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0"/>
  </p:notesMasterIdLst>
  <p:sldIdLst>
    <p:sldId id="338" r:id="rId2"/>
    <p:sldId id="339" r:id="rId3"/>
    <p:sldId id="340" r:id="rId4"/>
    <p:sldId id="342" r:id="rId5"/>
    <p:sldId id="343" r:id="rId6"/>
    <p:sldId id="344" r:id="rId7"/>
    <p:sldId id="341" r:id="rId8"/>
    <p:sldId id="334" r:id="rId9"/>
    <p:sldId id="31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91" r:id="rId28"/>
    <p:sldId id="353" r:id="rId29"/>
    <p:sldId id="388" r:id="rId30"/>
    <p:sldId id="389" r:id="rId31"/>
    <p:sldId id="390" r:id="rId32"/>
    <p:sldId id="348" r:id="rId33"/>
    <p:sldId id="392" r:id="rId34"/>
    <p:sldId id="385" r:id="rId35"/>
    <p:sldId id="386" r:id="rId36"/>
    <p:sldId id="387" r:id="rId37"/>
    <p:sldId id="349" r:id="rId38"/>
    <p:sldId id="393" r:id="rId39"/>
  </p:sldIdLst>
  <p:sldSz cx="12801600" cy="9601200" type="A3"/>
  <p:notesSz cx="6797675" cy="9926638"/>
  <p:defaultTextStyle>
    <a:defPPr>
      <a:defRPr lang="ru-RU"/>
    </a:defPPr>
    <a:lvl1pPr algn="l" defTabSz="127635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35000" indent="1588" algn="l" defTabSz="127635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76350" indent="1588" algn="l" defTabSz="127635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916113" indent="1588" algn="l" defTabSz="127635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555875" indent="1588" algn="l" defTabSz="127635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28">
          <p15:clr>
            <a:srgbClr val="A4A3A4"/>
          </p15:clr>
        </p15:guide>
        <p15:guide id="2" orient="horz" pos="5836">
          <p15:clr>
            <a:srgbClr val="A4A3A4"/>
          </p15:clr>
        </p15:guide>
        <p15:guide id="3" pos="7797">
          <p15:clr>
            <a:srgbClr val="A4A3A4"/>
          </p15:clr>
        </p15:guide>
        <p15:guide id="4" pos="2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DAC09"/>
    <a:srgbClr val="FFFF00"/>
    <a:srgbClr val="2323E3"/>
    <a:srgbClr val="FFCC00"/>
    <a:srgbClr val="00FF00"/>
    <a:srgbClr val="99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8474" autoAdjust="0"/>
  </p:normalViewPr>
  <p:slideViewPr>
    <p:cSldViewPr>
      <p:cViewPr>
        <p:scale>
          <a:sx n="66" d="100"/>
          <a:sy n="66" d="100"/>
        </p:scale>
        <p:origin x="-1704" y="-504"/>
      </p:cViewPr>
      <p:guideLst>
        <p:guide orient="horz" pos="1028"/>
        <p:guide orient="horz" pos="5836"/>
        <p:guide pos="7797"/>
        <p:guide pos="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9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9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24C2DB0-A68C-4BCE-AEE4-855EE5CB0363}" type="datetimeFigureOut">
              <a:rPr lang="ru-RU"/>
              <a:pPr>
                <a:defRPr/>
              </a:pPr>
              <a:t>22.06.2018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9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CADED6-C33D-4D68-BA76-82A4C01867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9381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35000"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76350"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16113"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555875" algn="l" defTabSz="1276350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199631" algn="l" defTabSz="12798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559" algn="l" defTabSz="12798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9485" algn="l" defTabSz="12798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9411" algn="l" defTabSz="12798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07F9417-EDB6-46FE-8D57-BD815F454234}" type="slidenum">
              <a:rPr lang="ru-RU" altLang="ru-RU" sz="1200" smtClean="0"/>
              <a:pPr>
                <a:spcBef>
                  <a:spcPct val="0"/>
                </a:spcBef>
              </a:pPr>
              <a:t>1</a:t>
            </a:fld>
            <a:endParaRPr lang="ru-RU" altLang="ru-RU" sz="1200" smtClean="0"/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 anchor="b"/>
          <a:lstStyle>
            <a:lvl1pPr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6BDB74-95FC-42E6-A13A-02322DBFCFF9}" type="slidenum">
              <a:rPr lang="ru-RU" altLang="ru-RU" sz="1200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D99C55-4DE3-429B-B89C-2DBF1F3C317E}" type="slidenum">
              <a:rPr lang="ru-RU" altLang="ru-RU" sz="1200" smtClean="0"/>
              <a:pPr>
                <a:spcBef>
                  <a:spcPct val="0"/>
                </a:spcBef>
              </a:pPr>
              <a:t>28</a:t>
            </a:fld>
            <a:endParaRPr lang="ru-RU" altLang="ru-RU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F0D22F-7D8D-40CF-940C-D51E9D4403C2}" type="slidenum">
              <a:rPr lang="ru-RU" altLang="ru-RU" sz="1200" smtClean="0"/>
              <a:pPr>
                <a:spcBef>
                  <a:spcPct val="0"/>
                </a:spcBef>
              </a:pPr>
              <a:t>32</a:t>
            </a:fld>
            <a:endParaRPr lang="ru-RU" altLang="ru-RU" sz="1200" smtClean="0"/>
          </a:p>
        </p:txBody>
      </p:sp>
      <p:sp>
        <p:nvSpPr>
          <p:cNvPr id="5837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3" name="Номер слайда 3"/>
          <p:cNvSpPr txBox="1">
            <a:spLocks noGrp="1"/>
          </p:cNvSpPr>
          <p:nvPr/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 anchor="b"/>
          <a:lstStyle>
            <a:lvl1pPr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91C495-B61E-4BE3-975A-96F6C218DAE4}" type="slidenum">
              <a:rPr lang="ru-RU" altLang="ru-RU" sz="1200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ru-RU" altLang="ru-RU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D99C55-4DE3-429B-B89C-2DBF1F3C317E}" type="slidenum">
              <a:rPr lang="ru-RU" altLang="ru-RU" sz="1200" smtClean="0"/>
              <a:pPr>
                <a:spcBef>
                  <a:spcPct val="0"/>
                </a:spcBef>
              </a:pPr>
              <a:t>33</a:t>
            </a:fld>
            <a:endParaRPr lang="ru-RU" altLang="ru-RU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06B433-53D8-47B4-A6B9-94E642BF68B8}" type="slidenum">
              <a:rPr lang="ru-RU" altLang="ru-RU" sz="1200" smtClean="0"/>
              <a:pPr>
                <a:spcBef>
                  <a:spcPct val="0"/>
                </a:spcBef>
              </a:pPr>
              <a:t>37</a:t>
            </a:fld>
            <a:endParaRPr lang="ru-RU" altLang="ru-RU" sz="1200" smtClean="0"/>
          </a:p>
        </p:txBody>
      </p:sp>
      <p:sp>
        <p:nvSpPr>
          <p:cNvPr id="6861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8613" name="Номер слайда 3"/>
          <p:cNvSpPr txBox="1">
            <a:spLocks noGrp="1"/>
          </p:cNvSpPr>
          <p:nvPr/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 anchor="b"/>
          <a:lstStyle>
            <a:lvl1pPr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4CA9F2-7194-466D-80A4-18CDAA4F63FC}" type="slidenum">
              <a:rPr lang="ru-RU" altLang="ru-RU" sz="1200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ru-RU" altLang="ru-RU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89282C-FEF2-43A2-AF25-7D5141CA707D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77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 anchor="b"/>
          <a:lstStyle>
            <a:lvl1pPr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9CB493-2C61-409D-BF6C-E061F08BF0CD}" type="slidenum">
              <a:rPr lang="ru-RU" altLang="ru-RU" sz="1200"/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sz="1200"/>
          </a:p>
        </p:txBody>
      </p:sp>
      <p:sp>
        <p:nvSpPr>
          <p:cNvPr id="2253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3" name="Номер слайда 3"/>
          <p:cNvSpPr txBox="1">
            <a:spLocks noGrp="1"/>
          </p:cNvSpPr>
          <p:nvPr/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 anchor="b"/>
          <a:lstStyle>
            <a:lvl1pPr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D70081-F7D8-4366-B2CB-C69FFDC4683E}" type="slidenum">
              <a:rPr lang="ru-RU" altLang="ru-RU" sz="1200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1070A5-E79C-4F31-BBB3-861C365B24BC}" type="slidenum">
              <a:rPr lang="ru-RU" altLang="ru-RU" sz="1200" smtClean="0"/>
              <a:pPr>
                <a:spcBef>
                  <a:spcPct val="0"/>
                </a:spcBef>
              </a:pPr>
              <a:t>7</a:t>
            </a:fld>
            <a:endParaRPr lang="ru-RU" altLang="ru-RU" sz="1200" smtClean="0"/>
          </a:p>
        </p:txBody>
      </p:sp>
      <p:sp>
        <p:nvSpPr>
          <p:cNvPr id="2867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7" name="Номер слайда 3"/>
          <p:cNvSpPr txBox="1">
            <a:spLocks noGrp="1"/>
          </p:cNvSpPr>
          <p:nvPr/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 anchor="b"/>
          <a:lstStyle>
            <a:lvl1pPr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F71000-DD3C-4E4D-A100-AEDF3E7FAA82}" type="slidenum">
              <a:rPr lang="ru-RU" altLang="ru-RU" sz="1200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1363"/>
            <a:ext cx="4972050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2" y="4715709"/>
            <a:ext cx="5438775" cy="4468098"/>
          </a:xfrm>
          <a:noFill/>
        </p:spPr>
        <p:txBody>
          <a:bodyPr wrap="square" lIns="92537" tIns="46268" rIns="92537" bIns="46268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1363"/>
            <a:ext cx="4972050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2" y="4715709"/>
            <a:ext cx="5438775" cy="4468098"/>
          </a:xfrm>
          <a:noFill/>
        </p:spPr>
        <p:txBody>
          <a:bodyPr wrap="square" lIns="92537" tIns="46268" rIns="92537" bIns="46268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1363"/>
            <a:ext cx="4972050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2" y="4715709"/>
            <a:ext cx="5438775" cy="4468098"/>
          </a:xfrm>
          <a:noFill/>
        </p:spPr>
        <p:txBody>
          <a:bodyPr wrap="square" lIns="92537" tIns="46268" rIns="92537" bIns="46268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1363"/>
            <a:ext cx="4972050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2" y="4715709"/>
            <a:ext cx="5438775" cy="4468098"/>
          </a:xfrm>
          <a:noFill/>
        </p:spPr>
        <p:txBody>
          <a:bodyPr wrap="square" lIns="92537" tIns="46268" rIns="92537" bIns="46268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1363"/>
            <a:ext cx="4972050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2" y="4715709"/>
            <a:ext cx="5438775" cy="4468098"/>
          </a:xfrm>
          <a:noFill/>
        </p:spPr>
        <p:txBody>
          <a:bodyPr wrap="square" lIns="92537" tIns="46268" rIns="92537" bIns="46268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F0D22F-7D8D-40CF-940C-D51E9D4403C2}" type="slidenum">
              <a:rPr lang="ru-RU" altLang="ru-RU" sz="1200" smtClean="0"/>
              <a:pPr>
                <a:spcBef>
                  <a:spcPct val="0"/>
                </a:spcBef>
              </a:pPr>
              <a:t>27</a:t>
            </a:fld>
            <a:endParaRPr lang="ru-RU" altLang="ru-RU" sz="1200" smtClean="0"/>
          </a:p>
        </p:txBody>
      </p:sp>
      <p:sp>
        <p:nvSpPr>
          <p:cNvPr id="5837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3" name="Номер слайда 3"/>
          <p:cNvSpPr txBox="1">
            <a:spLocks noGrp="1"/>
          </p:cNvSpPr>
          <p:nvPr/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77" tIns="45789" rIns="91577" bIns="45789" anchor="b"/>
          <a:lstStyle>
            <a:lvl1pPr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3000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91C495-B61E-4BE3-975A-96F6C218DAE4}" type="slidenum">
              <a:rPr lang="ru-RU" altLang="ru-RU" sz="1200">
                <a:latin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ru-RU" altLang="ru-RU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9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93560-A6CA-4287-A948-1BFA0439AC33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0DE73-BF05-421B-82C8-98DA78E070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717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4D76E-323D-4EBA-9BBF-EFCA45FA6806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79B07-931E-4104-91CC-45651EF97D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499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7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7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C3171-9EF1-428E-B524-8BDE283F9FB5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9AFE2-A389-4573-B98E-89C923F5F2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699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39763" y="384176"/>
            <a:ext cx="11522076" cy="8193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4C813-0285-4522-978E-E1520F6723F9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B9927-06CC-4D40-B9C5-CEB9AD6CFD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32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6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39763" y="2239963"/>
            <a:ext cx="11522076" cy="63373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24605-3EF9-47CF-8C4C-1AD9AC2956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83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05167-B3CA-489B-92F9-0963DD71109D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A951E-8A11-48A2-BDF1-DA7090D057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811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4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2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8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7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7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6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5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4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4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30B6A-8755-4103-8987-62D584E81766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FD514-E06C-4165-A9F9-4001EC25F5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91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0E10E-1BC2-4573-AC7F-2CA89F5129E1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36D78-F65A-4DF1-8D20-839B72A022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44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26" indent="0">
              <a:buNone/>
              <a:defRPr sz="2800" b="1"/>
            </a:lvl2pPr>
            <a:lvl3pPr marL="1279852" indent="0">
              <a:buNone/>
              <a:defRPr sz="2500" b="1"/>
            </a:lvl3pPr>
            <a:lvl4pPr marL="1919778" indent="0">
              <a:buNone/>
              <a:defRPr sz="2200" b="1"/>
            </a:lvl4pPr>
            <a:lvl5pPr marL="2559705" indent="0">
              <a:buNone/>
              <a:defRPr sz="2200" b="1"/>
            </a:lvl5pPr>
            <a:lvl6pPr marL="3199631" indent="0">
              <a:buNone/>
              <a:defRPr sz="2200" b="1"/>
            </a:lvl6pPr>
            <a:lvl7pPr marL="3839559" indent="0">
              <a:buNone/>
              <a:defRPr sz="2200" b="1"/>
            </a:lvl7pPr>
            <a:lvl8pPr marL="4479485" indent="0">
              <a:buNone/>
              <a:defRPr sz="2200" b="1"/>
            </a:lvl8pPr>
            <a:lvl9pPr marL="5119411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9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926" indent="0">
              <a:buNone/>
              <a:defRPr sz="2800" b="1"/>
            </a:lvl2pPr>
            <a:lvl3pPr marL="1279852" indent="0">
              <a:buNone/>
              <a:defRPr sz="2500" b="1"/>
            </a:lvl3pPr>
            <a:lvl4pPr marL="1919778" indent="0">
              <a:buNone/>
              <a:defRPr sz="2200" b="1"/>
            </a:lvl4pPr>
            <a:lvl5pPr marL="2559705" indent="0">
              <a:buNone/>
              <a:defRPr sz="2200" b="1"/>
            </a:lvl5pPr>
            <a:lvl6pPr marL="3199631" indent="0">
              <a:buNone/>
              <a:defRPr sz="2200" b="1"/>
            </a:lvl6pPr>
            <a:lvl7pPr marL="3839559" indent="0">
              <a:buNone/>
              <a:defRPr sz="2200" b="1"/>
            </a:lvl7pPr>
            <a:lvl8pPr marL="4479485" indent="0">
              <a:buNone/>
              <a:defRPr sz="2200" b="1"/>
            </a:lvl8pPr>
            <a:lvl9pPr marL="5119411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9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2093-E758-4409-93A7-734E0E2F027F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37105-A8C3-4787-8555-5B440A2714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09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B0970-5933-4EB1-A6D0-44AB64407C20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3A64C-3FC5-4FBE-A4EE-A5A81BC598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4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F4754-5C27-441C-81C9-BA30C0ADBD0F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E1CE2-2917-4CAC-8958-868FC94E8C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512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2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26" indent="0">
              <a:buNone/>
              <a:defRPr sz="1700"/>
            </a:lvl2pPr>
            <a:lvl3pPr marL="1279852" indent="0">
              <a:buNone/>
              <a:defRPr sz="1400"/>
            </a:lvl3pPr>
            <a:lvl4pPr marL="1919778" indent="0">
              <a:buNone/>
              <a:defRPr sz="1300"/>
            </a:lvl4pPr>
            <a:lvl5pPr marL="2559705" indent="0">
              <a:buNone/>
              <a:defRPr sz="1300"/>
            </a:lvl5pPr>
            <a:lvl6pPr marL="3199631" indent="0">
              <a:buNone/>
              <a:defRPr sz="1300"/>
            </a:lvl6pPr>
            <a:lvl7pPr marL="3839559" indent="0">
              <a:buNone/>
              <a:defRPr sz="1300"/>
            </a:lvl7pPr>
            <a:lvl8pPr marL="4479485" indent="0">
              <a:buNone/>
              <a:defRPr sz="1300"/>
            </a:lvl8pPr>
            <a:lvl9pPr marL="51194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1F30-9639-42AA-A491-6CE0FBA4BEEE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F65B7-5996-4FAD-BA19-BCEE2AD383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726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lIns="127985" tIns="63994" rIns="127985" bIns="63994" rtlCol="0">
            <a:normAutofit/>
          </a:bodyPr>
          <a:lstStyle>
            <a:lvl1pPr marL="0" indent="0">
              <a:buNone/>
              <a:defRPr sz="4500"/>
            </a:lvl1pPr>
            <a:lvl2pPr marL="639926" indent="0">
              <a:buNone/>
              <a:defRPr sz="3900"/>
            </a:lvl2pPr>
            <a:lvl3pPr marL="1279852" indent="0">
              <a:buNone/>
              <a:defRPr sz="3400"/>
            </a:lvl3pPr>
            <a:lvl4pPr marL="1919778" indent="0">
              <a:buNone/>
              <a:defRPr sz="2800"/>
            </a:lvl4pPr>
            <a:lvl5pPr marL="2559705" indent="0">
              <a:buNone/>
              <a:defRPr sz="2800"/>
            </a:lvl5pPr>
            <a:lvl6pPr marL="3199631" indent="0">
              <a:buNone/>
              <a:defRPr sz="2800"/>
            </a:lvl6pPr>
            <a:lvl7pPr marL="3839559" indent="0">
              <a:buNone/>
              <a:defRPr sz="2800"/>
            </a:lvl7pPr>
            <a:lvl8pPr marL="4479485" indent="0">
              <a:buNone/>
              <a:defRPr sz="2800"/>
            </a:lvl8pPr>
            <a:lvl9pPr marL="5119411" indent="0">
              <a:buNone/>
              <a:defRPr sz="28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39926" indent="0">
              <a:buNone/>
              <a:defRPr sz="1700"/>
            </a:lvl2pPr>
            <a:lvl3pPr marL="1279852" indent="0">
              <a:buNone/>
              <a:defRPr sz="1400"/>
            </a:lvl3pPr>
            <a:lvl4pPr marL="1919778" indent="0">
              <a:buNone/>
              <a:defRPr sz="1300"/>
            </a:lvl4pPr>
            <a:lvl5pPr marL="2559705" indent="0">
              <a:buNone/>
              <a:defRPr sz="1300"/>
            </a:lvl5pPr>
            <a:lvl6pPr marL="3199631" indent="0">
              <a:buNone/>
              <a:defRPr sz="1300"/>
            </a:lvl6pPr>
            <a:lvl7pPr marL="3839559" indent="0">
              <a:buNone/>
              <a:defRPr sz="1300"/>
            </a:lvl7pPr>
            <a:lvl8pPr marL="4479485" indent="0">
              <a:buNone/>
              <a:defRPr sz="1300"/>
            </a:lvl8pPr>
            <a:lvl9pPr marL="51194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87868-2FFB-4061-94D3-BE89F478960E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5CDE3-D3AF-48DC-9C77-399AD4D25D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37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39763" y="8899525"/>
            <a:ext cx="29876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>
            <a:lvl1pPr defTabSz="1277784" eaLnBrk="1" hangingPunct="1">
              <a:defRPr sz="17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7A0AD9-39F0-4245-8147-2F0A46D90D87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373563" y="8899525"/>
            <a:ext cx="40544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>
            <a:lvl1pPr algn="ctr" defTabSz="1277784" eaLnBrk="1" hangingPunct="1">
              <a:defRPr sz="17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174163" y="8899525"/>
            <a:ext cx="29876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70" tIns="63987" rIns="127970" bIns="6398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936EFE-5860-4DA5-B3E3-6F0BEEC6C7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ctr" defTabSz="1276350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2pPr>
      <a:lvl3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3pPr>
      <a:lvl4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4pPr>
      <a:lvl5pPr algn="ctr" defTabSz="1276350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Times New Roman" pitchFamily="18" charset="0"/>
        </a:defRPr>
      </a:lvl5pPr>
      <a:lvl6pPr marL="640003" algn="ctr" defTabSz="1277784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006" algn="ctr" defTabSz="1277784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009" algn="ctr" defTabSz="1277784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013" algn="ctr" defTabSz="1277784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6250" indent="-476250" algn="l" defTabSz="1276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1033463" indent="-393700" algn="l" defTabSz="1276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593850" indent="-314325" algn="l" defTabSz="1276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2233613" indent="-315913" algn="l" defTabSz="1276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876550" indent="-315913" algn="l" defTabSz="1276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3519594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520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449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375" indent="-319963" algn="l" defTabSz="127985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26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52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778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705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631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559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485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411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jpeg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jpeg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jpeg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jpeg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jpeg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jpeg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10.gif"/><Relationship Id="rId18" Type="http://schemas.openxmlformats.org/officeDocument/2006/relationships/image" Target="../media/image15.png"/><Relationship Id="rId3" Type="http://schemas.openxmlformats.org/officeDocument/2006/relationships/slide" Target="slide36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4.wmf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8.jpe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ставка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 txBox="1">
            <a:spLocks noRot="1" noChangeArrowheads="1"/>
          </p:cNvSpPr>
          <p:nvPr/>
        </p:nvSpPr>
        <p:spPr>
          <a:xfrm>
            <a:off x="0" y="3144416"/>
            <a:ext cx="13011150" cy="1391543"/>
          </a:xfrm>
          <a:prstGeom prst="rect">
            <a:avLst/>
          </a:prstGeom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ts val="1800"/>
              </a:spcAft>
              <a:defRPr/>
            </a:pPr>
            <a:r>
              <a:rPr lang="ru-RU" sz="4400" dirty="0">
                <a:solidFill>
                  <a:srgbClr val="FF0000"/>
                </a:solidFill>
              </a:rPr>
              <a:t>ЭЛЕКТРОННЫЙ  ПАСПОРТ </a:t>
            </a:r>
          </a:p>
          <a:p>
            <a:pPr algn="ctr" eaLnBrk="1" hangingPunct="1">
              <a:spcAft>
                <a:spcPts val="1800"/>
              </a:spcAft>
              <a:defRPr/>
            </a:pPr>
            <a:r>
              <a:rPr lang="ru-RU" sz="4400" dirty="0">
                <a:solidFill>
                  <a:srgbClr val="FF0000"/>
                </a:solidFill>
              </a:rPr>
              <a:t>СОЦИАЛЬНО ЗНАЧИМОГО ОБЪЕКТА</a:t>
            </a:r>
          </a:p>
          <a:p>
            <a:pPr algn="ctr" eaLnBrk="1" hangingPunct="1">
              <a:spcAft>
                <a:spcPts val="1800"/>
              </a:spcAft>
              <a:defRPr/>
            </a:pPr>
            <a:endPara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280120" y="7861266"/>
            <a:ext cx="12169352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795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cs typeface="Times New Roman" panose="02020603050405020304" pitchFamily="18" charset="0"/>
              </a:rPr>
              <a:t>Ответственный за </a:t>
            </a:r>
            <a:r>
              <a:rPr lang="ru-RU" altLang="ru-RU" sz="2400" b="1" dirty="0" smtClean="0">
                <a:cs typeface="Times New Roman" panose="02020603050405020304" pitchFamily="18" charset="0"/>
              </a:rPr>
              <a:t>разработку:</a:t>
            </a:r>
            <a:endParaRPr lang="ru-RU" altLang="ru-RU" sz="2400" b="1" dirty="0">
              <a:cs typeface="Times New Roman" panose="02020603050405020304" pitchFamily="18" charset="0"/>
            </a:endParaRPr>
          </a:p>
          <a:p>
            <a:pPr algn="just" defTabSz="1277938">
              <a:buNone/>
            </a:pPr>
            <a:r>
              <a:rPr lang="ru-RU" sz="2400" b="1" dirty="0">
                <a:cs typeface="Times New Roman" pitchFamily="18" charset="0"/>
              </a:rPr>
              <a:t>Заместитель директора </a:t>
            </a:r>
            <a:r>
              <a:rPr lang="ru-RU" sz="2400" b="1" dirty="0" smtClean="0">
                <a:cs typeface="Times New Roman" pitchFamily="18" charset="0"/>
              </a:rPr>
              <a:t>МБОУ УВК </a:t>
            </a:r>
            <a:r>
              <a:rPr lang="ru-RU" sz="2400" b="1" dirty="0" smtClean="0">
                <a:cs typeface="Times New Roman" pitchFamily="18" charset="0"/>
              </a:rPr>
              <a:t>«</a:t>
            </a:r>
            <a:r>
              <a:rPr lang="ru-RU" sz="2400" b="1" dirty="0" smtClean="0">
                <a:cs typeface="Times New Roman" pitchFamily="18" charset="0"/>
              </a:rPr>
              <a:t>Школьная академия» </a:t>
            </a:r>
            <a:r>
              <a:rPr lang="ru-RU" sz="2400" b="1" dirty="0">
                <a:cs typeface="Times New Roman" pitchFamily="18" charset="0"/>
              </a:rPr>
              <a:t>по </a:t>
            </a:r>
            <a:r>
              <a:rPr lang="ru-RU" sz="2400" b="1" dirty="0" smtClean="0">
                <a:cs typeface="Times New Roman" pitchFamily="18" charset="0"/>
              </a:rPr>
              <a:t>безопасности </a:t>
            </a:r>
          </a:p>
          <a:p>
            <a:pPr algn="just" defTabSz="1277938">
              <a:buNone/>
            </a:pPr>
            <a:r>
              <a:rPr lang="ru-RU" sz="2400" b="1" dirty="0" smtClean="0">
                <a:cs typeface="Times New Roman" pitchFamily="18" charset="0"/>
              </a:rPr>
              <a:t>Художилов </a:t>
            </a:r>
            <a:r>
              <a:rPr lang="ru-RU" sz="2400" b="1" dirty="0">
                <a:cs typeface="Times New Roman" pitchFamily="18" charset="0"/>
              </a:rPr>
              <a:t>Алексей Юрьевич</a:t>
            </a:r>
            <a:endParaRPr lang="en-US" sz="2400" b="1" dirty="0">
              <a:cs typeface="Times New Roman" pitchFamily="18" charset="0"/>
            </a:endParaRPr>
          </a:p>
          <a:p>
            <a:pPr algn="just" defTabSz="1277938">
              <a:buNone/>
            </a:pPr>
            <a:r>
              <a:rPr lang="ru-RU" sz="2400" b="1" dirty="0">
                <a:cs typeface="Times New Roman" pitchFamily="18" charset="0"/>
              </a:rPr>
              <a:t>Телефон: +7978 710 83 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6224" y="480120"/>
            <a:ext cx="10513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учебно-воспитательный комплекс «Школьная академия»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Бахчисарай Республики Крым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543050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1-го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этажа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корпус 1 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объекта)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211138" y="1652588"/>
          <a:ext cx="12238037" cy="777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name="Visio" r:id="rId3" imgW="27368602" imgH="20188428" progId="Visio.Drawing.11">
                  <p:embed/>
                </p:oleObj>
              </mc:Choice>
              <mc:Fallback>
                <p:oleObj name="Visio" r:id="rId3" imgW="27368602" imgH="20188428" progId="Visio.Drawing.11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1652588"/>
                        <a:ext cx="12238037" cy="777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828636" y="3729030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>
            <a:off x="2257396" y="3157526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>
            <a:off x="2257396" y="3729030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>
            <a:off x="2257396" y="4443410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2793181" y="4907757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5650701" y="4764881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7508089" y="2978931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9044006" y="3871906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9044006" y="5014914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8436783" y="7193773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9362" y="4371972"/>
            <a:ext cx="568308" cy="5683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57264" y="3086088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0140" y="372903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0074" y="5086352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№66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28966" y="5443542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№65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5048" y="5443542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№64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01328" y="5443542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№62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29890" y="3586154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№63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3346" y="387190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Рекреация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8829692" y="3157526"/>
            <a:ext cx="457200" cy="457200"/>
            <a:chOff x="8829692" y="3157526"/>
            <a:chExt cx="457200" cy="4572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829692" y="3157526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8868984" y="3239976"/>
              <a:ext cx="350043" cy="346178"/>
            </a:xfrm>
            <a:prstGeom prst="triangle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30130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702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4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46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dirty="0"/>
              <a:t>п. 3.3.</a:t>
            </a:r>
          </a:p>
        </p:txBody>
      </p:sp>
    </p:spTree>
    <p:extLst>
      <p:ext uri="{BB962C8B-B14F-4D97-AF65-F5344CB8AC3E}">
        <p14:creationId xmlns:p14="http://schemas.microsoft.com/office/powerpoint/2010/main" val="39968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defTabSz="1543050">
              <a:lnSpc>
                <a:spcPct val="80000"/>
              </a:lnSpc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ПАСПОРТ ОБЪЕКТА СИСТЕМЫ СОЦИАЛЬНОЙ ЗАЩИТЫ НАСЕЛЕНИЯ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543050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1-го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этажа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корпус 2 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объекта)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1" y="1284584"/>
          <a:ext cx="12815848" cy="769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7" name="Visio" r:id="rId3" imgW="29702760" imgH="19336817" progId="Visio.Drawing.11">
                  <p:embed/>
                </p:oleObj>
              </mc:Choice>
              <mc:Fallback>
                <p:oleObj name="Visio" r:id="rId3" imgW="29702760" imgH="19336817" progId="Visio.Drawing.11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284584"/>
                        <a:ext cx="12815848" cy="7692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трелка вправо 3"/>
          <p:cNvSpPr/>
          <p:nvPr/>
        </p:nvSpPr>
        <p:spPr>
          <a:xfrm rot="16200000">
            <a:off x="3007495" y="5050633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5793577" y="4979195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>
            <a:off x="2328834" y="4800600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>
            <a:off x="2328834" y="4014782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2328834" y="3443278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>
            <a:off x="1114388" y="4014782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>
            <a:off x="7258056" y="4729162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9044006" y="4229096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8972568" y="5372104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8365345" y="2907493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7508089" y="3121807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8436783" y="7836715"/>
            <a:ext cx="785818" cy="28575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4729162"/>
            <a:ext cx="568308" cy="5683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14388" y="5300666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№55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3280" y="5729294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№54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57924" y="5729294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№53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29890" y="5800732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№51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29890" y="3943344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№52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71908" y="4014782"/>
            <a:ext cx="11430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Рекреация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8258188" y="6087613"/>
            <a:ext cx="11430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Коридор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28702" y="3443278"/>
            <a:ext cx="11430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30130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702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4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46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dirty="0"/>
              <a:t>п. 3.3.</a:t>
            </a:r>
          </a:p>
        </p:txBody>
      </p:sp>
    </p:spTree>
    <p:extLst>
      <p:ext uri="{BB962C8B-B14F-4D97-AF65-F5344CB8AC3E}">
        <p14:creationId xmlns:p14="http://schemas.microsoft.com/office/powerpoint/2010/main" val="102717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543050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1-го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этажа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корпус 3 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объекта)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0" y="1416225"/>
          <a:ext cx="12665496" cy="789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1" name="Visio" r:id="rId3" imgW="21241207" imgH="14964461" progId="Visio.Drawing.11">
                  <p:embed/>
                </p:oleObj>
              </mc:Choice>
              <mc:Fallback>
                <p:oleObj name="Visio" r:id="rId3" imgW="21241207" imgH="14964461" progId="Visio.Drawing.11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6225"/>
                        <a:ext cx="12665496" cy="78934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1471578" y="2443146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>
            <a:off x="2471710" y="2443146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>
            <a:off x="1471578" y="308608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>
            <a:off x="1471578" y="3586154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2043082" y="2943212"/>
            <a:ext cx="428628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>
            <a:off x="1971644" y="872969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7758122" y="2157394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11330022" y="2943212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3471842" y="3514716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11330022" y="772955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>
            <a:off x="10472766" y="2228832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право 15"/>
          <p:cNvSpPr/>
          <p:nvPr/>
        </p:nvSpPr>
        <p:spPr>
          <a:xfrm>
            <a:off x="10472766" y="2514584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9401196" y="380046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9686948" y="337184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11330022" y="4229096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11115708" y="4586286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5186354" y="665798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5686420" y="665798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6400800" y="665798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7758122" y="665798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8686816" y="665798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4400536" y="730093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5257792" y="730093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5686420" y="730093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6400800" y="730093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8615378" y="730093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9649774" y="770781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елка вправо 31"/>
          <p:cNvSpPr/>
          <p:nvPr/>
        </p:nvSpPr>
        <p:spPr>
          <a:xfrm rot="10800000">
            <a:off x="6829428" y="7158054"/>
            <a:ext cx="285752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 вправо 32"/>
          <p:cNvSpPr/>
          <p:nvPr/>
        </p:nvSpPr>
        <p:spPr>
          <a:xfrm>
            <a:off x="7605710" y="6777036"/>
            <a:ext cx="285752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 вправо 33"/>
          <p:cNvSpPr/>
          <p:nvPr/>
        </p:nvSpPr>
        <p:spPr>
          <a:xfrm>
            <a:off x="7615246" y="7158054"/>
            <a:ext cx="285752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елка вправо 34"/>
          <p:cNvSpPr/>
          <p:nvPr/>
        </p:nvSpPr>
        <p:spPr>
          <a:xfrm rot="10800000">
            <a:off x="6829428" y="6800864"/>
            <a:ext cx="285752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Стрелка вправо 35"/>
          <p:cNvSpPr/>
          <p:nvPr/>
        </p:nvSpPr>
        <p:spPr>
          <a:xfrm rot="16200000">
            <a:off x="8972568" y="772955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Стрелка вправо 36"/>
          <p:cNvSpPr/>
          <p:nvPr/>
        </p:nvSpPr>
        <p:spPr>
          <a:xfrm rot="16200000">
            <a:off x="8258188" y="7800996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трелка вправо 37"/>
          <p:cNvSpPr/>
          <p:nvPr/>
        </p:nvSpPr>
        <p:spPr>
          <a:xfrm rot="16200000">
            <a:off x="5400668" y="7800996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Стрелка вправо 38"/>
          <p:cNvSpPr/>
          <p:nvPr/>
        </p:nvSpPr>
        <p:spPr>
          <a:xfrm rot="16200000">
            <a:off x="3686156" y="7800996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Стрелка вправо 39"/>
          <p:cNvSpPr/>
          <p:nvPr/>
        </p:nvSpPr>
        <p:spPr>
          <a:xfrm rot="16200000">
            <a:off x="9901262" y="201451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трелка вправо 40"/>
          <p:cNvSpPr/>
          <p:nvPr/>
        </p:nvSpPr>
        <p:spPr>
          <a:xfrm rot="16200000">
            <a:off x="3971908" y="658655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Стрелка вправо 41"/>
          <p:cNvSpPr/>
          <p:nvPr/>
        </p:nvSpPr>
        <p:spPr>
          <a:xfrm rot="10800000">
            <a:off x="3900470" y="7086616"/>
            <a:ext cx="285752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Стрелка вправо 42"/>
          <p:cNvSpPr/>
          <p:nvPr/>
        </p:nvSpPr>
        <p:spPr>
          <a:xfrm rot="10800000">
            <a:off x="3881435" y="7286624"/>
            <a:ext cx="285752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3686156" y="7372368"/>
            <a:ext cx="285752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Стрелка вправо 44"/>
          <p:cNvSpPr/>
          <p:nvPr/>
        </p:nvSpPr>
        <p:spPr>
          <a:xfrm rot="10800000">
            <a:off x="3257528" y="7515244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Стрелка вправо 45"/>
          <p:cNvSpPr/>
          <p:nvPr/>
        </p:nvSpPr>
        <p:spPr>
          <a:xfrm rot="10800000">
            <a:off x="3328966" y="4586286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Стрелка вправо 46"/>
          <p:cNvSpPr/>
          <p:nvPr/>
        </p:nvSpPr>
        <p:spPr>
          <a:xfrm rot="10800000">
            <a:off x="1257264" y="5657856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Стрелка вправо 47"/>
          <p:cNvSpPr/>
          <p:nvPr/>
        </p:nvSpPr>
        <p:spPr>
          <a:xfrm rot="10800000">
            <a:off x="1257264" y="515779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трелка вправо 48"/>
          <p:cNvSpPr/>
          <p:nvPr/>
        </p:nvSpPr>
        <p:spPr>
          <a:xfrm rot="10800000">
            <a:off x="1971644" y="5657856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Стрелка вправо 49"/>
          <p:cNvSpPr/>
          <p:nvPr/>
        </p:nvSpPr>
        <p:spPr>
          <a:xfrm rot="10800000">
            <a:off x="1971644" y="515779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Стрелка вправо 50"/>
          <p:cNvSpPr/>
          <p:nvPr/>
        </p:nvSpPr>
        <p:spPr>
          <a:xfrm rot="16200000">
            <a:off x="2900338" y="201451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трелка вправо 51"/>
          <p:cNvSpPr/>
          <p:nvPr/>
        </p:nvSpPr>
        <p:spPr>
          <a:xfrm rot="5400000">
            <a:off x="2686024" y="9015442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трелка вправо 52"/>
          <p:cNvSpPr/>
          <p:nvPr/>
        </p:nvSpPr>
        <p:spPr>
          <a:xfrm rot="10800000">
            <a:off x="3114652" y="8086748"/>
            <a:ext cx="285752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Стрелка вправо 53"/>
          <p:cNvSpPr/>
          <p:nvPr/>
        </p:nvSpPr>
        <p:spPr>
          <a:xfrm rot="10800000">
            <a:off x="3114652" y="8658252"/>
            <a:ext cx="285752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трелка вправо 54"/>
          <p:cNvSpPr/>
          <p:nvPr/>
        </p:nvSpPr>
        <p:spPr>
          <a:xfrm>
            <a:off x="11115708" y="2800336"/>
            <a:ext cx="285752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трелка вправо 55"/>
          <p:cNvSpPr/>
          <p:nvPr/>
        </p:nvSpPr>
        <p:spPr>
          <a:xfrm rot="5400000">
            <a:off x="10722799" y="3264683"/>
            <a:ext cx="500066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7" name="Рисунок 56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87146" y="6372236"/>
            <a:ext cx="285752" cy="285752"/>
          </a:xfrm>
          <a:prstGeom prst="rect">
            <a:avLst/>
          </a:prstGeom>
        </p:spPr>
      </p:pic>
      <p:pic>
        <p:nvPicPr>
          <p:cNvPr id="58" name="Рисунок 57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1644" y="2514584"/>
            <a:ext cx="285752" cy="285752"/>
          </a:xfrm>
          <a:prstGeom prst="rect">
            <a:avLst/>
          </a:prstGeom>
        </p:spPr>
      </p:pic>
      <p:pic>
        <p:nvPicPr>
          <p:cNvPr id="59" name="Рисунок 58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6156" y="3729030"/>
            <a:ext cx="285752" cy="285752"/>
          </a:xfrm>
          <a:prstGeom prst="rect">
            <a:avLst/>
          </a:prstGeom>
        </p:spPr>
      </p:pic>
      <p:pic>
        <p:nvPicPr>
          <p:cNvPr id="60" name="Рисунок 59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87146" y="6800864"/>
            <a:ext cx="285752" cy="285752"/>
          </a:xfrm>
          <a:prstGeom prst="rect">
            <a:avLst/>
          </a:prstGeom>
        </p:spPr>
      </p:pic>
      <p:pic>
        <p:nvPicPr>
          <p:cNvPr id="61" name="Рисунок 60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72568" y="8658252"/>
            <a:ext cx="285752" cy="285752"/>
          </a:xfrm>
          <a:prstGeom prst="rect">
            <a:avLst/>
          </a:prstGeom>
        </p:spPr>
      </p:pic>
      <p:pic>
        <p:nvPicPr>
          <p:cNvPr id="62" name="Рисунок 61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0998" y="7872434"/>
            <a:ext cx="285752" cy="285752"/>
          </a:xfrm>
          <a:prstGeom prst="rect">
            <a:avLst/>
          </a:prstGeom>
        </p:spPr>
      </p:pic>
      <p:pic>
        <p:nvPicPr>
          <p:cNvPr id="63" name="Рисунок 62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6486" y="8658252"/>
            <a:ext cx="285752" cy="285752"/>
          </a:xfrm>
          <a:prstGeom prst="rect">
            <a:avLst/>
          </a:prstGeom>
        </p:spPr>
      </p:pic>
      <p:pic>
        <p:nvPicPr>
          <p:cNvPr id="64" name="Рисунок 63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43478" y="7872434"/>
            <a:ext cx="285752" cy="285752"/>
          </a:xfrm>
          <a:prstGeom prst="rect">
            <a:avLst/>
          </a:prstGeom>
        </p:spPr>
      </p:pic>
      <p:pic>
        <p:nvPicPr>
          <p:cNvPr id="65" name="Рисунок 64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6156" y="8729690"/>
            <a:ext cx="285752" cy="285752"/>
          </a:xfrm>
          <a:prstGeom prst="rect">
            <a:avLst/>
          </a:prstGeom>
        </p:spPr>
      </p:pic>
      <p:pic>
        <p:nvPicPr>
          <p:cNvPr id="66" name="Рисунок 65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4454" y="8729690"/>
            <a:ext cx="285752" cy="285752"/>
          </a:xfrm>
          <a:prstGeom prst="rect">
            <a:avLst/>
          </a:prstGeom>
        </p:spPr>
      </p:pic>
      <p:pic>
        <p:nvPicPr>
          <p:cNvPr id="67" name="Рисунок 66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57528" y="7586682"/>
            <a:ext cx="285752" cy="285752"/>
          </a:xfrm>
          <a:prstGeom prst="rect">
            <a:avLst/>
          </a:prstGeom>
        </p:spPr>
      </p:pic>
      <p:pic>
        <p:nvPicPr>
          <p:cNvPr id="68" name="Рисунок 67" descr="proverka-pozharnyh-gidrantov-kranov.0.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258584" y="3800468"/>
            <a:ext cx="328590" cy="328001"/>
          </a:xfrm>
          <a:prstGeom prst="rect">
            <a:avLst/>
          </a:prstGeom>
        </p:spPr>
      </p:pic>
      <p:pic>
        <p:nvPicPr>
          <p:cNvPr id="69" name="Рисунок 68" descr="proverka-pozharnyh-gidrantov-kranov.0.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87146" y="3086088"/>
            <a:ext cx="328590" cy="328001"/>
          </a:xfrm>
          <a:prstGeom prst="rect">
            <a:avLst/>
          </a:prstGeom>
        </p:spPr>
      </p:pic>
      <p:pic>
        <p:nvPicPr>
          <p:cNvPr id="70" name="Рисунок 69" descr="proverka-pozharnyh-gidrantov-kranov.0.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7528" y="2943212"/>
            <a:ext cx="328590" cy="328001"/>
          </a:xfrm>
          <a:prstGeom prst="rect">
            <a:avLst/>
          </a:prstGeom>
        </p:spPr>
      </p:pic>
      <p:pic>
        <p:nvPicPr>
          <p:cNvPr id="71" name="Рисунок 70" descr="proverka-pozharnyh-gidrantov-kranov.0.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7528" y="7158054"/>
            <a:ext cx="328590" cy="328001"/>
          </a:xfrm>
          <a:prstGeom prst="rect">
            <a:avLst/>
          </a:prstGeom>
        </p:spPr>
      </p:pic>
      <p:pic>
        <p:nvPicPr>
          <p:cNvPr id="72" name="Рисунок 71" descr="proverka-pozharnyh-gidrantov-kranov.0.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44138" y="7800996"/>
            <a:ext cx="328590" cy="328001"/>
          </a:xfrm>
          <a:prstGeom prst="rect">
            <a:avLst/>
          </a:prstGeom>
        </p:spPr>
      </p:pic>
      <p:pic>
        <p:nvPicPr>
          <p:cNvPr id="73" name="Рисунок 72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28768" y="8086748"/>
            <a:ext cx="309558" cy="309558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4114784" y="8158186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№35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15114" y="8015310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№37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44138" y="8158186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№39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00074" y="7229492"/>
            <a:ext cx="128588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Учительская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900602" y="3014650"/>
            <a:ext cx="128588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Обеденный зал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72370" y="5443542"/>
            <a:ext cx="128588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Спортивный зал (большой)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57594" y="5443542"/>
            <a:ext cx="128588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Спортивный зал малый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115312" y="3086088"/>
            <a:ext cx="128588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Пищеблок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258452" y="3371840"/>
            <a:ext cx="128588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Подсобные помещения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 rot="16200000">
            <a:off x="9330888" y="7085486"/>
            <a:ext cx="128588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Подсобное помещение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14718" y="6657988"/>
            <a:ext cx="128588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Подсобное помещение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16200000">
            <a:off x="4527494" y="6959658"/>
            <a:ext cx="128588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Раздевалка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16200000">
            <a:off x="5527626" y="6959658"/>
            <a:ext cx="128588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Раздевалка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5813378" y="6959658"/>
            <a:ext cx="128588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Раздевалка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 rot="16200000">
            <a:off x="8813774" y="6888220"/>
            <a:ext cx="128588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Раздевалка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 rot="16200000">
            <a:off x="7813642" y="6878867"/>
            <a:ext cx="1285884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Кафедра физкультуры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 rot="16200000">
            <a:off x="2241478" y="5388022"/>
            <a:ext cx="128588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Фойе большое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 rot="16200000">
            <a:off x="1241346" y="5388022"/>
            <a:ext cx="128588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Фойе малое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4322" y="2300270"/>
            <a:ext cx="1285884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Кабинет </a:t>
            </a:r>
          </a:p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директора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4322" y="2871774"/>
            <a:ext cx="1285884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Кабинет стоматолога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14322" y="3514716"/>
            <a:ext cx="1285884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Медпункт</a:t>
            </a:r>
            <a:endParaRPr lang="uk-UA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 rot="16200000">
            <a:off x="5156706" y="8224118"/>
            <a:ext cx="13451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№36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3636671" y="7037175"/>
            <a:ext cx="314324" cy="278605"/>
            <a:chOff x="8829692" y="3157526"/>
            <a:chExt cx="457200" cy="457200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8829692" y="3157526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Равнобедренный треугольник 97"/>
            <p:cNvSpPr/>
            <p:nvPr/>
          </p:nvSpPr>
          <p:spPr>
            <a:xfrm>
              <a:off x="8868984" y="3239976"/>
              <a:ext cx="350043" cy="346178"/>
            </a:xfrm>
            <a:prstGeom prst="triangle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9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30130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702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4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46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dirty="0"/>
              <a:t>п. 3.3.</a:t>
            </a:r>
          </a:p>
        </p:txBody>
      </p:sp>
    </p:spTree>
    <p:extLst>
      <p:ext uri="{BB962C8B-B14F-4D97-AF65-F5344CB8AC3E}">
        <p14:creationId xmlns:p14="http://schemas.microsoft.com/office/powerpoint/2010/main" val="32146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543050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1-го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этажа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корпус 4 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объекта)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172795" y="1488232"/>
          <a:ext cx="12492701" cy="7848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5" name="Visio" r:id="rId3" imgW="27517039" imgH="14582851" progId="Visio.Drawing.11">
                  <p:embed/>
                </p:oleObj>
              </mc:Choice>
              <mc:Fallback>
                <p:oleObj name="Visio" r:id="rId3" imgW="27517039" imgH="14582851" progId="Visio.Drawing.11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95" y="1488232"/>
                        <a:ext cx="12492701" cy="7848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трелка вправо 3"/>
          <p:cNvSpPr/>
          <p:nvPr/>
        </p:nvSpPr>
        <p:spPr>
          <a:xfrm rot="16200000">
            <a:off x="367205" y="6804747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2448582" y="6796755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2900338" y="6800864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4440627" y="6804747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6546839" y="6820505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8433899" y="6812513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10472766" y="6872302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>
            <a:off x="2017689" y="6614556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3257528" y="6372236"/>
            <a:ext cx="428628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>
            <a:off x="3043214" y="6157922"/>
            <a:ext cx="285752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право 15"/>
          <p:cNvSpPr/>
          <p:nvPr/>
        </p:nvSpPr>
        <p:spPr>
          <a:xfrm>
            <a:off x="3757594" y="5872170"/>
            <a:ext cx="285752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3997726" y="5580771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8374478" y="5599816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9358310" y="628173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10615642" y="630079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10972832" y="6657988"/>
            <a:ext cx="428628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5972172" y="558641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5972172" y="237170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2435991" y="6407955"/>
            <a:ext cx="285752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3082" y="5800732"/>
            <a:ext cx="285752" cy="285752"/>
          </a:xfrm>
          <a:prstGeom prst="rect">
            <a:avLst/>
          </a:prstGeom>
        </p:spPr>
      </p:pic>
      <p:pic>
        <p:nvPicPr>
          <p:cNvPr id="26" name="Рисунок 25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46" y="6372236"/>
            <a:ext cx="285752" cy="2857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85826" y="7158054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№26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6090" y="7158054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№27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72040" y="7158054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№28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72304" y="7158054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№29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01130" y="7158054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№30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01394" y="7158054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№31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8636" y="5943608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Библиотека кабинет №25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258584" y="5800732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№32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44138" y="5729294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№33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86420" y="6157922"/>
            <a:ext cx="11430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Рекреация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5686420" y="3514716"/>
            <a:ext cx="11430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Переход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43949" y="7371239"/>
            <a:ext cx="114300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Подсобное помещение</a:t>
            </a:r>
            <a:endParaRPr lang="uk-UA" sz="11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6383044" y="5750586"/>
            <a:ext cx="385762" cy="374750"/>
            <a:chOff x="8829692" y="3157526"/>
            <a:chExt cx="457200" cy="45720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8829692" y="3157526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>
              <a:off x="8868984" y="3239976"/>
              <a:ext cx="350043" cy="346178"/>
            </a:xfrm>
            <a:prstGeom prst="triangle">
              <a:avLst/>
            </a:prstGeom>
            <a:solidFill>
              <a:srgbClr val="FF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30130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702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4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46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dirty="0"/>
              <a:t>п. 3.3.</a:t>
            </a:r>
          </a:p>
        </p:txBody>
      </p:sp>
    </p:spTree>
    <p:extLst>
      <p:ext uri="{BB962C8B-B14F-4D97-AF65-F5344CB8AC3E}">
        <p14:creationId xmlns:p14="http://schemas.microsoft.com/office/powerpoint/2010/main" val="28677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543050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2-го этажа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корпус 1 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объекта)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21309" y="1560240"/>
          <a:ext cx="12713345" cy="6503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9" name="Visio" r:id="rId3" imgW="28298851" imgH="14474038" progId="Visio.Drawing.11">
                  <p:embed/>
                </p:oleObj>
              </mc:Choice>
              <mc:Fallback>
                <p:oleObj name="Visio" r:id="rId3" imgW="28298851" imgH="14474038" progId="Visio.Drawing.11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9" y="1560240"/>
                        <a:ext cx="12713345" cy="65032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трелка вправо 3"/>
          <p:cNvSpPr/>
          <p:nvPr/>
        </p:nvSpPr>
        <p:spPr>
          <a:xfrm rot="10800000">
            <a:off x="9115444" y="451484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9115444" y="522922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>
            <a:off x="542884" y="372903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>
            <a:off x="1900206" y="4586286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1900206" y="3657592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>
            <a:off x="1900206" y="308608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2686024" y="5086352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5543544" y="5086352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8472502" y="5800732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7758122" y="4014782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8472502" y="4014782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6615114" y="308608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3610" y="4586286"/>
            <a:ext cx="353994" cy="353994"/>
          </a:xfrm>
          <a:prstGeom prst="rect">
            <a:avLst/>
          </a:prstGeom>
        </p:spPr>
      </p:pic>
      <p:pic>
        <p:nvPicPr>
          <p:cNvPr id="17" name="Рисунок 16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1262" y="4657724"/>
            <a:ext cx="353994" cy="3539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5760" y="5157790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№72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3214" y="5586418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№71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86486" y="5586418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№70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15576" y="5657856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№69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115576" y="3371840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№68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6750" y="3157526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№67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00404" y="3514716"/>
            <a:ext cx="11430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Рекреация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0074" y="3657592"/>
            <a:ext cx="11430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86750" y="6086484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№69/1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30130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702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4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46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dirty="0"/>
              <a:t>п. 3.3.</a:t>
            </a:r>
          </a:p>
        </p:txBody>
      </p:sp>
    </p:spTree>
    <p:extLst>
      <p:ext uri="{BB962C8B-B14F-4D97-AF65-F5344CB8AC3E}">
        <p14:creationId xmlns:p14="http://schemas.microsoft.com/office/powerpoint/2010/main" val="27625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543050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2-го этажа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корпус 2 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объекта)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299009" y="1416224"/>
          <a:ext cx="12203581" cy="7116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3" name="Visio" r:id="rId3" imgW="28443022" imgH="16587521" progId="Visio.Drawing.11">
                  <p:embed/>
                </p:oleObj>
              </mc:Choice>
              <mc:Fallback>
                <p:oleObj name="Visio" r:id="rId3" imgW="28443022" imgH="16587521" progId="Visio.Drawing.11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09" y="1416224"/>
                        <a:ext cx="12203581" cy="71164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трелка вправо 3"/>
          <p:cNvSpPr/>
          <p:nvPr/>
        </p:nvSpPr>
        <p:spPr>
          <a:xfrm rot="10800000">
            <a:off x="8758254" y="5014914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8758254" y="5372104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>
            <a:off x="2114520" y="408622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>
            <a:off x="2114520" y="3300402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828636" y="408622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>
            <a:off x="2257396" y="4729162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5400668" y="5014914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2686024" y="5014914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8401064" y="5729294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7615246" y="451484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8186750" y="451484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7329494" y="337184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0734" y="4800600"/>
            <a:ext cx="357190" cy="357190"/>
          </a:xfrm>
          <a:prstGeom prst="rect">
            <a:avLst/>
          </a:prstGeom>
        </p:spPr>
      </p:pic>
      <p:pic>
        <p:nvPicPr>
          <p:cNvPr id="17" name="Рисунок 16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16" y="4514848"/>
            <a:ext cx="357190" cy="3571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43874" y="3443278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№56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0074" y="5372104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№61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6090" y="5729294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№60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72700" y="5800732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№58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72700" y="3729030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№57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048" y="5729294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№59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15312" y="6086484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№58/1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4718" y="3657592"/>
            <a:ext cx="11430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Рекреация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512" y="3514716"/>
            <a:ext cx="11430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30130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702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4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46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dirty="0"/>
              <a:t>п. 3.3.</a:t>
            </a:r>
          </a:p>
        </p:txBody>
      </p:sp>
    </p:spTree>
    <p:extLst>
      <p:ext uri="{BB962C8B-B14F-4D97-AF65-F5344CB8AC3E}">
        <p14:creationId xmlns:p14="http://schemas.microsoft.com/office/powerpoint/2010/main" val="25418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543050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2-го этажа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корпус 3 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объекта)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2872408" y="1268413"/>
          <a:ext cx="6611938" cy="803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7" name="Visio" r:id="rId3" imgW="17307458" imgH="21044002" progId="Visio.Drawing.11">
                  <p:embed/>
                </p:oleObj>
              </mc:Choice>
              <mc:Fallback>
                <p:oleObj name="Visio" r:id="rId3" imgW="17307458" imgH="21044002" progId="Visio.Drawing.11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408" y="1268413"/>
                        <a:ext cx="6611938" cy="803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7570676" y="6831829"/>
            <a:ext cx="214314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>
            <a:off x="8043874" y="7515244"/>
            <a:ext cx="214314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>
            <a:off x="8620878" y="7542526"/>
            <a:ext cx="214314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8686816" y="8086748"/>
            <a:ext cx="214314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8172732" y="7705489"/>
            <a:ext cx="214314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8712987" y="7715978"/>
            <a:ext cx="214314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4524373" y="6781800"/>
            <a:ext cx="233353" cy="9050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4045967" y="6766508"/>
            <a:ext cx="233353" cy="9050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3495611" y="7467009"/>
            <a:ext cx="233353" cy="9050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3713901" y="7451002"/>
            <a:ext cx="233353" cy="9050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трелка вправо 22"/>
          <p:cNvSpPr/>
          <p:nvPr/>
        </p:nvSpPr>
        <p:spPr>
          <a:xfrm>
            <a:off x="4686288" y="7515244"/>
            <a:ext cx="233353" cy="9050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 вправо 25"/>
          <p:cNvSpPr/>
          <p:nvPr/>
        </p:nvSpPr>
        <p:spPr>
          <a:xfrm>
            <a:off x="4077029" y="7126067"/>
            <a:ext cx="233353" cy="9050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 вправо 26"/>
          <p:cNvSpPr/>
          <p:nvPr/>
        </p:nvSpPr>
        <p:spPr>
          <a:xfrm>
            <a:off x="3610792" y="6776219"/>
            <a:ext cx="233353" cy="90502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8639683" y="6704359"/>
            <a:ext cx="214314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0602" y="6657988"/>
            <a:ext cx="285752" cy="285752"/>
          </a:xfrm>
          <a:prstGeom prst="rect">
            <a:avLst/>
          </a:prstGeom>
        </p:spPr>
      </p:pic>
      <p:pic>
        <p:nvPicPr>
          <p:cNvPr id="24" name="Рисунок 23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5180" y="6657988"/>
            <a:ext cx="285752" cy="28575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86420" y="7158054"/>
            <a:ext cx="11430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Актовый зал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3280" y="7586682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№49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00932" y="8515376"/>
            <a:ext cx="171451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Проекторная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86882" y="7586682"/>
            <a:ext cx="114300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Кабинет специалиста по охране труда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29494" y="5586418"/>
            <a:ext cx="11430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Рекреация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86882" y="6586550"/>
            <a:ext cx="11430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Трансформаторная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58254" y="5586418"/>
            <a:ext cx="11430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Коридор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86156" y="5729294"/>
            <a:ext cx="157163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Кабинет художественных руководителей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85958" y="7086616"/>
            <a:ext cx="11430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Подсобное помещение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85958" y="5943608"/>
            <a:ext cx="11430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Архив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3257528" y="7229492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971776" y="6372236"/>
            <a:ext cx="642942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5" idx="2"/>
          </p:cNvCxnSpPr>
          <p:nvPr/>
        </p:nvCxnSpPr>
        <p:spPr>
          <a:xfrm rot="5400000">
            <a:off x="4269802" y="6598692"/>
            <a:ext cx="33290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32" idx="2"/>
          </p:cNvCxnSpPr>
          <p:nvPr/>
        </p:nvCxnSpPr>
        <p:spPr>
          <a:xfrm rot="16200000" flipH="1">
            <a:off x="7519102" y="6276091"/>
            <a:ext cx="1049545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34" idx="2"/>
          </p:cNvCxnSpPr>
          <p:nvPr/>
        </p:nvCxnSpPr>
        <p:spPr>
          <a:xfrm rot="5400000">
            <a:off x="8554953" y="6240372"/>
            <a:ext cx="1120983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33" idx="2"/>
          </p:cNvCxnSpPr>
          <p:nvPr/>
        </p:nvCxnSpPr>
        <p:spPr>
          <a:xfrm rot="5400000">
            <a:off x="8591236" y="6776722"/>
            <a:ext cx="834102" cy="1500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31" idx="1"/>
          </p:cNvCxnSpPr>
          <p:nvPr/>
        </p:nvCxnSpPr>
        <p:spPr>
          <a:xfrm rot="10800000">
            <a:off x="8686816" y="7943872"/>
            <a:ext cx="500066" cy="119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30" idx="0"/>
          </p:cNvCxnSpPr>
          <p:nvPr/>
        </p:nvCxnSpPr>
        <p:spPr>
          <a:xfrm rot="16200000" flipV="1">
            <a:off x="7686684" y="7943872"/>
            <a:ext cx="78581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30130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702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4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46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dirty="0"/>
              <a:t>п. 3.3.</a:t>
            </a:r>
          </a:p>
        </p:txBody>
      </p:sp>
    </p:spTree>
    <p:extLst>
      <p:ext uri="{BB962C8B-B14F-4D97-AF65-F5344CB8AC3E}">
        <p14:creationId xmlns:p14="http://schemas.microsoft.com/office/powerpoint/2010/main" val="33768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543050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2-го этажа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корпус 4 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объекта)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157007" y="1992288"/>
          <a:ext cx="12487579" cy="5616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1" name="Visio" r:id="rId3" imgW="27533346" imgH="12383414" progId="Visio.Drawing.11">
                  <p:embed/>
                </p:oleObj>
              </mc:Choice>
              <mc:Fallback>
                <p:oleObj name="Visio" r:id="rId3" imgW="27533346" imgH="12383414" progId="Visio.Drawing.11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07" y="1992288"/>
                        <a:ext cx="12487579" cy="56166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трелка вправо 3"/>
          <p:cNvSpPr/>
          <p:nvPr/>
        </p:nvSpPr>
        <p:spPr>
          <a:xfrm rot="10800000">
            <a:off x="3664907" y="4213483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>
            <a:off x="8615378" y="4157658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2426528" y="4889949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2872665" y="4853269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4415524" y="483706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6043610" y="480060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8421520" y="4784391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10444997" y="4866916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10972832" y="4586286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10615642" y="4300534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9349567" y="429947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елка вправо 20"/>
          <p:cNvSpPr/>
          <p:nvPr/>
        </p:nvSpPr>
        <p:spPr>
          <a:xfrm>
            <a:off x="685760" y="5086352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елка вправо 21"/>
          <p:cNvSpPr/>
          <p:nvPr/>
        </p:nvSpPr>
        <p:spPr>
          <a:xfrm>
            <a:off x="1971644" y="4657724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2400272" y="4443410"/>
            <a:ext cx="357190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 вправо 27"/>
          <p:cNvSpPr/>
          <p:nvPr/>
        </p:nvSpPr>
        <p:spPr>
          <a:xfrm>
            <a:off x="3328966" y="4443410"/>
            <a:ext cx="357190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трелка вправо 28"/>
          <p:cNvSpPr/>
          <p:nvPr/>
        </p:nvSpPr>
        <p:spPr>
          <a:xfrm rot="10800000">
            <a:off x="4614850" y="408622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елка вправо 29"/>
          <p:cNvSpPr/>
          <p:nvPr/>
        </p:nvSpPr>
        <p:spPr>
          <a:xfrm>
            <a:off x="7758122" y="4014782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08" y="5014914"/>
            <a:ext cx="285752" cy="285752"/>
          </a:xfrm>
          <a:prstGeom prst="rect">
            <a:avLst/>
          </a:prstGeom>
        </p:spPr>
      </p:pic>
      <p:pic>
        <p:nvPicPr>
          <p:cNvPr id="24" name="Рисунок 23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512" y="5586418"/>
            <a:ext cx="285752" cy="285752"/>
          </a:xfrm>
          <a:prstGeom prst="rect">
            <a:avLst/>
          </a:prstGeom>
        </p:spPr>
      </p:pic>
      <p:pic>
        <p:nvPicPr>
          <p:cNvPr id="25" name="Рисунок 24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01328" y="4943476"/>
            <a:ext cx="285752" cy="285752"/>
          </a:xfrm>
          <a:prstGeom prst="rect">
            <a:avLst/>
          </a:prstGeom>
        </p:spPr>
      </p:pic>
      <p:pic>
        <p:nvPicPr>
          <p:cNvPr id="26" name="Рисунок 25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15840" y="5014914"/>
            <a:ext cx="285752" cy="28575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28702" y="5086352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№14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4322" y="4014782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№13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6090" y="5086352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№15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43412" y="5086352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№16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00734" y="5086352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№17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01130" y="5086352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№19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901394" y="5086352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№21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258584" y="4014782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№22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72700" y="3871906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№23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16200000">
            <a:off x="7400932" y="4800600"/>
            <a:ext cx="571504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TextBox 40"/>
          <p:cNvSpPr txBox="1"/>
          <p:nvPr/>
        </p:nvSpPr>
        <p:spPr>
          <a:xfrm>
            <a:off x="7258056" y="5086352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№18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86420" y="3943344"/>
            <a:ext cx="11430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Рекреация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30130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702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4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46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dirty="0"/>
              <a:t>п. 3.3.</a:t>
            </a:r>
          </a:p>
        </p:txBody>
      </p:sp>
    </p:spTree>
    <p:extLst>
      <p:ext uri="{BB962C8B-B14F-4D97-AF65-F5344CB8AC3E}">
        <p14:creationId xmlns:p14="http://schemas.microsoft.com/office/powerpoint/2010/main" val="36378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543050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3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-го этажа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корпус 4 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объекта)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87467" y="1848272"/>
          <a:ext cx="12626661" cy="590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5" name="Visio" r:id="rId3" imgW="27632863" imgH="12923215" progId="Visio.Drawing.11">
                  <p:embed/>
                </p:oleObj>
              </mc:Choice>
              <mc:Fallback>
                <p:oleObj name="Visio" r:id="rId3" imgW="27632863" imgH="12923215" progId="Visio.Drawing.11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67" y="1848272"/>
                        <a:ext cx="12626661" cy="59046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трелка вправо 3"/>
          <p:cNvSpPr/>
          <p:nvPr/>
        </p:nvSpPr>
        <p:spPr>
          <a:xfrm rot="16200000">
            <a:off x="10472336" y="4933016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 rot="16200000">
            <a:off x="10079857" y="4907757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8109527" y="4934730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5922955" y="4939757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4394537" y="4902607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2954484" y="4923979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2305054" y="5016789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>
            <a:off x="614322" y="5229228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>
            <a:off x="2114520" y="4800600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>
            <a:off x="2828900" y="4514848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2249194" y="4368888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9365477" y="4550567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10651361" y="4550567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10272711" y="5272087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10829956" y="4729162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>
            <a:off x="7796211" y="5291137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право 19"/>
          <p:cNvSpPr/>
          <p:nvPr/>
        </p:nvSpPr>
        <p:spPr>
          <a:xfrm>
            <a:off x="8115312" y="4157658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4186222" y="4157658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3686156" y="4371972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трелка вправо 22"/>
          <p:cNvSpPr/>
          <p:nvPr/>
        </p:nvSpPr>
        <p:spPr>
          <a:xfrm>
            <a:off x="8686816" y="4300534"/>
            <a:ext cx="357190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1710" y="5729294"/>
            <a:ext cx="285752" cy="285752"/>
          </a:xfrm>
          <a:prstGeom prst="rect">
            <a:avLst/>
          </a:prstGeom>
        </p:spPr>
      </p:pic>
      <p:pic>
        <p:nvPicPr>
          <p:cNvPr id="25" name="Рисунок 24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0206" y="4014782"/>
            <a:ext cx="285752" cy="285752"/>
          </a:xfrm>
          <a:prstGeom prst="rect">
            <a:avLst/>
          </a:prstGeom>
        </p:spPr>
      </p:pic>
      <p:pic>
        <p:nvPicPr>
          <p:cNvPr id="26" name="Рисунок 25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32" y="4729162"/>
            <a:ext cx="285752" cy="285752"/>
          </a:xfrm>
          <a:prstGeom prst="rect">
            <a:avLst/>
          </a:prstGeom>
        </p:spPr>
      </p:pic>
      <p:pic>
        <p:nvPicPr>
          <p:cNvPr id="27" name="Рисунок 26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32" y="5157790"/>
            <a:ext cx="285752" cy="285752"/>
          </a:xfrm>
          <a:prstGeom prst="rect">
            <a:avLst/>
          </a:prstGeom>
        </p:spPr>
      </p:pic>
      <p:pic>
        <p:nvPicPr>
          <p:cNvPr id="30" name="Рисунок 29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048" y="4014782"/>
            <a:ext cx="285752" cy="285752"/>
          </a:xfrm>
          <a:prstGeom prst="rect">
            <a:avLst/>
          </a:prstGeom>
        </p:spPr>
      </p:pic>
      <p:pic>
        <p:nvPicPr>
          <p:cNvPr id="31" name="Рисунок 30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72964" y="5729294"/>
            <a:ext cx="285752" cy="28575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471974" y="5336950"/>
            <a:ext cx="11430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15048" y="5336950"/>
            <a:ext cx="11430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01064" y="5336950"/>
            <a:ext cx="11430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№6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87080" y="5336950"/>
            <a:ext cx="11430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№8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187146" y="4122504"/>
            <a:ext cx="11430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01262" y="3943344"/>
            <a:ext cx="11430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№10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4322" y="4265380"/>
            <a:ext cx="11430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№1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2950" y="5265512"/>
            <a:ext cx="11430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00338" y="5336950"/>
            <a:ext cx="11430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№3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30112" y="4360960"/>
            <a:ext cx="114300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Рекреация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9614281" y="5336950"/>
            <a:ext cx="11430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Учебный кабинет 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30130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702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4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46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dirty="0"/>
              <a:t>п. 3.3.</a:t>
            </a:r>
          </a:p>
        </p:txBody>
      </p:sp>
    </p:spTree>
    <p:extLst>
      <p:ext uri="{BB962C8B-B14F-4D97-AF65-F5344CB8AC3E}">
        <p14:creationId xmlns:p14="http://schemas.microsoft.com/office/powerpoint/2010/main" val="40533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543050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цокольного  этажа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объекта)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436117" y="3864496"/>
          <a:ext cx="11939480" cy="187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0" name="Visio" r:id="rId3" imgW="96798765" imgH="11766906" progId="Visio.Drawing.11">
                  <p:embed/>
                </p:oleObj>
              </mc:Choice>
              <mc:Fallback>
                <p:oleObj name="Visio" r:id="rId3" imgW="96798765" imgH="11766906" progId="Visio.Drawing.11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17" y="3864496"/>
                        <a:ext cx="11939480" cy="18722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8579659" y="4979195"/>
            <a:ext cx="178595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вправо 4"/>
          <p:cNvSpPr/>
          <p:nvPr/>
        </p:nvSpPr>
        <p:spPr>
          <a:xfrm>
            <a:off x="5972172" y="4371972"/>
            <a:ext cx="428628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право 7"/>
          <p:cNvSpPr/>
          <p:nvPr/>
        </p:nvSpPr>
        <p:spPr>
          <a:xfrm>
            <a:off x="6208393" y="4999671"/>
            <a:ext cx="428628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право 8"/>
          <p:cNvSpPr/>
          <p:nvPr/>
        </p:nvSpPr>
        <p:spPr>
          <a:xfrm>
            <a:off x="6236968" y="4756782"/>
            <a:ext cx="428628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>
            <a:off x="6213155" y="5363527"/>
            <a:ext cx="428628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>
            <a:off x="6749412" y="5315902"/>
            <a:ext cx="428628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7219234" y="5406152"/>
            <a:ext cx="250033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7890740" y="5396622"/>
            <a:ext cx="250033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6966812" y="4891795"/>
            <a:ext cx="250033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9329758" y="4300534"/>
            <a:ext cx="428628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9176604" y="4867981"/>
            <a:ext cx="250033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9365477" y="5193509"/>
            <a:ext cx="428628" cy="71438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8062179" y="5220406"/>
            <a:ext cx="250033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7376397" y="5215652"/>
            <a:ext cx="250033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9181375" y="4482220"/>
            <a:ext cx="250033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трелка вправо 22"/>
          <p:cNvSpPr/>
          <p:nvPr/>
        </p:nvSpPr>
        <p:spPr>
          <a:xfrm>
            <a:off x="9070181" y="4664869"/>
            <a:ext cx="178595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3262" y="5484812"/>
            <a:ext cx="142876" cy="142876"/>
          </a:xfrm>
          <a:prstGeom prst="rect">
            <a:avLst/>
          </a:prstGeom>
        </p:spPr>
      </p:pic>
      <p:pic>
        <p:nvPicPr>
          <p:cNvPr id="27" name="Рисунок 26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58320" y="5443542"/>
            <a:ext cx="142876" cy="142876"/>
          </a:xfrm>
          <a:prstGeom prst="rect">
            <a:avLst/>
          </a:prstGeom>
        </p:spPr>
      </p:pic>
      <p:pic>
        <p:nvPicPr>
          <p:cNvPr id="28" name="Рисунок 27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9758" y="4943476"/>
            <a:ext cx="142876" cy="142876"/>
          </a:xfrm>
          <a:prstGeom prst="rect">
            <a:avLst/>
          </a:prstGeom>
        </p:spPr>
      </p:pic>
      <p:pic>
        <p:nvPicPr>
          <p:cNvPr id="29" name="Рисунок 28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6632" y="4764082"/>
            <a:ext cx="142876" cy="142876"/>
          </a:xfrm>
          <a:prstGeom prst="rect">
            <a:avLst/>
          </a:prstGeom>
        </p:spPr>
      </p:pic>
      <p:pic>
        <p:nvPicPr>
          <p:cNvPr id="30" name="Рисунок 29" descr="image29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9428" y="4729162"/>
            <a:ext cx="142876" cy="1428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564731" y="4525307"/>
            <a:ext cx="9243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Подвал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6289140" y="4914402"/>
            <a:ext cx="9243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Склад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88432" y="4306668"/>
            <a:ext cx="9243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Подвал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64184" y="4063576"/>
            <a:ext cx="9243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Подвал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361240" y="4314477"/>
            <a:ext cx="9243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Подвал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58386" y="5952728"/>
            <a:ext cx="17549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Электрощитовая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301620" y="5243265"/>
            <a:ext cx="456766" cy="709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30130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702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4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46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dirty="0"/>
              <a:t>п. 3.3.</a:t>
            </a:r>
          </a:p>
        </p:txBody>
      </p:sp>
    </p:spTree>
    <p:extLst>
      <p:ext uri="{BB962C8B-B14F-4D97-AF65-F5344CB8AC3E}">
        <p14:creationId xmlns:p14="http://schemas.microsoft.com/office/powerpoint/2010/main" val="13735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заставка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3792538"/>
            <a:ext cx="12801600" cy="2303462"/>
          </a:xfrm>
          <a:prstGeom prst="rect">
            <a:avLst/>
          </a:prstGeom>
          <a:effectLst/>
        </p:spPr>
        <p:txBody>
          <a:bodyPr lIns="127924" tIns="63966" rIns="127924" bIns="63966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4400" dirty="0">
                <a:solidFill>
                  <a:srgbClr val="FF0000"/>
                </a:solidFill>
              </a:rPr>
              <a:t>Раздел № 1</a:t>
            </a:r>
          </a:p>
          <a:p>
            <a:pPr algn="ctr" eaLnBrk="1" hangingPunct="1">
              <a:defRPr/>
            </a:pPr>
            <a:r>
              <a:rPr lang="ru-RU" sz="4400" dirty="0">
                <a:solidFill>
                  <a:srgbClr val="FF0000"/>
                </a:solidFill>
              </a:rPr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 txBox="1">
            <a:spLocks noChangeArrowheads="1"/>
          </p:cNvSpPr>
          <p:nvPr/>
        </p:nvSpPr>
        <p:spPr>
          <a:xfrm>
            <a:off x="0" y="4"/>
            <a:ext cx="12801600" cy="126258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78" tIns="55238" rIns="110478" bIns="55238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545922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(Оценка защищенности, исходя из рисков возникновения ЧС)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28" name="Text Box 335"/>
          <p:cNvSpPr txBox="1">
            <a:spLocks noChangeArrowheads="1"/>
          </p:cNvSpPr>
          <p:nvPr/>
        </p:nvSpPr>
        <p:spPr bwMode="auto">
          <a:xfrm>
            <a:off x="11714424" y="-32925"/>
            <a:ext cx="1060081" cy="32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478" tIns="55238" rIns="110478" bIns="55238">
            <a:spAutoFit/>
          </a:bodyPr>
          <a:lstStyle/>
          <a:p>
            <a:pPr algn="r" defTabSz="1545922">
              <a:spcBef>
                <a:spcPct val="5000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3.4.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461841"/>
              </p:ext>
            </p:extLst>
          </p:nvPr>
        </p:nvGraphicFramePr>
        <p:xfrm>
          <a:off x="-6646" y="1344216"/>
          <a:ext cx="12780797" cy="6070543"/>
        </p:xfrm>
        <a:graphic>
          <a:graphicData uri="http://schemas.openxmlformats.org/drawingml/2006/table">
            <a:tbl>
              <a:tblPr/>
              <a:tblGrid>
                <a:gridCol w="8284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1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44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048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613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6304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п.п.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район (городской округ)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44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029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круглогодично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Бахчисарайский район</a:t>
                      </a: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317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круглогодично</a:t>
                      </a: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Бахчисарайский район</a:t>
                      </a: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786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круглогодично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Бахчисарайский район</a:t>
                      </a: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029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водного транспорта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Май-сентябрь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Бахчисарайский район</a:t>
                      </a: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5392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46904" marR="46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круглогодично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Бахчисарайский район</a:t>
                      </a: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72" name="Прямоугольник 22"/>
          <p:cNvGrpSpPr>
            <a:grpSpLocks/>
          </p:cNvGrpSpPr>
          <p:nvPr/>
        </p:nvGrpSpPr>
        <p:grpSpPr bwMode="auto">
          <a:xfrm>
            <a:off x="4729823" y="2453598"/>
            <a:ext cx="2788293" cy="860527"/>
            <a:chOff x="2150" y="1425"/>
            <a:chExt cx="1241" cy="276"/>
          </a:xfrm>
        </p:grpSpPr>
        <p:pic>
          <p:nvPicPr>
            <p:cNvPr id="73" name="Прямоугольник 2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ru-RU" sz="19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4812866" y="2733743"/>
            <a:ext cx="2575565" cy="26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540" tIns="47769" rIns="95540" bIns="47769">
            <a:spAutoFit/>
          </a:bodyPr>
          <a:lstStyle/>
          <a:p>
            <a:pPr algn="ctr" defTabSz="955087">
              <a:defRPr/>
            </a:pPr>
            <a:r>
              <a:rPr lang="ru-RU" sz="112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Приемлемый риск - 10</a:t>
            </a:r>
            <a:r>
              <a:rPr lang="ru-RU" sz="112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-4</a:t>
            </a:r>
            <a:endParaRPr lang="ru-RU" sz="112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6" name="Прямоугольник 22"/>
          <p:cNvGrpSpPr>
            <a:grpSpLocks/>
          </p:cNvGrpSpPr>
          <p:nvPr/>
        </p:nvGrpSpPr>
        <p:grpSpPr bwMode="auto">
          <a:xfrm>
            <a:off x="4713695" y="3280777"/>
            <a:ext cx="2804421" cy="625698"/>
            <a:chOff x="2150" y="1425"/>
            <a:chExt cx="1241" cy="276"/>
          </a:xfrm>
        </p:grpSpPr>
        <p:pic>
          <p:nvPicPr>
            <p:cNvPr id="77" name="Прямоугольник 2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ru-RU" sz="19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9" name="Прямоугольник 78"/>
          <p:cNvSpPr>
            <a:spLocks noChangeArrowheads="1"/>
          </p:cNvSpPr>
          <p:nvPr/>
        </p:nvSpPr>
        <p:spPr bwMode="auto">
          <a:xfrm>
            <a:off x="4879421" y="3437834"/>
            <a:ext cx="2575565" cy="26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540" tIns="47769" rIns="95540" bIns="47769">
            <a:spAutoFit/>
          </a:bodyPr>
          <a:lstStyle/>
          <a:p>
            <a:pPr algn="ctr" defTabSz="955087">
              <a:defRPr/>
            </a:pPr>
            <a:r>
              <a:rPr lang="ru-RU" sz="112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Приемлемый риск - 10</a:t>
            </a:r>
            <a:r>
              <a:rPr lang="ru-RU" sz="112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-4</a:t>
            </a:r>
            <a:endParaRPr lang="ru-RU" sz="112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0" name="Прямоугольник 22"/>
          <p:cNvGrpSpPr>
            <a:grpSpLocks/>
          </p:cNvGrpSpPr>
          <p:nvPr/>
        </p:nvGrpSpPr>
        <p:grpSpPr bwMode="auto">
          <a:xfrm>
            <a:off x="4729825" y="3791307"/>
            <a:ext cx="2804417" cy="1107494"/>
            <a:chOff x="2150" y="1398"/>
            <a:chExt cx="1241" cy="317"/>
          </a:xfrm>
        </p:grpSpPr>
        <p:pic>
          <p:nvPicPr>
            <p:cNvPr id="81" name="Прямоугольник 2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 Box 106"/>
            <p:cNvSpPr txBox="1">
              <a:spLocks noChangeArrowheads="1"/>
            </p:cNvSpPr>
            <p:nvPr/>
          </p:nvSpPr>
          <p:spPr bwMode="auto">
            <a:xfrm>
              <a:off x="2173" y="1398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ru-RU" sz="196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3" name="Прямоугольник 82"/>
          <p:cNvSpPr>
            <a:spLocks noChangeArrowheads="1"/>
          </p:cNvSpPr>
          <p:nvPr/>
        </p:nvSpPr>
        <p:spPr bwMode="auto">
          <a:xfrm>
            <a:off x="4885751" y="4203744"/>
            <a:ext cx="2575565" cy="26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540" tIns="47769" rIns="95540" bIns="47769">
            <a:spAutoFit/>
          </a:bodyPr>
          <a:lstStyle/>
          <a:p>
            <a:pPr algn="ctr" defTabSz="955087">
              <a:defRPr/>
            </a:pPr>
            <a:r>
              <a:rPr lang="ru-RU" sz="112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Приемлемый риск - 10</a:t>
            </a:r>
            <a:r>
              <a:rPr lang="ru-RU" sz="112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-4</a:t>
            </a:r>
            <a:endParaRPr lang="ru-RU" sz="112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4" name="Прямоугольник 22"/>
          <p:cNvGrpSpPr>
            <a:grpSpLocks/>
          </p:cNvGrpSpPr>
          <p:nvPr/>
        </p:nvGrpSpPr>
        <p:grpSpPr bwMode="auto">
          <a:xfrm>
            <a:off x="4692957" y="4867659"/>
            <a:ext cx="2865562" cy="910091"/>
            <a:chOff x="2150" y="1425"/>
            <a:chExt cx="1241" cy="276"/>
          </a:xfrm>
        </p:grpSpPr>
        <p:pic>
          <p:nvPicPr>
            <p:cNvPr id="85" name="Прямоугольник 2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ru-RU" sz="19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7" name="Прямоугольник 86"/>
          <p:cNvSpPr>
            <a:spLocks noChangeArrowheads="1"/>
          </p:cNvSpPr>
          <p:nvPr/>
        </p:nvSpPr>
        <p:spPr bwMode="auto">
          <a:xfrm>
            <a:off x="4936966" y="5164788"/>
            <a:ext cx="2319178" cy="26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540" tIns="47769" rIns="95540" bIns="47769">
            <a:spAutoFit/>
          </a:bodyPr>
          <a:lstStyle/>
          <a:p>
            <a:pPr algn="ctr" defTabSz="955087">
              <a:defRPr/>
            </a:pPr>
            <a:r>
              <a:rPr lang="ru-RU" sz="112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Приемлемый риск - 10</a:t>
            </a:r>
            <a:r>
              <a:rPr lang="ru-RU" sz="112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-4</a:t>
            </a:r>
            <a:endParaRPr lang="ru-RU" sz="112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8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10823604" y="7434679"/>
            <a:ext cx="3523964" cy="427050"/>
          </a:xfrm>
        </p:spPr>
        <p:txBody>
          <a:bodyPr/>
          <a:lstStyle/>
          <a:p>
            <a:fld id="{8DB72476-828E-4732-9FF5-03C6E0F1F2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2" name="Прямоугольник 22"/>
          <p:cNvGrpSpPr>
            <a:grpSpLocks/>
          </p:cNvGrpSpPr>
          <p:nvPr/>
        </p:nvGrpSpPr>
        <p:grpSpPr bwMode="auto">
          <a:xfrm>
            <a:off x="4719729" y="6034024"/>
            <a:ext cx="2814512" cy="491522"/>
            <a:chOff x="2150" y="1425"/>
            <a:chExt cx="1241" cy="276"/>
          </a:xfrm>
        </p:grpSpPr>
        <p:pic>
          <p:nvPicPr>
            <p:cNvPr id="23" name="Прямоугольник 2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ru-RU" sz="19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5034464" y="6163551"/>
            <a:ext cx="2277863" cy="26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540" tIns="47769" rIns="95540" bIns="47769">
            <a:spAutoFit/>
          </a:bodyPr>
          <a:lstStyle/>
          <a:p>
            <a:pPr algn="ctr" defTabSz="955087">
              <a:defRPr/>
            </a:pPr>
            <a:r>
              <a:rPr lang="ru-RU" sz="112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Приемлемый риск - 10</a:t>
            </a:r>
            <a:r>
              <a:rPr lang="ru-RU" sz="112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-4</a:t>
            </a:r>
            <a:endParaRPr lang="ru-RU" sz="112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" name="Group 153"/>
          <p:cNvGraphicFramePr>
            <a:graphicFrameLocks noGrp="1"/>
          </p:cNvGraphicFramePr>
          <p:nvPr>
            <p:extLst/>
          </p:nvPr>
        </p:nvGraphicFramePr>
        <p:xfrm>
          <a:off x="2" y="7405267"/>
          <a:ext cx="12823970" cy="2457707"/>
        </p:xfrm>
        <a:graphic>
          <a:graphicData uri="http://schemas.openxmlformats.org/drawingml/2006/table">
            <a:tbl>
              <a:tblPr/>
              <a:tblGrid>
                <a:gridCol w="780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52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55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871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655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9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ПВОО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786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системах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тепло-водоснабжения 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Бахчисарайский район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029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электросетях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Декабрь, Март, ноябрь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Бахчисарайский район</a:t>
                      </a: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8" name="Прямоугольник 22"/>
          <p:cNvGrpSpPr>
            <a:grpSpLocks/>
          </p:cNvGrpSpPr>
          <p:nvPr/>
        </p:nvGrpSpPr>
        <p:grpSpPr bwMode="auto">
          <a:xfrm>
            <a:off x="4671970" y="7370209"/>
            <a:ext cx="2814512" cy="630771"/>
            <a:chOff x="2150" y="1425"/>
            <a:chExt cx="1241" cy="276"/>
          </a:xfrm>
        </p:grpSpPr>
        <p:pic>
          <p:nvPicPr>
            <p:cNvPr id="29" name="Прямоугольник 2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ru-RU" sz="19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4936966" y="7578643"/>
            <a:ext cx="2277863" cy="26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540" tIns="47769" rIns="95540" bIns="47769">
            <a:spAutoFit/>
          </a:bodyPr>
          <a:lstStyle/>
          <a:p>
            <a:pPr algn="ctr" defTabSz="955087">
              <a:defRPr/>
            </a:pPr>
            <a:r>
              <a:rPr lang="ru-RU" sz="112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Приемлемый риск - 10</a:t>
            </a:r>
            <a:r>
              <a:rPr lang="ru-RU" sz="112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-4</a:t>
            </a:r>
            <a:endParaRPr lang="ru-RU" sz="112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2" name="Прямоугольник 22"/>
          <p:cNvGrpSpPr>
            <a:grpSpLocks/>
          </p:cNvGrpSpPr>
          <p:nvPr/>
        </p:nvGrpSpPr>
        <p:grpSpPr bwMode="auto">
          <a:xfrm>
            <a:off x="4692957" y="8000981"/>
            <a:ext cx="2814512" cy="1033501"/>
            <a:chOff x="2150" y="1425"/>
            <a:chExt cx="1241" cy="276"/>
          </a:xfrm>
        </p:grpSpPr>
        <p:pic>
          <p:nvPicPr>
            <p:cNvPr id="33" name="Прямоугольник 2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ru-RU" sz="19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4947776" y="8390041"/>
            <a:ext cx="2277863" cy="26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540" tIns="47769" rIns="95540" bIns="47769">
            <a:spAutoFit/>
          </a:bodyPr>
          <a:lstStyle/>
          <a:p>
            <a:pPr algn="ctr" defTabSz="955087">
              <a:defRPr/>
            </a:pPr>
            <a:r>
              <a:rPr lang="ru-RU" sz="112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Приемлемый риск - 10</a:t>
            </a:r>
            <a:r>
              <a:rPr lang="ru-RU" sz="112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-4</a:t>
            </a:r>
            <a:endParaRPr lang="ru-RU" sz="112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6" name="Прямоугольник 22"/>
          <p:cNvGrpSpPr>
            <a:grpSpLocks/>
          </p:cNvGrpSpPr>
          <p:nvPr/>
        </p:nvGrpSpPr>
        <p:grpSpPr bwMode="auto">
          <a:xfrm>
            <a:off x="4692957" y="9011239"/>
            <a:ext cx="2814512" cy="936216"/>
            <a:chOff x="2150" y="1425"/>
            <a:chExt cx="1241" cy="276"/>
          </a:xfrm>
        </p:grpSpPr>
        <p:pic>
          <p:nvPicPr>
            <p:cNvPr id="37" name="Прямоугольник 2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1277938" eaLnBrk="0" hangingPunct="0"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ru-RU" sz="196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4947776" y="9303013"/>
            <a:ext cx="2277863" cy="26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540" tIns="47769" rIns="95540" bIns="47769">
            <a:spAutoFit/>
          </a:bodyPr>
          <a:lstStyle/>
          <a:p>
            <a:pPr algn="ctr" defTabSz="955087">
              <a:defRPr/>
            </a:pPr>
            <a:r>
              <a:rPr lang="ru-RU" sz="112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Приемлемый риск - 10</a:t>
            </a:r>
            <a:r>
              <a:rPr lang="ru-RU" sz="112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-4</a:t>
            </a:r>
            <a:endParaRPr lang="ru-RU" sz="112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80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718309"/>
              </p:ext>
            </p:extLst>
          </p:nvPr>
        </p:nvGraphicFramePr>
        <p:xfrm>
          <a:off x="0" y="4943311"/>
          <a:ext cx="12774505" cy="1014283"/>
        </p:xfrm>
        <a:graphic>
          <a:graphicData uri="http://schemas.openxmlformats.org/drawingml/2006/table">
            <a:tbl>
              <a:tblPr/>
              <a:tblGrid>
                <a:gridCol w="829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47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22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48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635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191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Круглогодично</a:t>
                      </a: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Бахчисарайский район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237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Бахчисарайский район</a:t>
                      </a: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Rectangle 4"/>
          <p:cNvSpPr txBox="1">
            <a:spLocks noChangeArrowheads="1"/>
          </p:cNvSpPr>
          <p:nvPr/>
        </p:nvSpPr>
        <p:spPr>
          <a:xfrm>
            <a:off x="2" y="4"/>
            <a:ext cx="12774504" cy="126258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78" tIns="55238" rIns="110478" bIns="55238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545922">
              <a:lnSpc>
                <a:spcPct val="80000"/>
              </a:lnSpc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(Оценка защищенности, исходя из рисков возникновения ЧС)</a:t>
            </a:r>
          </a:p>
        </p:txBody>
      </p:sp>
      <p:graphicFrame>
        <p:nvGraphicFramePr>
          <p:cNvPr id="92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319429"/>
              </p:ext>
            </p:extLst>
          </p:nvPr>
        </p:nvGraphicFramePr>
        <p:xfrm>
          <a:off x="363" y="1200200"/>
          <a:ext cx="12801238" cy="568461"/>
        </p:xfrm>
        <a:graphic>
          <a:graphicData uri="http://schemas.openxmlformats.org/drawingml/2006/table">
            <a:tbl>
              <a:tblPr/>
              <a:tblGrid>
                <a:gridCol w="830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29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56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92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693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846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район (городской округ) в субъекте РФ</a:t>
                      </a:r>
                    </a:p>
                  </a:txBody>
                  <a:tcPr marL="46904" marR="4690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563959"/>
              </p:ext>
            </p:extLst>
          </p:nvPr>
        </p:nvGraphicFramePr>
        <p:xfrm>
          <a:off x="-2551" y="1803860"/>
          <a:ext cx="12804151" cy="1733431"/>
        </p:xfrm>
        <a:graphic>
          <a:graphicData uri="http://schemas.openxmlformats.org/drawingml/2006/table">
            <a:tbl>
              <a:tblPr/>
              <a:tblGrid>
                <a:gridCol w="8309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38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63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929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699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2785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Круглогодично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Бахчисарайский район</a:t>
                      </a: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32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Круглогодично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Бахчисарайский район</a:t>
                      </a: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32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Июль</a:t>
                      </a: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Бахчисарайский район</a:t>
                      </a: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4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889783"/>
              </p:ext>
            </p:extLst>
          </p:nvPr>
        </p:nvGraphicFramePr>
        <p:xfrm>
          <a:off x="-15764" y="3531051"/>
          <a:ext cx="12790268" cy="1371836"/>
        </p:xfrm>
        <a:graphic>
          <a:graphicData uri="http://schemas.openxmlformats.org/drawingml/2006/table">
            <a:tbl>
              <a:tblPr/>
              <a:tblGrid>
                <a:gridCol w="830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1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32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903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669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8881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181" marR="55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Бахчисарайский район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727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Круглогодично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Бахчисарайский район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7" name="Прямоугольник 106"/>
          <p:cNvSpPr>
            <a:spLocks noChangeArrowheads="1"/>
          </p:cNvSpPr>
          <p:nvPr/>
        </p:nvSpPr>
        <p:spPr bwMode="auto">
          <a:xfrm>
            <a:off x="5246982" y="1990624"/>
            <a:ext cx="1873928" cy="24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271" tIns="34160" rIns="68271" bIns="34160">
            <a:spAutoFit/>
          </a:bodyPr>
          <a:lstStyle/>
          <a:p>
            <a:pPr algn="ctr" defTabSz="955087">
              <a:defRPr/>
            </a:pPr>
            <a:r>
              <a:rPr lang="ru-RU" sz="112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Приемлемый  риск - 10</a:t>
            </a:r>
            <a:r>
              <a:rPr lang="ru-RU" sz="112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-4</a:t>
            </a:r>
            <a:endParaRPr lang="ru-RU" sz="112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1" name="Прямоугольник 110"/>
          <p:cNvSpPr>
            <a:spLocks noChangeArrowheads="1"/>
          </p:cNvSpPr>
          <p:nvPr/>
        </p:nvSpPr>
        <p:spPr bwMode="auto">
          <a:xfrm>
            <a:off x="5255719" y="2639705"/>
            <a:ext cx="1873928" cy="24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271" tIns="34160" rIns="68271" bIns="34160">
            <a:spAutoFit/>
          </a:bodyPr>
          <a:lstStyle/>
          <a:p>
            <a:pPr algn="ctr" defTabSz="955087">
              <a:defRPr/>
            </a:pPr>
            <a:r>
              <a:rPr lang="ru-RU" sz="112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Приемлемый  риск - 10</a:t>
            </a:r>
            <a:r>
              <a:rPr lang="ru-RU" sz="112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-4</a:t>
            </a:r>
            <a:endParaRPr lang="ru-RU" sz="112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9" name="Прямоугольник 118"/>
          <p:cNvSpPr>
            <a:spLocks noChangeArrowheads="1"/>
          </p:cNvSpPr>
          <p:nvPr/>
        </p:nvSpPr>
        <p:spPr bwMode="auto">
          <a:xfrm>
            <a:off x="5255719" y="4003273"/>
            <a:ext cx="1873928" cy="24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271" tIns="34160" rIns="68271" bIns="34160">
            <a:spAutoFit/>
          </a:bodyPr>
          <a:lstStyle/>
          <a:p>
            <a:pPr algn="ctr" defTabSz="955087">
              <a:defRPr/>
            </a:pPr>
            <a:r>
              <a:rPr lang="ru-RU" sz="112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Приемлемый  риск - 10</a:t>
            </a:r>
            <a:r>
              <a:rPr lang="ru-RU" sz="112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-4</a:t>
            </a:r>
            <a:endParaRPr lang="ru-RU" sz="112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" name="Прямоугольник 122"/>
          <p:cNvSpPr>
            <a:spLocks noChangeArrowheads="1"/>
          </p:cNvSpPr>
          <p:nvPr/>
        </p:nvSpPr>
        <p:spPr bwMode="auto">
          <a:xfrm>
            <a:off x="5046065" y="5479901"/>
            <a:ext cx="1873928" cy="24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271" tIns="34160" rIns="68271" bIns="34160">
            <a:spAutoFit/>
          </a:bodyPr>
          <a:lstStyle/>
          <a:p>
            <a:pPr algn="ctr" defTabSz="955087">
              <a:defRPr/>
            </a:pPr>
            <a:r>
              <a:rPr lang="ru-RU" sz="112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Приемлемый  риск - 10</a:t>
            </a:r>
            <a:r>
              <a:rPr lang="ru-RU" sz="112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-4</a:t>
            </a:r>
            <a:endParaRPr lang="ru-RU" sz="112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7" name="Прямоугольник 126"/>
          <p:cNvSpPr>
            <a:spLocks noChangeArrowheads="1"/>
          </p:cNvSpPr>
          <p:nvPr/>
        </p:nvSpPr>
        <p:spPr bwMode="auto">
          <a:xfrm>
            <a:off x="4960640" y="5050048"/>
            <a:ext cx="1873928" cy="24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271" tIns="34160" rIns="68271" bIns="34160">
            <a:spAutoFit/>
          </a:bodyPr>
          <a:lstStyle/>
          <a:p>
            <a:pPr algn="ctr" defTabSz="955087">
              <a:defRPr/>
            </a:pPr>
            <a:r>
              <a:rPr lang="ru-RU" sz="112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Приемлемый  риск - 10</a:t>
            </a:r>
            <a:r>
              <a:rPr lang="ru-RU" sz="112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-4</a:t>
            </a:r>
            <a:endParaRPr lang="ru-RU" sz="112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1" name="Прямоугольник 130"/>
          <p:cNvSpPr>
            <a:spLocks noChangeArrowheads="1"/>
          </p:cNvSpPr>
          <p:nvPr/>
        </p:nvSpPr>
        <p:spPr bwMode="auto">
          <a:xfrm>
            <a:off x="5255719" y="4513168"/>
            <a:ext cx="1873928" cy="24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271" tIns="34160" rIns="68271" bIns="34160">
            <a:spAutoFit/>
          </a:bodyPr>
          <a:lstStyle/>
          <a:p>
            <a:pPr algn="ctr" defTabSz="955087">
              <a:defRPr/>
            </a:pPr>
            <a:r>
              <a:rPr lang="ru-RU" sz="112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Приемлемый  риск - 10</a:t>
            </a:r>
            <a:r>
              <a:rPr lang="ru-RU" sz="112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-4</a:t>
            </a:r>
            <a:endParaRPr lang="ru-RU" sz="112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2" name="Номер слайда 45"/>
          <p:cNvSpPr>
            <a:spLocks noGrp="1"/>
          </p:cNvSpPr>
          <p:nvPr>
            <p:ph type="sldNum" sz="quarter" idx="12"/>
          </p:nvPr>
        </p:nvSpPr>
        <p:spPr>
          <a:xfrm>
            <a:off x="10823604" y="7434679"/>
            <a:ext cx="3523964" cy="427050"/>
          </a:xfrm>
        </p:spPr>
        <p:txBody>
          <a:bodyPr/>
          <a:lstStyle/>
          <a:p>
            <a:fld id="{8DB72476-828E-4732-9FF5-03C6E0F1F2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5255719" y="3081413"/>
            <a:ext cx="1865191" cy="24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271" tIns="34160" rIns="68271" bIns="34160">
            <a:spAutoFit/>
          </a:bodyPr>
          <a:lstStyle/>
          <a:p>
            <a:pPr algn="ctr" defTabSz="955087">
              <a:defRPr/>
            </a:pPr>
            <a:r>
              <a:rPr lang="ru-RU" sz="112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Приемлемый  риск - 10</a:t>
            </a:r>
            <a:r>
              <a:rPr lang="ru-RU" sz="112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-4</a:t>
            </a:r>
            <a:endParaRPr lang="ru-RU" sz="112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0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736925"/>
              </p:ext>
            </p:extLst>
          </p:nvPr>
        </p:nvGraphicFramePr>
        <p:xfrm>
          <a:off x="-17701" y="5985500"/>
          <a:ext cx="12819302" cy="2026284"/>
        </p:xfrm>
        <a:graphic>
          <a:graphicData uri="http://schemas.openxmlformats.org/drawingml/2006/table">
            <a:tbl>
              <a:tblPr/>
              <a:tblGrid>
                <a:gridCol w="8319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84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97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958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732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2548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биолого-социального характера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181" marR="551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300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эпидемий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63" marR="623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272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эпизоотий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63" marR="623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272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возникновений эпифитотий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363" marR="6236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L="84958" marR="8495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181" marR="5518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 Box 335"/>
          <p:cNvSpPr txBox="1">
            <a:spLocks noChangeArrowheads="1"/>
          </p:cNvSpPr>
          <p:nvPr/>
        </p:nvSpPr>
        <p:spPr bwMode="auto">
          <a:xfrm>
            <a:off x="11714424" y="-32925"/>
            <a:ext cx="1060081" cy="32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478" tIns="55238" rIns="110478" bIns="55238">
            <a:spAutoFit/>
          </a:bodyPr>
          <a:lstStyle/>
          <a:p>
            <a:pPr algn="r" defTabSz="1545922">
              <a:spcBef>
                <a:spcPct val="5000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3.4.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782760"/>
              </p:ext>
            </p:extLst>
          </p:nvPr>
        </p:nvGraphicFramePr>
        <p:xfrm>
          <a:off x="400008" y="1443014"/>
          <a:ext cx="12001500" cy="7877367"/>
        </p:xfrm>
        <a:graphic>
          <a:graphicData uri="http://schemas.openxmlformats.org/drawingml/2006/table">
            <a:tbl>
              <a:tblPr/>
              <a:tblGrid>
                <a:gridCol w="1000125"/>
                <a:gridCol w="6700838"/>
                <a:gridCol w="4300537"/>
              </a:tblGrid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(Образовательное учреждение)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степень огнестойкости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1100; детей 993 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1; детей 0 чел.</a:t>
                      </a:r>
                    </a:p>
                  </a:txBody>
                  <a:tcPr marL="128016" marR="128016" marT="64008" marB="6400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31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-х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132,75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*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73,95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4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544452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оперативно-технические характеристики объекта)</a:t>
            </a:r>
          </a:p>
        </p:txBody>
      </p:sp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30130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702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4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46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dirty="0"/>
              <a:t>п. 3.5.</a:t>
            </a:r>
          </a:p>
        </p:txBody>
      </p:sp>
    </p:spTree>
    <p:extLst>
      <p:ext uri="{BB962C8B-B14F-4D97-AF65-F5344CB8AC3E}">
        <p14:creationId xmlns:p14="http://schemas.microsoft.com/office/powerpoint/2010/main" val="254633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544452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  <p:graphicFrame>
        <p:nvGraphicFramePr>
          <p:cNvPr id="24598" name="Group 22"/>
          <p:cNvGraphicFramePr>
            <a:graphicFrameLocks noGrp="1"/>
          </p:cNvGraphicFramePr>
          <p:nvPr/>
        </p:nvGraphicFramePr>
        <p:xfrm>
          <a:off x="257175" y="1349375"/>
          <a:ext cx="12287250" cy="8126414"/>
        </p:xfrm>
        <a:graphic>
          <a:graphicData uri="http://schemas.openxmlformats.org/drawingml/2006/table">
            <a:tbl>
              <a:tblPr/>
              <a:tblGrid>
                <a:gridCol w="1023938"/>
                <a:gridCol w="6861175"/>
                <a:gridCol w="4402137"/>
              </a:tblGrid>
              <a:tr h="1119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7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3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30130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702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4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46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dirty="0"/>
              <a:t>п. 3.5.</a:t>
            </a:r>
          </a:p>
        </p:txBody>
      </p:sp>
    </p:spTree>
    <p:extLst>
      <p:ext uri="{BB962C8B-B14F-4D97-AF65-F5344CB8AC3E}">
        <p14:creationId xmlns:p14="http://schemas.microsoft.com/office/powerpoint/2010/main" val="1079578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835928"/>
              </p:ext>
            </p:extLst>
          </p:nvPr>
        </p:nvGraphicFramePr>
        <p:xfrm>
          <a:off x="400050" y="1339850"/>
          <a:ext cx="12001500" cy="7938643"/>
        </p:xfrm>
        <a:graphic>
          <a:graphicData uri="http://schemas.openxmlformats.org/drawingml/2006/table">
            <a:tbl>
              <a:tblPr/>
              <a:tblGrid>
                <a:gridCol w="1000125"/>
                <a:gridCol w="6700838"/>
                <a:gridCol w="4300537"/>
              </a:tblGrid>
              <a:tr h="936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9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проемы 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дымоудаления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подвале 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544452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30130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702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4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46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dirty="0"/>
              <a:t>п. 3.5.</a:t>
            </a:r>
          </a:p>
        </p:txBody>
      </p:sp>
    </p:spTree>
    <p:extLst>
      <p:ext uri="{BB962C8B-B14F-4D97-AF65-F5344CB8AC3E}">
        <p14:creationId xmlns:p14="http://schemas.microsoft.com/office/powerpoint/2010/main" val="2881141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84354"/>
              </p:ext>
            </p:extLst>
          </p:nvPr>
        </p:nvGraphicFramePr>
        <p:xfrm>
          <a:off x="400050" y="1339850"/>
          <a:ext cx="12001500" cy="7714934"/>
        </p:xfrm>
        <a:graphic>
          <a:graphicData uri="http://schemas.openxmlformats.org/drawingml/2006/table">
            <a:tbl>
              <a:tblPr/>
              <a:tblGrid>
                <a:gridCol w="1000125"/>
                <a:gridCol w="6215063"/>
                <a:gridCol w="4786312"/>
              </a:tblGrid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Головка муфтовая 50 мм;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водопровод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Автоматическая пожарная сигнализация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60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Прямая телефонная связь с подразделением пожарной охраны для здания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 по номеру 101 или 4-17-73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Охранная сигнализация в здании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Кнопка (брелок) экстренного вызова милиции в здании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Система оповещения и управления эвакуацией людей при пожаре в здании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Тип системы оповещения и управления эвакуацией людей при пожаре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беспроводная;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Обеспеченность персонала корпуса (здания) учреждения носилками для эвакуации маломобильных пациентов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 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544452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30130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702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4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46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dirty="0"/>
              <a:t>п. 3.5.</a:t>
            </a:r>
          </a:p>
        </p:txBody>
      </p:sp>
    </p:spTree>
    <p:extLst>
      <p:ext uri="{BB962C8B-B14F-4D97-AF65-F5344CB8AC3E}">
        <p14:creationId xmlns:p14="http://schemas.microsoft.com/office/powerpoint/2010/main" val="206683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257373"/>
              </p:ext>
            </p:extLst>
          </p:nvPr>
        </p:nvGraphicFramePr>
        <p:xfrm>
          <a:off x="400050" y="1339850"/>
          <a:ext cx="12001500" cy="3889948"/>
        </p:xfrm>
        <a:graphic>
          <a:graphicData uri="http://schemas.openxmlformats.org/drawingml/2006/table">
            <a:tbl>
              <a:tblPr/>
              <a:tblGrid>
                <a:gridCol w="1000125"/>
                <a:gridCol w="6215063"/>
                <a:gridCol w="4786312"/>
              </a:tblGrid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128016" marR="128016" marT="64008" marB="640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Исправно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 полностью, удовлетворяет требованиям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 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Сторож в ночное время суток и выходные дни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Состояние эвакуационных путей и выходов в здании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мин</a:t>
                      </a:r>
                    </a:p>
                  </a:txBody>
                  <a:tcPr marL="128016" marR="128016" marT="64008" marB="640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36" tIns="55219" rIns="110436" bIns="55219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544452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30130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702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274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846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400" b="1" dirty="0"/>
              <a:t>п. 3.5.</a:t>
            </a:r>
          </a:p>
        </p:txBody>
      </p:sp>
    </p:spTree>
    <p:extLst>
      <p:ext uri="{BB962C8B-B14F-4D97-AF65-F5344CB8AC3E}">
        <p14:creationId xmlns:p14="http://schemas.microsoft.com/office/powerpoint/2010/main" val="21411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заставка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12801600" cy="9601200"/>
          </a:xfrm>
          <a:prstGeom prst="rect">
            <a:avLst/>
          </a:prstGeom>
          <a:effectLst/>
        </p:spPr>
        <p:txBody>
          <a:bodyPr lIns="127924" tIns="63966" rIns="127924" bIns="63966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4400" dirty="0" smtClean="0">
                <a:solidFill>
                  <a:srgbClr val="FF0000"/>
                </a:solidFill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4400" dirty="0" smtClean="0">
                <a:solidFill>
                  <a:srgbClr val="FF0000"/>
                </a:solidFill>
                <a:cs typeface="Times New Roman" pitchFamily="18" charset="0"/>
              </a:rPr>
              <a:t>РИСКИ ВОЗНИКНОВЕНИЯ ТЕХНОГЕННЫХ ПОЖАРОВ</a:t>
            </a:r>
          </a:p>
        </p:txBody>
      </p:sp>
    </p:spTree>
    <p:extLst>
      <p:ext uri="{BB962C8B-B14F-4D97-AF65-F5344CB8AC3E}">
        <p14:creationId xmlns:p14="http://schemas.microsoft.com/office/powerpoint/2010/main" val="16677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1157288" y="1271588"/>
            <a:ext cx="0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ru-RU"/>
          </a:p>
        </p:txBody>
      </p:sp>
      <p:sp>
        <p:nvSpPr>
          <p:cNvPr id="174" name="Номер слайда 4"/>
          <p:cNvSpPr txBox="1">
            <a:spLocks/>
          </p:cNvSpPr>
          <p:nvPr/>
        </p:nvSpPr>
        <p:spPr bwMode="auto">
          <a:xfrm>
            <a:off x="9220200" y="304800"/>
            <a:ext cx="30607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 anchor="b"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fld id="{13E83693-C34E-4603-8596-6809133DF167}" type="slidenum"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hangingPunct="1">
                <a:defRPr/>
              </a:pPr>
              <a:t>28</a:t>
            </a:fld>
            <a:endParaRPr lang="ru-RU" altLang="ru-RU" sz="2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277" name="Прямоугольник 54"/>
          <p:cNvSpPr>
            <a:spLocks noChangeArrowheads="1"/>
          </p:cNvSpPr>
          <p:nvPr/>
        </p:nvSpPr>
        <p:spPr bwMode="auto">
          <a:xfrm>
            <a:off x="0" y="-23813"/>
            <a:ext cx="12801600" cy="107950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расстановки сил и средств при ликвидации последствий ЧС) </a:t>
            </a:r>
          </a:p>
        </p:txBody>
      </p:sp>
      <p:sp>
        <p:nvSpPr>
          <p:cNvPr id="49278" name="Text Box 176"/>
          <p:cNvSpPr txBox="1">
            <a:spLocks noChangeArrowheads="1"/>
          </p:cNvSpPr>
          <p:nvPr/>
        </p:nvSpPr>
        <p:spPr bwMode="auto">
          <a:xfrm>
            <a:off x="11945938" y="0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anose="02020603050405020304" pitchFamily="18" charset="0"/>
              </a:rPr>
              <a:t>п. 4.1.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8" y="1071971"/>
            <a:ext cx="10937304" cy="8529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1410" y="5221"/>
            <a:ext cx="12801600" cy="97895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6754" tIns="43376" rIns="86754" bIns="43376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214128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средств, для ликвидации последствий ЧС)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473886"/>
              </p:ext>
            </p:extLst>
          </p:nvPr>
        </p:nvGraphicFramePr>
        <p:xfrm>
          <a:off x="0" y="1009282"/>
          <a:ext cx="12796631" cy="8713260"/>
        </p:xfrm>
        <a:graphic>
          <a:graphicData uri="http://schemas.openxmlformats.org/drawingml/2006/table">
            <a:tbl>
              <a:tblPr firstRow="1" firstCol="1" bandRow="1"/>
              <a:tblGrid>
                <a:gridCol w="289212">
                  <a:extLst>
                    <a:ext uri="{9D8B030D-6E8A-4147-A177-3AD203B41FA5}">
                      <a16:colId xmlns="" xmlns:a16="http://schemas.microsoft.com/office/drawing/2014/main" val="1933759126"/>
                    </a:ext>
                  </a:extLst>
                </a:gridCol>
                <a:gridCol w="2157425">
                  <a:extLst>
                    <a:ext uri="{9D8B030D-6E8A-4147-A177-3AD203B41FA5}">
                      <a16:colId xmlns="" xmlns:a16="http://schemas.microsoft.com/office/drawing/2014/main" val="707612516"/>
                    </a:ext>
                  </a:extLst>
                </a:gridCol>
                <a:gridCol w="2157425"/>
                <a:gridCol w="2157425"/>
                <a:gridCol w="289212">
                  <a:extLst>
                    <a:ext uri="{9D8B030D-6E8A-4147-A177-3AD203B41FA5}">
                      <a16:colId xmlns="" xmlns:a16="http://schemas.microsoft.com/office/drawing/2014/main" val="1588053151"/>
                    </a:ext>
                  </a:extLst>
                </a:gridCol>
                <a:gridCol w="86348">
                  <a:extLst>
                    <a:ext uri="{9D8B030D-6E8A-4147-A177-3AD203B41FA5}">
                      <a16:colId xmlns="" xmlns:a16="http://schemas.microsoft.com/office/drawing/2014/main" val="4200489323"/>
                    </a:ext>
                  </a:extLst>
                </a:gridCol>
                <a:gridCol w="225431"/>
                <a:gridCol w="112939">
                  <a:extLst>
                    <a:ext uri="{9D8B030D-6E8A-4147-A177-3AD203B41FA5}">
                      <a16:colId xmlns="" xmlns:a16="http://schemas.microsoft.com/office/drawing/2014/main" val="1841042125"/>
                    </a:ext>
                  </a:extLst>
                </a:gridCol>
                <a:gridCol w="246800"/>
                <a:gridCol w="359740">
                  <a:extLst>
                    <a:ext uri="{9D8B030D-6E8A-4147-A177-3AD203B41FA5}">
                      <a16:colId xmlns="" xmlns:a16="http://schemas.microsoft.com/office/drawing/2014/main" val="1151032655"/>
                    </a:ext>
                  </a:extLst>
                </a:gridCol>
                <a:gridCol w="503331">
                  <a:extLst>
                    <a:ext uri="{9D8B030D-6E8A-4147-A177-3AD203B41FA5}">
                      <a16:colId xmlns="" xmlns:a16="http://schemas.microsoft.com/office/drawing/2014/main" val="2876344148"/>
                    </a:ext>
                  </a:extLst>
                </a:gridCol>
                <a:gridCol w="503331">
                  <a:extLst>
                    <a:ext uri="{9D8B030D-6E8A-4147-A177-3AD203B41FA5}">
                      <a16:colId xmlns="" xmlns:a16="http://schemas.microsoft.com/office/drawing/2014/main" val="2250911404"/>
                    </a:ext>
                  </a:extLst>
                </a:gridCol>
                <a:gridCol w="100276">
                  <a:extLst>
                    <a:ext uri="{9D8B030D-6E8A-4147-A177-3AD203B41FA5}">
                      <a16:colId xmlns="" xmlns:a16="http://schemas.microsoft.com/office/drawing/2014/main" val="2386607643"/>
                    </a:ext>
                  </a:extLst>
                </a:gridCol>
                <a:gridCol w="1266126"/>
                <a:gridCol w="431791">
                  <a:extLst>
                    <a:ext uri="{9D8B030D-6E8A-4147-A177-3AD203B41FA5}">
                      <a16:colId xmlns="" xmlns:a16="http://schemas.microsoft.com/office/drawing/2014/main" val="2376441965"/>
                    </a:ext>
                  </a:extLst>
                </a:gridCol>
                <a:gridCol w="503839">
                  <a:extLst>
                    <a:ext uri="{9D8B030D-6E8A-4147-A177-3AD203B41FA5}">
                      <a16:colId xmlns="" xmlns:a16="http://schemas.microsoft.com/office/drawing/2014/main" val="4205617073"/>
                    </a:ext>
                  </a:extLst>
                </a:gridCol>
                <a:gridCol w="503839">
                  <a:extLst>
                    <a:ext uri="{9D8B030D-6E8A-4147-A177-3AD203B41FA5}">
                      <a16:colId xmlns="" xmlns:a16="http://schemas.microsoft.com/office/drawing/2014/main" val="3550893453"/>
                    </a:ext>
                  </a:extLst>
                </a:gridCol>
                <a:gridCol w="503331">
                  <a:extLst>
                    <a:ext uri="{9D8B030D-6E8A-4147-A177-3AD203B41FA5}">
                      <a16:colId xmlns="" xmlns:a16="http://schemas.microsoft.com/office/drawing/2014/main" val="2292248905"/>
                    </a:ext>
                  </a:extLst>
                </a:gridCol>
                <a:gridCol w="398810">
                  <a:extLst>
                    <a:ext uri="{9D8B030D-6E8A-4147-A177-3AD203B41FA5}">
                      <a16:colId xmlns="" xmlns:a16="http://schemas.microsoft.com/office/drawing/2014/main" val="1454230749"/>
                    </a:ext>
                  </a:extLst>
                </a:gridCol>
              </a:tblGrid>
              <a:tr h="6704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в соответствии с планами применения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50788" marR="5078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0156707"/>
                  </a:ext>
                </a:extLst>
              </a:tr>
              <a:tr h="639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5573704"/>
                  </a:ext>
                </a:extLst>
              </a:tr>
              <a:tr h="159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2415614"/>
                  </a:ext>
                </a:extLst>
              </a:tr>
              <a:tr h="139100">
                <a:tc gridSpan="1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Функциональные подсистемы РСЧС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8678110"/>
                  </a:ext>
                </a:extLst>
              </a:tr>
              <a:tr h="159964">
                <a:tc gridSpan="1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МЧС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5089374"/>
                  </a:ext>
                </a:extLst>
              </a:tr>
              <a:tr h="159964">
                <a:tc gridSpan="1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300744"/>
                  </a:ext>
                </a:extLst>
              </a:tr>
              <a:tr h="430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ФКУ «ЦУКС  ГУ МЧС России по РК»</a:t>
                      </a:r>
                    </a:p>
                  </a:txBody>
                  <a:tcPr marL="50788" marR="50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Ч+0,30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Ч+2.0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594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ГУ МЧС России по РК от 09.11.2015 г. № 588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81897709"/>
                  </a:ext>
                </a:extLst>
              </a:tr>
              <a:tr h="15996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Всего за ОПУ: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081893"/>
                  </a:ext>
                </a:extLst>
              </a:tr>
              <a:tr h="128016">
                <a:tc gridSpan="1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0354032"/>
                  </a:ext>
                </a:extLst>
              </a:tr>
              <a:tr h="374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ОГ регионального центра</a:t>
                      </a:r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00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Ч+0,30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Ч+2.0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ГУ МЧС России по РК от 09.11.2015 г. № 588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8478012"/>
                  </a:ext>
                </a:extLst>
              </a:tr>
              <a:tr h="430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 ГУ МЧС России по РК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Ч+0,30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Ч+2.0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ГУ МЧС России по РК от 09.11.2015 г. № 588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5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 ГУ МЧС России по РК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Ч+0.30 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Ч+2.00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ГУ МЧС России по РК от 14.04.2014  г.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17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0486810"/>
                  </a:ext>
                </a:extLst>
              </a:tr>
              <a:tr h="15996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территориальные органы: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0534086"/>
                  </a:ext>
                </a:extLst>
              </a:tr>
              <a:tr h="139100">
                <a:tc gridSpan="1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771074"/>
                  </a:ext>
                </a:extLst>
              </a:tr>
              <a:tr h="15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Психологическая служба (оперативная группа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психологов)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Ч+2.00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Ч+3.30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ГУ МЧС России  по РК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20.09.2011 г. № 525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169517"/>
                  </a:ext>
                </a:extLst>
              </a:tr>
              <a:tr h="122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2258900"/>
                  </a:ext>
                </a:extLst>
              </a:tr>
              <a:tr h="159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7664231"/>
                  </a:ext>
                </a:extLst>
              </a:tr>
              <a:tr h="40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Подразделения ФПС СРФ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ПСЧ ФГКУ «1 ПСО ФПС по Республике Крым»</a:t>
                      </a:r>
                    </a:p>
                    <a:p>
                      <a:pPr marL="0" marR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Ч+0.01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Ч+0.10 (город)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Ч+0.20 (село)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123-ФЗ «Технический </a:t>
                      </a:r>
                      <a:r>
                        <a:rPr lang="ru-RU" sz="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регл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 треб. </a:t>
                      </a:r>
                      <a:r>
                        <a:rPr lang="ru-RU" sz="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пож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безопасности»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1702556"/>
                  </a:ext>
                </a:extLst>
              </a:tr>
              <a:tr h="912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Подразделения ППС СРФ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Крымская Республиканская аварийно-спасательная служба «</a:t>
                      </a:r>
                      <a:r>
                        <a:rPr kumimoji="0" lang="ru-RU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КрымСпас</a:t>
                      </a: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ПЧ-106 п. Почтовое ГКУ РК» Пожарная охрана РК»</a:t>
                      </a:r>
                    </a:p>
                    <a:p>
                      <a:pPr marL="0" marR="0" lvl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ПЧ-112 с. Красный Мак ГКУ ПЧ РК» Пожарная охрана РК»</a:t>
                      </a:r>
                    </a:p>
                    <a:p>
                      <a:pPr marL="0" marR="0" lvl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ПЧ-125 с. </a:t>
                      </a:r>
                      <a:r>
                        <a:rPr kumimoji="0" lang="ru-RU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Вилино</a:t>
                      </a: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ГКУ ПЧ РК» Пожарная охрана РК»</a:t>
                      </a:r>
                    </a:p>
                    <a:p>
                      <a:pPr marL="0" marR="0" lvl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ПЧ-126 п. Куйбышево ГКУ РК «Пожарная охрана РК»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Ч+0.01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Ч+0.10 (город)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Ч+0.20 (село)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594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123-ФЗ «Технический </a:t>
                      </a:r>
                      <a:r>
                        <a:rPr lang="ru-RU" sz="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регл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 треб. </a:t>
                      </a:r>
                      <a:r>
                        <a:rPr lang="ru-RU" sz="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пож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безопасности»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0406483"/>
                  </a:ext>
                </a:extLst>
              </a:tr>
              <a:tr h="159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Подразделения ГИМС СРФ 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91680985"/>
                  </a:ext>
                </a:extLst>
              </a:tr>
              <a:tr h="159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Подразделения ВГСЧ СРФ 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716632"/>
                  </a:ext>
                </a:extLst>
              </a:tr>
              <a:tr h="159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Подразделения ЦЭПП СРФ 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910720"/>
                  </a:ext>
                </a:extLst>
              </a:tr>
              <a:tr h="159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СВФ 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854467"/>
                  </a:ext>
                </a:extLst>
              </a:tr>
              <a:tr h="667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Авиационные подразделения 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Ч+0.01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Ч+0.10 (город)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Ч+0.20 (село)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594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123-ФЗ «Технический </a:t>
                      </a:r>
                      <a:r>
                        <a:rPr lang="ru-RU" sz="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регл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 треб. </a:t>
                      </a:r>
                      <a:r>
                        <a:rPr lang="ru-RU" sz="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пож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безопасности»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5457036"/>
                  </a:ext>
                </a:extLst>
              </a:tr>
              <a:tr h="13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ФКУ Центр «</a:t>
                      </a:r>
                      <a:r>
                        <a:rPr lang="ru-RU" sz="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Антистихия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МЧС России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77003446"/>
                  </a:ext>
                </a:extLst>
              </a:tr>
              <a:tr h="720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за силы и средства ликвидации</a:t>
                      </a:r>
                      <a:r>
                        <a:rPr lang="ru-RU" sz="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ЧС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2" marR="57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0242291"/>
                  </a:ext>
                </a:extLst>
              </a:tr>
            </a:tbl>
          </a:graphicData>
        </a:graphic>
      </p:graphicFrame>
      <p:sp>
        <p:nvSpPr>
          <p:cNvPr id="5" name="Text Box 115"/>
          <p:cNvSpPr txBox="1">
            <a:spLocks noChangeArrowheads="1"/>
          </p:cNvSpPr>
          <p:nvPr/>
        </p:nvSpPr>
        <p:spPr bwMode="auto">
          <a:xfrm>
            <a:off x="11945938" y="61913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п. 4.2.</a:t>
            </a:r>
          </a:p>
        </p:txBody>
      </p:sp>
    </p:spTree>
    <p:extLst>
      <p:ext uri="{BB962C8B-B14F-4D97-AF65-F5344CB8AC3E}">
        <p14:creationId xmlns:p14="http://schemas.microsoft.com/office/powerpoint/2010/main" val="5906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79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08045"/>
              </p:ext>
            </p:extLst>
          </p:nvPr>
        </p:nvGraphicFramePr>
        <p:xfrm>
          <a:off x="685800" y="2411413"/>
          <a:ext cx="11522075" cy="5751512"/>
        </p:xfrm>
        <a:graphic>
          <a:graphicData uri="http://schemas.openxmlformats.org/drawingml/2006/table">
            <a:tbl>
              <a:tblPr/>
              <a:tblGrid>
                <a:gridCol w="1493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6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5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8577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раздела</a:t>
                      </a: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слайда</a:t>
                      </a: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4474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288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Условные обозначения</a:t>
                      </a: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802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802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8097434"/>
                  </a:ext>
                </a:extLst>
              </a:tr>
              <a:tr h="1269892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системах ЖКХ объекта</a:t>
                      </a: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2886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Декларация пожарной безопасности</a:t>
                      </a: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1" marB="64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88" name="Прямоугольник 54"/>
          <p:cNvSpPr>
            <a:spLocks noChangeArrowheads="1"/>
          </p:cNvSpPr>
          <p:nvPr/>
        </p:nvSpPr>
        <p:spPr bwMode="auto">
          <a:xfrm>
            <a:off x="46038" y="25400"/>
            <a:ext cx="12801600" cy="160684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80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 ПАСПОРТ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</a:t>
            </a:r>
          </a:p>
          <a:p>
            <a:pPr algn="ctr" eaLnBrk="1" hangingPunct="1">
              <a:spcAft>
                <a:spcPts val="1800"/>
              </a:spcAft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Содержание) </a:t>
            </a:r>
          </a:p>
        </p:txBody>
      </p:sp>
      <p:sp>
        <p:nvSpPr>
          <p:cNvPr id="4" name="Text Box 65"/>
          <p:cNvSpPr txBox="1">
            <a:spLocks noChangeArrowheads="1"/>
          </p:cNvSpPr>
          <p:nvPr/>
        </p:nvSpPr>
        <p:spPr bwMode="auto">
          <a:xfrm>
            <a:off x="11872913" y="0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п.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21564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6754" tIns="43376" rIns="86754" bIns="43376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214128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средств, для ликвидации последствий ЧС)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3" y="2432085"/>
          <a:ext cx="12774064" cy="6411075"/>
        </p:xfrm>
        <a:graphic>
          <a:graphicData uri="http://schemas.openxmlformats.org/drawingml/2006/table">
            <a:tbl>
              <a:tblPr firstRow="1" firstCol="1" bandRow="1"/>
              <a:tblGrid>
                <a:gridCol w="314360">
                  <a:extLst>
                    <a:ext uri="{9D8B030D-6E8A-4147-A177-3AD203B41FA5}">
                      <a16:colId xmlns="" xmlns:a16="http://schemas.microsoft.com/office/drawing/2014/main" val="2884531411"/>
                    </a:ext>
                  </a:extLst>
                </a:gridCol>
                <a:gridCol w="3409840">
                  <a:extLst>
                    <a:ext uri="{9D8B030D-6E8A-4147-A177-3AD203B41FA5}">
                      <a16:colId xmlns="" xmlns:a16="http://schemas.microsoft.com/office/drawing/2014/main" val="3716460670"/>
                    </a:ext>
                  </a:extLst>
                </a:gridCol>
                <a:gridCol w="457104">
                  <a:extLst>
                    <a:ext uri="{9D8B030D-6E8A-4147-A177-3AD203B41FA5}">
                      <a16:colId xmlns="" xmlns:a16="http://schemas.microsoft.com/office/drawing/2014/main" val="2554078788"/>
                    </a:ext>
                  </a:extLst>
                </a:gridCol>
                <a:gridCol w="457104">
                  <a:extLst>
                    <a:ext uri="{9D8B030D-6E8A-4147-A177-3AD203B41FA5}">
                      <a16:colId xmlns="" xmlns:a16="http://schemas.microsoft.com/office/drawing/2014/main" val="1196733885"/>
                    </a:ext>
                  </a:extLst>
                </a:gridCol>
                <a:gridCol w="457104">
                  <a:extLst>
                    <a:ext uri="{9D8B030D-6E8A-4147-A177-3AD203B41FA5}">
                      <a16:colId xmlns="" xmlns:a16="http://schemas.microsoft.com/office/drawing/2014/main" val="1241346745"/>
                    </a:ext>
                  </a:extLst>
                </a:gridCol>
                <a:gridCol w="568574">
                  <a:extLst>
                    <a:ext uri="{9D8B030D-6E8A-4147-A177-3AD203B41FA5}">
                      <a16:colId xmlns="" xmlns:a16="http://schemas.microsoft.com/office/drawing/2014/main" val="1851836651"/>
                    </a:ext>
                  </a:extLst>
                </a:gridCol>
                <a:gridCol w="722947">
                  <a:extLst>
                    <a:ext uri="{9D8B030D-6E8A-4147-A177-3AD203B41FA5}">
                      <a16:colId xmlns="" xmlns:a16="http://schemas.microsoft.com/office/drawing/2014/main" val="2960514182"/>
                    </a:ext>
                  </a:extLst>
                </a:gridCol>
                <a:gridCol w="836398">
                  <a:extLst>
                    <a:ext uri="{9D8B030D-6E8A-4147-A177-3AD203B41FA5}">
                      <a16:colId xmlns="" xmlns:a16="http://schemas.microsoft.com/office/drawing/2014/main" val="3089152248"/>
                    </a:ext>
                  </a:extLst>
                </a:gridCol>
                <a:gridCol w="1964369">
                  <a:extLst>
                    <a:ext uri="{9D8B030D-6E8A-4147-A177-3AD203B41FA5}">
                      <a16:colId xmlns="" xmlns:a16="http://schemas.microsoft.com/office/drawing/2014/main" val="2924760037"/>
                    </a:ext>
                  </a:extLst>
                </a:gridCol>
                <a:gridCol w="682450">
                  <a:extLst>
                    <a:ext uri="{9D8B030D-6E8A-4147-A177-3AD203B41FA5}">
                      <a16:colId xmlns="" xmlns:a16="http://schemas.microsoft.com/office/drawing/2014/main" val="3584679094"/>
                    </a:ext>
                  </a:extLst>
                </a:gridCol>
                <a:gridCol w="681646">
                  <a:extLst>
                    <a:ext uri="{9D8B030D-6E8A-4147-A177-3AD203B41FA5}">
                      <a16:colId xmlns="" xmlns:a16="http://schemas.microsoft.com/office/drawing/2014/main" val="1757296239"/>
                    </a:ext>
                  </a:extLst>
                </a:gridCol>
                <a:gridCol w="796324">
                  <a:extLst>
                    <a:ext uri="{9D8B030D-6E8A-4147-A177-3AD203B41FA5}">
                      <a16:colId xmlns="" xmlns:a16="http://schemas.microsoft.com/office/drawing/2014/main" val="2510369004"/>
                    </a:ext>
                  </a:extLst>
                </a:gridCol>
                <a:gridCol w="795522">
                  <a:extLst>
                    <a:ext uri="{9D8B030D-6E8A-4147-A177-3AD203B41FA5}">
                      <a16:colId xmlns="" xmlns:a16="http://schemas.microsoft.com/office/drawing/2014/main" val="1524899560"/>
                    </a:ext>
                  </a:extLst>
                </a:gridCol>
                <a:gridCol w="630322">
                  <a:extLst>
                    <a:ext uri="{9D8B030D-6E8A-4147-A177-3AD203B41FA5}">
                      <a16:colId xmlns="" xmlns:a16="http://schemas.microsoft.com/office/drawing/2014/main" val="1010395408"/>
                    </a:ext>
                  </a:extLst>
                </a:gridCol>
              </a:tblGrid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Минздрав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6909466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8554031"/>
                  </a:ext>
                </a:extLst>
              </a:tr>
              <a:tr h="181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3965149"/>
                  </a:ext>
                </a:extLst>
              </a:tr>
              <a:tr h="15382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ОПУ ВСМК: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72814218"/>
                  </a:ext>
                </a:extLst>
              </a:tr>
              <a:tr h="15382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ОПУ: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20411140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Территориальные органы Минздрава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6725077"/>
                  </a:ext>
                </a:extLst>
              </a:tr>
              <a:tr h="127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7247271"/>
                  </a:ext>
                </a:extLst>
              </a:tr>
              <a:tr h="267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5132858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Ответственный дежурный тер.фонда ОМС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7870070"/>
                  </a:ext>
                </a:extLst>
              </a:tr>
              <a:tr h="3030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территориальные органы: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4767218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7964464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1416400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Станции скорой помощи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7733710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Мобильный медицинский отряд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4685812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Комплексная хирургическая бригада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60089746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Инфекционная бригада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96564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Психотерапевтическая бригада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31422070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Токсико-терапевтическая бригада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0926731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за силы и средства ликвидации ЧС: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0567006"/>
                  </a:ext>
                </a:extLst>
              </a:tr>
              <a:tr h="15382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Итого за Минздрав России: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1074990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1142975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 повседневного управления МВД России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3778964"/>
                  </a:ext>
                </a:extLst>
              </a:tr>
              <a:tr h="15382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ОПУ: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2014701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3543397"/>
                  </a:ext>
                </a:extLst>
              </a:tr>
              <a:tr h="1664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территориальные органы: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1365521"/>
                  </a:ext>
                </a:extLst>
              </a:tr>
              <a:tr h="26751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силы и средства ликвидации  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ЧС: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4797689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5718571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 повседневного управления Минсвязи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9449174"/>
                  </a:ext>
                </a:extLst>
              </a:tr>
              <a:tr h="13375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ОПУ: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2451174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Территориальные органы Минсвязи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6465559"/>
                  </a:ext>
                </a:extLst>
              </a:tr>
              <a:tr h="13375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территориальные органы: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34214889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Силы и средства ликвидации ЧС Минсвязи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3981135"/>
                  </a:ext>
                </a:extLst>
              </a:tr>
              <a:tr h="26751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силы и средства ликвидации   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ЧС: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5719840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49997367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Минтранс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9102157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 повседневного управления Минтранса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3543378"/>
                  </a:ext>
                </a:extLst>
              </a:tr>
              <a:tr h="13375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ОПУ: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3448615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Территориальные органы Минтранса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2628218"/>
                  </a:ext>
                </a:extLst>
              </a:tr>
              <a:tr h="13375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территориальные органы: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7825381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Силы и средства ликвидации ЧС Минтранса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512481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3" y="1109914"/>
          <a:ext cx="12774064" cy="1384383"/>
        </p:xfrm>
        <a:graphic>
          <a:graphicData uri="http://schemas.openxmlformats.org/drawingml/2006/table">
            <a:tbl>
              <a:tblPr firstRow="1" firstCol="1" bandRow="1"/>
              <a:tblGrid>
                <a:gridCol w="436731">
                  <a:extLst>
                    <a:ext uri="{9D8B030D-6E8A-4147-A177-3AD203B41FA5}">
                      <a16:colId xmlns="" xmlns:a16="http://schemas.microsoft.com/office/drawing/2014/main" val="967560816"/>
                    </a:ext>
                  </a:extLst>
                </a:gridCol>
                <a:gridCol w="3257878">
                  <a:extLst>
                    <a:ext uri="{9D8B030D-6E8A-4147-A177-3AD203B41FA5}">
                      <a16:colId xmlns="" xmlns:a16="http://schemas.microsoft.com/office/drawing/2014/main" val="1318955422"/>
                    </a:ext>
                  </a:extLst>
                </a:gridCol>
                <a:gridCol w="436731">
                  <a:extLst>
                    <a:ext uri="{9D8B030D-6E8A-4147-A177-3AD203B41FA5}">
                      <a16:colId xmlns="" xmlns:a16="http://schemas.microsoft.com/office/drawing/2014/main" val="3838988950"/>
                    </a:ext>
                  </a:extLst>
                </a:gridCol>
                <a:gridCol w="436731">
                  <a:extLst>
                    <a:ext uri="{9D8B030D-6E8A-4147-A177-3AD203B41FA5}">
                      <a16:colId xmlns="" xmlns:a16="http://schemas.microsoft.com/office/drawing/2014/main" val="3244402426"/>
                    </a:ext>
                  </a:extLst>
                </a:gridCol>
                <a:gridCol w="543234">
                  <a:extLst>
                    <a:ext uri="{9D8B030D-6E8A-4147-A177-3AD203B41FA5}">
                      <a16:colId xmlns="" xmlns:a16="http://schemas.microsoft.com/office/drawing/2014/main" val="3834220857"/>
                    </a:ext>
                  </a:extLst>
                </a:gridCol>
                <a:gridCol w="543234">
                  <a:extLst>
                    <a:ext uri="{9D8B030D-6E8A-4147-A177-3AD203B41FA5}">
                      <a16:colId xmlns="" xmlns:a16="http://schemas.microsoft.com/office/drawing/2014/main" val="3678401067"/>
                    </a:ext>
                  </a:extLst>
                </a:gridCol>
                <a:gridCol w="760070">
                  <a:extLst>
                    <a:ext uri="{9D8B030D-6E8A-4147-A177-3AD203B41FA5}">
                      <a16:colId xmlns="" xmlns:a16="http://schemas.microsoft.com/office/drawing/2014/main" val="915899749"/>
                    </a:ext>
                  </a:extLst>
                </a:gridCol>
                <a:gridCol w="760070">
                  <a:extLst>
                    <a:ext uri="{9D8B030D-6E8A-4147-A177-3AD203B41FA5}">
                      <a16:colId xmlns="" xmlns:a16="http://schemas.microsoft.com/office/drawing/2014/main" val="909391072"/>
                    </a:ext>
                  </a:extLst>
                </a:gridCol>
                <a:gridCol w="1949650">
                  <a:extLst>
                    <a:ext uri="{9D8B030D-6E8A-4147-A177-3AD203B41FA5}">
                      <a16:colId xmlns="" xmlns:a16="http://schemas.microsoft.com/office/drawing/2014/main" val="3241210516"/>
                    </a:ext>
                  </a:extLst>
                </a:gridCol>
                <a:gridCol w="765762">
                  <a:extLst>
                    <a:ext uri="{9D8B030D-6E8A-4147-A177-3AD203B41FA5}">
                      <a16:colId xmlns="" xmlns:a16="http://schemas.microsoft.com/office/drawing/2014/main" val="1988216943"/>
                    </a:ext>
                  </a:extLst>
                </a:gridCol>
                <a:gridCol w="602890">
                  <a:extLst>
                    <a:ext uri="{9D8B030D-6E8A-4147-A177-3AD203B41FA5}">
                      <a16:colId xmlns="" xmlns:a16="http://schemas.microsoft.com/office/drawing/2014/main" val="2984491622"/>
                    </a:ext>
                  </a:extLst>
                </a:gridCol>
                <a:gridCol w="836398">
                  <a:extLst>
                    <a:ext uri="{9D8B030D-6E8A-4147-A177-3AD203B41FA5}">
                      <a16:colId xmlns="" xmlns:a16="http://schemas.microsoft.com/office/drawing/2014/main" val="3135606315"/>
                    </a:ext>
                  </a:extLst>
                </a:gridCol>
                <a:gridCol w="760361">
                  <a:extLst>
                    <a:ext uri="{9D8B030D-6E8A-4147-A177-3AD203B41FA5}">
                      <a16:colId xmlns="" xmlns:a16="http://schemas.microsoft.com/office/drawing/2014/main" val="1051727694"/>
                    </a:ext>
                  </a:extLst>
                </a:gridCol>
                <a:gridCol w="684324">
                  <a:extLst>
                    <a:ext uri="{9D8B030D-6E8A-4147-A177-3AD203B41FA5}">
                      <a16:colId xmlns="" xmlns:a16="http://schemas.microsoft.com/office/drawing/2014/main" val="1557688492"/>
                    </a:ext>
                  </a:extLst>
                </a:gridCol>
              </a:tblGrid>
              <a:tr h="7691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в соответствии с планами применения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60689" marR="6068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3352838"/>
                  </a:ext>
                </a:extLst>
              </a:tr>
              <a:tr h="461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8233047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3580777"/>
                  </a:ext>
                </a:extLst>
              </a:tr>
            </a:tbl>
          </a:graphicData>
        </a:graphic>
      </p:graphicFrame>
      <p:sp>
        <p:nvSpPr>
          <p:cNvPr id="5" name="Text Box 115"/>
          <p:cNvSpPr txBox="1">
            <a:spLocks noChangeArrowheads="1"/>
          </p:cNvSpPr>
          <p:nvPr/>
        </p:nvSpPr>
        <p:spPr bwMode="auto">
          <a:xfrm>
            <a:off x="11945938" y="61913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п. 4.2.</a:t>
            </a:r>
          </a:p>
        </p:txBody>
      </p:sp>
    </p:spTree>
    <p:extLst>
      <p:ext uri="{BB962C8B-B14F-4D97-AF65-F5344CB8AC3E}">
        <p14:creationId xmlns:p14="http://schemas.microsoft.com/office/powerpoint/2010/main" val="19889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21564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6754" tIns="43376" rIns="86754" bIns="43376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214128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средств, для ликвидации последствий ЧС)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5" y="1109915"/>
          <a:ext cx="12801598" cy="1393637"/>
        </p:xfrm>
        <a:graphic>
          <a:graphicData uri="http://schemas.openxmlformats.org/drawingml/2006/table">
            <a:tbl>
              <a:tblPr firstRow="1" firstCol="1" bandRow="1"/>
              <a:tblGrid>
                <a:gridCol w="304800">
                  <a:extLst>
                    <a:ext uri="{9D8B030D-6E8A-4147-A177-3AD203B41FA5}">
                      <a16:colId xmlns="" xmlns:a16="http://schemas.microsoft.com/office/drawing/2014/main" val="967560816"/>
                    </a:ext>
                  </a:extLst>
                </a:gridCol>
                <a:gridCol w="3429000">
                  <a:extLst>
                    <a:ext uri="{9D8B030D-6E8A-4147-A177-3AD203B41FA5}">
                      <a16:colId xmlns="" xmlns:a16="http://schemas.microsoft.com/office/drawing/2014/main" val="1318955422"/>
                    </a:ext>
                  </a:extLst>
                </a:gridCol>
                <a:gridCol w="406449">
                  <a:extLst>
                    <a:ext uri="{9D8B030D-6E8A-4147-A177-3AD203B41FA5}">
                      <a16:colId xmlns="" xmlns:a16="http://schemas.microsoft.com/office/drawing/2014/main" val="3838988950"/>
                    </a:ext>
                  </a:extLst>
                </a:gridCol>
                <a:gridCol w="507951">
                  <a:extLst>
                    <a:ext uri="{9D8B030D-6E8A-4147-A177-3AD203B41FA5}">
                      <a16:colId xmlns="" xmlns:a16="http://schemas.microsoft.com/office/drawing/2014/main" val="3244402426"/>
                    </a:ext>
                  </a:extLst>
                </a:gridCol>
                <a:gridCol w="474128">
                  <a:extLst>
                    <a:ext uri="{9D8B030D-6E8A-4147-A177-3AD203B41FA5}">
                      <a16:colId xmlns="" xmlns:a16="http://schemas.microsoft.com/office/drawing/2014/main" val="3834220857"/>
                    </a:ext>
                  </a:extLst>
                </a:gridCol>
                <a:gridCol w="544405">
                  <a:extLst>
                    <a:ext uri="{9D8B030D-6E8A-4147-A177-3AD203B41FA5}">
                      <a16:colId xmlns="" xmlns:a16="http://schemas.microsoft.com/office/drawing/2014/main" val="3678401067"/>
                    </a:ext>
                  </a:extLst>
                </a:gridCol>
                <a:gridCol w="581666">
                  <a:extLst>
                    <a:ext uri="{9D8B030D-6E8A-4147-A177-3AD203B41FA5}">
                      <a16:colId xmlns="" xmlns:a16="http://schemas.microsoft.com/office/drawing/2014/main" val="915899749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909391072"/>
                    </a:ext>
                  </a:extLst>
                </a:gridCol>
                <a:gridCol w="2209799">
                  <a:extLst>
                    <a:ext uri="{9D8B030D-6E8A-4147-A177-3AD203B41FA5}">
                      <a16:colId xmlns="" xmlns:a16="http://schemas.microsoft.com/office/drawing/2014/main" val="3241210516"/>
                    </a:ext>
                  </a:extLst>
                </a:gridCol>
                <a:gridCol w="691211">
                  <a:extLst>
                    <a:ext uri="{9D8B030D-6E8A-4147-A177-3AD203B41FA5}">
                      <a16:colId xmlns="" xmlns:a16="http://schemas.microsoft.com/office/drawing/2014/main" val="1988216943"/>
                    </a:ext>
                  </a:extLst>
                </a:gridCol>
                <a:gridCol w="604190">
                  <a:extLst>
                    <a:ext uri="{9D8B030D-6E8A-4147-A177-3AD203B41FA5}">
                      <a16:colId xmlns="" xmlns:a16="http://schemas.microsoft.com/office/drawing/2014/main" val="298449162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3135606315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1051727694"/>
                    </a:ext>
                  </a:extLst>
                </a:gridCol>
                <a:gridCol w="609599">
                  <a:extLst>
                    <a:ext uri="{9D8B030D-6E8A-4147-A177-3AD203B41FA5}">
                      <a16:colId xmlns="" xmlns:a16="http://schemas.microsoft.com/office/drawing/2014/main" val="1557688492"/>
                    </a:ext>
                  </a:extLst>
                </a:gridCol>
              </a:tblGrid>
              <a:tr h="6924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в соответствии с планами применения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60689" marR="6068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3352838"/>
                  </a:ext>
                </a:extLst>
              </a:tr>
              <a:tr h="553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8233047"/>
                  </a:ext>
                </a:extLst>
              </a:tr>
              <a:tr h="147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358077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898541"/>
              </p:ext>
            </p:extLst>
          </p:nvPr>
        </p:nvGraphicFramePr>
        <p:xfrm>
          <a:off x="2" y="2487533"/>
          <a:ext cx="12801602" cy="6841211"/>
        </p:xfrm>
        <a:graphic>
          <a:graphicData uri="http://schemas.openxmlformats.org/drawingml/2006/table">
            <a:tbl>
              <a:tblPr/>
              <a:tblGrid>
                <a:gridCol w="314325">
                  <a:extLst>
                    <a:ext uri="{9D8B030D-6E8A-4147-A177-3AD203B41FA5}">
                      <a16:colId xmlns="" xmlns:a16="http://schemas.microsoft.com/office/drawing/2014/main" val="2507792962"/>
                    </a:ext>
                  </a:extLst>
                </a:gridCol>
                <a:gridCol w="3417889">
                  <a:extLst>
                    <a:ext uri="{9D8B030D-6E8A-4147-A177-3AD203B41FA5}">
                      <a16:colId xmlns="" xmlns:a16="http://schemas.microsoft.com/office/drawing/2014/main" val="1263132835"/>
                    </a:ext>
                  </a:extLst>
                </a:gridCol>
                <a:gridCol w="458787">
                  <a:extLst>
                    <a:ext uri="{9D8B030D-6E8A-4147-A177-3AD203B41FA5}">
                      <a16:colId xmlns="" xmlns:a16="http://schemas.microsoft.com/office/drawing/2014/main" val="3227582866"/>
                    </a:ext>
                  </a:extLst>
                </a:gridCol>
                <a:gridCol w="457199">
                  <a:extLst>
                    <a:ext uri="{9D8B030D-6E8A-4147-A177-3AD203B41FA5}">
                      <a16:colId xmlns="" xmlns:a16="http://schemas.microsoft.com/office/drawing/2014/main" val="1150944255"/>
                    </a:ext>
                  </a:extLst>
                </a:gridCol>
                <a:gridCol w="458788">
                  <a:extLst>
                    <a:ext uri="{9D8B030D-6E8A-4147-A177-3AD203B41FA5}">
                      <a16:colId xmlns="" xmlns:a16="http://schemas.microsoft.com/office/drawing/2014/main" val="504480887"/>
                    </a:ext>
                  </a:extLst>
                </a:gridCol>
                <a:gridCol w="569912">
                  <a:extLst>
                    <a:ext uri="{9D8B030D-6E8A-4147-A177-3AD203B41FA5}">
                      <a16:colId xmlns="" xmlns:a16="http://schemas.microsoft.com/office/drawing/2014/main" val="921720890"/>
                    </a:ext>
                  </a:extLst>
                </a:gridCol>
                <a:gridCol w="569913">
                  <a:extLst>
                    <a:ext uri="{9D8B030D-6E8A-4147-A177-3AD203B41FA5}">
                      <a16:colId xmlns="" xmlns:a16="http://schemas.microsoft.com/office/drawing/2014/main" val="1333052584"/>
                    </a:ext>
                  </a:extLst>
                </a:gridCol>
                <a:gridCol w="796925">
                  <a:extLst>
                    <a:ext uri="{9D8B030D-6E8A-4147-A177-3AD203B41FA5}">
                      <a16:colId xmlns="" xmlns:a16="http://schemas.microsoft.com/office/drawing/2014/main" val="1930886664"/>
                    </a:ext>
                  </a:extLst>
                </a:gridCol>
                <a:gridCol w="2163762">
                  <a:extLst>
                    <a:ext uri="{9D8B030D-6E8A-4147-A177-3AD203B41FA5}">
                      <a16:colId xmlns="" xmlns:a16="http://schemas.microsoft.com/office/drawing/2014/main" val="1497238874"/>
                    </a:ext>
                  </a:extLst>
                </a:gridCol>
                <a:gridCol w="684214">
                  <a:extLst>
                    <a:ext uri="{9D8B030D-6E8A-4147-A177-3AD203B41FA5}">
                      <a16:colId xmlns="" xmlns:a16="http://schemas.microsoft.com/office/drawing/2014/main" val="1430692280"/>
                    </a:ext>
                  </a:extLst>
                </a:gridCol>
                <a:gridCol w="682625">
                  <a:extLst>
                    <a:ext uri="{9D8B030D-6E8A-4147-A177-3AD203B41FA5}">
                      <a16:colId xmlns="" xmlns:a16="http://schemas.microsoft.com/office/drawing/2014/main" val="3316353342"/>
                    </a:ext>
                  </a:extLst>
                </a:gridCol>
                <a:gridCol w="798512">
                  <a:extLst>
                    <a:ext uri="{9D8B030D-6E8A-4147-A177-3AD203B41FA5}">
                      <a16:colId xmlns="" xmlns:a16="http://schemas.microsoft.com/office/drawing/2014/main" val="1276183298"/>
                    </a:ext>
                  </a:extLst>
                </a:gridCol>
                <a:gridCol w="796925">
                  <a:extLst>
                    <a:ext uri="{9D8B030D-6E8A-4147-A177-3AD203B41FA5}">
                      <a16:colId xmlns="" xmlns:a16="http://schemas.microsoft.com/office/drawing/2014/main" val="2492152722"/>
                    </a:ext>
                  </a:extLst>
                </a:gridCol>
                <a:gridCol w="631826">
                  <a:extLst>
                    <a:ext uri="{9D8B030D-6E8A-4147-A177-3AD203B41FA5}">
                      <a16:colId xmlns="" xmlns:a16="http://schemas.microsoft.com/office/drawing/2014/main" val="2649254407"/>
                    </a:ext>
                  </a:extLst>
                </a:gridCol>
              </a:tblGrid>
              <a:tr h="152748">
                <a:tc gridSpan="14"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Территориальные подсистемы РСЧС 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352657"/>
                  </a:ext>
                </a:extLst>
              </a:tr>
              <a:tr h="266962">
                <a:tc gridSpan="14"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Координационные органы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2602327"/>
                  </a:ext>
                </a:extLst>
              </a:tr>
              <a:tr h="175659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44859380"/>
                  </a:ext>
                </a:extLst>
              </a:tr>
              <a:tr h="175659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КЧС и ОПБ  муниципального образования субъекта РФ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Ч+1 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Администрации Бахчисарайского района Республики Крым от 30.10.2017 № 604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23576272"/>
                  </a:ext>
                </a:extLst>
              </a:tr>
              <a:tr h="175659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 КЧС и ОПБ муниципального образования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Ч+1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75078908"/>
                  </a:ext>
                </a:extLst>
              </a:tr>
              <a:tr h="175659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 (КЧС и ОПБ объекта) 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31571"/>
                  </a:ext>
                </a:extLst>
              </a:tr>
              <a:tr h="175659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Ч+1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1491093"/>
                  </a:ext>
                </a:extLst>
              </a:tr>
              <a:tr h="175659">
                <a:tc gridSpan="2"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за КЧС и ОПБ субъекта: 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4865913"/>
                  </a:ext>
                </a:extLst>
              </a:tr>
              <a:tr h="152748">
                <a:tc gridSpan="14"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4996388"/>
                  </a:ext>
                </a:extLst>
              </a:tr>
              <a:tr h="175659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ДДС субъекта Администрации 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82187378"/>
                  </a:ext>
                </a:extLst>
              </a:tr>
              <a:tr h="256032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Ч+1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1472250"/>
                  </a:ext>
                </a:extLst>
              </a:tr>
              <a:tr h="175659">
                <a:tc gridSpan="2"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ЕДДС: 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5315315"/>
                  </a:ext>
                </a:extLst>
              </a:tr>
              <a:tr h="226083">
                <a:tc gridSpan="14"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2699918"/>
                  </a:ext>
                </a:extLst>
              </a:tr>
              <a:tr h="314153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Подстанция №9 Симферопольской станции медицинской помощи </a:t>
                      </a:r>
                      <a:endParaRPr lang="ru-RU" sz="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Ч+0..02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Ч+0..30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31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«служебный регламент» </a:t>
                      </a: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9224191"/>
                  </a:ext>
                </a:extLst>
              </a:tr>
              <a:tr h="165637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ГБУЗ РК «Бахчисарайская центральная районная больница» </a:t>
                      </a:r>
                      <a:endParaRPr lang="ru-RU" sz="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Ч+0..02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Ч+0..30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«служебный регламент»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 МВД России по Бахчисарайскому району</a:t>
                      </a:r>
                      <a:endParaRPr lang="ru-RU" sz="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Ч+0..05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Ч+0..20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Администрации Бахчисарайского района № 193  от 05.05.15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072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Куйбышевская участковая больница</a:t>
                      </a:r>
                    </a:p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(36554) 6-35-73</a:t>
                      </a: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Ч+0..05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Ч+0..20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Администрации Бахчисарайского района № 193  от 05.05.15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2848089"/>
                  </a:ext>
                </a:extLst>
              </a:tr>
              <a:tr h="388072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БРЭС ГУП РК «Крымэнерго»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Ч+0..10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Ч+0..30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Администрации Бахчисарайского района № 193  от 05.05.15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072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Бахчисарайское  УЭГХ</a:t>
                      </a: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Ч+0..10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Ч+0..30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Администрации Бахчисарайского района № 193  от 05.05.15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Вилинская</a:t>
                      </a: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участковая </a:t>
                      </a: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больница</a:t>
                      </a:r>
                    </a:p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(36554) 4-29-25</a:t>
                      </a: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Ч+0..05</a:t>
                      </a: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Ч+0..20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Администрации Бахчисарайского района № 193  от 05.05.15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072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Почтовская</a:t>
                      </a: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участковая больница</a:t>
                      </a: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Ч+0..05</a:t>
                      </a: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Ч+0..20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Администрации Бахчисарайского района № 193  от 05.05.15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02676304"/>
                  </a:ext>
                </a:extLst>
              </a:tr>
              <a:tr h="215468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kumimoji="0" lang="ru-RU" alt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468">
                <a:tc gridSpan="14"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министерства и ведомства (организации), не имеющие функциональных подсистем 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218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Прокуратура* 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6029" marR="86029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Ч+1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Ч+2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468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ФСБ*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6029" marR="86029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Ч+1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Ч+2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468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Следственный комитет* 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6029" marR="86029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Ч+1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Ч+2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за министерства и ведомства, не имеющие функциональных подсистем 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6029" marR="86029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468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за РСЧС 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331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29" marR="86029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ext Box 115"/>
          <p:cNvSpPr txBox="1">
            <a:spLocks noChangeArrowheads="1"/>
          </p:cNvSpPr>
          <p:nvPr/>
        </p:nvSpPr>
        <p:spPr bwMode="auto">
          <a:xfrm>
            <a:off x="11945938" y="61913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п. 4.2.</a:t>
            </a:r>
          </a:p>
        </p:txBody>
      </p:sp>
    </p:spTree>
    <p:extLst>
      <p:ext uri="{BB962C8B-B14F-4D97-AF65-F5344CB8AC3E}">
        <p14:creationId xmlns:p14="http://schemas.microsoft.com/office/powerpoint/2010/main" val="16280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заставка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12801600" cy="9601200"/>
          </a:xfrm>
          <a:prstGeom prst="rect">
            <a:avLst/>
          </a:prstGeom>
          <a:effectLst/>
        </p:spPr>
        <p:txBody>
          <a:bodyPr lIns="127924" tIns="63966" rIns="127924" bIns="63966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4800" dirty="0" smtClean="0">
                <a:solidFill>
                  <a:srgbClr val="FF0000"/>
                </a:solidFill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4800" dirty="0" smtClean="0">
                <a:solidFill>
                  <a:srgbClr val="FF0000"/>
                </a:solidFill>
                <a:cs typeface="Times New Roman" pitchFamily="18" charset="0"/>
              </a:rPr>
              <a:t>РИСКИ ВОЗНИКНОВЕНИЯ АВАРИЙ НА СИСТЕМАХ ЖКХ ОБЪЕКТА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1157288" y="1271588"/>
            <a:ext cx="0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8" tIns="45714" rIns="91428" bIns="45714"/>
          <a:lstStyle/>
          <a:p>
            <a:endParaRPr lang="ru-RU"/>
          </a:p>
        </p:txBody>
      </p:sp>
      <p:sp>
        <p:nvSpPr>
          <p:cNvPr id="174" name="Номер слайда 4"/>
          <p:cNvSpPr txBox="1">
            <a:spLocks/>
          </p:cNvSpPr>
          <p:nvPr/>
        </p:nvSpPr>
        <p:spPr bwMode="auto">
          <a:xfrm>
            <a:off x="9220200" y="304800"/>
            <a:ext cx="30607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 anchor="b"/>
          <a:lstStyle>
            <a:lvl1pPr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fld id="{13E83693-C34E-4603-8596-6809133DF167}" type="slidenum">
              <a:rPr lang="ru-RU" altLang="ru-RU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hangingPunct="1">
                <a:defRPr/>
              </a:pPr>
              <a:t>33</a:t>
            </a:fld>
            <a:endParaRPr lang="ru-RU" altLang="ru-RU" sz="2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9277" name="Прямоугольник 54"/>
          <p:cNvSpPr>
            <a:spLocks noChangeArrowheads="1"/>
          </p:cNvSpPr>
          <p:nvPr/>
        </p:nvSpPr>
        <p:spPr bwMode="auto">
          <a:xfrm>
            <a:off x="0" y="-23813"/>
            <a:ext cx="12801600" cy="107950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расстановки сил и средств при ликвидации последствий ЧС)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06" y="1025283"/>
            <a:ext cx="11089232" cy="8647707"/>
          </a:xfrm>
          <a:prstGeom prst="rect">
            <a:avLst/>
          </a:prstGeom>
        </p:spPr>
      </p:pic>
      <p:sp>
        <p:nvSpPr>
          <p:cNvPr id="6" name="Text Box 165"/>
          <p:cNvSpPr txBox="1">
            <a:spLocks noChangeArrowheads="1"/>
          </p:cNvSpPr>
          <p:nvPr/>
        </p:nvSpPr>
        <p:spPr bwMode="auto">
          <a:xfrm>
            <a:off x="11636375" y="61913"/>
            <a:ext cx="102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п. 5.1.</a:t>
            </a:r>
          </a:p>
        </p:txBody>
      </p:sp>
    </p:spTree>
    <p:extLst>
      <p:ext uri="{BB962C8B-B14F-4D97-AF65-F5344CB8AC3E}">
        <p14:creationId xmlns:p14="http://schemas.microsoft.com/office/powerpoint/2010/main" val="36860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1410" y="5221"/>
            <a:ext cx="12801600" cy="97895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6754" tIns="43376" rIns="86754" bIns="43376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214128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средств, для ликвидации последствий ЧС)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767055"/>
              </p:ext>
            </p:extLst>
          </p:nvPr>
        </p:nvGraphicFramePr>
        <p:xfrm>
          <a:off x="-22563" y="984176"/>
          <a:ext cx="12796631" cy="8713260"/>
        </p:xfrm>
        <a:graphic>
          <a:graphicData uri="http://schemas.openxmlformats.org/drawingml/2006/table">
            <a:tbl>
              <a:tblPr firstRow="1" firstCol="1" bandRow="1"/>
              <a:tblGrid>
                <a:gridCol w="289212">
                  <a:extLst>
                    <a:ext uri="{9D8B030D-6E8A-4147-A177-3AD203B41FA5}">
                      <a16:colId xmlns="" xmlns:a16="http://schemas.microsoft.com/office/drawing/2014/main" val="1933759126"/>
                    </a:ext>
                  </a:extLst>
                </a:gridCol>
                <a:gridCol w="2157425">
                  <a:extLst>
                    <a:ext uri="{9D8B030D-6E8A-4147-A177-3AD203B41FA5}">
                      <a16:colId xmlns="" xmlns:a16="http://schemas.microsoft.com/office/drawing/2014/main" val="707612516"/>
                    </a:ext>
                  </a:extLst>
                </a:gridCol>
                <a:gridCol w="2157425"/>
                <a:gridCol w="2157425"/>
                <a:gridCol w="289212">
                  <a:extLst>
                    <a:ext uri="{9D8B030D-6E8A-4147-A177-3AD203B41FA5}">
                      <a16:colId xmlns="" xmlns:a16="http://schemas.microsoft.com/office/drawing/2014/main" val="1588053151"/>
                    </a:ext>
                  </a:extLst>
                </a:gridCol>
                <a:gridCol w="86348">
                  <a:extLst>
                    <a:ext uri="{9D8B030D-6E8A-4147-A177-3AD203B41FA5}">
                      <a16:colId xmlns="" xmlns:a16="http://schemas.microsoft.com/office/drawing/2014/main" val="4200489323"/>
                    </a:ext>
                  </a:extLst>
                </a:gridCol>
                <a:gridCol w="225431"/>
                <a:gridCol w="112939">
                  <a:extLst>
                    <a:ext uri="{9D8B030D-6E8A-4147-A177-3AD203B41FA5}">
                      <a16:colId xmlns="" xmlns:a16="http://schemas.microsoft.com/office/drawing/2014/main" val="1841042125"/>
                    </a:ext>
                  </a:extLst>
                </a:gridCol>
                <a:gridCol w="246800"/>
                <a:gridCol w="359740">
                  <a:extLst>
                    <a:ext uri="{9D8B030D-6E8A-4147-A177-3AD203B41FA5}">
                      <a16:colId xmlns="" xmlns:a16="http://schemas.microsoft.com/office/drawing/2014/main" val="1151032655"/>
                    </a:ext>
                  </a:extLst>
                </a:gridCol>
                <a:gridCol w="503331">
                  <a:extLst>
                    <a:ext uri="{9D8B030D-6E8A-4147-A177-3AD203B41FA5}">
                      <a16:colId xmlns="" xmlns:a16="http://schemas.microsoft.com/office/drawing/2014/main" val="2876344148"/>
                    </a:ext>
                  </a:extLst>
                </a:gridCol>
                <a:gridCol w="503331">
                  <a:extLst>
                    <a:ext uri="{9D8B030D-6E8A-4147-A177-3AD203B41FA5}">
                      <a16:colId xmlns="" xmlns:a16="http://schemas.microsoft.com/office/drawing/2014/main" val="2250911404"/>
                    </a:ext>
                  </a:extLst>
                </a:gridCol>
                <a:gridCol w="100276">
                  <a:extLst>
                    <a:ext uri="{9D8B030D-6E8A-4147-A177-3AD203B41FA5}">
                      <a16:colId xmlns="" xmlns:a16="http://schemas.microsoft.com/office/drawing/2014/main" val="2386607643"/>
                    </a:ext>
                  </a:extLst>
                </a:gridCol>
                <a:gridCol w="1266126"/>
                <a:gridCol w="431791">
                  <a:extLst>
                    <a:ext uri="{9D8B030D-6E8A-4147-A177-3AD203B41FA5}">
                      <a16:colId xmlns="" xmlns:a16="http://schemas.microsoft.com/office/drawing/2014/main" val="2376441965"/>
                    </a:ext>
                  </a:extLst>
                </a:gridCol>
                <a:gridCol w="503839">
                  <a:extLst>
                    <a:ext uri="{9D8B030D-6E8A-4147-A177-3AD203B41FA5}">
                      <a16:colId xmlns="" xmlns:a16="http://schemas.microsoft.com/office/drawing/2014/main" val="4205617073"/>
                    </a:ext>
                  </a:extLst>
                </a:gridCol>
                <a:gridCol w="503839">
                  <a:extLst>
                    <a:ext uri="{9D8B030D-6E8A-4147-A177-3AD203B41FA5}">
                      <a16:colId xmlns="" xmlns:a16="http://schemas.microsoft.com/office/drawing/2014/main" val="3550893453"/>
                    </a:ext>
                  </a:extLst>
                </a:gridCol>
                <a:gridCol w="503331">
                  <a:extLst>
                    <a:ext uri="{9D8B030D-6E8A-4147-A177-3AD203B41FA5}">
                      <a16:colId xmlns="" xmlns:a16="http://schemas.microsoft.com/office/drawing/2014/main" val="2292248905"/>
                    </a:ext>
                  </a:extLst>
                </a:gridCol>
                <a:gridCol w="398810">
                  <a:extLst>
                    <a:ext uri="{9D8B030D-6E8A-4147-A177-3AD203B41FA5}">
                      <a16:colId xmlns="" xmlns:a16="http://schemas.microsoft.com/office/drawing/2014/main" val="1454230749"/>
                    </a:ext>
                  </a:extLst>
                </a:gridCol>
              </a:tblGrid>
              <a:tr h="8145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в соответствии с планами применения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50788" marR="5078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0156707"/>
                  </a:ext>
                </a:extLst>
              </a:tr>
              <a:tr h="639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5573704"/>
                  </a:ext>
                </a:extLst>
              </a:tr>
              <a:tr h="159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2415614"/>
                  </a:ext>
                </a:extLst>
              </a:tr>
              <a:tr h="139100">
                <a:tc gridSpan="1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Функциональные подсистемы РСЧС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48678110"/>
                  </a:ext>
                </a:extLst>
              </a:tr>
              <a:tr h="159964">
                <a:tc gridSpan="1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МЧС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5089374"/>
                  </a:ext>
                </a:extLst>
              </a:tr>
              <a:tr h="159964">
                <a:tc gridSpan="1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300744"/>
                  </a:ext>
                </a:extLst>
              </a:tr>
              <a:tr h="430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ФКУ «ЦУКС  ГУ МЧС России по РК»</a:t>
                      </a:r>
                    </a:p>
                  </a:txBody>
                  <a:tcPr marL="50788" marR="50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Ч+0,30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Ч+2.0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594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ГУ МЧС России по РК от 09.11.2015 г. № 588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81897709"/>
                  </a:ext>
                </a:extLst>
              </a:tr>
              <a:tr h="15996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Всего за ОПУ: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081893"/>
                  </a:ext>
                </a:extLst>
              </a:tr>
              <a:tr h="128016">
                <a:tc gridSpan="1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0354032"/>
                  </a:ext>
                </a:extLst>
              </a:tr>
              <a:tr h="37431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ОГ регионального центра</a:t>
                      </a:r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00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Ч+0,30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Ч+2.0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ГУ МЧС России по РК от 09.11.2015 г. № 588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8478012"/>
                  </a:ext>
                </a:extLst>
              </a:tr>
              <a:tr h="430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 ГУ МЧС России по РК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Ч+0,30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Ч+2.0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ГУ МЧС России по РК от 09.11.2015 г. № 588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5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 ГУ МЧС России по РК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Ч+0.30 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Ч+2.00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ГУ МЧС России по РК от 14.04.2014  г.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17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0486810"/>
                  </a:ext>
                </a:extLst>
              </a:tr>
              <a:tr h="15996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территориальные органы: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0534086"/>
                  </a:ext>
                </a:extLst>
              </a:tr>
              <a:tr h="139100">
                <a:tc gridSpan="1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771074"/>
                  </a:ext>
                </a:extLst>
              </a:tr>
              <a:tr h="15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Психологическая служба (оперативная группа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психологов)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Ч+2.00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Ч+3.30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Приказ ГУ МЧС России  по РК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20.09.2011 г. № 525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169517"/>
                  </a:ext>
                </a:extLst>
              </a:tr>
              <a:tr h="122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2258900"/>
                  </a:ext>
                </a:extLst>
              </a:tr>
              <a:tr h="159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7664231"/>
                  </a:ext>
                </a:extLst>
              </a:tr>
              <a:tr h="409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Подразделения ФПС СРФ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ПСЧ ФГКУ «1 ПСО ФПС по Республике Крым»</a:t>
                      </a:r>
                    </a:p>
                    <a:p>
                      <a:pPr marL="0" marR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Ч+0.01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Ч+0.10 (город)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Ч+0.20 (село)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123-ФЗ «Технический </a:t>
                      </a:r>
                      <a:r>
                        <a:rPr lang="ru-RU" sz="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регл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 треб. </a:t>
                      </a:r>
                      <a:r>
                        <a:rPr lang="ru-RU" sz="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пож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безопасности»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1702556"/>
                  </a:ext>
                </a:extLst>
              </a:tr>
              <a:tr h="9120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Подразделения ППС СРФ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Крымская Республиканская аварийно-спасательная служба «</a:t>
                      </a:r>
                      <a:r>
                        <a:rPr kumimoji="0" lang="ru-RU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КрымСпас</a:t>
                      </a: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marR="0" lvl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ПЧ-106 п. Почтовое ГКУ РК» Пожарная охрана РК»</a:t>
                      </a:r>
                    </a:p>
                    <a:p>
                      <a:pPr marL="0" marR="0" lvl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ПЧ-112 с. Красный Мак ГКУ ПЧ РК» Пожарная охрана РК»</a:t>
                      </a:r>
                    </a:p>
                    <a:p>
                      <a:pPr marL="0" marR="0" lvl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ПЧ-125 с. </a:t>
                      </a:r>
                      <a:r>
                        <a:rPr kumimoji="0" lang="ru-RU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Вилино</a:t>
                      </a: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ГКУ ПЧ РК» Пожарная охрана РК»</a:t>
                      </a:r>
                    </a:p>
                    <a:p>
                      <a:pPr marL="0" marR="0" lvl="0" indent="0" algn="l" defTabSz="1059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ПЧ-126 п. Куйбышево ГКУ РК «Пожарная охрана РК»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Ч+0.01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Ч+0.10 (город)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Ч+0.20 (село)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594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123-ФЗ «Технический </a:t>
                      </a:r>
                      <a:r>
                        <a:rPr lang="ru-RU" sz="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регл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 треб. </a:t>
                      </a:r>
                      <a:r>
                        <a:rPr lang="ru-RU" sz="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пож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безопасности»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0406483"/>
                  </a:ext>
                </a:extLst>
              </a:tr>
              <a:tr h="159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Подразделения ГИМС СРФ 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91680985"/>
                  </a:ext>
                </a:extLst>
              </a:tr>
              <a:tr h="159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Подразделения ВГСЧ СРФ 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716632"/>
                  </a:ext>
                </a:extLst>
              </a:tr>
              <a:tr h="159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Подразделения ЦЭПП СРФ 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910720"/>
                  </a:ext>
                </a:extLst>
              </a:tr>
              <a:tr h="159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СВФ 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854467"/>
                  </a:ext>
                </a:extLst>
              </a:tr>
              <a:tr h="667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Авиационные подразделения 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Ч+0.01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Ч+0.10 (город)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Ч+0.20 (село)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594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123-ФЗ «Технический </a:t>
                      </a:r>
                      <a:r>
                        <a:rPr lang="ru-RU" sz="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регл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 треб. </a:t>
                      </a:r>
                      <a:r>
                        <a:rPr lang="ru-RU" sz="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пож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безопасности»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5457036"/>
                  </a:ext>
                </a:extLst>
              </a:tr>
              <a:tr h="13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ФКУ Центр «</a:t>
                      </a:r>
                      <a:r>
                        <a:rPr lang="ru-RU" sz="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Антистихия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МЧС России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77003446"/>
                  </a:ext>
                </a:extLst>
              </a:tr>
              <a:tr h="720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за силы и средства ликвидации</a:t>
                      </a:r>
                      <a:r>
                        <a:rPr lang="ru-RU" sz="8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ЧС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92" marR="57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94" marR="40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788" marR="50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0242291"/>
                  </a:ext>
                </a:extLst>
              </a:tr>
            </a:tbl>
          </a:graphicData>
        </a:graphic>
      </p:graphicFrame>
      <p:sp>
        <p:nvSpPr>
          <p:cNvPr id="5" name="Text Box 165"/>
          <p:cNvSpPr txBox="1">
            <a:spLocks noChangeArrowheads="1"/>
          </p:cNvSpPr>
          <p:nvPr/>
        </p:nvSpPr>
        <p:spPr bwMode="auto">
          <a:xfrm>
            <a:off x="11636375" y="61913"/>
            <a:ext cx="102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п. </a:t>
            </a:r>
            <a:r>
              <a:rPr lang="ru-RU" altLang="ru-RU" sz="1400" b="1" dirty="0" smtClean="0">
                <a:latin typeface="Times New Roman" pitchFamily="18" charset="0"/>
              </a:rPr>
              <a:t>5.2.</a:t>
            </a:r>
            <a:endParaRPr lang="ru-RU" altLang="ru-RU" sz="1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21564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6754" tIns="43376" rIns="86754" bIns="43376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214128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средств, для ликвидации последствий ЧС)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3" y="2432085"/>
          <a:ext cx="12774064" cy="6411075"/>
        </p:xfrm>
        <a:graphic>
          <a:graphicData uri="http://schemas.openxmlformats.org/drawingml/2006/table">
            <a:tbl>
              <a:tblPr firstRow="1" firstCol="1" bandRow="1"/>
              <a:tblGrid>
                <a:gridCol w="314360">
                  <a:extLst>
                    <a:ext uri="{9D8B030D-6E8A-4147-A177-3AD203B41FA5}">
                      <a16:colId xmlns="" xmlns:a16="http://schemas.microsoft.com/office/drawing/2014/main" val="2884531411"/>
                    </a:ext>
                  </a:extLst>
                </a:gridCol>
                <a:gridCol w="3409840">
                  <a:extLst>
                    <a:ext uri="{9D8B030D-6E8A-4147-A177-3AD203B41FA5}">
                      <a16:colId xmlns="" xmlns:a16="http://schemas.microsoft.com/office/drawing/2014/main" val="3716460670"/>
                    </a:ext>
                  </a:extLst>
                </a:gridCol>
                <a:gridCol w="457104">
                  <a:extLst>
                    <a:ext uri="{9D8B030D-6E8A-4147-A177-3AD203B41FA5}">
                      <a16:colId xmlns="" xmlns:a16="http://schemas.microsoft.com/office/drawing/2014/main" val="2554078788"/>
                    </a:ext>
                  </a:extLst>
                </a:gridCol>
                <a:gridCol w="457104">
                  <a:extLst>
                    <a:ext uri="{9D8B030D-6E8A-4147-A177-3AD203B41FA5}">
                      <a16:colId xmlns="" xmlns:a16="http://schemas.microsoft.com/office/drawing/2014/main" val="1196733885"/>
                    </a:ext>
                  </a:extLst>
                </a:gridCol>
                <a:gridCol w="457104">
                  <a:extLst>
                    <a:ext uri="{9D8B030D-6E8A-4147-A177-3AD203B41FA5}">
                      <a16:colId xmlns="" xmlns:a16="http://schemas.microsoft.com/office/drawing/2014/main" val="1241346745"/>
                    </a:ext>
                  </a:extLst>
                </a:gridCol>
                <a:gridCol w="568574">
                  <a:extLst>
                    <a:ext uri="{9D8B030D-6E8A-4147-A177-3AD203B41FA5}">
                      <a16:colId xmlns="" xmlns:a16="http://schemas.microsoft.com/office/drawing/2014/main" val="1851836651"/>
                    </a:ext>
                  </a:extLst>
                </a:gridCol>
                <a:gridCol w="722947">
                  <a:extLst>
                    <a:ext uri="{9D8B030D-6E8A-4147-A177-3AD203B41FA5}">
                      <a16:colId xmlns="" xmlns:a16="http://schemas.microsoft.com/office/drawing/2014/main" val="2960514182"/>
                    </a:ext>
                  </a:extLst>
                </a:gridCol>
                <a:gridCol w="836398">
                  <a:extLst>
                    <a:ext uri="{9D8B030D-6E8A-4147-A177-3AD203B41FA5}">
                      <a16:colId xmlns="" xmlns:a16="http://schemas.microsoft.com/office/drawing/2014/main" val="3089152248"/>
                    </a:ext>
                  </a:extLst>
                </a:gridCol>
                <a:gridCol w="1964369">
                  <a:extLst>
                    <a:ext uri="{9D8B030D-6E8A-4147-A177-3AD203B41FA5}">
                      <a16:colId xmlns="" xmlns:a16="http://schemas.microsoft.com/office/drawing/2014/main" val="2924760037"/>
                    </a:ext>
                  </a:extLst>
                </a:gridCol>
                <a:gridCol w="682450">
                  <a:extLst>
                    <a:ext uri="{9D8B030D-6E8A-4147-A177-3AD203B41FA5}">
                      <a16:colId xmlns="" xmlns:a16="http://schemas.microsoft.com/office/drawing/2014/main" val="3584679094"/>
                    </a:ext>
                  </a:extLst>
                </a:gridCol>
                <a:gridCol w="681646">
                  <a:extLst>
                    <a:ext uri="{9D8B030D-6E8A-4147-A177-3AD203B41FA5}">
                      <a16:colId xmlns="" xmlns:a16="http://schemas.microsoft.com/office/drawing/2014/main" val="1757296239"/>
                    </a:ext>
                  </a:extLst>
                </a:gridCol>
                <a:gridCol w="796324">
                  <a:extLst>
                    <a:ext uri="{9D8B030D-6E8A-4147-A177-3AD203B41FA5}">
                      <a16:colId xmlns="" xmlns:a16="http://schemas.microsoft.com/office/drawing/2014/main" val="2510369004"/>
                    </a:ext>
                  </a:extLst>
                </a:gridCol>
                <a:gridCol w="795522">
                  <a:extLst>
                    <a:ext uri="{9D8B030D-6E8A-4147-A177-3AD203B41FA5}">
                      <a16:colId xmlns="" xmlns:a16="http://schemas.microsoft.com/office/drawing/2014/main" val="1524899560"/>
                    </a:ext>
                  </a:extLst>
                </a:gridCol>
                <a:gridCol w="630322">
                  <a:extLst>
                    <a:ext uri="{9D8B030D-6E8A-4147-A177-3AD203B41FA5}">
                      <a16:colId xmlns="" xmlns:a16="http://schemas.microsoft.com/office/drawing/2014/main" val="1010395408"/>
                    </a:ext>
                  </a:extLst>
                </a:gridCol>
              </a:tblGrid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Минздрав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6909466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8554031"/>
                  </a:ext>
                </a:extLst>
              </a:tr>
              <a:tr h="181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3965149"/>
                  </a:ext>
                </a:extLst>
              </a:tr>
              <a:tr h="15382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ОПУ ВСМК: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72814218"/>
                  </a:ext>
                </a:extLst>
              </a:tr>
              <a:tr h="15382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ОПУ: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20411140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Территориальные органы Минздрава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6725077"/>
                  </a:ext>
                </a:extLst>
              </a:tr>
              <a:tr h="127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7247271"/>
                  </a:ext>
                </a:extLst>
              </a:tr>
              <a:tr h="267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5132858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Ответственный дежурный тер.фонда ОМС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7870070"/>
                  </a:ext>
                </a:extLst>
              </a:tr>
              <a:tr h="3030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территориальные органы: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4767218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7964464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1416400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Станции скорой помощи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7733710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Мобильный медицинский отряд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4685812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Комплексная хирургическая бригада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60089746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Инфекционная бригада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96564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Психотерапевтическая бригада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31422070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Токсико-терапевтическая бригада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0926731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за силы и средства ликвидации ЧС: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0567006"/>
                  </a:ext>
                </a:extLst>
              </a:tr>
              <a:tr h="15382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Итого за Минздрав России: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1074990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1142975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 повседневного управления МВД России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3778964"/>
                  </a:ext>
                </a:extLst>
              </a:tr>
              <a:tr h="15382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ОПУ: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2014701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3543397"/>
                  </a:ext>
                </a:extLst>
              </a:tr>
              <a:tr h="16644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территориальные органы: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1365521"/>
                  </a:ext>
                </a:extLst>
              </a:tr>
              <a:tr h="26751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силы и средства ликвидации   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ЧС: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4797689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5718571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 повседневного управления Минсвязи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9449174"/>
                  </a:ext>
                </a:extLst>
              </a:tr>
              <a:tr h="13375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ОПУ: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2451174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Территориальные органы Минсвязи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6465559"/>
                  </a:ext>
                </a:extLst>
              </a:tr>
              <a:tr h="13375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территориальные органы: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34214889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Силы и средства ликвидации ЧС Минсвязи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3981135"/>
                  </a:ext>
                </a:extLst>
              </a:tr>
              <a:tr h="26751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силы и средства ликвидации   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ЧС: </a:t>
                      </a:r>
                      <a:endParaRPr lang="ru-RU" sz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5719840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49997367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Минтранс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9102157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 повседневного управления Минтранса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3543378"/>
                  </a:ext>
                </a:extLst>
              </a:tr>
              <a:tr h="13375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ОПУ: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73448615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Территориальные органы Минтранса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2628218"/>
                  </a:ext>
                </a:extLst>
              </a:tr>
              <a:tr h="13375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территориальные органы: </a:t>
                      </a:r>
                      <a:endParaRPr lang="ru-RU" sz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7825381"/>
                  </a:ext>
                </a:extLst>
              </a:tr>
              <a:tr h="133756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Силы и средства ликвидации ЧС Минтранса России 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512481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3" y="1109914"/>
          <a:ext cx="12774064" cy="1384383"/>
        </p:xfrm>
        <a:graphic>
          <a:graphicData uri="http://schemas.openxmlformats.org/drawingml/2006/table">
            <a:tbl>
              <a:tblPr firstRow="1" firstCol="1" bandRow="1"/>
              <a:tblGrid>
                <a:gridCol w="436731">
                  <a:extLst>
                    <a:ext uri="{9D8B030D-6E8A-4147-A177-3AD203B41FA5}">
                      <a16:colId xmlns="" xmlns:a16="http://schemas.microsoft.com/office/drawing/2014/main" val="967560816"/>
                    </a:ext>
                  </a:extLst>
                </a:gridCol>
                <a:gridCol w="3257878">
                  <a:extLst>
                    <a:ext uri="{9D8B030D-6E8A-4147-A177-3AD203B41FA5}">
                      <a16:colId xmlns="" xmlns:a16="http://schemas.microsoft.com/office/drawing/2014/main" val="1318955422"/>
                    </a:ext>
                  </a:extLst>
                </a:gridCol>
                <a:gridCol w="436731">
                  <a:extLst>
                    <a:ext uri="{9D8B030D-6E8A-4147-A177-3AD203B41FA5}">
                      <a16:colId xmlns="" xmlns:a16="http://schemas.microsoft.com/office/drawing/2014/main" val="3838988950"/>
                    </a:ext>
                  </a:extLst>
                </a:gridCol>
                <a:gridCol w="436731">
                  <a:extLst>
                    <a:ext uri="{9D8B030D-6E8A-4147-A177-3AD203B41FA5}">
                      <a16:colId xmlns="" xmlns:a16="http://schemas.microsoft.com/office/drawing/2014/main" val="3244402426"/>
                    </a:ext>
                  </a:extLst>
                </a:gridCol>
                <a:gridCol w="543234">
                  <a:extLst>
                    <a:ext uri="{9D8B030D-6E8A-4147-A177-3AD203B41FA5}">
                      <a16:colId xmlns="" xmlns:a16="http://schemas.microsoft.com/office/drawing/2014/main" val="3834220857"/>
                    </a:ext>
                  </a:extLst>
                </a:gridCol>
                <a:gridCol w="543234">
                  <a:extLst>
                    <a:ext uri="{9D8B030D-6E8A-4147-A177-3AD203B41FA5}">
                      <a16:colId xmlns="" xmlns:a16="http://schemas.microsoft.com/office/drawing/2014/main" val="3678401067"/>
                    </a:ext>
                  </a:extLst>
                </a:gridCol>
                <a:gridCol w="760070">
                  <a:extLst>
                    <a:ext uri="{9D8B030D-6E8A-4147-A177-3AD203B41FA5}">
                      <a16:colId xmlns="" xmlns:a16="http://schemas.microsoft.com/office/drawing/2014/main" val="915899749"/>
                    </a:ext>
                  </a:extLst>
                </a:gridCol>
                <a:gridCol w="760070">
                  <a:extLst>
                    <a:ext uri="{9D8B030D-6E8A-4147-A177-3AD203B41FA5}">
                      <a16:colId xmlns="" xmlns:a16="http://schemas.microsoft.com/office/drawing/2014/main" val="909391072"/>
                    </a:ext>
                  </a:extLst>
                </a:gridCol>
                <a:gridCol w="1949650">
                  <a:extLst>
                    <a:ext uri="{9D8B030D-6E8A-4147-A177-3AD203B41FA5}">
                      <a16:colId xmlns="" xmlns:a16="http://schemas.microsoft.com/office/drawing/2014/main" val="3241210516"/>
                    </a:ext>
                  </a:extLst>
                </a:gridCol>
                <a:gridCol w="765762">
                  <a:extLst>
                    <a:ext uri="{9D8B030D-6E8A-4147-A177-3AD203B41FA5}">
                      <a16:colId xmlns="" xmlns:a16="http://schemas.microsoft.com/office/drawing/2014/main" val="1988216943"/>
                    </a:ext>
                  </a:extLst>
                </a:gridCol>
                <a:gridCol w="602890">
                  <a:extLst>
                    <a:ext uri="{9D8B030D-6E8A-4147-A177-3AD203B41FA5}">
                      <a16:colId xmlns="" xmlns:a16="http://schemas.microsoft.com/office/drawing/2014/main" val="2984491622"/>
                    </a:ext>
                  </a:extLst>
                </a:gridCol>
                <a:gridCol w="836398">
                  <a:extLst>
                    <a:ext uri="{9D8B030D-6E8A-4147-A177-3AD203B41FA5}">
                      <a16:colId xmlns="" xmlns:a16="http://schemas.microsoft.com/office/drawing/2014/main" val="3135606315"/>
                    </a:ext>
                  </a:extLst>
                </a:gridCol>
                <a:gridCol w="760361">
                  <a:extLst>
                    <a:ext uri="{9D8B030D-6E8A-4147-A177-3AD203B41FA5}">
                      <a16:colId xmlns="" xmlns:a16="http://schemas.microsoft.com/office/drawing/2014/main" val="1051727694"/>
                    </a:ext>
                  </a:extLst>
                </a:gridCol>
                <a:gridCol w="684324">
                  <a:extLst>
                    <a:ext uri="{9D8B030D-6E8A-4147-A177-3AD203B41FA5}">
                      <a16:colId xmlns="" xmlns:a16="http://schemas.microsoft.com/office/drawing/2014/main" val="1557688492"/>
                    </a:ext>
                  </a:extLst>
                </a:gridCol>
              </a:tblGrid>
              <a:tr h="7691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в соответствии с планами применения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60689" marR="6068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3352838"/>
                  </a:ext>
                </a:extLst>
              </a:tr>
              <a:tr h="461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8233047"/>
                  </a:ext>
                </a:extLst>
              </a:tr>
              <a:tr h="153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3580777"/>
                  </a:ext>
                </a:extLst>
              </a:tr>
            </a:tbl>
          </a:graphicData>
        </a:graphic>
      </p:graphicFrame>
      <p:sp>
        <p:nvSpPr>
          <p:cNvPr id="5" name="Text Box 165"/>
          <p:cNvSpPr txBox="1">
            <a:spLocks noChangeArrowheads="1"/>
          </p:cNvSpPr>
          <p:nvPr/>
        </p:nvSpPr>
        <p:spPr bwMode="auto">
          <a:xfrm>
            <a:off x="11636375" y="61913"/>
            <a:ext cx="102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п. </a:t>
            </a:r>
            <a:r>
              <a:rPr lang="ru-RU" altLang="ru-RU" sz="1400" b="1" dirty="0" smtClean="0">
                <a:latin typeface="Times New Roman" pitchFamily="18" charset="0"/>
              </a:rPr>
              <a:t>5.2.</a:t>
            </a:r>
            <a:endParaRPr lang="ru-RU" altLang="ru-RU" sz="1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-11269" y="7275"/>
            <a:ext cx="12801600" cy="1215641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86754" tIns="43376" rIns="86754" bIns="43376"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defTabSz="1214128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средств, для ликвидации последствий ЧС)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5" y="1109915"/>
          <a:ext cx="12801598" cy="1393637"/>
        </p:xfrm>
        <a:graphic>
          <a:graphicData uri="http://schemas.openxmlformats.org/drawingml/2006/table">
            <a:tbl>
              <a:tblPr firstRow="1" firstCol="1" bandRow="1"/>
              <a:tblGrid>
                <a:gridCol w="304800">
                  <a:extLst>
                    <a:ext uri="{9D8B030D-6E8A-4147-A177-3AD203B41FA5}">
                      <a16:colId xmlns="" xmlns:a16="http://schemas.microsoft.com/office/drawing/2014/main" val="967560816"/>
                    </a:ext>
                  </a:extLst>
                </a:gridCol>
                <a:gridCol w="3429000">
                  <a:extLst>
                    <a:ext uri="{9D8B030D-6E8A-4147-A177-3AD203B41FA5}">
                      <a16:colId xmlns="" xmlns:a16="http://schemas.microsoft.com/office/drawing/2014/main" val="1318955422"/>
                    </a:ext>
                  </a:extLst>
                </a:gridCol>
                <a:gridCol w="406449">
                  <a:extLst>
                    <a:ext uri="{9D8B030D-6E8A-4147-A177-3AD203B41FA5}">
                      <a16:colId xmlns="" xmlns:a16="http://schemas.microsoft.com/office/drawing/2014/main" val="3838988950"/>
                    </a:ext>
                  </a:extLst>
                </a:gridCol>
                <a:gridCol w="507951">
                  <a:extLst>
                    <a:ext uri="{9D8B030D-6E8A-4147-A177-3AD203B41FA5}">
                      <a16:colId xmlns="" xmlns:a16="http://schemas.microsoft.com/office/drawing/2014/main" val="3244402426"/>
                    </a:ext>
                  </a:extLst>
                </a:gridCol>
                <a:gridCol w="474128">
                  <a:extLst>
                    <a:ext uri="{9D8B030D-6E8A-4147-A177-3AD203B41FA5}">
                      <a16:colId xmlns="" xmlns:a16="http://schemas.microsoft.com/office/drawing/2014/main" val="3834220857"/>
                    </a:ext>
                  </a:extLst>
                </a:gridCol>
                <a:gridCol w="544405">
                  <a:extLst>
                    <a:ext uri="{9D8B030D-6E8A-4147-A177-3AD203B41FA5}">
                      <a16:colId xmlns="" xmlns:a16="http://schemas.microsoft.com/office/drawing/2014/main" val="3678401067"/>
                    </a:ext>
                  </a:extLst>
                </a:gridCol>
                <a:gridCol w="581666">
                  <a:extLst>
                    <a:ext uri="{9D8B030D-6E8A-4147-A177-3AD203B41FA5}">
                      <a16:colId xmlns="" xmlns:a16="http://schemas.microsoft.com/office/drawing/2014/main" val="915899749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909391072"/>
                    </a:ext>
                  </a:extLst>
                </a:gridCol>
                <a:gridCol w="2209799">
                  <a:extLst>
                    <a:ext uri="{9D8B030D-6E8A-4147-A177-3AD203B41FA5}">
                      <a16:colId xmlns="" xmlns:a16="http://schemas.microsoft.com/office/drawing/2014/main" val="3241210516"/>
                    </a:ext>
                  </a:extLst>
                </a:gridCol>
                <a:gridCol w="691211">
                  <a:extLst>
                    <a:ext uri="{9D8B030D-6E8A-4147-A177-3AD203B41FA5}">
                      <a16:colId xmlns="" xmlns:a16="http://schemas.microsoft.com/office/drawing/2014/main" val="1988216943"/>
                    </a:ext>
                  </a:extLst>
                </a:gridCol>
                <a:gridCol w="604190">
                  <a:extLst>
                    <a:ext uri="{9D8B030D-6E8A-4147-A177-3AD203B41FA5}">
                      <a16:colId xmlns="" xmlns:a16="http://schemas.microsoft.com/office/drawing/2014/main" val="298449162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3135606315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1051727694"/>
                    </a:ext>
                  </a:extLst>
                </a:gridCol>
                <a:gridCol w="609599">
                  <a:extLst>
                    <a:ext uri="{9D8B030D-6E8A-4147-A177-3AD203B41FA5}">
                      <a16:colId xmlns="" xmlns:a16="http://schemas.microsoft.com/office/drawing/2014/main" val="1557688492"/>
                    </a:ext>
                  </a:extLst>
                </a:gridCol>
              </a:tblGrid>
              <a:tr h="6924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в соответствии с планами применения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60689" marR="60689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3352838"/>
                  </a:ext>
                </a:extLst>
              </a:tr>
              <a:tr h="553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8233047"/>
                  </a:ext>
                </a:extLst>
              </a:tr>
              <a:tr h="147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358077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994641"/>
              </p:ext>
            </p:extLst>
          </p:nvPr>
        </p:nvGraphicFramePr>
        <p:xfrm>
          <a:off x="2" y="2487533"/>
          <a:ext cx="12801602" cy="6841211"/>
        </p:xfrm>
        <a:graphic>
          <a:graphicData uri="http://schemas.openxmlformats.org/drawingml/2006/table">
            <a:tbl>
              <a:tblPr/>
              <a:tblGrid>
                <a:gridCol w="314325">
                  <a:extLst>
                    <a:ext uri="{9D8B030D-6E8A-4147-A177-3AD203B41FA5}">
                      <a16:colId xmlns="" xmlns:a16="http://schemas.microsoft.com/office/drawing/2014/main" val="2507792962"/>
                    </a:ext>
                  </a:extLst>
                </a:gridCol>
                <a:gridCol w="3417889">
                  <a:extLst>
                    <a:ext uri="{9D8B030D-6E8A-4147-A177-3AD203B41FA5}">
                      <a16:colId xmlns="" xmlns:a16="http://schemas.microsoft.com/office/drawing/2014/main" val="1263132835"/>
                    </a:ext>
                  </a:extLst>
                </a:gridCol>
                <a:gridCol w="458787">
                  <a:extLst>
                    <a:ext uri="{9D8B030D-6E8A-4147-A177-3AD203B41FA5}">
                      <a16:colId xmlns="" xmlns:a16="http://schemas.microsoft.com/office/drawing/2014/main" val="3227582866"/>
                    </a:ext>
                  </a:extLst>
                </a:gridCol>
                <a:gridCol w="457199">
                  <a:extLst>
                    <a:ext uri="{9D8B030D-6E8A-4147-A177-3AD203B41FA5}">
                      <a16:colId xmlns="" xmlns:a16="http://schemas.microsoft.com/office/drawing/2014/main" val="1150944255"/>
                    </a:ext>
                  </a:extLst>
                </a:gridCol>
                <a:gridCol w="458788">
                  <a:extLst>
                    <a:ext uri="{9D8B030D-6E8A-4147-A177-3AD203B41FA5}">
                      <a16:colId xmlns="" xmlns:a16="http://schemas.microsoft.com/office/drawing/2014/main" val="504480887"/>
                    </a:ext>
                  </a:extLst>
                </a:gridCol>
                <a:gridCol w="569912">
                  <a:extLst>
                    <a:ext uri="{9D8B030D-6E8A-4147-A177-3AD203B41FA5}">
                      <a16:colId xmlns="" xmlns:a16="http://schemas.microsoft.com/office/drawing/2014/main" val="921720890"/>
                    </a:ext>
                  </a:extLst>
                </a:gridCol>
                <a:gridCol w="569913">
                  <a:extLst>
                    <a:ext uri="{9D8B030D-6E8A-4147-A177-3AD203B41FA5}">
                      <a16:colId xmlns="" xmlns:a16="http://schemas.microsoft.com/office/drawing/2014/main" val="1333052584"/>
                    </a:ext>
                  </a:extLst>
                </a:gridCol>
                <a:gridCol w="796925">
                  <a:extLst>
                    <a:ext uri="{9D8B030D-6E8A-4147-A177-3AD203B41FA5}">
                      <a16:colId xmlns="" xmlns:a16="http://schemas.microsoft.com/office/drawing/2014/main" val="1930886664"/>
                    </a:ext>
                  </a:extLst>
                </a:gridCol>
                <a:gridCol w="2163762">
                  <a:extLst>
                    <a:ext uri="{9D8B030D-6E8A-4147-A177-3AD203B41FA5}">
                      <a16:colId xmlns="" xmlns:a16="http://schemas.microsoft.com/office/drawing/2014/main" val="1497238874"/>
                    </a:ext>
                  </a:extLst>
                </a:gridCol>
                <a:gridCol w="684214">
                  <a:extLst>
                    <a:ext uri="{9D8B030D-6E8A-4147-A177-3AD203B41FA5}">
                      <a16:colId xmlns="" xmlns:a16="http://schemas.microsoft.com/office/drawing/2014/main" val="1430692280"/>
                    </a:ext>
                  </a:extLst>
                </a:gridCol>
                <a:gridCol w="682625">
                  <a:extLst>
                    <a:ext uri="{9D8B030D-6E8A-4147-A177-3AD203B41FA5}">
                      <a16:colId xmlns="" xmlns:a16="http://schemas.microsoft.com/office/drawing/2014/main" val="3316353342"/>
                    </a:ext>
                  </a:extLst>
                </a:gridCol>
                <a:gridCol w="798512">
                  <a:extLst>
                    <a:ext uri="{9D8B030D-6E8A-4147-A177-3AD203B41FA5}">
                      <a16:colId xmlns="" xmlns:a16="http://schemas.microsoft.com/office/drawing/2014/main" val="1276183298"/>
                    </a:ext>
                  </a:extLst>
                </a:gridCol>
                <a:gridCol w="796925">
                  <a:extLst>
                    <a:ext uri="{9D8B030D-6E8A-4147-A177-3AD203B41FA5}">
                      <a16:colId xmlns="" xmlns:a16="http://schemas.microsoft.com/office/drawing/2014/main" val="2492152722"/>
                    </a:ext>
                  </a:extLst>
                </a:gridCol>
                <a:gridCol w="631826">
                  <a:extLst>
                    <a:ext uri="{9D8B030D-6E8A-4147-A177-3AD203B41FA5}">
                      <a16:colId xmlns="" xmlns:a16="http://schemas.microsoft.com/office/drawing/2014/main" val="2649254407"/>
                    </a:ext>
                  </a:extLst>
                </a:gridCol>
              </a:tblGrid>
              <a:tr h="152748">
                <a:tc gridSpan="14"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Территориальные подсистемы РСЧС 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352657"/>
                  </a:ext>
                </a:extLst>
              </a:tr>
              <a:tr h="266962">
                <a:tc gridSpan="14"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Координационные органы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2602327"/>
                  </a:ext>
                </a:extLst>
              </a:tr>
              <a:tr h="175659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44859380"/>
                  </a:ext>
                </a:extLst>
              </a:tr>
              <a:tr h="175659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КЧС и ОПБ  муниципального образования субъекта РФ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Ч+1 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Администрации Бахчисарайского района Республики Крым от 30.10.2017 № 604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23576272"/>
                  </a:ext>
                </a:extLst>
              </a:tr>
              <a:tr h="175659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 КЧС и ОПБ муниципального образования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Ч+1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75078908"/>
                  </a:ext>
                </a:extLst>
              </a:tr>
              <a:tr h="175659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 (КЧС и ОПБ объекта) 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31571"/>
                  </a:ext>
                </a:extLst>
              </a:tr>
              <a:tr h="175659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Ч+1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1491093"/>
                  </a:ext>
                </a:extLst>
              </a:tr>
              <a:tr h="175659">
                <a:tc gridSpan="2"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за КЧС и ОПБ субъекта: 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4865913"/>
                  </a:ext>
                </a:extLst>
              </a:tr>
              <a:tr h="152748">
                <a:tc gridSpan="14"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4996388"/>
                  </a:ext>
                </a:extLst>
              </a:tr>
              <a:tr h="175659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ДДС субъекта Администрации 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82187378"/>
                  </a:ext>
                </a:extLst>
              </a:tr>
              <a:tr h="256032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Ч+1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1472250"/>
                  </a:ext>
                </a:extLst>
              </a:tr>
              <a:tr h="175659">
                <a:tc gridSpan="2"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Всего за ЕДДС: 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5315315"/>
                  </a:ext>
                </a:extLst>
              </a:tr>
              <a:tr h="226083">
                <a:tc gridSpan="14"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2699918"/>
                  </a:ext>
                </a:extLst>
              </a:tr>
              <a:tr h="314153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Подстанция №9 Симферопольской станции медицинской помощи </a:t>
                      </a:r>
                      <a:endParaRPr lang="ru-RU" sz="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Ч+0..02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Ч+0..30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31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«служебный регламент» </a:t>
                      </a: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39224191"/>
                  </a:ext>
                </a:extLst>
              </a:tr>
              <a:tr h="165637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ГБУЗ РК «Бахчисарайская центральная районная больница» </a:t>
                      </a:r>
                      <a:endParaRPr lang="ru-RU" sz="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Ч+0..02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Ч+0..30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«служебный регламент»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 МВД России по Бахчисарайскому району</a:t>
                      </a:r>
                      <a:endParaRPr lang="ru-RU" sz="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Ч+0..05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Ч+0..20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Администрации Бахчисарайского района № 193  от 05.05.15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072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Куйбышевская участковая больница</a:t>
                      </a:r>
                    </a:p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(36554) 6-35-73</a:t>
                      </a: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Ч+0..05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Ч+0..20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Администрации Бахчисарайского района № 193  от 05.05.15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2848089"/>
                  </a:ext>
                </a:extLst>
              </a:tr>
              <a:tr h="388072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БРЭС ГУП РК «Крымэнерго»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Ч+0..10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Ч+0..30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Администрации Бахчисарайского района № 193  от 05.05.15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072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Бахчисарайское  УЭГХ</a:t>
                      </a: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Ч+0..10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Ч+0..30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Администрации Бахчисарайского района № 193  от 05.05.15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Вилинская</a:t>
                      </a: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участковая </a:t>
                      </a: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больница</a:t>
                      </a:r>
                    </a:p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(36554) 4-29-25</a:t>
                      </a: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Ч+0..05</a:t>
                      </a: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Ч+0..20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Администрации Бахчисарайского района № 193  от 05.05.15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072"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Почтовская</a:t>
                      </a: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участковая больница</a:t>
                      </a: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Ч+0..05</a:t>
                      </a: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Ч+0..20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Администрации Бахчисарайского района № 193  от 05.05.15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02676304"/>
                  </a:ext>
                </a:extLst>
              </a:tr>
              <a:tr h="215468"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kumimoji="0" lang="ru-RU" alt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kumimoji="0" lang="ru-RU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1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468">
                <a:tc gridSpan="14"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министерства и ведомства (организации), не имеющие функциональных подсистем 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218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Прокуратура* 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6029" marR="86029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Ч+1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Ч+2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468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ФСБ*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6029" marR="86029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Ч+1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Ч+2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468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Следственный комитет* 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6029" marR="86029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Ч+1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Ч+2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за министерства и ведомства, не имеющие функциональных подсистем 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6029" marR="86029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468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за РСЧС 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331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29" marR="86029" marT="0" marB="0" anchor="ctr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1279525">
                        <a:spcBef>
                          <a:spcPct val="20000"/>
                        </a:spcBef>
                        <a:defRPr sz="4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39763" defTabSz="1279525">
                        <a:spcBef>
                          <a:spcPct val="20000"/>
                        </a:spcBef>
                        <a:defRPr sz="3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79525" defTabSz="1279525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919288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559050" defTabSz="1279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30162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4734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9306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387850" indent="1588" defTabSz="12795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2795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86029" marR="86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ext Box 165"/>
          <p:cNvSpPr txBox="1">
            <a:spLocks noChangeArrowheads="1"/>
          </p:cNvSpPr>
          <p:nvPr/>
        </p:nvSpPr>
        <p:spPr bwMode="auto">
          <a:xfrm>
            <a:off x="11636375" y="61913"/>
            <a:ext cx="102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п. </a:t>
            </a:r>
            <a:r>
              <a:rPr lang="ru-RU" altLang="ru-RU" sz="1400" b="1" dirty="0" smtClean="0">
                <a:latin typeface="Times New Roman" pitchFamily="18" charset="0"/>
              </a:rPr>
              <a:t>5.2.</a:t>
            </a:r>
            <a:endParaRPr lang="ru-RU" altLang="ru-RU" sz="1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заставка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381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12801600" cy="9601200"/>
          </a:xfrm>
          <a:prstGeom prst="rect">
            <a:avLst/>
          </a:prstGeom>
          <a:effectLst/>
        </p:spPr>
        <p:txBody>
          <a:bodyPr lIns="127924" tIns="63966" rIns="127924" bIns="63966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4400" dirty="0" smtClean="0">
                <a:solidFill>
                  <a:srgbClr val="FF0000"/>
                </a:solidFill>
                <a:cs typeface="Times New Roman" pitchFamily="18" charset="0"/>
              </a:rPr>
              <a:t>Раздел  № 6</a:t>
            </a:r>
          </a:p>
          <a:p>
            <a:pPr algn="ctr" eaLnBrk="1" hangingPunct="1">
              <a:defRPr/>
            </a:pPr>
            <a:r>
              <a:rPr lang="ru-RU" sz="4400" dirty="0" smtClean="0">
                <a:solidFill>
                  <a:srgbClr val="FF0000"/>
                </a:solidFill>
                <a:cs typeface="Times New Roman" pitchFamily="18" charset="0"/>
              </a:rPr>
              <a:t>ДЕКЛАРАЦИЯ ПОЖАРНОЙ БЕЗОПАСНОСТИ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0"/>
            <a:ext cx="12801600" cy="1260475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0450" tIns="55226" rIns="110450" bIns="55226" anchor="ctr"/>
          <a:lstStyle/>
          <a:p>
            <a:pPr algn="ctr" defTabSz="1543050">
              <a:lnSpc>
                <a:spcPct val="80000"/>
              </a:lnSpc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Электронный паспорт социально значимого объекта </a:t>
            </a:r>
          </a:p>
          <a:p>
            <a:pPr algn="ctr" defTabSz="1543050">
              <a:lnSpc>
                <a:spcPct val="80000"/>
              </a:lnSpc>
              <a:defRPr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МБОУ УВК «Школьная академия</a:t>
            </a:r>
            <a:endParaRPr lang="en-US" sz="2000" b="1" dirty="0"/>
          </a:p>
          <a:p>
            <a:pPr algn="ctr" defTabSz="1544452">
              <a:lnSpc>
                <a:spcPct val="80000"/>
              </a:lnSpc>
              <a:defRPr/>
            </a:pPr>
            <a:r>
              <a:rPr lang="ru-RU" sz="2000" b="1" dirty="0"/>
              <a:t> г. Бахчисарай, Мира, д. 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1543050">
              <a:lnSpc>
                <a:spcPct val="80000"/>
              </a:lnSpc>
              <a:defRPr/>
            </a:pP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декларация пожарной безопасности)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140256"/>
              </p:ext>
            </p:extLst>
          </p:nvPr>
        </p:nvGraphicFramePr>
        <p:xfrm>
          <a:off x="0" y="3729038"/>
          <a:ext cx="12801600" cy="4040189"/>
        </p:xfrm>
        <a:graphic>
          <a:graphicData uri="http://schemas.openxmlformats.org/drawingml/2006/table">
            <a:tbl>
              <a:tblPr/>
              <a:tblGrid>
                <a:gridCol w="1149350"/>
                <a:gridCol w="11652250"/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пожарного риска </a:t>
                      </a:r>
                      <a:r>
                        <a:rPr kumimoji="0" lang="ru-RU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обеспеченного на объекте защиты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 риска не проводился.</a:t>
                      </a: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(Заполняется, если проводился расчет риска. В разделе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указываются  расчетные значения уровня пожарного риска и допустимые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уровня пожарного риска, а также комплекс выполняемых инженерно-технических и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организационных мероприятий для обеспечения  допустимого значения уровня пожарного риска)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возможного ущерба имуществу третьих лиц от пожара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 00 рублей</a:t>
                      </a: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Заполняется самостоятельно, исходя из собственной оценки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возможного ущерба имуществу третьих лиц от пожара, либо приводятся реквизиты документов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страхования (2))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федеральных законов о технических регламентах и нормативных документов по пожарной безопасности,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которых обеспечивается на объекте защиты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защиты был введен в эксплуатацию в 1980 г. </a:t>
                      </a: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разделе указывается перечень выполняемых требований  федеральных законов 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объекте выполняются следующие требования: </a:t>
                      </a: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технических  регламентах и нормативных документов по пожарной безопасности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конкретного объекта защиты)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683" marR="496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7800975"/>
            <a:ext cx="12801600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Настоящую декларацию разработал</a:t>
            </a:r>
          </a:p>
          <a:p>
            <a:pPr>
              <a:defRPr/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Заместитель директора по безопасности  Художилов А.Ю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                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_________________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(Должность, фамилия, инициалы)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(Подпись)</a:t>
            </a:r>
          </a:p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«___» ________________20___г.</a:t>
            </a:r>
          </a:p>
          <a:p>
            <a:pPr indent="449263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						М.П.</a:t>
            </a:r>
          </a:p>
          <a:p>
            <a:pPr>
              <a:defRPr/>
            </a:pPr>
            <a:r>
              <a:rPr lang="ru-RU" sz="1400" dirty="0"/>
              <a:t> </a:t>
            </a:r>
          </a:p>
          <a:p>
            <a:pPr indent="449263" algn="just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6430" name="TextBox 7"/>
          <p:cNvSpPr txBox="1">
            <a:spLocks noChangeArrowheads="1"/>
          </p:cNvSpPr>
          <p:nvPr/>
        </p:nvSpPr>
        <p:spPr bwMode="auto">
          <a:xfrm>
            <a:off x="0" y="1228725"/>
            <a:ext cx="12801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ДЕКЛАРАЦИЯ ПОЖАРНОЙ БЕЗОПАСНОСТИ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Настоящая декларация составлена в отношении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 учебно-воспитательный комплекс «Школьная академия» города Бахчисарай Республики Крым __________________________________________________________________________________________________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(Указывается организационно-правовая форма юридического лица, функциональное назначение, полное 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сокращенное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наименование (в случае, если имеется), в том числе фирменное  наименование объекта защиты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государственный регистрационный номер записи о государственной регистрации юридического лица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91 №000042548. 1159102042362 от 28.01.15г.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Идентификационный номер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налогоплательщика 91 №000042549. 9104004574 от  28.01.15г.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Место нахождения объекта защиты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Республика Крым г. Бахчисарай ул. Мира 1._______________________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(Указывается адрес фактического  места нахождения объекта защиты)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Почтовый и электронный адреса, телефон, факс юридического лица и объекта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защиты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298404 Республика Крым г. Бахчисарай ул. Мира 1</a:t>
            </a:r>
            <a:r>
              <a:rPr lang="en-US" sz="1400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1400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school-4-bah@yandex.ru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  тел +7 (36554)4-08-91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65"/>
          <p:cNvSpPr txBox="1">
            <a:spLocks noChangeArrowheads="1"/>
          </p:cNvSpPr>
          <p:nvPr/>
        </p:nvSpPr>
        <p:spPr bwMode="auto">
          <a:xfrm>
            <a:off x="11636375" y="61913"/>
            <a:ext cx="102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400" b="1" dirty="0" smtClean="0">
                <a:latin typeface="Times New Roman" pitchFamily="18" charset="0"/>
              </a:rPr>
              <a:t>п.6.</a:t>
            </a:r>
            <a:endParaRPr lang="ru-RU" altLang="ru-RU" sz="1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96888" y="3576638"/>
            <a:ext cx="11945937" cy="193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6" tIns="45703" rIns="91406" bIns="45703">
            <a:spAutoFit/>
          </a:bodyPr>
          <a:lstStyle/>
          <a:p>
            <a:pPr algn="ctr" defTabSz="1277938">
              <a:defRPr/>
            </a:pP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№2</a:t>
            </a:r>
          </a:p>
          <a:p>
            <a:pPr algn="ctr" defTabSz="1277938">
              <a:defRPr/>
            </a:pPr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1"/>
          <p:cNvSpPr>
            <a:spLocks noChangeArrowheads="1"/>
          </p:cNvSpPr>
          <p:nvPr/>
        </p:nvSpPr>
        <p:spPr bwMode="auto">
          <a:xfrm>
            <a:off x="1157288" y="1150938"/>
            <a:ext cx="400050" cy="2000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/>
            <a:endParaRPr lang="ru-RU" altLang="ru-RU" sz="2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TextBox 52"/>
          <p:cNvSpPr txBox="1">
            <a:spLocks noChangeArrowheads="1"/>
          </p:cNvSpPr>
          <p:nvPr/>
        </p:nvSpPr>
        <p:spPr bwMode="auto">
          <a:xfrm>
            <a:off x="1644650" y="1031875"/>
            <a:ext cx="27003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жилые дома;</a:t>
            </a:r>
          </a:p>
        </p:txBody>
      </p:sp>
      <p:sp>
        <p:nvSpPr>
          <p:cNvPr id="25604" name="Прямоугольник 53"/>
          <p:cNvSpPr>
            <a:spLocks noChangeArrowheads="1"/>
          </p:cNvSpPr>
          <p:nvPr/>
        </p:nvSpPr>
        <p:spPr bwMode="auto">
          <a:xfrm>
            <a:off x="1157288" y="1441450"/>
            <a:ext cx="400050" cy="20002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/>
            <a:endParaRPr lang="ru-RU" altLang="ru-RU" sz="2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5" name="TextBox 54"/>
          <p:cNvSpPr txBox="1">
            <a:spLocks noChangeArrowheads="1"/>
          </p:cNvSpPr>
          <p:nvPr/>
        </p:nvSpPr>
        <p:spPr bwMode="auto">
          <a:xfrm>
            <a:off x="1644650" y="1354138"/>
            <a:ext cx="43164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промышленные (хозяйственные) объекты;</a:t>
            </a:r>
          </a:p>
        </p:txBody>
      </p:sp>
      <p:sp>
        <p:nvSpPr>
          <p:cNvPr id="25606" name="Прямоугольник 55"/>
          <p:cNvSpPr>
            <a:spLocks noChangeArrowheads="1"/>
          </p:cNvSpPr>
          <p:nvPr/>
        </p:nvSpPr>
        <p:spPr bwMode="auto">
          <a:xfrm>
            <a:off x="1157288" y="1739900"/>
            <a:ext cx="400050" cy="20002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127985" tIns="63994" rIns="127985" bIns="63994" anchor="ctr"/>
          <a:lstStyle/>
          <a:p>
            <a:pPr algn="ctr"/>
            <a:endParaRPr lang="ru-RU" altLang="ru-RU" sz="2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7" name="TextBox 56"/>
          <p:cNvSpPr txBox="1">
            <a:spLocks noChangeArrowheads="1"/>
          </p:cNvSpPr>
          <p:nvPr/>
        </p:nvSpPr>
        <p:spPr bwMode="auto">
          <a:xfrm>
            <a:off x="1644650" y="1652588"/>
            <a:ext cx="34528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социально – значимые объекты;</a:t>
            </a:r>
          </a:p>
        </p:txBody>
      </p:sp>
      <p:sp>
        <p:nvSpPr>
          <p:cNvPr id="25608" name="Прямоугольник 51"/>
          <p:cNvSpPr>
            <a:spLocks noChangeArrowheads="1"/>
          </p:cNvSpPr>
          <p:nvPr/>
        </p:nvSpPr>
        <p:spPr bwMode="auto">
          <a:xfrm>
            <a:off x="1152525" y="2027238"/>
            <a:ext cx="400050" cy="20002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/>
            <a:endParaRPr lang="ru-RU" altLang="ru-RU" sz="2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09" name="Прямоугольник 51"/>
          <p:cNvSpPr>
            <a:spLocks noChangeArrowheads="1"/>
          </p:cNvSpPr>
          <p:nvPr/>
        </p:nvSpPr>
        <p:spPr bwMode="auto">
          <a:xfrm>
            <a:off x="1152525" y="2343150"/>
            <a:ext cx="400050" cy="20002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/>
            <a:endParaRPr lang="ru-RU" altLang="ru-RU" sz="2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10" name="Прямоугольник 51"/>
          <p:cNvSpPr>
            <a:spLocks noChangeArrowheads="1"/>
          </p:cNvSpPr>
          <p:nvPr/>
        </p:nvSpPr>
        <p:spPr bwMode="auto">
          <a:xfrm>
            <a:off x="1152525" y="2660650"/>
            <a:ext cx="400050" cy="20002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/>
            <a:endParaRPr lang="ru-RU" altLang="ru-RU" sz="2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11" name="TextBox 52"/>
          <p:cNvSpPr txBox="1">
            <a:spLocks noChangeArrowheads="1"/>
          </p:cNvSpPr>
          <p:nvPr/>
        </p:nvSpPr>
        <p:spPr bwMode="auto">
          <a:xfrm>
            <a:off x="1639888" y="1908175"/>
            <a:ext cx="39147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- 1-этажные дома (кирпич, бетон);</a:t>
            </a:r>
          </a:p>
        </p:txBody>
      </p:sp>
      <p:sp>
        <p:nvSpPr>
          <p:cNvPr id="25612" name="TextBox 54"/>
          <p:cNvSpPr txBox="1">
            <a:spLocks noChangeArrowheads="1"/>
          </p:cNvSpPr>
          <p:nvPr/>
        </p:nvSpPr>
        <p:spPr bwMode="auto">
          <a:xfrm>
            <a:off x="1639888" y="2236788"/>
            <a:ext cx="4316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- 2-этажные дома (кирпич, бетон);</a:t>
            </a:r>
          </a:p>
        </p:txBody>
      </p:sp>
      <p:sp>
        <p:nvSpPr>
          <p:cNvPr id="25613" name="TextBox 56"/>
          <p:cNvSpPr txBox="1">
            <a:spLocks noChangeArrowheads="1"/>
          </p:cNvSpPr>
          <p:nvPr/>
        </p:nvSpPr>
        <p:spPr bwMode="auto">
          <a:xfrm>
            <a:off x="1639888" y="2547938"/>
            <a:ext cx="3952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- 3-этажные и более дома (кирпич, бетон);</a:t>
            </a:r>
          </a:p>
        </p:txBody>
      </p:sp>
      <p:sp>
        <p:nvSpPr>
          <p:cNvPr id="25614" name="Прямоугольник 51"/>
          <p:cNvSpPr>
            <a:spLocks noChangeArrowheads="1"/>
          </p:cNvSpPr>
          <p:nvPr/>
        </p:nvSpPr>
        <p:spPr bwMode="auto">
          <a:xfrm>
            <a:off x="1152525" y="2965450"/>
            <a:ext cx="400050" cy="20002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/>
            <a:endParaRPr lang="ru-RU" altLang="ru-RU" sz="2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15" name="Прямоугольник 51"/>
          <p:cNvSpPr>
            <a:spLocks noChangeArrowheads="1"/>
          </p:cNvSpPr>
          <p:nvPr/>
        </p:nvSpPr>
        <p:spPr bwMode="auto">
          <a:xfrm>
            <a:off x="1152525" y="3257550"/>
            <a:ext cx="400050" cy="20002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pPr algn="ctr"/>
            <a:endParaRPr lang="ru-RU" altLang="ru-RU" sz="2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16" name="TextBox 54"/>
          <p:cNvSpPr txBox="1">
            <a:spLocks noChangeArrowheads="1"/>
          </p:cNvSpPr>
          <p:nvPr/>
        </p:nvSpPr>
        <p:spPr bwMode="auto">
          <a:xfrm>
            <a:off x="1639888" y="2846388"/>
            <a:ext cx="43164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- 1-этажные дома (деревянные);</a:t>
            </a:r>
          </a:p>
        </p:txBody>
      </p:sp>
      <p:sp>
        <p:nvSpPr>
          <p:cNvPr id="25617" name="TextBox 56"/>
          <p:cNvSpPr txBox="1">
            <a:spLocks noChangeArrowheads="1"/>
          </p:cNvSpPr>
          <p:nvPr/>
        </p:nvSpPr>
        <p:spPr bwMode="auto">
          <a:xfrm>
            <a:off x="1639888" y="3157538"/>
            <a:ext cx="3952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985" tIns="63994" rIns="127985" bIns="6399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- 2-этажные и более дома (деревянные);</a:t>
            </a:r>
          </a:p>
        </p:txBody>
      </p:sp>
      <p:pic>
        <p:nvPicPr>
          <p:cNvPr id="25618" name="Picture 60" descr="м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3579813"/>
            <a:ext cx="3714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Text Box 61"/>
          <p:cNvSpPr txBox="1">
            <a:spLocks noChangeArrowheads="1"/>
          </p:cNvSpPr>
          <p:nvPr/>
        </p:nvSpPr>
        <p:spPr bwMode="auto">
          <a:xfrm>
            <a:off x="1525588" y="3443288"/>
            <a:ext cx="30972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9829" tIns="124923" rIns="249829" bIns="124923">
            <a:spAutoFit/>
          </a:bodyPr>
          <a:lstStyle>
            <a:lvl1pPr defTabSz="17875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787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7875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стационарный пост ДПС;</a:t>
            </a:r>
          </a:p>
        </p:txBody>
      </p:sp>
      <p:sp>
        <p:nvSpPr>
          <p:cNvPr id="25620" name="Text Box 55"/>
          <p:cNvSpPr txBox="1">
            <a:spLocks noChangeArrowheads="1"/>
          </p:cNvSpPr>
          <p:nvPr/>
        </p:nvSpPr>
        <p:spPr bwMode="auto">
          <a:xfrm>
            <a:off x="1592263" y="3900488"/>
            <a:ext cx="3365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765" tIns="89397" rIns="178765" bIns="89397">
            <a:spAutoFit/>
          </a:bodyPr>
          <a:lstStyle>
            <a:lvl1pPr defTabSz="17875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787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7875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25621" name="Oval 63"/>
          <p:cNvSpPr>
            <a:spLocks noChangeArrowheads="1"/>
          </p:cNvSpPr>
          <p:nvPr/>
        </p:nvSpPr>
        <p:spPr bwMode="auto">
          <a:xfrm>
            <a:off x="968375" y="5087938"/>
            <a:ext cx="647700" cy="179387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7730" tIns="63867" rIns="127730" bIns="63867" anchor="ctr"/>
          <a:lstStyle>
            <a:lvl1pPr defTabSz="1274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274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274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274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74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3075" indent="1588" defTabSz="1274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70275" indent="1588" defTabSz="1274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7475" indent="1588" defTabSz="1274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4675" indent="1588" defTabSz="1274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35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22" name="Line 59"/>
          <p:cNvSpPr>
            <a:spLocks noChangeShapeType="1"/>
          </p:cNvSpPr>
          <p:nvPr/>
        </p:nvSpPr>
        <p:spPr bwMode="auto">
          <a:xfrm>
            <a:off x="977900" y="4654550"/>
            <a:ext cx="590550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7" tIns="45709" rIns="91417" bIns="45709"/>
          <a:lstStyle/>
          <a:p>
            <a:endParaRPr lang="ru-RU"/>
          </a:p>
        </p:txBody>
      </p:sp>
      <p:sp>
        <p:nvSpPr>
          <p:cNvPr id="25623" name="Text Box 47"/>
          <p:cNvSpPr txBox="1">
            <a:spLocks noChangeArrowheads="1"/>
          </p:cNvSpPr>
          <p:nvPr/>
        </p:nvSpPr>
        <p:spPr bwMode="auto">
          <a:xfrm>
            <a:off x="1654175" y="4957763"/>
            <a:ext cx="3540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08" tIns="60495" rIns="121008" bIns="60495">
            <a:spAutoFit/>
          </a:bodyPr>
          <a:lstStyle>
            <a:lvl1pPr defTabSz="1212850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28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285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28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285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600">
                <a:cs typeface="Times New Roman" panose="02020603050405020304" pitchFamily="18" charset="0"/>
              </a:rPr>
              <a:t> аварийно-опасные участки трассы;</a:t>
            </a:r>
          </a:p>
        </p:txBody>
      </p:sp>
      <p:grpSp>
        <p:nvGrpSpPr>
          <p:cNvPr id="25624" name="Group 99"/>
          <p:cNvGrpSpPr>
            <a:grpSpLocks/>
          </p:cNvGrpSpPr>
          <p:nvPr/>
        </p:nvGrpSpPr>
        <p:grpSpPr bwMode="auto">
          <a:xfrm>
            <a:off x="1085850" y="5641975"/>
            <a:ext cx="417513" cy="236538"/>
            <a:chOff x="0" y="0"/>
            <a:chExt cx="20000" cy="20000"/>
          </a:xfrm>
        </p:grpSpPr>
        <p:sp>
          <p:nvSpPr>
            <p:cNvPr id="25797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25798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25625" name="Text Box 64"/>
          <p:cNvSpPr txBox="1">
            <a:spLocks noChangeArrowheads="1"/>
          </p:cNvSpPr>
          <p:nvPr/>
        </p:nvSpPr>
        <p:spPr bwMode="auto">
          <a:xfrm>
            <a:off x="1646238" y="5549900"/>
            <a:ext cx="1660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796" tIns="60392" rIns="120796" bIns="60392">
            <a:spAutoFit/>
          </a:bodyPr>
          <a:lstStyle>
            <a:lvl1pPr defTabSz="17875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787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7875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мост;</a:t>
            </a:r>
          </a:p>
        </p:txBody>
      </p:sp>
      <p:grpSp>
        <p:nvGrpSpPr>
          <p:cNvPr id="25626" name="Group 53"/>
          <p:cNvGrpSpPr>
            <a:grpSpLocks/>
          </p:cNvGrpSpPr>
          <p:nvPr/>
        </p:nvGrpSpPr>
        <p:grpSpPr bwMode="auto">
          <a:xfrm>
            <a:off x="814388" y="3962400"/>
            <a:ext cx="815975" cy="393700"/>
            <a:chOff x="2290" y="4020"/>
            <a:chExt cx="768" cy="218"/>
          </a:xfrm>
        </p:grpSpPr>
        <p:sp>
          <p:nvSpPr>
            <p:cNvPr id="25789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>
              <a:lvl1pPr defTabSz="17875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7875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7875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7875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7875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100" u="sng">
                  <a:cs typeface="Times New Roman" panose="02020603050405020304" pitchFamily="18" charset="0"/>
                </a:rPr>
                <a:t>№12</a:t>
              </a:r>
            </a:p>
            <a:p>
              <a:pPr algn="ctr"/>
              <a:r>
                <a:rPr lang="ru-RU" altLang="ru-RU" sz="1100">
                  <a:cs typeface="Times New Roman" panose="02020603050405020304" pitchFamily="18" charset="0"/>
                </a:rPr>
                <a:t> 150</a:t>
              </a:r>
              <a:endParaRPr lang="ru-RU" altLang="ru-RU" sz="3500">
                <a:cs typeface="Times New Roman" panose="02020603050405020304" pitchFamily="18" charset="0"/>
              </a:endParaRPr>
            </a:p>
          </p:txBody>
        </p:sp>
        <p:grpSp>
          <p:nvGrpSpPr>
            <p:cNvPr id="25790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25791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>
                <a:lvl1pPr defTabSz="178752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78752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78752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78752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78752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3013075" indent="1588" defTabSz="17875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470275" indent="1588" defTabSz="17875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927475" indent="1588" defTabSz="17875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384675" indent="1588" defTabSz="17875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 sz="3500">
                  <a:latin typeface="Calibri" panose="020F0502020204030204" pitchFamily="34" charset="0"/>
                </a:endParaRPr>
              </a:p>
            </p:txBody>
          </p:sp>
          <p:sp>
            <p:nvSpPr>
              <p:cNvPr id="25792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93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5794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25795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796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5627" name="Text Box 47"/>
          <p:cNvSpPr txBox="1">
            <a:spLocks noChangeArrowheads="1"/>
          </p:cNvSpPr>
          <p:nvPr/>
        </p:nvSpPr>
        <p:spPr bwMode="auto">
          <a:xfrm>
            <a:off x="1651000" y="5295900"/>
            <a:ext cx="276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08" tIns="60495" rIns="121008" bIns="60495">
            <a:spAutoFit/>
          </a:bodyPr>
          <a:lstStyle>
            <a:lvl1pPr defTabSz="1212850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28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285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28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285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600">
                <a:cs typeface="Times New Roman" panose="02020603050405020304" pitchFamily="18" charset="0"/>
              </a:rPr>
              <a:t> вертолётная площадка;</a:t>
            </a:r>
          </a:p>
        </p:txBody>
      </p:sp>
      <p:sp>
        <p:nvSpPr>
          <p:cNvPr id="25628" name="Oval 63"/>
          <p:cNvSpPr>
            <a:spLocks noChangeArrowheads="1"/>
          </p:cNvSpPr>
          <p:nvPr/>
        </p:nvSpPr>
        <p:spPr bwMode="auto">
          <a:xfrm>
            <a:off x="968375" y="4802188"/>
            <a:ext cx="647700" cy="179387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127730" tIns="63867" rIns="127730" bIns="63867" anchor="ctr"/>
          <a:lstStyle>
            <a:lvl1pPr defTabSz="1274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274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274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274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74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3075" indent="1588" defTabSz="1274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70275" indent="1588" defTabSz="1274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7475" indent="1588" defTabSz="1274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4675" indent="1588" defTabSz="1274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35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29" name="Text Box 47"/>
          <p:cNvSpPr txBox="1">
            <a:spLocks noChangeArrowheads="1"/>
          </p:cNvSpPr>
          <p:nvPr/>
        </p:nvSpPr>
        <p:spPr bwMode="auto">
          <a:xfrm>
            <a:off x="1649413" y="4679950"/>
            <a:ext cx="3270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08" tIns="60495" rIns="121008" bIns="60495">
            <a:spAutoFit/>
          </a:bodyPr>
          <a:lstStyle>
            <a:lvl1pPr defTabSz="1212850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28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285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28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285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1600">
                <a:cs typeface="Times New Roman" panose="02020603050405020304" pitchFamily="18" charset="0"/>
              </a:rPr>
              <a:t> зона ответственности  ГИБДД;</a:t>
            </a:r>
          </a:p>
        </p:txBody>
      </p:sp>
      <p:sp>
        <p:nvSpPr>
          <p:cNvPr id="25630" name="Text Box 64"/>
          <p:cNvSpPr txBox="1">
            <a:spLocks noChangeArrowheads="1"/>
          </p:cNvSpPr>
          <p:nvPr/>
        </p:nvSpPr>
        <p:spPr bwMode="auto">
          <a:xfrm>
            <a:off x="1647825" y="4433888"/>
            <a:ext cx="3492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796" tIns="60392" rIns="120796" bIns="60392">
            <a:spAutoFit/>
          </a:bodyPr>
          <a:lstStyle>
            <a:lvl1pPr defTabSz="17875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787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7875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600">
                <a:cs typeface="Times New Roman" panose="02020603050405020304" pitchFamily="18" charset="0"/>
              </a:rPr>
              <a:t> автотрассы федерального значения</a:t>
            </a:r>
          </a:p>
        </p:txBody>
      </p:sp>
      <p:sp>
        <p:nvSpPr>
          <p:cNvPr id="25631" name="Line 499"/>
          <p:cNvSpPr>
            <a:spLocks noChangeShapeType="1"/>
          </p:cNvSpPr>
          <p:nvPr/>
        </p:nvSpPr>
        <p:spPr bwMode="auto">
          <a:xfrm>
            <a:off x="7770813" y="76882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7" tIns="45709" rIns="91417" bIns="45709" anchor="ctr"/>
          <a:lstStyle/>
          <a:p>
            <a:endParaRPr lang="ru-RU"/>
          </a:p>
        </p:txBody>
      </p:sp>
      <p:sp>
        <p:nvSpPr>
          <p:cNvPr id="25632" name="Line 159"/>
          <p:cNvSpPr>
            <a:spLocks noChangeShapeType="1"/>
          </p:cNvSpPr>
          <p:nvPr/>
        </p:nvSpPr>
        <p:spPr bwMode="auto">
          <a:xfrm>
            <a:off x="938213" y="6445250"/>
            <a:ext cx="611187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7" tIns="45709" rIns="91417" bIns="45709"/>
          <a:lstStyle/>
          <a:p>
            <a:endParaRPr lang="ru-RU"/>
          </a:p>
        </p:txBody>
      </p:sp>
      <p:sp>
        <p:nvSpPr>
          <p:cNvPr id="25633" name="Text Box 160"/>
          <p:cNvSpPr txBox="1">
            <a:spLocks noChangeArrowheads="1"/>
          </p:cNvSpPr>
          <p:nvPr/>
        </p:nvSpPr>
        <p:spPr bwMode="auto">
          <a:xfrm>
            <a:off x="1585913" y="5891213"/>
            <a:ext cx="17399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948" tIns="89481" rIns="178948" bIns="89481">
            <a:spAutoFit/>
          </a:bodyPr>
          <a:lstStyle>
            <a:lvl1pPr defTabSz="17875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787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7875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ж\д станция;</a:t>
            </a:r>
          </a:p>
        </p:txBody>
      </p:sp>
      <p:sp>
        <p:nvSpPr>
          <p:cNvPr id="25634" name="Text Box 161"/>
          <p:cNvSpPr txBox="1">
            <a:spLocks noChangeArrowheads="1"/>
          </p:cNvSpPr>
          <p:nvPr/>
        </p:nvSpPr>
        <p:spPr bwMode="auto">
          <a:xfrm>
            <a:off x="1577975" y="6211888"/>
            <a:ext cx="19653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948" tIns="89481" rIns="178948" bIns="89481">
            <a:spAutoFit/>
          </a:bodyPr>
          <a:lstStyle>
            <a:lvl1pPr defTabSz="17875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787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7875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железная дорога;</a:t>
            </a:r>
          </a:p>
        </p:txBody>
      </p:sp>
      <p:grpSp>
        <p:nvGrpSpPr>
          <p:cNvPr id="25635" name="Group 162"/>
          <p:cNvGrpSpPr>
            <a:grpSpLocks/>
          </p:cNvGrpSpPr>
          <p:nvPr/>
        </p:nvGrpSpPr>
        <p:grpSpPr bwMode="auto">
          <a:xfrm>
            <a:off x="992188" y="5973763"/>
            <a:ext cx="561975" cy="279400"/>
            <a:chOff x="4150" y="3838"/>
            <a:chExt cx="272" cy="91"/>
          </a:xfrm>
        </p:grpSpPr>
        <p:sp>
          <p:nvSpPr>
            <p:cNvPr id="25787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 altLang="ru-RU" sz="2500">
                <a:latin typeface="Calibri" panose="020F0502020204030204" pitchFamily="34" charset="0"/>
              </a:endParaRPr>
            </a:p>
          </p:txBody>
        </p:sp>
        <p:sp>
          <p:nvSpPr>
            <p:cNvPr id="25788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 altLang="ru-RU" sz="2500">
                <a:latin typeface="Calibri" panose="020F0502020204030204" pitchFamily="34" charset="0"/>
              </a:endParaRPr>
            </a:p>
          </p:txBody>
        </p:sp>
      </p:grpSp>
      <p:sp>
        <p:nvSpPr>
          <p:cNvPr id="25636" name="Text Box 457"/>
          <p:cNvSpPr txBox="1">
            <a:spLocks noChangeArrowheads="1"/>
          </p:cNvSpPr>
          <p:nvPr/>
        </p:nvSpPr>
        <p:spPr bwMode="auto">
          <a:xfrm>
            <a:off x="7594600" y="3448050"/>
            <a:ext cx="2422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837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837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83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837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метеорологический пост;</a:t>
            </a:r>
          </a:p>
        </p:txBody>
      </p:sp>
      <p:grpSp>
        <p:nvGrpSpPr>
          <p:cNvPr id="25637" name="Group 120"/>
          <p:cNvGrpSpPr>
            <a:grpSpLocks/>
          </p:cNvGrpSpPr>
          <p:nvPr/>
        </p:nvGrpSpPr>
        <p:grpSpPr bwMode="auto">
          <a:xfrm>
            <a:off x="6918325" y="3479800"/>
            <a:ext cx="287338" cy="225425"/>
            <a:chOff x="-50" y="4479"/>
            <a:chExt cx="136" cy="101"/>
          </a:xfrm>
        </p:grpSpPr>
        <p:sp>
          <p:nvSpPr>
            <p:cNvPr id="25784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>
              <a:lvl1pPr defTabSz="1428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428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428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428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428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1428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1428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1428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1428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 sz="2900">
                <a:cs typeface="Times New Roman" panose="02020603050405020304" pitchFamily="18" charset="0"/>
              </a:endParaRPr>
            </a:p>
          </p:txBody>
        </p:sp>
        <p:sp>
          <p:nvSpPr>
            <p:cNvPr id="25785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spcBef>
                  <a:spcPct val="20000"/>
                </a:spcBef>
                <a:buFont typeface="Arial" panose="020B0604020202020204" pitchFamily="34" charset="0"/>
                <a:buChar char="•"/>
                <a:defRPr sz="4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6763">
                <a:spcBef>
                  <a:spcPct val="20000"/>
                </a:spcBef>
                <a:buFont typeface="Arial" panose="020B0604020202020204" pitchFamily="34" charset="0"/>
                <a:buChar char="–"/>
                <a:defRPr sz="3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6763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67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6763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67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ru-RU" altLang="ru-RU" sz="800" b="1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5786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38" name="Rectangle 54"/>
          <p:cNvSpPr>
            <a:spLocks noChangeArrowheads="1"/>
          </p:cNvSpPr>
          <p:nvPr/>
        </p:nvSpPr>
        <p:spPr bwMode="auto">
          <a:xfrm>
            <a:off x="6838950" y="3795713"/>
            <a:ext cx="427038" cy="214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8001" tIns="64001" rIns="128001" bIns="64001" anchor="ctr"/>
          <a:lstStyle/>
          <a:p>
            <a:pPr algn="ctr"/>
            <a:r>
              <a:rPr lang="ru-RU" altLang="ru-RU" sz="1100"/>
              <a:t>ПВР</a:t>
            </a:r>
          </a:p>
        </p:txBody>
      </p:sp>
      <p:sp>
        <p:nvSpPr>
          <p:cNvPr id="25639" name="Text Box 457"/>
          <p:cNvSpPr txBox="1">
            <a:spLocks noChangeArrowheads="1"/>
          </p:cNvSpPr>
          <p:nvPr/>
        </p:nvSpPr>
        <p:spPr bwMode="auto">
          <a:xfrm>
            <a:off x="7604125" y="3756025"/>
            <a:ext cx="4067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837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837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83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837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83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25640" name="Полилиния 115"/>
          <p:cNvSpPr>
            <a:spLocks noChangeArrowheads="1"/>
          </p:cNvSpPr>
          <p:nvPr/>
        </p:nvSpPr>
        <p:spPr bwMode="auto">
          <a:xfrm>
            <a:off x="6127750" y="3041650"/>
            <a:ext cx="279400" cy="201613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41" name="Text Box 965"/>
          <p:cNvSpPr txBox="1">
            <a:spLocks noChangeArrowheads="1"/>
          </p:cNvSpPr>
          <p:nvPr/>
        </p:nvSpPr>
        <p:spPr bwMode="auto">
          <a:xfrm>
            <a:off x="7527925" y="2889250"/>
            <a:ext cx="43561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74" tIns="39290" rIns="78574" bIns="39290">
            <a:spAutoFit/>
          </a:bodyPr>
          <a:lstStyle>
            <a:lvl1pPr defTabSz="1257300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5730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573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57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573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57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57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57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57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7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>
                <a:cs typeface="Times New Roman" panose="02020603050405020304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25642" name="Группа 114"/>
          <p:cNvGrpSpPr>
            <a:grpSpLocks/>
          </p:cNvGrpSpPr>
          <p:nvPr/>
        </p:nvGrpSpPr>
        <p:grpSpPr bwMode="auto">
          <a:xfrm>
            <a:off x="6516688" y="2460625"/>
            <a:ext cx="923925" cy="369888"/>
            <a:chOff x="7847002" y="5565780"/>
            <a:chExt cx="923281" cy="369520"/>
          </a:xfrm>
        </p:grpSpPr>
        <p:grpSp>
          <p:nvGrpSpPr>
            <p:cNvPr id="25780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60000"/>
              <a:chOff x="6757990" y="3514716"/>
              <a:chExt cx="540000" cy="540000"/>
            </a:xfrm>
          </p:grpSpPr>
          <p:sp>
            <p:nvSpPr>
              <p:cNvPr id="25782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altLang="ru-RU" sz="1600"/>
              </a:p>
            </p:txBody>
          </p:sp>
          <p:sp>
            <p:nvSpPr>
              <p:cNvPr id="25783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6"/>
                <a:ext cx="285463" cy="504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45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9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63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63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63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635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600" b="1"/>
                  <a:t>1</a:t>
                </a:r>
                <a:endParaRPr lang="ru-RU" altLang="ru-RU" sz="4400" b="1"/>
              </a:p>
            </p:txBody>
          </p:sp>
        </p:grpSp>
        <p:sp>
          <p:nvSpPr>
            <p:cNvPr id="25781" name="Rectangle 9"/>
            <p:cNvSpPr>
              <a:spLocks noChangeArrowheads="1"/>
            </p:cNvSpPr>
            <p:nvPr/>
          </p:nvSpPr>
          <p:spPr bwMode="auto">
            <a:xfrm>
              <a:off x="8234082" y="5565780"/>
              <a:ext cx="536201" cy="355247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>
              <a:lvl1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17891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17891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17891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17891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000" u="sng">
                  <a:cs typeface="Times New Roman" panose="02020603050405020304" pitchFamily="18" charset="0"/>
                </a:rPr>
                <a:t>№7,9,13</a:t>
              </a:r>
            </a:p>
            <a:p>
              <a:pPr algn="ctr"/>
              <a:r>
                <a:rPr lang="ru-RU" altLang="ru-RU" sz="1000">
                  <a:cs typeface="Times New Roman" panose="02020603050405020304" pitchFamily="18" charset="0"/>
                </a:rPr>
                <a:t> 750 чел.</a:t>
              </a:r>
            </a:p>
          </p:txBody>
        </p:sp>
      </p:grpSp>
      <p:sp>
        <p:nvSpPr>
          <p:cNvPr id="25643" name="Text Box 965"/>
          <p:cNvSpPr txBox="1">
            <a:spLocks noChangeArrowheads="1"/>
          </p:cNvSpPr>
          <p:nvPr/>
        </p:nvSpPr>
        <p:spPr bwMode="auto">
          <a:xfrm>
            <a:off x="7515225" y="2465388"/>
            <a:ext cx="3713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574" tIns="39290" rIns="78574" bIns="39290">
            <a:spAutoFit/>
          </a:bodyPr>
          <a:lstStyle>
            <a:lvl1pPr defTabSz="1257300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5730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573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573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573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57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57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57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57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>
                <a:cs typeface="Times New Roman" panose="02020603050405020304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25644" name="Группа 118"/>
          <p:cNvGrpSpPr>
            <a:grpSpLocks/>
          </p:cNvGrpSpPr>
          <p:nvPr/>
        </p:nvGrpSpPr>
        <p:grpSpPr bwMode="auto">
          <a:xfrm>
            <a:off x="6426200" y="2951163"/>
            <a:ext cx="982663" cy="366712"/>
            <a:chOff x="3186092" y="7871693"/>
            <a:chExt cx="721494" cy="367354"/>
          </a:xfrm>
        </p:grpSpPr>
        <p:sp>
          <p:nvSpPr>
            <p:cNvPr id="25777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58552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>
              <a:lvl1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17891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17891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17891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17891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000">
                  <a:cs typeface="Times New Roman" panose="02020603050405020304" pitchFamily="18" charset="0"/>
                </a:rPr>
                <a:t>       </a:t>
              </a:r>
              <a:r>
                <a:rPr lang="ru-RU" altLang="ru-RU" sz="1000" u="sng">
                  <a:cs typeface="Times New Roman" panose="02020603050405020304" pitchFamily="18" charset="0"/>
                </a:rPr>
                <a:t>__13__</a:t>
              </a:r>
            </a:p>
            <a:p>
              <a:r>
                <a:rPr lang="ru-RU" altLang="ru-RU" sz="1000">
                  <a:cs typeface="Times New Roman" panose="02020603050405020304" pitchFamily="18" charset="0"/>
                </a:rPr>
                <a:t>         </a:t>
              </a:r>
              <a:r>
                <a:rPr lang="en-US" altLang="ru-RU" sz="1000">
                  <a:cs typeface="Times New Roman" panose="02020603050405020304" pitchFamily="18" charset="0"/>
                </a:rPr>
                <a:t>1</a:t>
              </a:r>
              <a:r>
                <a:rPr lang="ru-RU" altLang="ru-RU" sz="1000">
                  <a:cs typeface="Times New Roman" panose="02020603050405020304" pitchFamily="18" charset="0"/>
                </a:rPr>
                <a:t>/750</a:t>
              </a:r>
            </a:p>
          </p:txBody>
        </p:sp>
        <p:sp>
          <p:nvSpPr>
            <p:cNvPr id="25778" name="Rectangle 9"/>
            <p:cNvSpPr>
              <a:spLocks noChangeArrowheads="1"/>
            </p:cNvSpPr>
            <p:nvPr/>
          </p:nvSpPr>
          <p:spPr bwMode="auto">
            <a:xfrm>
              <a:off x="3218728" y="7871693"/>
              <a:ext cx="130545" cy="356222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>
              <a:lvl1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17891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17891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17891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17891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2000"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779" name="Rectangle 9"/>
            <p:cNvSpPr>
              <a:spLocks noChangeArrowheads="1"/>
            </p:cNvSpPr>
            <p:nvPr/>
          </p:nvSpPr>
          <p:spPr bwMode="auto">
            <a:xfrm>
              <a:off x="3688450" y="7881234"/>
              <a:ext cx="173354" cy="357813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>
              <a:lvl1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7891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17891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17891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17891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17891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2000">
                  <a:cs typeface="Times New Roman" panose="02020603050405020304" pitchFamily="18" charset="0"/>
                </a:rPr>
                <a:t>А</a:t>
              </a:r>
            </a:p>
          </p:txBody>
        </p:sp>
      </p:grpSp>
      <p:sp>
        <p:nvSpPr>
          <p:cNvPr id="25645" name="Line 499"/>
          <p:cNvSpPr>
            <a:spLocks noChangeShapeType="1"/>
          </p:cNvSpPr>
          <p:nvPr/>
        </p:nvSpPr>
        <p:spPr bwMode="auto">
          <a:xfrm>
            <a:off x="9267825" y="86471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016" tIns="64008" rIns="128016" bIns="64008" anchor="ctr"/>
          <a:lstStyle/>
          <a:p>
            <a:endParaRPr lang="ru-RU"/>
          </a:p>
        </p:txBody>
      </p:sp>
      <p:sp>
        <p:nvSpPr>
          <p:cNvPr id="25646" name="Text Box 47"/>
          <p:cNvSpPr txBox="1">
            <a:spLocks noChangeArrowheads="1"/>
          </p:cNvSpPr>
          <p:nvPr/>
        </p:nvSpPr>
        <p:spPr bwMode="auto">
          <a:xfrm>
            <a:off x="1628775" y="7916863"/>
            <a:ext cx="1123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44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44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cs typeface="Times New Roman" panose="02020603050405020304" pitchFamily="18" charset="0"/>
              </a:rPr>
              <a:t>- </a:t>
            </a:r>
            <a:r>
              <a:rPr lang="ru-RU" altLang="ru-RU" sz="1600">
                <a:cs typeface="Times New Roman" panose="02020603050405020304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1076325" y="9040813"/>
            <a:ext cx="40163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48" name="Text Box 47"/>
          <p:cNvSpPr txBox="1">
            <a:spLocks noChangeArrowheads="1"/>
          </p:cNvSpPr>
          <p:nvPr/>
        </p:nvSpPr>
        <p:spPr bwMode="auto">
          <a:xfrm>
            <a:off x="1612900" y="8836025"/>
            <a:ext cx="2346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44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44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cs typeface="Times New Roman" panose="02020603050405020304" pitchFamily="18" charset="0"/>
              </a:rPr>
              <a:t>- </a:t>
            </a:r>
            <a:r>
              <a:rPr lang="ru-RU" altLang="ru-RU" sz="1600">
                <a:cs typeface="Times New Roman" panose="02020603050405020304" pitchFamily="18" charset="0"/>
              </a:rPr>
              <a:t>линии водоснабжения;</a:t>
            </a:r>
          </a:p>
        </p:txBody>
      </p:sp>
      <p:sp>
        <p:nvSpPr>
          <p:cNvPr id="25649" name="Text Box 47"/>
          <p:cNvSpPr txBox="1">
            <a:spLocks noChangeArrowheads="1"/>
          </p:cNvSpPr>
          <p:nvPr/>
        </p:nvSpPr>
        <p:spPr bwMode="auto">
          <a:xfrm>
            <a:off x="1628775" y="8596313"/>
            <a:ext cx="2333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44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44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cs typeface="Times New Roman" panose="02020603050405020304" pitchFamily="18" charset="0"/>
              </a:rPr>
              <a:t>- </a:t>
            </a:r>
            <a:r>
              <a:rPr lang="ru-RU" altLang="ru-RU" sz="1600">
                <a:cs typeface="Times New Roman" panose="02020603050405020304" pitchFamily="18" charset="0"/>
              </a:rPr>
              <a:t>водозаборная станция;</a:t>
            </a:r>
          </a:p>
        </p:txBody>
      </p:sp>
      <p:grpSp>
        <p:nvGrpSpPr>
          <p:cNvPr id="25650" name="Группа 144"/>
          <p:cNvGrpSpPr>
            <a:grpSpLocks/>
          </p:cNvGrpSpPr>
          <p:nvPr/>
        </p:nvGrpSpPr>
        <p:grpSpPr bwMode="auto">
          <a:xfrm>
            <a:off x="1125538" y="8667750"/>
            <a:ext cx="303212" cy="301625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651" name="Группа 143"/>
          <p:cNvGrpSpPr>
            <a:grpSpLocks/>
          </p:cNvGrpSpPr>
          <p:nvPr/>
        </p:nvGrpSpPr>
        <p:grpSpPr bwMode="auto">
          <a:xfrm>
            <a:off x="1125538" y="8340725"/>
            <a:ext cx="301625" cy="303213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5652" name="Text Box 47"/>
          <p:cNvSpPr txBox="1">
            <a:spLocks noChangeArrowheads="1"/>
          </p:cNvSpPr>
          <p:nvPr/>
        </p:nvSpPr>
        <p:spPr bwMode="auto">
          <a:xfrm>
            <a:off x="1630363" y="8274050"/>
            <a:ext cx="2298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44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44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cs typeface="Times New Roman" panose="02020603050405020304" pitchFamily="18" charset="0"/>
              </a:rPr>
              <a:t>- </a:t>
            </a:r>
            <a:r>
              <a:rPr lang="ru-RU" altLang="ru-RU" sz="1600">
                <a:cs typeface="Times New Roman" panose="02020603050405020304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1125538" y="7981950"/>
            <a:ext cx="301625" cy="3016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1127054" y="7507422"/>
            <a:ext cx="300009" cy="398460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5655" name="Text Box 47"/>
          <p:cNvSpPr txBox="1">
            <a:spLocks noChangeArrowheads="1"/>
          </p:cNvSpPr>
          <p:nvPr/>
        </p:nvSpPr>
        <p:spPr bwMode="auto">
          <a:xfrm>
            <a:off x="1628775" y="7485063"/>
            <a:ext cx="2230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44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44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cs typeface="Times New Roman" panose="02020603050405020304" pitchFamily="18" charset="0"/>
              </a:rPr>
              <a:t>- </a:t>
            </a:r>
            <a:r>
              <a:rPr lang="ru-RU" altLang="ru-RU" sz="1600">
                <a:cs typeface="Times New Roman" panose="02020603050405020304" pitchFamily="18" charset="0"/>
              </a:rPr>
              <a:t>водонапорная башня;</a:t>
            </a:r>
          </a:p>
        </p:txBody>
      </p:sp>
      <p:sp>
        <p:nvSpPr>
          <p:cNvPr id="25656" name="Text Box 47"/>
          <p:cNvSpPr txBox="1">
            <a:spLocks noChangeArrowheads="1"/>
          </p:cNvSpPr>
          <p:nvPr/>
        </p:nvSpPr>
        <p:spPr bwMode="auto">
          <a:xfrm>
            <a:off x="1639888" y="7013575"/>
            <a:ext cx="1327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44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44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cs typeface="Times New Roman" panose="02020603050405020304" pitchFamily="18" charset="0"/>
              </a:rPr>
              <a:t>- </a:t>
            </a:r>
            <a:r>
              <a:rPr lang="ru-RU" altLang="ru-RU" sz="1600">
                <a:cs typeface="Times New Roman" panose="02020603050405020304" pitchFamily="18" charset="0"/>
              </a:rPr>
              <a:t>котельные;</a:t>
            </a:r>
          </a:p>
        </p:txBody>
      </p:sp>
      <p:grpSp>
        <p:nvGrpSpPr>
          <p:cNvPr id="25657" name="Group 253"/>
          <p:cNvGrpSpPr>
            <a:grpSpLocks/>
          </p:cNvGrpSpPr>
          <p:nvPr/>
        </p:nvGrpSpPr>
        <p:grpSpPr bwMode="auto">
          <a:xfrm>
            <a:off x="1027113" y="6962775"/>
            <a:ext cx="500062" cy="46672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5658" name="Text Box 47"/>
          <p:cNvSpPr txBox="1">
            <a:spLocks noChangeArrowheads="1"/>
          </p:cNvSpPr>
          <p:nvPr/>
        </p:nvSpPr>
        <p:spPr bwMode="auto">
          <a:xfrm>
            <a:off x="1624013" y="6534150"/>
            <a:ext cx="17748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036" tIns="60509" rIns="121036" bIns="60509">
            <a:spAutoFit/>
          </a:bodyPr>
          <a:lstStyle>
            <a:lvl1pPr defTabSz="12144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44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44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cs typeface="Times New Roman" panose="02020603050405020304" pitchFamily="18" charset="0"/>
              </a:rPr>
              <a:t>- </a:t>
            </a:r>
            <a:r>
              <a:rPr lang="ru-RU" altLang="ru-RU" sz="1600">
                <a:cs typeface="Times New Roman" panose="02020603050405020304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1125538" y="6592888"/>
            <a:ext cx="301625" cy="3032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660" name="Line 499"/>
          <p:cNvSpPr>
            <a:spLocks noChangeShapeType="1"/>
          </p:cNvSpPr>
          <p:nvPr/>
        </p:nvSpPr>
        <p:spPr bwMode="auto">
          <a:xfrm>
            <a:off x="8472488" y="19780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7970" tIns="63987" rIns="127970" bIns="63987" anchor="ctr"/>
          <a:lstStyle/>
          <a:p>
            <a:endParaRPr lang="ru-RU"/>
          </a:p>
        </p:txBody>
      </p:sp>
      <p:grpSp>
        <p:nvGrpSpPr>
          <p:cNvPr id="25661" name="Group 265"/>
          <p:cNvGrpSpPr>
            <a:grpSpLocks/>
          </p:cNvGrpSpPr>
          <p:nvPr/>
        </p:nvGrpSpPr>
        <p:grpSpPr bwMode="auto">
          <a:xfrm>
            <a:off x="6683375" y="1566863"/>
            <a:ext cx="704850" cy="279400"/>
            <a:chOff x="249" y="2931"/>
            <a:chExt cx="907" cy="363"/>
          </a:xfrm>
        </p:grpSpPr>
        <p:sp>
          <p:nvSpPr>
            <p:cNvPr id="25765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12779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2779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779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779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779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66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67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68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69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62" name="Text Box 47"/>
          <p:cNvSpPr txBox="1">
            <a:spLocks noChangeArrowheads="1"/>
          </p:cNvSpPr>
          <p:nvPr/>
        </p:nvSpPr>
        <p:spPr bwMode="auto">
          <a:xfrm>
            <a:off x="7464425" y="1522413"/>
            <a:ext cx="32432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94" tIns="60488" rIns="120994" bIns="60488">
            <a:spAutoFit/>
          </a:bodyPr>
          <a:lstStyle>
            <a:lvl1pPr defTabSz="1212850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28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285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28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285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1600">
                <a:solidFill>
                  <a:srgbClr val="000000"/>
                </a:solidFill>
                <a:cs typeface="Times New Roman" panose="02020603050405020304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6686550" y="1984375"/>
            <a:ext cx="70326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6686550" y="2300288"/>
            <a:ext cx="698500" cy="1587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65" name="Text Box 47"/>
          <p:cNvSpPr txBox="1">
            <a:spLocks noChangeArrowheads="1"/>
          </p:cNvSpPr>
          <p:nvPr/>
        </p:nvSpPr>
        <p:spPr bwMode="auto">
          <a:xfrm>
            <a:off x="7464425" y="1828800"/>
            <a:ext cx="29543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94" tIns="60488" rIns="120994" bIns="60488">
            <a:spAutoFit/>
          </a:bodyPr>
          <a:lstStyle>
            <a:lvl1pPr defTabSz="1212850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28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285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28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285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1600">
                <a:solidFill>
                  <a:srgbClr val="000000"/>
                </a:solidFill>
                <a:cs typeface="Times New Roman" panose="02020603050405020304" pitchFamily="18" charset="0"/>
              </a:rPr>
              <a:t>линии эл. снабжения  35 кВ;</a:t>
            </a:r>
          </a:p>
        </p:txBody>
      </p:sp>
      <p:sp>
        <p:nvSpPr>
          <p:cNvPr id="25666" name="Text Box 47"/>
          <p:cNvSpPr txBox="1">
            <a:spLocks noChangeArrowheads="1"/>
          </p:cNvSpPr>
          <p:nvPr/>
        </p:nvSpPr>
        <p:spPr bwMode="auto">
          <a:xfrm>
            <a:off x="7464425" y="2141538"/>
            <a:ext cx="29559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94" tIns="60488" rIns="120994" bIns="60488">
            <a:spAutoFit/>
          </a:bodyPr>
          <a:lstStyle>
            <a:lvl1pPr defTabSz="1212850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28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285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28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285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1600">
                <a:solidFill>
                  <a:srgbClr val="000000"/>
                </a:solidFill>
                <a:cs typeface="Times New Roman" panose="02020603050405020304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6684271" y="1174999"/>
            <a:ext cx="704598" cy="280085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1279698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5668" name="Text Box 47"/>
          <p:cNvSpPr txBox="1">
            <a:spLocks noChangeArrowheads="1"/>
          </p:cNvSpPr>
          <p:nvPr/>
        </p:nvSpPr>
        <p:spPr bwMode="auto">
          <a:xfrm>
            <a:off x="7464425" y="1147763"/>
            <a:ext cx="9191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94" tIns="60488" rIns="120994" bIns="60488">
            <a:spAutoFit/>
          </a:bodyPr>
          <a:lstStyle>
            <a:lvl1pPr defTabSz="1212850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28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285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28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285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000000"/>
                </a:solidFill>
                <a:cs typeface="Times New Roman" panose="02020603050405020304" pitchFamily="18" charset="0"/>
              </a:rPr>
              <a:t>- </a:t>
            </a:r>
            <a:r>
              <a:rPr lang="ru-RU" altLang="ru-RU" sz="1600">
                <a:solidFill>
                  <a:srgbClr val="000000"/>
                </a:solidFill>
                <a:cs typeface="Times New Roman" panose="02020603050405020304" pitchFamily="18" charset="0"/>
              </a:rPr>
              <a:t>ДЭС;</a:t>
            </a:r>
          </a:p>
        </p:txBody>
      </p:sp>
      <p:sp>
        <p:nvSpPr>
          <p:cNvPr id="25669" name="Line 499"/>
          <p:cNvSpPr>
            <a:spLocks noChangeShapeType="1"/>
          </p:cNvSpPr>
          <p:nvPr/>
        </p:nvSpPr>
        <p:spPr bwMode="auto">
          <a:xfrm>
            <a:off x="8693150" y="41846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8001" tIns="64001" rIns="128001" bIns="64001" anchor="ctr"/>
          <a:lstStyle/>
          <a:p>
            <a:endParaRPr lang="ru-RU"/>
          </a:p>
        </p:txBody>
      </p:sp>
      <p:sp>
        <p:nvSpPr>
          <p:cNvPr id="25670" name="Text Box 47"/>
          <p:cNvSpPr txBox="1">
            <a:spLocks noChangeArrowheads="1"/>
          </p:cNvSpPr>
          <p:nvPr/>
        </p:nvSpPr>
        <p:spPr bwMode="auto">
          <a:xfrm>
            <a:off x="7475538" y="4071938"/>
            <a:ext cx="310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22" tIns="60502" rIns="121022" bIns="60502">
            <a:spAutoFit/>
          </a:bodyPr>
          <a:lstStyle>
            <a:lvl1pPr defTabSz="1212850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28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285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28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285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cs typeface="Times New Roman" panose="02020603050405020304" pitchFamily="18" charset="0"/>
              </a:rPr>
              <a:t>- </a:t>
            </a:r>
            <a:r>
              <a:rPr lang="ru-RU" altLang="ru-RU" sz="1600">
                <a:cs typeface="Times New Roman" panose="02020603050405020304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6672263" y="4583113"/>
            <a:ext cx="704850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72" name="Text Box 47"/>
          <p:cNvSpPr txBox="1">
            <a:spLocks noChangeArrowheads="1"/>
          </p:cNvSpPr>
          <p:nvPr/>
        </p:nvSpPr>
        <p:spPr bwMode="auto">
          <a:xfrm>
            <a:off x="7488238" y="4375150"/>
            <a:ext cx="2825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22" tIns="60502" rIns="121022" bIns="60502">
            <a:spAutoFit/>
          </a:bodyPr>
          <a:lstStyle>
            <a:lvl1pPr defTabSz="1212850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28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285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28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285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28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cs typeface="Times New Roman" panose="02020603050405020304" pitchFamily="18" charset="0"/>
              </a:rPr>
              <a:t>- </a:t>
            </a:r>
            <a:r>
              <a:rPr lang="ru-RU" altLang="ru-RU" sz="1600">
                <a:cs typeface="Times New Roman" panose="02020603050405020304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6911975" y="4122738"/>
            <a:ext cx="300038" cy="300037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6661150" y="4840288"/>
            <a:ext cx="70485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75" name="Text Box 47"/>
          <p:cNvSpPr txBox="1">
            <a:spLocks noChangeArrowheads="1"/>
          </p:cNvSpPr>
          <p:nvPr/>
        </p:nvSpPr>
        <p:spPr bwMode="auto">
          <a:xfrm>
            <a:off x="7488238" y="4645025"/>
            <a:ext cx="264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36" tIns="60509" rIns="121036" bIns="60509">
            <a:spAutoFit/>
          </a:bodyPr>
          <a:lstStyle>
            <a:lvl1pPr defTabSz="12144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44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44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cs typeface="Times New Roman" panose="02020603050405020304" pitchFamily="18" charset="0"/>
              </a:rPr>
              <a:t>- </a:t>
            </a:r>
            <a:r>
              <a:rPr lang="ru-RU" altLang="ru-RU" sz="1600">
                <a:cs typeface="Times New Roman" panose="02020603050405020304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996113" y="5040313"/>
            <a:ext cx="214312" cy="1428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6996113" y="5308600"/>
            <a:ext cx="214312" cy="142875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678" name="Text Box 47"/>
          <p:cNvSpPr txBox="1">
            <a:spLocks noChangeArrowheads="1"/>
          </p:cNvSpPr>
          <p:nvPr/>
        </p:nvSpPr>
        <p:spPr bwMode="auto">
          <a:xfrm>
            <a:off x="7481888" y="4902200"/>
            <a:ext cx="38052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36" tIns="60509" rIns="121036" bIns="60509">
            <a:spAutoFit/>
          </a:bodyPr>
          <a:lstStyle>
            <a:lvl1pPr defTabSz="12144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44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44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cs typeface="Times New Roman" panose="02020603050405020304" pitchFamily="18" charset="0"/>
              </a:rPr>
              <a:t>- </a:t>
            </a:r>
            <a:r>
              <a:rPr lang="ru-RU" altLang="ru-RU" sz="1600">
                <a:cs typeface="Times New Roman" panose="02020603050405020304" pitchFamily="18" charset="0"/>
              </a:rPr>
              <a:t>жилые дома центрального отопления;</a:t>
            </a:r>
          </a:p>
        </p:txBody>
      </p:sp>
      <p:sp>
        <p:nvSpPr>
          <p:cNvPr id="25679" name="Text Box 47"/>
          <p:cNvSpPr txBox="1">
            <a:spLocks noChangeArrowheads="1"/>
          </p:cNvSpPr>
          <p:nvPr/>
        </p:nvSpPr>
        <p:spPr bwMode="auto">
          <a:xfrm>
            <a:off x="7481888" y="5207000"/>
            <a:ext cx="33766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036" tIns="60509" rIns="121036" bIns="60509">
            <a:spAutoFit/>
          </a:bodyPr>
          <a:lstStyle>
            <a:lvl1pPr defTabSz="12144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144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144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144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14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>
                <a:cs typeface="Times New Roman" panose="02020603050405020304" pitchFamily="18" charset="0"/>
              </a:rPr>
              <a:t>- </a:t>
            </a:r>
            <a:r>
              <a:rPr lang="ru-RU" altLang="ru-RU" sz="1600">
                <a:cs typeface="Times New Roman" panose="02020603050405020304" pitchFamily="18" charset="0"/>
              </a:rPr>
              <a:t>жилые дома печного отопления; </a:t>
            </a:r>
          </a:p>
        </p:txBody>
      </p:sp>
      <p:sp>
        <p:nvSpPr>
          <p:cNvPr id="25680" name="Line 499"/>
          <p:cNvSpPr>
            <a:spLocks noChangeShapeType="1"/>
          </p:cNvSpPr>
          <p:nvPr/>
        </p:nvSpPr>
        <p:spPr bwMode="auto">
          <a:xfrm>
            <a:off x="8572500" y="75533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7" tIns="45709" rIns="91417" bIns="45709" anchor="ctr"/>
          <a:lstStyle/>
          <a:p>
            <a:endParaRPr lang="ru-RU"/>
          </a:p>
        </p:txBody>
      </p:sp>
      <p:grpSp>
        <p:nvGrpSpPr>
          <p:cNvPr id="25681" name="Group 105"/>
          <p:cNvGrpSpPr>
            <a:grpSpLocks/>
          </p:cNvGrpSpPr>
          <p:nvPr/>
        </p:nvGrpSpPr>
        <p:grpSpPr bwMode="auto">
          <a:xfrm>
            <a:off x="6919913" y="5924550"/>
            <a:ext cx="396875" cy="396875"/>
            <a:chOff x="3061" y="3475"/>
            <a:chExt cx="182" cy="182"/>
          </a:xfrm>
        </p:grpSpPr>
        <p:grpSp>
          <p:nvGrpSpPr>
            <p:cNvPr id="2575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2575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2575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2576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2576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76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2576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2576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575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5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75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>
              <a:lvl1pPr defTabSz="12747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2747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747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747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747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1274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1274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1274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1274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 sz="3500">
                <a:latin typeface="Calibri" panose="020F0502020204030204" pitchFamily="34" charset="0"/>
              </a:endParaRPr>
            </a:p>
          </p:txBody>
        </p:sp>
      </p:grpSp>
      <p:grpSp>
        <p:nvGrpSpPr>
          <p:cNvPr id="25682" name="Group 117"/>
          <p:cNvGrpSpPr>
            <a:grpSpLocks/>
          </p:cNvGrpSpPr>
          <p:nvPr/>
        </p:nvGrpSpPr>
        <p:grpSpPr bwMode="auto">
          <a:xfrm>
            <a:off x="6469063" y="6257925"/>
            <a:ext cx="1230312" cy="684213"/>
            <a:chOff x="2971" y="3847"/>
            <a:chExt cx="347" cy="220"/>
          </a:xfrm>
        </p:grpSpPr>
        <p:grpSp>
          <p:nvGrpSpPr>
            <p:cNvPr id="25745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25749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25752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25753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25750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>
                <a:lvl1pPr defTabSz="12747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2747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2747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2747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2747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3013075" indent="1588" defTabSz="1274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470275" indent="1588" defTabSz="1274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927475" indent="1588" defTabSz="1274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384675" indent="1588" defTabSz="1274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 sz="4000">
                  <a:latin typeface="Calibri" panose="020F0502020204030204" pitchFamily="34" charset="0"/>
                </a:endParaRPr>
              </a:p>
            </p:txBody>
          </p:sp>
          <p:sp>
            <p:nvSpPr>
              <p:cNvPr id="25751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746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47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spcBef>
                  <a:spcPct val="20000"/>
                </a:spcBef>
                <a:buFont typeface="Arial" panose="020B0604020202020204" pitchFamily="34" charset="0"/>
                <a:buChar char="•"/>
                <a:defRPr sz="4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87525">
                <a:spcBef>
                  <a:spcPct val="20000"/>
                </a:spcBef>
                <a:buFont typeface="Arial" panose="020B0604020202020204" pitchFamily="34" charset="0"/>
                <a:buChar char="–"/>
                <a:defRPr sz="3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87525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87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87525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875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875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875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875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>
                  <a:latin typeface="Calibri" panose="020F0502020204030204" pitchFamily="34" charset="0"/>
                  <a:cs typeface="Times New Roman" panose="02020603050405020304" pitchFamily="18" charset="0"/>
                </a:rPr>
                <a:t>ГАЗ</a:t>
              </a:r>
            </a:p>
          </p:txBody>
        </p:sp>
        <p:sp>
          <p:nvSpPr>
            <p:cNvPr id="25748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spcBef>
                  <a:spcPct val="20000"/>
                </a:spcBef>
                <a:buFont typeface="Arial" panose="020B0604020202020204" pitchFamily="34" charset="0"/>
                <a:buChar char="•"/>
                <a:defRPr sz="4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787525">
                <a:spcBef>
                  <a:spcPct val="20000"/>
                </a:spcBef>
                <a:buFont typeface="Arial" panose="020B0604020202020204" pitchFamily="34" charset="0"/>
                <a:buChar char="–"/>
                <a:defRPr sz="3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787525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787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787525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7875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7875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7875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7875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>
                  <a:latin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5683" name="Text Box 95"/>
          <p:cNvSpPr txBox="1">
            <a:spLocks noChangeArrowheads="1"/>
          </p:cNvSpPr>
          <p:nvPr/>
        </p:nvSpPr>
        <p:spPr bwMode="auto">
          <a:xfrm>
            <a:off x="7443788" y="9164638"/>
            <a:ext cx="31035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787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7875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газопровод;</a:t>
            </a:r>
          </a:p>
        </p:txBody>
      </p:sp>
      <p:sp>
        <p:nvSpPr>
          <p:cNvPr id="25684" name="Text Box 101"/>
          <p:cNvSpPr txBox="1">
            <a:spLocks noChangeArrowheads="1"/>
          </p:cNvSpPr>
          <p:nvPr/>
        </p:nvSpPr>
        <p:spPr bwMode="auto">
          <a:xfrm>
            <a:off x="7435850" y="5943600"/>
            <a:ext cx="3668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787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7875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компрессорная станция;</a:t>
            </a:r>
          </a:p>
        </p:txBody>
      </p:sp>
      <p:sp>
        <p:nvSpPr>
          <p:cNvPr id="25685" name="Text Box 102"/>
          <p:cNvSpPr txBox="1">
            <a:spLocks noChangeArrowheads="1"/>
          </p:cNvSpPr>
          <p:nvPr/>
        </p:nvSpPr>
        <p:spPr bwMode="auto">
          <a:xfrm>
            <a:off x="7413625" y="6359525"/>
            <a:ext cx="36703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787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7875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-хранилища газа, 2- млн.куб.м;</a:t>
            </a:r>
          </a:p>
        </p:txBody>
      </p:sp>
      <p:sp>
        <p:nvSpPr>
          <p:cNvPr id="25686" name="Овал 171"/>
          <p:cNvSpPr>
            <a:spLocks noChangeArrowheads="1"/>
          </p:cNvSpPr>
          <p:nvPr/>
        </p:nvSpPr>
        <p:spPr bwMode="auto">
          <a:xfrm>
            <a:off x="6934200" y="6919913"/>
            <a:ext cx="400050" cy="4000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127985" tIns="63994" rIns="127985" bIns="63994" anchor="ctr"/>
          <a:lstStyle/>
          <a:p>
            <a:pPr algn="ctr"/>
            <a:endParaRPr lang="ru-RU" altLang="ru-RU" sz="2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687" name="Text Box 67"/>
          <p:cNvSpPr txBox="1">
            <a:spLocks noChangeArrowheads="1"/>
          </p:cNvSpPr>
          <p:nvPr/>
        </p:nvSpPr>
        <p:spPr bwMode="auto">
          <a:xfrm>
            <a:off x="7608888" y="6965950"/>
            <a:ext cx="4378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787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7875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>
                <a:cs typeface="Times New Roman" panose="02020603050405020304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1600">
              <a:cs typeface="Times New Roman" panose="02020603050405020304" pitchFamily="18" charset="0"/>
            </a:endParaRPr>
          </a:p>
        </p:txBody>
      </p:sp>
      <p:sp>
        <p:nvSpPr>
          <p:cNvPr id="25688" name="Oval 63"/>
          <p:cNvSpPr>
            <a:spLocks noChangeArrowheads="1"/>
          </p:cNvSpPr>
          <p:nvPr/>
        </p:nvSpPr>
        <p:spPr bwMode="auto">
          <a:xfrm rot="-5400000">
            <a:off x="6931819" y="5391944"/>
            <a:ext cx="296862" cy="685800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7730" tIns="63867" rIns="127730" bIns="63867" anchor="ctr"/>
          <a:lstStyle>
            <a:lvl1pPr defTabSz="1274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274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274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274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74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3075" indent="1588" defTabSz="1274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70275" indent="1588" defTabSz="1274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7475" indent="1588" defTabSz="1274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4675" indent="1588" defTabSz="1274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35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89" name="Text Box 95"/>
          <p:cNvSpPr txBox="1">
            <a:spLocks noChangeArrowheads="1"/>
          </p:cNvSpPr>
          <p:nvPr/>
        </p:nvSpPr>
        <p:spPr bwMode="auto">
          <a:xfrm>
            <a:off x="7427913" y="5548313"/>
            <a:ext cx="44291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787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7875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25690" name="Полилиния 254"/>
          <p:cNvSpPr>
            <a:spLocks noChangeArrowheads="1"/>
          </p:cNvSpPr>
          <p:nvPr/>
        </p:nvSpPr>
        <p:spPr bwMode="auto">
          <a:xfrm>
            <a:off x="7010400" y="7456488"/>
            <a:ext cx="352425" cy="241300"/>
          </a:xfrm>
          <a:custGeom>
            <a:avLst/>
            <a:gdLst>
              <a:gd name="T0" fmla="*/ 57113 w 353730"/>
              <a:gd name="T1" fmla="*/ 168222 h 241429"/>
              <a:gd name="T2" fmla="*/ 25869 w 353730"/>
              <a:gd name="T3" fmla="*/ 156693 h 241429"/>
              <a:gd name="T4" fmla="*/ 36286 w 353730"/>
              <a:gd name="T5" fmla="*/ 87537 h 241429"/>
              <a:gd name="T6" fmla="*/ 77941 w 353730"/>
              <a:gd name="T7" fmla="*/ 18374 h 241429"/>
              <a:gd name="T8" fmla="*/ 98768 w 353730"/>
              <a:gd name="T9" fmla="*/ 52954 h 241429"/>
              <a:gd name="T10" fmla="*/ 130013 w 353730"/>
              <a:gd name="T11" fmla="*/ 64476 h 241429"/>
              <a:gd name="T12" fmla="*/ 202915 w 353730"/>
              <a:gd name="T13" fmla="*/ 76007 h 241429"/>
              <a:gd name="T14" fmla="*/ 182085 w 353730"/>
              <a:gd name="T15" fmla="*/ 145165 h 241429"/>
              <a:gd name="T16" fmla="*/ 244569 w 353730"/>
              <a:gd name="T17" fmla="*/ 168222 h 241429"/>
              <a:gd name="T18" fmla="*/ 119598 w 353730"/>
              <a:gd name="T19" fmla="*/ 202797 h 241429"/>
              <a:gd name="T20" fmla="*/ 98768 w 353730"/>
              <a:gd name="T21" fmla="*/ 237376 h 241429"/>
              <a:gd name="T22" fmla="*/ 67531 w 353730"/>
              <a:gd name="T23" fmla="*/ 225850 h 241429"/>
              <a:gd name="T24" fmla="*/ 57113 w 353730"/>
              <a:gd name="T25" fmla="*/ 16822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25691" name="Полилиния 255"/>
          <p:cNvSpPr>
            <a:spLocks noChangeArrowheads="1"/>
          </p:cNvSpPr>
          <p:nvPr/>
        </p:nvSpPr>
        <p:spPr bwMode="auto">
          <a:xfrm>
            <a:off x="7010400" y="7775575"/>
            <a:ext cx="352425" cy="241300"/>
          </a:xfrm>
          <a:custGeom>
            <a:avLst/>
            <a:gdLst>
              <a:gd name="T0" fmla="*/ 57113 w 353730"/>
              <a:gd name="T1" fmla="*/ 168222 h 241429"/>
              <a:gd name="T2" fmla="*/ 25869 w 353730"/>
              <a:gd name="T3" fmla="*/ 156693 h 241429"/>
              <a:gd name="T4" fmla="*/ 36286 w 353730"/>
              <a:gd name="T5" fmla="*/ 87537 h 241429"/>
              <a:gd name="T6" fmla="*/ 77941 w 353730"/>
              <a:gd name="T7" fmla="*/ 18374 h 241429"/>
              <a:gd name="T8" fmla="*/ 98768 w 353730"/>
              <a:gd name="T9" fmla="*/ 52954 h 241429"/>
              <a:gd name="T10" fmla="*/ 130013 w 353730"/>
              <a:gd name="T11" fmla="*/ 64476 h 241429"/>
              <a:gd name="T12" fmla="*/ 202915 w 353730"/>
              <a:gd name="T13" fmla="*/ 76007 h 241429"/>
              <a:gd name="T14" fmla="*/ 182085 w 353730"/>
              <a:gd name="T15" fmla="*/ 145165 h 241429"/>
              <a:gd name="T16" fmla="*/ 244569 w 353730"/>
              <a:gd name="T17" fmla="*/ 168222 h 241429"/>
              <a:gd name="T18" fmla="*/ 119598 w 353730"/>
              <a:gd name="T19" fmla="*/ 202797 h 241429"/>
              <a:gd name="T20" fmla="*/ 98768 w 353730"/>
              <a:gd name="T21" fmla="*/ 237376 h 241429"/>
              <a:gd name="T22" fmla="*/ 67531 w 353730"/>
              <a:gd name="T23" fmla="*/ 225850 h 241429"/>
              <a:gd name="T24" fmla="*/ 57113 w 353730"/>
              <a:gd name="T25" fmla="*/ 16822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25692" name="Полилиния 256"/>
          <p:cNvSpPr>
            <a:spLocks noChangeArrowheads="1"/>
          </p:cNvSpPr>
          <p:nvPr/>
        </p:nvSpPr>
        <p:spPr bwMode="auto">
          <a:xfrm>
            <a:off x="7010400" y="8077200"/>
            <a:ext cx="352425" cy="241300"/>
          </a:xfrm>
          <a:custGeom>
            <a:avLst/>
            <a:gdLst>
              <a:gd name="T0" fmla="*/ 57113 w 353730"/>
              <a:gd name="T1" fmla="*/ 168222 h 241429"/>
              <a:gd name="T2" fmla="*/ 25869 w 353730"/>
              <a:gd name="T3" fmla="*/ 156693 h 241429"/>
              <a:gd name="T4" fmla="*/ 36286 w 353730"/>
              <a:gd name="T5" fmla="*/ 87537 h 241429"/>
              <a:gd name="T6" fmla="*/ 77941 w 353730"/>
              <a:gd name="T7" fmla="*/ 18374 h 241429"/>
              <a:gd name="T8" fmla="*/ 98768 w 353730"/>
              <a:gd name="T9" fmla="*/ 52954 h 241429"/>
              <a:gd name="T10" fmla="*/ 130013 w 353730"/>
              <a:gd name="T11" fmla="*/ 64476 h 241429"/>
              <a:gd name="T12" fmla="*/ 202915 w 353730"/>
              <a:gd name="T13" fmla="*/ 76007 h 241429"/>
              <a:gd name="T14" fmla="*/ 182085 w 353730"/>
              <a:gd name="T15" fmla="*/ 145165 h 241429"/>
              <a:gd name="T16" fmla="*/ 244569 w 353730"/>
              <a:gd name="T17" fmla="*/ 168222 h 241429"/>
              <a:gd name="T18" fmla="*/ 119598 w 353730"/>
              <a:gd name="T19" fmla="*/ 202797 h 241429"/>
              <a:gd name="T20" fmla="*/ 98768 w 353730"/>
              <a:gd name="T21" fmla="*/ 237376 h 241429"/>
              <a:gd name="T22" fmla="*/ 67531 w 353730"/>
              <a:gd name="T23" fmla="*/ 225850 h 241429"/>
              <a:gd name="T24" fmla="*/ 57113 w 353730"/>
              <a:gd name="T25" fmla="*/ 16822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985" tIns="63994" rIns="127985" bIns="63994" anchor="ctr"/>
          <a:lstStyle/>
          <a:p>
            <a:endParaRPr lang="ru-RU"/>
          </a:p>
        </p:txBody>
      </p:sp>
      <p:sp>
        <p:nvSpPr>
          <p:cNvPr id="25693" name="Text Box 101"/>
          <p:cNvSpPr txBox="1">
            <a:spLocks noChangeArrowheads="1"/>
          </p:cNvSpPr>
          <p:nvPr/>
        </p:nvSpPr>
        <p:spPr bwMode="auto">
          <a:xfrm>
            <a:off x="7419975" y="7361238"/>
            <a:ext cx="3668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787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7875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критический уровень подтопления;</a:t>
            </a:r>
          </a:p>
        </p:txBody>
      </p:sp>
      <p:sp>
        <p:nvSpPr>
          <p:cNvPr id="25694" name="Text Box 101"/>
          <p:cNvSpPr txBox="1">
            <a:spLocks noChangeArrowheads="1"/>
          </p:cNvSpPr>
          <p:nvPr/>
        </p:nvSpPr>
        <p:spPr bwMode="auto">
          <a:xfrm>
            <a:off x="7419975" y="7642225"/>
            <a:ext cx="36687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787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7875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средний уровень подтопления;</a:t>
            </a:r>
          </a:p>
        </p:txBody>
      </p:sp>
      <p:sp>
        <p:nvSpPr>
          <p:cNvPr id="25695" name="Text Box 101"/>
          <p:cNvSpPr txBox="1">
            <a:spLocks noChangeArrowheads="1"/>
          </p:cNvSpPr>
          <p:nvPr/>
        </p:nvSpPr>
        <p:spPr bwMode="auto">
          <a:xfrm>
            <a:off x="7431088" y="7947025"/>
            <a:ext cx="3851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542" tIns="89291" rIns="178542" bIns="89291">
            <a:spAutoFit/>
          </a:bodyPr>
          <a:lstStyle>
            <a:lvl1pPr defTabSz="17875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787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787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7875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787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- максимальный уровень подтопления;</a:t>
            </a:r>
          </a:p>
        </p:txBody>
      </p:sp>
      <p:sp>
        <p:nvSpPr>
          <p:cNvPr id="25696" name="Line 499"/>
          <p:cNvSpPr>
            <a:spLocks noChangeShapeType="1"/>
          </p:cNvSpPr>
          <p:nvPr/>
        </p:nvSpPr>
        <p:spPr bwMode="auto">
          <a:xfrm>
            <a:off x="6076950" y="856773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7" tIns="45709" rIns="91417" bIns="45709" anchor="ctr"/>
          <a:lstStyle/>
          <a:p>
            <a:endParaRPr lang="ru-RU"/>
          </a:p>
        </p:txBody>
      </p:sp>
      <p:sp>
        <p:nvSpPr>
          <p:cNvPr id="25697" name="Text Box 89"/>
          <p:cNvSpPr txBox="1">
            <a:spLocks noChangeArrowheads="1"/>
          </p:cNvSpPr>
          <p:nvPr/>
        </p:nvSpPr>
        <p:spPr bwMode="auto">
          <a:xfrm>
            <a:off x="7305675" y="8202613"/>
            <a:ext cx="42068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9848" tIns="124935" rIns="249848" bIns="124935">
            <a:spAutoFit/>
          </a:bodyPr>
          <a:lstStyle>
            <a:lvl1pPr defTabSz="250348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50348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50348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5034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50348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503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503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503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503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25698" name="Группа 168"/>
          <p:cNvGrpSpPr>
            <a:grpSpLocks/>
          </p:cNvGrpSpPr>
          <p:nvPr/>
        </p:nvGrpSpPr>
        <p:grpSpPr bwMode="auto">
          <a:xfrm rot="-4345915">
            <a:off x="1082675" y="8997950"/>
            <a:ext cx="200025" cy="600075"/>
            <a:chOff x="5857884" y="3714752"/>
            <a:chExt cx="142876" cy="428628"/>
          </a:xfrm>
        </p:grpSpPr>
        <p:sp>
          <p:nvSpPr>
            <p:cNvPr id="25743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altLang="ru-RU" sz="160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99" name="Group 1225"/>
          <p:cNvGrpSpPr>
            <a:grpSpLocks/>
          </p:cNvGrpSpPr>
          <p:nvPr/>
        </p:nvGrpSpPr>
        <p:grpSpPr bwMode="auto">
          <a:xfrm>
            <a:off x="7018338" y="8370888"/>
            <a:ext cx="311150" cy="403225"/>
            <a:chOff x="783" y="2063"/>
            <a:chExt cx="479" cy="307"/>
          </a:xfrm>
        </p:grpSpPr>
        <p:sp>
          <p:nvSpPr>
            <p:cNvPr id="25718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719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25736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25741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646 h 21600"/>
                    <a:gd name="T4" fmla="*/ 0 w 21600"/>
                    <a:gd name="T5" fmla="*/ 64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25742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646 h 21600"/>
                    <a:gd name="T4" fmla="*/ 0 w 21600"/>
                    <a:gd name="T5" fmla="*/ 64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25737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8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9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40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720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25729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25734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645 h 21600"/>
                    <a:gd name="T4" fmla="*/ 0 w 21600"/>
                    <a:gd name="T5" fmla="*/ 6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25735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640 h 21600"/>
                    <a:gd name="T4" fmla="*/ 0 w 21600"/>
                    <a:gd name="T5" fmla="*/ 64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25730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1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2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33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721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22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25723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25724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25725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26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727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25728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700" name="Group 1873"/>
          <p:cNvGrpSpPr>
            <a:grpSpLocks/>
          </p:cNvGrpSpPr>
          <p:nvPr/>
        </p:nvGrpSpPr>
        <p:grpSpPr bwMode="auto">
          <a:xfrm rot="-1334384">
            <a:off x="6991350" y="8864600"/>
            <a:ext cx="406400" cy="406400"/>
            <a:chOff x="258" y="12222"/>
            <a:chExt cx="457" cy="457"/>
          </a:xfrm>
        </p:grpSpPr>
        <p:sp>
          <p:nvSpPr>
            <p:cNvPr id="25711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altLang="ru-RU" sz="1600">
                <a:cs typeface="Times New Roman" panose="02020603050405020304" pitchFamily="18" charset="0"/>
              </a:endParaRPr>
            </a:p>
          </p:txBody>
        </p:sp>
        <p:grpSp>
          <p:nvGrpSpPr>
            <p:cNvPr id="25712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25713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25716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25717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25714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15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701" name="Text Box 89"/>
          <p:cNvSpPr txBox="1">
            <a:spLocks noChangeArrowheads="1"/>
          </p:cNvSpPr>
          <p:nvPr/>
        </p:nvSpPr>
        <p:spPr bwMode="auto">
          <a:xfrm>
            <a:off x="1447800" y="9080500"/>
            <a:ext cx="18494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49848" tIns="124935" rIns="249848" bIns="124935">
            <a:spAutoFit/>
          </a:bodyPr>
          <a:lstStyle>
            <a:lvl1pPr defTabSz="250348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50348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50348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5034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50348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503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503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503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503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 - нефтепровод;</a:t>
            </a:r>
          </a:p>
        </p:txBody>
      </p:sp>
      <p:sp>
        <p:nvSpPr>
          <p:cNvPr id="25702" name="Text Box 89"/>
          <p:cNvSpPr txBox="1">
            <a:spLocks noChangeArrowheads="1"/>
          </p:cNvSpPr>
          <p:nvPr/>
        </p:nvSpPr>
        <p:spPr bwMode="auto">
          <a:xfrm>
            <a:off x="7329488" y="8870950"/>
            <a:ext cx="26384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9848" tIns="124935" rIns="249848" bIns="124935">
            <a:spAutoFit/>
          </a:bodyPr>
          <a:lstStyle>
            <a:lvl1pPr defTabSz="250348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50348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50348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5034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50348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503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503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503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503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 -  насосные станции; </a:t>
            </a:r>
          </a:p>
        </p:txBody>
      </p:sp>
      <p:grpSp>
        <p:nvGrpSpPr>
          <p:cNvPr id="25703" name="Группа 231"/>
          <p:cNvGrpSpPr>
            <a:grpSpLocks/>
          </p:cNvGrpSpPr>
          <p:nvPr/>
        </p:nvGrpSpPr>
        <p:grpSpPr bwMode="auto">
          <a:xfrm>
            <a:off x="6780213" y="9317038"/>
            <a:ext cx="504825" cy="200025"/>
            <a:chOff x="6827094" y="5825222"/>
            <a:chExt cx="504000" cy="200060"/>
          </a:xfrm>
        </p:grpSpPr>
        <p:sp>
          <p:nvSpPr>
            <p:cNvPr id="25709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 altLang="ru-RU" sz="25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5710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704" name="Группа 218"/>
          <p:cNvGrpSpPr>
            <a:grpSpLocks/>
          </p:cNvGrpSpPr>
          <p:nvPr/>
        </p:nvGrpSpPr>
        <p:grpSpPr bwMode="auto">
          <a:xfrm>
            <a:off x="1155700" y="5337175"/>
            <a:ext cx="309563" cy="301625"/>
            <a:chOff x="-1121598" y="5086352"/>
            <a:chExt cx="309408" cy="301197"/>
          </a:xfrm>
        </p:grpSpPr>
        <p:sp>
          <p:nvSpPr>
            <p:cNvPr id="25707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>
              <a:lvl1pPr defTabSz="12747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2747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747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747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747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1274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1274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1274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1274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ru-RU" altLang="ru-RU" sz="29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708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>
              <a:lvl1pPr defTabSz="12747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2747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747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747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747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1274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1274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1274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1274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280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endParaRPr lang="ru-RU" altLang="ru-RU" sz="29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705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eaLnBrk="1" hangingPunct="1"/>
            <a:r>
              <a:rPr lang="ru-RU" altLang="ru-RU" sz="21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2100" dirty="0">
                <a:solidFill>
                  <a:srgbClr val="0000FF"/>
                </a:solidFill>
                <a:cs typeface="Times New Roman" panose="02020603050405020304" pitchFamily="18" charset="0"/>
              </a:rPr>
              <a:t>Условные обозначения) </a:t>
            </a:r>
          </a:p>
        </p:txBody>
      </p:sp>
      <p:sp>
        <p:nvSpPr>
          <p:cNvPr id="25706" name="Text Box 200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/>
              <a:t>п.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Группа 277"/>
          <p:cNvGrpSpPr>
            <a:grpSpLocks/>
          </p:cNvGrpSpPr>
          <p:nvPr/>
        </p:nvGrpSpPr>
        <p:grpSpPr bwMode="auto">
          <a:xfrm>
            <a:off x="293688" y="1703388"/>
            <a:ext cx="420687" cy="306387"/>
            <a:chOff x="6544278" y="3971161"/>
            <a:chExt cx="339753" cy="261960"/>
          </a:xfrm>
        </p:grpSpPr>
        <p:grpSp>
          <p:nvGrpSpPr>
            <p:cNvPr id="27391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27394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395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396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397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392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6 h 159"/>
                <a:gd name="T4" fmla="*/ 2147483646 w 291"/>
                <a:gd name="T5" fmla="*/ 2147483646 h 159"/>
                <a:gd name="T6" fmla="*/ 2147483646 w 291"/>
                <a:gd name="T7" fmla="*/ 2147483646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7393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spcBef>
                  <a:spcPct val="20000"/>
                </a:spcBef>
                <a:buFont typeface="Arial" panose="020B0604020202020204" pitchFamily="34" charset="0"/>
                <a:buChar char="•"/>
                <a:defRPr sz="4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031875">
                <a:spcBef>
                  <a:spcPct val="20000"/>
                </a:spcBef>
                <a:buFont typeface="Arial" panose="020B0604020202020204" pitchFamily="34" charset="0"/>
                <a:buChar char="–"/>
                <a:defRPr sz="3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031875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0318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031875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0318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0318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0318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0318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700" b="1">
                  <a:cs typeface="Arial" panose="020B0604020202020204" pitchFamily="34" charset="0"/>
                </a:rPr>
                <a:t>ДПО</a:t>
              </a:r>
            </a:p>
          </p:txBody>
        </p:sp>
      </p:grpSp>
      <p:grpSp>
        <p:nvGrpSpPr>
          <p:cNvPr id="26627" name="Группа 276"/>
          <p:cNvGrpSpPr>
            <a:grpSpLocks/>
          </p:cNvGrpSpPr>
          <p:nvPr/>
        </p:nvGrpSpPr>
        <p:grpSpPr bwMode="auto">
          <a:xfrm>
            <a:off x="309563" y="1387475"/>
            <a:ext cx="434975" cy="306388"/>
            <a:chOff x="4856160" y="3032911"/>
            <a:chExt cx="351098" cy="261959"/>
          </a:xfrm>
        </p:grpSpPr>
        <p:grpSp>
          <p:nvGrpSpPr>
            <p:cNvPr id="27383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27387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388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389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390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7384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27385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6 h 159"/>
                  <a:gd name="T4" fmla="*/ 2147483646 w 291"/>
                  <a:gd name="T5" fmla="*/ 2147483646 h 159"/>
                  <a:gd name="T6" fmla="*/ 2147483646 w 291"/>
                  <a:gd name="T7" fmla="*/ 2147483646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7386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45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03187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9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031875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03187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031875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0318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0318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0318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03187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ru-RU" altLang="ru-RU" sz="7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ВПО</a:t>
                </a:r>
              </a:p>
            </p:txBody>
          </p:sp>
        </p:grpSp>
      </p:grpSp>
      <p:grpSp>
        <p:nvGrpSpPr>
          <p:cNvPr id="26628" name="Group 316"/>
          <p:cNvGrpSpPr>
            <a:grpSpLocks/>
          </p:cNvGrpSpPr>
          <p:nvPr/>
        </p:nvGrpSpPr>
        <p:grpSpPr bwMode="auto">
          <a:xfrm>
            <a:off x="236538" y="3668713"/>
            <a:ext cx="471487" cy="311150"/>
            <a:chOff x="4727" y="2506"/>
            <a:chExt cx="706" cy="1172"/>
          </a:xfrm>
        </p:grpSpPr>
        <p:sp>
          <p:nvSpPr>
            <p:cNvPr id="2730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3 h 135"/>
                <a:gd name="T2" fmla="*/ 0 w 139"/>
                <a:gd name="T3" fmla="*/ 16 h 135"/>
                <a:gd name="T4" fmla="*/ 0 w 139"/>
                <a:gd name="T5" fmla="*/ 16 h 135"/>
                <a:gd name="T6" fmla="*/ 0 w 139"/>
                <a:gd name="T7" fmla="*/ 8 h 135"/>
                <a:gd name="T8" fmla="*/ 0 w 139"/>
                <a:gd name="T9" fmla="*/ 8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3 h 135"/>
                <a:gd name="T16" fmla="*/ 0 w 139"/>
                <a:gd name="T17" fmla="*/ 23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0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63 h 1278"/>
                <a:gd name="T2" fmla="*/ 0 w 1946"/>
                <a:gd name="T3" fmla="*/ 13 h 1278"/>
                <a:gd name="T4" fmla="*/ 0 w 1946"/>
                <a:gd name="T5" fmla="*/ 13 h 1278"/>
                <a:gd name="T6" fmla="*/ 0 w 1946"/>
                <a:gd name="T7" fmla="*/ 12 h 1278"/>
                <a:gd name="T8" fmla="*/ 0 w 1946"/>
                <a:gd name="T9" fmla="*/ 10 h 1278"/>
                <a:gd name="T10" fmla="*/ 0 w 1946"/>
                <a:gd name="T11" fmla="*/ 9 h 1278"/>
                <a:gd name="T12" fmla="*/ 0 w 1946"/>
                <a:gd name="T13" fmla="*/ 8 h 1278"/>
                <a:gd name="T14" fmla="*/ 0 w 1946"/>
                <a:gd name="T15" fmla="*/ 7 h 1278"/>
                <a:gd name="T16" fmla="*/ 0 w 1946"/>
                <a:gd name="T17" fmla="*/ 6 h 1278"/>
                <a:gd name="T18" fmla="*/ 0 w 1946"/>
                <a:gd name="T19" fmla="*/ 5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5 h 1278"/>
                <a:gd name="T56" fmla="*/ 0 w 1946"/>
                <a:gd name="T57" fmla="*/ 6 h 1278"/>
                <a:gd name="T58" fmla="*/ 0 w 1946"/>
                <a:gd name="T59" fmla="*/ 7 h 1278"/>
                <a:gd name="T60" fmla="*/ 0 w 1946"/>
                <a:gd name="T61" fmla="*/ 8 h 1278"/>
                <a:gd name="T62" fmla="*/ 0 w 1946"/>
                <a:gd name="T63" fmla="*/ 9 h 1278"/>
                <a:gd name="T64" fmla="*/ 0 w 1946"/>
                <a:gd name="T65" fmla="*/ 10 h 1278"/>
                <a:gd name="T66" fmla="*/ 0 w 1946"/>
                <a:gd name="T67" fmla="*/ 12 h 1278"/>
                <a:gd name="T68" fmla="*/ 0 w 1946"/>
                <a:gd name="T69" fmla="*/ 13 h 1278"/>
                <a:gd name="T70" fmla="*/ 0 w 1946"/>
                <a:gd name="T71" fmla="*/ 13 h 1278"/>
                <a:gd name="T72" fmla="*/ 0 w 1946"/>
                <a:gd name="T73" fmla="*/ 163 h 1278"/>
                <a:gd name="T74" fmla="*/ 0 w 1946"/>
                <a:gd name="T75" fmla="*/ 163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0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0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0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0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1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1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1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1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1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1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1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1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1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1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2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2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3 h 102"/>
                <a:gd name="T2" fmla="*/ 0 w 440"/>
                <a:gd name="T3" fmla="*/ 12 h 102"/>
                <a:gd name="T4" fmla="*/ 0 w 440"/>
                <a:gd name="T5" fmla="*/ 10 h 102"/>
                <a:gd name="T6" fmla="*/ 0 w 440"/>
                <a:gd name="T7" fmla="*/ 9 h 102"/>
                <a:gd name="T8" fmla="*/ 0 w 440"/>
                <a:gd name="T9" fmla="*/ 9 h 102"/>
                <a:gd name="T10" fmla="*/ 0 w 440"/>
                <a:gd name="T11" fmla="*/ 7 h 102"/>
                <a:gd name="T12" fmla="*/ 0 w 440"/>
                <a:gd name="T13" fmla="*/ 6 h 102"/>
                <a:gd name="T14" fmla="*/ 0 w 440"/>
                <a:gd name="T15" fmla="*/ 5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5 h 102"/>
                <a:gd name="T52" fmla="*/ 0 w 440"/>
                <a:gd name="T53" fmla="*/ 6 h 102"/>
                <a:gd name="T54" fmla="*/ 0 w 440"/>
                <a:gd name="T55" fmla="*/ 7 h 102"/>
                <a:gd name="T56" fmla="*/ 0 w 440"/>
                <a:gd name="T57" fmla="*/ 9 h 102"/>
                <a:gd name="T58" fmla="*/ 0 w 440"/>
                <a:gd name="T59" fmla="*/ 9 h 102"/>
                <a:gd name="T60" fmla="*/ 0 w 440"/>
                <a:gd name="T61" fmla="*/ 10 h 102"/>
                <a:gd name="T62" fmla="*/ 0 w 440"/>
                <a:gd name="T63" fmla="*/ 12 h 102"/>
                <a:gd name="T64" fmla="*/ 0 w 440"/>
                <a:gd name="T65" fmla="*/ 13 h 102"/>
                <a:gd name="T66" fmla="*/ 0 w 440"/>
                <a:gd name="T67" fmla="*/ 13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2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9 h 168"/>
                <a:gd name="T2" fmla="*/ 0 w 1847"/>
                <a:gd name="T3" fmla="*/ 10 h 168"/>
                <a:gd name="T4" fmla="*/ 0 w 1847"/>
                <a:gd name="T5" fmla="*/ 11 h 168"/>
                <a:gd name="T6" fmla="*/ 0 w 1847"/>
                <a:gd name="T7" fmla="*/ 12 h 168"/>
                <a:gd name="T8" fmla="*/ 0 w 1847"/>
                <a:gd name="T9" fmla="*/ 14 h 168"/>
                <a:gd name="T10" fmla="*/ 0 w 1847"/>
                <a:gd name="T11" fmla="*/ 16 h 168"/>
                <a:gd name="T12" fmla="*/ 0 w 1847"/>
                <a:gd name="T13" fmla="*/ 18 h 168"/>
                <a:gd name="T14" fmla="*/ 0 w 1847"/>
                <a:gd name="T15" fmla="*/ 22 h 168"/>
                <a:gd name="T16" fmla="*/ 0 w 1847"/>
                <a:gd name="T17" fmla="*/ 23 h 168"/>
                <a:gd name="T18" fmla="*/ 0 w 1847"/>
                <a:gd name="T19" fmla="*/ 16 h 168"/>
                <a:gd name="T20" fmla="*/ 0 w 1847"/>
                <a:gd name="T21" fmla="*/ 16 h 168"/>
                <a:gd name="T22" fmla="*/ 0 w 1847"/>
                <a:gd name="T23" fmla="*/ 16 h 168"/>
                <a:gd name="T24" fmla="*/ 0 w 1847"/>
                <a:gd name="T25" fmla="*/ 16 h 168"/>
                <a:gd name="T26" fmla="*/ 0 w 1847"/>
                <a:gd name="T27" fmla="*/ 16 h 168"/>
                <a:gd name="T28" fmla="*/ 0 w 1847"/>
                <a:gd name="T29" fmla="*/ 16 h 168"/>
                <a:gd name="T30" fmla="*/ 0 w 1847"/>
                <a:gd name="T31" fmla="*/ 16 h 168"/>
                <a:gd name="T32" fmla="*/ 0 w 1847"/>
                <a:gd name="T33" fmla="*/ 16 h 168"/>
                <a:gd name="T34" fmla="*/ 0 w 1847"/>
                <a:gd name="T35" fmla="*/ 14 h 168"/>
                <a:gd name="T36" fmla="*/ 0 w 1847"/>
                <a:gd name="T37" fmla="*/ 11 h 168"/>
                <a:gd name="T38" fmla="*/ 0 w 1847"/>
                <a:gd name="T39" fmla="*/ 8 h 168"/>
                <a:gd name="T40" fmla="*/ 0 w 1847"/>
                <a:gd name="T41" fmla="*/ 6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6 h 168"/>
                <a:gd name="T60" fmla="*/ 0 w 1847"/>
                <a:gd name="T61" fmla="*/ 8 h 168"/>
                <a:gd name="T62" fmla="*/ 0 w 1847"/>
                <a:gd name="T63" fmla="*/ 11 h 168"/>
                <a:gd name="T64" fmla="*/ 0 w 1847"/>
                <a:gd name="T65" fmla="*/ 14 h 168"/>
                <a:gd name="T66" fmla="*/ 0 w 1847"/>
                <a:gd name="T67" fmla="*/ 16 h 168"/>
                <a:gd name="T68" fmla="*/ 0 w 1847"/>
                <a:gd name="T69" fmla="*/ 16 h 168"/>
                <a:gd name="T70" fmla="*/ 0 w 1847"/>
                <a:gd name="T71" fmla="*/ 16 h 168"/>
                <a:gd name="T72" fmla="*/ 0 w 1847"/>
                <a:gd name="T73" fmla="*/ 16 h 168"/>
                <a:gd name="T74" fmla="*/ 0 w 1847"/>
                <a:gd name="T75" fmla="*/ 16 h 168"/>
                <a:gd name="T76" fmla="*/ 0 w 1847"/>
                <a:gd name="T77" fmla="*/ 16 h 168"/>
                <a:gd name="T78" fmla="*/ 0 w 1847"/>
                <a:gd name="T79" fmla="*/ 16 h 168"/>
                <a:gd name="T80" fmla="*/ 0 w 1847"/>
                <a:gd name="T81" fmla="*/ 16 h 168"/>
                <a:gd name="T82" fmla="*/ 0 w 1847"/>
                <a:gd name="T83" fmla="*/ 23 h 168"/>
                <a:gd name="T84" fmla="*/ 0 w 1847"/>
                <a:gd name="T85" fmla="*/ 22 h 168"/>
                <a:gd name="T86" fmla="*/ 0 w 1847"/>
                <a:gd name="T87" fmla="*/ 18 h 168"/>
                <a:gd name="T88" fmla="*/ 0 w 1847"/>
                <a:gd name="T89" fmla="*/ 16 h 168"/>
                <a:gd name="T90" fmla="*/ 0 w 1847"/>
                <a:gd name="T91" fmla="*/ 14 h 168"/>
                <a:gd name="T92" fmla="*/ 0 w 1847"/>
                <a:gd name="T93" fmla="*/ 12 h 168"/>
                <a:gd name="T94" fmla="*/ 0 w 1847"/>
                <a:gd name="T95" fmla="*/ 11 h 168"/>
                <a:gd name="T96" fmla="*/ 0 w 1847"/>
                <a:gd name="T97" fmla="*/ 10 h 168"/>
                <a:gd name="T98" fmla="*/ 0 w 1847"/>
                <a:gd name="T99" fmla="*/ 9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2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2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2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2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2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2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2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3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3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3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3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3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3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3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3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3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3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4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4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4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4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4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4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4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4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4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4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5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5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5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5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5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5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5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6 h 373"/>
                <a:gd name="T2" fmla="*/ 0 w 217"/>
                <a:gd name="T3" fmla="*/ 26 h 373"/>
                <a:gd name="T4" fmla="*/ 0 w 217"/>
                <a:gd name="T5" fmla="*/ 42 h 373"/>
                <a:gd name="T6" fmla="*/ 0 w 217"/>
                <a:gd name="T7" fmla="*/ 42 h 373"/>
                <a:gd name="T8" fmla="*/ 0 w 217"/>
                <a:gd name="T9" fmla="*/ 45 h 373"/>
                <a:gd name="T10" fmla="*/ 0 w 217"/>
                <a:gd name="T11" fmla="*/ 45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20 h 373"/>
                <a:gd name="T22" fmla="*/ 0 w 217"/>
                <a:gd name="T23" fmla="*/ 20 h 373"/>
                <a:gd name="T24" fmla="*/ 0 w 217"/>
                <a:gd name="T25" fmla="*/ 26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5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42 h 373"/>
                <a:gd name="T4" fmla="*/ 0 w 29"/>
                <a:gd name="T5" fmla="*/ 45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5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6 h 373"/>
                <a:gd name="T2" fmla="*/ 0 w 216"/>
                <a:gd name="T3" fmla="*/ 26 h 373"/>
                <a:gd name="T4" fmla="*/ 0 w 216"/>
                <a:gd name="T5" fmla="*/ 42 h 373"/>
                <a:gd name="T6" fmla="*/ 0 w 216"/>
                <a:gd name="T7" fmla="*/ 42 h 373"/>
                <a:gd name="T8" fmla="*/ 0 w 216"/>
                <a:gd name="T9" fmla="*/ 45 h 373"/>
                <a:gd name="T10" fmla="*/ 0 w 216"/>
                <a:gd name="T11" fmla="*/ 45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20 h 373"/>
                <a:gd name="T22" fmla="*/ 0 w 216"/>
                <a:gd name="T23" fmla="*/ 20 h 373"/>
                <a:gd name="T24" fmla="*/ 0 w 216"/>
                <a:gd name="T25" fmla="*/ 26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5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42 h 373"/>
                <a:gd name="T4" fmla="*/ 0 w 29"/>
                <a:gd name="T5" fmla="*/ 45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6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6 h 373"/>
                <a:gd name="T2" fmla="*/ 0 w 217"/>
                <a:gd name="T3" fmla="*/ 26 h 373"/>
                <a:gd name="T4" fmla="*/ 0 w 217"/>
                <a:gd name="T5" fmla="*/ 42 h 373"/>
                <a:gd name="T6" fmla="*/ 0 w 217"/>
                <a:gd name="T7" fmla="*/ 42 h 373"/>
                <a:gd name="T8" fmla="*/ 0 w 217"/>
                <a:gd name="T9" fmla="*/ 45 h 373"/>
                <a:gd name="T10" fmla="*/ 0 w 217"/>
                <a:gd name="T11" fmla="*/ 45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20 h 373"/>
                <a:gd name="T22" fmla="*/ 0 w 217"/>
                <a:gd name="T23" fmla="*/ 20 h 373"/>
                <a:gd name="T24" fmla="*/ 0 w 217"/>
                <a:gd name="T25" fmla="*/ 26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6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42 h 373"/>
                <a:gd name="T4" fmla="*/ 0 w 29"/>
                <a:gd name="T5" fmla="*/ 45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6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8 h 372"/>
                <a:gd name="T2" fmla="*/ 0 w 216"/>
                <a:gd name="T3" fmla="*/ 28 h 372"/>
                <a:gd name="T4" fmla="*/ 0 w 216"/>
                <a:gd name="T5" fmla="*/ 44 h 372"/>
                <a:gd name="T6" fmla="*/ 0 w 216"/>
                <a:gd name="T7" fmla="*/ 44 h 372"/>
                <a:gd name="T8" fmla="*/ 0 w 216"/>
                <a:gd name="T9" fmla="*/ 47 h 372"/>
                <a:gd name="T10" fmla="*/ 0 w 216"/>
                <a:gd name="T11" fmla="*/ 47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21 h 372"/>
                <a:gd name="T22" fmla="*/ 0 w 216"/>
                <a:gd name="T23" fmla="*/ 21 h 372"/>
                <a:gd name="T24" fmla="*/ 0 w 216"/>
                <a:gd name="T25" fmla="*/ 2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6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44 h 372"/>
                <a:gd name="T4" fmla="*/ 0 w 29"/>
                <a:gd name="T5" fmla="*/ 47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6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8 h 372"/>
                <a:gd name="T2" fmla="*/ 0 w 217"/>
                <a:gd name="T3" fmla="*/ 28 h 372"/>
                <a:gd name="T4" fmla="*/ 0 w 217"/>
                <a:gd name="T5" fmla="*/ 44 h 372"/>
                <a:gd name="T6" fmla="*/ 0 w 217"/>
                <a:gd name="T7" fmla="*/ 44 h 372"/>
                <a:gd name="T8" fmla="*/ 0 w 217"/>
                <a:gd name="T9" fmla="*/ 47 h 372"/>
                <a:gd name="T10" fmla="*/ 0 w 217"/>
                <a:gd name="T11" fmla="*/ 47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21 h 372"/>
                <a:gd name="T22" fmla="*/ 0 w 217"/>
                <a:gd name="T23" fmla="*/ 21 h 372"/>
                <a:gd name="T24" fmla="*/ 0 w 217"/>
                <a:gd name="T25" fmla="*/ 2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6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44 h 372"/>
                <a:gd name="T4" fmla="*/ 0 w 29"/>
                <a:gd name="T5" fmla="*/ 47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6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6 h 373"/>
                <a:gd name="T2" fmla="*/ 0 w 215"/>
                <a:gd name="T3" fmla="*/ 26 h 373"/>
                <a:gd name="T4" fmla="*/ 0 w 215"/>
                <a:gd name="T5" fmla="*/ 42 h 373"/>
                <a:gd name="T6" fmla="*/ 0 w 215"/>
                <a:gd name="T7" fmla="*/ 42 h 373"/>
                <a:gd name="T8" fmla="*/ 0 w 215"/>
                <a:gd name="T9" fmla="*/ 45 h 373"/>
                <a:gd name="T10" fmla="*/ 0 w 215"/>
                <a:gd name="T11" fmla="*/ 45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20 h 373"/>
                <a:gd name="T22" fmla="*/ 0 w 215"/>
                <a:gd name="T23" fmla="*/ 20 h 373"/>
                <a:gd name="T24" fmla="*/ 0 w 215"/>
                <a:gd name="T25" fmla="*/ 26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6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42 h 373"/>
                <a:gd name="T4" fmla="*/ 0 w 29"/>
                <a:gd name="T5" fmla="*/ 45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6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6 h 373"/>
                <a:gd name="T2" fmla="*/ 0 w 216"/>
                <a:gd name="T3" fmla="*/ 26 h 373"/>
                <a:gd name="T4" fmla="*/ 0 w 216"/>
                <a:gd name="T5" fmla="*/ 42 h 373"/>
                <a:gd name="T6" fmla="*/ 0 w 216"/>
                <a:gd name="T7" fmla="*/ 42 h 373"/>
                <a:gd name="T8" fmla="*/ 0 w 216"/>
                <a:gd name="T9" fmla="*/ 45 h 373"/>
                <a:gd name="T10" fmla="*/ 0 w 216"/>
                <a:gd name="T11" fmla="*/ 45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20 h 373"/>
                <a:gd name="T22" fmla="*/ 0 w 216"/>
                <a:gd name="T23" fmla="*/ 20 h 373"/>
                <a:gd name="T24" fmla="*/ 0 w 216"/>
                <a:gd name="T25" fmla="*/ 26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6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42 h 373"/>
                <a:gd name="T4" fmla="*/ 0 w 29"/>
                <a:gd name="T5" fmla="*/ 45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7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6 h 373"/>
                <a:gd name="T2" fmla="*/ 0 w 215"/>
                <a:gd name="T3" fmla="*/ 26 h 373"/>
                <a:gd name="T4" fmla="*/ 0 w 215"/>
                <a:gd name="T5" fmla="*/ 42 h 373"/>
                <a:gd name="T6" fmla="*/ 0 w 215"/>
                <a:gd name="T7" fmla="*/ 42 h 373"/>
                <a:gd name="T8" fmla="*/ 0 w 215"/>
                <a:gd name="T9" fmla="*/ 45 h 373"/>
                <a:gd name="T10" fmla="*/ 0 w 215"/>
                <a:gd name="T11" fmla="*/ 45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20 h 373"/>
                <a:gd name="T22" fmla="*/ 0 w 215"/>
                <a:gd name="T23" fmla="*/ 20 h 373"/>
                <a:gd name="T24" fmla="*/ 0 w 215"/>
                <a:gd name="T25" fmla="*/ 26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7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42 h 373"/>
                <a:gd name="T4" fmla="*/ 0 w 29"/>
                <a:gd name="T5" fmla="*/ 45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72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8 h 372"/>
                <a:gd name="T2" fmla="*/ 0 w 216"/>
                <a:gd name="T3" fmla="*/ 28 h 372"/>
                <a:gd name="T4" fmla="*/ 0 w 216"/>
                <a:gd name="T5" fmla="*/ 44 h 372"/>
                <a:gd name="T6" fmla="*/ 0 w 216"/>
                <a:gd name="T7" fmla="*/ 44 h 372"/>
                <a:gd name="T8" fmla="*/ 0 w 216"/>
                <a:gd name="T9" fmla="*/ 47 h 372"/>
                <a:gd name="T10" fmla="*/ 0 w 216"/>
                <a:gd name="T11" fmla="*/ 47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21 h 372"/>
                <a:gd name="T22" fmla="*/ 0 w 216"/>
                <a:gd name="T23" fmla="*/ 21 h 372"/>
                <a:gd name="T24" fmla="*/ 0 w 216"/>
                <a:gd name="T25" fmla="*/ 2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7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44 h 372"/>
                <a:gd name="T4" fmla="*/ 0 w 29"/>
                <a:gd name="T5" fmla="*/ 47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7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8 h 372"/>
                <a:gd name="T2" fmla="*/ 0 w 215"/>
                <a:gd name="T3" fmla="*/ 28 h 372"/>
                <a:gd name="T4" fmla="*/ 0 w 215"/>
                <a:gd name="T5" fmla="*/ 44 h 372"/>
                <a:gd name="T6" fmla="*/ 0 w 215"/>
                <a:gd name="T7" fmla="*/ 44 h 372"/>
                <a:gd name="T8" fmla="*/ 0 w 215"/>
                <a:gd name="T9" fmla="*/ 47 h 372"/>
                <a:gd name="T10" fmla="*/ 0 w 215"/>
                <a:gd name="T11" fmla="*/ 47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21 h 372"/>
                <a:gd name="T22" fmla="*/ 0 w 215"/>
                <a:gd name="T23" fmla="*/ 21 h 372"/>
                <a:gd name="T24" fmla="*/ 0 w 215"/>
                <a:gd name="T25" fmla="*/ 28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7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44 h 372"/>
                <a:gd name="T4" fmla="*/ 0 w 29"/>
                <a:gd name="T5" fmla="*/ 47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37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7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7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7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8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8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/>
            </a:p>
          </p:txBody>
        </p:sp>
        <p:sp>
          <p:nvSpPr>
            <p:cNvPr id="2738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3 h 38"/>
                <a:gd name="T2" fmla="*/ 0 w 37"/>
                <a:gd name="T3" fmla="*/ 21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1 h 38"/>
                <a:gd name="T32" fmla="*/ 0 w 37"/>
                <a:gd name="T33" fmla="*/ 2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629" name="Группа 280"/>
          <p:cNvGrpSpPr>
            <a:grpSpLocks/>
          </p:cNvGrpSpPr>
          <p:nvPr/>
        </p:nvGrpSpPr>
        <p:grpSpPr bwMode="auto">
          <a:xfrm>
            <a:off x="322263" y="2578100"/>
            <a:ext cx="331787" cy="296863"/>
            <a:chOff x="1758152" y="4604547"/>
            <a:chExt cx="267498" cy="253815"/>
          </a:xfrm>
        </p:grpSpPr>
        <p:grpSp>
          <p:nvGrpSpPr>
            <p:cNvPr id="27296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27298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27300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301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302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303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7299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4 h 159"/>
                  <a:gd name="T4" fmla="*/ 374130 w 291"/>
                  <a:gd name="T5" fmla="*/ 39 h 159"/>
                  <a:gd name="T6" fmla="*/ 374130 w 291"/>
                  <a:gd name="T7" fmla="*/ 14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7297" name="Text Box 40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1780353" y="4639472"/>
              <a:ext cx="215272" cy="7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spcBef>
                  <a:spcPct val="20000"/>
                </a:spcBef>
                <a:buFont typeface="Arial" panose="020B0604020202020204" pitchFamily="34" charset="0"/>
                <a:buChar char="•"/>
                <a:defRPr sz="4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36600">
                <a:spcBef>
                  <a:spcPct val="20000"/>
                </a:spcBef>
                <a:buFont typeface="Arial" panose="020B0604020202020204" pitchFamily="34" charset="0"/>
                <a:buChar char="–"/>
                <a:defRPr sz="3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36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36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36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36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36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36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36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600" b="1">
                  <a:cs typeface="Arial" panose="020B0604020202020204" pitchFamily="34" charset="0"/>
                </a:rPr>
                <a:t>ПЧ-44</a:t>
              </a:r>
            </a:p>
          </p:txBody>
        </p:sp>
      </p:grpSp>
      <p:sp>
        <p:nvSpPr>
          <p:cNvPr id="26630" name="Rectangle 423"/>
          <p:cNvSpPr>
            <a:spLocks noChangeArrowheads="1"/>
          </p:cNvSpPr>
          <p:nvPr/>
        </p:nvSpPr>
        <p:spPr bwMode="auto">
          <a:xfrm>
            <a:off x="939800" y="2938463"/>
            <a:ext cx="6016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30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702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74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46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>
                <a:cs typeface="Times New Roman" panose="02020603050405020304" pitchFamily="18" charset="0"/>
              </a:rPr>
              <a:t>ПОО, ОЭ</a:t>
            </a:r>
          </a:p>
        </p:txBody>
      </p:sp>
      <p:sp>
        <p:nvSpPr>
          <p:cNvPr id="26631" name="Rectangle 425"/>
          <p:cNvSpPr>
            <a:spLocks noChangeArrowheads="1"/>
          </p:cNvSpPr>
          <p:nvPr/>
        </p:nvSpPr>
        <p:spPr bwMode="auto">
          <a:xfrm>
            <a:off x="939800" y="1660525"/>
            <a:ext cx="20637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30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702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74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46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/>
              <a:t>Добровольная пожарная охрана</a:t>
            </a:r>
          </a:p>
        </p:txBody>
      </p:sp>
      <p:sp>
        <p:nvSpPr>
          <p:cNvPr id="26632" name="Rectangle 426"/>
          <p:cNvSpPr>
            <a:spLocks noChangeArrowheads="1"/>
          </p:cNvSpPr>
          <p:nvPr/>
        </p:nvSpPr>
        <p:spPr bwMode="auto">
          <a:xfrm>
            <a:off x="939800" y="1382713"/>
            <a:ext cx="21240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30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702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74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46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/>
              <a:t>Ведомственная пожарная охрана</a:t>
            </a:r>
          </a:p>
        </p:txBody>
      </p:sp>
      <p:sp>
        <p:nvSpPr>
          <p:cNvPr id="26633" name="Rectangle 428"/>
          <p:cNvSpPr>
            <a:spLocks noChangeArrowheads="1"/>
          </p:cNvSpPr>
          <p:nvPr/>
        </p:nvSpPr>
        <p:spPr bwMode="auto">
          <a:xfrm>
            <a:off x="939800" y="2505075"/>
            <a:ext cx="253841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30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702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74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46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>
                <a:cs typeface="Times New Roman" panose="02020603050405020304" pitchFamily="18" charset="0"/>
              </a:rPr>
              <a:t>Федеральная противопожарная служба</a:t>
            </a:r>
          </a:p>
        </p:txBody>
      </p:sp>
      <p:sp>
        <p:nvSpPr>
          <p:cNvPr id="26634" name="Rectangle 430"/>
          <p:cNvSpPr>
            <a:spLocks noChangeArrowheads="1"/>
          </p:cNvSpPr>
          <p:nvPr/>
        </p:nvSpPr>
        <p:spPr bwMode="auto">
          <a:xfrm>
            <a:off x="939800" y="3757613"/>
            <a:ext cx="19605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30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702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74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46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1100">
                <a:cs typeface="Times New Roman" panose="02020603050405020304" pitchFamily="18" charset="0"/>
              </a:rPr>
              <a:t>- </a:t>
            </a:r>
            <a:r>
              <a:rPr lang="ru-RU" altLang="ru-RU" sz="1100">
                <a:cs typeface="Times New Roman" panose="02020603050405020304" pitchFamily="18" charset="0"/>
              </a:rPr>
              <a:t>Социально значимый объект</a:t>
            </a:r>
          </a:p>
        </p:txBody>
      </p:sp>
      <p:grpSp>
        <p:nvGrpSpPr>
          <p:cNvPr id="26635" name="Group 431"/>
          <p:cNvGrpSpPr>
            <a:grpSpLocks noChangeAspect="1"/>
          </p:cNvGrpSpPr>
          <p:nvPr/>
        </p:nvGrpSpPr>
        <p:grpSpPr bwMode="auto">
          <a:xfrm>
            <a:off x="174625" y="2806700"/>
            <a:ext cx="565150" cy="388938"/>
            <a:chOff x="4262" y="3704"/>
            <a:chExt cx="182" cy="97"/>
          </a:xfrm>
        </p:grpSpPr>
        <p:sp>
          <p:nvSpPr>
            <p:cNvPr id="27193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194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27294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95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195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27283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27288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27292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93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</p:grpSp>
            <p:grpSp>
              <p:nvGrpSpPr>
                <p:cNvPr id="27289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27290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91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</p:grpSp>
          </p:grpSp>
          <p:grpSp>
            <p:nvGrpSpPr>
              <p:cNvPr id="27284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27285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/>
                </a:p>
              </p:txBody>
            </p:sp>
            <p:sp>
              <p:nvSpPr>
                <p:cNvPr id="27286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/>
                </a:p>
              </p:txBody>
            </p:sp>
            <p:sp>
              <p:nvSpPr>
                <p:cNvPr id="27287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27196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27274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27279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/>
                </a:p>
              </p:txBody>
            </p:sp>
            <p:grpSp>
              <p:nvGrpSpPr>
                <p:cNvPr id="27280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27281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82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</p:grpSp>
          </p:grpSp>
          <p:grpSp>
            <p:nvGrpSpPr>
              <p:cNvPr id="27275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27276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/>
                </a:p>
              </p:txBody>
            </p:sp>
            <p:sp>
              <p:nvSpPr>
                <p:cNvPr id="27277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/>
                </a:p>
              </p:txBody>
            </p:sp>
            <p:sp>
              <p:nvSpPr>
                <p:cNvPr id="27278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/>
                </a:p>
              </p:txBody>
            </p:sp>
          </p:grpSp>
        </p:grpSp>
        <p:grpSp>
          <p:nvGrpSpPr>
            <p:cNvPr id="27197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27198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27269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/>
                </a:p>
              </p:txBody>
            </p:sp>
            <p:sp>
              <p:nvSpPr>
                <p:cNvPr id="27270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/>
                </a:p>
              </p:txBody>
            </p:sp>
            <p:sp>
              <p:nvSpPr>
                <p:cNvPr id="27271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/>
                </a:p>
              </p:txBody>
            </p:sp>
            <p:sp>
              <p:nvSpPr>
                <p:cNvPr id="27272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/>
                </a:p>
              </p:txBody>
            </p:sp>
            <p:sp>
              <p:nvSpPr>
                <p:cNvPr id="27273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/>
                </a:p>
              </p:txBody>
            </p:sp>
          </p:grpSp>
          <p:grpSp>
            <p:nvGrpSpPr>
              <p:cNvPr id="27199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27204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27265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66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67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268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05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27261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62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63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264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06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27257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58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59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260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07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27253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54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55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256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08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27249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50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51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252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09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27245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46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47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248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10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27241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42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43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244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11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27237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38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39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240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12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27233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34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35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236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13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27229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30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31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232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14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27225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26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27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228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15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27221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22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23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224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216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27217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18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altLang="ru-RU"/>
                  </a:p>
                </p:txBody>
              </p:sp>
              <p:sp>
                <p:nvSpPr>
                  <p:cNvPr id="27219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220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7200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27201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/>
                </a:p>
              </p:txBody>
            </p:sp>
            <p:sp>
              <p:nvSpPr>
                <p:cNvPr id="27202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altLang="ru-RU"/>
                </a:p>
              </p:txBody>
            </p:sp>
            <p:sp>
              <p:nvSpPr>
                <p:cNvPr id="27203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altLang="ru-RU"/>
                </a:p>
              </p:txBody>
            </p:sp>
          </p:grpSp>
        </p:grpSp>
      </p:grpSp>
      <p:grpSp>
        <p:nvGrpSpPr>
          <p:cNvPr id="26636" name="Группа 278"/>
          <p:cNvGrpSpPr>
            <a:grpSpLocks/>
          </p:cNvGrpSpPr>
          <p:nvPr/>
        </p:nvGrpSpPr>
        <p:grpSpPr bwMode="auto">
          <a:xfrm>
            <a:off x="344488" y="2292350"/>
            <a:ext cx="338137" cy="296863"/>
            <a:chOff x="6000750" y="5189915"/>
            <a:chExt cx="273049" cy="253188"/>
          </a:xfrm>
        </p:grpSpPr>
        <p:grpSp>
          <p:nvGrpSpPr>
            <p:cNvPr id="27187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27189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7190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7191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7192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27188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spcBef>
                  <a:spcPct val="20000"/>
                </a:spcBef>
                <a:buFont typeface="Arial" panose="020B0604020202020204" pitchFamily="34" charset="0"/>
                <a:buChar char="•"/>
                <a:defRPr sz="4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36600">
                <a:spcBef>
                  <a:spcPct val="20000"/>
                </a:spcBef>
                <a:buFont typeface="Arial" panose="020B0604020202020204" pitchFamily="34" charset="0"/>
                <a:buChar char="–"/>
                <a:defRPr sz="3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36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36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36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36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36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36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36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700" b="1">
                  <a:cs typeface="Arial" panose="020B0604020202020204" pitchFamily="34" charset="0"/>
                </a:rPr>
                <a:t>МПО</a:t>
              </a:r>
            </a:p>
          </p:txBody>
        </p:sp>
      </p:grpSp>
      <p:sp>
        <p:nvSpPr>
          <p:cNvPr id="26637" name="Text Box 544"/>
          <p:cNvSpPr txBox="1">
            <a:spLocks noChangeArrowheads="1"/>
          </p:cNvSpPr>
          <p:nvPr/>
        </p:nvSpPr>
        <p:spPr bwMode="auto">
          <a:xfrm>
            <a:off x="844550" y="1922463"/>
            <a:ext cx="2514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1" tIns="45686" rIns="91371" bIns="45686">
            <a:spAutoFit/>
          </a:bodyPr>
          <a:lstStyle>
            <a:lvl1pPr defTabSz="9112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/>
              <a:t>Противопожарная</a:t>
            </a:r>
            <a:r>
              <a:rPr lang="ru-RU" altLang="ru-RU" sz="1200" b="1"/>
              <a:t> служба </a:t>
            </a:r>
            <a:r>
              <a:rPr lang="ru-RU" altLang="ru-RU" sz="1100" b="1"/>
              <a:t>субъекта</a:t>
            </a:r>
          </a:p>
        </p:txBody>
      </p:sp>
      <p:sp>
        <p:nvSpPr>
          <p:cNvPr id="26638" name="Rectangle 557"/>
          <p:cNvSpPr>
            <a:spLocks noChangeArrowheads="1"/>
          </p:cNvSpPr>
          <p:nvPr/>
        </p:nvSpPr>
        <p:spPr bwMode="auto">
          <a:xfrm>
            <a:off x="939800" y="3267075"/>
            <a:ext cx="1873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30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702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74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46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/>
              <a:t>Лечебные учреждения</a:t>
            </a:r>
          </a:p>
          <a:p>
            <a:r>
              <a:rPr lang="ru-RU" altLang="ru-RU" sz="1100"/>
              <a:t> (наименование, кол-во коек)</a:t>
            </a:r>
          </a:p>
        </p:txBody>
      </p:sp>
      <p:grpSp>
        <p:nvGrpSpPr>
          <p:cNvPr id="26639" name="Group 560"/>
          <p:cNvGrpSpPr>
            <a:grpSpLocks/>
          </p:cNvGrpSpPr>
          <p:nvPr/>
        </p:nvGrpSpPr>
        <p:grpSpPr bwMode="auto">
          <a:xfrm>
            <a:off x="279400" y="4094163"/>
            <a:ext cx="360363" cy="304800"/>
            <a:chOff x="4032" y="3888"/>
            <a:chExt cx="192" cy="205"/>
          </a:xfrm>
        </p:grpSpPr>
        <p:sp>
          <p:nvSpPr>
            <p:cNvPr id="27185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945591 w 42"/>
                <a:gd name="T1" fmla="*/ 0 h 84"/>
                <a:gd name="T2" fmla="*/ 0 w 42"/>
                <a:gd name="T3" fmla="*/ 11608738 h 84"/>
                <a:gd name="T4" fmla="*/ 1642631 w 42"/>
                <a:gd name="T5" fmla="*/ 9252933 h 84"/>
                <a:gd name="T6" fmla="*/ 382717 w 42"/>
                <a:gd name="T7" fmla="*/ 25766594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186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26640" name="Text Box 563"/>
          <p:cNvSpPr txBox="1">
            <a:spLocks noChangeArrowheads="1"/>
          </p:cNvSpPr>
          <p:nvPr/>
        </p:nvSpPr>
        <p:spPr bwMode="auto">
          <a:xfrm>
            <a:off x="820738" y="4076700"/>
            <a:ext cx="593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822" tIns="63919" rIns="127822" bIns="63919">
            <a:spAutoFit/>
          </a:bodyPr>
          <a:lstStyle>
            <a:lvl1pPr defTabSz="12779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79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79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79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79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000" b="1">
                <a:cs typeface="Arial" panose="020B0604020202020204" pitchFamily="34" charset="0"/>
              </a:rPr>
              <a:t>- </a:t>
            </a:r>
            <a:r>
              <a:rPr lang="ru-RU" altLang="ru-RU" sz="1000" b="1">
                <a:cs typeface="Arial" panose="020B0604020202020204" pitchFamily="34" charset="0"/>
              </a:rPr>
              <a:t>ГЭС</a:t>
            </a:r>
          </a:p>
        </p:txBody>
      </p:sp>
      <p:grpSp>
        <p:nvGrpSpPr>
          <p:cNvPr id="26641" name="Group 697"/>
          <p:cNvGrpSpPr>
            <a:grpSpLocks/>
          </p:cNvGrpSpPr>
          <p:nvPr/>
        </p:nvGrpSpPr>
        <p:grpSpPr bwMode="auto">
          <a:xfrm>
            <a:off x="349250" y="2008188"/>
            <a:ext cx="355600" cy="295275"/>
            <a:chOff x="131" y="5457"/>
            <a:chExt cx="224" cy="186"/>
          </a:xfrm>
        </p:grpSpPr>
        <p:sp>
          <p:nvSpPr>
            <p:cNvPr id="27182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4 w 291"/>
                <a:gd name="T5" fmla="*/ 1 h 159"/>
                <a:gd name="T6" fmla="*/ 4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7183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spcBef>
                  <a:spcPct val="20000"/>
                </a:spcBef>
                <a:buFont typeface="Arial" panose="020B0604020202020204" pitchFamily="34" charset="0"/>
                <a:buChar char="•"/>
                <a:defRPr sz="4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031875">
                <a:spcBef>
                  <a:spcPct val="20000"/>
                </a:spcBef>
                <a:buFont typeface="Arial" panose="020B0604020202020204" pitchFamily="34" charset="0"/>
                <a:buChar char="–"/>
                <a:defRPr sz="3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031875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03187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031875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0318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0318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0318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0318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700" b="1">
                  <a:cs typeface="Arial" panose="020B0604020202020204" pitchFamily="34" charset="0"/>
                </a:rPr>
                <a:t>ПЧ-39</a:t>
              </a:r>
            </a:p>
          </p:txBody>
        </p:sp>
        <p:sp>
          <p:nvSpPr>
            <p:cNvPr id="27184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42" name="Line 701"/>
          <p:cNvSpPr>
            <a:spLocks noChangeShapeType="1"/>
          </p:cNvSpPr>
          <p:nvPr/>
        </p:nvSpPr>
        <p:spPr bwMode="auto">
          <a:xfrm>
            <a:off x="168275" y="4605338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7" tIns="45713" rIns="91427" bIns="45713"/>
          <a:lstStyle/>
          <a:p>
            <a:endParaRPr lang="ru-RU"/>
          </a:p>
        </p:txBody>
      </p:sp>
      <p:sp>
        <p:nvSpPr>
          <p:cNvPr id="26643" name="Text Box 702"/>
          <p:cNvSpPr txBox="1">
            <a:spLocks noChangeArrowheads="1"/>
          </p:cNvSpPr>
          <p:nvPr/>
        </p:nvSpPr>
        <p:spPr bwMode="auto">
          <a:xfrm>
            <a:off x="844550" y="4381500"/>
            <a:ext cx="22463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822" tIns="63919" rIns="127822" bIns="63919">
            <a:spAutoFit/>
          </a:bodyPr>
          <a:lstStyle>
            <a:lvl1pPr defTabSz="12779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79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79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79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79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100" b="1">
                <a:cs typeface="Times New Roman" panose="02020603050405020304" pitchFamily="18" charset="0"/>
              </a:rPr>
              <a:t>-</a:t>
            </a:r>
            <a:r>
              <a:rPr lang="ru-RU" altLang="ru-RU" sz="1100" b="1">
                <a:cs typeface="Times New Roman" panose="02020603050405020304" pitchFamily="18" charset="0"/>
              </a:rPr>
              <a:t>Граница муниципального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района и пожарного гарнизона</a:t>
            </a:r>
          </a:p>
        </p:txBody>
      </p:sp>
      <p:sp>
        <p:nvSpPr>
          <p:cNvPr id="26644" name="Rectangle 427"/>
          <p:cNvSpPr>
            <a:spLocks noChangeArrowheads="1"/>
          </p:cNvSpPr>
          <p:nvPr/>
        </p:nvSpPr>
        <p:spPr bwMode="auto">
          <a:xfrm>
            <a:off x="939800" y="2246313"/>
            <a:ext cx="221138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30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702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74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46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>
                <a:cs typeface="Times New Roman" panose="02020603050405020304" pitchFamily="18" charset="0"/>
              </a:rPr>
              <a:t>Муниципальная пожарная охрана</a:t>
            </a:r>
          </a:p>
        </p:txBody>
      </p:sp>
      <p:grpSp>
        <p:nvGrpSpPr>
          <p:cNvPr id="26645" name="Группа 281"/>
          <p:cNvGrpSpPr>
            <a:grpSpLocks/>
          </p:cNvGrpSpPr>
          <p:nvPr/>
        </p:nvGrpSpPr>
        <p:grpSpPr bwMode="auto">
          <a:xfrm>
            <a:off x="268288" y="3295650"/>
            <a:ext cx="539750" cy="268288"/>
            <a:chOff x="2548722" y="6171025"/>
            <a:chExt cx="435778" cy="229775"/>
          </a:xfrm>
        </p:grpSpPr>
        <p:sp>
          <p:nvSpPr>
            <p:cNvPr id="27174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>
              <a:lvl1pPr defTabSz="9112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9112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9112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9112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9112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800" u="sng">
                  <a:cs typeface="Times New Roman" panose="02020603050405020304" pitchFamily="18" charset="0"/>
                </a:rPr>
                <a:t>УБ</a:t>
              </a:r>
            </a:p>
            <a:p>
              <a:pPr algn="ctr"/>
              <a:r>
                <a:rPr lang="ru-RU" altLang="ru-RU" sz="800">
                  <a:cs typeface="Times New Roman" panose="02020603050405020304" pitchFamily="18" charset="0"/>
                </a:rPr>
                <a:t>40</a:t>
              </a:r>
            </a:p>
          </p:txBody>
        </p:sp>
        <p:grpSp>
          <p:nvGrpSpPr>
            <p:cNvPr id="27175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27176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7177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78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7179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27180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181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6646" name="Text Box 127"/>
          <p:cNvSpPr txBox="1">
            <a:spLocks noChangeArrowheads="1"/>
          </p:cNvSpPr>
          <p:nvPr/>
        </p:nvSpPr>
        <p:spPr bwMode="auto">
          <a:xfrm>
            <a:off x="814388" y="4837113"/>
            <a:ext cx="2143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1" tIns="63904" rIns="127791" bIns="63904">
            <a:spAutoFit/>
          </a:bodyPr>
          <a:lstStyle>
            <a:lvl1pPr marL="87313" indent="-87313" defTabSz="12779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79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79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79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79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- Химически опасные объекты</a:t>
            </a:r>
          </a:p>
        </p:txBody>
      </p:sp>
      <p:pic>
        <p:nvPicPr>
          <p:cNvPr id="26647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833938"/>
            <a:ext cx="3952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8" name="Text Box 87"/>
          <p:cNvSpPr txBox="1">
            <a:spLocks noChangeArrowheads="1"/>
          </p:cNvSpPr>
          <p:nvPr/>
        </p:nvSpPr>
        <p:spPr bwMode="auto">
          <a:xfrm>
            <a:off x="830263" y="5141913"/>
            <a:ext cx="22145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8004" tIns="64002" rIns="128004" bIns="64002">
            <a:spAutoFit/>
          </a:bodyPr>
          <a:lstStyle>
            <a:lvl1pPr marL="88900" indent="-88900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26649" name="TextBox 264"/>
          <p:cNvSpPr txBox="1">
            <a:spLocks noChangeArrowheads="1"/>
          </p:cNvSpPr>
          <p:nvPr/>
        </p:nvSpPr>
        <p:spPr bwMode="auto">
          <a:xfrm>
            <a:off x="234950" y="5246688"/>
            <a:ext cx="439738" cy="3063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700" b="1" u="sng"/>
              <a:t>ХЛОР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700" b="1"/>
              <a:t>0,4/0,4</a:t>
            </a:r>
          </a:p>
        </p:txBody>
      </p:sp>
      <p:grpSp>
        <p:nvGrpSpPr>
          <p:cNvPr id="26650" name="Группа 81"/>
          <p:cNvGrpSpPr>
            <a:grpSpLocks/>
          </p:cNvGrpSpPr>
          <p:nvPr/>
        </p:nvGrpSpPr>
        <p:grpSpPr bwMode="auto">
          <a:xfrm>
            <a:off x="196850" y="5683250"/>
            <a:ext cx="576263" cy="198438"/>
            <a:chOff x="9839134" y="6812696"/>
            <a:chExt cx="888390" cy="318049"/>
          </a:xfrm>
        </p:grpSpPr>
        <p:grpSp>
          <p:nvGrpSpPr>
            <p:cNvPr id="27163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27168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27172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27173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27169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27170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27171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7164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24532"/>
              <a:chOff x="82" y="4408"/>
              <a:chExt cx="460" cy="154"/>
            </a:xfrm>
          </p:grpSpPr>
          <p:sp>
            <p:nvSpPr>
              <p:cNvPr id="27165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66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6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4779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4779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4779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4779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4779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3013075" indent="1588" defTabSz="14779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470275" indent="1588" defTabSz="14779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927475" indent="1588" defTabSz="14779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384675" indent="1588" defTabSz="14779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ru-RU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2000</a:t>
                </a:r>
                <a:endParaRPr lang="ru-RU" altLang="ru-RU" sz="1400">
                  <a:cs typeface="Arial" panose="020B0604020202020204" pitchFamily="34" charset="0"/>
                </a:endParaRPr>
              </a:p>
            </p:txBody>
          </p:sp>
          <p:sp>
            <p:nvSpPr>
              <p:cNvPr id="27167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20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14779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4779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4779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4779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47796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3013075" indent="1588" defTabSz="14779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470275" indent="1588" defTabSz="14779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927475" indent="1588" defTabSz="14779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384675" indent="1588" defTabSz="14779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ru-RU" sz="800">
                    <a:solidFill>
                      <a:srgbClr val="000000"/>
                    </a:solidFill>
                    <a:cs typeface="Arial" panose="020B0604020202020204" pitchFamily="34" charset="0"/>
                  </a:rPr>
                  <a:t>ХИМ</a:t>
                </a:r>
                <a:endParaRPr lang="ru-RU" altLang="ru-RU" sz="80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651" name="Rectangle 11363"/>
          <p:cNvSpPr>
            <a:spLocks noChangeArrowheads="1"/>
          </p:cNvSpPr>
          <p:nvPr/>
        </p:nvSpPr>
        <p:spPr bwMode="auto">
          <a:xfrm>
            <a:off x="950913" y="5576888"/>
            <a:ext cx="2184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90488" indent="-90488" defTabSz="1477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477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477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477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477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3075" indent="1588" defTabSz="147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70275" indent="1588" defTabSz="147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7475" indent="1588" defTabSz="147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4675" indent="1588" defTabSz="1477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>
                <a:solidFill>
                  <a:srgbClr val="000000"/>
                </a:solidFill>
                <a:cs typeface="Times New Roman" panose="02020603050405020304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26652" name="Text Box 127"/>
          <p:cNvSpPr txBox="1">
            <a:spLocks noChangeArrowheads="1"/>
          </p:cNvSpPr>
          <p:nvPr/>
        </p:nvSpPr>
        <p:spPr bwMode="auto">
          <a:xfrm>
            <a:off x="822325" y="5938838"/>
            <a:ext cx="21431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1" tIns="63904" rIns="127791" bIns="63904">
            <a:spAutoFit/>
          </a:bodyPr>
          <a:lstStyle>
            <a:lvl1pPr marL="87313" indent="-87313" defTabSz="12779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79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79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79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79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- Биологически опасные объекты</a:t>
            </a:r>
          </a:p>
        </p:txBody>
      </p:sp>
      <p:pic>
        <p:nvPicPr>
          <p:cNvPr id="26653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984875"/>
            <a:ext cx="37623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54" name="Group 295"/>
          <p:cNvGrpSpPr>
            <a:grpSpLocks/>
          </p:cNvGrpSpPr>
          <p:nvPr/>
        </p:nvGrpSpPr>
        <p:grpSpPr bwMode="auto">
          <a:xfrm rot="2225729">
            <a:off x="233363" y="6719888"/>
            <a:ext cx="582612" cy="130175"/>
            <a:chOff x="2555" y="4386"/>
            <a:chExt cx="451" cy="122"/>
          </a:xfrm>
        </p:grpSpPr>
        <p:sp>
          <p:nvSpPr>
            <p:cNvPr id="27159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27160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161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162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 altLang="ru-RU">
                <a:cs typeface="Arial" panose="020B0604020202020204" pitchFamily="34" charset="0"/>
              </a:endParaRPr>
            </a:p>
          </p:txBody>
        </p:sp>
      </p:grpSp>
      <p:grpSp>
        <p:nvGrpSpPr>
          <p:cNvPr id="26655" name="Group 68"/>
          <p:cNvGrpSpPr>
            <a:grpSpLocks/>
          </p:cNvGrpSpPr>
          <p:nvPr/>
        </p:nvGrpSpPr>
        <p:grpSpPr bwMode="auto">
          <a:xfrm>
            <a:off x="222250" y="6351588"/>
            <a:ext cx="468313" cy="287337"/>
            <a:chOff x="691" y="2698"/>
            <a:chExt cx="548" cy="304"/>
          </a:xfrm>
        </p:grpSpPr>
        <p:grpSp>
          <p:nvGrpSpPr>
            <p:cNvPr id="27133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27149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27152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27154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>
                    <a:lvl1pPr defTabSz="650875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defTabSz="650875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defTabSz="650875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defTabSz="650875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defTabSz="650875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3013075" indent="1588" defTabSz="6508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3470275" indent="1588" defTabSz="6508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927475" indent="1588" defTabSz="6508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4384675" indent="1588" defTabSz="6508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ru-RU" altLang="ru-RU" sz="1900"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155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56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57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58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7153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4 w 20000"/>
                    <a:gd name="T1" fmla="*/ 0 h 20000"/>
                    <a:gd name="T2" fmla="*/ 0 w 20000"/>
                    <a:gd name="T3" fmla="*/ 0 h 20000"/>
                    <a:gd name="T4" fmla="*/ 7 w 20000"/>
                    <a:gd name="T5" fmla="*/ 0 h 20000"/>
                    <a:gd name="T6" fmla="*/ 9 w 20000"/>
                    <a:gd name="T7" fmla="*/ 0 h 20000"/>
                    <a:gd name="T8" fmla="*/ 11 w 20000"/>
                    <a:gd name="T9" fmla="*/ 0 h 20000"/>
                    <a:gd name="T10" fmla="*/ 17 w 20000"/>
                    <a:gd name="T11" fmla="*/ 0 h 20000"/>
                    <a:gd name="T12" fmla="*/ 14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7150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>
                <a:lvl1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3013075" indent="1588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470275" indent="1588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927475" indent="1588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384675" indent="1588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900">
                  <a:cs typeface="Times New Roman" panose="02020603050405020304" pitchFamily="18" charset="0"/>
                </a:endParaRPr>
              </a:p>
            </p:txBody>
          </p:sp>
          <p:sp>
            <p:nvSpPr>
              <p:cNvPr id="27151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>
                <a:lvl1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3013075" indent="1588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470275" indent="1588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927475" indent="1588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384675" indent="1588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90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134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27139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27142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27144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>
                    <a:lvl1pPr defTabSz="650875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defTabSz="650875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defTabSz="650875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defTabSz="650875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defTabSz="650875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3013075" indent="1588" defTabSz="6508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3470275" indent="1588" defTabSz="6508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927475" indent="1588" defTabSz="6508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4384675" indent="1588" defTabSz="6508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ru-RU" altLang="ru-RU" sz="1900"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145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46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4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148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7143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4 w 20000"/>
                    <a:gd name="T1" fmla="*/ 0 h 20000"/>
                    <a:gd name="T2" fmla="*/ 0 w 20000"/>
                    <a:gd name="T3" fmla="*/ 0 h 20000"/>
                    <a:gd name="T4" fmla="*/ 7 w 20000"/>
                    <a:gd name="T5" fmla="*/ 0 h 20000"/>
                    <a:gd name="T6" fmla="*/ 9 w 20000"/>
                    <a:gd name="T7" fmla="*/ 0 h 20000"/>
                    <a:gd name="T8" fmla="*/ 11 w 20000"/>
                    <a:gd name="T9" fmla="*/ 0 h 20000"/>
                    <a:gd name="T10" fmla="*/ 17 w 20000"/>
                    <a:gd name="T11" fmla="*/ 0 h 20000"/>
                    <a:gd name="T12" fmla="*/ 14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7140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>
                <a:lvl1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3013075" indent="1588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470275" indent="1588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927475" indent="1588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384675" indent="1588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900">
                  <a:cs typeface="Times New Roman" panose="02020603050405020304" pitchFamily="18" charset="0"/>
                </a:endParaRPr>
              </a:p>
            </p:txBody>
          </p:sp>
          <p:sp>
            <p:nvSpPr>
              <p:cNvPr id="27141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>
                <a:lvl1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650875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3013075" indent="1588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470275" indent="1588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927475" indent="1588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384675" indent="1588" defTabSz="650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ru-RU" altLang="ru-RU" sz="190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135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136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137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138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56" name="TextBox 517"/>
          <p:cNvSpPr txBox="1">
            <a:spLocks noChangeArrowheads="1"/>
          </p:cNvSpPr>
          <p:nvPr/>
        </p:nvSpPr>
        <p:spPr bwMode="auto">
          <a:xfrm>
            <a:off x="898525" y="6627813"/>
            <a:ext cx="10033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100" b="1">
                <a:cs typeface="Times New Roman" panose="02020603050405020304" pitchFamily="18" charset="0"/>
              </a:rPr>
              <a:t>- </a:t>
            </a:r>
            <a:r>
              <a:rPr lang="ru-RU" altLang="ru-RU" sz="1100" b="1">
                <a:cs typeface="Times New Roman" panose="02020603050405020304" pitchFamily="18" charset="0"/>
              </a:rPr>
              <a:t>Газопровод</a:t>
            </a:r>
          </a:p>
        </p:txBody>
      </p:sp>
      <p:sp>
        <p:nvSpPr>
          <p:cNvPr id="26657" name="TextBox 518"/>
          <p:cNvSpPr txBox="1">
            <a:spLocks noChangeArrowheads="1"/>
          </p:cNvSpPr>
          <p:nvPr/>
        </p:nvSpPr>
        <p:spPr bwMode="auto">
          <a:xfrm>
            <a:off x="846138" y="6364288"/>
            <a:ext cx="22272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100" b="1">
                <a:cs typeface="Times New Roman" panose="02020603050405020304" pitchFamily="18" charset="0"/>
              </a:rPr>
              <a:t>- </a:t>
            </a:r>
            <a:r>
              <a:rPr lang="ru-RU" altLang="ru-RU" sz="1100" b="1">
                <a:cs typeface="Times New Roman" panose="02020603050405020304" pitchFamily="18" charset="0"/>
              </a:rPr>
              <a:t>Газоперерабатывающий завод</a:t>
            </a:r>
          </a:p>
        </p:txBody>
      </p:sp>
      <p:grpSp>
        <p:nvGrpSpPr>
          <p:cNvPr id="26658" name="Группа 36"/>
          <p:cNvGrpSpPr>
            <a:grpSpLocks/>
          </p:cNvGrpSpPr>
          <p:nvPr/>
        </p:nvGrpSpPr>
        <p:grpSpPr bwMode="auto">
          <a:xfrm>
            <a:off x="246063" y="7237413"/>
            <a:ext cx="577850" cy="357187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6659" name="TextBox 27"/>
          <p:cNvSpPr txBox="1">
            <a:spLocks noChangeArrowheads="1"/>
          </p:cNvSpPr>
          <p:nvPr/>
        </p:nvSpPr>
        <p:spPr bwMode="auto">
          <a:xfrm>
            <a:off x="892175" y="7289800"/>
            <a:ext cx="2819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100" b="1">
                <a:cs typeface="Times New Roman" panose="02020603050405020304" pitchFamily="18" charset="0"/>
              </a:rPr>
              <a:t>- </a:t>
            </a:r>
            <a:r>
              <a:rPr lang="ru-RU" altLang="ru-RU" sz="1100" b="1">
                <a:cs typeface="Times New Roman" panose="02020603050405020304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26660" name="Группа 40"/>
          <p:cNvGrpSpPr>
            <a:grpSpLocks/>
          </p:cNvGrpSpPr>
          <p:nvPr/>
        </p:nvGrpSpPr>
        <p:grpSpPr bwMode="auto">
          <a:xfrm>
            <a:off x="266700" y="7716838"/>
            <a:ext cx="576263" cy="357187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6661" name="TextBox 337"/>
          <p:cNvSpPr txBox="1">
            <a:spLocks noChangeArrowheads="1"/>
          </p:cNvSpPr>
          <p:nvPr/>
        </p:nvSpPr>
        <p:spPr bwMode="auto">
          <a:xfrm>
            <a:off x="900113" y="7672388"/>
            <a:ext cx="1890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100" b="1">
                <a:cs typeface="Times New Roman" panose="02020603050405020304" pitchFamily="18" charset="0"/>
              </a:rPr>
              <a:t>Пересечение газопровода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100" b="1">
                <a:cs typeface="Times New Roman" panose="02020603050405020304" pitchFamily="18" charset="0"/>
              </a:rPr>
              <a:t>с речными преградами</a:t>
            </a:r>
          </a:p>
        </p:txBody>
      </p:sp>
      <p:grpSp>
        <p:nvGrpSpPr>
          <p:cNvPr id="26662" name="Группа 45"/>
          <p:cNvGrpSpPr>
            <a:grpSpLocks/>
          </p:cNvGrpSpPr>
          <p:nvPr/>
        </p:nvGrpSpPr>
        <p:grpSpPr bwMode="auto">
          <a:xfrm>
            <a:off x="266700" y="8196263"/>
            <a:ext cx="576263" cy="357187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6663" name="TextBox 341"/>
          <p:cNvSpPr txBox="1">
            <a:spLocks noChangeArrowheads="1"/>
          </p:cNvSpPr>
          <p:nvPr/>
        </p:nvSpPr>
        <p:spPr bwMode="auto">
          <a:xfrm>
            <a:off x="906463" y="8269288"/>
            <a:ext cx="2260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100" b="1">
                <a:cs typeface="Times New Roman" panose="02020603050405020304" pitchFamily="18" charset="0"/>
              </a:rPr>
              <a:t>- </a:t>
            </a:r>
            <a:r>
              <a:rPr lang="ru-RU" altLang="ru-RU" sz="1100" b="1">
                <a:cs typeface="Times New Roman" panose="02020603050405020304" pitchFamily="18" charset="0"/>
              </a:rPr>
              <a:t>Пересечение газопровода с ЖД</a:t>
            </a:r>
          </a:p>
        </p:txBody>
      </p:sp>
      <p:grpSp>
        <p:nvGrpSpPr>
          <p:cNvPr id="26664" name="Группа 49"/>
          <p:cNvGrpSpPr>
            <a:grpSpLocks/>
          </p:cNvGrpSpPr>
          <p:nvPr/>
        </p:nvGrpSpPr>
        <p:grpSpPr bwMode="auto">
          <a:xfrm>
            <a:off x="288925" y="8680450"/>
            <a:ext cx="576263" cy="357188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6665" name="TextBox 345"/>
          <p:cNvSpPr txBox="1">
            <a:spLocks noChangeArrowheads="1"/>
          </p:cNvSpPr>
          <p:nvPr/>
        </p:nvSpPr>
        <p:spPr bwMode="auto">
          <a:xfrm>
            <a:off x="900113" y="8659813"/>
            <a:ext cx="1987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100" b="1">
                <a:cs typeface="Times New Roman" panose="02020603050405020304" pitchFamily="18" charset="0"/>
              </a:rPr>
              <a:t>Пересечение газопровода с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100" b="1">
                <a:cs typeface="Times New Roman" panose="02020603050405020304" pitchFamily="18" charset="0"/>
              </a:rPr>
              <a:t>переходами и оврагами</a:t>
            </a:r>
          </a:p>
        </p:txBody>
      </p:sp>
      <p:grpSp>
        <p:nvGrpSpPr>
          <p:cNvPr id="26666" name="Группа 56"/>
          <p:cNvGrpSpPr>
            <a:grpSpLocks/>
          </p:cNvGrpSpPr>
          <p:nvPr/>
        </p:nvGrpSpPr>
        <p:grpSpPr bwMode="auto">
          <a:xfrm rot="2193924">
            <a:off x="209550" y="6807200"/>
            <a:ext cx="612775" cy="503238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6667" name="TextBox 517"/>
          <p:cNvSpPr txBox="1">
            <a:spLocks noChangeArrowheads="1"/>
          </p:cNvSpPr>
          <p:nvPr/>
        </p:nvSpPr>
        <p:spPr bwMode="auto">
          <a:xfrm>
            <a:off x="881063" y="6875463"/>
            <a:ext cx="111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100" b="1">
                <a:cs typeface="Times New Roman" panose="02020603050405020304" pitchFamily="18" charset="0"/>
              </a:rPr>
              <a:t>- </a:t>
            </a:r>
            <a:r>
              <a:rPr lang="ru-RU" altLang="ru-RU" sz="1100" b="1">
                <a:cs typeface="Times New Roman" panose="02020603050405020304" pitchFamily="18" charset="0"/>
              </a:rPr>
              <a:t>Нефтепровод</a:t>
            </a:r>
          </a:p>
        </p:txBody>
      </p:sp>
      <p:sp>
        <p:nvSpPr>
          <p:cNvPr id="26668" name="Rectangle 426"/>
          <p:cNvSpPr>
            <a:spLocks noChangeArrowheads="1"/>
          </p:cNvSpPr>
          <p:nvPr/>
        </p:nvSpPr>
        <p:spPr bwMode="auto">
          <a:xfrm>
            <a:off x="4849813" y="1366838"/>
            <a:ext cx="9144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30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702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74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46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/>
              <a:t>Морской порт</a:t>
            </a:r>
          </a:p>
        </p:txBody>
      </p:sp>
      <p:pic>
        <p:nvPicPr>
          <p:cNvPr id="26669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676400"/>
            <a:ext cx="34131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70" name="Rectangle 426"/>
          <p:cNvSpPr>
            <a:spLocks noChangeArrowheads="1"/>
          </p:cNvSpPr>
          <p:nvPr/>
        </p:nvSpPr>
        <p:spPr bwMode="auto">
          <a:xfrm>
            <a:off x="4859338" y="1720850"/>
            <a:ext cx="9398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30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702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74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46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/>
              <a:t>Метрополитен</a:t>
            </a:r>
          </a:p>
        </p:txBody>
      </p:sp>
      <p:grpSp>
        <p:nvGrpSpPr>
          <p:cNvPr id="26671" name="Группа 156"/>
          <p:cNvGrpSpPr>
            <a:grpSpLocks/>
          </p:cNvGrpSpPr>
          <p:nvPr/>
        </p:nvGrpSpPr>
        <p:grpSpPr bwMode="auto">
          <a:xfrm>
            <a:off x="414338" y="9142413"/>
            <a:ext cx="330200" cy="261937"/>
            <a:chOff x="6517485" y="1659733"/>
            <a:chExt cx="190500" cy="161234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117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55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b="1"/>
                <a:t>9</a:t>
              </a:r>
            </a:p>
          </p:txBody>
        </p:sp>
      </p:grpSp>
      <p:sp>
        <p:nvSpPr>
          <p:cNvPr id="26672" name="Text Box 47"/>
          <p:cNvSpPr txBox="1">
            <a:spLocks noChangeArrowheads="1"/>
          </p:cNvSpPr>
          <p:nvPr/>
        </p:nvSpPr>
        <p:spPr bwMode="auto">
          <a:xfrm>
            <a:off x="895350" y="9144000"/>
            <a:ext cx="1033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16217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16217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Pts val="800"/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Пляжи;</a:t>
            </a:r>
          </a:p>
        </p:txBody>
      </p:sp>
      <p:grpSp>
        <p:nvGrpSpPr>
          <p:cNvPr id="26673" name="Группа 358"/>
          <p:cNvGrpSpPr>
            <a:grpSpLocks/>
          </p:cNvGrpSpPr>
          <p:nvPr/>
        </p:nvGrpSpPr>
        <p:grpSpPr bwMode="auto">
          <a:xfrm>
            <a:off x="4338638" y="2378075"/>
            <a:ext cx="185737" cy="173038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6674" name="Text Box 47"/>
          <p:cNvSpPr txBox="1">
            <a:spLocks noChangeArrowheads="1"/>
          </p:cNvSpPr>
          <p:nvPr/>
        </p:nvSpPr>
        <p:spPr bwMode="auto">
          <a:xfrm>
            <a:off x="4702175" y="2311400"/>
            <a:ext cx="18669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16217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16217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Pts val="800"/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Водозаборные станции;</a:t>
            </a:r>
          </a:p>
        </p:txBody>
      </p:sp>
      <p:grpSp>
        <p:nvGrpSpPr>
          <p:cNvPr id="26675" name="Group 465"/>
          <p:cNvGrpSpPr>
            <a:grpSpLocks/>
          </p:cNvGrpSpPr>
          <p:nvPr/>
        </p:nvGrpSpPr>
        <p:grpSpPr bwMode="auto">
          <a:xfrm>
            <a:off x="4237038" y="2933700"/>
            <a:ext cx="352425" cy="258763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1102861">
                <a:defRPr/>
              </a:pPr>
              <a:endParaRPr lang="ru-RU" sz="1000" dirty="0"/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676" name="Text Box 47"/>
          <p:cNvSpPr txBox="1">
            <a:spLocks noChangeArrowheads="1"/>
          </p:cNvSpPr>
          <p:nvPr/>
        </p:nvSpPr>
        <p:spPr bwMode="auto">
          <a:xfrm>
            <a:off x="4702175" y="2921000"/>
            <a:ext cx="1866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16217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16217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Pts val="800"/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Котельные;</a:t>
            </a:r>
          </a:p>
        </p:txBody>
      </p:sp>
      <p:grpSp>
        <p:nvGrpSpPr>
          <p:cNvPr id="26677" name="Group 128"/>
          <p:cNvGrpSpPr>
            <a:grpSpLocks/>
          </p:cNvGrpSpPr>
          <p:nvPr/>
        </p:nvGrpSpPr>
        <p:grpSpPr bwMode="auto">
          <a:xfrm flipH="1">
            <a:off x="4297363" y="4492625"/>
            <a:ext cx="201612" cy="376238"/>
            <a:chOff x="3767" y="2115"/>
            <a:chExt cx="159" cy="368"/>
          </a:xfrm>
        </p:grpSpPr>
        <p:grpSp>
          <p:nvGrpSpPr>
            <p:cNvPr id="27093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27100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01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094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27098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99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095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27096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97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678" name="Text Box 47"/>
          <p:cNvSpPr txBox="1">
            <a:spLocks noChangeArrowheads="1"/>
          </p:cNvSpPr>
          <p:nvPr/>
        </p:nvSpPr>
        <p:spPr bwMode="auto">
          <a:xfrm>
            <a:off x="4703763" y="4530725"/>
            <a:ext cx="18669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16217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16217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Pts val="800"/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Газовое месторождение;</a:t>
            </a:r>
          </a:p>
        </p:txBody>
      </p:sp>
      <p:grpSp>
        <p:nvGrpSpPr>
          <p:cNvPr id="26679" name="Группа 377"/>
          <p:cNvGrpSpPr>
            <a:grpSpLocks/>
          </p:cNvGrpSpPr>
          <p:nvPr/>
        </p:nvGrpSpPr>
        <p:grpSpPr bwMode="auto">
          <a:xfrm>
            <a:off x="4049713" y="4899025"/>
            <a:ext cx="825500" cy="465138"/>
            <a:chOff x="4523592" y="5717578"/>
            <a:chExt cx="765501" cy="460947"/>
          </a:xfrm>
        </p:grpSpPr>
        <p:grpSp>
          <p:nvGrpSpPr>
            <p:cNvPr id="27083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27088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27091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092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7089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7090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084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460947"/>
              <a:chOff x="4684812" y="5717578"/>
              <a:chExt cx="604281" cy="460947"/>
            </a:xfrm>
          </p:grpSpPr>
          <p:sp>
            <p:nvSpPr>
              <p:cNvPr id="27085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86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309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45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5446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9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544638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5446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544638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5446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5446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5446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5446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200" b="1"/>
                  <a:t>ГАЗ</a:t>
                </a:r>
              </a:p>
            </p:txBody>
          </p:sp>
          <p:sp>
            <p:nvSpPr>
              <p:cNvPr id="27087" name="Text Box 126"/>
              <p:cNvSpPr txBox="1">
                <a:spLocks noChangeArrowheads="1"/>
              </p:cNvSpPr>
              <p:nvPr/>
            </p:nvSpPr>
            <p:spPr bwMode="auto">
              <a:xfrm>
                <a:off x="4756211" y="5868548"/>
                <a:ext cx="302141" cy="309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45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5446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9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544638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544638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544638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5446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5446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5446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544638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200" b="1"/>
                  <a:t>2</a:t>
                </a:r>
              </a:p>
            </p:txBody>
          </p:sp>
        </p:grpSp>
      </p:grpSp>
      <p:sp>
        <p:nvSpPr>
          <p:cNvPr id="26680" name="Text Box 47"/>
          <p:cNvSpPr txBox="1">
            <a:spLocks noChangeArrowheads="1"/>
          </p:cNvSpPr>
          <p:nvPr/>
        </p:nvSpPr>
        <p:spPr bwMode="auto">
          <a:xfrm>
            <a:off x="4686300" y="4930775"/>
            <a:ext cx="1866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16217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16217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Pts val="800"/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Газовое хранилище;</a:t>
            </a:r>
          </a:p>
        </p:txBody>
      </p:sp>
      <p:grpSp>
        <p:nvGrpSpPr>
          <p:cNvPr id="26681" name="Group 105"/>
          <p:cNvGrpSpPr>
            <a:grpSpLocks/>
          </p:cNvGrpSpPr>
          <p:nvPr/>
        </p:nvGrpSpPr>
        <p:grpSpPr bwMode="auto">
          <a:xfrm>
            <a:off x="4238625" y="5305425"/>
            <a:ext cx="312738" cy="293688"/>
            <a:chOff x="3061" y="3475"/>
            <a:chExt cx="182" cy="182"/>
          </a:xfrm>
        </p:grpSpPr>
        <p:grpSp>
          <p:nvGrpSpPr>
            <p:cNvPr id="27072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27074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27077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27081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082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078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27079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080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7075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76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7073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26682" name="Text Box 47"/>
          <p:cNvSpPr txBox="1">
            <a:spLocks noChangeArrowheads="1"/>
          </p:cNvSpPr>
          <p:nvPr/>
        </p:nvSpPr>
        <p:spPr bwMode="auto">
          <a:xfrm>
            <a:off x="4710113" y="5287963"/>
            <a:ext cx="1865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16217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16217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Pts val="800"/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Компрессорная станция;</a:t>
            </a:r>
          </a:p>
        </p:txBody>
      </p:sp>
      <p:sp>
        <p:nvSpPr>
          <p:cNvPr id="26683" name="TextBox 13"/>
          <p:cNvSpPr txBox="1">
            <a:spLocks noChangeArrowheads="1"/>
          </p:cNvSpPr>
          <p:nvPr/>
        </p:nvSpPr>
        <p:spPr bwMode="auto">
          <a:xfrm>
            <a:off x="4813300" y="5765800"/>
            <a:ext cx="31003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Военизированный горноспасательный взвод</a:t>
            </a:r>
            <a:endParaRPr lang="ru-RU" altLang="ru-RU" sz="1300" b="1">
              <a:cs typeface="Times New Roman" panose="02020603050405020304" pitchFamily="18" charset="0"/>
            </a:endParaRPr>
          </a:p>
        </p:txBody>
      </p:sp>
      <p:sp>
        <p:nvSpPr>
          <p:cNvPr id="26684" name="TextBox 15"/>
          <p:cNvSpPr txBox="1">
            <a:spLocks noChangeArrowheads="1"/>
          </p:cNvSpPr>
          <p:nvPr/>
        </p:nvSpPr>
        <p:spPr bwMode="auto">
          <a:xfrm>
            <a:off x="4808538" y="6067425"/>
            <a:ext cx="27701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4057650" y="6172200"/>
            <a:ext cx="354013" cy="16668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73" tIns="55236" rIns="110473" bIns="55236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686" name="Group 82"/>
          <p:cNvGrpSpPr>
            <a:grpSpLocks/>
          </p:cNvGrpSpPr>
          <p:nvPr/>
        </p:nvGrpSpPr>
        <p:grpSpPr bwMode="auto">
          <a:xfrm>
            <a:off x="4057650" y="5754688"/>
            <a:ext cx="619125" cy="331787"/>
            <a:chOff x="4207" y="2129"/>
            <a:chExt cx="499" cy="456"/>
          </a:xfrm>
        </p:grpSpPr>
        <p:sp>
          <p:nvSpPr>
            <p:cNvPr id="27069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cs typeface="Times New Roman" panose="02020603050405020304" pitchFamily="18" charset="0"/>
              </a:endParaRPr>
            </a:p>
          </p:txBody>
        </p:sp>
        <p:sp>
          <p:nvSpPr>
            <p:cNvPr id="27070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71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100" b="1">
                  <a:solidFill>
                    <a:srgbClr val="FFFF00"/>
                  </a:solidFill>
                  <a:cs typeface="Times New Roman" panose="02020603050405020304" pitchFamily="18" charset="0"/>
                </a:rPr>
                <a:t>ВГСВ</a:t>
              </a:r>
            </a:p>
          </p:txBody>
        </p:sp>
      </p:grpSp>
      <p:grpSp>
        <p:nvGrpSpPr>
          <p:cNvPr id="26687" name="Группа 49"/>
          <p:cNvGrpSpPr>
            <a:grpSpLocks/>
          </p:cNvGrpSpPr>
          <p:nvPr/>
        </p:nvGrpSpPr>
        <p:grpSpPr bwMode="auto">
          <a:xfrm>
            <a:off x="4057650" y="6470650"/>
            <a:ext cx="300038" cy="352425"/>
            <a:chOff x="214282" y="1325391"/>
            <a:chExt cx="214314" cy="252573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068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20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400" b="1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26688" name="TextBox 15"/>
          <p:cNvSpPr txBox="1">
            <a:spLocks noChangeArrowheads="1"/>
          </p:cNvSpPr>
          <p:nvPr/>
        </p:nvSpPr>
        <p:spPr bwMode="auto">
          <a:xfrm>
            <a:off x="4824413" y="6470650"/>
            <a:ext cx="6604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Шахта</a:t>
            </a:r>
          </a:p>
        </p:txBody>
      </p:sp>
      <p:graphicFrame>
        <p:nvGraphicFramePr>
          <p:cNvPr id="26689" name="Object 100"/>
          <p:cNvGraphicFramePr>
            <a:graphicFrameLocks noChangeAspect="1"/>
          </p:cNvGraphicFramePr>
          <p:nvPr/>
        </p:nvGraphicFramePr>
        <p:xfrm>
          <a:off x="3946525" y="6799263"/>
          <a:ext cx="6096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36" name="Clip" r:id="rId7" imgW="5807075" imgH="3009900" progId="">
                  <p:embed/>
                </p:oleObj>
              </mc:Choice>
              <mc:Fallback>
                <p:oleObj name="Clip" r:id="rId7" imgW="5807075" imgH="3009900" progId="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6799263"/>
                        <a:ext cx="6096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90" name="TextBox 15"/>
          <p:cNvSpPr txBox="1">
            <a:spLocks noChangeArrowheads="1"/>
          </p:cNvSpPr>
          <p:nvPr/>
        </p:nvSpPr>
        <p:spPr bwMode="auto">
          <a:xfrm>
            <a:off x="4824413" y="6861175"/>
            <a:ext cx="27559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Обогатительная фабрика, (комбинаты)</a:t>
            </a:r>
          </a:p>
        </p:txBody>
      </p:sp>
      <p:grpSp>
        <p:nvGrpSpPr>
          <p:cNvPr id="26691" name="Group 360"/>
          <p:cNvGrpSpPr>
            <a:grpSpLocks/>
          </p:cNvGrpSpPr>
          <p:nvPr/>
        </p:nvGrpSpPr>
        <p:grpSpPr bwMode="auto">
          <a:xfrm>
            <a:off x="3941763" y="7362825"/>
            <a:ext cx="647700" cy="338138"/>
            <a:chOff x="6432" y="3569"/>
            <a:chExt cx="810" cy="602"/>
          </a:xfrm>
        </p:grpSpPr>
        <p:sp>
          <p:nvSpPr>
            <p:cNvPr id="26923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24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25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26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27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28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29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0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1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2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3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4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5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6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7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8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39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40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41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42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43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44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45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46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47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48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49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50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51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52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53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54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55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56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57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58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59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60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61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62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63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64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65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66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67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68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69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70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71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72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73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74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75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76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77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78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79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80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81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82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83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84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85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86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87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88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89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90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91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92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93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94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95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96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97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98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999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00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01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02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03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04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05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06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07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08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09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10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11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12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13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14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15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16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17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18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19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20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21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22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23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24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25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26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27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28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29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30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31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32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33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34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35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36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37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38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39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40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41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42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43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44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45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46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47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48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49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50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51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52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53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54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55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56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57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58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59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60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61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62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63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64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65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066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92" name="TextBox 15"/>
          <p:cNvSpPr txBox="1">
            <a:spLocks noChangeArrowheads="1"/>
          </p:cNvSpPr>
          <p:nvPr/>
        </p:nvSpPr>
        <p:spPr bwMode="auto">
          <a:xfrm>
            <a:off x="4824413" y="7362825"/>
            <a:ext cx="132873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Угольный разрез</a:t>
            </a:r>
          </a:p>
        </p:txBody>
      </p:sp>
      <p:pic>
        <p:nvPicPr>
          <p:cNvPr id="26693" name="Picture 1961" descr="фенол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3968750" y="7748588"/>
            <a:ext cx="638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94" name="TextBox 15"/>
          <p:cNvSpPr txBox="1">
            <a:spLocks noChangeArrowheads="1"/>
          </p:cNvSpPr>
          <p:nvPr/>
        </p:nvSpPr>
        <p:spPr bwMode="auto">
          <a:xfrm>
            <a:off x="4824413" y="7753350"/>
            <a:ext cx="6921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78" tIns="55239" rIns="110478" bIns="552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Карьер</a:t>
            </a:r>
          </a:p>
        </p:txBody>
      </p:sp>
      <p:grpSp>
        <p:nvGrpSpPr>
          <p:cNvPr id="26695" name="Группа 594"/>
          <p:cNvGrpSpPr>
            <a:grpSpLocks/>
          </p:cNvGrpSpPr>
          <p:nvPr/>
        </p:nvGrpSpPr>
        <p:grpSpPr bwMode="auto">
          <a:xfrm>
            <a:off x="4229100" y="6981825"/>
            <a:ext cx="427038" cy="261938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300" dirty="0"/>
            </a:p>
          </p:txBody>
        </p:sp>
        <p:sp>
          <p:nvSpPr>
            <p:cNvPr id="26922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300" b="1"/>
                <a:t>ОФ</a:t>
              </a:r>
            </a:p>
          </p:txBody>
        </p:sp>
      </p:grpSp>
      <p:grpSp>
        <p:nvGrpSpPr>
          <p:cNvPr id="26696" name="Группа 38"/>
          <p:cNvGrpSpPr>
            <a:grpSpLocks/>
          </p:cNvGrpSpPr>
          <p:nvPr/>
        </p:nvGrpSpPr>
        <p:grpSpPr bwMode="auto">
          <a:xfrm>
            <a:off x="4279900" y="1290638"/>
            <a:ext cx="306388" cy="279400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26920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437" name="Clip" r:id="rId10" imgW="527995" imgH="703385" progId="">
                    <p:embed/>
                  </p:oleObj>
                </mc:Choice>
                <mc:Fallback>
                  <p:oleObj name="Clip" r:id="rId10" imgW="527995" imgH="703385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800" y="2032002"/>
                          <a:ext cx="191559" cy="228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697" name="Group 465"/>
          <p:cNvGrpSpPr>
            <a:grpSpLocks/>
          </p:cNvGrpSpPr>
          <p:nvPr/>
        </p:nvGrpSpPr>
        <p:grpSpPr bwMode="auto">
          <a:xfrm>
            <a:off x="4237038" y="3327400"/>
            <a:ext cx="352425" cy="258763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1102861">
                <a:defRPr/>
              </a:pPr>
              <a:endParaRPr lang="ru-RU" sz="1000" dirty="0"/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698" name="Text Box 47"/>
          <p:cNvSpPr txBox="1">
            <a:spLocks noChangeArrowheads="1"/>
          </p:cNvSpPr>
          <p:nvPr/>
        </p:nvSpPr>
        <p:spPr bwMode="auto">
          <a:xfrm>
            <a:off x="4699000" y="3351213"/>
            <a:ext cx="18669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16217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16217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Pts val="800"/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4312568" y="3738625"/>
            <a:ext cx="221767" cy="2104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65" tIns="55233" rIns="110465" bIns="5523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702" name="Text Box 47"/>
          <p:cNvSpPr txBox="1">
            <a:spLocks noChangeArrowheads="1"/>
          </p:cNvSpPr>
          <p:nvPr/>
        </p:nvSpPr>
        <p:spPr bwMode="auto">
          <a:xfrm>
            <a:off x="4703763" y="3692525"/>
            <a:ext cx="1866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16217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16217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Pts val="800"/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Тепловой пункт;</a:t>
            </a:r>
          </a:p>
        </p:txBody>
      </p:sp>
      <p:grpSp>
        <p:nvGrpSpPr>
          <p:cNvPr id="26703" name="Group 32"/>
          <p:cNvGrpSpPr>
            <a:grpSpLocks/>
          </p:cNvGrpSpPr>
          <p:nvPr/>
        </p:nvGrpSpPr>
        <p:grpSpPr bwMode="auto">
          <a:xfrm>
            <a:off x="4184650" y="4137025"/>
            <a:ext cx="498475" cy="138113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704" name="Text Box 47"/>
          <p:cNvSpPr txBox="1">
            <a:spLocks noChangeArrowheads="1"/>
          </p:cNvSpPr>
          <p:nvPr/>
        </p:nvSpPr>
        <p:spPr bwMode="auto">
          <a:xfrm>
            <a:off x="4732338" y="4025900"/>
            <a:ext cx="18669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16217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16217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Pts val="800"/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Тепловые сети;</a:t>
            </a:r>
          </a:p>
        </p:txBody>
      </p:sp>
      <p:grpSp>
        <p:nvGrpSpPr>
          <p:cNvPr id="26705" name="Группа 143"/>
          <p:cNvGrpSpPr>
            <a:grpSpLocks/>
          </p:cNvGrpSpPr>
          <p:nvPr/>
        </p:nvGrpSpPr>
        <p:grpSpPr bwMode="auto">
          <a:xfrm>
            <a:off x="4338638" y="2665413"/>
            <a:ext cx="169862" cy="169862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6706" name="Text Box 47"/>
          <p:cNvSpPr txBox="1">
            <a:spLocks noChangeArrowheads="1"/>
          </p:cNvSpPr>
          <p:nvPr/>
        </p:nvSpPr>
        <p:spPr bwMode="auto">
          <a:xfrm>
            <a:off x="4679950" y="2606675"/>
            <a:ext cx="19526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16217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16217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Pts val="800"/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Очистное сооружение;</a:t>
            </a:r>
          </a:p>
        </p:txBody>
      </p:sp>
      <p:grpSp>
        <p:nvGrpSpPr>
          <p:cNvPr id="26707" name="Group 32"/>
          <p:cNvGrpSpPr>
            <a:grpSpLocks/>
          </p:cNvGrpSpPr>
          <p:nvPr/>
        </p:nvGrpSpPr>
        <p:grpSpPr bwMode="auto">
          <a:xfrm>
            <a:off x="4181475" y="2082800"/>
            <a:ext cx="498475" cy="138113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708" name="Text Box 47"/>
          <p:cNvSpPr txBox="1">
            <a:spLocks noChangeArrowheads="1"/>
          </p:cNvSpPr>
          <p:nvPr/>
        </p:nvSpPr>
        <p:spPr bwMode="auto">
          <a:xfrm>
            <a:off x="4689475" y="1997075"/>
            <a:ext cx="18653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6376" tIns="73177" rIns="146376" bIns="73177">
            <a:spAutoFit/>
          </a:bodyPr>
          <a:lstStyle>
            <a:lvl1pPr defTabSz="216217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16217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16217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SzPts val="800"/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Водопроводные сети;</a:t>
            </a:r>
          </a:p>
        </p:txBody>
      </p:sp>
      <p:grpSp>
        <p:nvGrpSpPr>
          <p:cNvPr id="26709" name="Group 72"/>
          <p:cNvGrpSpPr>
            <a:grpSpLocks/>
          </p:cNvGrpSpPr>
          <p:nvPr/>
        </p:nvGrpSpPr>
        <p:grpSpPr bwMode="auto">
          <a:xfrm rot="-5400000">
            <a:off x="4253707" y="9079706"/>
            <a:ext cx="176212" cy="371475"/>
            <a:chOff x="4558" y="3793"/>
            <a:chExt cx="136" cy="136"/>
          </a:xfrm>
        </p:grpSpPr>
        <p:sp>
          <p:nvSpPr>
            <p:cNvPr id="26889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890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26891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2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3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710" name="Text Box 78"/>
          <p:cNvSpPr txBox="1">
            <a:spLocks noChangeArrowheads="1"/>
          </p:cNvSpPr>
          <p:nvPr/>
        </p:nvSpPr>
        <p:spPr bwMode="auto">
          <a:xfrm>
            <a:off x="4913313" y="9166225"/>
            <a:ext cx="14716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16217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16217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ГТС</a:t>
            </a:r>
          </a:p>
        </p:txBody>
      </p:sp>
      <p:sp>
        <p:nvSpPr>
          <p:cNvPr id="26711" name="Text Box 78"/>
          <p:cNvSpPr txBox="1">
            <a:spLocks noChangeArrowheads="1"/>
          </p:cNvSpPr>
          <p:nvPr/>
        </p:nvSpPr>
        <p:spPr bwMode="auto">
          <a:xfrm>
            <a:off x="4900613" y="8678863"/>
            <a:ext cx="22066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16217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1621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16217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1621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Скотомогильники</a:t>
            </a:r>
          </a:p>
        </p:txBody>
      </p:sp>
      <p:grpSp>
        <p:nvGrpSpPr>
          <p:cNvPr id="26712" name="Группа 678"/>
          <p:cNvGrpSpPr>
            <a:grpSpLocks/>
          </p:cNvGrpSpPr>
          <p:nvPr/>
        </p:nvGrpSpPr>
        <p:grpSpPr bwMode="auto">
          <a:xfrm>
            <a:off x="4114800" y="8626475"/>
            <a:ext cx="484188" cy="452438"/>
            <a:chOff x="657225" y="5461803"/>
            <a:chExt cx="390525" cy="386547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913752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142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12</a:t>
              </a:r>
            </a:p>
          </p:txBody>
        </p:sp>
        <p:grpSp>
          <p:nvGrpSpPr>
            <p:cNvPr id="26883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26884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>
                <a:lvl1pPr defTabSz="15446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5446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5446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5446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5446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3013075" indent="1588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470275" indent="1588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927475" indent="1588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384675" indent="1588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 sz="1100"/>
              </a:p>
            </p:txBody>
          </p:sp>
          <p:sp>
            <p:nvSpPr>
              <p:cNvPr id="26885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>
                <a:lvl1pPr defTabSz="15446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5446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5446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5446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544638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3013075" indent="1588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470275" indent="1588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927475" indent="1588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384675" indent="1588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 sz="1100"/>
              </a:p>
            </p:txBody>
          </p:sp>
          <p:grpSp>
            <p:nvGrpSpPr>
              <p:cNvPr id="26886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26887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88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6713" name="Group 66"/>
          <p:cNvGrpSpPr>
            <a:grpSpLocks/>
          </p:cNvGrpSpPr>
          <p:nvPr/>
        </p:nvGrpSpPr>
        <p:grpSpPr bwMode="auto">
          <a:xfrm>
            <a:off x="8499475" y="4376738"/>
            <a:ext cx="284163" cy="358775"/>
            <a:chOff x="783" y="2063"/>
            <a:chExt cx="479" cy="307"/>
          </a:xfrm>
        </p:grpSpPr>
        <p:sp>
          <p:nvSpPr>
            <p:cNvPr id="26856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857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26874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26879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496 h 21600"/>
                    <a:gd name="T4" fmla="*/ 0 w 21600"/>
                    <a:gd name="T5" fmla="*/ 549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80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496 h 21600"/>
                    <a:gd name="T4" fmla="*/ 0 w 21600"/>
                    <a:gd name="T5" fmla="*/ 549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6875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6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7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8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858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26867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26872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492 h 21600"/>
                    <a:gd name="T4" fmla="*/ 0 w 21600"/>
                    <a:gd name="T5" fmla="*/ 54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73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469 h 21600"/>
                    <a:gd name="T4" fmla="*/ 0 w 21600"/>
                    <a:gd name="T5" fmla="*/ 546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6868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9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0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1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6859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860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861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862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863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864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865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866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714" name="Text Box 92"/>
          <p:cNvSpPr txBox="1">
            <a:spLocks noChangeArrowheads="1"/>
          </p:cNvSpPr>
          <p:nvPr/>
        </p:nvSpPr>
        <p:spPr bwMode="auto">
          <a:xfrm>
            <a:off x="8966200" y="4024313"/>
            <a:ext cx="32115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78" tIns="55239" rIns="110478" bIns="552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Месторождение нефти</a:t>
            </a:r>
          </a:p>
        </p:txBody>
      </p:sp>
      <p:sp>
        <p:nvSpPr>
          <p:cNvPr id="26715" name="Text Box 93"/>
          <p:cNvSpPr txBox="1">
            <a:spLocks noChangeArrowheads="1"/>
          </p:cNvSpPr>
          <p:nvPr/>
        </p:nvSpPr>
        <p:spPr bwMode="auto">
          <a:xfrm>
            <a:off x="8966200" y="4356100"/>
            <a:ext cx="32321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78" tIns="55239" rIns="110478" bIns="552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26716" name="Group 94"/>
          <p:cNvGrpSpPr>
            <a:grpSpLocks/>
          </p:cNvGrpSpPr>
          <p:nvPr/>
        </p:nvGrpSpPr>
        <p:grpSpPr bwMode="auto">
          <a:xfrm>
            <a:off x="8507413" y="3968750"/>
            <a:ext cx="244475" cy="261938"/>
            <a:chOff x="2394" y="6885"/>
            <a:chExt cx="457" cy="1027"/>
          </a:xfrm>
        </p:grpSpPr>
        <p:sp>
          <p:nvSpPr>
            <p:cNvPr id="26853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54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55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717" name="Group 98"/>
          <p:cNvGrpSpPr>
            <a:grpSpLocks/>
          </p:cNvGrpSpPr>
          <p:nvPr/>
        </p:nvGrpSpPr>
        <p:grpSpPr bwMode="auto">
          <a:xfrm>
            <a:off x="8448675" y="4951413"/>
            <a:ext cx="315913" cy="296862"/>
            <a:chOff x="258" y="12222"/>
            <a:chExt cx="457" cy="457"/>
          </a:xfrm>
        </p:grpSpPr>
        <p:sp>
          <p:nvSpPr>
            <p:cNvPr id="26846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altLang="ru-RU" sz="1300"/>
            </a:p>
          </p:txBody>
        </p:sp>
        <p:grpSp>
          <p:nvGrpSpPr>
            <p:cNvPr id="26847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26848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26851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52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6849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0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718" name="Text Box 106"/>
          <p:cNvSpPr txBox="1">
            <a:spLocks noChangeArrowheads="1"/>
          </p:cNvSpPr>
          <p:nvPr/>
        </p:nvSpPr>
        <p:spPr bwMode="auto">
          <a:xfrm>
            <a:off x="8948738" y="4856163"/>
            <a:ext cx="34861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62" tIns="55230" rIns="110462" bIns="5523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26719" name="Group 109"/>
          <p:cNvGrpSpPr>
            <a:grpSpLocks/>
          </p:cNvGrpSpPr>
          <p:nvPr/>
        </p:nvGrpSpPr>
        <p:grpSpPr bwMode="auto">
          <a:xfrm>
            <a:off x="8396288" y="5410200"/>
            <a:ext cx="430212" cy="203200"/>
            <a:chOff x="1728" y="3168"/>
            <a:chExt cx="7776" cy="2160"/>
          </a:xfrm>
        </p:grpSpPr>
        <p:grpSp>
          <p:nvGrpSpPr>
            <p:cNvPr id="26823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26825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 sz="1300"/>
              </a:p>
            </p:txBody>
          </p:sp>
          <p:sp>
            <p:nvSpPr>
              <p:cNvPr id="26826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 sz="1300"/>
              </a:p>
            </p:txBody>
          </p:sp>
          <p:sp>
            <p:nvSpPr>
              <p:cNvPr id="26827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 sz="1300"/>
              </a:p>
            </p:txBody>
          </p:sp>
          <p:sp>
            <p:nvSpPr>
              <p:cNvPr id="26828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 sz="1300"/>
              </a:p>
            </p:txBody>
          </p:sp>
          <p:sp>
            <p:nvSpPr>
              <p:cNvPr id="26829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 sz="1300"/>
              </a:p>
            </p:txBody>
          </p:sp>
          <p:sp>
            <p:nvSpPr>
              <p:cNvPr id="26830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 sz="1300"/>
              </a:p>
            </p:txBody>
          </p:sp>
          <p:sp>
            <p:nvSpPr>
              <p:cNvPr id="26831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 sz="1300"/>
              </a:p>
            </p:txBody>
          </p:sp>
          <p:sp>
            <p:nvSpPr>
              <p:cNvPr id="26832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 sz="1300"/>
              </a:p>
            </p:txBody>
          </p:sp>
          <p:sp>
            <p:nvSpPr>
              <p:cNvPr id="26833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1300"/>
              </a:p>
            </p:txBody>
          </p:sp>
          <p:sp>
            <p:nvSpPr>
              <p:cNvPr id="26834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 sz="1300"/>
              </a:p>
            </p:txBody>
          </p:sp>
          <p:sp>
            <p:nvSpPr>
              <p:cNvPr id="26835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altLang="ru-RU" sz="1300"/>
              </a:p>
            </p:txBody>
          </p:sp>
          <p:sp>
            <p:nvSpPr>
              <p:cNvPr id="26836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37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38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39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40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41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42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43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44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1300"/>
              </a:p>
            </p:txBody>
          </p:sp>
          <p:sp>
            <p:nvSpPr>
              <p:cNvPr id="26845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altLang="ru-RU" sz="1300"/>
              </a:p>
            </p:txBody>
          </p:sp>
        </p:grpSp>
        <p:sp>
          <p:nvSpPr>
            <p:cNvPr id="26824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720" name="Text Box 133"/>
          <p:cNvSpPr txBox="1">
            <a:spLocks noChangeArrowheads="1"/>
          </p:cNvSpPr>
          <p:nvPr/>
        </p:nvSpPr>
        <p:spPr bwMode="auto">
          <a:xfrm>
            <a:off x="8940800" y="5364163"/>
            <a:ext cx="37909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78" tIns="55239" rIns="110478" bIns="5523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6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Нефтеналивной терминал ж/д транспорта</a:t>
            </a:r>
          </a:p>
        </p:txBody>
      </p:sp>
      <p:sp>
        <p:nvSpPr>
          <p:cNvPr id="26721" name="Text Box 15"/>
          <p:cNvSpPr txBox="1">
            <a:spLocks noChangeArrowheads="1"/>
          </p:cNvSpPr>
          <p:nvPr/>
        </p:nvSpPr>
        <p:spPr bwMode="auto">
          <a:xfrm>
            <a:off x="9021763" y="6121400"/>
            <a:ext cx="12922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1" tIns="45686" rIns="91371" bIns="45686">
            <a:spAutoFit/>
          </a:bodyPr>
          <a:lstStyle>
            <a:lvl1pPr defTabSz="9112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/>
              <a:t>Граница лесхоза;</a:t>
            </a:r>
          </a:p>
        </p:txBody>
      </p:sp>
      <p:sp>
        <p:nvSpPr>
          <p:cNvPr id="26722" name="Line 271"/>
          <p:cNvSpPr>
            <a:spLocks noChangeShapeType="1"/>
          </p:cNvSpPr>
          <p:nvPr/>
        </p:nvSpPr>
        <p:spPr bwMode="auto">
          <a:xfrm>
            <a:off x="8462963" y="6524625"/>
            <a:ext cx="357187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300" tIns="32650" rIns="65300" bIns="32650" anchor="ctr"/>
          <a:lstStyle/>
          <a:p>
            <a:endParaRPr lang="ru-RU"/>
          </a:p>
        </p:txBody>
      </p:sp>
      <p:sp>
        <p:nvSpPr>
          <p:cNvPr id="26723" name="Text Box 272"/>
          <p:cNvSpPr txBox="1">
            <a:spLocks noChangeArrowheads="1"/>
          </p:cNvSpPr>
          <p:nvPr/>
        </p:nvSpPr>
        <p:spPr bwMode="auto">
          <a:xfrm>
            <a:off x="9102725" y="6380163"/>
            <a:ext cx="3635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79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79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79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79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8462963" y="6832600"/>
            <a:ext cx="357187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1" tIns="45711" rIns="91421" bIns="4571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725" name="Text Box 274"/>
          <p:cNvSpPr txBox="1">
            <a:spLocks noChangeArrowheads="1"/>
          </p:cNvSpPr>
          <p:nvPr/>
        </p:nvSpPr>
        <p:spPr bwMode="auto">
          <a:xfrm>
            <a:off x="9107488" y="6762750"/>
            <a:ext cx="3201987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79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79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79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79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Граница лесов Министерства обороны;</a:t>
            </a:r>
          </a:p>
        </p:txBody>
      </p:sp>
      <p:sp>
        <p:nvSpPr>
          <p:cNvPr id="26726" name="Полилиния 781"/>
          <p:cNvSpPr>
            <a:spLocks noChangeArrowheads="1"/>
          </p:cNvSpPr>
          <p:nvPr/>
        </p:nvSpPr>
        <p:spPr bwMode="auto">
          <a:xfrm>
            <a:off x="8451850" y="6203950"/>
            <a:ext cx="379413" cy="65088"/>
          </a:xfrm>
          <a:custGeom>
            <a:avLst/>
            <a:gdLst>
              <a:gd name="T0" fmla="*/ 0 w 173736"/>
              <a:gd name="T1" fmla="*/ 11732826 h 46037"/>
              <a:gd name="T2" fmla="*/ 2147483646 w 173736"/>
              <a:gd name="T3" fmla="*/ 1173282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91420" tIns="45710" rIns="91420" bIns="45710" anchor="ctr"/>
          <a:lstStyle/>
          <a:p>
            <a:endParaRPr lang="ru-RU"/>
          </a:p>
        </p:txBody>
      </p:sp>
      <p:grpSp>
        <p:nvGrpSpPr>
          <p:cNvPr id="26727" name="Group 131"/>
          <p:cNvGrpSpPr>
            <a:grpSpLocks/>
          </p:cNvGrpSpPr>
          <p:nvPr/>
        </p:nvGrpSpPr>
        <p:grpSpPr bwMode="auto">
          <a:xfrm>
            <a:off x="8556625" y="7058025"/>
            <a:ext cx="266700" cy="450850"/>
            <a:chOff x="6436" y="1709"/>
            <a:chExt cx="272" cy="336"/>
          </a:xfrm>
        </p:grpSpPr>
        <p:sp>
          <p:nvSpPr>
            <p:cNvPr id="26820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>
              <a:lvl1pPr defTabSz="9112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9112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9112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9112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91122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ru-RU" alt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2727">
                <a:defRPr/>
              </a:pPr>
              <a:r>
                <a:rPr lang="ru-RU" sz="12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pic>
          <p:nvPicPr>
            <p:cNvPr id="26822" name="Рисунок 612" descr="рослесхо_0.tmp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26728" name="Text Box 15"/>
          <p:cNvSpPr txBox="1">
            <a:spLocks noChangeArrowheads="1"/>
          </p:cNvSpPr>
          <p:nvPr/>
        </p:nvSpPr>
        <p:spPr bwMode="auto">
          <a:xfrm>
            <a:off x="9012238" y="7180263"/>
            <a:ext cx="17287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>
            <a:spAutoFit/>
          </a:bodyPr>
          <a:lstStyle>
            <a:lvl1pPr defTabSz="12779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79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79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79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79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Лесхоз;</a:t>
            </a:r>
          </a:p>
        </p:txBody>
      </p:sp>
      <p:sp>
        <p:nvSpPr>
          <p:cNvPr id="26729" name="Text Box 274"/>
          <p:cNvSpPr txBox="1">
            <a:spLocks noChangeArrowheads="1"/>
          </p:cNvSpPr>
          <p:nvPr/>
        </p:nvSpPr>
        <p:spPr bwMode="auto">
          <a:xfrm>
            <a:off x="9029700" y="7631113"/>
            <a:ext cx="12874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>
            <a:spAutoFit/>
          </a:bodyPr>
          <a:lstStyle>
            <a:lvl1pPr defTabSz="12779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79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79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79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79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79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Арендатор леса;</a:t>
            </a:r>
          </a:p>
        </p:txBody>
      </p:sp>
      <p:sp>
        <p:nvSpPr>
          <p:cNvPr id="26730" name="Oval 259"/>
          <p:cNvSpPr>
            <a:spLocks noChangeArrowheads="1"/>
          </p:cNvSpPr>
          <p:nvPr/>
        </p:nvSpPr>
        <p:spPr bwMode="auto">
          <a:xfrm>
            <a:off x="8602663" y="7650163"/>
            <a:ext cx="158750" cy="192087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0" tIns="45710" rIns="91420" bIns="45710" anchor="ctr"/>
          <a:lstStyle/>
          <a:p>
            <a:pPr algn="ctr"/>
            <a:r>
              <a:rPr lang="ru-RU" altLang="ru-RU" sz="16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6731" name="Полилиния 789"/>
          <p:cNvSpPr>
            <a:spLocks noChangeArrowheads="1"/>
          </p:cNvSpPr>
          <p:nvPr/>
        </p:nvSpPr>
        <p:spPr bwMode="auto">
          <a:xfrm>
            <a:off x="8451850" y="5916613"/>
            <a:ext cx="379413" cy="65087"/>
          </a:xfrm>
          <a:custGeom>
            <a:avLst/>
            <a:gdLst>
              <a:gd name="T0" fmla="*/ 0 w 173736"/>
              <a:gd name="T1" fmla="*/ 11730177 h 46037"/>
              <a:gd name="T2" fmla="*/ 2147483646 w 173736"/>
              <a:gd name="T3" fmla="*/ 11730177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0" tIns="45710" rIns="91420" bIns="45710" anchor="ctr"/>
          <a:lstStyle/>
          <a:p>
            <a:endParaRPr lang="ru-RU"/>
          </a:p>
        </p:txBody>
      </p:sp>
      <p:sp>
        <p:nvSpPr>
          <p:cNvPr id="26732" name="Text Box 15"/>
          <p:cNvSpPr txBox="1">
            <a:spLocks noChangeArrowheads="1"/>
          </p:cNvSpPr>
          <p:nvPr/>
        </p:nvSpPr>
        <p:spPr bwMode="auto">
          <a:xfrm>
            <a:off x="9010650" y="5753100"/>
            <a:ext cx="2549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1" tIns="45686" rIns="91371" bIns="45686">
            <a:spAutoFit/>
          </a:bodyPr>
          <a:lstStyle>
            <a:lvl1pPr defTabSz="9112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/>
              <a:t>Граница территории (ФО, субъекта,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/>
              <a:t>МР, ГО, насел. пункта);</a:t>
            </a:r>
          </a:p>
        </p:txBody>
      </p:sp>
      <p:sp>
        <p:nvSpPr>
          <p:cNvPr id="26733" name="Rectangle 50"/>
          <p:cNvSpPr>
            <a:spLocks noChangeArrowheads="1"/>
          </p:cNvSpPr>
          <p:nvPr/>
        </p:nvSpPr>
        <p:spPr bwMode="auto">
          <a:xfrm>
            <a:off x="8702675" y="7843838"/>
            <a:ext cx="35417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877" tIns="192720" rIns="381877" bIns="192720" anchor="ctr">
            <a:spAutoFit/>
          </a:bodyPr>
          <a:lstStyle>
            <a:lvl1pPr defTabSz="2605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2605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2605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2605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2605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3075" indent="1588" defTabSz="260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70275" indent="1588" defTabSz="260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7475" indent="1588" defTabSz="260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4675" indent="1588" defTabSz="2605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>
                <a:cs typeface="Times New Roman" panose="02020603050405020304" pitchFamily="18" charset="0"/>
              </a:rPr>
              <a:t> Очаг природного пожара;</a:t>
            </a:r>
          </a:p>
        </p:txBody>
      </p:sp>
      <p:pic>
        <p:nvPicPr>
          <p:cNvPr id="26734" name="Picture 89" descr="пламя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7907338"/>
            <a:ext cx="2143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35" name="Овал 167"/>
          <p:cNvSpPr>
            <a:spLocks noChangeArrowheads="1"/>
          </p:cNvSpPr>
          <p:nvPr/>
        </p:nvSpPr>
        <p:spPr bwMode="auto">
          <a:xfrm>
            <a:off x="8466138" y="8461375"/>
            <a:ext cx="503237" cy="211138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0396" tIns="55198" rIns="110396" bIns="55198"/>
          <a:lstStyle>
            <a:lvl1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11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30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702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74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4675" indent="1588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6736" name="Text Box 117"/>
          <p:cNvSpPr txBox="1">
            <a:spLocks noChangeArrowheads="1"/>
          </p:cNvSpPr>
          <p:nvPr/>
        </p:nvSpPr>
        <p:spPr bwMode="auto">
          <a:xfrm>
            <a:off x="8999538" y="8432800"/>
            <a:ext cx="34004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396" tIns="55198" rIns="110396" bIns="55198">
            <a:spAutoFit/>
          </a:bodyPr>
          <a:lstStyle>
            <a:lvl1pPr defTabSz="9112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Размещение эвакуированного населения</a:t>
            </a:r>
          </a:p>
        </p:txBody>
      </p:sp>
      <p:sp>
        <p:nvSpPr>
          <p:cNvPr id="26737" name="Text Box 50"/>
          <p:cNvSpPr txBox="1">
            <a:spLocks noChangeArrowheads="1"/>
          </p:cNvSpPr>
          <p:nvPr/>
        </p:nvSpPr>
        <p:spPr bwMode="auto">
          <a:xfrm>
            <a:off x="4845050" y="8166100"/>
            <a:ext cx="19304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750" tIns="39378" rIns="78750" bIns="39378">
            <a:spAutoFit/>
          </a:bodyPr>
          <a:lstStyle>
            <a:lvl1pPr defTabSz="86677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86677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8667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86677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8667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solidFill>
                  <a:srgbClr val="000000"/>
                </a:solidFill>
                <a:cs typeface="Times New Roman" panose="02020603050405020304" pitchFamily="18" charset="0"/>
              </a:rPr>
              <a:t>Вертолетные площадки</a:t>
            </a:r>
          </a:p>
        </p:txBody>
      </p:sp>
      <p:grpSp>
        <p:nvGrpSpPr>
          <p:cNvPr id="26738" name="Группа 796"/>
          <p:cNvGrpSpPr>
            <a:grpSpLocks/>
          </p:cNvGrpSpPr>
          <p:nvPr/>
        </p:nvGrpSpPr>
        <p:grpSpPr bwMode="auto">
          <a:xfrm>
            <a:off x="4159250" y="8180388"/>
            <a:ext cx="317500" cy="295275"/>
            <a:chOff x="1193267" y="4397868"/>
            <a:chExt cx="180325" cy="186832"/>
          </a:xfrm>
        </p:grpSpPr>
        <p:sp>
          <p:nvSpPr>
            <p:cNvPr id="26818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>
              <a:lvl1pPr defTabSz="12779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2779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779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779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779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ru-RU" altLang="ru-RU" sz="1400"/>
            </a:p>
          </p:txBody>
        </p:sp>
        <p:sp>
          <p:nvSpPr>
            <p:cNvPr id="26819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45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9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6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900" b="1"/>
                <a:t>Т</a:t>
              </a:r>
            </a:p>
          </p:txBody>
        </p:sp>
      </p:grpSp>
      <p:sp>
        <p:nvSpPr>
          <p:cNvPr id="26739" name="Text Box 335"/>
          <p:cNvSpPr txBox="1">
            <a:spLocks noChangeArrowheads="1"/>
          </p:cNvSpPr>
          <p:nvPr/>
        </p:nvSpPr>
        <p:spPr bwMode="auto">
          <a:xfrm>
            <a:off x="11712575" y="-7938"/>
            <a:ext cx="1060450" cy="32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78" tIns="55239" rIns="110478" bIns="55239">
            <a:spAutoFit/>
          </a:bodyPr>
          <a:lstStyle>
            <a:lvl1pPr defTabSz="1544638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544638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544638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5446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544638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5446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5446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5446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5446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cs typeface="Times New Roman" panose="02020603050405020304" pitchFamily="18" charset="0"/>
              </a:rPr>
              <a:t>п. 2.</a:t>
            </a:r>
          </a:p>
        </p:txBody>
      </p:sp>
      <p:sp>
        <p:nvSpPr>
          <p:cNvPr id="26740" name="Прямоугольник 5"/>
          <p:cNvSpPr>
            <a:spLocks noChangeArrowheads="1"/>
          </p:cNvSpPr>
          <p:nvPr/>
        </p:nvSpPr>
        <p:spPr bwMode="auto">
          <a:xfrm>
            <a:off x="0" y="0"/>
            <a:ext cx="12801600" cy="10795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/>
            <a:r>
              <a:rPr lang="ru-RU" alt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eaLnBrk="1" hangingPunct="1"/>
            <a:r>
              <a:rPr lang="ru-RU" altLang="ru-RU" sz="21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2100" dirty="0">
                <a:solidFill>
                  <a:srgbClr val="0000FF"/>
                </a:solidFill>
                <a:cs typeface="Times New Roman" panose="02020603050405020304" pitchFamily="18" charset="0"/>
              </a:rPr>
              <a:t>Условные обозначения) </a:t>
            </a:r>
          </a:p>
        </p:txBody>
      </p:sp>
      <p:sp>
        <p:nvSpPr>
          <p:cNvPr id="26741" name="Text Box 185"/>
          <p:cNvSpPr txBox="1">
            <a:spLocks noChangeArrowheads="1"/>
          </p:cNvSpPr>
          <p:nvPr/>
        </p:nvSpPr>
        <p:spPr bwMode="auto">
          <a:xfrm>
            <a:off x="12082463" y="0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/>
              <a:t>п. 2.</a:t>
            </a:r>
          </a:p>
        </p:txBody>
      </p:sp>
      <p:grpSp>
        <p:nvGrpSpPr>
          <p:cNvPr id="26742" name="Group 62"/>
          <p:cNvGrpSpPr>
            <a:grpSpLocks/>
          </p:cNvGrpSpPr>
          <p:nvPr/>
        </p:nvGrpSpPr>
        <p:grpSpPr bwMode="auto">
          <a:xfrm>
            <a:off x="8455025" y="3278188"/>
            <a:ext cx="328613" cy="296862"/>
            <a:chOff x="196" y="2647"/>
            <a:chExt cx="883" cy="641"/>
          </a:xfrm>
        </p:grpSpPr>
        <p:grpSp>
          <p:nvGrpSpPr>
            <p:cNvPr id="26803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26816" name="Rectangle 63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817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30130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4702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9274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3846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 sz="100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804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26814" name="Line 64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815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30130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4702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9274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3846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 sz="100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805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26812" name="Line 65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813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30130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4702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9274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3846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 sz="100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806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26810" name="Line 66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811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30130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4702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9274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3846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 sz="100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807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26808" name="Line 67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809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defTabSz="1243013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30130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34702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9274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4384675" indent="1588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ru-RU" altLang="ru-RU" sz="100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8474254" y="3681882"/>
            <a:ext cx="298821" cy="147415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1241265">
                <a:defRPr/>
              </a:pPr>
              <a:endParaRPr lang="ru-RU" sz="1000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41265">
                <a:defRPr/>
              </a:pPr>
              <a:endParaRPr lang="ru-RU" sz="10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41265">
                <a:defRPr/>
              </a:pPr>
              <a:endParaRPr lang="ru-RU" sz="10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41265">
                <a:defRPr/>
              </a:pPr>
              <a:endParaRPr lang="ru-RU" sz="10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1241265">
                <a:defRPr/>
              </a:pPr>
              <a:endParaRPr lang="ru-RU" sz="1000" dirty="0">
                <a:solidFill>
                  <a:srgbClr val="FF0000"/>
                </a:solidFill>
                <a:cs typeface="Arial" charset="0"/>
              </a:endParaRPr>
            </a:p>
          </p:txBody>
        </p:sp>
      </p:grpSp>
      <p:grpSp>
        <p:nvGrpSpPr>
          <p:cNvPr id="26744" name="TextBox 142"/>
          <p:cNvGrpSpPr>
            <a:grpSpLocks/>
          </p:cNvGrpSpPr>
          <p:nvPr/>
        </p:nvGrpSpPr>
        <p:grpSpPr bwMode="auto">
          <a:xfrm>
            <a:off x="8682038" y="3240088"/>
            <a:ext cx="1169987" cy="263525"/>
            <a:chOff x="5695" y="1805"/>
            <a:chExt cx="737" cy="555"/>
          </a:xfrm>
        </p:grpSpPr>
        <p:pic>
          <p:nvPicPr>
            <p:cNvPr id="26801" name="TextBox 142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802" name="Text Box 839"/>
            <p:cNvSpPr txBox="1">
              <a:spLocks noChangeArrowheads="1"/>
            </p:cNvSpPr>
            <p:nvPr/>
          </p:nvSpPr>
          <p:spPr bwMode="auto">
            <a:xfrm>
              <a:off x="5766" y="1817"/>
              <a:ext cx="596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- ДЭС 110 кВ</a:t>
              </a:r>
            </a:p>
          </p:txBody>
        </p:sp>
      </p:grpSp>
      <p:grpSp>
        <p:nvGrpSpPr>
          <p:cNvPr id="26745" name="TextBox 143"/>
          <p:cNvGrpSpPr>
            <a:grpSpLocks/>
          </p:cNvGrpSpPr>
          <p:nvPr/>
        </p:nvGrpSpPr>
        <p:grpSpPr bwMode="auto">
          <a:xfrm>
            <a:off x="8689975" y="3559175"/>
            <a:ext cx="1098550" cy="328613"/>
            <a:chOff x="5695" y="1947"/>
            <a:chExt cx="691" cy="219"/>
          </a:xfrm>
        </p:grpSpPr>
        <p:pic>
          <p:nvPicPr>
            <p:cNvPr id="26799" name="TextBox 143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800" name="Text Box 842"/>
            <p:cNvSpPr txBox="1">
              <a:spLocks noChangeArrowheads="1"/>
            </p:cNvSpPr>
            <p:nvPr/>
          </p:nvSpPr>
          <p:spPr bwMode="auto">
            <a:xfrm>
              <a:off x="5762" y="1959"/>
              <a:ext cx="55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- ДЭС 35 кВ</a:t>
              </a:r>
            </a:p>
          </p:txBody>
        </p:sp>
      </p:grpSp>
      <p:grpSp>
        <p:nvGrpSpPr>
          <p:cNvPr id="26746" name="TextBox 177"/>
          <p:cNvGrpSpPr>
            <a:grpSpLocks/>
          </p:cNvGrpSpPr>
          <p:nvPr/>
        </p:nvGrpSpPr>
        <p:grpSpPr bwMode="auto">
          <a:xfrm>
            <a:off x="10017125" y="3506788"/>
            <a:ext cx="957263" cy="387350"/>
            <a:chOff x="6374" y="1912"/>
            <a:chExt cx="603" cy="258"/>
          </a:xfrm>
        </p:grpSpPr>
        <p:pic>
          <p:nvPicPr>
            <p:cNvPr id="26797" name="TextBox 177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98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395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1 мВт/ч</a:t>
              </a:r>
            </a:p>
          </p:txBody>
        </p:sp>
      </p:grpSp>
      <p:grpSp>
        <p:nvGrpSpPr>
          <p:cNvPr id="26747" name="TextBox 210"/>
          <p:cNvGrpSpPr>
            <a:grpSpLocks/>
          </p:cNvGrpSpPr>
          <p:nvPr/>
        </p:nvGrpSpPr>
        <p:grpSpPr bwMode="auto">
          <a:xfrm>
            <a:off x="11139488" y="3306763"/>
            <a:ext cx="1317625" cy="500062"/>
            <a:chOff x="6808" y="1778"/>
            <a:chExt cx="830" cy="334"/>
          </a:xfrm>
        </p:grpSpPr>
        <p:pic>
          <p:nvPicPr>
            <p:cNvPr id="26795" name="TextBox 210"/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96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67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- потребляемая </a:t>
              </a:r>
            </a:p>
            <a:p>
              <a:r>
                <a:rPr lang="ru-RU" altLang="ru-RU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мощность н.п.</a:t>
              </a:r>
            </a:p>
          </p:txBody>
        </p:sp>
      </p:grpSp>
      <p:grpSp>
        <p:nvGrpSpPr>
          <p:cNvPr id="26748" name="Прямоугольник 641"/>
          <p:cNvGrpSpPr>
            <a:grpSpLocks/>
          </p:cNvGrpSpPr>
          <p:nvPr/>
        </p:nvGrpSpPr>
        <p:grpSpPr bwMode="auto">
          <a:xfrm>
            <a:off x="10177463" y="3381375"/>
            <a:ext cx="766762" cy="193675"/>
            <a:chOff x="6390" y="1828"/>
            <a:chExt cx="484" cy="128"/>
          </a:xfrm>
        </p:grpSpPr>
        <p:pic>
          <p:nvPicPr>
            <p:cNvPr id="26793" name="Прямоугольник 641"/>
            <p:cNvPicPr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794" name="Text Box 857"/>
            <p:cNvSpPr txBox="1">
              <a:spLocks noChangeArrowheads="1"/>
            </p:cNvSpPr>
            <p:nvPr/>
          </p:nvSpPr>
          <p:spPr bwMode="auto">
            <a:xfrm>
              <a:off x="6426" y="1835"/>
              <a:ext cx="414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2398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398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398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3983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7920038" y="1200150"/>
          <a:ext cx="4248151" cy="194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0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60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20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19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421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974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974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974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974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33993" marB="339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6772" name="Группа 787"/>
          <p:cNvGrpSpPr>
            <a:grpSpLocks/>
          </p:cNvGrpSpPr>
          <p:nvPr/>
        </p:nvGrpSpPr>
        <p:grpSpPr bwMode="auto">
          <a:xfrm>
            <a:off x="8443913" y="1362075"/>
            <a:ext cx="296862" cy="471488"/>
            <a:chOff x="7321968" y="1602465"/>
            <a:chExt cx="759564" cy="1486619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3621">
                <a:defRPr/>
              </a:pPr>
              <a:r>
                <a:rPr lang="ru-RU" sz="24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2400" dirty="0">
                <a:solidFill>
                  <a:prstClr val="white"/>
                </a:solidFill>
              </a:endParaRPr>
            </a:p>
          </p:txBody>
        </p:sp>
        <p:sp>
          <p:nvSpPr>
            <p:cNvPr id="26792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48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12430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30130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4702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9274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384675" indent="1588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~</a:t>
              </a:r>
              <a:endParaRPr lang="ru-RU" altLang="ru-RU" sz="240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6773" name="Группа 790"/>
          <p:cNvGrpSpPr>
            <a:grpSpLocks/>
          </p:cNvGrpSpPr>
          <p:nvPr/>
        </p:nvGrpSpPr>
        <p:grpSpPr bwMode="auto">
          <a:xfrm>
            <a:off x="8496300" y="1831975"/>
            <a:ext cx="246063" cy="231775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3621">
                <a:defRPr/>
              </a:pPr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43621">
                <a:defRPr/>
              </a:pPr>
              <a:endParaRPr lang="ru-RU" sz="24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8491538" y="2182813"/>
            <a:ext cx="250825" cy="22383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78" tIns="55239" rIns="110478" bIns="55239" anchor="ctr"/>
          <a:lstStyle/>
          <a:p>
            <a:pPr algn="ctr" defTabSz="1243621"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8491538" y="2514600"/>
            <a:ext cx="250825" cy="2238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78" tIns="55239" rIns="110478" bIns="55239" anchor="ctr"/>
          <a:lstStyle/>
          <a:p>
            <a:pPr algn="ctr" defTabSz="1243621"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8491538" y="2849563"/>
            <a:ext cx="250825" cy="2254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478" tIns="55239" rIns="110478" bIns="55239" anchor="ctr"/>
          <a:lstStyle/>
          <a:p>
            <a:pPr algn="ctr" defTabSz="1243621"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10050463" y="1617663"/>
            <a:ext cx="9652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10050463" y="1978025"/>
            <a:ext cx="9652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10050463" y="2306638"/>
            <a:ext cx="965200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10063163" y="2670175"/>
            <a:ext cx="9652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10050463" y="2998788"/>
            <a:ext cx="9652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782" name="Группа 20"/>
          <p:cNvGrpSpPr>
            <a:grpSpLocks/>
          </p:cNvGrpSpPr>
          <p:nvPr/>
        </p:nvGrpSpPr>
        <p:grpSpPr bwMode="auto">
          <a:xfrm>
            <a:off x="8561388" y="8909050"/>
            <a:ext cx="360362" cy="346075"/>
            <a:chOff x="8573780" y="8997864"/>
            <a:chExt cx="360000" cy="346860"/>
          </a:xfrm>
        </p:grpSpPr>
        <p:cxnSp>
          <p:nvCxnSpPr>
            <p:cNvPr id="26784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85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786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 altLang="ru-RU" sz="25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6787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88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783" name="Text Box 117"/>
          <p:cNvSpPr txBox="1">
            <a:spLocks noChangeArrowheads="1"/>
          </p:cNvSpPr>
          <p:nvPr/>
        </p:nvSpPr>
        <p:spPr bwMode="auto">
          <a:xfrm>
            <a:off x="9039225" y="8932863"/>
            <a:ext cx="340042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396" tIns="55198" rIns="110396" bIns="55198">
            <a:spAutoFit/>
          </a:bodyPr>
          <a:lstStyle>
            <a:lvl1pPr defTabSz="9112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100" b="1">
                <a:cs typeface="Times New Roman" panose="02020603050405020304" pitchFamily="18" charset="0"/>
              </a:rPr>
              <a:t>Пожарные гидранты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заставка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3792538"/>
            <a:ext cx="12801600" cy="2303462"/>
          </a:xfrm>
          <a:prstGeom prst="rect">
            <a:avLst/>
          </a:prstGeom>
          <a:effectLst/>
        </p:spPr>
        <p:txBody>
          <a:bodyPr lIns="127924" tIns="63966" rIns="127924" bIns="63966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6600" dirty="0">
                <a:solidFill>
                  <a:srgbClr val="FF0000"/>
                </a:solidFill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6600" dirty="0">
                <a:solidFill>
                  <a:srgbClr val="FF0000"/>
                </a:solidFill>
              </a:rPr>
              <a:t>ОБЩАЯ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1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08" tIns="55205" rIns="110408" bIns="55205" anchor="ctr"/>
          <a:lstStyle>
            <a:lvl1pPr defTabSz="1533525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533525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533525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533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533525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533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533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533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533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ru-RU" altLang="ru-RU" sz="2100" b="1" dirty="0"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>
              <a:buNone/>
            </a:pPr>
            <a:r>
              <a:rPr lang="ru-RU" altLang="ru-RU" sz="2100" b="1" dirty="0"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2100" b="1" dirty="0">
                <a:solidFill>
                  <a:srgbClr val="0000FF"/>
                </a:solidFill>
                <a:cs typeface="Times New Roman" panose="02020603050405020304" pitchFamily="18" charset="0"/>
              </a:rPr>
              <a:t>Общая информация об объекте)</a:t>
            </a:r>
          </a:p>
        </p:txBody>
      </p:sp>
      <p:sp>
        <p:nvSpPr>
          <p:cNvPr id="29762" name="Text Box 65"/>
          <p:cNvSpPr txBox="1">
            <a:spLocks noChangeArrowheads="1"/>
          </p:cNvSpPr>
          <p:nvPr/>
        </p:nvSpPr>
        <p:spPr bwMode="auto">
          <a:xfrm>
            <a:off x="11945938" y="0"/>
            <a:ext cx="71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anose="02020603050405020304" pitchFamily="18" charset="0"/>
              </a:rPr>
              <a:t>п. 3.1.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96" y="1513663"/>
            <a:ext cx="4536504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Директор МБОУ УВК «Школьная академия»</a:t>
            </a:r>
          </a:p>
          <a:p>
            <a:r>
              <a:rPr lang="ru-RU" sz="1600" dirty="0" smtClean="0"/>
              <a:t>Марынич Наталья Николаевна</a:t>
            </a:r>
          </a:p>
          <a:p>
            <a:r>
              <a:rPr lang="ru-RU" sz="1600" dirty="0" smtClean="0"/>
              <a:t>Тел. +7(36554) 4-08-91</a:t>
            </a:r>
          </a:p>
          <a:p>
            <a:r>
              <a:rPr lang="ru-RU" sz="1600" dirty="0" smtClean="0"/>
              <a:t>Моб. +7(978) 710-63 47</a:t>
            </a:r>
            <a:endParaRPr lang="ru-RU" sz="16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888632" y="1485900"/>
            <a:ext cx="7696200" cy="8115300"/>
            <a:chOff x="2552700" y="1485900"/>
            <a:chExt cx="7696200" cy="81153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700" y="1485900"/>
              <a:ext cx="7696200" cy="8115300"/>
            </a:xfrm>
            <a:prstGeom prst="rect">
              <a:avLst/>
            </a:prstGeom>
          </p:spPr>
        </p:pic>
        <p:sp>
          <p:nvSpPr>
            <p:cNvPr id="147" name="Скругленная прямоугольная выноска 146"/>
            <p:cNvSpPr/>
            <p:nvPr/>
          </p:nvSpPr>
          <p:spPr>
            <a:xfrm>
              <a:off x="6450904" y="8428135"/>
              <a:ext cx="1296144" cy="720080"/>
            </a:xfrm>
            <a:prstGeom prst="wedgeRoundRectCallout">
              <a:avLst>
                <a:gd name="adj1" fmla="val -73067"/>
                <a:gd name="adj2" fmla="val -321642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28" tIns="45714" rIns="91428" bIns="45714" anchor="ctr"/>
            <a:lstStyle/>
            <a:p>
              <a:pPr algn="ctr" defTabSz="1279372" eaLnBrk="1" hangingPunct="1"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МБОУ УВК </a:t>
              </a:r>
            </a:p>
            <a:p>
              <a:pPr algn="ctr" defTabSz="1279372" eaLnBrk="1" hangingPunct="1"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«Школьная академия, ул. Мира, 1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Скругленная прямоугольная выноска 148"/>
            <p:cNvSpPr/>
            <p:nvPr/>
          </p:nvSpPr>
          <p:spPr>
            <a:xfrm>
              <a:off x="6189550" y="1885138"/>
              <a:ext cx="1296144" cy="575370"/>
            </a:xfrm>
            <a:prstGeom prst="wedgeRoundRectCallout">
              <a:avLst>
                <a:gd name="adj1" fmla="val 125047"/>
                <a:gd name="adj2" fmla="val 144969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28" tIns="45714" rIns="91428" bIns="45714" anchor="ctr"/>
            <a:lstStyle/>
            <a:p>
              <a:pPr algn="ctr" defTabSz="1279372" eaLnBrk="1" hangingPunct="1"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ПЧ, ул. Советская,3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1" name="Скругленная прямоугольная выноска 150"/>
            <p:cNvSpPr/>
            <p:nvPr/>
          </p:nvSpPr>
          <p:spPr>
            <a:xfrm>
              <a:off x="4096544" y="3288432"/>
              <a:ext cx="1296144" cy="575370"/>
            </a:xfrm>
            <a:prstGeom prst="wedgeRoundRectCallout">
              <a:avLst>
                <a:gd name="adj1" fmla="val 40970"/>
                <a:gd name="adj2" fmla="val 155854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28" tIns="45714" rIns="91428" bIns="45714" anchor="ctr"/>
            <a:lstStyle/>
            <a:p>
              <a:pPr algn="ctr" defTabSz="1279372" eaLnBrk="1" hangingPunct="1"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Котельная, ул. Грузинова, 65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Скругленная прямоугольная выноска 151"/>
            <p:cNvSpPr/>
            <p:nvPr/>
          </p:nvSpPr>
          <p:spPr>
            <a:xfrm>
              <a:off x="8489032" y="7682904"/>
              <a:ext cx="1296144" cy="790103"/>
            </a:xfrm>
            <a:prstGeom prst="wedgeRoundRectCallout">
              <a:avLst>
                <a:gd name="adj1" fmla="val -70167"/>
                <a:gd name="adj2" fmla="val -163935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28" tIns="45714" rIns="91428" bIns="45714" anchor="ctr"/>
            <a:lstStyle/>
            <a:p>
              <a:pPr algn="ctr" defTabSz="1279372" eaLnBrk="1" hangingPunct="1"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Бахчисарайская центральная районная больница, ул. Советская 13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3" name="Group 316"/>
            <p:cNvGrpSpPr>
              <a:grpSpLocks/>
            </p:cNvGrpSpPr>
            <p:nvPr/>
          </p:nvGrpSpPr>
          <p:grpSpPr bwMode="auto">
            <a:xfrm>
              <a:off x="5929313" y="6312768"/>
              <a:ext cx="471487" cy="311150"/>
              <a:chOff x="4727" y="2506"/>
              <a:chExt cx="706" cy="1172"/>
            </a:xfrm>
          </p:grpSpPr>
          <p:sp>
            <p:nvSpPr>
              <p:cNvPr id="154" name="Freeform 317"/>
              <p:cNvSpPr>
                <a:spLocks/>
              </p:cNvSpPr>
              <p:nvPr/>
            </p:nvSpPr>
            <p:spPr bwMode="auto">
              <a:xfrm>
                <a:off x="4727" y="3558"/>
                <a:ext cx="46" cy="120"/>
              </a:xfrm>
              <a:custGeom>
                <a:avLst/>
                <a:gdLst>
                  <a:gd name="T0" fmla="*/ 0 w 139"/>
                  <a:gd name="T1" fmla="*/ 23 h 135"/>
                  <a:gd name="T2" fmla="*/ 0 w 139"/>
                  <a:gd name="T3" fmla="*/ 16 h 135"/>
                  <a:gd name="T4" fmla="*/ 0 w 139"/>
                  <a:gd name="T5" fmla="*/ 16 h 135"/>
                  <a:gd name="T6" fmla="*/ 0 w 139"/>
                  <a:gd name="T7" fmla="*/ 8 h 135"/>
                  <a:gd name="T8" fmla="*/ 0 w 139"/>
                  <a:gd name="T9" fmla="*/ 8 h 135"/>
                  <a:gd name="T10" fmla="*/ 0 w 139"/>
                  <a:gd name="T11" fmla="*/ 0 h 135"/>
                  <a:gd name="T12" fmla="*/ 0 w 139"/>
                  <a:gd name="T13" fmla="*/ 0 h 135"/>
                  <a:gd name="T14" fmla="*/ 0 w 139"/>
                  <a:gd name="T15" fmla="*/ 23 h 135"/>
                  <a:gd name="T16" fmla="*/ 0 w 139"/>
                  <a:gd name="T17" fmla="*/ 23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9"/>
                  <a:gd name="T28" fmla="*/ 0 h 135"/>
                  <a:gd name="T29" fmla="*/ 139 w 139"/>
                  <a:gd name="T30" fmla="*/ 135 h 1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9" h="135">
                    <a:moveTo>
                      <a:pt x="0" y="135"/>
                    </a:moveTo>
                    <a:lnTo>
                      <a:pt x="0" y="92"/>
                    </a:lnTo>
                    <a:lnTo>
                      <a:pt x="46" y="92"/>
                    </a:lnTo>
                    <a:lnTo>
                      <a:pt x="46" y="47"/>
                    </a:lnTo>
                    <a:lnTo>
                      <a:pt x="92" y="47"/>
                    </a:lnTo>
                    <a:lnTo>
                      <a:pt x="92" y="0"/>
                    </a:lnTo>
                    <a:lnTo>
                      <a:pt x="139" y="0"/>
                    </a:lnTo>
                    <a:lnTo>
                      <a:pt x="139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318"/>
              <p:cNvSpPr>
                <a:spLocks/>
              </p:cNvSpPr>
              <p:nvPr/>
            </p:nvSpPr>
            <p:spPr bwMode="auto">
              <a:xfrm>
                <a:off x="4773" y="2564"/>
                <a:ext cx="648" cy="1114"/>
              </a:xfrm>
              <a:custGeom>
                <a:avLst/>
                <a:gdLst>
                  <a:gd name="T0" fmla="*/ 0 w 1946"/>
                  <a:gd name="T1" fmla="*/ 163 h 1278"/>
                  <a:gd name="T2" fmla="*/ 0 w 1946"/>
                  <a:gd name="T3" fmla="*/ 13 h 1278"/>
                  <a:gd name="T4" fmla="*/ 0 w 1946"/>
                  <a:gd name="T5" fmla="*/ 13 h 1278"/>
                  <a:gd name="T6" fmla="*/ 0 w 1946"/>
                  <a:gd name="T7" fmla="*/ 12 h 1278"/>
                  <a:gd name="T8" fmla="*/ 0 w 1946"/>
                  <a:gd name="T9" fmla="*/ 10 h 1278"/>
                  <a:gd name="T10" fmla="*/ 0 w 1946"/>
                  <a:gd name="T11" fmla="*/ 9 h 1278"/>
                  <a:gd name="T12" fmla="*/ 0 w 1946"/>
                  <a:gd name="T13" fmla="*/ 8 h 1278"/>
                  <a:gd name="T14" fmla="*/ 0 w 1946"/>
                  <a:gd name="T15" fmla="*/ 7 h 1278"/>
                  <a:gd name="T16" fmla="*/ 0 w 1946"/>
                  <a:gd name="T17" fmla="*/ 6 h 1278"/>
                  <a:gd name="T18" fmla="*/ 0 w 1946"/>
                  <a:gd name="T19" fmla="*/ 5 h 1278"/>
                  <a:gd name="T20" fmla="*/ 0 w 1946"/>
                  <a:gd name="T21" fmla="*/ 3 h 1278"/>
                  <a:gd name="T22" fmla="*/ 0 w 1946"/>
                  <a:gd name="T23" fmla="*/ 3 h 1278"/>
                  <a:gd name="T24" fmla="*/ 0 w 1946"/>
                  <a:gd name="T25" fmla="*/ 3 h 1278"/>
                  <a:gd name="T26" fmla="*/ 0 w 1946"/>
                  <a:gd name="T27" fmla="*/ 3 h 1278"/>
                  <a:gd name="T28" fmla="*/ 0 w 1946"/>
                  <a:gd name="T29" fmla="*/ 3 h 1278"/>
                  <a:gd name="T30" fmla="*/ 0 w 1946"/>
                  <a:gd name="T31" fmla="*/ 3 h 1278"/>
                  <a:gd name="T32" fmla="*/ 0 w 1946"/>
                  <a:gd name="T33" fmla="*/ 3 h 1278"/>
                  <a:gd name="T34" fmla="*/ 0 w 1946"/>
                  <a:gd name="T35" fmla="*/ 0 h 1278"/>
                  <a:gd name="T36" fmla="*/ 0 w 1946"/>
                  <a:gd name="T37" fmla="*/ 0 h 1278"/>
                  <a:gd name="T38" fmla="*/ 0 w 1946"/>
                  <a:gd name="T39" fmla="*/ 0 h 1278"/>
                  <a:gd name="T40" fmla="*/ 0 w 1946"/>
                  <a:gd name="T41" fmla="*/ 3 h 1278"/>
                  <a:gd name="T42" fmla="*/ 0 w 1946"/>
                  <a:gd name="T43" fmla="*/ 3 h 1278"/>
                  <a:gd name="T44" fmla="*/ 0 w 1946"/>
                  <a:gd name="T45" fmla="*/ 3 h 1278"/>
                  <a:gd name="T46" fmla="*/ 0 w 1946"/>
                  <a:gd name="T47" fmla="*/ 3 h 1278"/>
                  <a:gd name="T48" fmla="*/ 0 w 1946"/>
                  <a:gd name="T49" fmla="*/ 3 h 1278"/>
                  <a:gd name="T50" fmla="*/ 0 w 1946"/>
                  <a:gd name="T51" fmla="*/ 3 h 1278"/>
                  <a:gd name="T52" fmla="*/ 0 w 1946"/>
                  <a:gd name="T53" fmla="*/ 3 h 1278"/>
                  <a:gd name="T54" fmla="*/ 0 w 1946"/>
                  <a:gd name="T55" fmla="*/ 5 h 1278"/>
                  <a:gd name="T56" fmla="*/ 0 w 1946"/>
                  <a:gd name="T57" fmla="*/ 6 h 1278"/>
                  <a:gd name="T58" fmla="*/ 0 w 1946"/>
                  <a:gd name="T59" fmla="*/ 7 h 1278"/>
                  <a:gd name="T60" fmla="*/ 0 w 1946"/>
                  <a:gd name="T61" fmla="*/ 8 h 1278"/>
                  <a:gd name="T62" fmla="*/ 0 w 1946"/>
                  <a:gd name="T63" fmla="*/ 9 h 1278"/>
                  <a:gd name="T64" fmla="*/ 0 w 1946"/>
                  <a:gd name="T65" fmla="*/ 10 h 1278"/>
                  <a:gd name="T66" fmla="*/ 0 w 1946"/>
                  <a:gd name="T67" fmla="*/ 12 h 1278"/>
                  <a:gd name="T68" fmla="*/ 0 w 1946"/>
                  <a:gd name="T69" fmla="*/ 13 h 1278"/>
                  <a:gd name="T70" fmla="*/ 0 w 1946"/>
                  <a:gd name="T71" fmla="*/ 13 h 1278"/>
                  <a:gd name="T72" fmla="*/ 0 w 1946"/>
                  <a:gd name="T73" fmla="*/ 163 h 1278"/>
                  <a:gd name="T74" fmla="*/ 0 w 1946"/>
                  <a:gd name="T75" fmla="*/ 163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46"/>
                  <a:gd name="T115" fmla="*/ 0 h 1278"/>
                  <a:gd name="T116" fmla="*/ 1946 w 1946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46" h="1278">
                    <a:moveTo>
                      <a:pt x="0" y="1278"/>
                    </a:moveTo>
                    <a:lnTo>
                      <a:pt x="0" y="103"/>
                    </a:lnTo>
                    <a:lnTo>
                      <a:pt x="753" y="103"/>
                    </a:lnTo>
                    <a:lnTo>
                      <a:pt x="754" y="93"/>
                    </a:lnTo>
                    <a:lnTo>
                      <a:pt x="757" y="82"/>
                    </a:lnTo>
                    <a:lnTo>
                      <a:pt x="763" y="72"/>
                    </a:lnTo>
                    <a:lnTo>
                      <a:pt x="769" y="63"/>
                    </a:lnTo>
                    <a:lnTo>
                      <a:pt x="779" y="55"/>
                    </a:lnTo>
                    <a:lnTo>
                      <a:pt x="790" y="46"/>
                    </a:lnTo>
                    <a:lnTo>
                      <a:pt x="803" y="38"/>
                    </a:lnTo>
                    <a:lnTo>
                      <a:pt x="817" y="30"/>
                    </a:lnTo>
                    <a:lnTo>
                      <a:pt x="833" y="24"/>
                    </a:lnTo>
                    <a:lnTo>
                      <a:pt x="849" y="18"/>
                    </a:lnTo>
                    <a:lnTo>
                      <a:pt x="867" y="13"/>
                    </a:lnTo>
                    <a:lnTo>
                      <a:pt x="887" y="8"/>
                    </a:lnTo>
                    <a:lnTo>
                      <a:pt x="907" y="5"/>
                    </a:lnTo>
                    <a:lnTo>
                      <a:pt x="928" y="3"/>
                    </a:lnTo>
                    <a:lnTo>
                      <a:pt x="950" y="0"/>
                    </a:lnTo>
                    <a:lnTo>
                      <a:pt x="972" y="0"/>
                    </a:lnTo>
                    <a:lnTo>
                      <a:pt x="995" y="0"/>
                    </a:lnTo>
                    <a:lnTo>
                      <a:pt x="1017" y="3"/>
                    </a:lnTo>
                    <a:lnTo>
                      <a:pt x="1038" y="5"/>
                    </a:lnTo>
                    <a:lnTo>
                      <a:pt x="1059" y="8"/>
                    </a:lnTo>
                    <a:lnTo>
                      <a:pt x="1078" y="13"/>
                    </a:lnTo>
                    <a:lnTo>
                      <a:pt x="1096" y="18"/>
                    </a:lnTo>
                    <a:lnTo>
                      <a:pt x="1113" y="24"/>
                    </a:lnTo>
                    <a:lnTo>
                      <a:pt x="1129" y="30"/>
                    </a:lnTo>
                    <a:lnTo>
                      <a:pt x="1143" y="38"/>
                    </a:lnTo>
                    <a:lnTo>
                      <a:pt x="1155" y="46"/>
                    </a:lnTo>
                    <a:lnTo>
                      <a:pt x="1167" y="55"/>
                    </a:lnTo>
                    <a:lnTo>
                      <a:pt x="1175" y="63"/>
                    </a:lnTo>
                    <a:lnTo>
                      <a:pt x="1183" y="72"/>
                    </a:lnTo>
                    <a:lnTo>
                      <a:pt x="1189" y="82"/>
                    </a:lnTo>
                    <a:lnTo>
                      <a:pt x="1192" y="93"/>
                    </a:lnTo>
                    <a:lnTo>
                      <a:pt x="1193" y="103"/>
                    </a:lnTo>
                    <a:lnTo>
                      <a:pt x="1946" y="103"/>
                    </a:lnTo>
                    <a:lnTo>
                      <a:pt x="1946" y="1277"/>
                    </a:lnTo>
                    <a:lnTo>
                      <a:pt x="0" y="1278"/>
                    </a:lnTo>
                    <a:close/>
                  </a:path>
                </a:pathLst>
              </a:cu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Rectangle 319"/>
              <p:cNvSpPr>
                <a:spLocks noChangeArrowheads="1"/>
              </p:cNvSpPr>
              <p:nvPr/>
            </p:nvSpPr>
            <p:spPr bwMode="auto">
              <a:xfrm>
                <a:off x="5188" y="3087"/>
                <a:ext cx="42" cy="3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57" name="Rectangle 320"/>
              <p:cNvSpPr>
                <a:spLocks noChangeArrowheads="1"/>
              </p:cNvSpPr>
              <p:nvPr/>
            </p:nvSpPr>
            <p:spPr bwMode="auto">
              <a:xfrm>
                <a:off x="5168" y="3134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63" name="Rectangle 321"/>
              <p:cNvSpPr>
                <a:spLocks noChangeArrowheads="1"/>
              </p:cNvSpPr>
              <p:nvPr/>
            </p:nvSpPr>
            <p:spPr bwMode="auto">
              <a:xfrm>
                <a:off x="5306" y="3034"/>
                <a:ext cx="42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65" name="Rectangle 322"/>
              <p:cNvSpPr>
                <a:spLocks noChangeArrowheads="1"/>
              </p:cNvSpPr>
              <p:nvPr/>
            </p:nvSpPr>
            <p:spPr bwMode="auto">
              <a:xfrm>
                <a:off x="5286" y="3087"/>
                <a:ext cx="40" cy="3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66" name="Rectangle 323"/>
              <p:cNvSpPr>
                <a:spLocks noChangeArrowheads="1"/>
              </p:cNvSpPr>
              <p:nvPr/>
            </p:nvSpPr>
            <p:spPr bwMode="auto">
              <a:xfrm>
                <a:off x="5286" y="2987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67" name="Rectangle 324"/>
              <p:cNvSpPr>
                <a:spLocks noChangeArrowheads="1"/>
              </p:cNvSpPr>
              <p:nvPr/>
            </p:nvSpPr>
            <p:spPr bwMode="auto">
              <a:xfrm>
                <a:off x="4773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68" name="Rectangle 325"/>
              <p:cNvSpPr>
                <a:spLocks noChangeArrowheads="1"/>
              </p:cNvSpPr>
              <p:nvPr/>
            </p:nvSpPr>
            <p:spPr bwMode="auto">
              <a:xfrm>
                <a:off x="4773" y="3024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69" name="Rectangle 326"/>
              <p:cNvSpPr>
                <a:spLocks noChangeArrowheads="1"/>
              </p:cNvSpPr>
              <p:nvPr/>
            </p:nvSpPr>
            <p:spPr bwMode="auto">
              <a:xfrm>
                <a:off x="4773" y="3123"/>
                <a:ext cx="18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70" name="Rectangle 327"/>
              <p:cNvSpPr>
                <a:spLocks noChangeArrowheads="1"/>
              </p:cNvSpPr>
              <p:nvPr/>
            </p:nvSpPr>
            <p:spPr bwMode="auto">
              <a:xfrm>
                <a:off x="4946" y="3076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71" name="Rectangle 328"/>
              <p:cNvSpPr>
                <a:spLocks noChangeArrowheads="1"/>
              </p:cNvSpPr>
              <p:nvPr/>
            </p:nvSpPr>
            <p:spPr bwMode="auto">
              <a:xfrm>
                <a:off x="4924" y="312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72" name="Rectangle 329"/>
              <p:cNvSpPr>
                <a:spLocks noChangeArrowheads="1"/>
              </p:cNvSpPr>
              <p:nvPr/>
            </p:nvSpPr>
            <p:spPr bwMode="auto">
              <a:xfrm>
                <a:off x="4773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73" name="Rectangle 330"/>
              <p:cNvSpPr>
                <a:spLocks noChangeArrowheads="1"/>
              </p:cNvSpPr>
              <p:nvPr/>
            </p:nvSpPr>
            <p:spPr bwMode="auto">
              <a:xfrm>
                <a:off x="4773" y="3406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74" name="Rectangle 331"/>
              <p:cNvSpPr>
                <a:spLocks noChangeArrowheads="1"/>
              </p:cNvSpPr>
              <p:nvPr/>
            </p:nvSpPr>
            <p:spPr bwMode="auto">
              <a:xfrm>
                <a:off x="4773" y="3505"/>
                <a:ext cx="18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75" name="Rectangle 332"/>
              <p:cNvSpPr>
                <a:spLocks noChangeArrowheads="1"/>
              </p:cNvSpPr>
              <p:nvPr/>
            </p:nvSpPr>
            <p:spPr bwMode="auto">
              <a:xfrm>
                <a:off x="4946" y="3453"/>
                <a:ext cx="40" cy="42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76" name="Rectangle 333"/>
              <p:cNvSpPr>
                <a:spLocks noChangeArrowheads="1"/>
              </p:cNvSpPr>
              <p:nvPr/>
            </p:nvSpPr>
            <p:spPr bwMode="auto">
              <a:xfrm>
                <a:off x="4924" y="3505"/>
                <a:ext cx="40" cy="37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77" name="Freeform 334"/>
              <p:cNvSpPr>
                <a:spLocks/>
              </p:cNvSpPr>
              <p:nvPr/>
            </p:nvSpPr>
            <p:spPr bwMode="auto">
              <a:xfrm>
                <a:off x="5024" y="3076"/>
                <a:ext cx="146" cy="89"/>
              </a:xfrm>
              <a:custGeom>
                <a:avLst/>
                <a:gdLst>
                  <a:gd name="T0" fmla="*/ 0 w 440"/>
                  <a:gd name="T1" fmla="*/ 13 h 102"/>
                  <a:gd name="T2" fmla="*/ 0 w 440"/>
                  <a:gd name="T3" fmla="*/ 12 h 102"/>
                  <a:gd name="T4" fmla="*/ 0 w 440"/>
                  <a:gd name="T5" fmla="*/ 10 h 102"/>
                  <a:gd name="T6" fmla="*/ 0 w 440"/>
                  <a:gd name="T7" fmla="*/ 9 h 102"/>
                  <a:gd name="T8" fmla="*/ 0 w 440"/>
                  <a:gd name="T9" fmla="*/ 9 h 102"/>
                  <a:gd name="T10" fmla="*/ 0 w 440"/>
                  <a:gd name="T11" fmla="*/ 7 h 102"/>
                  <a:gd name="T12" fmla="*/ 0 w 440"/>
                  <a:gd name="T13" fmla="*/ 6 h 102"/>
                  <a:gd name="T14" fmla="*/ 0 w 440"/>
                  <a:gd name="T15" fmla="*/ 5 h 102"/>
                  <a:gd name="T16" fmla="*/ 0 w 440"/>
                  <a:gd name="T17" fmla="*/ 3 h 102"/>
                  <a:gd name="T18" fmla="*/ 0 w 440"/>
                  <a:gd name="T19" fmla="*/ 3 h 102"/>
                  <a:gd name="T20" fmla="*/ 0 w 440"/>
                  <a:gd name="T21" fmla="*/ 3 h 102"/>
                  <a:gd name="T22" fmla="*/ 0 w 440"/>
                  <a:gd name="T23" fmla="*/ 3 h 102"/>
                  <a:gd name="T24" fmla="*/ 0 w 440"/>
                  <a:gd name="T25" fmla="*/ 3 h 102"/>
                  <a:gd name="T26" fmla="*/ 0 w 440"/>
                  <a:gd name="T27" fmla="*/ 3 h 102"/>
                  <a:gd name="T28" fmla="*/ 0 w 440"/>
                  <a:gd name="T29" fmla="*/ 3 h 102"/>
                  <a:gd name="T30" fmla="*/ 0 w 440"/>
                  <a:gd name="T31" fmla="*/ 0 h 102"/>
                  <a:gd name="T32" fmla="*/ 0 w 440"/>
                  <a:gd name="T33" fmla="*/ 0 h 102"/>
                  <a:gd name="T34" fmla="*/ 0 w 440"/>
                  <a:gd name="T35" fmla="*/ 0 h 102"/>
                  <a:gd name="T36" fmla="*/ 0 w 440"/>
                  <a:gd name="T37" fmla="*/ 3 h 102"/>
                  <a:gd name="T38" fmla="*/ 0 w 440"/>
                  <a:gd name="T39" fmla="*/ 3 h 102"/>
                  <a:gd name="T40" fmla="*/ 0 w 440"/>
                  <a:gd name="T41" fmla="*/ 3 h 102"/>
                  <a:gd name="T42" fmla="*/ 0 w 440"/>
                  <a:gd name="T43" fmla="*/ 3 h 102"/>
                  <a:gd name="T44" fmla="*/ 0 w 440"/>
                  <a:gd name="T45" fmla="*/ 3 h 102"/>
                  <a:gd name="T46" fmla="*/ 0 w 440"/>
                  <a:gd name="T47" fmla="*/ 3 h 102"/>
                  <a:gd name="T48" fmla="*/ 0 w 440"/>
                  <a:gd name="T49" fmla="*/ 3 h 102"/>
                  <a:gd name="T50" fmla="*/ 0 w 440"/>
                  <a:gd name="T51" fmla="*/ 5 h 102"/>
                  <a:gd name="T52" fmla="*/ 0 w 440"/>
                  <a:gd name="T53" fmla="*/ 6 h 102"/>
                  <a:gd name="T54" fmla="*/ 0 w 440"/>
                  <a:gd name="T55" fmla="*/ 7 h 102"/>
                  <a:gd name="T56" fmla="*/ 0 w 440"/>
                  <a:gd name="T57" fmla="*/ 9 h 102"/>
                  <a:gd name="T58" fmla="*/ 0 w 440"/>
                  <a:gd name="T59" fmla="*/ 9 h 102"/>
                  <a:gd name="T60" fmla="*/ 0 w 440"/>
                  <a:gd name="T61" fmla="*/ 10 h 102"/>
                  <a:gd name="T62" fmla="*/ 0 w 440"/>
                  <a:gd name="T63" fmla="*/ 12 h 102"/>
                  <a:gd name="T64" fmla="*/ 0 w 440"/>
                  <a:gd name="T65" fmla="*/ 13 h 102"/>
                  <a:gd name="T66" fmla="*/ 0 w 440"/>
                  <a:gd name="T67" fmla="*/ 13 h 10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0"/>
                  <a:gd name="T103" fmla="*/ 0 h 102"/>
                  <a:gd name="T104" fmla="*/ 440 w 440"/>
                  <a:gd name="T105" fmla="*/ 102 h 10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0" h="102">
                    <a:moveTo>
                      <a:pt x="440" y="102"/>
                    </a:moveTo>
                    <a:lnTo>
                      <a:pt x="439" y="92"/>
                    </a:lnTo>
                    <a:lnTo>
                      <a:pt x="436" y="82"/>
                    </a:lnTo>
                    <a:lnTo>
                      <a:pt x="430" y="72"/>
                    </a:lnTo>
                    <a:lnTo>
                      <a:pt x="422" y="64"/>
                    </a:lnTo>
                    <a:lnTo>
                      <a:pt x="414" y="55"/>
                    </a:lnTo>
                    <a:lnTo>
                      <a:pt x="402" y="46"/>
                    </a:lnTo>
                    <a:lnTo>
                      <a:pt x="390" y="38"/>
                    </a:lnTo>
                    <a:lnTo>
                      <a:pt x="376" y="30"/>
                    </a:lnTo>
                    <a:lnTo>
                      <a:pt x="360" y="24"/>
                    </a:lnTo>
                    <a:lnTo>
                      <a:pt x="343" y="18"/>
                    </a:lnTo>
                    <a:lnTo>
                      <a:pt x="325" y="13"/>
                    </a:lnTo>
                    <a:lnTo>
                      <a:pt x="306" y="8"/>
                    </a:lnTo>
                    <a:lnTo>
                      <a:pt x="285" y="5"/>
                    </a:lnTo>
                    <a:lnTo>
                      <a:pt x="264" y="3"/>
                    </a:lnTo>
                    <a:lnTo>
                      <a:pt x="242" y="0"/>
                    </a:lnTo>
                    <a:lnTo>
                      <a:pt x="219" y="0"/>
                    </a:lnTo>
                    <a:lnTo>
                      <a:pt x="197" y="0"/>
                    </a:lnTo>
                    <a:lnTo>
                      <a:pt x="175" y="3"/>
                    </a:lnTo>
                    <a:lnTo>
                      <a:pt x="154" y="5"/>
                    </a:lnTo>
                    <a:lnTo>
                      <a:pt x="134" y="8"/>
                    </a:lnTo>
                    <a:lnTo>
                      <a:pt x="114" y="13"/>
                    </a:lnTo>
                    <a:lnTo>
                      <a:pt x="96" y="18"/>
                    </a:lnTo>
                    <a:lnTo>
                      <a:pt x="80" y="24"/>
                    </a:lnTo>
                    <a:lnTo>
                      <a:pt x="64" y="30"/>
                    </a:lnTo>
                    <a:lnTo>
                      <a:pt x="50" y="38"/>
                    </a:lnTo>
                    <a:lnTo>
                      <a:pt x="37" y="46"/>
                    </a:lnTo>
                    <a:lnTo>
                      <a:pt x="26" y="55"/>
                    </a:lnTo>
                    <a:lnTo>
                      <a:pt x="16" y="64"/>
                    </a:lnTo>
                    <a:lnTo>
                      <a:pt x="10" y="72"/>
                    </a:lnTo>
                    <a:lnTo>
                      <a:pt x="4" y="82"/>
                    </a:lnTo>
                    <a:lnTo>
                      <a:pt x="1" y="92"/>
                    </a:lnTo>
                    <a:lnTo>
                      <a:pt x="0" y="102"/>
                    </a:lnTo>
                    <a:lnTo>
                      <a:pt x="440" y="102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335"/>
              <p:cNvSpPr>
                <a:spLocks/>
              </p:cNvSpPr>
              <p:nvPr/>
            </p:nvSpPr>
            <p:spPr bwMode="auto">
              <a:xfrm>
                <a:off x="4789" y="2506"/>
                <a:ext cx="615" cy="147"/>
              </a:xfrm>
              <a:custGeom>
                <a:avLst/>
                <a:gdLst>
                  <a:gd name="T0" fmla="*/ 0 w 1847"/>
                  <a:gd name="T1" fmla="*/ 9 h 168"/>
                  <a:gd name="T2" fmla="*/ 0 w 1847"/>
                  <a:gd name="T3" fmla="*/ 10 h 168"/>
                  <a:gd name="T4" fmla="*/ 0 w 1847"/>
                  <a:gd name="T5" fmla="*/ 11 h 168"/>
                  <a:gd name="T6" fmla="*/ 0 w 1847"/>
                  <a:gd name="T7" fmla="*/ 12 h 168"/>
                  <a:gd name="T8" fmla="*/ 0 w 1847"/>
                  <a:gd name="T9" fmla="*/ 14 h 168"/>
                  <a:gd name="T10" fmla="*/ 0 w 1847"/>
                  <a:gd name="T11" fmla="*/ 16 h 168"/>
                  <a:gd name="T12" fmla="*/ 0 w 1847"/>
                  <a:gd name="T13" fmla="*/ 18 h 168"/>
                  <a:gd name="T14" fmla="*/ 0 w 1847"/>
                  <a:gd name="T15" fmla="*/ 22 h 168"/>
                  <a:gd name="T16" fmla="*/ 0 w 1847"/>
                  <a:gd name="T17" fmla="*/ 23 h 168"/>
                  <a:gd name="T18" fmla="*/ 0 w 1847"/>
                  <a:gd name="T19" fmla="*/ 16 h 168"/>
                  <a:gd name="T20" fmla="*/ 0 w 1847"/>
                  <a:gd name="T21" fmla="*/ 16 h 168"/>
                  <a:gd name="T22" fmla="*/ 0 w 1847"/>
                  <a:gd name="T23" fmla="*/ 16 h 168"/>
                  <a:gd name="T24" fmla="*/ 0 w 1847"/>
                  <a:gd name="T25" fmla="*/ 16 h 168"/>
                  <a:gd name="T26" fmla="*/ 0 w 1847"/>
                  <a:gd name="T27" fmla="*/ 16 h 168"/>
                  <a:gd name="T28" fmla="*/ 0 w 1847"/>
                  <a:gd name="T29" fmla="*/ 16 h 168"/>
                  <a:gd name="T30" fmla="*/ 0 w 1847"/>
                  <a:gd name="T31" fmla="*/ 16 h 168"/>
                  <a:gd name="T32" fmla="*/ 0 w 1847"/>
                  <a:gd name="T33" fmla="*/ 16 h 168"/>
                  <a:gd name="T34" fmla="*/ 0 w 1847"/>
                  <a:gd name="T35" fmla="*/ 14 h 168"/>
                  <a:gd name="T36" fmla="*/ 0 w 1847"/>
                  <a:gd name="T37" fmla="*/ 11 h 168"/>
                  <a:gd name="T38" fmla="*/ 0 w 1847"/>
                  <a:gd name="T39" fmla="*/ 8 h 168"/>
                  <a:gd name="T40" fmla="*/ 0 w 1847"/>
                  <a:gd name="T41" fmla="*/ 6 h 168"/>
                  <a:gd name="T42" fmla="*/ 0 w 1847"/>
                  <a:gd name="T43" fmla="*/ 4 h 168"/>
                  <a:gd name="T44" fmla="*/ 0 w 1847"/>
                  <a:gd name="T45" fmla="*/ 4 h 168"/>
                  <a:gd name="T46" fmla="*/ 0 w 1847"/>
                  <a:gd name="T47" fmla="*/ 4 h 168"/>
                  <a:gd name="T48" fmla="*/ 0 w 1847"/>
                  <a:gd name="T49" fmla="*/ 1 h 168"/>
                  <a:gd name="T50" fmla="*/ 0 w 1847"/>
                  <a:gd name="T51" fmla="*/ 1 h 168"/>
                  <a:gd name="T52" fmla="*/ 0 w 1847"/>
                  <a:gd name="T53" fmla="*/ 4 h 168"/>
                  <a:gd name="T54" fmla="*/ 0 w 1847"/>
                  <a:gd name="T55" fmla="*/ 4 h 168"/>
                  <a:gd name="T56" fmla="*/ 0 w 1847"/>
                  <a:gd name="T57" fmla="*/ 4 h 168"/>
                  <a:gd name="T58" fmla="*/ 0 w 1847"/>
                  <a:gd name="T59" fmla="*/ 6 h 168"/>
                  <a:gd name="T60" fmla="*/ 0 w 1847"/>
                  <a:gd name="T61" fmla="*/ 8 h 168"/>
                  <a:gd name="T62" fmla="*/ 0 w 1847"/>
                  <a:gd name="T63" fmla="*/ 11 h 168"/>
                  <a:gd name="T64" fmla="*/ 0 w 1847"/>
                  <a:gd name="T65" fmla="*/ 14 h 168"/>
                  <a:gd name="T66" fmla="*/ 0 w 1847"/>
                  <a:gd name="T67" fmla="*/ 16 h 168"/>
                  <a:gd name="T68" fmla="*/ 0 w 1847"/>
                  <a:gd name="T69" fmla="*/ 16 h 168"/>
                  <a:gd name="T70" fmla="*/ 0 w 1847"/>
                  <a:gd name="T71" fmla="*/ 16 h 168"/>
                  <a:gd name="T72" fmla="*/ 0 w 1847"/>
                  <a:gd name="T73" fmla="*/ 16 h 168"/>
                  <a:gd name="T74" fmla="*/ 0 w 1847"/>
                  <a:gd name="T75" fmla="*/ 16 h 168"/>
                  <a:gd name="T76" fmla="*/ 0 w 1847"/>
                  <a:gd name="T77" fmla="*/ 16 h 168"/>
                  <a:gd name="T78" fmla="*/ 0 w 1847"/>
                  <a:gd name="T79" fmla="*/ 16 h 168"/>
                  <a:gd name="T80" fmla="*/ 0 w 1847"/>
                  <a:gd name="T81" fmla="*/ 16 h 168"/>
                  <a:gd name="T82" fmla="*/ 0 w 1847"/>
                  <a:gd name="T83" fmla="*/ 23 h 168"/>
                  <a:gd name="T84" fmla="*/ 0 w 1847"/>
                  <a:gd name="T85" fmla="*/ 22 h 168"/>
                  <a:gd name="T86" fmla="*/ 0 w 1847"/>
                  <a:gd name="T87" fmla="*/ 18 h 168"/>
                  <a:gd name="T88" fmla="*/ 0 w 1847"/>
                  <a:gd name="T89" fmla="*/ 16 h 168"/>
                  <a:gd name="T90" fmla="*/ 0 w 1847"/>
                  <a:gd name="T91" fmla="*/ 14 h 168"/>
                  <a:gd name="T92" fmla="*/ 0 w 1847"/>
                  <a:gd name="T93" fmla="*/ 12 h 168"/>
                  <a:gd name="T94" fmla="*/ 0 w 1847"/>
                  <a:gd name="T95" fmla="*/ 11 h 168"/>
                  <a:gd name="T96" fmla="*/ 0 w 1847"/>
                  <a:gd name="T97" fmla="*/ 10 h 168"/>
                  <a:gd name="T98" fmla="*/ 0 w 1847"/>
                  <a:gd name="T99" fmla="*/ 9 h 1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47"/>
                  <a:gd name="T151" fmla="*/ 0 h 168"/>
                  <a:gd name="T152" fmla="*/ 1847 w 1847"/>
                  <a:gd name="T153" fmla="*/ 168 h 16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47" h="168">
                    <a:moveTo>
                      <a:pt x="923" y="65"/>
                    </a:moveTo>
                    <a:lnTo>
                      <a:pt x="901" y="65"/>
                    </a:lnTo>
                    <a:lnTo>
                      <a:pt x="879" y="68"/>
                    </a:lnTo>
                    <a:lnTo>
                      <a:pt x="858" y="70"/>
                    </a:lnTo>
                    <a:lnTo>
                      <a:pt x="838" y="73"/>
                    </a:lnTo>
                    <a:lnTo>
                      <a:pt x="818" y="78"/>
                    </a:lnTo>
                    <a:lnTo>
                      <a:pt x="800" y="83"/>
                    </a:lnTo>
                    <a:lnTo>
                      <a:pt x="784" y="89"/>
                    </a:lnTo>
                    <a:lnTo>
                      <a:pt x="768" y="95"/>
                    </a:lnTo>
                    <a:lnTo>
                      <a:pt x="754" y="103"/>
                    </a:lnTo>
                    <a:lnTo>
                      <a:pt x="741" y="111"/>
                    </a:lnTo>
                    <a:lnTo>
                      <a:pt x="730" y="120"/>
                    </a:lnTo>
                    <a:lnTo>
                      <a:pt x="720" y="128"/>
                    </a:lnTo>
                    <a:lnTo>
                      <a:pt x="714" y="137"/>
                    </a:lnTo>
                    <a:lnTo>
                      <a:pt x="708" y="147"/>
                    </a:lnTo>
                    <a:lnTo>
                      <a:pt x="705" y="158"/>
                    </a:lnTo>
                    <a:lnTo>
                      <a:pt x="704" y="168"/>
                    </a:lnTo>
                    <a:lnTo>
                      <a:pt x="0" y="168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27" y="116"/>
                    </a:lnTo>
                    <a:lnTo>
                      <a:pt x="57" y="116"/>
                    </a:lnTo>
                    <a:lnTo>
                      <a:pt x="97" y="116"/>
                    </a:lnTo>
                    <a:lnTo>
                      <a:pt x="145" y="116"/>
                    </a:lnTo>
                    <a:lnTo>
                      <a:pt x="197" y="116"/>
                    </a:lnTo>
                    <a:lnTo>
                      <a:pt x="254" y="116"/>
                    </a:lnTo>
                    <a:lnTo>
                      <a:pt x="313" y="116"/>
                    </a:lnTo>
                    <a:lnTo>
                      <a:pt x="373" y="116"/>
                    </a:lnTo>
                    <a:lnTo>
                      <a:pt x="431" y="116"/>
                    </a:lnTo>
                    <a:lnTo>
                      <a:pt x="486" y="116"/>
                    </a:lnTo>
                    <a:lnTo>
                      <a:pt x="537" y="116"/>
                    </a:lnTo>
                    <a:lnTo>
                      <a:pt x="582" y="116"/>
                    </a:lnTo>
                    <a:lnTo>
                      <a:pt x="617" y="116"/>
                    </a:lnTo>
                    <a:lnTo>
                      <a:pt x="644" y="116"/>
                    </a:lnTo>
                    <a:lnTo>
                      <a:pt x="658" y="116"/>
                    </a:lnTo>
                    <a:lnTo>
                      <a:pt x="666" y="105"/>
                    </a:lnTo>
                    <a:lnTo>
                      <a:pt x="675" y="94"/>
                    </a:lnTo>
                    <a:lnTo>
                      <a:pt x="686" y="83"/>
                    </a:lnTo>
                    <a:lnTo>
                      <a:pt x="698" y="72"/>
                    </a:lnTo>
                    <a:lnTo>
                      <a:pt x="713" y="62"/>
                    </a:lnTo>
                    <a:lnTo>
                      <a:pt x="727" y="53"/>
                    </a:lnTo>
                    <a:lnTo>
                      <a:pt x="744" y="43"/>
                    </a:lnTo>
                    <a:lnTo>
                      <a:pt x="760" y="35"/>
                    </a:lnTo>
                    <a:lnTo>
                      <a:pt x="778" y="28"/>
                    </a:lnTo>
                    <a:lnTo>
                      <a:pt x="797" y="21"/>
                    </a:lnTo>
                    <a:lnTo>
                      <a:pt x="817" y="14"/>
                    </a:lnTo>
                    <a:lnTo>
                      <a:pt x="838" y="10"/>
                    </a:lnTo>
                    <a:lnTo>
                      <a:pt x="858" y="6"/>
                    </a:lnTo>
                    <a:lnTo>
                      <a:pt x="880" y="2"/>
                    </a:lnTo>
                    <a:lnTo>
                      <a:pt x="901" y="1"/>
                    </a:lnTo>
                    <a:lnTo>
                      <a:pt x="923" y="0"/>
                    </a:lnTo>
                    <a:lnTo>
                      <a:pt x="946" y="1"/>
                    </a:lnTo>
                    <a:lnTo>
                      <a:pt x="968" y="2"/>
                    </a:lnTo>
                    <a:lnTo>
                      <a:pt x="989" y="6"/>
                    </a:lnTo>
                    <a:lnTo>
                      <a:pt x="1010" y="10"/>
                    </a:lnTo>
                    <a:lnTo>
                      <a:pt x="1030" y="14"/>
                    </a:lnTo>
                    <a:lnTo>
                      <a:pt x="1050" y="21"/>
                    </a:lnTo>
                    <a:lnTo>
                      <a:pt x="1069" y="28"/>
                    </a:lnTo>
                    <a:lnTo>
                      <a:pt x="1088" y="35"/>
                    </a:lnTo>
                    <a:lnTo>
                      <a:pt x="1104" y="43"/>
                    </a:lnTo>
                    <a:lnTo>
                      <a:pt x="1121" y="53"/>
                    </a:lnTo>
                    <a:lnTo>
                      <a:pt x="1135" y="62"/>
                    </a:lnTo>
                    <a:lnTo>
                      <a:pt x="1149" y="72"/>
                    </a:lnTo>
                    <a:lnTo>
                      <a:pt x="1161" y="83"/>
                    </a:lnTo>
                    <a:lnTo>
                      <a:pt x="1172" y="94"/>
                    </a:lnTo>
                    <a:lnTo>
                      <a:pt x="1181" y="105"/>
                    </a:lnTo>
                    <a:lnTo>
                      <a:pt x="1189" y="116"/>
                    </a:lnTo>
                    <a:lnTo>
                      <a:pt x="1203" y="116"/>
                    </a:lnTo>
                    <a:lnTo>
                      <a:pt x="1230" y="116"/>
                    </a:lnTo>
                    <a:lnTo>
                      <a:pt x="1265" y="116"/>
                    </a:lnTo>
                    <a:lnTo>
                      <a:pt x="1309" y="116"/>
                    </a:lnTo>
                    <a:lnTo>
                      <a:pt x="1360" y="116"/>
                    </a:lnTo>
                    <a:lnTo>
                      <a:pt x="1416" y="116"/>
                    </a:lnTo>
                    <a:lnTo>
                      <a:pt x="1475" y="116"/>
                    </a:lnTo>
                    <a:lnTo>
                      <a:pt x="1535" y="116"/>
                    </a:lnTo>
                    <a:lnTo>
                      <a:pt x="1593" y="116"/>
                    </a:lnTo>
                    <a:lnTo>
                      <a:pt x="1650" y="116"/>
                    </a:lnTo>
                    <a:lnTo>
                      <a:pt x="1703" y="116"/>
                    </a:lnTo>
                    <a:lnTo>
                      <a:pt x="1751" y="116"/>
                    </a:lnTo>
                    <a:lnTo>
                      <a:pt x="1791" y="116"/>
                    </a:lnTo>
                    <a:lnTo>
                      <a:pt x="1821" y="116"/>
                    </a:lnTo>
                    <a:lnTo>
                      <a:pt x="1841" y="116"/>
                    </a:lnTo>
                    <a:lnTo>
                      <a:pt x="1847" y="116"/>
                    </a:lnTo>
                    <a:lnTo>
                      <a:pt x="1847" y="168"/>
                    </a:lnTo>
                    <a:lnTo>
                      <a:pt x="1144" y="168"/>
                    </a:lnTo>
                    <a:lnTo>
                      <a:pt x="1143" y="158"/>
                    </a:lnTo>
                    <a:lnTo>
                      <a:pt x="1140" y="147"/>
                    </a:lnTo>
                    <a:lnTo>
                      <a:pt x="1134" y="137"/>
                    </a:lnTo>
                    <a:lnTo>
                      <a:pt x="1126" y="128"/>
                    </a:lnTo>
                    <a:lnTo>
                      <a:pt x="1118" y="120"/>
                    </a:lnTo>
                    <a:lnTo>
                      <a:pt x="1106" y="111"/>
                    </a:lnTo>
                    <a:lnTo>
                      <a:pt x="1094" y="103"/>
                    </a:lnTo>
                    <a:lnTo>
                      <a:pt x="1080" y="95"/>
                    </a:lnTo>
                    <a:lnTo>
                      <a:pt x="1064" y="89"/>
                    </a:lnTo>
                    <a:lnTo>
                      <a:pt x="1047" y="83"/>
                    </a:lnTo>
                    <a:lnTo>
                      <a:pt x="1029" y="78"/>
                    </a:lnTo>
                    <a:lnTo>
                      <a:pt x="1010" y="73"/>
                    </a:lnTo>
                    <a:lnTo>
                      <a:pt x="989" y="70"/>
                    </a:lnTo>
                    <a:lnTo>
                      <a:pt x="968" y="68"/>
                    </a:lnTo>
                    <a:lnTo>
                      <a:pt x="946" y="65"/>
                    </a:lnTo>
                    <a:lnTo>
                      <a:pt x="923" y="65"/>
                    </a:lnTo>
                    <a:close/>
                  </a:path>
                </a:pathLst>
              </a:cu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Rectangle 336"/>
              <p:cNvSpPr>
                <a:spLocks noChangeArrowheads="1"/>
              </p:cNvSpPr>
              <p:nvPr/>
            </p:nvSpPr>
            <p:spPr bwMode="auto">
              <a:xfrm>
                <a:off x="5404" y="2595"/>
                <a:ext cx="29" cy="120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80" name="Rectangle 337"/>
              <p:cNvSpPr>
                <a:spLocks noChangeArrowheads="1"/>
              </p:cNvSpPr>
              <p:nvPr/>
            </p:nvSpPr>
            <p:spPr bwMode="auto">
              <a:xfrm>
                <a:off x="4759" y="2595"/>
                <a:ext cx="30" cy="120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81" name="Rectangle 338"/>
              <p:cNvSpPr>
                <a:spLocks noChangeArrowheads="1"/>
              </p:cNvSpPr>
              <p:nvPr/>
            </p:nvSpPr>
            <p:spPr bwMode="auto">
              <a:xfrm>
                <a:off x="5026" y="3165"/>
                <a:ext cx="142" cy="330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82" name="Rectangle 339"/>
              <p:cNvSpPr>
                <a:spLocks noChangeArrowheads="1"/>
              </p:cNvSpPr>
              <p:nvPr/>
            </p:nvSpPr>
            <p:spPr bwMode="auto">
              <a:xfrm>
                <a:off x="5026" y="349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83" name="Rectangle 340"/>
              <p:cNvSpPr>
                <a:spLocks noChangeArrowheads="1"/>
              </p:cNvSpPr>
              <p:nvPr/>
            </p:nvSpPr>
            <p:spPr bwMode="auto">
              <a:xfrm>
                <a:off x="5026" y="3558"/>
                <a:ext cx="142" cy="15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84" name="Rectangle 341"/>
              <p:cNvSpPr>
                <a:spLocks noChangeArrowheads="1"/>
              </p:cNvSpPr>
              <p:nvPr/>
            </p:nvSpPr>
            <p:spPr bwMode="auto">
              <a:xfrm>
                <a:off x="5026" y="3615"/>
                <a:ext cx="142" cy="1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85" name="Rectangle 342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86" name="Rectangle 343"/>
              <p:cNvSpPr>
                <a:spLocks noChangeArrowheads="1"/>
              </p:cNvSpPr>
              <p:nvPr/>
            </p:nvSpPr>
            <p:spPr bwMode="auto">
              <a:xfrm>
                <a:off x="5100" y="3186"/>
                <a:ext cx="60" cy="30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87" name="Rectangle 344"/>
              <p:cNvSpPr>
                <a:spLocks noChangeArrowheads="1"/>
              </p:cNvSpPr>
              <p:nvPr/>
            </p:nvSpPr>
            <p:spPr bwMode="auto">
              <a:xfrm>
                <a:off x="5032" y="3186"/>
                <a:ext cx="62" cy="309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88" name="Rectangle 345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89" name="Rectangle 346"/>
              <p:cNvSpPr>
                <a:spLocks noChangeArrowheads="1"/>
              </p:cNvSpPr>
              <p:nvPr/>
            </p:nvSpPr>
            <p:spPr bwMode="auto">
              <a:xfrm>
                <a:off x="5168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90" name="Rectangle 347"/>
              <p:cNvSpPr>
                <a:spLocks noChangeArrowheads="1"/>
              </p:cNvSpPr>
              <p:nvPr/>
            </p:nvSpPr>
            <p:spPr bwMode="auto">
              <a:xfrm>
                <a:off x="4992" y="3422"/>
                <a:ext cx="34" cy="256"/>
              </a:xfrm>
              <a:prstGeom prst="rect">
                <a:avLst/>
              </a:prstGeom>
              <a:solidFill>
                <a:srgbClr val="7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91" name="Rectangle 348"/>
              <p:cNvSpPr>
                <a:spLocks noChangeArrowheads="1"/>
              </p:cNvSpPr>
              <p:nvPr/>
            </p:nvSpPr>
            <p:spPr bwMode="auto">
              <a:xfrm>
                <a:off x="5026" y="351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92" name="Rectangle 349"/>
              <p:cNvSpPr>
                <a:spLocks noChangeArrowheads="1"/>
              </p:cNvSpPr>
              <p:nvPr/>
            </p:nvSpPr>
            <p:spPr bwMode="auto">
              <a:xfrm>
                <a:off x="5026" y="3573"/>
                <a:ext cx="142" cy="42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93" name="Rectangle 350"/>
              <p:cNvSpPr>
                <a:spLocks noChangeArrowheads="1"/>
              </p:cNvSpPr>
              <p:nvPr/>
            </p:nvSpPr>
            <p:spPr bwMode="auto">
              <a:xfrm>
                <a:off x="5026" y="3631"/>
                <a:ext cx="142" cy="47"/>
              </a:xfrm>
              <a:prstGeom prst="rect">
                <a:avLst/>
              </a:prstGeom>
              <a:solidFill>
                <a:srgbClr val="B2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94" name="Rectangle 351"/>
              <p:cNvSpPr>
                <a:spLocks noChangeArrowheads="1"/>
              </p:cNvSpPr>
              <p:nvPr/>
            </p:nvSpPr>
            <p:spPr bwMode="auto">
              <a:xfrm>
                <a:off x="5100" y="3369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95" name="Rectangle 352"/>
              <p:cNvSpPr>
                <a:spLocks noChangeArrowheads="1"/>
              </p:cNvSpPr>
              <p:nvPr/>
            </p:nvSpPr>
            <p:spPr bwMode="auto">
              <a:xfrm>
                <a:off x="5032" y="3369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96" name="Rectangle 353"/>
              <p:cNvSpPr>
                <a:spLocks noChangeArrowheads="1"/>
              </p:cNvSpPr>
              <p:nvPr/>
            </p:nvSpPr>
            <p:spPr bwMode="auto">
              <a:xfrm>
                <a:off x="510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97" name="Rectangle 354"/>
              <p:cNvSpPr>
                <a:spLocks noChangeArrowheads="1"/>
              </p:cNvSpPr>
              <p:nvPr/>
            </p:nvSpPr>
            <p:spPr bwMode="auto">
              <a:xfrm>
                <a:off x="5080" y="3312"/>
                <a:ext cx="14" cy="52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98" name="Rectangle 355"/>
              <p:cNvSpPr>
                <a:spLocks noChangeArrowheads="1"/>
              </p:cNvSpPr>
              <p:nvPr/>
            </p:nvSpPr>
            <p:spPr bwMode="auto">
              <a:xfrm>
                <a:off x="5100" y="3395"/>
                <a:ext cx="60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199" name="Rectangle 356"/>
              <p:cNvSpPr>
                <a:spLocks noChangeArrowheads="1"/>
              </p:cNvSpPr>
              <p:nvPr/>
            </p:nvSpPr>
            <p:spPr bwMode="auto">
              <a:xfrm>
                <a:off x="5032" y="3395"/>
                <a:ext cx="62" cy="2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00" name="Rectangle 357"/>
              <p:cNvSpPr>
                <a:spLocks noChangeArrowheads="1"/>
              </p:cNvSpPr>
              <p:nvPr/>
            </p:nvSpPr>
            <p:spPr bwMode="auto">
              <a:xfrm>
                <a:off x="5168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01" name="Rectangle 358"/>
              <p:cNvSpPr>
                <a:spLocks noChangeArrowheads="1"/>
              </p:cNvSpPr>
              <p:nvPr/>
            </p:nvSpPr>
            <p:spPr bwMode="auto">
              <a:xfrm>
                <a:off x="4992" y="3552"/>
                <a:ext cx="34" cy="27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02" name="Rectangle 359"/>
              <p:cNvSpPr>
                <a:spLocks noChangeArrowheads="1"/>
              </p:cNvSpPr>
              <p:nvPr/>
            </p:nvSpPr>
            <p:spPr bwMode="auto">
              <a:xfrm>
                <a:off x="5334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03" name="Rectangle 360"/>
              <p:cNvSpPr>
                <a:spLocks noChangeArrowheads="1"/>
              </p:cNvSpPr>
              <p:nvPr/>
            </p:nvSpPr>
            <p:spPr bwMode="auto">
              <a:xfrm>
                <a:off x="5228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04" name="Rectangle 361"/>
              <p:cNvSpPr>
                <a:spLocks noChangeArrowheads="1"/>
              </p:cNvSpPr>
              <p:nvPr/>
            </p:nvSpPr>
            <p:spPr bwMode="auto">
              <a:xfrm>
                <a:off x="4912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05" name="Rectangle 362"/>
              <p:cNvSpPr>
                <a:spLocks noChangeArrowheads="1"/>
              </p:cNvSpPr>
              <p:nvPr/>
            </p:nvSpPr>
            <p:spPr bwMode="auto">
              <a:xfrm>
                <a:off x="5122" y="2747"/>
                <a:ext cx="54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06" name="Rectangle 363"/>
              <p:cNvSpPr>
                <a:spLocks noChangeArrowheads="1"/>
              </p:cNvSpPr>
              <p:nvPr/>
            </p:nvSpPr>
            <p:spPr bwMode="auto">
              <a:xfrm>
                <a:off x="522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07" name="Rectangle 364"/>
              <p:cNvSpPr>
                <a:spLocks noChangeArrowheads="1"/>
              </p:cNvSpPr>
              <p:nvPr/>
            </p:nvSpPr>
            <p:spPr bwMode="auto">
              <a:xfrm>
                <a:off x="5334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08" name="Rectangle 365"/>
              <p:cNvSpPr>
                <a:spLocks noChangeArrowheads="1"/>
              </p:cNvSpPr>
              <p:nvPr/>
            </p:nvSpPr>
            <p:spPr bwMode="auto">
              <a:xfrm>
                <a:off x="5018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09" name="Rectangle 366"/>
              <p:cNvSpPr>
                <a:spLocks noChangeArrowheads="1"/>
              </p:cNvSpPr>
              <p:nvPr/>
            </p:nvSpPr>
            <p:spPr bwMode="auto">
              <a:xfrm>
                <a:off x="4809" y="2747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10" name="Rectangle 367"/>
              <p:cNvSpPr>
                <a:spLocks noChangeArrowheads="1"/>
              </p:cNvSpPr>
              <p:nvPr/>
            </p:nvSpPr>
            <p:spPr bwMode="auto">
              <a:xfrm>
                <a:off x="4912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11" name="Rectangle 368"/>
              <p:cNvSpPr>
                <a:spLocks noChangeArrowheads="1"/>
              </p:cNvSpPr>
              <p:nvPr/>
            </p:nvSpPr>
            <p:spPr bwMode="auto">
              <a:xfrm>
                <a:off x="4809" y="3165"/>
                <a:ext cx="52" cy="272"/>
              </a:xfrm>
              <a:prstGeom prst="rect">
                <a:avLst/>
              </a:prstGeom>
              <a:solidFill>
                <a:srgbClr val="26CC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12" name="Freeform 369"/>
              <p:cNvSpPr>
                <a:spLocks/>
              </p:cNvSpPr>
              <p:nvPr/>
            </p:nvSpPr>
            <p:spPr bwMode="auto">
              <a:xfrm>
                <a:off x="5114" y="2721"/>
                <a:ext cx="72" cy="324"/>
              </a:xfrm>
              <a:custGeom>
                <a:avLst/>
                <a:gdLst>
                  <a:gd name="T0" fmla="*/ 0 w 217"/>
                  <a:gd name="T1" fmla="*/ 26 h 373"/>
                  <a:gd name="T2" fmla="*/ 0 w 217"/>
                  <a:gd name="T3" fmla="*/ 26 h 373"/>
                  <a:gd name="T4" fmla="*/ 0 w 217"/>
                  <a:gd name="T5" fmla="*/ 42 h 373"/>
                  <a:gd name="T6" fmla="*/ 0 w 217"/>
                  <a:gd name="T7" fmla="*/ 42 h 373"/>
                  <a:gd name="T8" fmla="*/ 0 w 217"/>
                  <a:gd name="T9" fmla="*/ 45 h 373"/>
                  <a:gd name="T10" fmla="*/ 0 w 217"/>
                  <a:gd name="T11" fmla="*/ 45 h 373"/>
                  <a:gd name="T12" fmla="*/ 0 w 217"/>
                  <a:gd name="T13" fmla="*/ 0 h 373"/>
                  <a:gd name="T14" fmla="*/ 0 w 217"/>
                  <a:gd name="T15" fmla="*/ 0 h 373"/>
                  <a:gd name="T16" fmla="*/ 0 w 217"/>
                  <a:gd name="T17" fmla="*/ 3 h 373"/>
                  <a:gd name="T18" fmla="*/ 0 w 217"/>
                  <a:gd name="T19" fmla="*/ 3 h 373"/>
                  <a:gd name="T20" fmla="*/ 0 w 217"/>
                  <a:gd name="T21" fmla="*/ 20 h 373"/>
                  <a:gd name="T22" fmla="*/ 0 w 217"/>
                  <a:gd name="T23" fmla="*/ 20 h 373"/>
                  <a:gd name="T24" fmla="*/ 0 w 217"/>
                  <a:gd name="T25" fmla="*/ 26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370"/>
              <p:cNvSpPr>
                <a:spLocks/>
              </p:cNvSpPr>
              <p:nvPr/>
            </p:nvSpPr>
            <p:spPr bwMode="auto">
              <a:xfrm>
                <a:off x="5176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42 h 373"/>
                  <a:gd name="T4" fmla="*/ 0 w 29"/>
                  <a:gd name="T5" fmla="*/ 45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371"/>
              <p:cNvSpPr>
                <a:spLocks/>
              </p:cNvSpPr>
              <p:nvPr/>
            </p:nvSpPr>
            <p:spPr bwMode="auto">
              <a:xfrm>
                <a:off x="5218" y="2721"/>
                <a:ext cx="72" cy="324"/>
              </a:xfrm>
              <a:custGeom>
                <a:avLst/>
                <a:gdLst>
                  <a:gd name="T0" fmla="*/ 0 w 216"/>
                  <a:gd name="T1" fmla="*/ 26 h 373"/>
                  <a:gd name="T2" fmla="*/ 0 w 216"/>
                  <a:gd name="T3" fmla="*/ 26 h 373"/>
                  <a:gd name="T4" fmla="*/ 0 w 216"/>
                  <a:gd name="T5" fmla="*/ 42 h 373"/>
                  <a:gd name="T6" fmla="*/ 0 w 216"/>
                  <a:gd name="T7" fmla="*/ 42 h 373"/>
                  <a:gd name="T8" fmla="*/ 0 w 216"/>
                  <a:gd name="T9" fmla="*/ 45 h 373"/>
                  <a:gd name="T10" fmla="*/ 0 w 216"/>
                  <a:gd name="T11" fmla="*/ 45 h 373"/>
                  <a:gd name="T12" fmla="*/ 0 w 216"/>
                  <a:gd name="T13" fmla="*/ 0 h 373"/>
                  <a:gd name="T14" fmla="*/ 0 w 216"/>
                  <a:gd name="T15" fmla="*/ 0 h 373"/>
                  <a:gd name="T16" fmla="*/ 0 w 216"/>
                  <a:gd name="T17" fmla="*/ 3 h 373"/>
                  <a:gd name="T18" fmla="*/ 0 w 216"/>
                  <a:gd name="T19" fmla="*/ 3 h 373"/>
                  <a:gd name="T20" fmla="*/ 0 w 216"/>
                  <a:gd name="T21" fmla="*/ 20 h 373"/>
                  <a:gd name="T22" fmla="*/ 0 w 216"/>
                  <a:gd name="T23" fmla="*/ 20 h 373"/>
                  <a:gd name="T24" fmla="*/ 0 w 216"/>
                  <a:gd name="T25" fmla="*/ 26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7" y="344"/>
                    </a:lnTo>
                    <a:lnTo>
                      <a:pt x="216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372"/>
              <p:cNvSpPr>
                <a:spLocks/>
              </p:cNvSpPr>
              <p:nvPr/>
            </p:nvSpPr>
            <p:spPr bwMode="auto">
              <a:xfrm>
                <a:off x="5280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42 h 373"/>
                  <a:gd name="T4" fmla="*/ 0 w 29"/>
                  <a:gd name="T5" fmla="*/ 45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373"/>
              <p:cNvSpPr>
                <a:spLocks/>
              </p:cNvSpPr>
              <p:nvPr/>
            </p:nvSpPr>
            <p:spPr bwMode="auto">
              <a:xfrm>
                <a:off x="5324" y="2721"/>
                <a:ext cx="72" cy="324"/>
              </a:xfrm>
              <a:custGeom>
                <a:avLst/>
                <a:gdLst>
                  <a:gd name="T0" fmla="*/ 0 w 217"/>
                  <a:gd name="T1" fmla="*/ 26 h 373"/>
                  <a:gd name="T2" fmla="*/ 0 w 217"/>
                  <a:gd name="T3" fmla="*/ 26 h 373"/>
                  <a:gd name="T4" fmla="*/ 0 w 217"/>
                  <a:gd name="T5" fmla="*/ 42 h 373"/>
                  <a:gd name="T6" fmla="*/ 0 w 217"/>
                  <a:gd name="T7" fmla="*/ 42 h 373"/>
                  <a:gd name="T8" fmla="*/ 0 w 217"/>
                  <a:gd name="T9" fmla="*/ 45 h 373"/>
                  <a:gd name="T10" fmla="*/ 0 w 217"/>
                  <a:gd name="T11" fmla="*/ 45 h 373"/>
                  <a:gd name="T12" fmla="*/ 0 w 217"/>
                  <a:gd name="T13" fmla="*/ 0 h 373"/>
                  <a:gd name="T14" fmla="*/ 0 w 217"/>
                  <a:gd name="T15" fmla="*/ 0 h 373"/>
                  <a:gd name="T16" fmla="*/ 0 w 217"/>
                  <a:gd name="T17" fmla="*/ 3 h 373"/>
                  <a:gd name="T18" fmla="*/ 0 w 217"/>
                  <a:gd name="T19" fmla="*/ 3 h 373"/>
                  <a:gd name="T20" fmla="*/ 0 w 217"/>
                  <a:gd name="T21" fmla="*/ 20 h 373"/>
                  <a:gd name="T22" fmla="*/ 0 w 217"/>
                  <a:gd name="T23" fmla="*/ 20 h 373"/>
                  <a:gd name="T24" fmla="*/ 0 w 217"/>
                  <a:gd name="T25" fmla="*/ 26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3"/>
                  <a:gd name="T41" fmla="*/ 217 w 217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3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4"/>
                    </a:lnTo>
                    <a:lnTo>
                      <a:pt x="188" y="344"/>
                    </a:lnTo>
                    <a:lnTo>
                      <a:pt x="217" y="373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9"/>
                    </a:lnTo>
                    <a:lnTo>
                      <a:pt x="29" y="29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374"/>
              <p:cNvSpPr>
                <a:spLocks/>
              </p:cNvSpPr>
              <p:nvPr/>
            </p:nvSpPr>
            <p:spPr bwMode="auto">
              <a:xfrm>
                <a:off x="5386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42 h 373"/>
                  <a:gd name="T4" fmla="*/ 0 w 29"/>
                  <a:gd name="T5" fmla="*/ 45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0" y="29"/>
                    </a:moveTo>
                    <a:lnTo>
                      <a:pt x="0" y="344"/>
                    </a:lnTo>
                    <a:lnTo>
                      <a:pt x="29" y="373"/>
                    </a:lnTo>
                    <a:lnTo>
                      <a:pt x="2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375"/>
              <p:cNvSpPr>
                <a:spLocks/>
              </p:cNvSpPr>
              <p:nvPr/>
            </p:nvSpPr>
            <p:spPr bwMode="auto">
              <a:xfrm>
                <a:off x="5218" y="3139"/>
                <a:ext cx="72" cy="324"/>
              </a:xfrm>
              <a:custGeom>
                <a:avLst/>
                <a:gdLst>
                  <a:gd name="T0" fmla="*/ 0 w 216"/>
                  <a:gd name="T1" fmla="*/ 28 h 372"/>
                  <a:gd name="T2" fmla="*/ 0 w 216"/>
                  <a:gd name="T3" fmla="*/ 28 h 372"/>
                  <a:gd name="T4" fmla="*/ 0 w 216"/>
                  <a:gd name="T5" fmla="*/ 44 h 372"/>
                  <a:gd name="T6" fmla="*/ 0 w 216"/>
                  <a:gd name="T7" fmla="*/ 44 h 372"/>
                  <a:gd name="T8" fmla="*/ 0 w 216"/>
                  <a:gd name="T9" fmla="*/ 47 h 372"/>
                  <a:gd name="T10" fmla="*/ 0 w 216"/>
                  <a:gd name="T11" fmla="*/ 47 h 372"/>
                  <a:gd name="T12" fmla="*/ 0 w 216"/>
                  <a:gd name="T13" fmla="*/ 0 h 372"/>
                  <a:gd name="T14" fmla="*/ 0 w 216"/>
                  <a:gd name="T15" fmla="*/ 0 h 372"/>
                  <a:gd name="T16" fmla="*/ 0 w 216"/>
                  <a:gd name="T17" fmla="*/ 3 h 372"/>
                  <a:gd name="T18" fmla="*/ 0 w 216"/>
                  <a:gd name="T19" fmla="*/ 3 h 372"/>
                  <a:gd name="T20" fmla="*/ 0 w 216"/>
                  <a:gd name="T21" fmla="*/ 21 h 372"/>
                  <a:gd name="T22" fmla="*/ 0 w 216"/>
                  <a:gd name="T23" fmla="*/ 21 h 372"/>
                  <a:gd name="T24" fmla="*/ 0 w 216"/>
                  <a:gd name="T25" fmla="*/ 28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187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7" y="343"/>
                    </a:lnTo>
                    <a:lnTo>
                      <a:pt x="216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6" y="0"/>
                    </a:lnTo>
                    <a:lnTo>
                      <a:pt x="187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7" y="171"/>
                    </a:lnTo>
                    <a:lnTo>
                      <a:pt x="187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376"/>
              <p:cNvSpPr>
                <a:spLocks/>
              </p:cNvSpPr>
              <p:nvPr/>
            </p:nvSpPr>
            <p:spPr bwMode="auto">
              <a:xfrm>
                <a:off x="5280" y="3139"/>
                <a:ext cx="10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44 h 372"/>
                  <a:gd name="T4" fmla="*/ 0 w 29"/>
                  <a:gd name="T5" fmla="*/ 47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377"/>
              <p:cNvSpPr>
                <a:spLocks/>
              </p:cNvSpPr>
              <p:nvPr/>
            </p:nvSpPr>
            <p:spPr bwMode="auto">
              <a:xfrm>
                <a:off x="5324" y="3139"/>
                <a:ext cx="72" cy="324"/>
              </a:xfrm>
              <a:custGeom>
                <a:avLst/>
                <a:gdLst>
                  <a:gd name="T0" fmla="*/ 0 w 217"/>
                  <a:gd name="T1" fmla="*/ 28 h 372"/>
                  <a:gd name="T2" fmla="*/ 0 w 217"/>
                  <a:gd name="T3" fmla="*/ 28 h 372"/>
                  <a:gd name="T4" fmla="*/ 0 w 217"/>
                  <a:gd name="T5" fmla="*/ 44 h 372"/>
                  <a:gd name="T6" fmla="*/ 0 w 217"/>
                  <a:gd name="T7" fmla="*/ 44 h 372"/>
                  <a:gd name="T8" fmla="*/ 0 w 217"/>
                  <a:gd name="T9" fmla="*/ 47 h 372"/>
                  <a:gd name="T10" fmla="*/ 0 w 217"/>
                  <a:gd name="T11" fmla="*/ 47 h 372"/>
                  <a:gd name="T12" fmla="*/ 0 w 217"/>
                  <a:gd name="T13" fmla="*/ 0 h 372"/>
                  <a:gd name="T14" fmla="*/ 0 w 217"/>
                  <a:gd name="T15" fmla="*/ 0 h 372"/>
                  <a:gd name="T16" fmla="*/ 0 w 217"/>
                  <a:gd name="T17" fmla="*/ 3 h 372"/>
                  <a:gd name="T18" fmla="*/ 0 w 217"/>
                  <a:gd name="T19" fmla="*/ 3 h 372"/>
                  <a:gd name="T20" fmla="*/ 0 w 217"/>
                  <a:gd name="T21" fmla="*/ 21 h 372"/>
                  <a:gd name="T22" fmla="*/ 0 w 217"/>
                  <a:gd name="T23" fmla="*/ 21 h 372"/>
                  <a:gd name="T24" fmla="*/ 0 w 217"/>
                  <a:gd name="T25" fmla="*/ 28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7"/>
                  <a:gd name="T40" fmla="*/ 0 h 372"/>
                  <a:gd name="T41" fmla="*/ 217 w 217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7" h="372">
                    <a:moveTo>
                      <a:pt x="188" y="217"/>
                    </a:moveTo>
                    <a:lnTo>
                      <a:pt x="29" y="217"/>
                    </a:lnTo>
                    <a:lnTo>
                      <a:pt x="29" y="343"/>
                    </a:lnTo>
                    <a:lnTo>
                      <a:pt x="188" y="343"/>
                    </a:lnTo>
                    <a:lnTo>
                      <a:pt x="217" y="372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188" y="27"/>
                    </a:lnTo>
                    <a:lnTo>
                      <a:pt x="29" y="27"/>
                    </a:lnTo>
                    <a:lnTo>
                      <a:pt x="29" y="171"/>
                    </a:lnTo>
                    <a:lnTo>
                      <a:pt x="188" y="171"/>
                    </a:lnTo>
                    <a:lnTo>
                      <a:pt x="18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378"/>
              <p:cNvSpPr>
                <a:spLocks/>
              </p:cNvSpPr>
              <p:nvPr/>
            </p:nvSpPr>
            <p:spPr bwMode="auto">
              <a:xfrm>
                <a:off x="5386" y="3139"/>
                <a:ext cx="10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44 h 372"/>
                  <a:gd name="T4" fmla="*/ 0 w 29"/>
                  <a:gd name="T5" fmla="*/ 47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0" y="27"/>
                    </a:moveTo>
                    <a:lnTo>
                      <a:pt x="0" y="343"/>
                    </a:lnTo>
                    <a:lnTo>
                      <a:pt x="29" y="372"/>
                    </a:lnTo>
                    <a:lnTo>
                      <a:pt x="29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379"/>
              <p:cNvSpPr>
                <a:spLocks/>
              </p:cNvSpPr>
              <p:nvPr/>
            </p:nvSpPr>
            <p:spPr bwMode="auto">
              <a:xfrm>
                <a:off x="5008" y="2721"/>
                <a:ext cx="72" cy="324"/>
              </a:xfrm>
              <a:custGeom>
                <a:avLst/>
                <a:gdLst>
                  <a:gd name="T0" fmla="*/ 0 w 215"/>
                  <a:gd name="T1" fmla="*/ 26 h 373"/>
                  <a:gd name="T2" fmla="*/ 0 w 215"/>
                  <a:gd name="T3" fmla="*/ 26 h 373"/>
                  <a:gd name="T4" fmla="*/ 0 w 215"/>
                  <a:gd name="T5" fmla="*/ 42 h 373"/>
                  <a:gd name="T6" fmla="*/ 0 w 215"/>
                  <a:gd name="T7" fmla="*/ 42 h 373"/>
                  <a:gd name="T8" fmla="*/ 0 w 215"/>
                  <a:gd name="T9" fmla="*/ 45 h 373"/>
                  <a:gd name="T10" fmla="*/ 0 w 215"/>
                  <a:gd name="T11" fmla="*/ 45 h 373"/>
                  <a:gd name="T12" fmla="*/ 0 w 215"/>
                  <a:gd name="T13" fmla="*/ 0 h 373"/>
                  <a:gd name="T14" fmla="*/ 0 w 215"/>
                  <a:gd name="T15" fmla="*/ 0 h 373"/>
                  <a:gd name="T16" fmla="*/ 0 w 215"/>
                  <a:gd name="T17" fmla="*/ 3 h 373"/>
                  <a:gd name="T18" fmla="*/ 0 w 215"/>
                  <a:gd name="T19" fmla="*/ 3 h 373"/>
                  <a:gd name="T20" fmla="*/ 0 w 215"/>
                  <a:gd name="T21" fmla="*/ 20 h 373"/>
                  <a:gd name="T22" fmla="*/ 0 w 215"/>
                  <a:gd name="T23" fmla="*/ 20 h 373"/>
                  <a:gd name="T24" fmla="*/ 0 w 215"/>
                  <a:gd name="T25" fmla="*/ 26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9" y="217"/>
                    </a:moveTo>
                    <a:lnTo>
                      <a:pt x="187" y="217"/>
                    </a:lnTo>
                    <a:lnTo>
                      <a:pt x="187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7" y="29"/>
                    </a:lnTo>
                    <a:lnTo>
                      <a:pt x="187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380"/>
              <p:cNvSpPr>
                <a:spLocks/>
              </p:cNvSpPr>
              <p:nvPr/>
            </p:nvSpPr>
            <p:spPr bwMode="auto">
              <a:xfrm>
                <a:off x="5008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42 h 373"/>
                  <a:gd name="T4" fmla="*/ 0 w 29"/>
                  <a:gd name="T5" fmla="*/ 45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381"/>
              <p:cNvSpPr>
                <a:spLocks/>
              </p:cNvSpPr>
              <p:nvPr/>
            </p:nvSpPr>
            <p:spPr bwMode="auto">
              <a:xfrm>
                <a:off x="4903" y="2721"/>
                <a:ext cx="71" cy="324"/>
              </a:xfrm>
              <a:custGeom>
                <a:avLst/>
                <a:gdLst>
                  <a:gd name="T0" fmla="*/ 0 w 216"/>
                  <a:gd name="T1" fmla="*/ 26 h 373"/>
                  <a:gd name="T2" fmla="*/ 0 w 216"/>
                  <a:gd name="T3" fmla="*/ 26 h 373"/>
                  <a:gd name="T4" fmla="*/ 0 w 216"/>
                  <a:gd name="T5" fmla="*/ 42 h 373"/>
                  <a:gd name="T6" fmla="*/ 0 w 216"/>
                  <a:gd name="T7" fmla="*/ 42 h 373"/>
                  <a:gd name="T8" fmla="*/ 0 w 216"/>
                  <a:gd name="T9" fmla="*/ 45 h 373"/>
                  <a:gd name="T10" fmla="*/ 0 w 216"/>
                  <a:gd name="T11" fmla="*/ 45 h 373"/>
                  <a:gd name="T12" fmla="*/ 0 w 216"/>
                  <a:gd name="T13" fmla="*/ 0 h 373"/>
                  <a:gd name="T14" fmla="*/ 0 w 216"/>
                  <a:gd name="T15" fmla="*/ 0 h 373"/>
                  <a:gd name="T16" fmla="*/ 0 w 216"/>
                  <a:gd name="T17" fmla="*/ 3 h 373"/>
                  <a:gd name="T18" fmla="*/ 0 w 216"/>
                  <a:gd name="T19" fmla="*/ 3 h 373"/>
                  <a:gd name="T20" fmla="*/ 0 w 216"/>
                  <a:gd name="T21" fmla="*/ 20 h 373"/>
                  <a:gd name="T22" fmla="*/ 0 w 216"/>
                  <a:gd name="T23" fmla="*/ 20 h 373"/>
                  <a:gd name="T24" fmla="*/ 0 w 216"/>
                  <a:gd name="T25" fmla="*/ 26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3"/>
                  <a:gd name="T41" fmla="*/ 216 w 216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3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6" y="373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382"/>
              <p:cNvSpPr>
                <a:spLocks/>
              </p:cNvSpPr>
              <p:nvPr/>
            </p:nvSpPr>
            <p:spPr bwMode="auto">
              <a:xfrm>
                <a:off x="4903" y="2721"/>
                <a:ext cx="9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42 h 373"/>
                  <a:gd name="T4" fmla="*/ 0 w 29"/>
                  <a:gd name="T5" fmla="*/ 45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383"/>
              <p:cNvSpPr>
                <a:spLocks/>
              </p:cNvSpPr>
              <p:nvPr/>
            </p:nvSpPr>
            <p:spPr bwMode="auto">
              <a:xfrm>
                <a:off x="4799" y="2721"/>
                <a:ext cx="72" cy="324"/>
              </a:xfrm>
              <a:custGeom>
                <a:avLst/>
                <a:gdLst>
                  <a:gd name="T0" fmla="*/ 0 w 215"/>
                  <a:gd name="T1" fmla="*/ 26 h 373"/>
                  <a:gd name="T2" fmla="*/ 0 w 215"/>
                  <a:gd name="T3" fmla="*/ 26 h 373"/>
                  <a:gd name="T4" fmla="*/ 0 w 215"/>
                  <a:gd name="T5" fmla="*/ 42 h 373"/>
                  <a:gd name="T6" fmla="*/ 0 w 215"/>
                  <a:gd name="T7" fmla="*/ 42 h 373"/>
                  <a:gd name="T8" fmla="*/ 0 w 215"/>
                  <a:gd name="T9" fmla="*/ 45 h 373"/>
                  <a:gd name="T10" fmla="*/ 0 w 215"/>
                  <a:gd name="T11" fmla="*/ 45 h 373"/>
                  <a:gd name="T12" fmla="*/ 0 w 215"/>
                  <a:gd name="T13" fmla="*/ 0 h 373"/>
                  <a:gd name="T14" fmla="*/ 0 w 215"/>
                  <a:gd name="T15" fmla="*/ 0 h 373"/>
                  <a:gd name="T16" fmla="*/ 0 w 215"/>
                  <a:gd name="T17" fmla="*/ 3 h 373"/>
                  <a:gd name="T18" fmla="*/ 0 w 215"/>
                  <a:gd name="T19" fmla="*/ 3 h 373"/>
                  <a:gd name="T20" fmla="*/ 0 w 215"/>
                  <a:gd name="T21" fmla="*/ 20 h 373"/>
                  <a:gd name="T22" fmla="*/ 0 w 215"/>
                  <a:gd name="T23" fmla="*/ 20 h 373"/>
                  <a:gd name="T24" fmla="*/ 0 w 215"/>
                  <a:gd name="T25" fmla="*/ 26 h 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3"/>
                  <a:gd name="T41" fmla="*/ 215 w 215"/>
                  <a:gd name="T42" fmla="*/ 373 h 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3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4"/>
                    </a:lnTo>
                    <a:lnTo>
                      <a:pt x="29" y="344"/>
                    </a:lnTo>
                    <a:lnTo>
                      <a:pt x="0" y="373"/>
                    </a:lnTo>
                    <a:lnTo>
                      <a:pt x="215" y="373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9"/>
                    </a:lnTo>
                    <a:lnTo>
                      <a:pt x="186" y="29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384"/>
              <p:cNvSpPr>
                <a:spLocks/>
              </p:cNvSpPr>
              <p:nvPr/>
            </p:nvSpPr>
            <p:spPr bwMode="auto">
              <a:xfrm>
                <a:off x="4799" y="2721"/>
                <a:ext cx="10" cy="324"/>
              </a:xfrm>
              <a:custGeom>
                <a:avLst/>
                <a:gdLst>
                  <a:gd name="T0" fmla="*/ 0 w 29"/>
                  <a:gd name="T1" fmla="*/ 3 h 373"/>
                  <a:gd name="T2" fmla="*/ 0 w 29"/>
                  <a:gd name="T3" fmla="*/ 42 h 373"/>
                  <a:gd name="T4" fmla="*/ 0 w 29"/>
                  <a:gd name="T5" fmla="*/ 45 h 373"/>
                  <a:gd name="T6" fmla="*/ 0 w 29"/>
                  <a:gd name="T7" fmla="*/ 0 h 373"/>
                  <a:gd name="T8" fmla="*/ 0 w 29"/>
                  <a:gd name="T9" fmla="*/ 3 h 3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3"/>
                  <a:gd name="T17" fmla="*/ 29 w 29"/>
                  <a:gd name="T18" fmla="*/ 373 h 3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3">
                    <a:moveTo>
                      <a:pt x="29" y="29"/>
                    </a:moveTo>
                    <a:lnTo>
                      <a:pt x="29" y="344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385"/>
              <p:cNvSpPr>
                <a:spLocks/>
              </p:cNvSpPr>
              <p:nvPr/>
            </p:nvSpPr>
            <p:spPr bwMode="auto">
              <a:xfrm>
                <a:off x="4903" y="3139"/>
                <a:ext cx="71" cy="324"/>
              </a:xfrm>
              <a:custGeom>
                <a:avLst/>
                <a:gdLst>
                  <a:gd name="T0" fmla="*/ 0 w 216"/>
                  <a:gd name="T1" fmla="*/ 28 h 372"/>
                  <a:gd name="T2" fmla="*/ 0 w 216"/>
                  <a:gd name="T3" fmla="*/ 28 h 372"/>
                  <a:gd name="T4" fmla="*/ 0 w 216"/>
                  <a:gd name="T5" fmla="*/ 44 h 372"/>
                  <a:gd name="T6" fmla="*/ 0 w 216"/>
                  <a:gd name="T7" fmla="*/ 44 h 372"/>
                  <a:gd name="T8" fmla="*/ 0 w 216"/>
                  <a:gd name="T9" fmla="*/ 47 h 372"/>
                  <a:gd name="T10" fmla="*/ 0 w 216"/>
                  <a:gd name="T11" fmla="*/ 47 h 372"/>
                  <a:gd name="T12" fmla="*/ 0 w 216"/>
                  <a:gd name="T13" fmla="*/ 0 h 372"/>
                  <a:gd name="T14" fmla="*/ 0 w 216"/>
                  <a:gd name="T15" fmla="*/ 0 h 372"/>
                  <a:gd name="T16" fmla="*/ 0 w 216"/>
                  <a:gd name="T17" fmla="*/ 3 h 372"/>
                  <a:gd name="T18" fmla="*/ 0 w 216"/>
                  <a:gd name="T19" fmla="*/ 3 h 372"/>
                  <a:gd name="T20" fmla="*/ 0 w 216"/>
                  <a:gd name="T21" fmla="*/ 21 h 372"/>
                  <a:gd name="T22" fmla="*/ 0 w 216"/>
                  <a:gd name="T23" fmla="*/ 21 h 372"/>
                  <a:gd name="T24" fmla="*/ 0 w 216"/>
                  <a:gd name="T25" fmla="*/ 28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6"/>
                  <a:gd name="T40" fmla="*/ 0 h 372"/>
                  <a:gd name="T41" fmla="*/ 216 w 216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6" h="372">
                    <a:moveTo>
                      <a:pt x="29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6" y="372"/>
                    </a:lnTo>
                    <a:lnTo>
                      <a:pt x="216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9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386"/>
              <p:cNvSpPr>
                <a:spLocks/>
              </p:cNvSpPr>
              <p:nvPr/>
            </p:nvSpPr>
            <p:spPr bwMode="auto">
              <a:xfrm>
                <a:off x="4903" y="3139"/>
                <a:ext cx="9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44 h 372"/>
                  <a:gd name="T4" fmla="*/ 0 w 29"/>
                  <a:gd name="T5" fmla="*/ 47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387"/>
              <p:cNvSpPr>
                <a:spLocks/>
              </p:cNvSpPr>
              <p:nvPr/>
            </p:nvSpPr>
            <p:spPr bwMode="auto">
              <a:xfrm>
                <a:off x="4799" y="3139"/>
                <a:ext cx="72" cy="324"/>
              </a:xfrm>
              <a:custGeom>
                <a:avLst/>
                <a:gdLst>
                  <a:gd name="T0" fmla="*/ 0 w 215"/>
                  <a:gd name="T1" fmla="*/ 28 h 372"/>
                  <a:gd name="T2" fmla="*/ 0 w 215"/>
                  <a:gd name="T3" fmla="*/ 28 h 372"/>
                  <a:gd name="T4" fmla="*/ 0 w 215"/>
                  <a:gd name="T5" fmla="*/ 44 h 372"/>
                  <a:gd name="T6" fmla="*/ 0 w 215"/>
                  <a:gd name="T7" fmla="*/ 44 h 372"/>
                  <a:gd name="T8" fmla="*/ 0 w 215"/>
                  <a:gd name="T9" fmla="*/ 47 h 372"/>
                  <a:gd name="T10" fmla="*/ 0 w 215"/>
                  <a:gd name="T11" fmla="*/ 47 h 372"/>
                  <a:gd name="T12" fmla="*/ 0 w 215"/>
                  <a:gd name="T13" fmla="*/ 0 h 372"/>
                  <a:gd name="T14" fmla="*/ 0 w 215"/>
                  <a:gd name="T15" fmla="*/ 0 h 372"/>
                  <a:gd name="T16" fmla="*/ 0 w 215"/>
                  <a:gd name="T17" fmla="*/ 3 h 372"/>
                  <a:gd name="T18" fmla="*/ 0 w 215"/>
                  <a:gd name="T19" fmla="*/ 3 h 372"/>
                  <a:gd name="T20" fmla="*/ 0 w 215"/>
                  <a:gd name="T21" fmla="*/ 21 h 372"/>
                  <a:gd name="T22" fmla="*/ 0 w 215"/>
                  <a:gd name="T23" fmla="*/ 21 h 372"/>
                  <a:gd name="T24" fmla="*/ 0 w 215"/>
                  <a:gd name="T25" fmla="*/ 28 h 3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5"/>
                  <a:gd name="T40" fmla="*/ 0 h 372"/>
                  <a:gd name="T41" fmla="*/ 215 w 215"/>
                  <a:gd name="T42" fmla="*/ 372 h 3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5" h="372">
                    <a:moveTo>
                      <a:pt x="28" y="217"/>
                    </a:moveTo>
                    <a:lnTo>
                      <a:pt x="186" y="217"/>
                    </a:lnTo>
                    <a:lnTo>
                      <a:pt x="186" y="343"/>
                    </a:lnTo>
                    <a:lnTo>
                      <a:pt x="29" y="343"/>
                    </a:lnTo>
                    <a:lnTo>
                      <a:pt x="0" y="372"/>
                    </a:lnTo>
                    <a:lnTo>
                      <a:pt x="215" y="372"/>
                    </a:lnTo>
                    <a:lnTo>
                      <a:pt x="215" y="0"/>
                    </a:lnTo>
                    <a:lnTo>
                      <a:pt x="0" y="0"/>
                    </a:lnTo>
                    <a:lnTo>
                      <a:pt x="29" y="27"/>
                    </a:lnTo>
                    <a:lnTo>
                      <a:pt x="186" y="27"/>
                    </a:lnTo>
                    <a:lnTo>
                      <a:pt x="186" y="171"/>
                    </a:lnTo>
                    <a:lnTo>
                      <a:pt x="29" y="171"/>
                    </a:lnTo>
                    <a:lnTo>
                      <a:pt x="28" y="21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388"/>
              <p:cNvSpPr>
                <a:spLocks/>
              </p:cNvSpPr>
              <p:nvPr/>
            </p:nvSpPr>
            <p:spPr bwMode="auto">
              <a:xfrm>
                <a:off x="4799" y="3139"/>
                <a:ext cx="10" cy="324"/>
              </a:xfrm>
              <a:custGeom>
                <a:avLst/>
                <a:gdLst>
                  <a:gd name="T0" fmla="*/ 0 w 29"/>
                  <a:gd name="T1" fmla="*/ 3 h 372"/>
                  <a:gd name="T2" fmla="*/ 0 w 29"/>
                  <a:gd name="T3" fmla="*/ 44 h 372"/>
                  <a:gd name="T4" fmla="*/ 0 w 29"/>
                  <a:gd name="T5" fmla="*/ 47 h 372"/>
                  <a:gd name="T6" fmla="*/ 0 w 29"/>
                  <a:gd name="T7" fmla="*/ 0 h 372"/>
                  <a:gd name="T8" fmla="*/ 0 w 29"/>
                  <a:gd name="T9" fmla="*/ 3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72"/>
                  <a:gd name="T17" fmla="*/ 29 w 2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72">
                    <a:moveTo>
                      <a:pt x="29" y="27"/>
                    </a:moveTo>
                    <a:lnTo>
                      <a:pt x="29" y="343"/>
                    </a:lnTo>
                    <a:lnTo>
                      <a:pt x="0" y="372"/>
                    </a:lnTo>
                    <a:lnTo>
                      <a:pt x="0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Rectangle 389"/>
              <p:cNvSpPr>
                <a:spLocks noChangeArrowheads="1"/>
              </p:cNvSpPr>
              <p:nvPr/>
            </p:nvSpPr>
            <p:spPr bwMode="auto">
              <a:xfrm>
                <a:off x="511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33" name="Rectangle 390"/>
              <p:cNvSpPr>
                <a:spLocks noChangeArrowheads="1"/>
              </p:cNvSpPr>
              <p:nvPr/>
            </p:nvSpPr>
            <p:spPr bwMode="auto">
              <a:xfrm>
                <a:off x="521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34" name="Rectangle 391"/>
              <p:cNvSpPr>
                <a:spLocks noChangeArrowheads="1"/>
              </p:cNvSpPr>
              <p:nvPr/>
            </p:nvSpPr>
            <p:spPr bwMode="auto">
              <a:xfrm>
                <a:off x="5324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35" name="Rectangle 392"/>
              <p:cNvSpPr>
                <a:spLocks noChangeArrowheads="1"/>
              </p:cNvSpPr>
              <p:nvPr/>
            </p:nvSpPr>
            <p:spPr bwMode="auto">
              <a:xfrm>
                <a:off x="5008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36" name="Rectangle 393"/>
              <p:cNvSpPr>
                <a:spLocks noChangeArrowheads="1"/>
              </p:cNvSpPr>
              <p:nvPr/>
            </p:nvSpPr>
            <p:spPr bwMode="auto">
              <a:xfrm>
                <a:off x="4903" y="2898"/>
                <a:ext cx="71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37" name="Rectangle 394"/>
              <p:cNvSpPr>
                <a:spLocks noChangeArrowheads="1"/>
              </p:cNvSpPr>
              <p:nvPr/>
            </p:nvSpPr>
            <p:spPr bwMode="auto">
              <a:xfrm>
                <a:off x="4799" y="2898"/>
                <a:ext cx="72" cy="11"/>
              </a:xfrm>
              <a:prstGeom prst="rect">
                <a:avLst/>
              </a:prstGeom>
              <a:solidFill>
                <a:srgbClr val="FFE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altLang="ru-RU"/>
              </a:p>
            </p:txBody>
          </p:sp>
          <p:sp>
            <p:nvSpPr>
              <p:cNvPr id="238" name="Freeform 395"/>
              <p:cNvSpPr>
                <a:spLocks/>
              </p:cNvSpPr>
              <p:nvPr/>
            </p:nvSpPr>
            <p:spPr bwMode="auto">
              <a:xfrm>
                <a:off x="4986" y="2736"/>
                <a:ext cx="12" cy="37"/>
              </a:xfrm>
              <a:custGeom>
                <a:avLst/>
                <a:gdLst>
                  <a:gd name="T0" fmla="*/ 0 w 37"/>
                  <a:gd name="T1" fmla="*/ 23 h 38"/>
                  <a:gd name="T2" fmla="*/ 0 w 37"/>
                  <a:gd name="T3" fmla="*/ 21 h 38"/>
                  <a:gd name="T4" fmla="*/ 0 w 37"/>
                  <a:gd name="T5" fmla="*/ 19 h 38"/>
                  <a:gd name="T6" fmla="*/ 0 w 37"/>
                  <a:gd name="T7" fmla="*/ 19 h 38"/>
                  <a:gd name="T8" fmla="*/ 0 w 37"/>
                  <a:gd name="T9" fmla="*/ 19 h 38"/>
                  <a:gd name="T10" fmla="*/ 0 w 37"/>
                  <a:gd name="T11" fmla="*/ 12 h 38"/>
                  <a:gd name="T12" fmla="*/ 0 w 37"/>
                  <a:gd name="T13" fmla="*/ 5 h 38"/>
                  <a:gd name="T14" fmla="*/ 0 w 37"/>
                  <a:gd name="T15" fmla="*/ 1 h 38"/>
                  <a:gd name="T16" fmla="*/ 0 w 37"/>
                  <a:gd name="T17" fmla="*/ 0 h 38"/>
                  <a:gd name="T18" fmla="*/ 0 w 37"/>
                  <a:gd name="T19" fmla="*/ 1 h 38"/>
                  <a:gd name="T20" fmla="*/ 0 w 37"/>
                  <a:gd name="T21" fmla="*/ 5 h 38"/>
                  <a:gd name="T22" fmla="*/ 0 w 37"/>
                  <a:gd name="T23" fmla="*/ 12 h 38"/>
                  <a:gd name="T24" fmla="*/ 0 w 37"/>
                  <a:gd name="T25" fmla="*/ 19 h 38"/>
                  <a:gd name="T26" fmla="*/ 0 w 37"/>
                  <a:gd name="T27" fmla="*/ 19 h 38"/>
                  <a:gd name="T28" fmla="*/ 0 w 37"/>
                  <a:gd name="T29" fmla="*/ 19 h 38"/>
                  <a:gd name="T30" fmla="*/ 0 w 37"/>
                  <a:gd name="T31" fmla="*/ 21 h 38"/>
                  <a:gd name="T32" fmla="*/ 0 w 37"/>
                  <a:gd name="T33" fmla="*/ 23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8"/>
                  <a:gd name="T53" fmla="*/ 37 w 37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8">
                    <a:moveTo>
                      <a:pt x="19" y="38"/>
                    </a:moveTo>
                    <a:lnTo>
                      <a:pt x="26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7" y="19"/>
                    </a:lnTo>
                    <a:lnTo>
                      <a:pt x="36" y="12"/>
                    </a:lnTo>
                    <a:lnTo>
                      <a:pt x="32" y="5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9" name="Group 253"/>
            <p:cNvGrpSpPr>
              <a:grpSpLocks/>
            </p:cNvGrpSpPr>
            <p:nvPr/>
          </p:nvGrpSpPr>
          <p:grpSpPr bwMode="auto">
            <a:xfrm>
              <a:off x="5009729" y="4296544"/>
              <a:ext cx="382959" cy="396652"/>
              <a:chOff x="476" y="3248"/>
              <a:chExt cx="408" cy="409"/>
            </a:xfrm>
          </p:grpSpPr>
          <p:sp>
            <p:nvSpPr>
              <p:cNvPr id="240" name="Rectangle 254"/>
              <p:cNvSpPr>
                <a:spLocks noChangeArrowheads="1"/>
              </p:cNvSpPr>
              <p:nvPr/>
            </p:nvSpPr>
            <p:spPr bwMode="auto">
              <a:xfrm>
                <a:off x="476" y="3478"/>
                <a:ext cx="363" cy="18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" name="AutoShape 255"/>
              <p:cNvSpPr>
                <a:spLocks noChangeArrowheads="1"/>
              </p:cNvSpPr>
              <p:nvPr/>
            </p:nvSpPr>
            <p:spPr bwMode="auto">
              <a:xfrm rot="-10800000">
                <a:off x="703" y="3248"/>
                <a:ext cx="181" cy="4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42" name="Group 253"/>
            <p:cNvGrpSpPr>
              <a:grpSpLocks/>
            </p:cNvGrpSpPr>
            <p:nvPr/>
          </p:nvGrpSpPr>
          <p:grpSpPr bwMode="auto">
            <a:xfrm>
              <a:off x="4384576" y="6305431"/>
              <a:ext cx="238943" cy="156443"/>
              <a:chOff x="476" y="3248"/>
              <a:chExt cx="408" cy="409"/>
            </a:xfrm>
          </p:grpSpPr>
          <p:sp>
            <p:nvSpPr>
              <p:cNvPr id="243" name="Rectangle 254"/>
              <p:cNvSpPr>
                <a:spLocks noChangeArrowheads="1"/>
              </p:cNvSpPr>
              <p:nvPr/>
            </p:nvSpPr>
            <p:spPr bwMode="auto">
              <a:xfrm>
                <a:off x="476" y="3478"/>
                <a:ext cx="363" cy="18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" name="AutoShape 255"/>
              <p:cNvSpPr>
                <a:spLocks noChangeArrowheads="1"/>
              </p:cNvSpPr>
              <p:nvPr/>
            </p:nvSpPr>
            <p:spPr bwMode="auto">
              <a:xfrm rot="-10800000">
                <a:off x="703" y="3248"/>
                <a:ext cx="181" cy="40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45" name="Скругленная прямоугольная выноска 244"/>
            <p:cNvSpPr/>
            <p:nvPr/>
          </p:nvSpPr>
          <p:spPr>
            <a:xfrm>
              <a:off x="7840960" y="1728539"/>
              <a:ext cx="1296144" cy="575370"/>
            </a:xfrm>
            <a:prstGeom prst="wedgeRoundRectCallout">
              <a:avLst>
                <a:gd name="adj1" fmla="val 78659"/>
                <a:gd name="adj2" fmla="val 68773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28" tIns="45714" rIns="91428" bIns="45714" anchor="ctr"/>
            <a:lstStyle/>
            <a:p>
              <a:pPr algn="ctr" defTabSz="1279372" eaLnBrk="1" hangingPunct="1">
                <a:defRPr/>
              </a:pP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ОМВД </a:t>
              </a:r>
              <a:r>
                <a:rPr lang="ru-RU" sz="1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1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оссии по Бахчисарайскому району, ул. Кооперативная, 4</a:t>
              </a:r>
              <a:endPara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306871" y="4434214"/>
              <a:ext cx="4597052" cy="3782860"/>
            </a:xfrm>
            <a:custGeom>
              <a:avLst/>
              <a:gdLst>
                <a:gd name="connsiteX0" fmla="*/ 463463 w 4597052"/>
                <a:gd name="connsiteY0" fmla="*/ 2116898 h 3782860"/>
                <a:gd name="connsiteX1" fmla="*/ 3144033 w 4597052"/>
                <a:gd name="connsiteY1" fmla="*/ 0 h 3782860"/>
                <a:gd name="connsiteX2" fmla="*/ 4597052 w 4597052"/>
                <a:gd name="connsiteY2" fmla="*/ 839244 h 3782860"/>
                <a:gd name="connsiteX3" fmla="*/ 4371584 w 4597052"/>
                <a:gd name="connsiteY3" fmla="*/ 2918564 h 3782860"/>
                <a:gd name="connsiteX4" fmla="*/ 3369502 w 4597052"/>
                <a:gd name="connsiteY4" fmla="*/ 3031298 h 3782860"/>
                <a:gd name="connsiteX5" fmla="*/ 3457184 w 4597052"/>
                <a:gd name="connsiteY5" fmla="*/ 2029216 h 3782860"/>
                <a:gd name="connsiteX6" fmla="*/ 3494762 w 4597052"/>
                <a:gd name="connsiteY6" fmla="*/ 1891430 h 3782860"/>
                <a:gd name="connsiteX7" fmla="*/ 3970751 w 4597052"/>
                <a:gd name="connsiteY7" fmla="*/ 1828800 h 3782860"/>
                <a:gd name="connsiteX8" fmla="*/ 3945699 w 4597052"/>
                <a:gd name="connsiteY8" fmla="*/ 1240076 h 3782860"/>
                <a:gd name="connsiteX9" fmla="*/ 3469710 w 4597052"/>
                <a:gd name="connsiteY9" fmla="*/ 1002082 h 3782860"/>
                <a:gd name="connsiteX10" fmla="*/ 2705622 w 4597052"/>
                <a:gd name="connsiteY10" fmla="*/ 1640909 h 3782860"/>
                <a:gd name="connsiteX11" fmla="*/ 2267211 w 4597052"/>
                <a:gd name="connsiteY11" fmla="*/ 1440493 h 3782860"/>
                <a:gd name="connsiteX12" fmla="*/ 1665962 w 4597052"/>
                <a:gd name="connsiteY12" fmla="*/ 1866378 h 3782860"/>
                <a:gd name="connsiteX13" fmla="*/ 1728592 w 4597052"/>
                <a:gd name="connsiteY13" fmla="*/ 1941534 h 3782860"/>
                <a:gd name="connsiteX14" fmla="*/ 1478071 w 4597052"/>
                <a:gd name="connsiteY14" fmla="*/ 2192054 h 3782860"/>
                <a:gd name="connsiteX15" fmla="*/ 1515650 w 4597052"/>
                <a:gd name="connsiteY15" fmla="*/ 2680570 h 3782860"/>
                <a:gd name="connsiteX16" fmla="*/ 1903956 w 4597052"/>
                <a:gd name="connsiteY16" fmla="*/ 2668044 h 3782860"/>
                <a:gd name="connsiteX17" fmla="*/ 2279737 w 4597052"/>
                <a:gd name="connsiteY17" fmla="*/ 2668044 h 3782860"/>
                <a:gd name="connsiteX18" fmla="*/ 2617940 w 4597052"/>
                <a:gd name="connsiteY18" fmla="*/ 2655518 h 3782860"/>
                <a:gd name="connsiteX19" fmla="*/ 2655518 w 4597052"/>
                <a:gd name="connsiteY19" fmla="*/ 3144033 h 3782860"/>
                <a:gd name="connsiteX20" fmla="*/ 3068877 w 4597052"/>
                <a:gd name="connsiteY20" fmla="*/ 3169085 h 3782860"/>
                <a:gd name="connsiteX21" fmla="*/ 3181611 w 4597052"/>
                <a:gd name="connsiteY21" fmla="*/ 3532339 h 3782860"/>
                <a:gd name="connsiteX22" fmla="*/ 2743200 w 4597052"/>
                <a:gd name="connsiteY22" fmla="*/ 3782860 h 3782860"/>
                <a:gd name="connsiteX23" fmla="*/ 1691014 w 4597052"/>
                <a:gd name="connsiteY23" fmla="*/ 3369501 h 3782860"/>
                <a:gd name="connsiteX24" fmla="*/ 1390389 w 4597052"/>
                <a:gd name="connsiteY24" fmla="*/ 3532339 h 3782860"/>
                <a:gd name="connsiteX25" fmla="*/ 989556 w 4597052"/>
                <a:gd name="connsiteY25" fmla="*/ 3281819 h 3782860"/>
                <a:gd name="connsiteX26" fmla="*/ 613776 w 4597052"/>
                <a:gd name="connsiteY26" fmla="*/ 2768252 h 3782860"/>
                <a:gd name="connsiteX27" fmla="*/ 300625 w 4597052"/>
                <a:gd name="connsiteY27" fmla="*/ 2981194 h 3782860"/>
                <a:gd name="connsiteX28" fmla="*/ 0 w 4597052"/>
                <a:gd name="connsiteY28" fmla="*/ 2580361 h 3782860"/>
                <a:gd name="connsiteX29" fmla="*/ 463463 w 4597052"/>
                <a:gd name="connsiteY29" fmla="*/ 2116898 h 378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597052" h="3782860">
                  <a:moveTo>
                    <a:pt x="463463" y="2116898"/>
                  </a:moveTo>
                  <a:lnTo>
                    <a:pt x="3144033" y="0"/>
                  </a:lnTo>
                  <a:lnTo>
                    <a:pt x="4597052" y="839244"/>
                  </a:lnTo>
                  <a:lnTo>
                    <a:pt x="4371584" y="2918564"/>
                  </a:lnTo>
                  <a:lnTo>
                    <a:pt x="3369502" y="3031298"/>
                  </a:lnTo>
                  <a:lnTo>
                    <a:pt x="3457184" y="2029216"/>
                  </a:lnTo>
                  <a:lnTo>
                    <a:pt x="3494762" y="1891430"/>
                  </a:lnTo>
                  <a:lnTo>
                    <a:pt x="3970751" y="1828800"/>
                  </a:lnTo>
                  <a:lnTo>
                    <a:pt x="3945699" y="1240076"/>
                  </a:lnTo>
                  <a:lnTo>
                    <a:pt x="3469710" y="1002082"/>
                  </a:lnTo>
                  <a:lnTo>
                    <a:pt x="2705622" y="1640909"/>
                  </a:lnTo>
                  <a:lnTo>
                    <a:pt x="2267211" y="1440493"/>
                  </a:lnTo>
                  <a:lnTo>
                    <a:pt x="1665962" y="1866378"/>
                  </a:lnTo>
                  <a:lnTo>
                    <a:pt x="1728592" y="1941534"/>
                  </a:lnTo>
                  <a:lnTo>
                    <a:pt x="1478071" y="2192054"/>
                  </a:lnTo>
                  <a:lnTo>
                    <a:pt x="1515650" y="2680570"/>
                  </a:lnTo>
                  <a:lnTo>
                    <a:pt x="1903956" y="2668044"/>
                  </a:lnTo>
                  <a:lnTo>
                    <a:pt x="2279737" y="2668044"/>
                  </a:lnTo>
                  <a:lnTo>
                    <a:pt x="2617940" y="2655518"/>
                  </a:lnTo>
                  <a:lnTo>
                    <a:pt x="2655518" y="3144033"/>
                  </a:lnTo>
                  <a:lnTo>
                    <a:pt x="3068877" y="3169085"/>
                  </a:lnTo>
                  <a:lnTo>
                    <a:pt x="3181611" y="3532339"/>
                  </a:lnTo>
                  <a:lnTo>
                    <a:pt x="2743200" y="3782860"/>
                  </a:lnTo>
                  <a:lnTo>
                    <a:pt x="1691014" y="3369501"/>
                  </a:lnTo>
                  <a:lnTo>
                    <a:pt x="1390389" y="3532339"/>
                  </a:lnTo>
                  <a:lnTo>
                    <a:pt x="989556" y="3281819"/>
                  </a:lnTo>
                  <a:lnTo>
                    <a:pt x="613776" y="2768252"/>
                  </a:lnTo>
                  <a:lnTo>
                    <a:pt x="300625" y="2981194"/>
                  </a:lnTo>
                  <a:lnTo>
                    <a:pt x="0" y="2580361"/>
                  </a:lnTo>
                  <a:lnTo>
                    <a:pt x="463463" y="2116898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Прямоугольник 55"/>
            <p:cNvSpPr>
              <a:spLocks noChangeArrowheads="1"/>
            </p:cNvSpPr>
            <p:nvPr/>
          </p:nvSpPr>
          <p:spPr bwMode="auto">
            <a:xfrm>
              <a:off x="8265594" y="3219139"/>
              <a:ext cx="400050" cy="200025"/>
            </a:xfrm>
            <a:prstGeom prst="rect">
              <a:avLst/>
            </a:prstGeom>
            <a:solidFill>
              <a:srgbClr val="1AF253"/>
            </a:solidFill>
            <a:ln w="25400" algn="ctr">
              <a:solidFill>
                <a:srgbClr val="1AF253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 altLang="ru-RU" sz="25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7" name="Прямоугольник 55"/>
            <p:cNvSpPr>
              <a:spLocks noChangeArrowheads="1"/>
            </p:cNvSpPr>
            <p:nvPr/>
          </p:nvSpPr>
          <p:spPr bwMode="auto">
            <a:xfrm>
              <a:off x="5254107" y="6168229"/>
              <a:ext cx="400050" cy="200025"/>
            </a:xfrm>
            <a:prstGeom prst="rect">
              <a:avLst/>
            </a:prstGeom>
            <a:solidFill>
              <a:srgbClr val="1AF253"/>
            </a:solidFill>
            <a:ln w="25400" algn="ctr">
              <a:solidFill>
                <a:srgbClr val="1AF253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 altLang="ru-RU" sz="25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8" name="Прямоугольник 55"/>
            <p:cNvSpPr>
              <a:spLocks noChangeArrowheads="1"/>
            </p:cNvSpPr>
            <p:nvPr/>
          </p:nvSpPr>
          <p:spPr bwMode="auto">
            <a:xfrm>
              <a:off x="5179079" y="6712103"/>
              <a:ext cx="400050" cy="200025"/>
            </a:xfrm>
            <a:prstGeom prst="rect">
              <a:avLst/>
            </a:prstGeom>
            <a:solidFill>
              <a:srgbClr val="1AF253"/>
            </a:solidFill>
            <a:ln w="25400" algn="ctr">
              <a:solidFill>
                <a:srgbClr val="1AF253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 altLang="ru-RU" sz="25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9" name="Прямоугольник 55"/>
            <p:cNvSpPr>
              <a:spLocks noChangeArrowheads="1"/>
            </p:cNvSpPr>
            <p:nvPr/>
          </p:nvSpPr>
          <p:spPr bwMode="auto">
            <a:xfrm>
              <a:off x="4873021" y="6682165"/>
              <a:ext cx="273416" cy="143275"/>
            </a:xfrm>
            <a:prstGeom prst="rect">
              <a:avLst/>
            </a:prstGeom>
            <a:solidFill>
              <a:srgbClr val="1AF253"/>
            </a:solidFill>
            <a:ln w="25400" algn="ctr">
              <a:solidFill>
                <a:srgbClr val="1AF253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 altLang="ru-RU" sz="25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0" name="Прямоугольник 55"/>
            <p:cNvSpPr>
              <a:spLocks noChangeArrowheads="1"/>
            </p:cNvSpPr>
            <p:nvPr/>
          </p:nvSpPr>
          <p:spPr bwMode="auto">
            <a:xfrm>
              <a:off x="8065569" y="6517666"/>
              <a:ext cx="400050" cy="200025"/>
            </a:xfrm>
            <a:prstGeom prst="rect">
              <a:avLst/>
            </a:prstGeom>
            <a:solidFill>
              <a:srgbClr val="1AF253"/>
            </a:solidFill>
            <a:ln w="25400" algn="ctr">
              <a:solidFill>
                <a:srgbClr val="1AF253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 altLang="ru-RU" sz="25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1" name="Прямоугольник 55"/>
            <p:cNvSpPr>
              <a:spLocks noChangeArrowheads="1"/>
            </p:cNvSpPr>
            <p:nvPr/>
          </p:nvSpPr>
          <p:spPr bwMode="auto">
            <a:xfrm>
              <a:off x="8201000" y="4738839"/>
              <a:ext cx="400050" cy="200025"/>
            </a:xfrm>
            <a:prstGeom prst="rect">
              <a:avLst/>
            </a:prstGeom>
            <a:solidFill>
              <a:srgbClr val="1AF253"/>
            </a:solidFill>
            <a:ln w="25400" algn="ctr">
              <a:solidFill>
                <a:srgbClr val="1AF253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 altLang="ru-RU" sz="25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" name="Прямоугольник 55"/>
            <p:cNvSpPr>
              <a:spLocks noChangeArrowheads="1"/>
            </p:cNvSpPr>
            <p:nvPr/>
          </p:nvSpPr>
          <p:spPr bwMode="auto">
            <a:xfrm>
              <a:off x="8465619" y="3883248"/>
              <a:ext cx="400050" cy="200025"/>
            </a:xfrm>
            <a:prstGeom prst="rect">
              <a:avLst/>
            </a:prstGeom>
            <a:solidFill>
              <a:srgbClr val="1AF253"/>
            </a:solidFill>
            <a:ln w="25400" algn="ctr">
              <a:solidFill>
                <a:srgbClr val="1AF253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 altLang="ru-RU" sz="25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3" name="Прямоугольник 55"/>
            <p:cNvSpPr>
              <a:spLocks noChangeArrowheads="1"/>
            </p:cNvSpPr>
            <p:nvPr/>
          </p:nvSpPr>
          <p:spPr bwMode="auto">
            <a:xfrm>
              <a:off x="7711414" y="4664385"/>
              <a:ext cx="142419" cy="153117"/>
            </a:xfrm>
            <a:prstGeom prst="rect">
              <a:avLst/>
            </a:prstGeom>
            <a:solidFill>
              <a:srgbClr val="1AF253"/>
            </a:solidFill>
            <a:ln w="25400" algn="ctr">
              <a:solidFill>
                <a:srgbClr val="1AF253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 altLang="ru-RU" sz="25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4" name="Прямоугольник 55"/>
            <p:cNvSpPr>
              <a:spLocks noChangeArrowheads="1"/>
            </p:cNvSpPr>
            <p:nvPr/>
          </p:nvSpPr>
          <p:spPr bwMode="auto">
            <a:xfrm>
              <a:off x="5406507" y="6320629"/>
              <a:ext cx="400050" cy="200025"/>
            </a:xfrm>
            <a:prstGeom prst="rect">
              <a:avLst/>
            </a:prstGeom>
            <a:solidFill>
              <a:srgbClr val="1AF253"/>
            </a:solidFill>
            <a:ln w="25400" algn="ctr">
              <a:solidFill>
                <a:srgbClr val="1AF253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 altLang="ru-RU" sz="25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838700" y="6057900"/>
              <a:ext cx="1009650" cy="971550"/>
            </a:xfrm>
            <a:custGeom>
              <a:avLst/>
              <a:gdLst>
                <a:gd name="connsiteX0" fmla="*/ 990600 w 1009650"/>
                <a:gd name="connsiteY0" fmla="*/ 219075 h 971550"/>
                <a:gd name="connsiteX1" fmla="*/ 1009650 w 1009650"/>
                <a:gd name="connsiteY1" fmla="*/ 523875 h 971550"/>
                <a:gd name="connsiteX2" fmla="*/ 742950 w 1009650"/>
                <a:gd name="connsiteY2" fmla="*/ 561975 h 971550"/>
                <a:gd name="connsiteX3" fmla="*/ 790575 w 1009650"/>
                <a:gd name="connsiteY3" fmla="*/ 962025 h 971550"/>
                <a:gd name="connsiteX4" fmla="*/ 9525 w 1009650"/>
                <a:gd name="connsiteY4" fmla="*/ 971550 h 971550"/>
                <a:gd name="connsiteX5" fmla="*/ 0 w 1009650"/>
                <a:gd name="connsiteY5" fmla="*/ 657225 h 971550"/>
                <a:gd name="connsiteX6" fmla="*/ 0 w 1009650"/>
                <a:gd name="connsiteY6" fmla="*/ 590550 h 971550"/>
                <a:gd name="connsiteX7" fmla="*/ 342900 w 1009650"/>
                <a:gd name="connsiteY7" fmla="*/ 314325 h 971550"/>
                <a:gd name="connsiteX8" fmla="*/ 352425 w 1009650"/>
                <a:gd name="connsiteY8" fmla="*/ 152400 h 971550"/>
                <a:gd name="connsiteX9" fmla="*/ 476250 w 1009650"/>
                <a:gd name="connsiteY9" fmla="*/ 28575 h 971550"/>
                <a:gd name="connsiteX10" fmla="*/ 923925 w 1009650"/>
                <a:gd name="connsiteY10" fmla="*/ 0 h 971550"/>
                <a:gd name="connsiteX11" fmla="*/ 990600 w 1009650"/>
                <a:gd name="connsiteY11" fmla="*/ 219075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971550">
                  <a:moveTo>
                    <a:pt x="990600" y="219075"/>
                  </a:moveTo>
                  <a:lnTo>
                    <a:pt x="1009650" y="523875"/>
                  </a:lnTo>
                  <a:lnTo>
                    <a:pt x="742950" y="561975"/>
                  </a:lnTo>
                  <a:lnTo>
                    <a:pt x="790575" y="962025"/>
                  </a:lnTo>
                  <a:lnTo>
                    <a:pt x="9525" y="971550"/>
                  </a:lnTo>
                  <a:lnTo>
                    <a:pt x="0" y="657225"/>
                  </a:lnTo>
                  <a:lnTo>
                    <a:pt x="0" y="590550"/>
                  </a:lnTo>
                  <a:lnTo>
                    <a:pt x="342900" y="314325"/>
                  </a:lnTo>
                  <a:lnTo>
                    <a:pt x="352425" y="152400"/>
                  </a:lnTo>
                  <a:lnTo>
                    <a:pt x="476250" y="28575"/>
                  </a:lnTo>
                  <a:lnTo>
                    <a:pt x="923925" y="0"/>
                  </a:lnTo>
                  <a:lnTo>
                    <a:pt x="990600" y="219075"/>
                  </a:lnTo>
                  <a:close/>
                </a:path>
              </a:pathLst>
            </a:custGeom>
            <a:noFill/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362700" y="5724525"/>
              <a:ext cx="866775" cy="447675"/>
            </a:xfrm>
            <a:custGeom>
              <a:avLst/>
              <a:gdLst>
                <a:gd name="connsiteX0" fmla="*/ 0 w 866775"/>
                <a:gd name="connsiteY0" fmla="*/ 133350 h 447675"/>
                <a:gd name="connsiteX1" fmla="*/ 0 w 866775"/>
                <a:gd name="connsiteY1" fmla="*/ 228600 h 447675"/>
                <a:gd name="connsiteX2" fmla="*/ 266700 w 866775"/>
                <a:gd name="connsiteY2" fmla="*/ 219075 h 447675"/>
                <a:gd name="connsiteX3" fmla="*/ 390525 w 866775"/>
                <a:gd name="connsiteY3" fmla="*/ 447675 h 447675"/>
                <a:gd name="connsiteX4" fmla="*/ 847725 w 866775"/>
                <a:gd name="connsiteY4" fmla="*/ 428625 h 447675"/>
                <a:gd name="connsiteX5" fmla="*/ 866775 w 866775"/>
                <a:gd name="connsiteY5" fmla="*/ 76200 h 447675"/>
                <a:gd name="connsiteX6" fmla="*/ 257175 w 866775"/>
                <a:gd name="connsiteY6" fmla="*/ 0 h 447675"/>
                <a:gd name="connsiteX7" fmla="*/ 0 w 866775"/>
                <a:gd name="connsiteY7" fmla="*/ 13335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6775" h="447675">
                  <a:moveTo>
                    <a:pt x="0" y="133350"/>
                  </a:moveTo>
                  <a:lnTo>
                    <a:pt x="0" y="228600"/>
                  </a:lnTo>
                  <a:lnTo>
                    <a:pt x="266700" y="219075"/>
                  </a:lnTo>
                  <a:lnTo>
                    <a:pt x="390525" y="447675"/>
                  </a:lnTo>
                  <a:lnTo>
                    <a:pt x="847725" y="428625"/>
                  </a:lnTo>
                  <a:lnTo>
                    <a:pt x="866775" y="76200"/>
                  </a:lnTo>
                  <a:lnTo>
                    <a:pt x="257175" y="0"/>
                  </a:lnTo>
                  <a:lnTo>
                    <a:pt x="0" y="133350"/>
                  </a:lnTo>
                  <a:close/>
                </a:path>
              </a:pathLst>
            </a:custGeom>
            <a:noFill/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Прямоугольник 55"/>
            <p:cNvSpPr>
              <a:spLocks noChangeArrowheads="1"/>
            </p:cNvSpPr>
            <p:nvPr/>
          </p:nvSpPr>
          <p:spPr bwMode="auto">
            <a:xfrm>
              <a:off x="6766412" y="5952728"/>
              <a:ext cx="426476" cy="116645"/>
            </a:xfrm>
            <a:prstGeom prst="rect">
              <a:avLst/>
            </a:prstGeom>
            <a:solidFill>
              <a:srgbClr val="1AF253"/>
            </a:solidFill>
            <a:ln w="25400" algn="ctr">
              <a:solidFill>
                <a:srgbClr val="1AF253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 altLang="ru-RU" sz="25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7" name="Прямоугольник 55"/>
            <p:cNvSpPr>
              <a:spLocks noChangeArrowheads="1"/>
            </p:cNvSpPr>
            <p:nvPr/>
          </p:nvSpPr>
          <p:spPr bwMode="auto">
            <a:xfrm>
              <a:off x="6493347" y="5738964"/>
              <a:ext cx="142419" cy="153117"/>
            </a:xfrm>
            <a:prstGeom prst="rect">
              <a:avLst/>
            </a:prstGeom>
            <a:solidFill>
              <a:srgbClr val="1AF253"/>
            </a:solidFill>
            <a:ln w="25400" algn="ctr">
              <a:solidFill>
                <a:srgbClr val="1AF253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 altLang="ru-RU" sz="25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4096" y="2728391"/>
            <a:ext cx="453650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Площадь г. Бахчисарай – 55,1 км. </a:t>
            </a:r>
            <a:r>
              <a:rPr lang="ru-RU" dirty="0"/>
              <a:t>к</a:t>
            </a:r>
            <a:r>
              <a:rPr lang="ru-RU" dirty="0" smtClean="0"/>
              <a:t>в.</a:t>
            </a:r>
          </a:p>
          <a:p>
            <a:r>
              <a:rPr lang="ru-RU" dirty="0" smtClean="0"/>
              <a:t>Население – 26874 чел.</a:t>
            </a:r>
          </a:p>
          <a:p>
            <a:r>
              <a:rPr lang="ru-RU" dirty="0" smtClean="0"/>
              <a:t>Площадь зеленых насаждений 59,87%</a:t>
            </a:r>
          </a:p>
          <a:p>
            <a:r>
              <a:rPr lang="ru-RU" dirty="0" smtClean="0"/>
              <a:t>Жилая зона – 15,08%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" y="4035452"/>
            <a:ext cx="4553972" cy="2186868"/>
          </a:xfrm>
          <a:prstGeom prst="rect">
            <a:avLst/>
          </a:prstGeom>
        </p:spPr>
      </p:pic>
      <p:graphicFrame>
        <p:nvGraphicFramePr>
          <p:cNvPr id="259" name="Таблица 2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348825"/>
              </p:ext>
            </p:extLst>
          </p:nvPr>
        </p:nvGraphicFramePr>
        <p:xfrm>
          <a:off x="64616" y="6269164"/>
          <a:ext cx="4615471" cy="3250600"/>
        </p:xfrm>
        <a:graphic>
          <a:graphicData uri="http://schemas.openxmlformats.org/drawingml/2006/table">
            <a:tbl>
              <a:tblPr/>
              <a:tblGrid>
                <a:gridCol w="8894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60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2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66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10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7068">
                <a:tc gridSpan="5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 О ЗДАНИИ</a:t>
                      </a:r>
                    </a:p>
                  </a:txBody>
                  <a:tcPr marL="95950" marR="959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950" marR="959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950" marR="959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950" marR="959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950" marR="959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3193647"/>
                  </a:ext>
                </a:extLst>
              </a:tr>
              <a:tr h="12344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постройки</a:t>
                      </a:r>
                    </a:p>
                  </a:txBody>
                  <a:tcPr marL="95950" marR="95950" marT="0" marB="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послед. кап. ремонта</a:t>
                      </a:r>
                    </a:p>
                  </a:txBody>
                  <a:tcPr marL="95950" marR="95950" marT="0" marB="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этажей</a:t>
                      </a:r>
                    </a:p>
                  </a:txBody>
                  <a:tcPr marL="95950" marR="95950" marT="0" marB="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Общ.выс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м.</a:t>
                      </a:r>
                    </a:p>
                  </a:txBody>
                  <a:tcPr marL="95950" marR="95950" marT="0" marB="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геометрич.здания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950" marR="95950" marT="0" marB="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77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1980</a:t>
                      </a:r>
                    </a:p>
                  </a:txBody>
                  <a:tcPr marL="95950" marR="959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95950" marR="959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2/3</a:t>
                      </a:r>
                    </a:p>
                  </a:txBody>
                  <a:tcPr marL="95950" marR="959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950" marR="959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75*150</a:t>
                      </a:r>
                    </a:p>
                  </a:txBody>
                  <a:tcPr marL="95950" marR="959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677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Общ.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здания м. кв.</a:t>
                      </a:r>
                    </a:p>
                  </a:txBody>
                  <a:tcPr marL="95950" marR="95950" marT="0" marB="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Среднее количество нахождения детей/ персонала в здании (чел.)</a:t>
                      </a:r>
                    </a:p>
                  </a:txBody>
                  <a:tcPr marL="95950" marR="95950" marT="0" marB="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детей/ персонала находящихся в здании круглосуточно</a:t>
                      </a:r>
                    </a:p>
                  </a:txBody>
                  <a:tcPr marL="95950" marR="95950" marT="0" marB="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95950" marR="95950" marT="0" marB="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950" marR="95950" marT="0" marB="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4458110"/>
                  </a:ext>
                </a:extLst>
              </a:tr>
              <a:tr h="22777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6578</a:t>
                      </a:r>
                    </a:p>
                  </a:txBody>
                  <a:tcPr marL="95950" marR="959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1100/90</a:t>
                      </a:r>
                    </a:p>
                  </a:txBody>
                  <a:tcPr marL="95950" marR="959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95950" marR="959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950" marR="959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950" marR="959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662068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 txBox="1">
            <a:spLocks noChangeArrowheads="1"/>
          </p:cNvSpPr>
          <p:nvPr/>
        </p:nvSpPr>
        <p:spPr bwMode="auto">
          <a:xfrm>
            <a:off x="0" y="9525"/>
            <a:ext cx="12801600" cy="1258888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36" tIns="55219" rIns="110436" bIns="55219" anchor="ctr"/>
          <a:lstStyle>
            <a:lvl1pPr defTabSz="1543050"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543050">
              <a:spcBef>
                <a:spcPct val="20000"/>
              </a:spcBef>
              <a:buFont typeface="Arial" panose="020B0604020202020204" pitchFamily="34" charset="0"/>
              <a:buChar char="–"/>
              <a:defRPr sz="3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54305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5430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54305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54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</a:pPr>
            <a:r>
              <a:rPr lang="ru-RU" altLang="ru-RU" sz="2100" b="1" dirty="0">
                <a:cs typeface="Times New Roman" panose="02020603050405020304" pitchFamily="18" charset="0"/>
              </a:rPr>
              <a:t>Электронный паспорт социально-значимого объекта</a:t>
            </a:r>
          </a:p>
          <a:p>
            <a:pPr algn="ctr" eaLnBrk="1" hangingPunct="1">
              <a:buNone/>
            </a:pPr>
            <a:r>
              <a:rPr lang="ru-RU" altLang="ru-RU" sz="2100" b="1" dirty="0">
                <a:cs typeface="Times New Roman" panose="02020603050405020304" pitchFamily="18" charset="0"/>
              </a:rPr>
              <a:t>МБОУ УВК «Школьная академия»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sz="21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ru-RU" altLang="ru-RU" sz="2100" b="1" dirty="0">
                <a:solidFill>
                  <a:srgbClr val="0000FF"/>
                </a:solidFill>
                <a:cs typeface="Times New Roman" panose="02020603050405020304" pitchFamily="18" charset="0"/>
              </a:rPr>
              <a:t>Схема объекта)</a:t>
            </a:r>
          </a:p>
        </p:txBody>
      </p:sp>
      <p:sp>
        <p:nvSpPr>
          <p:cNvPr id="30727" name="Text Box 65"/>
          <p:cNvSpPr txBox="1">
            <a:spLocks noChangeArrowheads="1"/>
          </p:cNvSpPr>
          <p:nvPr/>
        </p:nvSpPr>
        <p:spPr bwMode="auto">
          <a:xfrm>
            <a:off x="12025313" y="0"/>
            <a:ext cx="690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1279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130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702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274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84675" indent="1588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/>
              <a:t>п. 3.2.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84" y="1290489"/>
            <a:ext cx="10997508" cy="81369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5028</Words>
  <Application>Microsoft Office PowerPoint</Application>
  <PresentationFormat>A3 (297x420 мм)</PresentationFormat>
  <Paragraphs>2724</Paragraphs>
  <Slides>38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Тема Office</vt:lpstr>
      <vt:lpstr>Clip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Главный специалист - Лукин Сергей Васильевич</dc:creator>
  <cp:lastModifiedBy>Пользователь Windows</cp:lastModifiedBy>
  <cp:revision>262</cp:revision>
  <cp:lastPrinted>2018-06-19T10:49:21Z</cp:lastPrinted>
  <dcterms:modified xsi:type="dcterms:W3CDTF">2018-06-22T08:54:54Z</dcterms:modified>
</cp:coreProperties>
</file>