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40"/>
  </p:notesMasterIdLst>
  <p:sldIdLst>
    <p:sldId id="338" r:id="rId2"/>
    <p:sldId id="339" r:id="rId3"/>
    <p:sldId id="340" r:id="rId4"/>
    <p:sldId id="342" r:id="rId5"/>
    <p:sldId id="343" r:id="rId6"/>
    <p:sldId id="344" r:id="rId7"/>
    <p:sldId id="341" r:id="rId8"/>
    <p:sldId id="334" r:id="rId9"/>
    <p:sldId id="316" r:id="rId10"/>
    <p:sldId id="367" r:id="rId11"/>
    <p:sldId id="368" r:id="rId12"/>
    <p:sldId id="369" r:id="rId13"/>
    <p:sldId id="370" r:id="rId14"/>
    <p:sldId id="371" r:id="rId15"/>
    <p:sldId id="372" r:id="rId16"/>
    <p:sldId id="373" r:id="rId17"/>
    <p:sldId id="374" r:id="rId18"/>
    <p:sldId id="375" r:id="rId19"/>
    <p:sldId id="376" r:id="rId20"/>
    <p:sldId id="377" r:id="rId21"/>
    <p:sldId id="378" r:id="rId22"/>
    <p:sldId id="379" r:id="rId23"/>
    <p:sldId id="380" r:id="rId24"/>
    <p:sldId id="381" r:id="rId25"/>
    <p:sldId id="382" r:id="rId26"/>
    <p:sldId id="383" r:id="rId27"/>
    <p:sldId id="391" r:id="rId28"/>
    <p:sldId id="353" r:id="rId29"/>
    <p:sldId id="388" r:id="rId30"/>
    <p:sldId id="389" r:id="rId31"/>
    <p:sldId id="390" r:id="rId32"/>
    <p:sldId id="348" r:id="rId33"/>
    <p:sldId id="392" r:id="rId34"/>
    <p:sldId id="385" r:id="rId35"/>
    <p:sldId id="386" r:id="rId36"/>
    <p:sldId id="387" r:id="rId37"/>
    <p:sldId id="349" r:id="rId38"/>
    <p:sldId id="393" r:id="rId39"/>
  </p:sldIdLst>
  <p:sldSz cx="12801600" cy="9601200" type="A3"/>
  <p:notesSz cx="6797675" cy="9926638"/>
  <p:defaultTextStyle>
    <a:defPPr>
      <a:defRPr lang="ru-RU"/>
    </a:defPPr>
    <a:lvl1pPr algn="l" defTabSz="127635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635000" indent="1588" algn="l" defTabSz="127635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1276350" indent="1588" algn="l" defTabSz="127635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916113" indent="1588" algn="l" defTabSz="127635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2555875" indent="1588" algn="l" defTabSz="127635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028">
          <p15:clr>
            <a:srgbClr val="A4A3A4"/>
          </p15:clr>
        </p15:guide>
        <p15:guide id="2" orient="horz" pos="5836">
          <p15:clr>
            <a:srgbClr val="A4A3A4"/>
          </p15:clr>
        </p15:guide>
        <p15:guide id="3" pos="7797">
          <p15:clr>
            <a:srgbClr val="A4A3A4"/>
          </p15:clr>
        </p15:guide>
        <p15:guide id="4" pos="26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EDAC09"/>
    <a:srgbClr val="FFFF00"/>
    <a:srgbClr val="2323E3"/>
    <a:srgbClr val="FFCC00"/>
    <a:srgbClr val="00FF00"/>
    <a:srgbClr val="9966FF"/>
    <a:srgbClr val="99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02" autoAdjust="0"/>
    <p:restoredTop sz="98474" autoAdjust="0"/>
  </p:normalViewPr>
  <p:slideViewPr>
    <p:cSldViewPr>
      <p:cViewPr>
        <p:scale>
          <a:sx n="66" d="100"/>
          <a:sy n="66" d="100"/>
        </p:scale>
        <p:origin x="-1704" y="-504"/>
      </p:cViewPr>
      <p:guideLst>
        <p:guide orient="horz" pos="1028"/>
        <p:guide orient="horz" pos="5836"/>
        <p:guide pos="7797"/>
        <p:guide pos="26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1429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1429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724C2DB0-A68C-4BCE-AEE4-855EE5CB0363}" type="datetimeFigureOut">
              <a:rPr lang="ru-RU"/>
              <a:pPr>
                <a:defRPr/>
              </a:pPr>
              <a:t>22.06.2018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62525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5710"/>
            <a:ext cx="5438775" cy="44665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dirty="0" smtClean="0"/>
              <a:t>Образец текста</a:t>
            </a:r>
          </a:p>
          <a:p>
            <a:pPr lvl="1"/>
            <a:r>
              <a:rPr lang="ru-RU" noProof="0" dirty="0" smtClean="0"/>
              <a:t>Второй уровень</a:t>
            </a:r>
          </a:p>
          <a:p>
            <a:pPr lvl="2"/>
            <a:r>
              <a:rPr lang="ru-RU" noProof="0" dirty="0" smtClean="0"/>
              <a:t>Третий уровень</a:t>
            </a:r>
          </a:p>
          <a:p>
            <a:pPr lvl="3"/>
            <a:r>
              <a:rPr lang="ru-RU" noProof="0" dirty="0" smtClean="0"/>
              <a:t>Четвертый уровень</a:t>
            </a:r>
          </a:p>
          <a:p>
            <a:pPr lvl="4"/>
            <a:r>
              <a:rPr lang="ru-RU" noProof="0" dirty="0" smtClean="0"/>
              <a:t>Пятый уровень</a:t>
            </a:r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1429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242"/>
            <a:ext cx="2946400" cy="496809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defTabSz="912813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9CCADED6-C33D-4D68-BA76-82A4C018670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4938184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1276350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635000" algn="l" defTabSz="1276350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1276350" algn="l" defTabSz="1276350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916113" algn="l" defTabSz="1276350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2555875" algn="l" defTabSz="1276350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3199631" algn="l" defTabSz="1279852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3839559" algn="l" defTabSz="1279852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4479485" algn="l" defTabSz="1279852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5119411" algn="l" defTabSz="1279852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spcBef>
                <a:spcPct val="30000"/>
              </a:spcBef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12813">
              <a:spcBef>
                <a:spcPct val="30000"/>
              </a:spcBef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12813">
              <a:spcBef>
                <a:spcPct val="30000"/>
              </a:spcBef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12813">
              <a:spcBef>
                <a:spcPct val="30000"/>
              </a:spcBef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12813">
              <a:spcBef>
                <a:spcPct val="30000"/>
              </a:spcBef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707F9417-EDB6-46FE-8D57-BD815F454234}" type="slidenum">
              <a:rPr lang="ru-RU" altLang="ru-RU" sz="1200" smtClean="0"/>
              <a:pPr>
                <a:spcBef>
                  <a:spcPct val="0"/>
                </a:spcBef>
              </a:pPr>
              <a:t>1</a:t>
            </a:fld>
            <a:endParaRPr lang="ru-RU" altLang="ru-RU" sz="1200" smtClean="0"/>
          </a:p>
        </p:txBody>
      </p:sp>
      <p:sp>
        <p:nvSpPr>
          <p:cNvPr id="20483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4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0485" name="Номер слайда 3"/>
          <p:cNvSpPr txBox="1">
            <a:spLocks noGrp="1"/>
          </p:cNvSpPr>
          <p:nvPr/>
        </p:nvSpPr>
        <p:spPr bwMode="auto">
          <a:xfrm>
            <a:off x="3849688" y="9428242"/>
            <a:ext cx="2946400" cy="496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77" tIns="45789" rIns="91577" bIns="45789" anchor="b"/>
          <a:lstStyle>
            <a:lvl1pPr>
              <a:spcBef>
                <a:spcPct val="30000"/>
              </a:spcBef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6350" eaLnBrk="0" fontAlgn="base" hangingPunct="0">
              <a:spcBef>
                <a:spcPct val="3000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6350" eaLnBrk="0" fontAlgn="base" hangingPunct="0">
              <a:spcBef>
                <a:spcPct val="3000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6350" eaLnBrk="0" fontAlgn="base" hangingPunct="0">
              <a:spcBef>
                <a:spcPct val="3000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6350" eaLnBrk="0" fontAlgn="base" hangingPunct="0">
              <a:spcBef>
                <a:spcPct val="3000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D96BDB74-95FC-42E6-A13A-02322DBFCFF9}" type="slidenum">
              <a:rPr lang="ru-RU" altLang="ru-RU" sz="1200">
                <a:latin typeface="Tahoma" panose="020B0604030504040204" pitchFamily="34" charset="0"/>
              </a:rPr>
              <a:pPr algn="r" eaLnBrk="1" hangingPunct="1">
                <a:spcBef>
                  <a:spcPct val="0"/>
                </a:spcBef>
              </a:pPr>
              <a:t>1</a:t>
            </a:fld>
            <a:endParaRPr lang="ru-RU" altLang="ru-RU" sz="1200">
              <a:latin typeface="Tahom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spcBef>
                <a:spcPct val="30000"/>
              </a:spcBef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12813">
              <a:spcBef>
                <a:spcPct val="30000"/>
              </a:spcBef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12813">
              <a:spcBef>
                <a:spcPct val="30000"/>
              </a:spcBef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12813">
              <a:spcBef>
                <a:spcPct val="30000"/>
              </a:spcBef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12813">
              <a:spcBef>
                <a:spcPct val="30000"/>
              </a:spcBef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91D99C55-4DE3-429B-B89C-2DBF1F3C317E}" type="slidenum">
              <a:rPr lang="ru-RU" altLang="ru-RU" sz="1200" smtClean="0"/>
              <a:pPr>
                <a:spcBef>
                  <a:spcPct val="0"/>
                </a:spcBef>
              </a:pPr>
              <a:t>28</a:t>
            </a:fld>
            <a:endParaRPr lang="ru-RU" altLang="ru-RU" sz="1200" smtClean="0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spcBef>
                <a:spcPct val="30000"/>
              </a:spcBef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12813">
              <a:spcBef>
                <a:spcPct val="30000"/>
              </a:spcBef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12813">
              <a:spcBef>
                <a:spcPct val="30000"/>
              </a:spcBef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12813">
              <a:spcBef>
                <a:spcPct val="30000"/>
              </a:spcBef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12813">
              <a:spcBef>
                <a:spcPct val="30000"/>
              </a:spcBef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83F0D22F-7D8D-40CF-940C-D51E9D4403C2}" type="slidenum">
              <a:rPr lang="ru-RU" altLang="ru-RU" sz="1200" smtClean="0"/>
              <a:pPr>
                <a:spcBef>
                  <a:spcPct val="0"/>
                </a:spcBef>
              </a:pPr>
              <a:t>32</a:t>
            </a:fld>
            <a:endParaRPr lang="ru-RU" altLang="ru-RU" sz="1200" smtClean="0"/>
          </a:p>
        </p:txBody>
      </p:sp>
      <p:sp>
        <p:nvSpPr>
          <p:cNvPr id="58371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2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58373" name="Номер слайда 3"/>
          <p:cNvSpPr txBox="1">
            <a:spLocks noGrp="1"/>
          </p:cNvSpPr>
          <p:nvPr/>
        </p:nvSpPr>
        <p:spPr bwMode="auto">
          <a:xfrm>
            <a:off x="3849688" y="9428242"/>
            <a:ext cx="2946400" cy="496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77" tIns="45789" rIns="91577" bIns="45789" anchor="b"/>
          <a:lstStyle>
            <a:lvl1pPr>
              <a:spcBef>
                <a:spcPct val="30000"/>
              </a:spcBef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6350" eaLnBrk="0" fontAlgn="base" hangingPunct="0">
              <a:spcBef>
                <a:spcPct val="3000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6350" eaLnBrk="0" fontAlgn="base" hangingPunct="0">
              <a:spcBef>
                <a:spcPct val="3000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6350" eaLnBrk="0" fontAlgn="base" hangingPunct="0">
              <a:spcBef>
                <a:spcPct val="3000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6350" eaLnBrk="0" fontAlgn="base" hangingPunct="0">
              <a:spcBef>
                <a:spcPct val="3000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A891C495-B61E-4BE3-975A-96F6C218DAE4}" type="slidenum">
              <a:rPr lang="ru-RU" altLang="ru-RU" sz="1200">
                <a:latin typeface="Tahoma" panose="020B0604030504040204" pitchFamily="34" charset="0"/>
              </a:rPr>
              <a:pPr algn="r" eaLnBrk="1" hangingPunct="1">
                <a:spcBef>
                  <a:spcPct val="0"/>
                </a:spcBef>
              </a:pPr>
              <a:t>32</a:t>
            </a:fld>
            <a:endParaRPr lang="ru-RU" altLang="ru-RU" sz="1200">
              <a:latin typeface="Tahom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spcBef>
                <a:spcPct val="30000"/>
              </a:spcBef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12813">
              <a:spcBef>
                <a:spcPct val="30000"/>
              </a:spcBef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12813">
              <a:spcBef>
                <a:spcPct val="30000"/>
              </a:spcBef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12813">
              <a:spcBef>
                <a:spcPct val="30000"/>
              </a:spcBef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12813">
              <a:spcBef>
                <a:spcPct val="30000"/>
              </a:spcBef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91D99C55-4DE3-429B-B89C-2DBF1F3C317E}" type="slidenum">
              <a:rPr lang="ru-RU" altLang="ru-RU" sz="1200" smtClean="0"/>
              <a:pPr>
                <a:spcBef>
                  <a:spcPct val="0"/>
                </a:spcBef>
              </a:pPr>
              <a:t>33</a:t>
            </a:fld>
            <a:endParaRPr lang="ru-RU" altLang="ru-RU" sz="1200" smtClean="0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spcBef>
                <a:spcPct val="30000"/>
              </a:spcBef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12813">
              <a:spcBef>
                <a:spcPct val="30000"/>
              </a:spcBef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12813">
              <a:spcBef>
                <a:spcPct val="30000"/>
              </a:spcBef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12813">
              <a:spcBef>
                <a:spcPct val="30000"/>
              </a:spcBef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12813">
              <a:spcBef>
                <a:spcPct val="30000"/>
              </a:spcBef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5706B433-53D8-47B4-A6B9-94E642BF68B8}" type="slidenum">
              <a:rPr lang="ru-RU" altLang="ru-RU" sz="1200" smtClean="0"/>
              <a:pPr>
                <a:spcBef>
                  <a:spcPct val="0"/>
                </a:spcBef>
              </a:pPr>
              <a:t>37</a:t>
            </a:fld>
            <a:endParaRPr lang="ru-RU" altLang="ru-RU" sz="1200" smtClean="0"/>
          </a:p>
        </p:txBody>
      </p:sp>
      <p:sp>
        <p:nvSpPr>
          <p:cNvPr id="68611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2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68613" name="Номер слайда 3"/>
          <p:cNvSpPr txBox="1">
            <a:spLocks noGrp="1"/>
          </p:cNvSpPr>
          <p:nvPr/>
        </p:nvSpPr>
        <p:spPr bwMode="auto">
          <a:xfrm>
            <a:off x="3849688" y="9428242"/>
            <a:ext cx="2946400" cy="496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77" tIns="45789" rIns="91577" bIns="45789" anchor="b"/>
          <a:lstStyle>
            <a:lvl1pPr>
              <a:spcBef>
                <a:spcPct val="30000"/>
              </a:spcBef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6350" eaLnBrk="0" fontAlgn="base" hangingPunct="0">
              <a:spcBef>
                <a:spcPct val="3000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6350" eaLnBrk="0" fontAlgn="base" hangingPunct="0">
              <a:spcBef>
                <a:spcPct val="3000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6350" eaLnBrk="0" fontAlgn="base" hangingPunct="0">
              <a:spcBef>
                <a:spcPct val="3000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6350" eaLnBrk="0" fontAlgn="base" hangingPunct="0">
              <a:spcBef>
                <a:spcPct val="3000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914CA9F2-7194-466D-80A4-18CDAA4F63FC}" type="slidenum">
              <a:rPr lang="ru-RU" altLang="ru-RU" sz="1200">
                <a:latin typeface="Tahoma" panose="020B0604030504040204" pitchFamily="34" charset="0"/>
              </a:rPr>
              <a:pPr algn="r" eaLnBrk="1" hangingPunct="1">
                <a:spcBef>
                  <a:spcPct val="0"/>
                </a:spcBef>
              </a:pPr>
              <a:t>37</a:t>
            </a:fld>
            <a:endParaRPr lang="ru-RU" altLang="ru-RU" sz="1200">
              <a:latin typeface="Tahom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089282C-FEF2-43A2-AF25-7D5141CA707D}" type="slidenum">
              <a:rPr lang="ru-RU" smtClean="0"/>
              <a:pPr>
                <a:defRPr/>
              </a:pPr>
              <a:t>38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97754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 txBox="1">
            <a:spLocks noGrp="1" noChangeArrowheads="1"/>
          </p:cNvSpPr>
          <p:nvPr/>
        </p:nvSpPr>
        <p:spPr bwMode="auto">
          <a:xfrm>
            <a:off x="3849688" y="9428242"/>
            <a:ext cx="2946400" cy="496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77" tIns="45789" rIns="91577" bIns="45789" anchor="b"/>
          <a:lstStyle>
            <a:lvl1pPr>
              <a:spcBef>
                <a:spcPct val="30000"/>
              </a:spcBef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6350" eaLnBrk="0" fontAlgn="base" hangingPunct="0">
              <a:spcBef>
                <a:spcPct val="3000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6350" eaLnBrk="0" fontAlgn="base" hangingPunct="0">
              <a:spcBef>
                <a:spcPct val="3000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6350" eaLnBrk="0" fontAlgn="base" hangingPunct="0">
              <a:spcBef>
                <a:spcPct val="3000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6350" eaLnBrk="0" fontAlgn="base" hangingPunct="0">
              <a:spcBef>
                <a:spcPct val="3000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E89CB493-2C61-409D-BF6C-E061F08BF0CD}" type="slidenum">
              <a:rPr lang="ru-RU" altLang="ru-RU" sz="1200"/>
              <a:pPr algn="r" eaLnBrk="1" hangingPunct="1">
                <a:spcBef>
                  <a:spcPct val="0"/>
                </a:spcBef>
              </a:pPr>
              <a:t>2</a:t>
            </a:fld>
            <a:endParaRPr lang="ru-RU" altLang="ru-RU" sz="1200"/>
          </a:p>
        </p:txBody>
      </p:sp>
      <p:sp>
        <p:nvSpPr>
          <p:cNvPr id="22531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2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2533" name="Номер слайда 3"/>
          <p:cNvSpPr txBox="1">
            <a:spLocks noGrp="1"/>
          </p:cNvSpPr>
          <p:nvPr/>
        </p:nvSpPr>
        <p:spPr bwMode="auto">
          <a:xfrm>
            <a:off x="3849688" y="9428242"/>
            <a:ext cx="2946400" cy="496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77" tIns="45789" rIns="91577" bIns="45789" anchor="b"/>
          <a:lstStyle>
            <a:lvl1pPr>
              <a:spcBef>
                <a:spcPct val="30000"/>
              </a:spcBef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6350" eaLnBrk="0" fontAlgn="base" hangingPunct="0">
              <a:spcBef>
                <a:spcPct val="3000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6350" eaLnBrk="0" fontAlgn="base" hangingPunct="0">
              <a:spcBef>
                <a:spcPct val="3000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6350" eaLnBrk="0" fontAlgn="base" hangingPunct="0">
              <a:spcBef>
                <a:spcPct val="3000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6350" eaLnBrk="0" fontAlgn="base" hangingPunct="0">
              <a:spcBef>
                <a:spcPct val="3000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72D70081-F7D8-4366-B2CB-C69FFDC4683E}" type="slidenum">
              <a:rPr lang="ru-RU" altLang="ru-RU" sz="1200">
                <a:latin typeface="Tahoma" panose="020B0604030504040204" pitchFamily="34" charset="0"/>
              </a:rPr>
              <a:pPr algn="r" eaLnBrk="1" hangingPunct="1">
                <a:spcBef>
                  <a:spcPct val="0"/>
                </a:spcBef>
              </a:pPr>
              <a:t>2</a:t>
            </a:fld>
            <a:endParaRPr lang="ru-RU" altLang="ru-RU" sz="1200">
              <a:latin typeface="Tahom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spcBef>
                <a:spcPct val="30000"/>
              </a:spcBef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12813">
              <a:spcBef>
                <a:spcPct val="30000"/>
              </a:spcBef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12813">
              <a:spcBef>
                <a:spcPct val="30000"/>
              </a:spcBef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12813">
              <a:spcBef>
                <a:spcPct val="30000"/>
              </a:spcBef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12813">
              <a:spcBef>
                <a:spcPct val="30000"/>
              </a:spcBef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681070A5-E79C-4F31-BBB3-861C365B24BC}" type="slidenum">
              <a:rPr lang="ru-RU" altLang="ru-RU" sz="1200" smtClean="0"/>
              <a:pPr>
                <a:spcBef>
                  <a:spcPct val="0"/>
                </a:spcBef>
              </a:pPr>
              <a:t>7</a:t>
            </a:fld>
            <a:endParaRPr lang="ru-RU" altLang="ru-RU" sz="1200" smtClean="0"/>
          </a:p>
        </p:txBody>
      </p:sp>
      <p:sp>
        <p:nvSpPr>
          <p:cNvPr id="28675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6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8677" name="Номер слайда 3"/>
          <p:cNvSpPr txBox="1">
            <a:spLocks noGrp="1"/>
          </p:cNvSpPr>
          <p:nvPr/>
        </p:nvSpPr>
        <p:spPr bwMode="auto">
          <a:xfrm>
            <a:off x="3849688" y="9428242"/>
            <a:ext cx="2946400" cy="496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77" tIns="45789" rIns="91577" bIns="45789" anchor="b"/>
          <a:lstStyle>
            <a:lvl1pPr>
              <a:spcBef>
                <a:spcPct val="30000"/>
              </a:spcBef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6350" eaLnBrk="0" fontAlgn="base" hangingPunct="0">
              <a:spcBef>
                <a:spcPct val="3000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6350" eaLnBrk="0" fontAlgn="base" hangingPunct="0">
              <a:spcBef>
                <a:spcPct val="3000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6350" eaLnBrk="0" fontAlgn="base" hangingPunct="0">
              <a:spcBef>
                <a:spcPct val="3000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6350" eaLnBrk="0" fontAlgn="base" hangingPunct="0">
              <a:spcBef>
                <a:spcPct val="3000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4BF71000-DD3C-4E4D-A100-AEDF3E7FAA82}" type="slidenum">
              <a:rPr lang="ru-RU" altLang="ru-RU" sz="1200">
                <a:latin typeface="Tahoma" panose="020B0604030504040204" pitchFamily="34" charset="0"/>
              </a:rPr>
              <a:pPr algn="r" eaLnBrk="1" hangingPunct="1">
                <a:spcBef>
                  <a:spcPct val="0"/>
                </a:spcBef>
              </a:pPr>
              <a:t>7</a:t>
            </a:fld>
            <a:endParaRPr lang="ru-RU" altLang="ru-RU" sz="1200">
              <a:latin typeface="Tahom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15988" y="741363"/>
            <a:ext cx="4972050" cy="372903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9452" y="4715709"/>
            <a:ext cx="5438775" cy="4468098"/>
          </a:xfrm>
          <a:noFill/>
        </p:spPr>
        <p:txBody>
          <a:bodyPr wrap="square" lIns="92537" tIns="46268" rIns="92537" bIns="46268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15988" y="741363"/>
            <a:ext cx="4972050" cy="372903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9452" y="4715709"/>
            <a:ext cx="5438775" cy="4468098"/>
          </a:xfrm>
          <a:noFill/>
        </p:spPr>
        <p:txBody>
          <a:bodyPr wrap="square" lIns="92537" tIns="46268" rIns="92537" bIns="46268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15988" y="741363"/>
            <a:ext cx="4972050" cy="372903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9452" y="4715709"/>
            <a:ext cx="5438775" cy="4468098"/>
          </a:xfrm>
          <a:noFill/>
        </p:spPr>
        <p:txBody>
          <a:bodyPr wrap="square" lIns="92537" tIns="46268" rIns="92537" bIns="46268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15988" y="741363"/>
            <a:ext cx="4972050" cy="372903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9452" y="4715709"/>
            <a:ext cx="5438775" cy="4468098"/>
          </a:xfrm>
          <a:noFill/>
        </p:spPr>
        <p:txBody>
          <a:bodyPr wrap="square" lIns="92537" tIns="46268" rIns="92537" bIns="46268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15988" y="741363"/>
            <a:ext cx="4972050" cy="372903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9452" y="4715709"/>
            <a:ext cx="5438775" cy="4468098"/>
          </a:xfrm>
          <a:noFill/>
        </p:spPr>
        <p:txBody>
          <a:bodyPr wrap="square" lIns="92537" tIns="46268" rIns="92537" bIns="46268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spcBef>
                <a:spcPct val="30000"/>
              </a:spcBef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12813">
              <a:spcBef>
                <a:spcPct val="30000"/>
              </a:spcBef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12813">
              <a:spcBef>
                <a:spcPct val="30000"/>
              </a:spcBef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12813">
              <a:spcBef>
                <a:spcPct val="30000"/>
              </a:spcBef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12813">
              <a:spcBef>
                <a:spcPct val="30000"/>
              </a:spcBef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83F0D22F-7D8D-40CF-940C-D51E9D4403C2}" type="slidenum">
              <a:rPr lang="ru-RU" altLang="ru-RU" sz="1200" smtClean="0"/>
              <a:pPr>
                <a:spcBef>
                  <a:spcPct val="0"/>
                </a:spcBef>
              </a:pPr>
              <a:t>27</a:t>
            </a:fld>
            <a:endParaRPr lang="ru-RU" altLang="ru-RU" sz="1200" smtClean="0"/>
          </a:p>
        </p:txBody>
      </p:sp>
      <p:sp>
        <p:nvSpPr>
          <p:cNvPr id="58371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2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58373" name="Номер слайда 3"/>
          <p:cNvSpPr txBox="1">
            <a:spLocks noGrp="1"/>
          </p:cNvSpPr>
          <p:nvPr/>
        </p:nvSpPr>
        <p:spPr bwMode="auto">
          <a:xfrm>
            <a:off x="3849688" y="9428242"/>
            <a:ext cx="2946400" cy="496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77" tIns="45789" rIns="91577" bIns="45789" anchor="b"/>
          <a:lstStyle>
            <a:lvl1pPr>
              <a:spcBef>
                <a:spcPct val="30000"/>
              </a:spcBef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6350" eaLnBrk="0" fontAlgn="base" hangingPunct="0">
              <a:spcBef>
                <a:spcPct val="3000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6350" eaLnBrk="0" fontAlgn="base" hangingPunct="0">
              <a:spcBef>
                <a:spcPct val="3000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6350" eaLnBrk="0" fontAlgn="base" hangingPunct="0">
              <a:spcBef>
                <a:spcPct val="3000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6350" eaLnBrk="0" fontAlgn="base" hangingPunct="0">
              <a:spcBef>
                <a:spcPct val="3000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A891C495-B61E-4BE3-975A-96F6C218DAE4}" type="slidenum">
              <a:rPr lang="ru-RU" altLang="ru-RU" sz="1200">
                <a:latin typeface="Tahoma" panose="020B0604030504040204" pitchFamily="34" charset="0"/>
              </a:rPr>
              <a:pPr algn="r" eaLnBrk="1" hangingPunct="1">
                <a:spcBef>
                  <a:spcPct val="0"/>
                </a:spcBef>
              </a:pPr>
              <a:t>27</a:t>
            </a:fld>
            <a:endParaRPr lang="ru-RU" altLang="ru-RU" sz="1200">
              <a:latin typeface="Tahoma" panose="020B060403050404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60120" y="2982599"/>
            <a:ext cx="10881360" cy="205803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20240" y="5440680"/>
            <a:ext cx="8961120" cy="24536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39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798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197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597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199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8395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4794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119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893560-A6CA-4287-A948-1BFA0439AC33}" type="datetimeFigureOut">
              <a:rPr lang="ru-RU"/>
              <a:pPr>
                <a:defRPr/>
              </a:pPr>
              <a:t>22.06.2018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90DE73-BF05-421B-82C8-98DA78E070A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371790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A4D76E-323D-4EBA-9BBF-EFCA45FA6806}" type="datetimeFigureOut">
              <a:rPr lang="ru-RU"/>
              <a:pPr>
                <a:defRPr/>
              </a:pPr>
              <a:t>22.06.2018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B79B07-931E-4104-91CC-45651EF97D2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64998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281160" y="384497"/>
            <a:ext cx="2880360" cy="81921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40080" y="384497"/>
            <a:ext cx="8427720" cy="819213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EC3171-9EF1-428E-B524-8BDE283F9FB5}" type="datetimeFigureOut">
              <a:rPr lang="ru-RU"/>
              <a:pPr>
                <a:defRPr/>
              </a:pPr>
              <a:t>22.06.2018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29AFE2-A389-4573-B98E-89C923F5F28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369900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639763" y="384176"/>
            <a:ext cx="11522076" cy="81930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04C813-0285-4522-978E-E1520F6723F9}" type="datetimeFigureOut">
              <a:rPr lang="ru-RU"/>
              <a:pPr>
                <a:defRPr/>
              </a:pPr>
              <a:t>22.06.2018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2B9927-06CC-4D40-B9C5-CEB9AD6CFD3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263231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763" y="384175"/>
            <a:ext cx="11522076" cy="16002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639763" y="2239963"/>
            <a:ext cx="11522076" cy="6337300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39763" y="8743950"/>
            <a:ext cx="2987675" cy="6667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373563" y="8743950"/>
            <a:ext cx="4054475" cy="6667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174163" y="8743950"/>
            <a:ext cx="2987675" cy="6667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024605-3EF9-47CF-8C4C-1AD9AC29562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44836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605167-B3CA-489B-92F9-0963DD71109D}" type="datetimeFigureOut">
              <a:rPr lang="ru-RU"/>
              <a:pPr>
                <a:defRPr/>
              </a:pPr>
              <a:t>22.06.2018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0A951E-8A11-48A2-BDF1-DA7090D0573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981192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1238" y="6169664"/>
            <a:ext cx="10881360" cy="1906905"/>
          </a:xfrm>
        </p:spPr>
        <p:txBody>
          <a:bodyPr anchor="t"/>
          <a:lstStyle>
            <a:lvl1pPr algn="l">
              <a:defRPr sz="56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11238" y="4069400"/>
            <a:ext cx="10881360" cy="2100262"/>
          </a:xfrm>
        </p:spPr>
        <p:txBody>
          <a:bodyPr anchor="b"/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639926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2pPr>
            <a:lvl3pPr marL="1279852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9197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55970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19963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83955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47948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11941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A30B6A-8755-4103-8987-62D584E81766}" type="datetimeFigureOut">
              <a:rPr lang="ru-RU"/>
              <a:pPr>
                <a:defRPr/>
              </a:pPr>
              <a:t>22.06.2018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3FD514-E06C-4165-A9F9-4001EC25F5C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01910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40080" y="2240282"/>
            <a:ext cx="5654040" cy="6336348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507480" y="2240282"/>
            <a:ext cx="5654040" cy="6336348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10E10E-1BC2-4573-AC7F-2CA89F5129E1}" type="datetimeFigureOut">
              <a:rPr lang="ru-RU"/>
              <a:pPr>
                <a:defRPr/>
              </a:pPr>
              <a:t>22.06.2018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F36D78-F65A-4DF1-8D20-839B72A0226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864437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0080" y="2149158"/>
            <a:ext cx="5656263" cy="895667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39926" indent="0">
              <a:buNone/>
              <a:defRPr sz="2800" b="1"/>
            </a:lvl2pPr>
            <a:lvl3pPr marL="1279852" indent="0">
              <a:buNone/>
              <a:defRPr sz="2500" b="1"/>
            </a:lvl3pPr>
            <a:lvl4pPr marL="1919778" indent="0">
              <a:buNone/>
              <a:defRPr sz="2200" b="1"/>
            </a:lvl4pPr>
            <a:lvl5pPr marL="2559705" indent="0">
              <a:buNone/>
              <a:defRPr sz="2200" b="1"/>
            </a:lvl5pPr>
            <a:lvl6pPr marL="3199631" indent="0">
              <a:buNone/>
              <a:defRPr sz="2200" b="1"/>
            </a:lvl6pPr>
            <a:lvl7pPr marL="3839559" indent="0">
              <a:buNone/>
              <a:defRPr sz="2200" b="1"/>
            </a:lvl7pPr>
            <a:lvl8pPr marL="4479485" indent="0">
              <a:buNone/>
              <a:defRPr sz="2200" b="1"/>
            </a:lvl8pPr>
            <a:lvl9pPr marL="5119411" indent="0">
              <a:buNone/>
              <a:defRPr sz="2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40080" y="3044825"/>
            <a:ext cx="5656263" cy="5531803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503039" y="2149158"/>
            <a:ext cx="5658485" cy="895667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39926" indent="0">
              <a:buNone/>
              <a:defRPr sz="2800" b="1"/>
            </a:lvl2pPr>
            <a:lvl3pPr marL="1279852" indent="0">
              <a:buNone/>
              <a:defRPr sz="2500" b="1"/>
            </a:lvl3pPr>
            <a:lvl4pPr marL="1919778" indent="0">
              <a:buNone/>
              <a:defRPr sz="2200" b="1"/>
            </a:lvl4pPr>
            <a:lvl5pPr marL="2559705" indent="0">
              <a:buNone/>
              <a:defRPr sz="2200" b="1"/>
            </a:lvl5pPr>
            <a:lvl6pPr marL="3199631" indent="0">
              <a:buNone/>
              <a:defRPr sz="2200" b="1"/>
            </a:lvl6pPr>
            <a:lvl7pPr marL="3839559" indent="0">
              <a:buNone/>
              <a:defRPr sz="2200" b="1"/>
            </a:lvl7pPr>
            <a:lvl8pPr marL="4479485" indent="0">
              <a:buNone/>
              <a:defRPr sz="2200" b="1"/>
            </a:lvl8pPr>
            <a:lvl9pPr marL="5119411" indent="0">
              <a:buNone/>
              <a:defRPr sz="2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503039" y="3044825"/>
            <a:ext cx="5658485" cy="5531803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402093-E758-4409-93A7-734E0E2F027F}" type="datetimeFigureOut">
              <a:rPr lang="ru-RU"/>
              <a:pPr>
                <a:defRPr/>
              </a:pPr>
              <a:t>22.06.2018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D37105-A8C3-4787-8555-5B440A2714B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530942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7B0970-5933-4EB1-A6D0-44AB64407C20}" type="datetimeFigureOut">
              <a:rPr lang="ru-RU"/>
              <a:pPr>
                <a:defRPr/>
              </a:pPr>
              <a:t>22.06.2018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73A64C-3FC5-4FBE-A4EE-A5A81BC598E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49417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EF4754-5C27-441C-81C9-BA30C0ADBD0F}" type="datetimeFigureOut">
              <a:rPr lang="ru-RU"/>
              <a:pPr>
                <a:defRPr/>
              </a:pPr>
              <a:t>22.06.2018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AE1CE2-2917-4CAC-8958-868FC94E8C2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251222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0082" y="382270"/>
            <a:ext cx="4211638" cy="1626870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5070" y="382272"/>
            <a:ext cx="7156450" cy="8194358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4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40082" y="2009142"/>
            <a:ext cx="4211638" cy="6567488"/>
          </a:xfrm>
        </p:spPr>
        <p:txBody>
          <a:bodyPr/>
          <a:lstStyle>
            <a:lvl1pPr marL="0" indent="0">
              <a:buNone/>
              <a:defRPr sz="2000"/>
            </a:lvl1pPr>
            <a:lvl2pPr marL="639926" indent="0">
              <a:buNone/>
              <a:defRPr sz="1700"/>
            </a:lvl2pPr>
            <a:lvl3pPr marL="1279852" indent="0">
              <a:buNone/>
              <a:defRPr sz="1400"/>
            </a:lvl3pPr>
            <a:lvl4pPr marL="1919778" indent="0">
              <a:buNone/>
              <a:defRPr sz="1300"/>
            </a:lvl4pPr>
            <a:lvl5pPr marL="2559705" indent="0">
              <a:buNone/>
              <a:defRPr sz="1300"/>
            </a:lvl5pPr>
            <a:lvl6pPr marL="3199631" indent="0">
              <a:buNone/>
              <a:defRPr sz="1300"/>
            </a:lvl6pPr>
            <a:lvl7pPr marL="3839559" indent="0">
              <a:buNone/>
              <a:defRPr sz="1300"/>
            </a:lvl7pPr>
            <a:lvl8pPr marL="4479485" indent="0">
              <a:buNone/>
              <a:defRPr sz="1300"/>
            </a:lvl8pPr>
            <a:lvl9pPr marL="5119411" indent="0">
              <a:buNone/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AA1F30-9639-42AA-A491-6CE0FBA4BEEE}" type="datetimeFigureOut">
              <a:rPr lang="ru-RU"/>
              <a:pPr>
                <a:defRPr/>
              </a:pPr>
              <a:t>22.06.2018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9F65B7-5996-4FAD-BA19-BCEE2AD383C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672695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9203" y="6720840"/>
            <a:ext cx="7680960" cy="793433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509203" y="857885"/>
            <a:ext cx="7680960" cy="5760720"/>
          </a:xfrm>
        </p:spPr>
        <p:txBody>
          <a:bodyPr lIns="127985" tIns="63994" rIns="127985" bIns="63994" rtlCol="0">
            <a:normAutofit/>
          </a:bodyPr>
          <a:lstStyle>
            <a:lvl1pPr marL="0" indent="0">
              <a:buNone/>
              <a:defRPr sz="4500"/>
            </a:lvl1pPr>
            <a:lvl2pPr marL="639926" indent="0">
              <a:buNone/>
              <a:defRPr sz="3900"/>
            </a:lvl2pPr>
            <a:lvl3pPr marL="1279852" indent="0">
              <a:buNone/>
              <a:defRPr sz="3400"/>
            </a:lvl3pPr>
            <a:lvl4pPr marL="1919778" indent="0">
              <a:buNone/>
              <a:defRPr sz="2800"/>
            </a:lvl4pPr>
            <a:lvl5pPr marL="2559705" indent="0">
              <a:buNone/>
              <a:defRPr sz="2800"/>
            </a:lvl5pPr>
            <a:lvl6pPr marL="3199631" indent="0">
              <a:buNone/>
              <a:defRPr sz="2800"/>
            </a:lvl6pPr>
            <a:lvl7pPr marL="3839559" indent="0">
              <a:buNone/>
              <a:defRPr sz="2800"/>
            </a:lvl7pPr>
            <a:lvl8pPr marL="4479485" indent="0">
              <a:buNone/>
              <a:defRPr sz="2800"/>
            </a:lvl8pPr>
            <a:lvl9pPr marL="5119411" indent="0">
              <a:buNone/>
              <a:defRPr sz="28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09203" y="7514273"/>
            <a:ext cx="7680960" cy="1126807"/>
          </a:xfrm>
        </p:spPr>
        <p:txBody>
          <a:bodyPr/>
          <a:lstStyle>
            <a:lvl1pPr marL="0" indent="0">
              <a:buNone/>
              <a:defRPr sz="2000"/>
            </a:lvl1pPr>
            <a:lvl2pPr marL="639926" indent="0">
              <a:buNone/>
              <a:defRPr sz="1700"/>
            </a:lvl2pPr>
            <a:lvl3pPr marL="1279852" indent="0">
              <a:buNone/>
              <a:defRPr sz="1400"/>
            </a:lvl3pPr>
            <a:lvl4pPr marL="1919778" indent="0">
              <a:buNone/>
              <a:defRPr sz="1300"/>
            </a:lvl4pPr>
            <a:lvl5pPr marL="2559705" indent="0">
              <a:buNone/>
              <a:defRPr sz="1300"/>
            </a:lvl5pPr>
            <a:lvl6pPr marL="3199631" indent="0">
              <a:buNone/>
              <a:defRPr sz="1300"/>
            </a:lvl6pPr>
            <a:lvl7pPr marL="3839559" indent="0">
              <a:buNone/>
              <a:defRPr sz="1300"/>
            </a:lvl7pPr>
            <a:lvl8pPr marL="4479485" indent="0">
              <a:buNone/>
              <a:defRPr sz="1300"/>
            </a:lvl8pPr>
            <a:lvl9pPr marL="5119411" indent="0">
              <a:buNone/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687868-2FFB-4061-94D3-BE89F478960E}" type="datetimeFigureOut">
              <a:rPr lang="ru-RU"/>
              <a:pPr>
                <a:defRPr/>
              </a:pPr>
              <a:t>22.06.2018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25CDE3-D3AF-48DC-9C77-399AD4D25D1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537098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39763" y="384175"/>
            <a:ext cx="11522075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7970" tIns="63987" rIns="127970" bIns="6398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39763" y="2239963"/>
            <a:ext cx="11522075" cy="633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7970" tIns="63987" rIns="127970" bIns="6398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639763" y="8899525"/>
            <a:ext cx="29876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27970" tIns="63987" rIns="127970" bIns="63987" numCol="1" anchor="ctr" anchorCtr="0" compatLnSpc="1">
            <a:prstTxWarp prst="textNoShape">
              <a:avLst/>
            </a:prstTxWarp>
          </a:bodyPr>
          <a:lstStyle>
            <a:lvl1pPr defTabSz="1277784" eaLnBrk="1" hangingPunct="1">
              <a:defRPr sz="1700">
                <a:solidFill>
                  <a:srgbClr val="898989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AF7A0AD9-39F0-4245-8147-2F0A46D90D87}" type="datetimeFigureOut">
              <a:rPr lang="ru-RU"/>
              <a:pPr>
                <a:defRPr/>
              </a:pPr>
              <a:t>22.06.2018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4373563" y="8899525"/>
            <a:ext cx="40544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27970" tIns="63987" rIns="127970" bIns="63987" numCol="1" anchor="ctr" anchorCtr="0" compatLnSpc="1">
            <a:prstTxWarp prst="textNoShape">
              <a:avLst/>
            </a:prstTxWarp>
          </a:bodyPr>
          <a:lstStyle>
            <a:lvl1pPr algn="ctr" defTabSz="1277784" eaLnBrk="1" hangingPunct="1">
              <a:defRPr sz="1700">
                <a:solidFill>
                  <a:srgbClr val="898989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9174163" y="8899525"/>
            <a:ext cx="29876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27970" tIns="63987" rIns="127970" bIns="63987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700">
                <a:solidFill>
                  <a:srgbClr val="898989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EE936EFE-5860-4DA5-B3E3-6F0BEEC6C76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</p:sldLayoutIdLst>
  <p:txStyles>
    <p:titleStyle>
      <a:lvl1pPr algn="ctr" defTabSz="1276350" rtl="0" eaLnBrk="0" fontAlgn="base" hangingPunct="0">
        <a:spcBef>
          <a:spcPct val="0"/>
        </a:spcBef>
        <a:spcAft>
          <a:spcPct val="0"/>
        </a:spcAft>
        <a:defRPr sz="6200" kern="1200">
          <a:solidFill>
            <a:schemeClr val="tx1"/>
          </a:solidFill>
          <a:latin typeface="Times New Roman" pitchFamily="18" charset="0"/>
          <a:ea typeface="+mj-ea"/>
          <a:cs typeface="+mj-cs"/>
        </a:defRPr>
      </a:lvl1pPr>
      <a:lvl2pPr algn="ctr" defTabSz="1276350" rtl="0" eaLnBrk="0" fontAlgn="base" hangingPunct="0">
        <a:spcBef>
          <a:spcPct val="0"/>
        </a:spcBef>
        <a:spcAft>
          <a:spcPct val="0"/>
        </a:spcAft>
        <a:defRPr sz="6200">
          <a:solidFill>
            <a:schemeClr val="tx1"/>
          </a:solidFill>
          <a:latin typeface="Times New Roman" pitchFamily="18" charset="0"/>
        </a:defRPr>
      </a:lvl2pPr>
      <a:lvl3pPr algn="ctr" defTabSz="1276350" rtl="0" eaLnBrk="0" fontAlgn="base" hangingPunct="0">
        <a:spcBef>
          <a:spcPct val="0"/>
        </a:spcBef>
        <a:spcAft>
          <a:spcPct val="0"/>
        </a:spcAft>
        <a:defRPr sz="6200">
          <a:solidFill>
            <a:schemeClr val="tx1"/>
          </a:solidFill>
          <a:latin typeface="Times New Roman" pitchFamily="18" charset="0"/>
        </a:defRPr>
      </a:lvl3pPr>
      <a:lvl4pPr algn="ctr" defTabSz="1276350" rtl="0" eaLnBrk="0" fontAlgn="base" hangingPunct="0">
        <a:spcBef>
          <a:spcPct val="0"/>
        </a:spcBef>
        <a:spcAft>
          <a:spcPct val="0"/>
        </a:spcAft>
        <a:defRPr sz="6200">
          <a:solidFill>
            <a:schemeClr val="tx1"/>
          </a:solidFill>
          <a:latin typeface="Times New Roman" pitchFamily="18" charset="0"/>
        </a:defRPr>
      </a:lvl4pPr>
      <a:lvl5pPr algn="ctr" defTabSz="1276350" rtl="0" eaLnBrk="0" fontAlgn="base" hangingPunct="0">
        <a:spcBef>
          <a:spcPct val="0"/>
        </a:spcBef>
        <a:spcAft>
          <a:spcPct val="0"/>
        </a:spcAft>
        <a:defRPr sz="6200">
          <a:solidFill>
            <a:schemeClr val="tx1"/>
          </a:solidFill>
          <a:latin typeface="Times New Roman" pitchFamily="18" charset="0"/>
        </a:defRPr>
      </a:lvl5pPr>
      <a:lvl6pPr marL="640003" algn="ctr" defTabSz="1277784" rtl="0" fontAlgn="base">
        <a:spcBef>
          <a:spcPct val="0"/>
        </a:spcBef>
        <a:spcAft>
          <a:spcPct val="0"/>
        </a:spcAft>
        <a:defRPr sz="6200">
          <a:solidFill>
            <a:schemeClr val="tx1"/>
          </a:solidFill>
          <a:latin typeface="Calibri" pitchFamily="34" charset="0"/>
        </a:defRPr>
      </a:lvl6pPr>
      <a:lvl7pPr marL="1280006" algn="ctr" defTabSz="1277784" rtl="0" fontAlgn="base">
        <a:spcBef>
          <a:spcPct val="0"/>
        </a:spcBef>
        <a:spcAft>
          <a:spcPct val="0"/>
        </a:spcAft>
        <a:defRPr sz="6200">
          <a:solidFill>
            <a:schemeClr val="tx1"/>
          </a:solidFill>
          <a:latin typeface="Calibri" pitchFamily="34" charset="0"/>
        </a:defRPr>
      </a:lvl7pPr>
      <a:lvl8pPr marL="1920009" algn="ctr" defTabSz="1277784" rtl="0" fontAlgn="base">
        <a:spcBef>
          <a:spcPct val="0"/>
        </a:spcBef>
        <a:spcAft>
          <a:spcPct val="0"/>
        </a:spcAft>
        <a:defRPr sz="6200">
          <a:solidFill>
            <a:schemeClr val="tx1"/>
          </a:solidFill>
          <a:latin typeface="Calibri" pitchFamily="34" charset="0"/>
        </a:defRPr>
      </a:lvl8pPr>
      <a:lvl9pPr marL="2560013" algn="ctr" defTabSz="1277784" rtl="0" fontAlgn="base">
        <a:spcBef>
          <a:spcPct val="0"/>
        </a:spcBef>
        <a:spcAft>
          <a:spcPct val="0"/>
        </a:spcAft>
        <a:defRPr sz="6200">
          <a:solidFill>
            <a:schemeClr val="tx1"/>
          </a:solidFill>
          <a:latin typeface="Calibri" pitchFamily="34" charset="0"/>
        </a:defRPr>
      </a:lvl9pPr>
    </p:titleStyle>
    <p:bodyStyle>
      <a:lvl1pPr marL="476250" indent="-476250" algn="l" defTabSz="127635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5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1pPr>
      <a:lvl2pPr marL="1033463" indent="-393700" algn="l" defTabSz="127635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9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2pPr>
      <a:lvl3pPr marL="1593850" indent="-314325" algn="l" defTabSz="127635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4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3pPr>
      <a:lvl4pPr marL="2233613" indent="-315913" algn="l" defTabSz="127635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4pPr>
      <a:lvl5pPr marL="2876550" indent="-315913" algn="l" defTabSz="127635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8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5pPr>
      <a:lvl6pPr marL="3519594" indent="-319963" algn="l" defTabSz="1279852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159520" indent="-319963" algn="l" defTabSz="1279852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799449" indent="-319963" algn="l" defTabSz="1279852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439375" indent="-319963" algn="l" defTabSz="1279852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79852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39926" algn="l" defTabSz="1279852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279852" algn="l" defTabSz="1279852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19778" algn="l" defTabSz="1279852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59705" algn="l" defTabSz="1279852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199631" algn="l" defTabSz="1279852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839559" algn="l" defTabSz="1279852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479485" algn="l" defTabSz="1279852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5119411" algn="l" defTabSz="1279852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2.jpeg"/><Relationship Id="rId4" Type="http://schemas.openxmlformats.org/officeDocument/2006/relationships/image" Target="../media/image21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22.jpeg"/><Relationship Id="rId4" Type="http://schemas.openxmlformats.org/officeDocument/2006/relationships/image" Target="../media/image23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7" Type="http://schemas.openxmlformats.org/officeDocument/2006/relationships/image" Target="../media/image27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25.jpeg"/><Relationship Id="rId4" Type="http://schemas.openxmlformats.org/officeDocument/2006/relationships/image" Target="../media/image28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30.jpeg"/><Relationship Id="rId4" Type="http://schemas.openxmlformats.org/officeDocument/2006/relationships/image" Target="../media/image29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32.jpeg"/><Relationship Id="rId4" Type="http://schemas.openxmlformats.org/officeDocument/2006/relationships/image" Target="../media/image31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25.jpeg"/><Relationship Id="rId4" Type="http://schemas.openxmlformats.org/officeDocument/2006/relationships/image" Target="../media/image33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25.jpeg"/><Relationship Id="rId4" Type="http://schemas.openxmlformats.org/officeDocument/2006/relationships/image" Target="../media/image34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25.jpeg"/><Relationship Id="rId4" Type="http://schemas.openxmlformats.org/officeDocument/2006/relationships/image" Target="../media/image35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37.jpeg"/><Relationship Id="rId4" Type="http://schemas.openxmlformats.org/officeDocument/2006/relationships/image" Target="../media/image36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13" Type="http://schemas.openxmlformats.org/officeDocument/2006/relationships/image" Target="../media/image10.gif"/><Relationship Id="rId18" Type="http://schemas.openxmlformats.org/officeDocument/2006/relationships/image" Target="../media/image15.png"/><Relationship Id="rId3" Type="http://schemas.openxmlformats.org/officeDocument/2006/relationships/slide" Target="slide36.xml"/><Relationship Id="rId7" Type="http://schemas.openxmlformats.org/officeDocument/2006/relationships/oleObject" Target="../embeddings/oleObject1.bin"/><Relationship Id="rId12" Type="http://schemas.openxmlformats.org/officeDocument/2006/relationships/image" Target="../media/image9.jpeg"/><Relationship Id="rId17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3.png"/><Relationship Id="rId20" Type="http://schemas.openxmlformats.org/officeDocument/2006/relationships/image" Target="../media/image17.png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png"/><Relationship Id="rId11" Type="http://schemas.openxmlformats.org/officeDocument/2006/relationships/image" Target="../media/image4.wmf"/><Relationship Id="rId5" Type="http://schemas.openxmlformats.org/officeDocument/2006/relationships/image" Target="../media/image6.png"/><Relationship Id="rId15" Type="http://schemas.openxmlformats.org/officeDocument/2006/relationships/image" Target="../media/image12.png"/><Relationship Id="rId10" Type="http://schemas.openxmlformats.org/officeDocument/2006/relationships/oleObject" Target="../embeddings/oleObject2.bin"/><Relationship Id="rId19" Type="http://schemas.openxmlformats.org/officeDocument/2006/relationships/image" Target="../media/image16.png"/><Relationship Id="rId4" Type="http://schemas.openxmlformats.org/officeDocument/2006/relationships/image" Target="../media/image5.png"/><Relationship Id="rId9" Type="http://schemas.openxmlformats.org/officeDocument/2006/relationships/image" Target="../media/image8.jpeg"/><Relationship Id="rId1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заставка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2801600" cy="960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5"/>
          <p:cNvSpPr txBox="1">
            <a:spLocks noRot="1" noChangeArrowheads="1"/>
          </p:cNvSpPr>
          <p:nvPr/>
        </p:nvSpPr>
        <p:spPr>
          <a:xfrm>
            <a:off x="0" y="3144416"/>
            <a:ext cx="13011150" cy="1391543"/>
          </a:xfrm>
          <a:prstGeom prst="rect">
            <a:avLst/>
          </a:prstGeom>
        </p:spPr>
        <p:txBody>
          <a:bodyPr/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Aft>
                <a:spcPts val="1800"/>
              </a:spcAft>
              <a:defRPr/>
            </a:pPr>
            <a:r>
              <a:rPr lang="ru-RU" sz="4400" dirty="0">
                <a:solidFill>
                  <a:srgbClr val="FF0000"/>
                </a:solidFill>
              </a:rPr>
              <a:t>ЭЛЕКТРОННЫЙ  ПАСПОРТ </a:t>
            </a:r>
          </a:p>
          <a:p>
            <a:pPr algn="ctr" eaLnBrk="1" hangingPunct="1">
              <a:spcAft>
                <a:spcPts val="1800"/>
              </a:spcAft>
              <a:defRPr/>
            </a:pPr>
            <a:r>
              <a:rPr lang="ru-RU" sz="4400" dirty="0">
                <a:solidFill>
                  <a:srgbClr val="FF0000"/>
                </a:solidFill>
              </a:rPr>
              <a:t>СОЦИАЛЬНО ЗНАЧИМОГО ОБЪЕКТА</a:t>
            </a:r>
          </a:p>
          <a:p>
            <a:pPr algn="ctr" eaLnBrk="1" hangingPunct="1">
              <a:spcAft>
                <a:spcPts val="1800"/>
              </a:spcAft>
              <a:defRPr/>
            </a:pPr>
            <a:endParaRPr lang="ru-RU" sz="48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Times New Roman" pitchFamily="18" charset="0"/>
            </a:endParaRPr>
          </a:p>
        </p:txBody>
      </p:sp>
      <p:sp>
        <p:nvSpPr>
          <p:cNvPr id="19460" name="TextBox 5"/>
          <p:cNvSpPr txBox="1">
            <a:spLocks noChangeArrowheads="1"/>
          </p:cNvSpPr>
          <p:nvPr/>
        </p:nvSpPr>
        <p:spPr bwMode="auto">
          <a:xfrm>
            <a:off x="280120" y="7861266"/>
            <a:ext cx="12169352" cy="1791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1279525">
              <a:spcBef>
                <a:spcPct val="20000"/>
              </a:spcBef>
              <a:buFont typeface="Arial" panose="020B0604020202020204" pitchFamily="34" charset="0"/>
              <a:buChar char="•"/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spcBef>
                <a:spcPct val="20000"/>
              </a:spcBef>
              <a:buFont typeface="Arial" panose="020B0604020202020204" pitchFamily="34" charset="0"/>
              <a:buChar char="–"/>
              <a:defRPr sz="3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b="1" dirty="0">
                <a:cs typeface="Times New Roman" panose="02020603050405020304" pitchFamily="18" charset="0"/>
              </a:rPr>
              <a:t>Ответственный за </a:t>
            </a:r>
            <a:r>
              <a:rPr lang="ru-RU" altLang="ru-RU" sz="2400" b="1" dirty="0" smtClean="0">
                <a:cs typeface="Times New Roman" panose="02020603050405020304" pitchFamily="18" charset="0"/>
              </a:rPr>
              <a:t>разработку:</a:t>
            </a:r>
            <a:endParaRPr lang="ru-RU" altLang="ru-RU" sz="2400" b="1" dirty="0">
              <a:cs typeface="Times New Roman" panose="02020603050405020304" pitchFamily="18" charset="0"/>
            </a:endParaRPr>
          </a:p>
          <a:p>
            <a:pPr algn="just" defTabSz="1277938">
              <a:buNone/>
            </a:pPr>
            <a:r>
              <a:rPr lang="ru-RU" sz="2400" b="1" dirty="0">
                <a:cs typeface="Times New Roman" pitchFamily="18" charset="0"/>
              </a:rPr>
              <a:t>Заместитель директора </a:t>
            </a:r>
            <a:r>
              <a:rPr lang="ru-RU" sz="2400" b="1" dirty="0" smtClean="0">
                <a:cs typeface="Times New Roman" pitchFamily="18" charset="0"/>
              </a:rPr>
              <a:t>МБОУ УВК </a:t>
            </a:r>
            <a:r>
              <a:rPr lang="ru-RU" sz="2400" b="1" dirty="0" smtClean="0">
                <a:cs typeface="Times New Roman" pitchFamily="18" charset="0"/>
              </a:rPr>
              <a:t>«</a:t>
            </a:r>
            <a:r>
              <a:rPr lang="ru-RU" sz="2400" b="1" dirty="0" smtClean="0">
                <a:cs typeface="Times New Roman" pitchFamily="18" charset="0"/>
              </a:rPr>
              <a:t>Школьная академия» </a:t>
            </a:r>
            <a:r>
              <a:rPr lang="ru-RU" sz="2400" b="1" dirty="0">
                <a:cs typeface="Times New Roman" pitchFamily="18" charset="0"/>
              </a:rPr>
              <a:t>по </a:t>
            </a:r>
            <a:r>
              <a:rPr lang="ru-RU" sz="2400" b="1" dirty="0" smtClean="0">
                <a:cs typeface="Times New Roman" pitchFamily="18" charset="0"/>
              </a:rPr>
              <a:t>безопасности </a:t>
            </a:r>
          </a:p>
          <a:p>
            <a:pPr algn="just" defTabSz="1277938">
              <a:buNone/>
            </a:pPr>
            <a:r>
              <a:rPr lang="ru-RU" sz="2400" b="1" dirty="0" smtClean="0">
                <a:cs typeface="Times New Roman" pitchFamily="18" charset="0"/>
              </a:rPr>
              <a:t>Художилов </a:t>
            </a:r>
            <a:r>
              <a:rPr lang="ru-RU" sz="2400" b="1" dirty="0">
                <a:cs typeface="Times New Roman" pitchFamily="18" charset="0"/>
              </a:rPr>
              <a:t>Алексей Юрьевич</a:t>
            </a:r>
            <a:endParaRPr lang="en-US" sz="2400" b="1" dirty="0">
              <a:cs typeface="Times New Roman" pitchFamily="18" charset="0"/>
            </a:endParaRPr>
          </a:p>
          <a:p>
            <a:pPr algn="just" defTabSz="1277938">
              <a:buNone/>
            </a:pPr>
            <a:r>
              <a:rPr lang="ru-RU" sz="2400" b="1" dirty="0">
                <a:cs typeface="Times New Roman" pitchFamily="18" charset="0"/>
              </a:rPr>
              <a:t>Телефон: +7978 710 83 12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216224" y="480120"/>
            <a:ext cx="105131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общеобразовательное учреждение </a:t>
            </a:r>
          </a:p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учебно-воспитательный комплекс «Школьная академия» </a:t>
            </a:r>
          </a:p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города Бахчисарай Республики Крым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Rectangle 4"/>
          <p:cNvSpPr txBox="1">
            <a:spLocks noChangeArrowheads="1"/>
          </p:cNvSpPr>
          <p:nvPr/>
        </p:nvSpPr>
        <p:spPr bwMode="auto">
          <a:xfrm>
            <a:off x="0" y="9525"/>
            <a:ext cx="12801600" cy="1258888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 algn="ctr">
            <a:noFill/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lIns="110436" tIns="55219" rIns="110436" bIns="55219" anchor="ctr"/>
          <a:lstStyle/>
          <a:p>
            <a:pPr algn="ctr" eaLnBrk="1" hangingPunct="1">
              <a:lnSpc>
                <a:spcPct val="80000"/>
              </a:lnSpc>
            </a:pPr>
            <a:r>
              <a:rPr lang="ru-RU" altLang="ru-RU" sz="2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Электронный паспорт социально-значимого объекта</a:t>
            </a:r>
          </a:p>
          <a:p>
            <a:pPr algn="ctr" eaLnBrk="1" hangingPunct="1"/>
            <a:r>
              <a:rPr lang="ru-RU" altLang="ru-RU" sz="2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УВК «Школьная академия»</a:t>
            </a:r>
          </a:p>
          <a:p>
            <a:pPr algn="ctr" defTabSz="1543050">
              <a:lnSpc>
                <a:spcPct val="80000"/>
              </a:lnSpc>
              <a:defRPr/>
            </a:pPr>
            <a:r>
              <a:rPr lang="ru-RU" sz="21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1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план 1-го </a:t>
            </a:r>
            <a:r>
              <a:rPr lang="ru-RU" sz="21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этажа</a:t>
            </a:r>
            <a:r>
              <a:rPr lang="en-US" sz="21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корпус 1 </a:t>
            </a:r>
            <a:r>
              <a:rPr lang="ru-RU" sz="21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объекта)</a:t>
            </a: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/>
          </p:nvPr>
        </p:nvGraphicFramePr>
        <p:xfrm>
          <a:off x="211138" y="1652588"/>
          <a:ext cx="12238037" cy="7772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983" name="Visio" r:id="rId3" imgW="27368602" imgH="20188428" progId="Visio.Drawing.11">
                  <p:embed/>
                </p:oleObj>
              </mc:Choice>
              <mc:Fallback>
                <p:oleObj name="Visio" r:id="rId3" imgW="27368602" imgH="20188428" progId="Visio.Drawing.11">
                  <p:embed/>
                  <p:pic>
                    <p:nvPicPr>
                      <p:cNvPr id="2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138" y="1652588"/>
                        <a:ext cx="12238037" cy="7772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Стрелка вправо 3"/>
          <p:cNvSpPr/>
          <p:nvPr/>
        </p:nvSpPr>
        <p:spPr>
          <a:xfrm>
            <a:off x="828636" y="3729030"/>
            <a:ext cx="785818" cy="285752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Стрелка вправо 4"/>
          <p:cNvSpPr/>
          <p:nvPr/>
        </p:nvSpPr>
        <p:spPr>
          <a:xfrm>
            <a:off x="2257396" y="3157526"/>
            <a:ext cx="785818" cy="285752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Стрелка вправо 5"/>
          <p:cNvSpPr/>
          <p:nvPr/>
        </p:nvSpPr>
        <p:spPr>
          <a:xfrm>
            <a:off x="2257396" y="3729030"/>
            <a:ext cx="785818" cy="285752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Стрелка вправо 6"/>
          <p:cNvSpPr/>
          <p:nvPr/>
        </p:nvSpPr>
        <p:spPr>
          <a:xfrm>
            <a:off x="2257396" y="4443410"/>
            <a:ext cx="785818" cy="285752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Стрелка вправо 7"/>
          <p:cNvSpPr/>
          <p:nvPr/>
        </p:nvSpPr>
        <p:spPr>
          <a:xfrm rot="16200000">
            <a:off x="2793181" y="4907757"/>
            <a:ext cx="785818" cy="285752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Стрелка вправо 8"/>
          <p:cNvSpPr/>
          <p:nvPr/>
        </p:nvSpPr>
        <p:spPr>
          <a:xfrm rot="16200000">
            <a:off x="5650701" y="4764881"/>
            <a:ext cx="785818" cy="285752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Стрелка вправо 9"/>
          <p:cNvSpPr/>
          <p:nvPr/>
        </p:nvSpPr>
        <p:spPr>
          <a:xfrm rot="16200000">
            <a:off x="7508089" y="2978931"/>
            <a:ext cx="785818" cy="285752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Стрелка вправо 10"/>
          <p:cNvSpPr/>
          <p:nvPr/>
        </p:nvSpPr>
        <p:spPr>
          <a:xfrm rot="10800000">
            <a:off x="9044006" y="3871906"/>
            <a:ext cx="785818" cy="285752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Стрелка вправо 11"/>
          <p:cNvSpPr/>
          <p:nvPr/>
        </p:nvSpPr>
        <p:spPr>
          <a:xfrm rot="10800000">
            <a:off x="9044006" y="5014914"/>
            <a:ext cx="785818" cy="285752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3" name="Стрелка вправо 12"/>
          <p:cNvSpPr/>
          <p:nvPr/>
        </p:nvSpPr>
        <p:spPr>
          <a:xfrm rot="5400000">
            <a:off x="8436783" y="7193773"/>
            <a:ext cx="785818" cy="285752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5" name="Рисунок 14" descr="image293_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329362" y="4371972"/>
            <a:ext cx="568308" cy="568308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257264" y="3086088"/>
            <a:ext cx="857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Санузел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400140" y="3729030"/>
            <a:ext cx="857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Санузел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00074" y="5086352"/>
            <a:ext cx="114300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Учебный кабинет №66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328966" y="5443542"/>
            <a:ext cx="114300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Учебный кабинет №65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115048" y="5443542"/>
            <a:ext cx="114300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Учебный кабинет №64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0401328" y="5443542"/>
            <a:ext cx="114300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Учебный кабинет №62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0329890" y="3586154"/>
            <a:ext cx="114300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Учебный кабинет №63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043346" y="3871906"/>
            <a:ext cx="10001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Рекреация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7" name="Группа 16"/>
          <p:cNvGrpSpPr/>
          <p:nvPr/>
        </p:nvGrpSpPr>
        <p:grpSpPr>
          <a:xfrm>
            <a:off x="8829692" y="3157526"/>
            <a:ext cx="457200" cy="457200"/>
            <a:chOff x="8829692" y="3157526"/>
            <a:chExt cx="457200" cy="457200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8829692" y="3157526"/>
              <a:ext cx="457200" cy="457200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Равнобедренный треугольник 15"/>
            <p:cNvSpPr/>
            <p:nvPr/>
          </p:nvSpPr>
          <p:spPr>
            <a:xfrm>
              <a:off x="8868984" y="3239976"/>
              <a:ext cx="350043" cy="346178"/>
            </a:xfrm>
            <a:prstGeom prst="triangle">
              <a:avLst/>
            </a:prstGeom>
            <a:solidFill>
              <a:srgbClr val="FF0000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9" name="Text Box 65"/>
          <p:cNvSpPr txBox="1">
            <a:spLocks noChangeArrowheads="1"/>
          </p:cNvSpPr>
          <p:nvPr/>
        </p:nvSpPr>
        <p:spPr bwMode="auto">
          <a:xfrm>
            <a:off x="12025313" y="0"/>
            <a:ext cx="690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3013075" indent="1588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470275" indent="1588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927475" indent="1588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384675" indent="1588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sz="1400" b="1" dirty="0"/>
              <a:t>п. 3.3.</a:t>
            </a:r>
          </a:p>
        </p:txBody>
      </p:sp>
    </p:spTree>
    <p:extLst>
      <p:ext uri="{BB962C8B-B14F-4D97-AF65-F5344CB8AC3E}">
        <p14:creationId xmlns:p14="http://schemas.microsoft.com/office/powerpoint/2010/main" val="3996810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Rectangle 4"/>
          <p:cNvSpPr txBox="1">
            <a:spLocks noChangeArrowheads="1"/>
          </p:cNvSpPr>
          <p:nvPr/>
        </p:nvSpPr>
        <p:spPr bwMode="auto">
          <a:xfrm>
            <a:off x="0" y="9525"/>
            <a:ext cx="12801600" cy="1258888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 algn="ctr">
            <a:noFill/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lIns="110436" tIns="55219" rIns="110436" bIns="55219" anchor="ctr"/>
          <a:lstStyle/>
          <a:p>
            <a:pPr algn="ctr" defTabSz="1543050">
              <a:lnSpc>
                <a:spcPct val="80000"/>
              </a:lnSpc>
              <a:defRPr/>
            </a:pPr>
            <a:r>
              <a:rPr lang="ru-RU" sz="2100" b="1" dirty="0">
                <a:latin typeface="Times New Roman" pitchFamily="18" charset="0"/>
                <a:cs typeface="Times New Roman" pitchFamily="18" charset="0"/>
              </a:rPr>
              <a:t>ПАСПОРТ ОБЪЕКТА СИСТЕМЫ СОЦИАЛЬНОЙ ЗАЩИТЫ НАСЕЛЕНИЯ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alt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Электронный паспорт социально-значимого объекта</a:t>
            </a:r>
          </a:p>
          <a:p>
            <a:pPr algn="ctr" eaLnBrk="1" hangingPunct="1"/>
            <a:r>
              <a:rPr lang="ru-RU" alt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УВК «Школьная академия»</a:t>
            </a:r>
          </a:p>
          <a:p>
            <a:pPr algn="ctr" defTabSz="1543050">
              <a:lnSpc>
                <a:spcPct val="80000"/>
              </a:lnSpc>
              <a:defRPr/>
            </a:pPr>
            <a:r>
              <a:rPr lang="ru-RU" sz="21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1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план 1-го </a:t>
            </a:r>
            <a:r>
              <a:rPr lang="ru-RU" sz="21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этажа</a:t>
            </a:r>
            <a:r>
              <a:rPr lang="en-US" sz="21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корпус 2 </a:t>
            </a:r>
            <a:r>
              <a:rPr lang="ru-RU" sz="21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объекта)</a:t>
            </a:r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/>
          </p:nvPr>
        </p:nvGraphicFramePr>
        <p:xfrm>
          <a:off x="1" y="1284584"/>
          <a:ext cx="12815848" cy="76924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07" name="Visio" r:id="rId3" imgW="29702760" imgH="19336817" progId="Visio.Drawing.11">
                  <p:embed/>
                </p:oleObj>
              </mc:Choice>
              <mc:Fallback>
                <p:oleObj name="Visio" r:id="rId3" imgW="29702760" imgH="19336817" progId="Visio.Drawing.11">
                  <p:embed/>
                  <p:pic>
                    <p:nvPicPr>
                      <p:cNvPr id="3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1284584"/>
                        <a:ext cx="12815848" cy="769248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Стрелка вправо 3"/>
          <p:cNvSpPr/>
          <p:nvPr/>
        </p:nvSpPr>
        <p:spPr>
          <a:xfrm rot="16200000">
            <a:off x="3007495" y="5050633"/>
            <a:ext cx="785818" cy="285752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Стрелка вправо 4"/>
          <p:cNvSpPr/>
          <p:nvPr/>
        </p:nvSpPr>
        <p:spPr>
          <a:xfrm rot="16200000">
            <a:off x="5793577" y="4979195"/>
            <a:ext cx="785818" cy="285752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Стрелка вправо 5"/>
          <p:cNvSpPr/>
          <p:nvPr/>
        </p:nvSpPr>
        <p:spPr>
          <a:xfrm>
            <a:off x="2328834" y="4800600"/>
            <a:ext cx="785818" cy="285752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Стрелка вправо 6"/>
          <p:cNvSpPr/>
          <p:nvPr/>
        </p:nvSpPr>
        <p:spPr>
          <a:xfrm>
            <a:off x="2328834" y="4014782"/>
            <a:ext cx="785818" cy="285752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Стрелка вправо 7"/>
          <p:cNvSpPr/>
          <p:nvPr/>
        </p:nvSpPr>
        <p:spPr>
          <a:xfrm>
            <a:off x="2328834" y="3443278"/>
            <a:ext cx="785818" cy="285752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Стрелка вправо 8"/>
          <p:cNvSpPr/>
          <p:nvPr/>
        </p:nvSpPr>
        <p:spPr>
          <a:xfrm>
            <a:off x="1114388" y="4014782"/>
            <a:ext cx="785818" cy="285752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Стрелка вправо 9"/>
          <p:cNvSpPr/>
          <p:nvPr/>
        </p:nvSpPr>
        <p:spPr>
          <a:xfrm>
            <a:off x="7258056" y="4729162"/>
            <a:ext cx="785818" cy="285752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Стрелка вправо 10"/>
          <p:cNvSpPr/>
          <p:nvPr/>
        </p:nvSpPr>
        <p:spPr>
          <a:xfrm rot="10800000">
            <a:off x="9044006" y="4229096"/>
            <a:ext cx="785818" cy="285752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Стрелка вправо 11"/>
          <p:cNvSpPr/>
          <p:nvPr/>
        </p:nvSpPr>
        <p:spPr>
          <a:xfrm rot="10800000">
            <a:off x="8972568" y="5372104"/>
            <a:ext cx="785818" cy="285752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3" name="Стрелка вправо 12"/>
          <p:cNvSpPr/>
          <p:nvPr/>
        </p:nvSpPr>
        <p:spPr>
          <a:xfrm rot="16200000">
            <a:off x="8365345" y="2907493"/>
            <a:ext cx="785818" cy="285752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4" name="Стрелка вправо 13"/>
          <p:cNvSpPr/>
          <p:nvPr/>
        </p:nvSpPr>
        <p:spPr>
          <a:xfrm rot="16200000">
            <a:off x="7508089" y="3121807"/>
            <a:ext cx="785818" cy="285752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5" name="Стрелка вправо 14"/>
          <p:cNvSpPr/>
          <p:nvPr/>
        </p:nvSpPr>
        <p:spPr>
          <a:xfrm rot="5400000">
            <a:off x="8436783" y="7836715"/>
            <a:ext cx="785818" cy="285752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24" name="Рисунок 23" descr="image293_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400800" y="4729162"/>
            <a:ext cx="568308" cy="568308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114388" y="5300666"/>
            <a:ext cx="114300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Учебный кабинет №55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543280" y="5729294"/>
            <a:ext cx="114300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Учебный кабинет №54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257924" y="5729294"/>
            <a:ext cx="114300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Учебный кабинет №53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0329890" y="5800732"/>
            <a:ext cx="114300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Учебный кабинет №51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0329890" y="3943344"/>
            <a:ext cx="114300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Учебный кабинет №52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971908" y="4014782"/>
            <a:ext cx="114300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Рекреация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 rot="16200000">
            <a:off x="8258188" y="6087613"/>
            <a:ext cx="114300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Коридор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328702" y="3443278"/>
            <a:ext cx="114300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Санузел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 Box 65"/>
          <p:cNvSpPr txBox="1">
            <a:spLocks noChangeArrowheads="1"/>
          </p:cNvSpPr>
          <p:nvPr/>
        </p:nvSpPr>
        <p:spPr bwMode="auto">
          <a:xfrm>
            <a:off x="12025313" y="0"/>
            <a:ext cx="690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3013075" indent="1588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470275" indent="1588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927475" indent="1588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384675" indent="1588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sz="1400" b="1" dirty="0"/>
              <a:t>п. 3.3.</a:t>
            </a:r>
          </a:p>
        </p:txBody>
      </p:sp>
    </p:spTree>
    <p:extLst>
      <p:ext uri="{BB962C8B-B14F-4D97-AF65-F5344CB8AC3E}">
        <p14:creationId xmlns:p14="http://schemas.microsoft.com/office/powerpoint/2010/main" val="1027174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Rectangle 4"/>
          <p:cNvSpPr txBox="1">
            <a:spLocks noChangeArrowheads="1"/>
          </p:cNvSpPr>
          <p:nvPr/>
        </p:nvSpPr>
        <p:spPr bwMode="auto">
          <a:xfrm>
            <a:off x="0" y="9525"/>
            <a:ext cx="12801600" cy="1258888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 algn="ctr">
            <a:noFill/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lIns="110436" tIns="55219" rIns="110436" bIns="55219" anchor="ctr"/>
          <a:lstStyle/>
          <a:p>
            <a:pPr algn="ctr" eaLnBrk="1" hangingPunct="1">
              <a:lnSpc>
                <a:spcPct val="80000"/>
              </a:lnSpc>
            </a:pPr>
            <a:r>
              <a:rPr lang="ru-RU" altLang="ru-RU" sz="2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Электронный паспорт социально-значимого объекта</a:t>
            </a:r>
          </a:p>
          <a:p>
            <a:pPr algn="ctr" eaLnBrk="1" hangingPunct="1"/>
            <a:r>
              <a:rPr lang="ru-RU" altLang="ru-RU" sz="2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УВК «Школьная академия»</a:t>
            </a:r>
          </a:p>
          <a:p>
            <a:pPr algn="ctr" defTabSz="1543050">
              <a:lnSpc>
                <a:spcPct val="80000"/>
              </a:lnSpc>
              <a:defRPr/>
            </a:pPr>
            <a:r>
              <a:rPr lang="ru-RU" sz="21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1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план 1-го </a:t>
            </a:r>
            <a:r>
              <a:rPr lang="ru-RU" sz="21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этажа</a:t>
            </a:r>
            <a:r>
              <a:rPr lang="en-US" sz="21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корпус 3 </a:t>
            </a:r>
            <a:r>
              <a:rPr lang="ru-RU" sz="21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объекта)</a:t>
            </a: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/>
          </p:nvPr>
        </p:nvGraphicFramePr>
        <p:xfrm>
          <a:off x="0" y="1416225"/>
          <a:ext cx="12665496" cy="78934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031" name="Visio" r:id="rId3" imgW="21241207" imgH="14964461" progId="Visio.Drawing.11">
                  <p:embed/>
                </p:oleObj>
              </mc:Choice>
              <mc:Fallback>
                <p:oleObj name="Visio" r:id="rId3" imgW="21241207" imgH="14964461" progId="Visio.Drawing.11">
                  <p:embed/>
                  <p:pic>
                    <p:nvPicPr>
                      <p:cNvPr id="2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416225"/>
                        <a:ext cx="12665496" cy="789344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Стрелка вправо 3"/>
          <p:cNvSpPr/>
          <p:nvPr/>
        </p:nvSpPr>
        <p:spPr>
          <a:xfrm>
            <a:off x="1471578" y="2443146"/>
            <a:ext cx="571504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Стрелка вправо 4"/>
          <p:cNvSpPr/>
          <p:nvPr/>
        </p:nvSpPr>
        <p:spPr>
          <a:xfrm>
            <a:off x="2471710" y="2443146"/>
            <a:ext cx="571504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Стрелка вправо 5"/>
          <p:cNvSpPr/>
          <p:nvPr/>
        </p:nvSpPr>
        <p:spPr>
          <a:xfrm>
            <a:off x="1471578" y="3086088"/>
            <a:ext cx="571504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Стрелка вправо 6"/>
          <p:cNvSpPr/>
          <p:nvPr/>
        </p:nvSpPr>
        <p:spPr>
          <a:xfrm>
            <a:off x="1471578" y="3586154"/>
            <a:ext cx="571504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Стрелка вправо 7"/>
          <p:cNvSpPr/>
          <p:nvPr/>
        </p:nvSpPr>
        <p:spPr>
          <a:xfrm>
            <a:off x="2043082" y="2943212"/>
            <a:ext cx="428628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Стрелка вправо 8"/>
          <p:cNvSpPr/>
          <p:nvPr/>
        </p:nvSpPr>
        <p:spPr>
          <a:xfrm>
            <a:off x="1971644" y="8729690"/>
            <a:ext cx="571504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Стрелка вправо 9"/>
          <p:cNvSpPr/>
          <p:nvPr/>
        </p:nvSpPr>
        <p:spPr>
          <a:xfrm rot="10800000">
            <a:off x="7758122" y="2157394"/>
            <a:ext cx="571504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Стрелка вправо 11"/>
          <p:cNvSpPr/>
          <p:nvPr/>
        </p:nvSpPr>
        <p:spPr>
          <a:xfrm rot="10800000">
            <a:off x="11330022" y="2943212"/>
            <a:ext cx="571504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3" name="Стрелка вправо 12"/>
          <p:cNvSpPr/>
          <p:nvPr/>
        </p:nvSpPr>
        <p:spPr>
          <a:xfrm rot="10800000">
            <a:off x="3471842" y="3514716"/>
            <a:ext cx="571504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4" name="Стрелка вправо 13"/>
          <p:cNvSpPr/>
          <p:nvPr/>
        </p:nvSpPr>
        <p:spPr>
          <a:xfrm>
            <a:off x="11330022" y="7729558"/>
            <a:ext cx="571504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5" name="Стрелка вправо 14"/>
          <p:cNvSpPr/>
          <p:nvPr/>
        </p:nvSpPr>
        <p:spPr>
          <a:xfrm>
            <a:off x="10472766" y="2228832"/>
            <a:ext cx="571504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6" name="Стрелка вправо 15"/>
          <p:cNvSpPr/>
          <p:nvPr/>
        </p:nvSpPr>
        <p:spPr>
          <a:xfrm>
            <a:off x="10472766" y="2514584"/>
            <a:ext cx="571504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7" name="Стрелка вправо 16"/>
          <p:cNvSpPr/>
          <p:nvPr/>
        </p:nvSpPr>
        <p:spPr>
          <a:xfrm rot="10800000">
            <a:off x="9401196" y="3800468"/>
            <a:ext cx="571504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8" name="Стрелка вправо 17"/>
          <p:cNvSpPr/>
          <p:nvPr/>
        </p:nvSpPr>
        <p:spPr>
          <a:xfrm rot="5400000">
            <a:off x="9686948" y="3371840"/>
            <a:ext cx="571504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9" name="Стрелка вправо 18"/>
          <p:cNvSpPr/>
          <p:nvPr/>
        </p:nvSpPr>
        <p:spPr>
          <a:xfrm rot="10800000">
            <a:off x="11330022" y="4229096"/>
            <a:ext cx="571504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0" name="Стрелка вправо 19"/>
          <p:cNvSpPr/>
          <p:nvPr/>
        </p:nvSpPr>
        <p:spPr>
          <a:xfrm rot="5400000">
            <a:off x="11115708" y="4586286"/>
            <a:ext cx="571504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1" name="Стрелка вправо 20"/>
          <p:cNvSpPr/>
          <p:nvPr/>
        </p:nvSpPr>
        <p:spPr>
          <a:xfrm rot="5400000">
            <a:off x="5186354" y="6657988"/>
            <a:ext cx="571504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2" name="Стрелка вправо 21"/>
          <p:cNvSpPr/>
          <p:nvPr/>
        </p:nvSpPr>
        <p:spPr>
          <a:xfrm rot="5400000">
            <a:off x="5686420" y="6657988"/>
            <a:ext cx="571504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3" name="Стрелка вправо 22"/>
          <p:cNvSpPr/>
          <p:nvPr/>
        </p:nvSpPr>
        <p:spPr>
          <a:xfrm rot="5400000">
            <a:off x="6400800" y="6657988"/>
            <a:ext cx="571504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Стрелка вправо 23"/>
          <p:cNvSpPr/>
          <p:nvPr/>
        </p:nvSpPr>
        <p:spPr>
          <a:xfrm rot="5400000">
            <a:off x="7758122" y="6657988"/>
            <a:ext cx="571504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Стрелка вправо 24"/>
          <p:cNvSpPr/>
          <p:nvPr/>
        </p:nvSpPr>
        <p:spPr>
          <a:xfrm rot="5400000">
            <a:off x="8686816" y="6657988"/>
            <a:ext cx="571504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6" name="Стрелка вправо 25"/>
          <p:cNvSpPr/>
          <p:nvPr/>
        </p:nvSpPr>
        <p:spPr>
          <a:xfrm rot="5400000">
            <a:off x="4400536" y="7300930"/>
            <a:ext cx="571504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7" name="Стрелка вправо 26"/>
          <p:cNvSpPr/>
          <p:nvPr/>
        </p:nvSpPr>
        <p:spPr>
          <a:xfrm rot="5400000">
            <a:off x="5257792" y="7300930"/>
            <a:ext cx="571504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8" name="Стрелка вправо 27"/>
          <p:cNvSpPr/>
          <p:nvPr/>
        </p:nvSpPr>
        <p:spPr>
          <a:xfrm rot="5400000">
            <a:off x="5686420" y="7300930"/>
            <a:ext cx="571504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9" name="Стрелка вправо 28"/>
          <p:cNvSpPr/>
          <p:nvPr/>
        </p:nvSpPr>
        <p:spPr>
          <a:xfrm rot="5400000">
            <a:off x="6400800" y="7300930"/>
            <a:ext cx="571504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0" name="Стрелка вправо 29"/>
          <p:cNvSpPr/>
          <p:nvPr/>
        </p:nvSpPr>
        <p:spPr>
          <a:xfrm rot="5400000">
            <a:off x="8615378" y="7300930"/>
            <a:ext cx="571504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1" name="Стрелка вправо 30"/>
          <p:cNvSpPr/>
          <p:nvPr/>
        </p:nvSpPr>
        <p:spPr>
          <a:xfrm rot="5400000">
            <a:off x="9649774" y="7707818"/>
            <a:ext cx="571504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2" name="Стрелка вправо 31"/>
          <p:cNvSpPr/>
          <p:nvPr/>
        </p:nvSpPr>
        <p:spPr>
          <a:xfrm rot="10800000">
            <a:off x="6829428" y="7158054"/>
            <a:ext cx="285752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3" name="Стрелка вправо 32"/>
          <p:cNvSpPr/>
          <p:nvPr/>
        </p:nvSpPr>
        <p:spPr>
          <a:xfrm>
            <a:off x="7605710" y="6777036"/>
            <a:ext cx="285752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4" name="Стрелка вправо 33"/>
          <p:cNvSpPr/>
          <p:nvPr/>
        </p:nvSpPr>
        <p:spPr>
          <a:xfrm>
            <a:off x="7615246" y="7158054"/>
            <a:ext cx="285752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5" name="Стрелка вправо 34"/>
          <p:cNvSpPr/>
          <p:nvPr/>
        </p:nvSpPr>
        <p:spPr>
          <a:xfrm rot="10800000">
            <a:off x="6829428" y="6800864"/>
            <a:ext cx="285752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6" name="Стрелка вправо 35"/>
          <p:cNvSpPr/>
          <p:nvPr/>
        </p:nvSpPr>
        <p:spPr>
          <a:xfrm rot="16200000">
            <a:off x="8972568" y="7729558"/>
            <a:ext cx="571504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7" name="Стрелка вправо 36"/>
          <p:cNvSpPr/>
          <p:nvPr/>
        </p:nvSpPr>
        <p:spPr>
          <a:xfrm rot="16200000">
            <a:off x="8258188" y="7800996"/>
            <a:ext cx="571504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8" name="Стрелка вправо 37"/>
          <p:cNvSpPr/>
          <p:nvPr/>
        </p:nvSpPr>
        <p:spPr>
          <a:xfrm rot="16200000">
            <a:off x="5400668" y="7800996"/>
            <a:ext cx="571504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9" name="Стрелка вправо 38"/>
          <p:cNvSpPr/>
          <p:nvPr/>
        </p:nvSpPr>
        <p:spPr>
          <a:xfrm rot="16200000">
            <a:off x="3686156" y="7800996"/>
            <a:ext cx="571504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0" name="Стрелка вправо 39"/>
          <p:cNvSpPr/>
          <p:nvPr/>
        </p:nvSpPr>
        <p:spPr>
          <a:xfrm rot="16200000">
            <a:off x="9901262" y="2014518"/>
            <a:ext cx="571504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1" name="Стрелка вправо 40"/>
          <p:cNvSpPr/>
          <p:nvPr/>
        </p:nvSpPr>
        <p:spPr>
          <a:xfrm rot="16200000">
            <a:off x="3971908" y="6586550"/>
            <a:ext cx="571504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2" name="Стрелка вправо 41"/>
          <p:cNvSpPr/>
          <p:nvPr/>
        </p:nvSpPr>
        <p:spPr>
          <a:xfrm rot="10800000">
            <a:off x="3900470" y="7086616"/>
            <a:ext cx="285752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3" name="Стрелка вправо 42"/>
          <p:cNvSpPr/>
          <p:nvPr/>
        </p:nvSpPr>
        <p:spPr>
          <a:xfrm rot="10800000">
            <a:off x="3881435" y="7286624"/>
            <a:ext cx="285752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4" name="Стрелка вправо 43"/>
          <p:cNvSpPr/>
          <p:nvPr/>
        </p:nvSpPr>
        <p:spPr>
          <a:xfrm rot="5400000">
            <a:off x="3686156" y="7372368"/>
            <a:ext cx="285752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5" name="Стрелка вправо 44"/>
          <p:cNvSpPr/>
          <p:nvPr/>
        </p:nvSpPr>
        <p:spPr>
          <a:xfrm rot="10800000">
            <a:off x="3257528" y="7515244"/>
            <a:ext cx="571504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6" name="Стрелка вправо 45"/>
          <p:cNvSpPr/>
          <p:nvPr/>
        </p:nvSpPr>
        <p:spPr>
          <a:xfrm rot="10800000">
            <a:off x="3328966" y="4586286"/>
            <a:ext cx="571504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7" name="Стрелка вправо 46"/>
          <p:cNvSpPr/>
          <p:nvPr/>
        </p:nvSpPr>
        <p:spPr>
          <a:xfrm rot="10800000">
            <a:off x="1257264" y="5657856"/>
            <a:ext cx="571504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8" name="Стрелка вправо 47"/>
          <p:cNvSpPr/>
          <p:nvPr/>
        </p:nvSpPr>
        <p:spPr>
          <a:xfrm rot="10800000">
            <a:off x="1257264" y="5157790"/>
            <a:ext cx="571504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9" name="Стрелка вправо 48"/>
          <p:cNvSpPr/>
          <p:nvPr/>
        </p:nvSpPr>
        <p:spPr>
          <a:xfrm rot="10800000">
            <a:off x="1971644" y="5657856"/>
            <a:ext cx="571504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0" name="Стрелка вправо 49"/>
          <p:cNvSpPr/>
          <p:nvPr/>
        </p:nvSpPr>
        <p:spPr>
          <a:xfrm rot="10800000">
            <a:off x="1971644" y="5157790"/>
            <a:ext cx="571504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1" name="Стрелка вправо 50"/>
          <p:cNvSpPr/>
          <p:nvPr/>
        </p:nvSpPr>
        <p:spPr>
          <a:xfrm rot="16200000">
            <a:off x="2900338" y="2014518"/>
            <a:ext cx="571504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2" name="Стрелка вправо 51"/>
          <p:cNvSpPr/>
          <p:nvPr/>
        </p:nvSpPr>
        <p:spPr>
          <a:xfrm rot="5400000">
            <a:off x="2686024" y="9015442"/>
            <a:ext cx="571504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3" name="Стрелка вправо 52"/>
          <p:cNvSpPr/>
          <p:nvPr/>
        </p:nvSpPr>
        <p:spPr>
          <a:xfrm rot="10800000">
            <a:off x="3114652" y="8086748"/>
            <a:ext cx="285752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4" name="Стрелка вправо 53"/>
          <p:cNvSpPr/>
          <p:nvPr/>
        </p:nvSpPr>
        <p:spPr>
          <a:xfrm rot="10800000">
            <a:off x="3114652" y="8658252"/>
            <a:ext cx="285752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5" name="Стрелка вправо 54"/>
          <p:cNvSpPr/>
          <p:nvPr/>
        </p:nvSpPr>
        <p:spPr>
          <a:xfrm>
            <a:off x="11115708" y="2800336"/>
            <a:ext cx="285752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6" name="Стрелка вправо 55"/>
          <p:cNvSpPr/>
          <p:nvPr/>
        </p:nvSpPr>
        <p:spPr>
          <a:xfrm rot="5400000">
            <a:off x="10722799" y="3264683"/>
            <a:ext cx="500066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57" name="Рисунок 56" descr="image293_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187146" y="6372236"/>
            <a:ext cx="285752" cy="285752"/>
          </a:xfrm>
          <a:prstGeom prst="rect">
            <a:avLst/>
          </a:prstGeom>
        </p:spPr>
      </p:pic>
      <p:pic>
        <p:nvPicPr>
          <p:cNvPr id="58" name="Рисунок 57" descr="image293_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971644" y="2514584"/>
            <a:ext cx="285752" cy="285752"/>
          </a:xfrm>
          <a:prstGeom prst="rect">
            <a:avLst/>
          </a:prstGeom>
        </p:spPr>
      </p:pic>
      <p:pic>
        <p:nvPicPr>
          <p:cNvPr id="59" name="Рисунок 58" descr="image293_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686156" y="3729030"/>
            <a:ext cx="285752" cy="285752"/>
          </a:xfrm>
          <a:prstGeom prst="rect">
            <a:avLst/>
          </a:prstGeom>
        </p:spPr>
      </p:pic>
      <p:pic>
        <p:nvPicPr>
          <p:cNvPr id="60" name="Рисунок 59" descr="image293_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187146" y="6800864"/>
            <a:ext cx="285752" cy="285752"/>
          </a:xfrm>
          <a:prstGeom prst="rect">
            <a:avLst/>
          </a:prstGeom>
        </p:spPr>
      </p:pic>
      <p:pic>
        <p:nvPicPr>
          <p:cNvPr id="61" name="Рисунок 60" descr="image293_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972568" y="8658252"/>
            <a:ext cx="285752" cy="285752"/>
          </a:xfrm>
          <a:prstGeom prst="rect">
            <a:avLst/>
          </a:prstGeom>
        </p:spPr>
      </p:pic>
      <p:pic>
        <p:nvPicPr>
          <p:cNvPr id="62" name="Рисунок 61" descr="image293_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900998" y="7872434"/>
            <a:ext cx="285752" cy="285752"/>
          </a:xfrm>
          <a:prstGeom prst="rect">
            <a:avLst/>
          </a:prstGeom>
        </p:spPr>
      </p:pic>
      <p:pic>
        <p:nvPicPr>
          <p:cNvPr id="63" name="Рисунок 62" descr="image293_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186486" y="8658252"/>
            <a:ext cx="285752" cy="285752"/>
          </a:xfrm>
          <a:prstGeom prst="rect">
            <a:avLst/>
          </a:prstGeom>
        </p:spPr>
      </p:pic>
      <p:pic>
        <p:nvPicPr>
          <p:cNvPr id="64" name="Рисунок 63" descr="image293_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43478" y="7872434"/>
            <a:ext cx="285752" cy="285752"/>
          </a:xfrm>
          <a:prstGeom prst="rect">
            <a:avLst/>
          </a:prstGeom>
        </p:spPr>
      </p:pic>
      <p:pic>
        <p:nvPicPr>
          <p:cNvPr id="65" name="Рисунок 64" descr="image293_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686156" y="8729690"/>
            <a:ext cx="285752" cy="285752"/>
          </a:xfrm>
          <a:prstGeom prst="rect">
            <a:avLst/>
          </a:prstGeom>
        </p:spPr>
      </p:pic>
      <p:pic>
        <p:nvPicPr>
          <p:cNvPr id="66" name="Рисунок 65" descr="image293_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614454" y="8729690"/>
            <a:ext cx="285752" cy="285752"/>
          </a:xfrm>
          <a:prstGeom prst="rect">
            <a:avLst/>
          </a:prstGeom>
        </p:spPr>
      </p:pic>
      <p:pic>
        <p:nvPicPr>
          <p:cNvPr id="67" name="Рисунок 66" descr="image293_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57528" y="7586682"/>
            <a:ext cx="285752" cy="285752"/>
          </a:xfrm>
          <a:prstGeom prst="rect">
            <a:avLst/>
          </a:prstGeom>
        </p:spPr>
      </p:pic>
      <p:pic>
        <p:nvPicPr>
          <p:cNvPr id="68" name="Рисунок 67" descr="proverka-pozharnyh-gidrantov-kranov.0.b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1258584" y="3800468"/>
            <a:ext cx="328590" cy="328001"/>
          </a:xfrm>
          <a:prstGeom prst="rect">
            <a:avLst/>
          </a:prstGeom>
        </p:spPr>
      </p:pic>
      <p:pic>
        <p:nvPicPr>
          <p:cNvPr id="69" name="Рисунок 68" descr="proverka-pozharnyh-gidrantov-kranov.0.b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1187146" y="3086088"/>
            <a:ext cx="328590" cy="328001"/>
          </a:xfrm>
          <a:prstGeom prst="rect">
            <a:avLst/>
          </a:prstGeom>
        </p:spPr>
      </p:pic>
      <p:pic>
        <p:nvPicPr>
          <p:cNvPr id="70" name="Рисунок 69" descr="proverka-pozharnyh-gidrantov-kranov.0.b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257528" y="2943212"/>
            <a:ext cx="328590" cy="328001"/>
          </a:xfrm>
          <a:prstGeom prst="rect">
            <a:avLst/>
          </a:prstGeom>
        </p:spPr>
      </p:pic>
      <p:pic>
        <p:nvPicPr>
          <p:cNvPr id="71" name="Рисунок 70" descr="proverka-pozharnyh-gidrantov-kranov.0.b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257528" y="7158054"/>
            <a:ext cx="328590" cy="328001"/>
          </a:xfrm>
          <a:prstGeom prst="rect">
            <a:avLst/>
          </a:prstGeom>
        </p:spPr>
      </p:pic>
      <p:pic>
        <p:nvPicPr>
          <p:cNvPr id="72" name="Рисунок 71" descr="proverka-pozharnyh-gidrantov-kranov.0.b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044138" y="7800996"/>
            <a:ext cx="328590" cy="328001"/>
          </a:xfrm>
          <a:prstGeom prst="rect">
            <a:avLst/>
          </a:prstGeom>
        </p:spPr>
      </p:pic>
      <p:pic>
        <p:nvPicPr>
          <p:cNvPr id="73" name="Рисунок 72" descr="i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828768" y="8086748"/>
            <a:ext cx="309558" cy="309558"/>
          </a:xfrm>
          <a:prstGeom prst="rect">
            <a:avLst/>
          </a:prstGeom>
        </p:spPr>
      </p:pic>
      <p:sp>
        <p:nvSpPr>
          <p:cNvPr id="74" name="TextBox 73"/>
          <p:cNvSpPr txBox="1"/>
          <p:nvPr/>
        </p:nvSpPr>
        <p:spPr>
          <a:xfrm>
            <a:off x="4114784" y="8158186"/>
            <a:ext cx="114300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Учебный кабинет №35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6615114" y="8015310"/>
            <a:ext cx="114300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Учебный кабинет №37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10044138" y="8158186"/>
            <a:ext cx="114300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Учебный кабинет №39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900074" y="7229492"/>
            <a:ext cx="128588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Учительская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4900602" y="3014650"/>
            <a:ext cx="128588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Обеденный зал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7472370" y="5443542"/>
            <a:ext cx="128588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Спортивный зал (большой)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3757594" y="5443542"/>
            <a:ext cx="128588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Спортивный зал малый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8115312" y="3086088"/>
            <a:ext cx="128588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Пищеблок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10258452" y="3371840"/>
            <a:ext cx="1285884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Подсобные помещения</a:t>
            </a:r>
            <a:endParaRPr lang="uk-UA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 rot="16200000">
            <a:off x="9330888" y="7085486"/>
            <a:ext cx="1285884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Подсобное помещение</a:t>
            </a:r>
            <a:endParaRPr lang="uk-UA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3614718" y="6657988"/>
            <a:ext cx="1285884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Подсобное помещение</a:t>
            </a:r>
            <a:endParaRPr lang="uk-UA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TextBox 84"/>
          <p:cNvSpPr txBox="1"/>
          <p:nvPr/>
        </p:nvSpPr>
        <p:spPr>
          <a:xfrm rot="16200000">
            <a:off x="4527494" y="6959658"/>
            <a:ext cx="1285884" cy="2539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Раздевалка</a:t>
            </a:r>
            <a:endParaRPr lang="uk-UA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 rot="16200000">
            <a:off x="5527626" y="6959658"/>
            <a:ext cx="1285884" cy="2539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Раздевалка</a:t>
            </a:r>
            <a:endParaRPr lang="uk-UA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" name="TextBox 86"/>
          <p:cNvSpPr txBox="1"/>
          <p:nvPr/>
        </p:nvSpPr>
        <p:spPr>
          <a:xfrm rot="16200000">
            <a:off x="5813378" y="6959658"/>
            <a:ext cx="1285884" cy="2539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Раздевалка</a:t>
            </a:r>
            <a:endParaRPr lang="uk-UA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8" name="TextBox 87"/>
          <p:cNvSpPr txBox="1"/>
          <p:nvPr/>
        </p:nvSpPr>
        <p:spPr>
          <a:xfrm rot="16200000">
            <a:off x="8813774" y="6888220"/>
            <a:ext cx="1285884" cy="2539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Раздевалка</a:t>
            </a:r>
            <a:endParaRPr lang="uk-UA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9" name="TextBox 88"/>
          <p:cNvSpPr txBox="1"/>
          <p:nvPr/>
        </p:nvSpPr>
        <p:spPr>
          <a:xfrm rot="16200000">
            <a:off x="7813642" y="6878867"/>
            <a:ext cx="1285884" cy="4154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Кафедра физкультуры</a:t>
            </a:r>
            <a:endParaRPr lang="uk-UA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0" name="TextBox 89"/>
          <p:cNvSpPr txBox="1"/>
          <p:nvPr/>
        </p:nvSpPr>
        <p:spPr>
          <a:xfrm rot="16200000">
            <a:off x="2241478" y="5388022"/>
            <a:ext cx="1285884" cy="2539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Фойе большое</a:t>
            </a:r>
            <a:endParaRPr lang="uk-UA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1" name="TextBox 90"/>
          <p:cNvSpPr txBox="1"/>
          <p:nvPr/>
        </p:nvSpPr>
        <p:spPr>
          <a:xfrm rot="16200000">
            <a:off x="1241346" y="5388022"/>
            <a:ext cx="1285884" cy="2539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Фойе малое</a:t>
            </a:r>
            <a:endParaRPr lang="uk-UA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614322" y="2300270"/>
            <a:ext cx="1285884" cy="4154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Кабинет </a:t>
            </a:r>
          </a:p>
          <a:p>
            <a:pPr algn="ctr"/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директора</a:t>
            </a:r>
            <a:endParaRPr lang="uk-UA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614322" y="2871774"/>
            <a:ext cx="1285884" cy="4154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Кабинет стоматолога</a:t>
            </a:r>
            <a:endParaRPr lang="uk-UA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614322" y="3514716"/>
            <a:ext cx="1285884" cy="2539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Медпункт</a:t>
            </a:r>
            <a:endParaRPr lang="uk-UA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7" name="TextBox 96"/>
          <p:cNvSpPr txBox="1"/>
          <p:nvPr/>
        </p:nvSpPr>
        <p:spPr>
          <a:xfrm rot="16200000">
            <a:off x="5156706" y="8224118"/>
            <a:ext cx="134518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Учебный кабинет №36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5" name="Группа 94"/>
          <p:cNvGrpSpPr/>
          <p:nvPr/>
        </p:nvGrpSpPr>
        <p:grpSpPr>
          <a:xfrm>
            <a:off x="3636671" y="7037175"/>
            <a:ext cx="314324" cy="278605"/>
            <a:chOff x="8829692" y="3157526"/>
            <a:chExt cx="457200" cy="457200"/>
          </a:xfrm>
        </p:grpSpPr>
        <p:sp>
          <p:nvSpPr>
            <p:cNvPr id="96" name="Прямоугольник 95"/>
            <p:cNvSpPr/>
            <p:nvPr/>
          </p:nvSpPr>
          <p:spPr>
            <a:xfrm>
              <a:off x="8829692" y="3157526"/>
              <a:ext cx="457200" cy="457200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8" name="Равнобедренный треугольник 97"/>
            <p:cNvSpPr/>
            <p:nvPr/>
          </p:nvSpPr>
          <p:spPr>
            <a:xfrm>
              <a:off x="8868984" y="3239976"/>
              <a:ext cx="350043" cy="346178"/>
            </a:xfrm>
            <a:prstGeom prst="triangle">
              <a:avLst/>
            </a:prstGeom>
            <a:solidFill>
              <a:srgbClr val="FF0000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99" name="Text Box 65"/>
          <p:cNvSpPr txBox="1">
            <a:spLocks noChangeArrowheads="1"/>
          </p:cNvSpPr>
          <p:nvPr/>
        </p:nvSpPr>
        <p:spPr bwMode="auto">
          <a:xfrm>
            <a:off x="12025313" y="0"/>
            <a:ext cx="690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3013075" indent="1588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470275" indent="1588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927475" indent="1588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384675" indent="1588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sz="1400" b="1" dirty="0"/>
              <a:t>п. 3.3.</a:t>
            </a:r>
          </a:p>
        </p:txBody>
      </p:sp>
    </p:spTree>
    <p:extLst>
      <p:ext uri="{BB962C8B-B14F-4D97-AF65-F5344CB8AC3E}">
        <p14:creationId xmlns:p14="http://schemas.microsoft.com/office/powerpoint/2010/main" val="3214692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Rectangle 4"/>
          <p:cNvSpPr txBox="1">
            <a:spLocks noChangeArrowheads="1"/>
          </p:cNvSpPr>
          <p:nvPr/>
        </p:nvSpPr>
        <p:spPr bwMode="auto">
          <a:xfrm>
            <a:off x="0" y="9525"/>
            <a:ext cx="12801600" cy="1258888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 algn="ctr">
            <a:noFill/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lIns="110436" tIns="55219" rIns="110436" bIns="55219" anchor="ctr"/>
          <a:lstStyle/>
          <a:p>
            <a:pPr algn="ctr" eaLnBrk="1" hangingPunct="1">
              <a:lnSpc>
                <a:spcPct val="80000"/>
              </a:lnSpc>
            </a:pPr>
            <a:r>
              <a:rPr lang="ru-RU" altLang="ru-RU" sz="2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Электронный паспорт социально-значимого объекта</a:t>
            </a:r>
          </a:p>
          <a:p>
            <a:pPr algn="ctr" eaLnBrk="1" hangingPunct="1"/>
            <a:r>
              <a:rPr lang="ru-RU" altLang="ru-RU" sz="2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УВК «Школьная академия»</a:t>
            </a:r>
          </a:p>
          <a:p>
            <a:pPr algn="ctr" defTabSz="1543050">
              <a:lnSpc>
                <a:spcPct val="80000"/>
              </a:lnSpc>
              <a:defRPr/>
            </a:pPr>
            <a:r>
              <a:rPr lang="ru-RU" sz="21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1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план 1-го </a:t>
            </a:r>
            <a:r>
              <a:rPr lang="ru-RU" sz="21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этажа</a:t>
            </a:r>
            <a:r>
              <a:rPr lang="en-US" sz="21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корпус 4 </a:t>
            </a:r>
            <a:r>
              <a:rPr lang="ru-RU" sz="21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объекта)</a:t>
            </a:r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/>
          </p:nvPr>
        </p:nvGraphicFramePr>
        <p:xfrm>
          <a:off x="172795" y="1488232"/>
          <a:ext cx="12492701" cy="78488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055" name="Visio" r:id="rId3" imgW="27517039" imgH="14582851" progId="Visio.Drawing.11">
                  <p:embed/>
                </p:oleObj>
              </mc:Choice>
              <mc:Fallback>
                <p:oleObj name="Visio" r:id="rId3" imgW="27517039" imgH="14582851" progId="Visio.Drawing.11">
                  <p:embed/>
                  <p:pic>
                    <p:nvPicPr>
                      <p:cNvPr id="3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795" y="1488232"/>
                        <a:ext cx="12492701" cy="784887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Стрелка вправо 3"/>
          <p:cNvSpPr/>
          <p:nvPr/>
        </p:nvSpPr>
        <p:spPr>
          <a:xfrm rot="16200000">
            <a:off x="367205" y="6804747"/>
            <a:ext cx="571504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Стрелка вправо 4"/>
          <p:cNvSpPr/>
          <p:nvPr/>
        </p:nvSpPr>
        <p:spPr>
          <a:xfrm rot="16200000">
            <a:off x="2448582" y="6796755"/>
            <a:ext cx="571504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Стрелка вправо 5"/>
          <p:cNvSpPr/>
          <p:nvPr/>
        </p:nvSpPr>
        <p:spPr>
          <a:xfrm rot="16200000">
            <a:off x="2900338" y="6800864"/>
            <a:ext cx="571504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Стрелка вправо 6"/>
          <p:cNvSpPr/>
          <p:nvPr/>
        </p:nvSpPr>
        <p:spPr>
          <a:xfrm rot="16200000">
            <a:off x="4440627" y="6804747"/>
            <a:ext cx="571504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Стрелка вправо 7"/>
          <p:cNvSpPr/>
          <p:nvPr/>
        </p:nvSpPr>
        <p:spPr>
          <a:xfrm rot="16200000">
            <a:off x="6546839" y="6820505"/>
            <a:ext cx="571504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Стрелка вправо 8"/>
          <p:cNvSpPr/>
          <p:nvPr/>
        </p:nvSpPr>
        <p:spPr>
          <a:xfrm rot="16200000">
            <a:off x="8433899" y="6812513"/>
            <a:ext cx="571504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Стрелка вправо 9"/>
          <p:cNvSpPr/>
          <p:nvPr/>
        </p:nvSpPr>
        <p:spPr>
          <a:xfrm rot="16200000">
            <a:off x="10472766" y="6872302"/>
            <a:ext cx="571504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3" name="Стрелка вправо 12"/>
          <p:cNvSpPr/>
          <p:nvPr/>
        </p:nvSpPr>
        <p:spPr>
          <a:xfrm>
            <a:off x="2017689" y="6614556"/>
            <a:ext cx="571504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4" name="Стрелка вправо 13"/>
          <p:cNvSpPr/>
          <p:nvPr/>
        </p:nvSpPr>
        <p:spPr>
          <a:xfrm>
            <a:off x="3257528" y="6372236"/>
            <a:ext cx="428628" cy="71438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5" name="Стрелка вправо 14"/>
          <p:cNvSpPr/>
          <p:nvPr/>
        </p:nvSpPr>
        <p:spPr>
          <a:xfrm>
            <a:off x="3043214" y="6157922"/>
            <a:ext cx="285752" cy="71438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6" name="Стрелка вправо 15"/>
          <p:cNvSpPr/>
          <p:nvPr/>
        </p:nvSpPr>
        <p:spPr>
          <a:xfrm>
            <a:off x="3757594" y="5872170"/>
            <a:ext cx="285752" cy="71438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7" name="Стрелка вправо 16"/>
          <p:cNvSpPr/>
          <p:nvPr/>
        </p:nvSpPr>
        <p:spPr>
          <a:xfrm rot="16200000">
            <a:off x="3997726" y="5580771"/>
            <a:ext cx="571504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8" name="Стрелка вправо 17"/>
          <p:cNvSpPr/>
          <p:nvPr/>
        </p:nvSpPr>
        <p:spPr>
          <a:xfrm rot="16200000">
            <a:off x="8374478" y="5599816"/>
            <a:ext cx="571504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9" name="Стрелка вправо 18"/>
          <p:cNvSpPr/>
          <p:nvPr/>
        </p:nvSpPr>
        <p:spPr>
          <a:xfrm rot="5400000">
            <a:off x="9358310" y="6281738"/>
            <a:ext cx="571504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0" name="Стрелка вправо 19"/>
          <p:cNvSpPr/>
          <p:nvPr/>
        </p:nvSpPr>
        <p:spPr>
          <a:xfrm rot="5400000">
            <a:off x="10615642" y="6300798"/>
            <a:ext cx="571504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1" name="Стрелка вправо 20"/>
          <p:cNvSpPr/>
          <p:nvPr/>
        </p:nvSpPr>
        <p:spPr>
          <a:xfrm rot="10800000">
            <a:off x="10972832" y="6657988"/>
            <a:ext cx="428628" cy="71438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2" name="Стрелка вправо 21"/>
          <p:cNvSpPr/>
          <p:nvPr/>
        </p:nvSpPr>
        <p:spPr>
          <a:xfrm rot="16200000">
            <a:off x="5972172" y="5586418"/>
            <a:ext cx="571504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3" name="Стрелка вправо 22"/>
          <p:cNvSpPr/>
          <p:nvPr/>
        </p:nvSpPr>
        <p:spPr>
          <a:xfrm rot="16200000">
            <a:off x="5972172" y="2371708"/>
            <a:ext cx="571504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Стрелка вправо 23"/>
          <p:cNvSpPr/>
          <p:nvPr/>
        </p:nvSpPr>
        <p:spPr>
          <a:xfrm rot="5400000">
            <a:off x="2435991" y="6407955"/>
            <a:ext cx="285752" cy="71438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25" name="Рисунок 24" descr="image293_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043082" y="5800732"/>
            <a:ext cx="285752" cy="285752"/>
          </a:xfrm>
          <a:prstGeom prst="rect">
            <a:avLst/>
          </a:prstGeom>
        </p:spPr>
      </p:pic>
      <p:pic>
        <p:nvPicPr>
          <p:cNvPr id="26" name="Рисунок 25" descr="image293_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1446" y="6372236"/>
            <a:ext cx="285752" cy="285752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1185826" y="7158054"/>
            <a:ext cx="114300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Учебный кабинет №26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186090" y="7158054"/>
            <a:ext cx="114300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Учебный кабинет №27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972040" y="7158054"/>
            <a:ext cx="114300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Учебный кабинет №28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972304" y="7158054"/>
            <a:ext cx="114300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Учебный кабинет №29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901130" y="7158054"/>
            <a:ext cx="114300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Учебный кабинет №30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0901394" y="7158054"/>
            <a:ext cx="114300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Учебный кабинет №31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828636" y="5943608"/>
            <a:ext cx="114300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Библиотека кабинет №25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1258584" y="5800732"/>
            <a:ext cx="114300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Учебный кабинет №32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0044138" y="5729294"/>
            <a:ext cx="114300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Учебный кабинет №33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686420" y="6157922"/>
            <a:ext cx="114300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Рекреация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 rot="16200000">
            <a:off x="5686420" y="3514716"/>
            <a:ext cx="114300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Переход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 rot="16200000">
            <a:off x="43949" y="7371239"/>
            <a:ext cx="1143008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Подсобное помещение</a:t>
            </a:r>
            <a:endParaRPr lang="uk-UA" sz="11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0" name="Группа 39"/>
          <p:cNvGrpSpPr/>
          <p:nvPr/>
        </p:nvGrpSpPr>
        <p:grpSpPr>
          <a:xfrm>
            <a:off x="6383044" y="5750586"/>
            <a:ext cx="385762" cy="374750"/>
            <a:chOff x="8829692" y="3157526"/>
            <a:chExt cx="457200" cy="457200"/>
          </a:xfrm>
        </p:grpSpPr>
        <p:sp>
          <p:nvSpPr>
            <p:cNvPr id="41" name="Прямоугольник 40"/>
            <p:cNvSpPr/>
            <p:nvPr/>
          </p:nvSpPr>
          <p:spPr>
            <a:xfrm>
              <a:off x="8829692" y="3157526"/>
              <a:ext cx="457200" cy="457200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Равнобедренный треугольник 41"/>
            <p:cNvSpPr/>
            <p:nvPr/>
          </p:nvSpPr>
          <p:spPr>
            <a:xfrm>
              <a:off x="8868984" y="3239976"/>
              <a:ext cx="350043" cy="346178"/>
            </a:xfrm>
            <a:prstGeom prst="triangle">
              <a:avLst/>
            </a:prstGeom>
            <a:solidFill>
              <a:srgbClr val="FF0000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3" name="Text Box 65"/>
          <p:cNvSpPr txBox="1">
            <a:spLocks noChangeArrowheads="1"/>
          </p:cNvSpPr>
          <p:nvPr/>
        </p:nvSpPr>
        <p:spPr bwMode="auto">
          <a:xfrm>
            <a:off x="12025313" y="0"/>
            <a:ext cx="690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3013075" indent="1588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470275" indent="1588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927475" indent="1588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384675" indent="1588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sz="1400" b="1" dirty="0"/>
              <a:t>п. 3.3.</a:t>
            </a:r>
          </a:p>
        </p:txBody>
      </p:sp>
    </p:spTree>
    <p:extLst>
      <p:ext uri="{BB962C8B-B14F-4D97-AF65-F5344CB8AC3E}">
        <p14:creationId xmlns:p14="http://schemas.microsoft.com/office/powerpoint/2010/main" val="2867703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Rectangle 4"/>
          <p:cNvSpPr txBox="1">
            <a:spLocks noChangeArrowheads="1"/>
          </p:cNvSpPr>
          <p:nvPr/>
        </p:nvSpPr>
        <p:spPr bwMode="auto">
          <a:xfrm>
            <a:off x="0" y="9525"/>
            <a:ext cx="12801600" cy="1258888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 algn="ctr">
            <a:noFill/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lIns="110436" tIns="55219" rIns="110436" bIns="55219" anchor="ctr"/>
          <a:lstStyle/>
          <a:p>
            <a:pPr algn="ctr" eaLnBrk="1" hangingPunct="1">
              <a:lnSpc>
                <a:spcPct val="80000"/>
              </a:lnSpc>
            </a:pPr>
            <a:r>
              <a:rPr lang="ru-RU" alt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Электронный паспорт социально-значимого объекта</a:t>
            </a:r>
          </a:p>
          <a:p>
            <a:pPr algn="ctr" eaLnBrk="1" hangingPunct="1"/>
            <a:r>
              <a:rPr lang="ru-RU" alt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УВК «Школьная академия»</a:t>
            </a:r>
          </a:p>
          <a:p>
            <a:pPr algn="ctr" defTabSz="1543050">
              <a:lnSpc>
                <a:spcPct val="80000"/>
              </a:lnSpc>
              <a:defRPr/>
            </a:pPr>
            <a:r>
              <a:rPr lang="ru-RU" sz="21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1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план </a:t>
            </a:r>
            <a:r>
              <a:rPr lang="ru-RU" sz="21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2-го этажа</a:t>
            </a:r>
            <a:r>
              <a:rPr lang="en-US" sz="21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корпус 1 </a:t>
            </a:r>
            <a:r>
              <a:rPr lang="ru-RU" sz="21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объекта)</a:t>
            </a: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/>
          </p:nvPr>
        </p:nvGraphicFramePr>
        <p:xfrm>
          <a:off x="21309" y="1560240"/>
          <a:ext cx="12713345" cy="65032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079" name="Visio" r:id="rId3" imgW="28298851" imgH="14474038" progId="Visio.Drawing.11">
                  <p:embed/>
                </p:oleObj>
              </mc:Choice>
              <mc:Fallback>
                <p:oleObj name="Visio" r:id="rId3" imgW="28298851" imgH="14474038" progId="Visio.Drawing.11">
                  <p:embed/>
                  <p:pic>
                    <p:nvPicPr>
                      <p:cNvPr id="2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09" y="1560240"/>
                        <a:ext cx="12713345" cy="650329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Стрелка вправо 3"/>
          <p:cNvSpPr/>
          <p:nvPr/>
        </p:nvSpPr>
        <p:spPr>
          <a:xfrm rot="10800000">
            <a:off x="9115444" y="4514848"/>
            <a:ext cx="571504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Стрелка вправо 4"/>
          <p:cNvSpPr/>
          <p:nvPr/>
        </p:nvSpPr>
        <p:spPr>
          <a:xfrm rot="10800000">
            <a:off x="9115444" y="5229228"/>
            <a:ext cx="571504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Стрелка вправо 5"/>
          <p:cNvSpPr/>
          <p:nvPr/>
        </p:nvSpPr>
        <p:spPr>
          <a:xfrm>
            <a:off x="542884" y="3729030"/>
            <a:ext cx="571504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Стрелка вправо 6"/>
          <p:cNvSpPr/>
          <p:nvPr/>
        </p:nvSpPr>
        <p:spPr>
          <a:xfrm>
            <a:off x="1900206" y="4586286"/>
            <a:ext cx="571504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Стрелка вправо 7"/>
          <p:cNvSpPr/>
          <p:nvPr/>
        </p:nvSpPr>
        <p:spPr>
          <a:xfrm>
            <a:off x="1900206" y="3657592"/>
            <a:ext cx="571504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Стрелка вправо 8"/>
          <p:cNvSpPr/>
          <p:nvPr/>
        </p:nvSpPr>
        <p:spPr>
          <a:xfrm>
            <a:off x="1900206" y="3086088"/>
            <a:ext cx="571504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Стрелка вправо 9"/>
          <p:cNvSpPr/>
          <p:nvPr/>
        </p:nvSpPr>
        <p:spPr>
          <a:xfrm rot="16200000">
            <a:off x="2686024" y="5086352"/>
            <a:ext cx="571504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Стрелка вправо 10"/>
          <p:cNvSpPr/>
          <p:nvPr/>
        </p:nvSpPr>
        <p:spPr>
          <a:xfrm rot="16200000">
            <a:off x="5543544" y="5086352"/>
            <a:ext cx="571504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Стрелка вправо 11"/>
          <p:cNvSpPr/>
          <p:nvPr/>
        </p:nvSpPr>
        <p:spPr>
          <a:xfrm rot="16200000">
            <a:off x="8472502" y="5800732"/>
            <a:ext cx="571504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3" name="Стрелка вправо 12"/>
          <p:cNvSpPr/>
          <p:nvPr/>
        </p:nvSpPr>
        <p:spPr>
          <a:xfrm rot="16200000">
            <a:off x="7758122" y="4014782"/>
            <a:ext cx="571504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4" name="Стрелка вправо 13"/>
          <p:cNvSpPr/>
          <p:nvPr/>
        </p:nvSpPr>
        <p:spPr>
          <a:xfrm rot="5400000">
            <a:off x="8472502" y="4014782"/>
            <a:ext cx="571504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5" name="Стрелка вправо 14"/>
          <p:cNvSpPr/>
          <p:nvPr/>
        </p:nvSpPr>
        <p:spPr>
          <a:xfrm rot="10800000">
            <a:off x="6615114" y="3086088"/>
            <a:ext cx="571504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 descr="image293_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43610" y="4586286"/>
            <a:ext cx="353994" cy="353994"/>
          </a:xfrm>
          <a:prstGeom prst="rect">
            <a:avLst/>
          </a:prstGeom>
        </p:spPr>
      </p:pic>
      <p:pic>
        <p:nvPicPr>
          <p:cNvPr id="17" name="Рисунок 16" descr="image293_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901262" y="4657724"/>
            <a:ext cx="353994" cy="353994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685760" y="5157790"/>
            <a:ext cx="114300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Учебный кабинет №72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043214" y="5586418"/>
            <a:ext cx="114300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Учебный кабинет №71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186486" y="5586418"/>
            <a:ext cx="114300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Учебный кабинет №70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0115576" y="5657856"/>
            <a:ext cx="114300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Учебный кабинет №69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0115576" y="3371840"/>
            <a:ext cx="114300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Учебный кабинет №68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186750" y="3157526"/>
            <a:ext cx="114300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Учебный кабинет №67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400404" y="3514716"/>
            <a:ext cx="114300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Рекреация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900074" y="3657592"/>
            <a:ext cx="114300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Санузел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186750" y="6086484"/>
            <a:ext cx="114300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Учебный кабинет №69/1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 Box 65"/>
          <p:cNvSpPr txBox="1">
            <a:spLocks noChangeArrowheads="1"/>
          </p:cNvSpPr>
          <p:nvPr/>
        </p:nvSpPr>
        <p:spPr bwMode="auto">
          <a:xfrm>
            <a:off x="12025313" y="0"/>
            <a:ext cx="690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3013075" indent="1588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470275" indent="1588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927475" indent="1588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384675" indent="1588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sz="1400" b="1" dirty="0"/>
              <a:t>п. 3.3.</a:t>
            </a:r>
          </a:p>
        </p:txBody>
      </p:sp>
    </p:spTree>
    <p:extLst>
      <p:ext uri="{BB962C8B-B14F-4D97-AF65-F5344CB8AC3E}">
        <p14:creationId xmlns:p14="http://schemas.microsoft.com/office/powerpoint/2010/main" val="2762537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Rectangle 4"/>
          <p:cNvSpPr txBox="1">
            <a:spLocks noChangeArrowheads="1"/>
          </p:cNvSpPr>
          <p:nvPr/>
        </p:nvSpPr>
        <p:spPr bwMode="auto">
          <a:xfrm>
            <a:off x="0" y="9525"/>
            <a:ext cx="12801600" cy="1258888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 algn="ctr">
            <a:noFill/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lIns="110436" tIns="55219" rIns="110436" bIns="55219" anchor="ctr"/>
          <a:lstStyle/>
          <a:p>
            <a:pPr algn="ctr" eaLnBrk="1" hangingPunct="1">
              <a:lnSpc>
                <a:spcPct val="80000"/>
              </a:lnSpc>
            </a:pPr>
            <a:r>
              <a:rPr lang="ru-RU" altLang="ru-RU" sz="2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Электронный паспорт социально-значимого объекта</a:t>
            </a:r>
          </a:p>
          <a:p>
            <a:pPr algn="ctr" eaLnBrk="1" hangingPunct="1"/>
            <a:r>
              <a:rPr lang="ru-RU" altLang="ru-RU" sz="2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УВК «Школьная академия»</a:t>
            </a:r>
          </a:p>
          <a:p>
            <a:pPr algn="ctr" defTabSz="1543050">
              <a:lnSpc>
                <a:spcPct val="80000"/>
              </a:lnSpc>
              <a:defRPr/>
            </a:pPr>
            <a:r>
              <a:rPr lang="ru-RU" sz="21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1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план </a:t>
            </a:r>
            <a:r>
              <a:rPr lang="ru-RU" sz="21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2-го этажа</a:t>
            </a:r>
            <a:r>
              <a:rPr lang="en-US" sz="21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корпус 2 </a:t>
            </a:r>
            <a:r>
              <a:rPr lang="ru-RU" sz="21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объекта)</a:t>
            </a:r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/>
          </p:nvPr>
        </p:nvGraphicFramePr>
        <p:xfrm>
          <a:off x="299009" y="1416224"/>
          <a:ext cx="12203581" cy="71164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103" name="Visio" r:id="rId3" imgW="28443022" imgH="16587521" progId="Visio.Drawing.11">
                  <p:embed/>
                </p:oleObj>
              </mc:Choice>
              <mc:Fallback>
                <p:oleObj name="Visio" r:id="rId3" imgW="28443022" imgH="16587521" progId="Visio.Drawing.11">
                  <p:embed/>
                  <p:pic>
                    <p:nvPicPr>
                      <p:cNvPr id="3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9009" y="1416224"/>
                        <a:ext cx="12203581" cy="711648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Стрелка вправо 3"/>
          <p:cNvSpPr/>
          <p:nvPr/>
        </p:nvSpPr>
        <p:spPr>
          <a:xfrm rot="10800000">
            <a:off x="8758254" y="5014914"/>
            <a:ext cx="571504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Стрелка вправо 4"/>
          <p:cNvSpPr/>
          <p:nvPr/>
        </p:nvSpPr>
        <p:spPr>
          <a:xfrm rot="10800000">
            <a:off x="8758254" y="5372104"/>
            <a:ext cx="571504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Стрелка вправо 5"/>
          <p:cNvSpPr/>
          <p:nvPr/>
        </p:nvSpPr>
        <p:spPr>
          <a:xfrm>
            <a:off x="2114520" y="4086220"/>
            <a:ext cx="571504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Стрелка вправо 6"/>
          <p:cNvSpPr/>
          <p:nvPr/>
        </p:nvSpPr>
        <p:spPr>
          <a:xfrm>
            <a:off x="2114520" y="3300402"/>
            <a:ext cx="571504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Стрелка вправо 7"/>
          <p:cNvSpPr/>
          <p:nvPr/>
        </p:nvSpPr>
        <p:spPr>
          <a:xfrm>
            <a:off x="828636" y="4086220"/>
            <a:ext cx="571504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Стрелка вправо 8"/>
          <p:cNvSpPr/>
          <p:nvPr/>
        </p:nvSpPr>
        <p:spPr>
          <a:xfrm>
            <a:off x="2257396" y="4729162"/>
            <a:ext cx="571504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Стрелка вправо 9"/>
          <p:cNvSpPr/>
          <p:nvPr/>
        </p:nvSpPr>
        <p:spPr>
          <a:xfrm rot="16200000">
            <a:off x="5400668" y="5014914"/>
            <a:ext cx="571504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Стрелка вправо 10"/>
          <p:cNvSpPr/>
          <p:nvPr/>
        </p:nvSpPr>
        <p:spPr>
          <a:xfrm rot="16200000">
            <a:off x="2686024" y="5014914"/>
            <a:ext cx="571504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Стрелка вправо 11"/>
          <p:cNvSpPr/>
          <p:nvPr/>
        </p:nvSpPr>
        <p:spPr>
          <a:xfrm rot="16200000">
            <a:off x="8401064" y="5729294"/>
            <a:ext cx="571504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3" name="Стрелка вправо 12"/>
          <p:cNvSpPr/>
          <p:nvPr/>
        </p:nvSpPr>
        <p:spPr>
          <a:xfrm rot="16200000">
            <a:off x="7615246" y="4514848"/>
            <a:ext cx="571504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4" name="Стрелка вправо 13"/>
          <p:cNvSpPr/>
          <p:nvPr/>
        </p:nvSpPr>
        <p:spPr>
          <a:xfrm rot="5400000">
            <a:off x="8186750" y="4514848"/>
            <a:ext cx="571504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5" name="Стрелка вправо 14"/>
          <p:cNvSpPr/>
          <p:nvPr/>
        </p:nvSpPr>
        <p:spPr>
          <a:xfrm rot="10800000">
            <a:off x="7329494" y="3371840"/>
            <a:ext cx="571504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 descr="image293_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900734" y="4800600"/>
            <a:ext cx="357190" cy="357190"/>
          </a:xfrm>
          <a:prstGeom prst="rect">
            <a:avLst/>
          </a:prstGeom>
        </p:spPr>
      </p:pic>
      <p:pic>
        <p:nvPicPr>
          <p:cNvPr id="17" name="Рисунок 16" descr="image293_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686816" y="4514848"/>
            <a:ext cx="357190" cy="35719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8043874" y="3443278"/>
            <a:ext cx="114300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Учебный кабинет №56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00074" y="5372104"/>
            <a:ext cx="114300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Учебный кабинет №61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186090" y="5729294"/>
            <a:ext cx="114300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Учебный кабинет №60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972700" y="5800732"/>
            <a:ext cx="114300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Учебный кабинет №58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9972700" y="3729030"/>
            <a:ext cx="114300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Учебный кабинет №57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115048" y="5729294"/>
            <a:ext cx="114300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Учебный кабинет №59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115312" y="6086484"/>
            <a:ext cx="114300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Учебный кабинет №58/1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614718" y="3657592"/>
            <a:ext cx="114300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Рекреация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971512" y="3514716"/>
            <a:ext cx="114300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Санузел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 Box 65"/>
          <p:cNvSpPr txBox="1">
            <a:spLocks noChangeArrowheads="1"/>
          </p:cNvSpPr>
          <p:nvPr/>
        </p:nvSpPr>
        <p:spPr bwMode="auto">
          <a:xfrm>
            <a:off x="12025313" y="0"/>
            <a:ext cx="690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3013075" indent="1588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470275" indent="1588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927475" indent="1588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384675" indent="1588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sz="1400" b="1" dirty="0"/>
              <a:t>п. 3.3.</a:t>
            </a:r>
          </a:p>
        </p:txBody>
      </p:sp>
    </p:spTree>
    <p:extLst>
      <p:ext uri="{BB962C8B-B14F-4D97-AF65-F5344CB8AC3E}">
        <p14:creationId xmlns:p14="http://schemas.microsoft.com/office/powerpoint/2010/main" val="2541880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Rectangle 4"/>
          <p:cNvSpPr txBox="1">
            <a:spLocks noChangeArrowheads="1"/>
          </p:cNvSpPr>
          <p:nvPr/>
        </p:nvSpPr>
        <p:spPr bwMode="auto">
          <a:xfrm>
            <a:off x="0" y="9525"/>
            <a:ext cx="12801600" cy="1258888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 algn="ctr">
            <a:noFill/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lIns="110436" tIns="55219" rIns="110436" bIns="55219" anchor="ctr"/>
          <a:lstStyle/>
          <a:p>
            <a:pPr algn="ctr" eaLnBrk="1" hangingPunct="1">
              <a:lnSpc>
                <a:spcPct val="80000"/>
              </a:lnSpc>
            </a:pPr>
            <a:r>
              <a:rPr lang="ru-RU" altLang="ru-RU" sz="2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Электронный паспорт социально-значимого объекта</a:t>
            </a:r>
          </a:p>
          <a:p>
            <a:pPr algn="ctr" eaLnBrk="1" hangingPunct="1"/>
            <a:r>
              <a:rPr lang="ru-RU" altLang="ru-RU" sz="2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УВК «Школьная академия»</a:t>
            </a:r>
          </a:p>
          <a:p>
            <a:pPr algn="ctr" defTabSz="1543050">
              <a:lnSpc>
                <a:spcPct val="80000"/>
              </a:lnSpc>
              <a:defRPr/>
            </a:pPr>
            <a:r>
              <a:rPr lang="ru-RU" sz="21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1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план </a:t>
            </a:r>
            <a:r>
              <a:rPr lang="ru-RU" sz="21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2-го этажа</a:t>
            </a:r>
            <a:r>
              <a:rPr lang="en-US" sz="21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корпус 3 </a:t>
            </a:r>
            <a:r>
              <a:rPr lang="ru-RU" sz="21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объекта)</a:t>
            </a: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/>
          </p:nvPr>
        </p:nvGraphicFramePr>
        <p:xfrm>
          <a:off x="2872408" y="1268413"/>
          <a:ext cx="6611938" cy="8037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127" name="Visio" r:id="rId3" imgW="17307458" imgH="21044002" progId="Visio.Drawing.11">
                  <p:embed/>
                </p:oleObj>
              </mc:Choice>
              <mc:Fallback>
                <p:oleObj name="Visio" r:id="rId3" imgW="17307458" imgH="21044002" progId="Visio.Drawing.11">
                  <p:embed/>
                  <p:pic>
                    <p:nvPicPr>
                      <p:cNvPr id="2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72408" y="1268413"/>
                        <a:ext cx="6611938" cy="80375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Стрелка вправо 4"/>
          <p:cNvSpPr/>
          <p:nvPr/>
        </p:nvSpPr>
        <p:spPr>
          <a:xfrm>
            <a:off x="7570676" y="6831829"/>
            <a:ext cx="214314" cy="71438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Стрелка вправо 5"/>
          <p:cNvSpPr/>
          <p:nvPr/>
        </p:nvSpPr>
        <p:spPr>
          <a:xfrm>
            <a:off x="8043874" y="7515244"/>
            <a:ext cx="214314" cy="71438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Стрелка вправо 6"/>
          <p:cNvSpPr/>
          <p:nvPr/>
        </p:nvSpPr>
        <p:spPr>
          <a:xfrm>
            <a:off x="8620878" y="7542526"/>
            <a:ext cx="214314" cy="71438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Стрелка вправо 7"/>
          <p:cNvSpPr/>
          <p:nvPr/>
        </p:nvSpPr>
        <p:spPr>
          <a:xfrm rot="16200000">
            <a:off x="8686816" y="8086748"/>
            <a:ext cx="214314" cy="71438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Стрелка вправо 8"/>
          <p:cNvSpPr/>
          <p:nvPr/>
        </p:nvSpPr>
        <p:spPr>
          <a:xfrm rot="16200000">
            <a:off x="8172732" y="7705489"/>
            <a:ext cx="214314" cy="71438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Стрелка вправо 9"/>
          <p:cNvSpPr/>
          <p:nvPr/>
        </p:nvSpPr>
        <p:spPr>
          <a:xfrm rot="16200000">
            <a:off x="8712987" y="7715978"/>
            <a:ext cx="214314" cy="71438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9" name="Стрелка вправо 18"/>
          <p:cNvSpPr/>
          <p:nvPr/>
        </p:nvSpPr>
        <p:spPr>
          <a:xfrm rot="10800000">
            <a:off x="4524373" y="6781800"/>
            <a:ext cx="233353" cy="90502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0" name="Стрелка вправо 19"/>
          <p:cNvSpPr/>
          <p:nvPr/>
        </p:nvSpPr>
        <p:spPr>
          <a:xfrm rot="10800000">
            <a:off x="4045967" y="6766508"/>
            <a:ext cx="233353" cy="90502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1" name="Стрелка вправо 20"/>
          <p:cNvSpPr/>
          <p:nvPr/>
        </p:nvSpPr>
        <p:spPr>
          <a:xfrm rot="5400000">
            <a:off x="3495611" y="7467009"/>
            <a:ext cx="233353" cy="90502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2" name="Стрелка вправо 21"/>
          <p:cNvSpPr/>
          <p:nvPr/>
        </p:nvSpPr>
        <p:spPr>
          <a:xfrm rot="16200000">
            <a:off x="3713901" y="7451002"/>
            <a:ext cx="233353" cy="90502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3" name="Стрелка вправо 22"/>
          <p:cNvSpPr/>
          <p:nvPr/>
        </p:nvSpPr>
        <p:spPr>
          <a:xfrm>
            <a:off x="4686288" y="7515244"/>
            <a:ext cx="233353" cy="90502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6" name="Стрелка вправо 25"/>
          <p:cNvSpPr/>
          <p:nvPr/>
        </p:nvSpPr>
        <p:spPr>
          <a:xfrm>
            <a:off x="4077029" y="7126067"/>
            <a:ext cx="233353" cy="90502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7" name="Стрелка вправо 26"/>
          <p:cNvSpPr/>
          <p:nvPr/>
        </p:nvSpPr>
        <p:spPr>
          <a:xfrm>
            <a:off x="3610792" y="6776219"/>
            <a:ext cx="233353" cy="90502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8" name="Стрелка вправо 27"/>
          <p:cNvSpPr/>
          <p:nvPr/>
        </p:nvSpPr>
        <p:spPr>
          <a:xfrm rot="10800000">
            <a:off x="8639683" y="6704359"/>
            <a:ext cx="214314" cy="71438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8" name="Рисунок 17" descr="image293_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900602" y="6657988"/>
            <a:ext cx="285752" cy="285752"/>
          </a:xfrm>
          <a:prstGeom prst="rect">
            <a:avLst/>
          </a:prstGeom>
        </p:spPr>
      </p:pic>
      <p:pic>
        <p:nvPicPr>
          <p:cNvPr id="24" name="Рисунок 23" descr="image293_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115180" y="6657988"/>
            <a:ext cx="285752" cy="285752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5686420" y="7158054"/>
            <a:ext cx="114300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Актовый зал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543280" y="7586682"/>
            <a:ext cx="114300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Учебный кабинет №49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400932" y="8515376"/>
            <a:ext cx="171451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Проекторная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9186882" y="7586682"/>
            <a:ext cx="1143008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Кабинет специалиста по охране труда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329494" y="5586418"/>
            <a:ext cx="114300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Рекреация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9186882" y="6586550"/>
            <a:ext cx="114300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Трансформаторная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8758254" y="5586418"/>
            <a:ext cx="114300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Коридор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686156" y="5729294"/>
            <a:ext cx="1571636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Кабинет художественных руководителей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185958" y="7086616"/>
            <a:ext cx="114300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Подсобное помещение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185958" y="5943608"/>
            <a:ext cx="114300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Архив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 flipV="1">
            <a:off x="3257528" y="7229492"/>
            <a:ext cx="357190" cy="1428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2971776" y="6372236"/>
            <a:ext cx="642942" cy="3571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>
            <a:stCxn id="35" idx="2"/>
          </p:cNvCxnSpPr>
          <p:nvPr/>
        </p:nvCxnSpPr>
        <p:spPr>
          <a:xfrm rot="5400000">
            <a:off x="4269802" y="6598692"/>
            <a:ext cx="332906" cy="71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>
            <a:stCxn id="32" idx="2"/>
          </p:cNvCxnSpPr>
          <p:nvPr/>
        </p:nvCxnSpPr>
        <p:spPr>
          <a:xfrm rot="16200000" flipH="1">
            <a:off x="7519102" y="6276091"/>
            <a:ext cx="1049545" cy="2857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>
            <a:stCxn id="34" idx="2"/>
          </p:cNvCxnSpPr>
          <p:nvPr/>
        </p:nvCxnSpPr>
        <p:spPr>
          <a:xfrm rot="5400000">
            <a:off x="8554953" y="6240372"/>
            <a:ext cx="1120983" cy="4286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>
            <a:stCxn id="33" idx="2"/>
          </p:cNvCxnSpPr>
          <p:nvPr/>
        </p:nvCxnSpPr>
        <p:spPr>
          <a:xfrm rot="5400000">
            <a:off x="8591236" y="6776722"/>
            <a:ext cx="834102" cy="15001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>
            <a:stCxn id="31" idx="1"/>
          </p:cNvCxnSpPr>
          <p:nvPr/>
        </p:nvCxnSpPr>
        <p:spPr>
          <a:xfrm rot="10800000">
            <a:off x="8686816" y="7943872"/>
            <a:ext cx="500066" cy="1198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>
            <a:stCxn id="30" idx="0"/>
          </p:cNvCxnSpPr>
          <p:nvPr/>
        </p:nvCxnSpPr>
        <p:spPr>
          <a:xfrm rot="16200000" flipV="1">
            <a:off x="7686684" y="7943872"/>
            <a:ext cx="785818" cy="3571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 Box 65"/>
          <p:cNvSpPr txBox="1">
            <a:spLocks noChangeArrowheads="1"/>
          </p:cNvSpPr>
          <p:nvPr/>
        </p:nvSpPr>
        <p:spPr bwMode="auto">
          <a:xfrm>
            <a:off x="12025313" y="0"/>
            <a:ext cx="690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3013075" indent="1588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470275" indent="1588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927475" indent="1588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384675" indent="1588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sz="1400" b="1" dirty="0"/>
              <a:t>п. 3.3.</a:t>
            </a:r>
          </a:p>
        </p:txBody>
      </p:sp>
    </p:spTree>
    <p:extLst>
      <p:ext uri="{BB962C8B-B14F-4D97-AF65-F5344CB8AC3E}">
        <p14:creationId xmlns:p14="http://schemas.microsoft.com/office/powerpoint/2010/main" val="3376840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Rectangle 4"/>
          <p:cNvSpPr txBox="1">
            <a:spLocks noChangeArrowheads="1"/>
          </p:cNvSpPr>
          <p:nvPr/>
        </p:nvSpPr>
        <p:spPr bwMode="auto">
          <a:xfrm>
            <a:off x="0" y="9525"/>
            <a:ext cx="12801600" cy="1258888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 algn="ctr">
            <a:noFill/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lIns="110436" tIns="55219" rIns="110436" bIns="55219" anchor="ctr"/>
          <a:lstStyle/>
          <a:p>
            <a:pPr algn="ctr" eaLnBrk="1" hangingPunct="1">
              <a:lnSpc>
                <a:spcPct val="80000"/>
              </a:lnSpc>
            </a:pPr>
            <a:r>
              <a:rPr lang="ru-RU" altLang="ru-RU" sz="2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Электронный паспорт социально-значимого объекта</a:t>
            </a:r>
          </a:p>
          <a:p>
            <a:pPr algn="ctr" eaLnBrk="1" hangingPunct="1"/>
            <a:r>
              <a:rPr lang="ru-RU" altLang="ru-RU" sz="2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УВК «Школьная академия»</a:t>
            </a:r>
          </a:p>
          <a:p>
            <a:pPr algn="ctr" defTabSz="1543050">
              <a:lnSpc>
                <a:spcPct val="80000"/>
              </a:lnSpc>
              <a:defRPr/>
            </a:pPr>
            <a:r>
              <a:rPr lang="ru-RU" sz="21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1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план </a:t>
            </a:r>
            <a:r>
              <a:rPr lang="ru-RU" sz="21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2-го этажа</a:t>
            </a:r>
            <a:r>
              <a:rPr lang="en-US" sz="21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корпус 4 </a:t>
            </a:r>
            <a:r>
              <a:rPr lang="ru-RU" sz="21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объекта)</a:t>
            </a:r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/>
          </p:nvPr>
        </p:nvGraphicFramePr>
        <p:xfrm>
          <a:off x="157007" y="1992288"/>
          <a:ext cx="12487579" cy="56166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151" name="Visio" r:id="rId3" imgW="27533346" imgH="12383414" progId="Visio.Drawing.11">
                  <p:embed/>
                </p:oleObj>
              </mc:Choice>
              <mc:Fallback>
                <p:oleObj name="Visio" r:id="rId3" imgW="27533346" imgH="12383414" progId="Visio.Drawing.11">
                  <p:embed/>
                  <p:pic>
                    <p:nvPicPr>
                      <p:cNvPr id="3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7007" y="1992288"/>
                        <a:ext cx="12487579" cy="561662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Стрелка вправо 3"/>
          <p:cNvSpPr/>
          <p:nvPr/>
        </p:nvSpPr>
        <p:spPr>
          <a:xfrm rot="10800000">
            <a:off x="3664907" y="4213483"/>
            <a:ext cx="571504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Стрелка вправо 8"/>
          <p:cNvSpPr/>
          <p:nvPr/>
        </p:nvSpPr>
        <p:spPr>
          <a:xfrm>
            <a:off x="8615378" y="4157658"/>
            <a:ext cx="571504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Стрелка вправо 9"/>
          <p:cNvSpPr/>
          <p:nvPr/>
        </p:nvSpPr>
        <p:spPr>
          <a:xfrm rot="16200000">
            <a:off x="2426528" y="4889949"/>
            <a:ext cx="571504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Стрелка вправо 10"/>
          <p:cNvSpPr/>
          <p:nvPr/>
        </p:nvSpPr>
        <p:spPr>
          <a:xfrm rot="16200000">
            <a:off x="2872665" y="4853269"/>
            <a:ext cx="571504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Стрелка вправо 11"/>
          <p:cNvSpPr/>
          <p:nvPr/>
        </p:nvSpPr>
        <p:spPr>
          <a:xfrm rot="16200000">
            <a:off x="4415524" y="4837060"/>
            <a:ext cx="571504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3" name="Стрелка вправо 12"/>
          <p:cNvSpPr/>
          <p:nvPr/>
        </p:nvSpPr>
        <p:spPr>
          <a:xfrm rot="16200000">
            <a:off x="6043610" y="4800600"/>
            <a:ext cx="571504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4" name="Стрелка вправо 13"/>
          <p:cNvSpPr/>
          <p:nvPr/>
        </p:nvSpPr>
        <p:spPr>
          <a:xfrm rot="16200000">
            <a:off x="8421520" y="4784391"/>
            <a:ext cx="571504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5" name="Стрелка вправо 14"/>
          <p:cNvSpPr/>
          <p:nvPr/>
        </p:nvSpPr>
        <p:spPr>
          <a:xfrm rot="16200000">
            <a:off x="10444997" y="4866916"/>
            <a:ext cx="571504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8" name="Стрелка вправо 17"/>
          <p:cNvSpPr/>
          <p:nvPr/>
        </p:nvSpPr>
        <p:spPr>
          <a:xfrm rot="10800000">
            <a:off x="10972832" y="4586286"/>
            <a:ext cx="571504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9" name="Стрелка вправо 18"/>
          <p:cNvSpPr/>
          <p:nvPr/>
        </p:nvSpPr>
        <p:spPr>
          <a:xfrm rot="5400000">
            <a:off x="10615642" y="4300534"/>
            <a:ext cx="571504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0" name="Стрелка вправо 19"/>
          <p:cNvSpPr/>
          <p:nvPr/>
        </p:nvSpPr>
        <p:spPr>
          <a:xfrm rot="5400000">
            <a:off x="9349567" y="4299470"/>
            <a:ext cx="571504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1" name="Стрелка вправо 20"/>
          <p:cNvSpPr/>
          <p:nvPr/>
        </p:nvSpPr>
        <p:spPr>
          <a:xfrm>
            <a:off x="685760" y="5086352"/>
            <a:ext cx="571504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2" name="Стрелка вправо 21"/>
          <p:cNvSpPr/>
          <p:nvPr/>
        </p:nvSpPr>
        <p:spPr>
          <a:xfrm>
            <a:off x="1971644" y="4657724"/>
            <a:ext cx="571504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7" name="Стрелка вправо 26"/>
          <p:cNvSpPr/>
          <p:nvPr/>
        </p:nvSpPr>
        <p:spPr>
          <a:xfrm rot="5400000">
            <a:off x="2400272" y="4443410"/>
            <a:ext cx="357190" cy="71438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8" name="Стрелка вправо 27"/>
          <p:cNvSpPr/>
          <p:nvPr/>
        </p:nvSpPr>
        <p:spPr>
          <a:xfrm>
            <a:off x="3328966" y="4443410"/>
            <a:ext cx="357190" cy="71438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9" name="Стрелка вправо 28"/>
          <p:cNvSpPr/>
          <p:nvPr/>
        </p:nvSpPr>
        <p:spPr>
          <a:xfrm rot="10800000">
            <a:off x="4614850" y="4086220"/>
            <a:ext cx="571504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0" name="Стрелка вправо 29"/>
          <p:cNvSpPr/>
          <p:nvPr/>
        </p:nvSpPr>
        <p:spPr>
          <a:xfrm>
            <a:off x="7758122" y="4014782"/>
            <a:ext cx="571504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23" name="Рисунок 22" descr="image293_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00008" y="5014914"/>
            <a:ext cx="285752" cy="285752"/>
          </a:xfrm>
          <a:prstGeom prst="rect">
            <a:avLst/>
          </a:prstGeom>
        </p:spPr>
      </p:pic>
      <p:pic>
        <p:nvPicPr>
          <p:cNvPr id="24" name="Рисунок 23" descr="image293_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71512" y="5586418"/>
            <a:ext cx="285752" cy="285752"/>
          </a:xfrm>
          <a:prstGeom prst="rect">
            <a:avLst/>
          </a:prstGeom>
        </p:spPr>
      </p:pic>
      <p:pic>
        <p:nvPicPr>
          <p:cNvPr id="25" name="Рисунок 24" descr="image293_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401328" y="4943476"/>
            <a:ext cx="285752" cy="285752"/>
          </a:xfrm>
          <a:prstGeom prst="rect">
            <a:avLst/>
          </a:prstGeom>
        </p:spPr>
      </p:pic>
      <p:pic>
        <p:nvPicPr>
          <p:cNvPr id="26" name="Рисунок 25" descr="image293_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2115840" y="5014914"/>
            <a:ext cx="285752" cy="285752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1328702" y="5086352"/>
            <a:ext cx="114300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Учебный кабинет №14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14322" y="4014782"/>
            <a:ext cx="114300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Учебный кабинет №13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186090" y="5086352"/>
            <a:ext cx="114300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Учебный кабинет №15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543412" y="5086352"/>
            <a:ext cx="114300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Учебный кабинет №16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900734" y="5086352"/>
            <a:ext cx="114300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Учебный кабинет №17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8901130" y="5086352"/>
            <a:ext cx="114300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Учебный кабинет №19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0901394" y="5086352"/>
            <a:ext cx="114300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Учебный кабинет №21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1258584" y="4014782"/>
            <a:ext cx="114300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Учебный кабинет №22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9972700" y="3871906"/>
            <a:ext cx="114300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Учебный кабинет №23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Стрелка вправо 39"/>
          <p:cNvSpPr/>
          <p:nvPr/>
        </p:nvSpPr>
        <p:spPr>
          <a:xfrm rot="16200000">
            <a:off x="7400932" y="4800600"/>
            <a:ext cx="571504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1" name="TextBox 40"/>
          <p:cNvSpPr txBox="1"/>
          <p:nvPr/>
        </p:nvSpPr>
        <p:spPr>
          <a:xfrm>
            <a:off x="7258056" y="5086352"/>
            <a:ext cx="114300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Учебный кабинет №18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686420" y="3943344"/>
            <a:ext cx="114300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Рекреация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 Box 65"/>
          <p:cNvSpPr txBox="1">
            <a:spLocks noChangeArrowheads="1"/>
          </p:cNvSpPr>
          <p:nvPr/>
        </p:nvSpPr>
        <p:spPr bwMode="auto">
          <a:xfrm>
            <a:off x="12025313" y="0"/>
            <a:ext cx="690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3013075" indent="1588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470275" indent="1588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927475" indent="1588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384675" indent="1588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sz="1400" b="1" dirty="0"/>
              <a:t>п. 3.3.</a:t>
            </a:r>
          </a:p>
        </p:txBody>
      </p:sp>
    </p:spTree>
    <p:extLst>
      <p:ext uri="{BB962C8B-B14F-4D97-AF65-F5344CB8AC3E}">
        <p14:creationId xmlns:p14="http://schemas.microsoft.com/office/powerpoint/2010/main" val="3637827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Rectangle 4"/>
          <p:cNvSpPr txBox="1">
            <a:spLocks noChangeArrowheads="1"/>
          </p:cNvSpPr>
          <p:nvPr/>
        </p:nvSpPr>
        <p:spPr bwMode="auto">
          <a:xfrm>
            <a:off x="0" y="9525"/>
            <a:ext cx="12801600" cy="1258888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 algn="ctr">
            <a:noFill/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lIns="110436" tIns="55219" rIns="110436" bIns="55219" anchor="ctr"/>
          <a:lstStyle/>
          <a:p>
            <a:pPr algn="ctr" eaLnBrk="1" hangingPunct="1">
              <a:lnSpc>
                <a:spcPct val="80000"/>
              </a:lnSpc>
            </a:pPr>
            <a:r>
              <a:rPr lang="ru-RU" altLang="ru-RU" sz="2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Электронный паспорт социально-значимого объекта</a:t>
            </a:r>
          </a:p>
          <a:p>
            <a:pPr algn="ctr" eaLnBrk="1" hangingPunct="1"/>
            <a:r>
              <a:rPr lang="ru-RU" altLang="ru-RU" sz="2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УВК «Школьная академия»</a:t>
            </a:r>
          </a:p>
          <a:p>
            <a:pPr algn="ctr" defTabSz="1543050">
              <a:lnSpc>
                <a:spcPct val="80000"/>
              </a:lnSpc>
              <a:defRPr/>
            </a:pPr>
            <a:r>
              <a:rPr lang="ru-RU" sz="21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1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план 3</a:t>
            </a:r>
            <a:r>
              <a:rPr lang="ru-RU" sz="21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-го этажа</a:t>
            </a:r>
            <a:r>
              <a:rPr lang="en-US" sz="21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корпус 4 </a:t>
            </a:r>
            <a:r>
              <a:rPr lang="ru-RU" sz="21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объекта)</a:t>
            </a: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/>
          </p:nvPr>
        </p:nvGraphicFramePr>
        <p:xfrm>
          <a:off x="87467" y="1848272"/>
          <a:ext cx="12626661" cy="59046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75" name="Visio" r:id="rId3" imgW="27632863" imgH="12923215" progId="Visio.Drawing.11">
                  <p:embed/>
                </p:oleObj>
              </mc:Choice>
              <mc:Fallback>
                <p:oleObj name="Visio" r:id="rId3" imgW="27632863" imgH="12923215" progId="Visio.Drawing.11">
                  <p:embed/>
                  <p:pic>
                    <p:nvPicPr>
                      <p:cNvPr id="2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467" y="1848272"/>
                        <a:ext cx="12626661" cy="590465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Стрелка вправо 3"/>
          <p:cNvSpPr/>
          <p:nvPr/>
        </p:nvSpPr>
        <p:spPr>
          <a:xfrm rot="16200000">
            <a:off x="10472336" y="4933016"/>
            <a:ext cx="357190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Стрелка вправо 4"/>
          <p:cNvSpPr/>
          <p:nvPr/>
        </p:nvSpPr>
        <p:spPr>
          <a:xfrm rot="16200000">
            <a:off x="10079857" y="4907757"/>
            <a:ext cx="357190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Стрелка вправо 5"/>
          <p:cNvSpPr/>
          <p:nvPr/>
        </p:nvSpPr>
        <p:spPr>
          <a:xfrm rot="16200000">
            <a:off x="8109527" y="4934730"/>
            <a:ext cx="357190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Стрелка вправо 6"/>
          <p:cNvSpPr/>
          <p:nvPr/>
        </p:nvSpPr>
        <p:spPr>
          <a:xfrm rot="16200000">
            <a:off x="5922955" y="4939757"/>
            <a:ext cx="357190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Стрелка вправо 7"/>
          <p:cNvSpPr/>
          <p:nvPr/>
        </p:nvSpPr>
        <p:spPr>
          <a:xfrm rot="16200000">
            <a:off x="4394537" y="4902607"/>
            <a:ext cx="357190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Стрелка вправо 8"/>
          <p:cNvSpPr/>
          <p:nvPr/>
        </p:nvSpPr>
        <p:spPr>
          <a:xfrm rot="16200000">
            <a:off x="2954484" y="4923979"/>
            <a:ext cx="357190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Стрелка вправо 9"/>
          <p:cNvSpPr/>
          <p:nvPr/>
        </p:nvSpPr>
        <p:spPr>
          <a:xfrm rot="16200000">
            <a:off x="2305054" y="5016789"/>
            <a:ext cx="357190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Стрелка вправо 10"/>
          <p:cNvSpPr/>
          <p:nvPr/>
        </p:nvSpPr>
        <p:spPr>
          <a:xfrm>
            <a:off x="614322" y="5229228"/>
            <a:ext cx="357190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Стрелка вправо 11"/>
          <p:cNvSpPr/>
          <p:nvPr/>
        </p:nvSpPr>
        <p:spPr>
          <a:xfrm>
            <a:off x="2114520" y="4800600"/>
            <a:ext cx="357190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3" name="Стрелка вправо 12"/>
          <p:cNvSpPr/>
          <p:nvPr/>
        </p:nvSpPr>
        <p:spPr>
          <a:xfrm>
            <a:off x="2828900" y="4514848"/>
            <a:ext cx="357190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4" name="Стрелка вправо 13"/>
          <p:cNvSpPr/>
          <p:nvPr/>
        </p:nvSpPr>
        <p:spPr>
          <a:xfrm rot="5400000">
            <a:off x="2249194" y="4368888"/>
            <a:ext cx="357190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5" name="Стрелка вправо 14"/>
          <p:cNvSpPr/>
          <p:nvPr/>
        </p:nvSpPr>
        <p:spPr>
          <a:xfrm rot="5400000">
            <a:off x="9365477" y="4550567"/>
            <a:ext cx="357190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6" name="Стрелка вправо 15"/>
          <p:cNvSpPr/>
          <p:nvPr/>
        </p:nvSpPr>
        <p:spPr>
          <a:xfrm rot="5400000">
            <a:off x="10651361" y="4550567"/>
            <a:ext cx="357190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7" name="Стрелка вправо 16"/>
          <p:cNvSpPr/>
          <p:nvPr/>
        </p:nvSpPr>
        <p:spPr>
          <a:xfrm rot="10800000">
            <a:off x="10272711" y="5272087"/>
            <a:ext cx="357190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8" name="Стрелка вправо 17"/>
          <p:cNvSpPr/>
          <p:nvPr/>
        </p:nvSpPr>
        <p:spPr>
          <a:xfrm rot="10800000">
            <a:off x="10829956" y="4729162"/>
            <a:ext cx="357190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9" name="Стрелка вправо 18"/>
          <p:cNvSpPr/>
          <p:nvPr/>
        </p:nvSpPr>
        <p:spPr>
          <a:xfrm>
            <a:off x="7796211" y="5291137"/>
            <a:ext cx="357190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0" name="Стрелка вправо 19"/>
          <p:cNvSpPr/>
          <p:nvPr/>
        </p:nvSpPr>
        <p:spPr>
          <a:xfrm>
            <a:off x="8115312" y="4157658"/>
            <a:ext cx="357190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1" name="Стрелка вправо 20"/>
          <p:cNvSpPr/>
          <p:nvPr/>
        </p:nvSpPr>
        <p:spPr>
          <a:xfrm rot="10800000">
            <a:off x="4186222" y="4157658"/>
            <a:ext cx="357190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2" name="Стрелка вправо 21"/>
          <p:cNvSpPr/>
          <p:nvPr/>
        </p:nvSpPr>
        <p:spPr>
          <a:xfrm rot="10800000">
            <a:off x="3686156" y="4371972"/>
            <a:ext cx="357190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3" name="Стрелка вправо 22"/>
          <p:cNvSpPr/>
          <p:nvPr/>
        </p:nvSpPr>
        <p:spPr>
          <a:xfrm>
            <a:off x="8686816" y="4300534"/>
            <a:ext cx="357190" cy="142876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24" name="Рисунок 23" descr="image293_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471710" y="5729294"/>
            <a:ext cx="285752" cy="285752"/>
          </a:xfrm>
          <a:prstGeom prst="rect">
            <a:avLst/>
          </a:prstGeom>
        </p:spPr>
      </p:pic>
      <p:pic>
        <p:nvPicPr>
          <p:cNvPr id="25" name="Рисунок 24" descr="image293_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900206" y="4014782"/>
            <a:ext cx="285752" cy="285752"/>
          </a:xfrm>
          <a:prstGeom prst="rect">
            <a:avLst/>
          </a:prstGeom>
        </p:spPr>
      </p:pic>
      <p:pic>
        <p:nvPicPr>
          <p:cNvPr id="26" name="Рисунок 25" descr="image293_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7132" y="4729162"/>
            <a:ext cx="285752" cy="285752"/>
          </a:xfrm>
          <a:prstGeom prst="rect">
            <a:avLst/>
          </a:prstGeom>
        </p:spPr>
      </p:pic>
      <p:pic>
        <p:nvPicPr>
          <p:cNvPr id="27" name="Рисунок 26" descr="image293_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7132" y="5157790"/>
            <a:ext cx="285752" cy="285752"/>
          </a:xfrm>
          <a:prstGeom prst="rect">
            <a:avLst/>
          </a:prstGeom>
        </p:spPr>
      </p:pic>
      <p:pic>
        <p:nvPicPr>
          <p:cNvPr id="30" name="Рисунок 29" descr="image293_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115048" y="4014782"/>
            <a:ext cx="285752" cy="285752"/>
          </a:xfrm>
          <a:prstGeom prst="rect">
            <a:avLst/>
          </a:prstGeom>
        </p:spPr>
      </p:pic>
      <p:pic>
        <p:nvPicPr>
          <p:cNvPr id="31" name="Рисунок 30" descr="image293_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972964" y="5729294"/>
            <a:ext cx="285752" cy="285752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4471974" y="5336950"/>
            <a:ext cx="114300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Учебный кабинет 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4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115048" y="5336950"/>
            <a:ext cx="114300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Учебный кабинет 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5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8401064" y="5336950"/>
            <a:ext cx="114300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Учебный кабинет №6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0687080" y="5336950"/>
            <a:ext cx="114300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Учебный кабинет №8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1187146" y="4122504"/>
            <a:ext cx="114300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Учебный кабинет 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9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9901262" y="3943344"/>
            <a:ext cx="114300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Учебный кабинет №10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14322" y="4265380"/>
            <a:ext cx="114300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Учебный кабинет №1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042950" y="5265512"/>
            <a:ext cx="114300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Учебный кабинет 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2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900338" y="5336950"/>
            <a:ext cx="114300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Учебный кабинет №3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030112" y="4360960"/>
            <a:ext cx="114300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Рекреация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 rot="16200000">
            <a:off x="9614281" y="5336950"/>
            <a:ext cx="114300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Учебный кабинет 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7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 Box 65"/>
          <p:cNvSpPr txBox="1">
            <a:spLocks noChangeArrowheads="1"/>
          </p:cNvSpPr>
          <p:nvPr/>
        </p:nvSpPr>
        <p:spPr bwMode="auto">
          <a:xfrm>
            <a:off x="12025313" y="0"/>
            <a:ext cx="690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3013075" indent="1588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470275" indent="1588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927475" indent="1588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384675" indent="1588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sz="1400" b="1" dirty="0"/>
              <a:t>п. 3.3.</a:t>
            </a:r>
          </a:p>
        </p:txBody>
      </p:sp>
    </p:spTree>
    <p:extLst>
      <p:ext uri="{BB962C8B-B14F-4D97-AF65-F5344CB8AC3E}">
        <p14:creationId xmlns:p14="http://schemas.microsoft.com/office/powerpoint/2010/main" val="4053329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Rectangle 4"/>
          <p:cNvSpPr txBox="1">
            <a:spLocks noChangeArrowheads="1"/>
          </p:cNvSpPr>
          <p:nvPr/>
        </p:nvSpPr>
        <p:spPr bwMode="auto">
          <a:xfrm>
            <a:off x="0" y="9525"/>
            <a:ext cx="12801600" cy="1258888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 algn="ctr">
            <a:noFill/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lIns="110436" tIns="55219" rIns="110436" bIns="55219" anchor="ctr"/>
          <a:lstStyle/>
          <a:p>
            <a:pPr algn="ctr" eaLnBrk="1" hangingPunct="1">
              <a:lnSpc>
                <a:spcPct val="80000"/>
              </a:lnSpc>
            </a:pPr>
            <a:r>
              <a:rPr lang="ru-RU" altLang="ru-RU" sz="2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Электронный паспорт социально-значимого объекта</a:t>
            </a:r>
          </a:p>
          <a:p>
            <a:pPr algn="ctr" eaLnBrk="1" hangingPunct="1"/>
            <a:r>
              <a:rPr lang="ru-RU" altLang="ru-RU" sz="2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УВК «Школьная академия»</a:t>
            </a:r>
          </a:p>
          <a:p>
            <a:pPr algn="ctr" defTabSz="1543050">
              <a:lnSpc>
                <a:spcPct val="80000"/>
              </a:lnSpc>
              <a:defRPr/>
            </a:pPr>
            <a:r>
              <a:rPr lang="ru-RU" sz="21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1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план </a:t>
            </a:r>
            <a:r>
              <a:rPr lang="ru-RU" sz="21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цокольного  этажа</a:t>
            </a:r>
            <a:r>
              <a:rPr lang="en-US" sz="21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объекта)</a:t>
            </a:r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/>
          </p:nvPr>
        </p:nvGraphicFramePr>
        <p:xfrm>
          <a:off x="436117" y="3864496"/>
          <a:ext cx="11939480" cy="18722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200" name="Visio" r:id="rId3" imgW="96798765" imgH="11766906" progId="Visio.Drawing.11">
                  <p:embed/>
                </p:oleObj>
              </mc:Choice>
              <mc:Fallback>
                <p:oleObj name="Visio" r:id="rId3" imgW="96798765" imgH="11766906" progId="Visio.Drawing.11">
                  <p:embed/>
                  <p:pic>
                    <p:nvPicPr>
                      <p:cNvPr id="3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6117" y="3864496"/>
                        <a:ext cx="11939480" cy="187220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Стрелка вправо 3"/>
          <p:cNvSpPr/>
          <p:nvPr/>
        </p:nvSpPr>
        <p:spPr>
          <a:xfrm>
            <a:off x="8579659" y="4979195"/>
            <a:ext cx="178595" cy="45719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Стрелка вправо 4"/>
          <p:cNvSpPr/>
          <p:nvPr/>
        </p:nvSpPr>
        <p:spPr>
          <a:xfrm>
            <a:off x="5972172" y="4371972"/>
            <a:ext cx="428628" cy="71438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Стрелка вправо 7"/>
          <p:cNvSpPr/>
          <p:nvPr/>
        </p:nvSpPr>
        <p:spPr>
          <a:xfrm>
            <a:off x="6208393" y="4999671"/>
            <a:ext cx="428628" cy="71438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Стрелка вправо 8"/>
          <p:cNvSpPr/>
          <p:nvPr/>
        </p:nvSpPr>
        <p:spPr>
          <a:xfrm>
            <a:off x="6236968" y="4756782"/>
            <a:ext cx="428628" cy="71438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Стрелка вправо 9"/>
          <p:cNvSpPr/>
          <p:nvPr/>
        </p:nvSpPr>
        <p:spPr>
          <a:xfrm>
            <a:off x="6213155" y="5363527"/>
            <a:ext cx="428628" cy="71438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Стрелка вправо 10"/>
          <p:cNvSpPr/>
          <p:nvPr/>
        </p:nvSpPr>
        <p:spPr>
          <a:xfrm>
            <a:off x="6749412" y="5315902"/>
            <a:ext cx="428628" cy="71438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Стрелка вправо 11"/>
          <p:cNvSpPr/>
          <p:nvPr/>
        </p:nvSpPr>
        <p:spPr>
          <a:xfrm rot="16200000">
            <a:off x="7219234" y="5406152"/>
            <a:ext cx="250033" cy="45719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3" name="Стрелка вправо 12"/>
          <p:cNvSpPr/>
          <p:nvPr/>
        </p:nvSpPr>
        <p:spPr>
          <a:xfrm rot="16200000">
            <a:off x="7890740" y="5396622"/>
            <a:ext cx="250033" cy="45719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4" name="Стрелка вправо 13"/>
          <p:cNvSpPr/>
          <p:nvPr/>
        </p:nvSpPr>
        <p:spPr>
          <a:xfrm rot="5400000">
            <a:off x="6966812" y="4891795"/>
            <a:ext cx="250033" cy="45719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7" name="Стрелка вправо 16"/>
          <p:cNvSpPr/>
          <p:nvPr/>
        </p:nvSpPr>
        <p:spPr>
          <a:xfrm rot="10800000">
            <a:off x="9329758" y="4300534"/>
            <a:ext cx="428628" cy="71438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8" name="Стрелка вправо 17"/>
          <p:cNvSpPr/>
          <p:nvPr/>
        </p:nvSpPr>
        <p:spPr>
          <a:xfrm rot="16200000">
            <a:off x="9176604" y="4867981"/>
            <a:ext cx="250033" cy="45719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9" name="Стрелка вправо 18"/>
          <p:cNvSpPr/>
          <p:nvPr/>
        </p:nvSpPr>
        <p:spPr>
          <a:xfrm rot="5400000">
            <a:off x="9365477" y="5193509"/>
            <a:ext cx="428628" cy="71438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0" name="Стрелка вправо 19"/>
          <p:cNvSpPr/>
          <p:nvPr/>
        </p:nvSpPr>
        <p:spPr>
          <a:xfrm rot="16200000">
            <a:off x="8062179" y="5220406"/>
            <a:ext cx="250033" cy="45719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1" name="Стрелка вправо 20"/>
          <p:cNvSpPr/>
          <p:nvPr/>
        </p:nvSpPr>
        <p:spPr>
          <a:xfrm rot="16200000">
            <a:off x="7376397" y="5215652"/>
            <a:ext cx="250033" cy="45719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2" name="Стрелка вправо 21"/>
          <p:cNvSpPr/>
          <p:nvPr/>
        </p:nvSpPr>
        <p:spPr>
          <a:xfrm rot="5400000">
            <a:off x="9181375" y="4482220"/>
            <a:ext cx="250033" cy="45719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3" name="Стрелка вправо 22"/>
          <p:cNvSpPr/>
          <p:nvPr/>
        </p:nvSpPr>
        <p:spPr>
          <a:xfrm>
            <a:off x="9070181" y="4664869"/>
            <a:ext cx="178595" cy="45719"/>
          </a:xfrm>
          <a:prstGeom prst="rightArrow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26" name="Рисунок 25" descr="image293_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53262" y="5484812"/>
            <a:ext cx="142876" cy="142876"/>
          </a:xfrm>
          <a:prstGeom prst="rect">
            <a:avLst/>
          </a:prstGeom>
        </p:spPr>
      </p:pic>
      <p:pic>
        <p:nvPicPr>
          <p:cNvPr id="27" name="Рисунок 26" descr="image293_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258320" y="5443542"/>
            <a:ext cx="142876" cy="142876"/>
          </a:xfrm>
          <a:prstGeom prst="rect">
            <a:avLst/>
          </a:prstGeom>
        </p:spPr>
      </p:pic>
      <p:pic>
        <p:nvPicPr>
          <p:cNvPr id="28" name="Рисунок 27" descr="image293_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329758" y="4943476"/>
            <a:ext cx="142876" cy="142876"/>
          </a:xfrm>
          <a:prstGeom prst="rect">
            <a:avLst/>
          </a:prstGeom>
        </p:spPr>
      </p:pic>
      <p:pic>
        <p:nvPicPr>
          <p:cNvPr id="29" name="Рисунок 28" descr="image293_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86632" y="4764082"/>
            <a:ext cx="142876" cy="142876"/>
          </a:xfrm>
          <a:prstGeom prst="rect">
            <a:avLst/>
          </a:prstGeom>
        </p:spPr>
      </p:pic>
      <p:pic>
        <p:nvPicPr>
          <p:cNvPr id="30" name="Рисунок 29" descr="image293_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29428" y="4729162"/>
            <a:ext cx="142876" cy="142876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7564731" y="4525307"/>
            <a:ext cx="924301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Подвал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 rot="16200000">
            <a:off x="6289140" y="4914402"/>
            <a:ext cx="924301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Склад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088432" y="4306668"/>
            <a:ext cx="924301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Подвал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264184" y="4063576"/>
            <a:ext cx="924301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Подвал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0361240" y="4314477"/>
            <a:ext cx="924301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Подвал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9758386" y="5952728"/>
            <a:ext cx="1754982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Электрощитовая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9301620" y="5243265"/>
            <a:ext cx="456766" cy="70946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Box 65"/>
          <p:cNvSpPr txBox="1">
            <a:spLocks noChangeArrowheads="1"/>
          </p:cNvSpPr>
          <p:nvPr/>
        </p:nvSpPr>
        <p:spPr bwMode="auto">
          <a:xfrm>
            <a:off x="12025313" y="0"/>
            <a:ext cx="690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3013075" indent="1588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470275" indent="1588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927475" indent="1588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384675" indent="1588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sz="1400" b="1" dirty="0"/>
              <a:t>п. 3.3.</a:t>
            </a:r>
          </a:p>
        </p:txBody>
      </p:sp>
    </p:spTree>
    <p:extLst>
      <p:ext uri="{BB962C8B-B14F-4D97-AF65-F5344CB8AC3E}">
        <p14:creationId xmlns:p14="http://schemas.microsoft.com/office/powerpoint/2010/main" val="1373580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заставка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2801600" cy="960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3792538"/>
            <a:ext cx="12801600" cy="2303462"/>
          </a:xfrm>
          <a:prstGeom prst="rect">
            <a:avLst/>
          </a:prstGeom>
          <a:effectLst/>
        </p:spPr>
        <p:txBody>
          <a:bodyPr lIns="127924" tIns="63966" rIns="127924" bIns="63966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4400" dirty="0">
                <a:solidFill>
                  <a:srgbClr val="FF0000"/>
                </a:solidFill>
              </a:rPr>
              <a:t>Раздел № 1</a:t>
            </a:r>
          </a:p>
          <a:p>
            <a:pPr algn="ctr" eaLnBrk="1" hangingPunct="1">
              <a:defRPr/>
            </a:pPr>
            <a:r>
              <a:rPr lang="ru-RU" sz="4400" dirty="0">
                <a:solidFill>
                  <a:srgbClr val="FF0000"/>
                </a:solidFill>
              </a:rPr>
              <a:t>СОДЕРЖАНИЕ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4"/>
          <p:cNvSpPr txBox="1">
            <a:spLocks noChangeArrowheads="1"/>
          </p:cNvSpPr>
          <p:nvPr/>
        </p:nvSpPr>
        <p:spPr>
          <a:xfrm>
            <a:off x="0" y="4"/>
            <a:ext cx="12801600" cy="1262583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 algn="ctr">
            <a:noFill/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lIns="110478" tIns="55238" rIns="110478" bIns="55238" anchor="ctr"/>
          <a:lstStyle/>
          <a:p>
            <a:pPr algn="ctr" eaLnBrk="1" hangingPunct="1">
              <a:lnSpc>
                <a:spcPct val="80000"/>
              </a:lnSpc>
            </a:pP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Электронный паспорт социально-значимого объекта</a:t>
            </a:r>
          </a:p>
          <a:p>
            <a:pPr algn="ctr" eaLnBrk="1" hangingPunct="1"/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УВК «Школьная академия»</a:t>
            </a:r>
          </a:p>
          <a:p>
            <a:pPr algn="ctr" defTabSz="1545922">
              <a:lnSpc>
                <a:spcPct val="80000"/>
              </a:lnSpc>
              <a:defRPr/>
            </a:pP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(Оценка защищенности, исходя из рисков возникновения ЧС)</a:t>
            </a:r>
            <a:endParaRPr lang="ru-RU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528" name="Text Box 335"/>
          <p:cNvSpPr txBox="1">
            <a:spLocks noChangeArrowheads="1"/>
          </p:cNvSpPr>
          <p:nvPr/>
        </p:nvSpPr>
        <p:spPr bwMode="auto">
          <a:xfrm>
            <a:off x="11714424" y="-32925"/>
            <a:ext cx="1060081" cy="326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0478" tIns="55238" rIns="110478" bIns="55238">
            <a:spAutoFit/>
          </a:bodyPr>
          <a:lstStyle/>
          <a:p>
            <a:pPr algn="r" defTabSz="1545922">
              <a:spcBef>
                <a:spcPct val="50000"/>
              </a:spcBef>
            </a:pP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п. </a:t>
            </a:r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3.4.</a:t>
            </a:r>
            <a:endParaRPr lang="ru-RU" sz="1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1" name="Group 9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3461841"/>
              </p:ext>
            </p:extLst>
          </p:nvPr>
        </p:nvGraphicFramePr>
        <p:xfrm>
          <a:off x="-6646" y="1344216"/>
          <a:ext cx="12780797" cy="6070543"/>
        </p:xfrm>
        <a:graphic>
          <a:graphicData uri="http://schemas.openxmlformats.org/drawingml/2006/table">
            <a:tbl>
              <a:tblPr/>
              <a:tblGrid>
                <a:gridCol w="82841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91169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77445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50485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76138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763049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п.п.</a:t>
                      </a: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6904" marR="4690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риска</a:t>
                      </a: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6904" marR="4690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641350" marR="0" lvl="1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Показатель риска</a:t>
                      </a: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6904" marR="4690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Временные показатели риска</a:t>
                      </a: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6904" marR="4690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Муниципальный район (городской округ)</a:t>
                      </a: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6904" marR="4690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3443">
                <a:tc gridSpan="5"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на транспорте</a:t>
                      </a: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6904" marR="4690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3029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6904" marR="4690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 возникновения ЧС на объектах автомобильного транспорта</a:t>
                      </a: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6904" marR="4690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84958" marR="8495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круглогодично</a:t>
                      </a: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6904" marR="4690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Бахчисарайский район</a:t>
                      </a:r>
                    </a:p>
                  </a:txBody>
                  <a:tcPr marL="46904" marR="4690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6317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6904" marR="4690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на объектах железнодорожного транспорта </a:t>
                      </a: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6904" marR="4690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958" marR="8495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круглогодично</a:t>
                      </a:r>
                    </a:p>
                  </a:txBody>
                  <a:tcPr marL="46904" marR="4690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Бахчисарайский район</a:t>
                      </a:r>
                    </a:p>
                  </a:txBody>
                  <a:tcPr marL="46904" marR="4690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037869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6904" marR="4690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на объектах воздушного транспорта</a:t>
                      </a: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6904" marR="4690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958" marR="8495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круглогодично</a:t>
                      </a: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6904" marR="4690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Бахчисарайский район</a:t>
                      </a:r>
                    </a:p>
                  </a:txBody>
                  <a:tcPr marL="46904" marR="4690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83029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6904" marR="4690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на объектах водного транспорта</a:t>
                      </a: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6904" marR="4690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958" marR="8495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Май-сентябрь</a:t>
                      </a: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6904" marR="4690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Бахчисарайский район</a:t>
                      </a:r>
                    </a:p>
                  </a:txBody>
                  <a:tcPr marL="46904" marR="4690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05392">
                <a:tc gridSpan="5"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техногенного характера</a:t>
                      </a:r>
                    </a:p>
                  </a:txBody>
                  <a:tcPr marL="46904" marR="4690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50965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6904" marR="4690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химически опасных объектах</a:t>
                      </a: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6904" marR="4690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958" marR="8495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круглогодично</a:t>
                      </a: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6904" marR="4690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Бахчисарайский район</a:t>
                      </a:r>
                    </a:p>
                  </a:txBody>
                  <a:tcPr marL="46904" marR="4690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50965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6904" marR="4690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радиационно опасных объектах  </a:t>
                      </a: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6904" marR="4690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отсутствует</a:t>
                      </a:r>
                    </a:p>
                  </a:txBody>
                  <a:tcPr marL="84958" marR="8495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6904" marR="4690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904" marR="4690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50965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6904" marR="4690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биологически опасных объектах</a:t>
                      </a: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6904" marR="4690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отсутствует</a:t>
                      </a:r>
                    </a:p>
                  </a:txBody>
                  <a:tcPr marL="84958" marR="8495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6904" marR="4690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904" marR="4690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  <p:grpSp>
        <p:nvGrpSpPr>
          <p:cNvPr id="72" name="Прямоугольник 22"/>
          <p:cNvGrpSpPr>
            <a:grpSpLocks/>
          </p:cNvGrpSpPr>
          <p:nvPr/>
        </p:nvGrpSpPr>
        <p:grpSpPr bwMode="auto">
          <a:xfrm>
            <a:off x="4729823" y="2453598"/>
            <a:ext cx="2788293" cy="860527"/>
            <a:chOff x="2150" y="1425"/>
            <a:chExt cx="1241" cy="276"/>
          </a:xfrm>
        </p:grpSpPr>
        <p:pic>
          <p:nvPicPr>
            <p:cNvPr id="73" name="Прямоугольник 22"/>
            <p:cNvPicPr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0" y="1425"/>
              <a:ext cx="1241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4" name="Text Box 106"/>
            <p:cNvSpPr txBox="1">
              <a:spLocks noChangeArrowheads="1"/>
            </p:cNvSpPr>
            <p:nvPr/>
          </p:nvSpPr>
          <p:spPr bwMode="auto">
            <a:xfrm>
              <a:off x="2166" y="1441"/>
              <a:ext cx="1211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 eaLnBrk="0" hangingPunct="0">
                <a:defRPr sz="1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 defTabSz="1277938" eaLnBrk="0" hangingPunct="0">
                <a:defRPr sz="1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 defTabSz="1277938" eaLnBrk="0" hangingPunct="0">
                <a:defRPr sz="1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 defTabSz="1277938" eaLnBrk="0" hangingPunct="0">
                <a:defRPr sz="1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 defTabSz="1277938" eaLnBrk="0" hangingPunct="0">
                <a:defRPr sz="1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algn="ctr" eaLnBrk="1" hangingPunct="1"/>
              <a:endParaRPr lang="ru-RU" sz="196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75" name="Прямоугольник 74"/>
          <p:cNvSpPr>
            <a:spLocks noChangeArrowheads="1"/>
          </p:cNvSpPr>
          <p:nvPr/>
        </p:nvSpPr>
        <p:spPr bwMode="auto">
          <a:xfrm>
            <a:off x="4812866" y="2733743"/>
            <a:ext cx="2575565" cy="26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5540" tIns="47769" rIns="95540" bIns="47769">
            <a:spAutoFit/>
          </a:bodyPr>
          <a:lstStyle/>
          <a:p>
            <a:pPr algn="ctr" defTabSz="955087">
              <a:defRPr/>
            </a:pPr>
            <a:r>
              <a:rPr lang="ru-RU" sz="1120" b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Приемлемый риск - 10</a:t>
            </a:r>
            <a:r>
              <a:rPr lang="ru-RU" sz="1120" b="1" baseline="30000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-4</a:t>
            </a:r>
            <a:endParaRPr lang="ru-RU" sz="1120" b="1" dirty="0">
              <a:solidFill>
                <a:prstClr val="black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76" name="Прямоугольник 22"/>
          <p:cNvGrpSpPr>
            <a:grpSpLocks/>
          </p:cNvGrpSpPr>
          <p:nvPr/>
        </p:nvGrpSpPr>
        <p:grpSpPr bwMode="auto">
          <a:xfrm>
            <a:off x="4713695" y="3280777"/>
            <a:ext cx="2804421" cy="625698"/>
            <a:chOff x="2150" y="1425"/>
            <a:chExt cx="1241" cy="276"/>
          </a:xfrm>
        </p:grpSpPr>
        <p:pic>
          <p:nvPicPr>
            <p:cNvPr id="77" name="Прямоугольник 22"/>
            <p:cNvPicPr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0" y="1425"/>
              <a:ext cx="1241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8" name="Text Box 106"/>
            <p:cNvSpPr txBox="1">
              <a:spLocks noChangeArrowheads="1"/>
            </p:cNvSpPr>
            <p:nvPr/>
          </p:nvSpPr>
          <p:spPr bwMode="auto">
            <a:xfrm>
              <a:off x="2166" y="1441"/>
              <a:ext cx="1211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 eaLnBrk="0" hangingPunct="0">
                <a:defRPr sz="1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 defTabSz="1277938" eaLnBrk="0" hangingPunct="0">
                <a:defRPr sz="1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 defTabSz="1277938" eaLnBrk="0" hangingPunct="0">
                <a:defRPr sz="1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 defTabSz="1277938" eaLnBrk="0" hangingPunct="0">
                <a:defRPr sz="1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 defTabSz="1277938" eaLnBrk="0" hangingPunct="0">
                <a:defRPr sz="1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algn="ctr" eaLnBrk="1" hangingPunct="1"/>
              <a:endParaRPr lang="ru-RU" sz="196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79" name="Прямоугольник 78"/>
          <p:cNvSpPr>
            <a:spLocks noChangeArrowheads="1"/>
          </p:cNvSpPr>
          <p:nvPr/>
        </p:nvSpPr>
        <p:spPr bwMode="auto">
          <a:xfrm>
            <a:off x="4879421" y="3437834"/>
            <a:ext cx="2575565" cy="26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5540" tIns="47769" rIns="95540" bIns="47769">
            <a:spAutoFit/>
          </a:bodyPr>
          <a:lstStyle/>
          <a:p>
            <a:pPr algn="ctr" defTabSz="955087">
              <a:defRPr/>
            </a:pPr>
            <a:r>
              <a:rPr lang="ru-RU" sz="1120" b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Приемлемый риск - 10</a:t>
            </a:r>
            <a:r>
              <a:rPr lang="ru-RU" sz="1120" b="1" baseline="30000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-4</a:t>
            </a:r>
            <a:endParaRPr lang="ru-RU" sz="1120" b="1" dirty="0">
              <a:solidFill>
                <a:prstClr val="black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80" name="Прямоугольник 22"/>
          <p:cNvGrpSpPr>
            <a:grpSpLocks/>
          </p:cNvGrpSpPr>
          <p:nvPr/>
        </p:nvGrpSpPr>
        <p:grpSpPr bwMode="auto">
          <a:xfrm>
            <a:off x="4729825" y="3791307"/>
            <a:ext cx="2804417" cy="1107494"/>
            <a:chOff x="2150" y="1398"/>
            <a:chExt cx="1241" cy="317"/>
          </a:xfrm>
        </p:grpSpPr>
        <p:pic>
          <p:nvPicPr>
            <p:cNvPr id="81" name="Прямоугольник 22"/>
            <p:cNvPicPr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0" y="1425"/>
              <a:ext cx="1241" cy="2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2" name="Text Box 106"/>
            <p:cNvSpPr txBox="1">
              <a:spLocks noChangeArrowheads="1"/>
            </p:cNvSpPr>
            <p:nvPr/>
          </p:nvSpPr>
          <p:spPr bwMode="auto">
            <a:xfrm>
              <a:off x="2173" y="1398"/>
              <a:ext cx="1211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 eaLnBrk="0" hangingPunct="0">
                <a:defRPr sz="1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 defTabSz="1277938" eaLnBrk="0" hangingPunct="0">
                <a:defRPr sz="1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 defTabSz="1277938" eaLnBrk="0" hangingPunct="0">
                <a:defRPr sz="1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 defTabSz="1277938" eaLnBrk="0" hangingPunct="0">
                <a:defRPr sz="1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 defTabSz="1277938" eaLnBrk="0" hangingPunct="0">
                <a:defRPr sz="1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algn="ctr" eaLnBrk="1" hangingPunct="1"/>
              <a:endParaRPr lang="ru-RU" sz="1960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83" name="Прямоугольник 82"/>
          <p:cNvSpPr>
            <a:spLocks noChangeArrowheads="1"/>
          </p:cNvSpPr>
          <p:nvPr/>
        </p:nvSpPr>
        <p:spPr bwMode="auto">
          <a:xfrm>
            <a:off x="4885751" y="4203744"/>
            <a:ext cx="2575565" cy="26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5540" tIns="47769" rIns="95540" bIns="47769">
            <a:spAutoFit/>
          </a:bodyPr>
          <a:lstStyle/>
          <a:p>
            <a:pPr algn="ctr" defTabSz="955087">
              <a:defRPr/>
            </a:pPr>
            <a:r>
              <a:rPr lang="ru-RU" sz="1120" b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Приемлемый риск - 10</a:t>
            </a:r>
            <a:r>
              <a:rPr lang="ru-RU" sz="1120" b="1" baseline="30000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-4</a:t>
            </a:r>
            <a:endParaRPr lang="ru-RU" sz="1120" b="1" dirty="0">
              <a:solidFill>
                <a:prstClr val="black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84" name="Прямоугольник 22"/>
          <p:cNvGrpSpPr>
            <a:grpSpLocks/>
          </p:cNvGrpSpPr>
          <p:nvPr/>
        </p:nvGrpSpPr>
        <p:grpSpPr bwMode="auto">
          <a:xfrm>
            <a:off x="4692957" y="4867659"/>
            <a:ext cx="2865562" cy="910091"/>
            <a:chOff x="2150" y="1425"/>
            <a:chExt cx="1241" cy="276"/>
          </a:xfrm>
        </p:grpSpPr>
        <p:pic>
          <p:nvPicPr>
            <p:cNvPr id="85" name="Прямоугольник 22"/>
            <p:cNvPicPr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0" y="1425"/>
              <a:ext cx="1241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6" name="Text Box 106"/>
            <p:cNvSpPr txBox="1">
              <a:spLocks noChangeArrowheads="1"/>
            </p:cNvSpPr>
            <p:nvPr/>
          </p:nvSpPr>
          <p:spPr bwMode="auto">
            <a:xfrm>
              <a:off x="2166" y="1441"/>
              <a:ext cx="1211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 eaLnBrk="0" hangingPunct="0">
                <a:defRPr sz="1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 defTabSz="1277938" eaLnBrk="0" hangingPunct="0">
                <a:defRPr sz="1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 defTabSz="1277938" eaLnBrk="0" hangingPunct="0">
                <a:defRPr sz="1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 defTabSz="1277938" eaLnBrk="0" hangingPunct="0">
                <a:defRPr sz="1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 defTabSz="1277938" eaLnBrk="0" hangingPunct="0">
                <a:defRPr sz="1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algn="ctr" eaLnBrk="1" hangingPunct="1"/>
              <a:endParaRPr lang="ru-RU" sz="196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87" name="Прямоугольник 86"/>
          <p:cNvSpPr>
            <a:spLocks noChangeArrowheads="1"/>
          </p:cNvSpPr>
          <p:nvPr/>
        </p:nvSpPr>
        <p:spPr bwMode="auto">
          <a:xfrm>
            <a:off x="4936966" y="5164788"/>
            <a:ext cx="2319178" cy="26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5540" tIns="47769" rIns="95540" bIns="47769">
            <a:spAutoFit/>
          </a:bodyPr>
          <a:lstStyle/>
          <a:p>
            <a:pPr algn="ctr" defTabSz="955087">
              <a:defRPr/>
            </a:pPr>
            <a:r>
              <a:rPr lang="ru-RU" sz="1120" b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Приемлемый риск - 10</a:t>
            </a:r>
            <a:r>
              <a:rPr lang="ru-RU" sz="1120" b="1" baseline="30000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-4</a:t>
            </a:r>
            <a:endParaRPr lang="ru-RU" sz="1120" b="1" dirty="0">
              <a:solidFill>
                <a:prstClr val="black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88" name="Номер слайда 21"/>
          <p:cNvSpPr>
            <a:spLocks noGrp="1"/>
          </p:cNvSpPr>
          <p:nvPr>
            <p:ph type="sldNum" sz="quarter" idx="12"/>
          </p:nvPr>
        </p:nvSpPr>
        <p:spPr>
          <a:xfrm>
            <a:off x="10823604" y="7434679"/>
            <a:ext cx="3523964" cy="427050"/>
          </a:xfrm>
        </p:spPr>
        <p:txBody>
          <a:bodyPr/>
          <a:lstStyle/>
          <a:p>
            <a:fld id="{8DB72476-828E-4732-9FF5-03C6E0F1F2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22" name="Прямоугольник 22"/>
          <p:cNvGrpSpPr>
            <a:grpSpLocks/>
          </p:cNvGrpSpPr>
          <p:nvPr/>
        </p:nvGrpSpPr>
        <p:grpSpPr bwMode="auto">
          <a:xfrm>
            <a:off x="4719729" y="6034024"/>
            <a:ext cx="2814512" cy="491522"/>
            <a:chOff x="2150" y="1425"/>
            <a:chExt cx="1241" cy="276"/>
          </a:xfrm>
        </p:grpSpPr>
        <p:pic>
          <p:nvPicPr>
            <p:cNvPr id="23" name="Прямоугольник 22"/>
            <p:cNvPicPr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0" y="1425"/>
              <a:ext cx="1241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" name="Text Box 106"/>
            <p:cNvSpPr txBox="1">
              <a:spLocks noChangeArrowheads="1"/>
            </p:cNvSpPr>
            <p:nvPr/>
          </p:nvSpPr>
          <p:spPr bwMode="auto">
            <a:xfrm>
              <a:off x="2166" y="1441"/>
              <a:ext cx="1211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 eaLnBrk="0" hangingPunct="0">
                <a:defRPr sz="1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 defTabSz="1277938" eaLnBrk="0" hangingPunct="0">
                <a:defRPr sz="1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 defTabSz="1277938" eaLnBrk="0" hangingPunct="0">
                <a:defRPr sz="1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 defTabSz="1277938" eaLnBrk="0" hangingPunct="0">
                <a:defRPr sz="1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 defTabSz="1277938" eaLnBrk="0" hangingPunct="0">
                <a:defRPr sz="1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algn="ctr" eaLnBrk="1" hangingPunct="1"/>
              <a:endParaRPr lang="ru-RU" sz="196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26" name="Прямоугольник 25"/>
          <p:cNvSpPr>
            <a:spLocks noChangeArrowheads="1"/>
          </p:cNvSpPr>
          <p:nvPr/>
        </p:nvSpPr>
        <p:spPr bwMode="auto">
          <a:xfrm>
            <a:off x="5034464" y="6163551"/>
            <a:ext cx="2277863" cy="26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5540" tIns="47769" rIns="95540" bIns="47769">
            <a:spAutoFit/>
          </a:bodyPr>
          <a:lstStyle/>
          <a:p>
            <a:pPr algn="ctr" defTabSz="955087">
              <a:defRPr/>
            </a:pPr>
            <a:r>
              <a:rPr lang="ru-RU" sz="1120" b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Приемлемый риск - 10</a:t>
            </a:r>
            <a:r>
              <a:rPr lang="ru-RU" sz="1120" b="1" baseline="30000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-4</a:t>
            </a:r>
            <a:endParaRPr lang="ru-RU" sz="1120" b="1" dirty="0">
              <a:solidFill>
                <a:prstClr val="black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aphicFrame>
        <p:nvGraphicFramePr>
          <p:cNvPr id="27" name="Group 153"/>
          <p:cNvGraphicFramePr>
            <a:graphicFrameLocks noGrp="1"/>
          </p:cNvGraphicFramePr>
          <p:nvPr>
            <p:extLst/>
          </p:nvPr>
        </p:nvGraphicFramePr>
        <p:xfrm>
          <a:off x="2" y="7405267"/>
          <a:ext cx="12823970" cy="2457707"/>
        </p:xfrm>
        <a:graphic>
          <a:graphicData uri="http://schemas.openxmlformats.org/drawingml/2006/table">
            <a:tbl>
              <a:tblPr/>
              <a:tblGrid>
                <a:gridCol w="78052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92527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76553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58711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765532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58954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6904" marR="4690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ПВОО</a:t>
                      </a: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6904" marR="4690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958" marR="8495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6904" marR="4690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904" marR="4690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037869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6904" marR="4690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системах </a:t>
                      </a: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тепло-водоснабжения  </a:t>
                      </a: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6904" marR="4690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958" marR="8495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Октябрь - Март</a:t>
                      </a: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6904" marR="4690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Бахчисарайский район</a:t>
                      </a: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904" marR="4690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3029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6904" marR="4690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электросетях</a:t>
                      </a: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6904" marR="4690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958" marR="8495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– Декабрь, Март, ноябрь</a:t>
                      </a: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6904" marR="4690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Бахчисарайский район</a:t>
                      </a:r>
                    </a:p>
                  </a:txBody>
                  <a:tcPr marL="46904" marR="4690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28" name="Прямоугольник 22"/>
          <p:cNvGrpSpPr>
            <a:grpSpLocks/>
          </p:cNvGrpSpPr>
          <p:nvPr/>
        </p:nvGrpSpPr>
        <p:grpSpPr bwMode="auto">
          <a:xfrm>
            <a:off x="4671970" y="7370209"/>
            <a:ext cx="2814512" cy="630771"/>
            <a:chOff x="2150" y="1425"/>
            <a:chExt cx="1241" cy="276"/>
          </a:xfrm>
        </p:grpSpPr>
        <p:pic>
          <p:nvPicPr>
            <p:cNvPr id="29" name="Прямоугольник 22"/>
            <p:cNvPicPr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0" y="1425"/>
              <a:ext cx="1241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" name="Text Box 106"/>
            <p:cNvSpPr txBox="1">
              <a:spLocks noChangeArrowheads="1"/>
            </p:cNvSpPr>
            <p:nvPr/>
          </p:nvSpPr>
          <p:spPr bwMode="auto">
            <a:xfrm>
              <a:off x="2166" y="1441"/>
              <a:ext cx="1211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 eaLnBrk="0" hangingPunct="0">
                <a:defRPr sz="1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 defTabSz="1277938" eaLnBrk="0" hangingPunct="0">
                <a:defRPr sz="1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 defTabSz="1277938" eaLnBrk="0" hangingPunct="0">
                <a:defRPr sz="1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 defTabSz="1277938" eaLnBrk="0" hangingPunct="0">
                <a:defRPr sz="1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 defTabSz="1277938" eaLnBrk="0" hangingPunct="0">
                <a:defRPr sz="1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algn="ctr" eaLnBrk="1" hangingPunct="1"/>
              <a:endParaRPr lang="ru-RU" sz="196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31" name="Прямоугольник 30"/>
          <p:cNvSpPr>
            <a:spLocks noChangeArrowheads="1"/>
          </p:cNvSpPr>
          <p:nvPr/>
        </p:nvSpPr>
        <p:spPr bwMode="auto">
          <a:xfrm>
            <a:off x="4936966" y="7578643"/>
            <a:ext cx="2277863" cy="26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5540" tIns="47769" rIns="95540" bIns="47769">
            <a:spAutoFit/>
          </a:bodyPr>
          <a:lstStyle/>
          <a:p>
            <a:pPr algn="ctr" defTabSz="955087">
              <a:defRPr/>
            </a:pPr>
            <a:r>
              <a:rPr lang="ru-RU" sz="1120" b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Приемлемый риск - 10</a:t>
            </a:r>
            <a:r>
              <a:rPr lang="ru-RU" sz="1120" b="1" baseline="30000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-4</a:t>
            </a:r>
            <a:endParaRPr lang="ru-RU" sz="1120" b="1" dirty="0">
              <a:solidFill>
                <a:prstClr val="black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32" name="Прямоугольник 22"/>
          <p:cNvGrpSpPr>
            <a:grpSpLocks/>
          </p:cNvGrpSpPr>
          <p:nvPr/>
        </p:nvGrpSpPr>
        <p:grpSpPr bwMode="auto">
          <a:xfrm>
            <a:off x="4692957" y="8000981"/>
            <a:ext cx="2814512" cy="1033501"/>
            <a:chOff x="2150" y="1425"/>
            <a:chExt cx="1241" cy="276"/>
          </a:xfrm>
        </p:grpSpPr>
        <p:pic>
          <p:nvPicPr>
            <p:cNvPr id="33" name="Прямоугольник 22"/>
            <p:cNvPicPr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0" y="1425"/>
              <a:ext cx="1241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" name="Text Box 106"/>
            <p:cNvSpPr txBox="1">
              <a:spLocks noChangeArrowheads="1"/>
            </p:cNvSpPr>
            <p:nvPr/>
          </p:nvSpPr>
          <p:spPr bwMode="auto">
            <a:xfrm>
              <a:off x="2166" y="1441"/>
              <a:ext cx="1211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 eaLnBrk="0" hangingPunct="0">
                <a:defRPr sz="1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 defTabSz="1277938" eaLnBrk="0" hangingPunct="0">
                <a:defRPr sz="1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 defTabSz="1277938" eaLnBrk="0" hangingPunct="0">
                <a:defRPr sz="1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 defTabSz="1277938" eaLnBrk="0" hangingPunct="0">
                <a:defRPr sz="1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 defTabSz="1277938" eaLnBrk="0" hangingPunct="0">
                <a:defRPr sz="1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algn="ctr" eaLnBrk="1" hangingPunct="1"/>
              <a:endParaRPr lang="ru-RU" sz="196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35" name="Прямоугольник 34"/>
          <p:cNvSpPr>
            <a:spLocks noChangeArrowheads="1"/>
          </p:cNvSpPr>
          <p:nvPr/>
        </p:nvSpPr>
        <p:spPr bwMode="auto">
          <a:xfrm>
            <a:off x="4947776" y="8390041"/>
            <a:ext cx="2277863" cy="26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5540" tIns="47769" rIns="95540" bIns="47769">
            <a:spAutoFit/>
          </a:bodyPr>
          <a:lstStyle/>
          <a:p>
            <a:pPr algn="ctr" defTabSz="955087">
              <a:defRPr/>
            </a:pPr>
            <a:r>
              <a:rPr lang="ru-RU" sz="1120" b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Приемлемый риск - 10</a:t>
            </a:r>
            <a:r>
              <a:rPr lang="ru-RU" sz="1120" b="1" baseline="30000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-4</a:t>
            </a:r>
            <a:endParaRPr lang="ru-RU" sz="1120" b="1" dirty="0">
              <a:solidFill>
                <a:prstClr val="black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36" name="Прямоугольник 22"/>
          <p:cNvGrpSpPr>
            <a:grpSpLocks/>
          </p:cNvGrpSpPr>
          <p:nvPr/>
        </p:nvGrpSpPr>
        <p:grpSpPr bwMode="auto">
          <a:xfrm>
            <a:off x="4692957" y="9011239"/>
            <a:ext cx="2814512" cy="936216"/>
            <a:chOff x="2150" y="1425"/>
            <a:chExt cx="1241" cy="276"/>
          </a:xfrm>
        </p:grpSpPr>
        <p:pic>
          <p:nvPicPr>
            <p:cNvPr id="37" name="Прямоугольник 22"/>
            <p:cNvPicPr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0" y="1425"/>
              <a:ext cx="1241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" name="Text Box 106"/>
            <p:cNvSpPr txBox="1">
              <a:spLocks noChangeArrowheads="1"/>
            </p:cNvSpPr>
            <p:nvPr/>
          </p:nvSpPr>
          <p:spPr bwMode="auto">
            <a:xfrm>
              <a:off x="2166" y="1441"/>
              <a:ext cx="1211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 eaLnBrk="0" hangingPunct="0">
                <a:defRPr sz="1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 defTabSz="1277938" eaLnBrk="0" hangingPunct="0">
                <a:defRPr sz="1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 defTabSz="1277938" eaLnBrk="0" hangingPunct="0">
                <a:defRPr sz="1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 defTabSz="1277938" eaLnBrk="0" hangingPunct="0">
                <a:defRPr sz="1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 defTabSz="1277938" eaLnBrk="0" hangingPunct="0">
                <a:defRPr sz="1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algn="ctr" eaLnBrk="1" hangingPunct="1"/>
              <a:endParaRPr lang="ru-RU" sz="196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39" name="Прямоугольник 38"/>
          <p:cNvSpPr>
            <a:spLocks noChangeArrowheads="1"/>
          </p:cNvSpPr>
          <p:nvPr/>
        </p:nvSpPr>
        <p:spPr bwMode="auto">
          <a:xfrm>
            <a:off x="4947776" y="9303013"/>
            <a:ext cx="2277863" cy="26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5540" tIns="47769" rIns="95540" bIns="47769">
            <a:spAutoFit/>
          </a:bodyPr>
          <a:lstStyle/>
          <a:p>
            <a:pPr algn="ctr" defTabSz="955087">
              <a:defRPr/>
            </a:pPr>
            <a:r>
              <a:rPr lang="ru-RU" sz="1120" b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Приемлемый риск - 10</a:t>
            </a:r>
            <a:r>
              <a:rPr lang="ru-RU" sz="1120" b="1" baseline="30000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-4</a:t>
            </a:r>
            <a:endParaRPr lang="ru-RU" sz="1120" b="1" dirty="0">
              <a:solidFill>
                <a:prstClr val="black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88067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5" name="Group 15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3718309"/>
              </p:ext>
            </p:extLst>
          </p:nvPr>
        </p:nvGraphicFramePr>
        <p:xfrm>
          <a:off x="0" y="4943311"/>
          <a:ext cx="12774505" cy="1014283"/>
        </p:xfrm>
        <a:graphic>
          <a:graphicData uri="http://schemas.openxmlformats.org/drawingml/2006/table">
            <a:tbl>
              <a:tblPr/>
              <a:tblGrid>
                <a:gridCol w="82906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91476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89226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37484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76355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391912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55181" marR="5518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возникновений подтоплений (затоплений)</a:t>
                      </a: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55181" marR="5518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958" marR="8495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Круглогодично</a:t>
                      </a:r>
                    </a:p>
                  </a:txBody>
                  <a:tcPr marL="55181" marR="5518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Бахчисарайский район</a:t>
                      </a: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5181" marR="5518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22371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55181" marR="5518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природных пожаров</a:t>
                      </a: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55181" marR="5518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958" marR="8495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 - Ноябрь</a:t>
                      </a: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55181" marR="5518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Бахчисарайский район</a:t>
                      </a:r>
                    </a:p>
                  </a:txBody>
                  <a:tcPr marL="55181" marR="5518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1" name="Rectangle 4"/>
          <p:cNvSpPr txBox="1">
            <a:spLocks noChangeArrowheads="1"/>
          </p:cNvSpPr>
          <p:nvPr/>
        </p:nvSpPr>
        <p:spPr>
          <a:xfrm>
            <a:off x="2" y="4"/>
            <a:ext cx="12774504" cy="1262583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 algn="ctr">
            <a:noFill/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lIns="110478" tIns="55238" rIns="110478" bIns="55238" anchor="ctr"/>
          <a:lstStyle/>
          <a:p>
            <a:pPr algn="ctr" eaLnBrk="1" hangingPunct="1">
              <a:lnSpc>
                <a:spcPct val="80000"/>
              </a:lnSpc>
            </a:pP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Электронный паспорт социально-значимого объекта</a:t>
            </a:r>
          </a:p>
          <a:p>
            <a:pPr algn="ctr" eaLnBrk="1" hangingPunct="1"/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УВК «Школьная академия»</a:t>
            </a:r>
          </a:p>
          <a:p>
            <a:pPr algn="ctr" defTabSz="1545922">
              <a:lnSpc>
                <a:spcPct val="80000"/>
              </a:lnSpc>
              <a:defRPr/>
            </a:pPr>
            <a:r>
              <a:rPr lang="ru-RU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(Оценка защищенности, исходя из рисков возникновения ЧС)</a:t>
            </a:r>
          </a:p>
        </p:txBody>
      </p:sp>
      <p:graphicFrame>
        <p:nvGraphicFramePr>
          <p:cNvPr id="92" name="Group 1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9319429"/>
              </p:ext>
            </p:extLst>
          </p:nvPr>
        </p:nvGraphicFramePr>
        <p:xfrm>
          <a:off x="363" y="1200200"/>
          <a:ext cx="12801238" cy="568461"/>
        </p:xfrm>
        <a:graphic>
          <a:graphicData uri="http://schemas.openxmlformats.org/drawingml/2006/table">
            <a:tbl>
              <a:tblPr/>
              <a:tblGrid>
                <a:gridCol w="83080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92296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88568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39245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769341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568461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kumimoji="0" lang="ru-RU" sz="13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п.п</a:t>
                      </a: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46904" marR="4690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риска</a:t>
                      </a:r>
                    </a:p>
                  </a:txBody>
                  <a:tcPr marL="46904" marR="4690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Показатель риска</a:t>
                      </a:r>
                    </a:p>
                  </a:txBody>
                  <a:tcPr marL="46904" marR="4690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Временные показатели риска</a:t>
                      </a:r>
                    </a:p>
                  </a:txBody>
                  <a:tcPr marL="46904" marR="4690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Муниципальный район (городской округ) в субъекте РФ</a:t>
                      </a:r>
                    </a:p>
                  </a:txBody>
                  <a:tcPr marL="46904" marR="4690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93" name="Group 1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5563959"/>
              </p:ext>
            </p:extLst>
          </p:nvPr>
        </p:nvGraphicFramePr>
        <p:xfrm>
          <a:off x="-2551" y="1803860"/>
          <a:ext cx="12804151" cy="1733431"/>
        </p:xfrm>
        <a:graphic>
          <a:graphicData uri="http://schemas.openxmlformats.org/drawingml/2006/table">
            <a:tbl>
              <a:tblPr/>
              <a:tblGrid>
                <a:gridCol w="83099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92385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88634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39299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769971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722785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55181" marR="5518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канализационных сетях</a:t>
                      </a:r>
                    </a:p>
                  </a:txBody>
                  <a:tcPr marL="55181" marR="5518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958" marR="8495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Круглогодично </a:t>
                      </a: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55181" marR="5518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Бахчисарайский район</a:t>
                      </a:r>
                    </a:p>
                  </a:txBody>
                  <a:tcPr marL="55181" marR="5518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05323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55181" marR="5518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техногенных пожаров</a:t>
                      </a:r>
                    </a:p>
                  </a:txBody>
                  <a:tcPr marL="55181" marR="5518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958" marR="8495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Круглогодично </a:t>
                      </a: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55181" marR="5518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Бахчисарайский район</a:t>
                      </a:r>
                    </a:p>
                  </a:txBody>
                  <a:tcPr marL="55181" marR="5518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05323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</a:p>
                  </a:txBody>
                  <a:tcPr marL="55181" marR="5518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гидродинамических аварий</a:t>
                      </a:r>
                    </a:p>
                  </a:txBody>
                  <a:tcPr marL="55181" marR="5518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958" marR="8495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 - Июль</a:t>
                      </a:r>
                    </a:p>
                  </a:txBody>
                  <a:tcPr marL="55181" marR="5518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Бахчисарайский район</a:t>
                      </a:r>
                    </a:p>
                  </a:txBody>
                  <a:tcPr marL="55181" marR="5518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94" name="Group 15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5889783"/>
              </p:ext>
            </p:extLst>
          </p:nvPr>
        </p:nvGraphicFramePr>
        <p:xfrm>
          <a:off x="-15764" y="3531051"/>
          <a:ext cx="12790268" cy="1371836"/>
        </p:xfrm>
        <a:graphic>
          <a:graphicData uri="http://schemas.openxmlformats.org/drawingml/2006/table">
            <a:tbl>
              <a:tblPr/>
              <a:tblGrid>
                <a:gridCol w="83008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9196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88321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39039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76696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418881">
                <a:tc gridSpan="5"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природного характера</a:t>
                      </a: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55181" marR="5518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50965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55181" marR="5518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природного характера</a:t>
                      </a: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55181" marR="5518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958" marR="8495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 - Июнь</a:t>
                      </a: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55181" marR="5518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Бахчисарайский район</a:t>
                      </a: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5181" marR="5518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97279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55181" marR="5518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землетрясений</a:t>
                      </a: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55181" marR="5518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958" marR="8495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Круглогодично </a:t>
                      </a: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55181" marR="5518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Бахчисарайский район</a:t>
                      </a: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5181" marR="5518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07" name="Прямоугольник 106"/>
          <p:cNvSpPr>
            <a:spLocks noChangeArrowheads="1"/>
          </p:cNvSpPr>
          <p:nvPr/>
        </p:nvSpPr>
        <p:spPr bwMode="auto">
          <a:xfrm>
            <a:off x="5246982" y="1990624"/>
            <a:ext cx="1873928" cy="2413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271" tIns="34160" rIns="68271" bIns="34160">
            <a:spAutoFit/>
          </a:bodyPr>
          <a:lstStyle/>
          <a:p>
            <a:pPr algn="ctr" defTabSz="955087">
              <a:defRPr/>
            </a:pPr>
            <a:r>
              <a:rPr lang="ru-RU" sz="1120" b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Приемлемый  риск - 10</a:t>
            </a:r>
            <a:r>
              <a:rPr lang="ru-RU" sz="1120" b="1" baseline="30000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-4</a:t>
            </a:r>
            <a:endParaRPr lang="ru-RU" sz="1120" b="1" dirty="0">
              <a:solidFill>
                <a:prstClr val="black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11" name="Прямоугольник 110"/>
          <p:cNvSpPr>
            <a:spLocks noChangeArrowheads="1"/>
          </p:cNvSpPr>
          <p:nvPr/>
        </p:nvSpPr>
        <p:spPr bwMode="auto">
          <a:xfrm>
            <a:off x="5255719" y="2639705"/>
            <a:ext cx="1873928" cy="2413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271" tIns="34160" rIns="68271" bIns="34160">
            <a:spAutoFit/>
          </a:bodyPr>
          <a:lstStyle/>
          <a:p>
            <a:pPr algn="ctr" defTabSz="955087">
              <a:defRPr/>
            </a:pPr>
            <a:r>
              <a:rPr lang="ru-RU" sz="1120" b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Приемлемый  риск - 10</a:t>
            </a:r>
            <a:r>
              <a:rPr lang="ru-RU" sz="1120" b="1" baseline="30000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-4</a:t>
            </a:r>
            <a:endParaRPr lang="ru-RU" sz="1120" b="1" dirty="0">
              <a:solidFill>
                <a:prstClr val="black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19" name="Прямоугольник 118"/>
          <p:cNvSpPr>
            <a:spLocks noChangeArrowheads="1"/>
          </p:cNvSpPr>
          <p:nvPr/>
        </p:nvSpPr>
        <p:spPr bwMode="auto">
          <a:xfrm>
            <a:off x="5255719" y="4003273"/>
            <a:ext cx="1873928" cy="2413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271" tIns="34160" rIns="68271" bIns="34160">
            <a:spAutoFit/>
          </a:bodyPr>
          <a:lstStyle/>
          <a:p>
            <a:pPr algn="ctr" defTabSz="955087">
              <a:defRPr/>
            </a:pPr>
            <a:r>
              <a:rPr lang="ru-RU" sz="1120" b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Приемлемый  риск - 10</a:t>
            </a:r>
            <a:r>
              <a:rPr lang="ru-RU" sz="1120" b="1" baseline="30000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-4</a:t>
            </a:r>
            <a:endParaRPr lang="ru-RU" sz="1120" b="1" dirty="0">
              <a:solidFill>
                <a:prstClr val="black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23" name="Прямоугольник 122"/>
          <p:cNvSpPr>
            <a:spLocks noChangeArrowheads="1"/>
          </p:cNvSpPr>
          <p:nvPr/>
        </p:nvSpPr>
        <p:spPr bwMode="auto">
          <a:xfrm>
            <a:off x="5046065" y="5479901"/>
            <a:ext cx="1873928" cy="2413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271" tIns="34160" rIns="68271" bIns="34160">
            <a:spAutoFit/>
          </a:bodyPr>
          <a:lstStyle/>
          <a:p>
            <a:pPr algn="ctr" defTabSz="955087">
              <a:defRPr/>
            </a:pPr>
            <a:r>
              <a:rPr lang="ru-RU" sz="1120" b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Приемлемый  риск - 10</a:t>
            </a:r>
            <a:r>
              <a:rPr lang="ru-RU" sz="1120" b="1" baseline="30000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-4</a:t>
            </a:r>
            <a:endParaRPr lang="ru-RU" sz="1120" b="1" dirty="0">
              <a:solidFill>
                <a:prstClr val="black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27" name="Прямоугольник 126"/>
          <p:cNvSpPr>
            <a:spLocks noChangeArrowheads="1"/>
          </p:cNvSpPr>
          <p:nvPr/>
        </p:nvSpPr>
        <p:spPr bwMode="auto">
          <a:xfrm>
            <a:off x="4960640" y="5050048"/>
            <a:ext cx="1873928" cy="2413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271" tIns="34160" rIns="68271" bIns="34160">
            <a:spAutoFit/>
          </a:bodyPr>
          <a:lstStyle/>
          <a:p>
            <a:pPr algn="ctr" defTabSz="955087">
              <a:defRPr/>
            </a:pPr>
            <a:r>
              <a:rPr lang="ru-RU" sz="1120" b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Приемлемый  риск - 10</a:t>
            </a:r>
            <a:r>
              <a:rPr lang="ru-RU" sz="1120" b="1" baseline="30000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-4</a:t>
            </a:r>
            <a:endParaRPr lang="ru-RU" sz="1120" b="1" dirty="0">
              <a:solidFill>
                <a:prstClr val="black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31" name="Прямоугольник 130"/>
          <p:cNvSpPr>
            <a:spLocks noChangeArrowheads="1"/>
          </p:cNvSpPr>
          <p:nvPr/>
        </p:nvSpPr>
        <p:spPr bwMode="auto">
          <a:xfrm>
            <a:off x="5255719" y="4513168"/>
            <a:ext cx="1873928" cy="2413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271" tIns="34160" rIns="68271" bIns="34160">
            <a:spAutoFit/>
          </a:bodyPr>
          <a:lstStyle/>
          <a:p>
            <a:pPr algn="ctr" defTabSz="955087">
              <a:defRPr/>
            </a:pPr>
            <a:r>
              <a:rPr lang="ru-RU" sz="1120" b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Приемлемый  риск - 10</a:t>
            </a:r>
            <a:r>
              <a:rPr lang="ru-RU" sz="1120" b="1" baseline="30000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-4</a:t>
            </a:r>
            <a:endParaRPr lang="ru-RU" sz="1120" b="1" dirty="0">
              <a:solidFill>
                <a:prstClr val="black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32" name="Номер слайда 45"/>
          <p:cNvSpPr>
            <a:spLocks noGrp="1"/>
          </p:cNvSpPr>
          <p:nvPr>
            <p:ph type="sldNum" sz="quarter" idx="12"/>
          </p:nvPr>
        </p:nvSpPr>
        <p:spPr>
          <a:xfrm>
            <a:off x="10823604" y="7434679"/>
            <a:ext cx="3523964" cy="427050"/>
          </a:xfrm>
        </p:spPr>
        <p:txBody>
          <a:bodyPr/>
          <a:lstStyle/>
          <a:p>
            <a:fld id="{8DB72476-828E-4732-9FF5-03C6E0F1F2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9" name="Прямоугольник 48"/>
          <p:cNvSpPr>
            <a:spLocks noChangeArrowheads="1"/>
          </p:cNvSpPr>
          <p:nvPr/>
        </p:nvSpPr>
        <p:spPr bwMode="auto">
          <a:xfrm>
            <a:off x="5255719" y="3081413"/>
            <a:ext cx="1865191" cy="2413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8271" tIns="34160" rIns="68271" bIns="34160">
            <a:spAutoFit/>
          </a:bodyPr>
          <a:lstStyle/>
          <a:p>
            <a:pPr algn="ctr" defTabSz="955087">
              <a:defRPr/>
            </a:pPr>
            <a:r>
              <a:rPr lang="ru-RU" sz="1120" b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Приемлемый  риск - 10</a:t>
            </a:r>
            <a:r>
              <a:rPr lang="ru-RU" sz="1120" b="1" baseline="30000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-4</a:t>
            </a:r>
            <a:endParaRPr lang="ru-RU" sz="1120" b="1" dirty="0">
              <a:solidFill>
                <a:prstClr val="black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aphicFrame>
        <p:nvGraphicFramePr>
          <p:cNvPr id="50" name="Group 15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2736925"/>
              </p:ext>
            </p:extLst>
          </p:nvPr>
        </p:nvGraphicFramePr>
        <p:xfrm>
          <a:off x="-17701" y="5985500"/>
          <a:ext cx="12819302" cy="2026284"/>
        </p:xfrm>
        <a:graphic>
          <a:graphicData uri="http://schemas.openxmlformats.org/drawingml/2006/table">
            <a:tbl>
              <a:tblPr/>
              <a:tblGrid>
                <a:gridCol w="83197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92849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88975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39582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773248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225483">
                <a:tc gridSpan="5"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биолого-социального характера</a:t>
                      </a: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55181" marR="5518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5300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19</a:t>
                      </a:r>
                    </a:p>
                  </a:txBody>
                  <a:tcPr marL="55181" marR="5518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 возникновения эпидемий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2363" marR="6236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отсутствует</a:t>
                      </a:r>
                    </a:p>
                  </a:txBody>
                  <a:tcPr marL="84958" marR="8495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55181" marR="5518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5181" marR="5518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22721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20</a:t>
                      </a:r>
                    </a:p>
                  </a:txBody>
                  <a:tcPr marL="55181" marR="5518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 возникновения эпизоотий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2363" marR="6236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отсутствует</a:t>
                      </a:r>
                    </a:p>
                  </a:txBody>
                  <a:tcPr marL="84958" marR="8495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55181" marR="5518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5181" marR="5518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22721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21</a:t>
                      </a:r>
                    </a:p>
                  </a:txBody>
                  <a:tcPr marL="55181" marR="5518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 возникновений эпифитотий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2363" marR="6236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отсутствует</a:t>
                      </a:r>
                    </a:p>
                  </a:txBody>
                  <a:tcPr marL="84958" marR="8495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55181" marR="5518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5181" marR="5518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6" name="Text Box 335"/>
          <p:cNvSpPr txBox="1">
            <a:spLocks noChangeArrowheads="1"/>
          </p:cNvSpPr>
          <p:nvPr/>
        </p:nvSpPr>
        <p:spPr bwMode="auto">
          <a:xfrm>
            <a:off x="11714424" y="-32925"/>
            <a:ext cx="1060081" cy="326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0478" tIns="55238" rIns="110478" bIns="55238">
            <a:spAutoFit/>
          </a:bodyPr>
          <a:lstStyle/>
          <a:p>
            <a:pPr algn="r" defTabSz="1545922">
              <a:spcBef>
                <a:spcPct val="50000"/>
              </a:spcBef>
            </a:pP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п. </a:t>
            </a:r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3.4.</a:t>
            </a:r>
            <a:endParaRPr lang="ru-RU" sz="1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4509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63" name="Group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6782760"/>
              </p:ext>
            </p:extLst>
          </p:nvPr>
        </p:nvGraphicFramePr>
        <p:xfrm>
          <a:off x="400008" y="1443014"/>
          <a:ext cx="12001500" cy="7877367"/>
        </p:xfrm>
        <a:graphic>
          <a:graphicData uri="http://schemas.openxmlformats.org/drawingml/2006/table">
            <a:tbl>
              <a:tblPr/>
              <a:tblGrid>
                <a:gridCol w="1000125"/>
                <a:gridCol w="6700838"/>
                <a:gridCol w="4300537"/>
              </a:tblGrid>
              <a:tr h="9001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kumimoji="0" lang="ru-RU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  <a:endParaRPr kumimoji="0" 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8016" marR="128016" marT="64008" marB="6400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128016" marR="128016" marT="64008" marB="6400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128016" marR="128016" marT="64008" marB="6400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576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128016" marR="128016" marT="64008" marB="640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Назначение здания</a:t>
                      </a:r>
                    </a:p>
                  </a:txBody>
                  <a:tcPr marL="128016" marR="128016" marT="64008" marB="640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Прочие (Образовательное учреждение)</a:t>
                      </a:r>
                    </a:p>
                  </a:txBody>
                  <a:tcPr marL="128016" marR="128016" marT="64008" marB="6400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76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128016" marR="128016" marT="64008" marB="640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Степень огнестойкости здания</a:t>
                      </a:r>
                    </a:p>
                  </a:txBody>
                  <a:tcPr marL="128016" marR="128016" marT="64008" marB="640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степень огнестойкости</a:t>
                      </a:r>
                    </a:p>
                  </a:txBody>
                  <a:tcPr marL="128016" marR="128016" marT="64008" marB="6400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95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3.2</a:t>
                      </a:r>
                    </a:p>
                  </a:txBody>
                  <a:tcPr marL="128016" marR="128016" marT="64008" marB="640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находящихся людей в здании: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дневное время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ночное время</a:t>
                      </a:r>
                    </a:p>
                  </a:txBody>
                  <a:tcPr marL="128016" marR="128016" marT="64008" marB="640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чел. 1100; детей 993 чел.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чел. 1; детей 0 чел.</a:t>
                      </a:r>
                    </a:p>
                  </a:txBody>
                  <a:tcPr marL="128016" marR="128016" marT="64008" marB="64008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9316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4.6</a:t>
                      </a:r>
                    </a:p>
                  </a:txBody>
                  <a:tcPr marL="128016" marR="128016" marT="64008" marB="640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и конструктивные особенности здания: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этажность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общая высота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размеры (геометрические)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наличие подвала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наличие чердака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тех. этажа </a:t>
                      </a:r>
                    </a:p>
                  </a:txBody>
                  <a:tcPr marL="128016" marR="128016" marT="64008" marB="640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-х этажное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метров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132,75</a:t>
                      </a: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* </a:t>
                      </a:r>
                      <a:r>
                        <a:rPr kumimoji="0" lang="en-US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73,95</a:t>
                      </a: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метров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есть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128016" marR="128016" marT="64008" marB="640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7046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8016" marR="128016" marT="64008" marB="640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конструкции: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Наружные стены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Перегородки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8016" marR="128016" marT="64008" marB="640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 мин. (потеря огнестойкости)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 </a:t>
                      </a: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 мин. (потеря несущей стойкости)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8016" marR="128016" marT="64008" marB="640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9525"/>
            <a:ext cx="12801600" cy="1258888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 algn="ctr">
            <a:noFill/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lIns="110436" tIns="55219" rIns="110436" bIns="55219" anchor="ctr"/>
          <a:lstStyle/>
          <a:p>
            <a:pPr algn="ctr" eaLnBrk="1" hangingPunct="1">
              <a:lnSpc>
                <a:spcPct val="80000"/>
              </a:lnSpc>
            </a:pP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Электронный паспорт социально-значимого объекта</a:t>
            </a:r>
          </a:p>
          <a:p>
            <a:pPr algn="ctr" eaLnBrk="1" hangingPunct="1"/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УВК «Школьная академия»</a:t>
            </a:r>
          </a:p>
          <a:p>
            <a:pPr algn="ctr" defTabSz="1544452">
              <a:lnSpc>
                <a:spcPct val="80000"/>
              </a:lnSpc>
              <a:defRPr/>
            </a:pPr>
            <a:r>
              <a:rPr lang="ru-RU" sz="21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1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оперативно-технические характеристики объекта)</a:t>
            </a:r>
          </a:p>
        </p:txBody>
      </p:sp>
      <p:sp>
        <p:nvSpPr>
          <p:cNvPr id="5" name="Text Box 65"/>
          <p:cNvSpPr txBox="1">
            <a:spLocks noChangeArrowheads="1"/>
          </p:cNvSpPr>
          <p:nvPr/>
        </p:nvSpPr>
        <p:spPr bwMode="auto">
          <a:xfrm>
            <a:off x="12025313" y="0"/>
            <a:ext cx="690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3013075" indent="1588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470275" indent="1588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927475" indent="1588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384675" indent="1588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sz="1400" b="1" dirty="0"/>
              <a:t>п. 3.5.</a:t>
            </a:r>
          </a:p>
        </p:txBody>
      </p:sp>
    </p:spTree>
    <p:extLst>
      <p:ext uri="{BB962C8B-B14F-4D97-AF65-F5344CB8AC3E}">
        <p14:creationId xmlns:p14="http://schemas.microsoft.com/office/powerpoint/2010/main" val="25463321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9525"/>
            <a:ext cx="12801600" cy="1258888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 algn="ctr">
            <a:noFill/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lIns="110436" tIns="55219" rIns="110436" bIns="55219" anchor="ctr"/>
          <a:lstStyle/>
          <a:p>
            <a:pPr algn="ctr" eaLnBrk="1" hangingPunct="1">
              <a:lnSpc>
                <a:spcPct val="80000"/>
              </a:lnSpc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Электронный паспорт социально-значимого объекта</a:t>
            </a:r>
          </a:p>
          <a:p>
            <a:pPr algn="ctr" eaLnBrk="1" hangingPunct="1"/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УВК «Школьная академия»</a:t>
            </a:r>
          </a:p>
          <a:p>
            <a:pPr algn="ctr" defTabSz="1544452">
              <a:lnSpc>
                <a:spcPct val="80000"/>
              </a:lnSpc>
              <a:defRPr/>
            </a:pPr>
            <a:r>
              <a:rPr lang="ru-RU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характеристики объекта)</a:t>
            </a:r>
          </a:p>
        </p:txBody>
      </p:sp>
      <p:graphicFrame>
        <p:nvGraphicFramePr>
          <p:cNvPr id="24598" name="Group 22"/>
          <p:cNvGraphicFramePr>
            <a:graphicFrameLocks noGrp="1"/>
          </p:cNvGraphicFramePr>
          <p:nvPr/>
        </p:nvGraphicFramePr>
        <p:xfrm>
          <a:off x="257175" y="1349375"/>
          <a:ext cx="12287250" cy="8126414"/>
        </p:xfrm>
        <a:graphic>
          <a:graphicData uri="http://schemas.openxmlformats.org/drawingml/2006/table">
            <a:tbl>
              <a:tblPr/>
              <a:tblGrid>
                <a:gridCol w="1023938"/>
                <a:gridCol w="6861175"/>
                <a:gridCol w="4402137"/>
              </a:tblGrid>
              <a:tr h="11191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п\п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2773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Перекрытия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Кровля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Лестничные клетки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мин. (потеря целостнотсти)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(умереннопожароопасные)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мин. (потеря целостнотсти)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(умереннопожароопасные)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233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материалы: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Перегородки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Перекрытия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Горючесть: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умеренногорючие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Воспламеняемость: 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умеренновоспламеняемые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Распространение пламени по поверхности: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умереннораспространяемые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Дымообразующая способность: 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умеренной дымообразующей способностью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Токсичность: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умеренноопасные.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Горючесть: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нормальногорючие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Воспламеняемость: 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умеренновоспламеняемые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Распространение пламени по поверхности: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умереннораспространяющие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Дымообразующая способность: 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умеренной дымообразующей способностью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Токсичность: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умеренноопасные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Text Box 65"/>
          <p:cNvSpPr txBox="1">
            <a:spLocks noChangeArrowheads="1"/>
          </p:cNvSpPr>
          <p:nvPr/>
        </p:nvSpPr>
        <p:spPr bwMode="auto">
          <a:xfrm>
            <a:off x="12025313" y="0"/>
            <a:ext cx="690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3013075" indent="1588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470275" indent="1588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927475" indent="1588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384675" indent="1588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sz="1400" b="1" dirty="0"/>
              <a:t>п. 3.5.</a:t>
            </a:r>
          </a:p>
        </p:txBody>
      </p:sp>
    </p:spTree>
    <p:extLst>
      <p:ext uri="{BB962C8B-B14F-4D97-AF65-F5344CB8AC3E}">
        <p14:creationId xmlns:p14="http://schemas.microsoft.com/office/powerpoint/2010/main" val="107957842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661" name="Group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1835928"/>
              </p:ext>
            </p:extLst>
          </p:nvPr>
        </p:nvGraphicFramePr>
        <p:xfrm>
          <a:off x="400050" y="1339850"/>
          <a:ext cx="12001500" cy="7938643"/>
        </p:xfrm>
        <a:graphic>
          <a:graphicData uri="http://schemas.openxmlformats.org/drawingml/2006/table">
            <a:tbl>
              <a:tblPr/>
              <a:tblGrid>
                <a:gridCol w="1000125"/>
                <a:gridCol w="6700838"/>
                <a:gridCol w="4300537"/>
              </a:tblGrid>
              <a:tr h="9366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kumimoji="0" lang="ru-RU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  <a:endParaRPr kumimoji="0" 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8016" marR="128016" marT="64008" marB="6400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128016" marR="128016" marT="64008" marB="6400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128016" marR="128016" marT="64008" marB="6400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26955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5.2.4</a:t>
                      </a:r>
                    </a:p>
                  </a:txBody>
                  <a:tcPr marL="128016" marR="128016" marT="64008" marB="640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Кровля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Лестничные клетки</a:t>
                      </a:r>
                    </a:p>
                  </a:txBody>
                  <a:tcPr marL="128016" marR="128016" marT="64008" marB="640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Горючесть:</a:t>
                      </a: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нормальногорючие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Воспламеняемость: </a:t>
                      </a: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умеренновоспламеняемые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Распространение пламени по поверхности: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умереннораспространяющие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Дымообразующая способность: </a:t>
                      </a: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умеренной дымообразующей способностью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Токсичность:</a:t>
                      </a: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умеренноопасные</a:t>
                      </a:r>
                      <a:endParaRPr kumimoji="0" lang="ru-RU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128016" marR="128016" marT="64008" marB="6400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000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L="128016" marR="128016" marT="64008" marB="640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и вид противопожарных преград</a:t>
                      </a:r>
                    </a:p>
                  </a:txBody>
                  <a:tcPr marL="128016" marR="128016" marT="64008" marB="640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128016" marR="128016" marT="64008" marB="640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000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</a:p>
                  </a:txBody>
                  <a:tcPr marL="128016" marR="128016" marT="64008" marB="640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Пути эвакуации</a:t>
                      </a:r>
                    </a:p>
                  </a:txBody>
                  <a:tcPr marL="128016" marR="128016" marT="64008" marB="640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Дверные проемы </a:t>
                      </a:r>
                    </a:p>
                  </a:txBody>
                  <a:tcPr marL="128016" marR="128016" marT="64008" marB="640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95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</a:p>
                  </a:txBody>
                  <a:tcPr marL="128016" marR="128016" marT="64008" marB="640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Места отключения электроэнергии, вентиляции, </a:t>
                      </a:r>
                      <a:r>
                        <a:rPr kumimoji="0" lang="ru-RU" sz="1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дымоудаления</a:t>
                      </a: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128016" marR="128016" marT="64008" marB="640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Электроэнергия от </a:t>
                      </a:r>
                      <a:r>
                        <a:rPr kumimoji="0" lang="ru-RU" sz="1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электрощитовой</a:t>
                      </a: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в подвале </a:t>
                      </a:r>
                    </a:p>
                  </a:txBody>
                  <a:tcPr marL="128016" marR="128016" marT="64008" marB="640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95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</a:t>
                      </a:r>
                    </a:p>
                  </a:txBody>
                  <a:tcPr marL="128016" marR="128016" marT="64008" marB="640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Основные элементы опасности для людей при пожаре.</a:t>
                      </a:r>
                    </a:p>
                  </a:txBody>
                  <a:tcPr marL="128016" marR="128016" marT="64008" marB="640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Отравление СО и продуктами разложения, воздействие высокой температуры, обрушение конструкций.</a:t>
                      </a:r>
                    </a:p>
                  </a:txBody>
                  <a:tcPr marL="128016" marR="128016" marT="64008" marB="640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408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10.4</a:t>
                      </a:r>
                    </a:p>
                  </a:txBody>
                  <a:tcPr marL="128016" marR="128016" marT="64008" marB="640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Противопожарное водоснабжение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количество пожарных водоемов, их емкость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пожарный водопровод, его вид, расход воды;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количество гидрантов;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наличие и количество внутренних пожарных кранов;</a:t>
                      </a:r>
                    </a:p>
                  </a:txBody>
                  <a:tcPr marL="128016" marR="128016" marT="64008" marB="640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отсутствуют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отсутствует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шт.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 </a:t>
                      </a:r>
                      <a:r>
                        <a:rPr kumimoji="0" lang="ru-RU" sz="1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шт</a:t>
                      </a:r>
                      <a:endParaRPr kumimoji="0" lang="ru-RU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8016" marR="128016" marT="64008" marB="640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9525"/>
            <a:ext cx="12801600" cy="1258888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 algn="ctr">
            <a:noFill/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lIns="110436" tIns="55219" rIns="110436" bIns="55219" anchor="ctr"/>
          <a:lstStyle/>
          <a:p>
            <a:pPr algn="ctr" eaLnBrk="1" hangingPunct="1">
              <a:lnSpc>
                <a:spcPct val="80000"/>
              </a:lnSpc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Электронный паспорт социально-значимого объекта</a:t>
            </a:r>
          </a:p>
          <a:p>
            <a:pPr algn="ctr" eaLnBrk="1" hangingPunct="1"/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УВК «Школьная академия»</a:t>
            </a:r>
          </a:p>
          <a:p>
            <a:pPr algn="ctr" defTabSz="1544452">
              <a:lnSpc>
                <a:spcPct val="80000"/>
              </a:lnSpc>
              <a:defRPr/>
            </a:pPr>
            <a:r>
              <a:rPr lang="ru-RU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характеристики объекта)</a:t>
            </a:r>
          </a:p>
        </p:txBody>
      </p:sp>
      <p:sp>
        <p:nvSpPr>
          <p:cNvPr id="5" name="Text Box 65"/>
          <p:cNvSpPr txBox="1">
            <a:spLocks noChangeArrowheads="1"/>
          </p:cNvSpPr>
          <p:nvPr/>
        </p:nvSpPr>
        <p:spPr bwMode="auto">
          <a:xfrm>
            <a:off x="12025313" y="0"/>
            <a:ext cx="690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3013075" indent="1588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470275" indent="1588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927475" indent="1588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384675" indent="1588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sz="1400" b="1" dirty="0"/>
              <a:t>п. 3.5.</a:t>
            </a:r>
          </a:p>
        </p:txBody>
      </p:sp>
    </p:spTree>
    <p:extLst>
      <p:ext uri="{BB962C8B-B14F-4D97-AF65-F5344CB8AC3E}">
        <p14:creationId xmlns:p14="http://schemas.microsoft.com/office/powerpoint/2010/main" val="28811418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698" name="Group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0484354"/>
              </p:ext>
            </p:extLst>
          </p:nvPr>
        </p:nvGraphicFramePr>
        <p:xfrm>
          <a:off x="400050" y="1339850"/>
          <a:ext cx="12001500" cy="7714934"/>
        </p:xfrm>
        <a:graphic>
          <a:graphicData uri="http://schemas.openxmlformats.org/drawingml/2006/table">
            <a:tbl>
              <a:tblPr/>
              <a:tblGrid>
                <a:gridCol w="1000125"/>
                <a:gridCol w="6215063"/>
                <a:gridCol w="4786312"/>
              </a:tblGrid>
              <a:tr h="909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п\п</a:t>
                      </a:r>
                    </a:p>
                  </a:txBody>
                  <a:tcPr marL="128016" marR="128016" marT="64008" marB="6400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128016" marR="128016" marT="64008" marB="6400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128016" marR="128016" marT="64008" marB="6400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1890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10.6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10.7</a:t>
                      </a:r>
                    </a:p>
                  </a:txBody>
                  <a:tcPr marL="128016" marR="128016" marT="64008" marB="640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-тип соединения и диаметр внутренних пожарных кранов;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требуемый расход воды на нужды пожаротушения: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способы подачи воды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8016" marR="128016" marT="64008" marB="640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Головка муфтовая 50 мм;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10,8 л/с.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Муниципальный водопровод</a:t>
                      </a:r>
                    </a:p>
                  </a:txBody>
                  <a:tcPr marL="128016" marR="128016" marT="64008" marB="640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88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</a:t>
                      </a:r>
                    </a:p>
                  </a:txBody>
                  <a:tcPr marL="128016" marR="128016" marT="64008" marB="640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Помещения с наличием взрывоопасных веществ и материалов</a:t>
                      </a:r>
                    </a:p>
                  </a:txBody>
                  <a:tcPr marL="128016" marR="128016" marT="64008" marB="640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128016" marR="128016" marT="64008" marB="640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79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8016" marR="128016" marT="64008" marB="640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Наличие устройств автоматического пожаротушения и автоматической пожарной сигнализации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8016" marR="128016" marT="64008" marB="640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Автоматическая пожарная сигнализация</a:t>
                      </a:r>
                    </a:p>
                  </a:txBody>
                  <a:tcPr marL="128016" marR="128016" marT="64008" marB="640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1604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12.2</a:t>
                      </a:r>
                    </a:p>
                  </a:txBody>
                  <a:tcPr marL="128016" marR="128016" marT="64008" marB="640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Способ вывода сигнала о срабатывании систем противопожарной защиты в подразделение пожарной охраны</a:t>
                      </a:r>
                      <a:endParaRPr kumimoji="0" lang="ru-RU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Прямая телефонная связь с подразделением пожарной охраны для здания</a:t>
                      </a:r>
                      <a:endParaRPr kumimoji="0" lang="ru-RU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8016" marR="128016" marT="64008" marB="640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 по номеру 101 или 4-17-73</a:t>
                      </a:r>
                    </a:p>
                  </a:txBody>
                  <a:tcPr marL="128016" marR="128016" marT="64008" marB="640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572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13.1</a:t>
                      </a:r>
                    </a:p>
                  </a:txBody>
                  <a:tcPr marL="128016" marR="128016" marT="64008" marB="640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Охранная сигнализация в здании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Кнопка (брелок) экстренного вызова милиции в здании</a:t>
                      </a:r>
                      <a:endParaRPr kumimoji="0" lang="ru-RU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8016" marR="128016" marT="64008" marB="640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128016" marR="128016" marT="64008" marB="640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190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14.1</a:t>
                      </a:r>
                    </a:p>
                  </a:txBody>
                  <a:tcPr marL="128016" marR="128016" marT="64008" marB="640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Система оповещения и управления эвакуацией людей при пожаре в здании</a:t>
                      </a:r>
                      <a:endParaRPr kumimoji="0" lang="ru-RU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Тип системы оповещения и управления эвакуацией людей при пожаре</a:t>
                      </a:r>
                    </a:p>
                  </a:txBody>
                  <a:tcPr marL="128016" marR="128016" marT="64008" marB="640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беспроводная;</a:t>
                      </a:r>
                    </a:p>
                  </a:txBody>
                  <a:tcPr marL="128016" marR="128016" marT="64008" marB="640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699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15.1</a:t>
                      </a:r>
                    </a:p>
                  </a:txBody>
                  <a:tcPr marL="128016" marR="128016" marT="64008" marB="640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Обеспеченность персонала здания учреждения средствами индивидуальной защиты органов дыхания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Обеспеченность персонала корпуса (здания) учреждения носилками для эвакуации маломобильных пациентов</a:t>
                      </a:r>
                      <a:endParaRPr kumimoji="0" lang="ru-RU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8016" marR="128016" marT="64008" marB="640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отсутствуют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отсутствуют </a:t>
                      </a:r>
                    </a:p>
                  </a:txBody>
                  <a:tcPr marL="128016" marR="128016" marT="64008" marB="640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9525"/>
            <a:ext cx="12801600" cy="1258888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 algn="ctr">
            <a:noFill/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lIns="110436" tIns="55219" rIns="110436" bIns="55219" anchor="ctr"/>
          <a:lstStyle/>
          <a:p>
            <a:pPr algn="ctr" eaLnBrk="1" hangingPunct="1">
              <a:lnSpc>
                <a:spcPct val="80000"/>
              </a:lnSpc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Электронный паспорт социально-значимого объекта</a:t>
            </a:r>
          </a:p>
          <a:p>
            <a:pPr algn="ctr" eaLnBrk="1" hangingPunct="1"/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УВК «Школьная академия»</a:t>
            </a:r>
          </a:p>
          <a:p>
            <a:pPr algn="ctr" defTabSz="1544452">
              <a:lnSpc>
                <a:spcPct val="80000"/>
              </a:lnSpc>
              <a:defRPr/>
            </a:pPr>
            <a:r>
              <a:rPr lang="ru-RU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характеристики объекта)</a:t>
            </a:r>
          </a:p>
        </p:txBody>
      </p:sp>
      <p:sp>
        <p:nvSpPr>
          <p:cNvPr id="5" name="Text Box 65"/>
          <p:cNvSpPr txBox="1">
            <a:spLocks noChangeArrowheads="1"/>
          </p:cNvSpPr>
          <p:nvPr/>
        </p:nvSpPr>
        <p:spPr bwMode="auto">
          <a:xfrm>
            <a:off x="12025313" y="0"/>
            <a:ext cx="690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3013075" indent="1588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470275" indent="1588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927475" indent="1588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384675" indent="1588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sz="1400" b="1" dirty="0"/>
              <a:t>п. 3.5.</a:t>
            </a:r>
          </a:p>
        </p:txBody>
      </p:sp>
    </p:spTree>
    <p:extLst>
      <p:ext uri="{BB962C8B-B14F-4D97-AF65-F5344CB8AC3E}">
        <p14:creationId xmlns:p14="http://schemas.microsoft.com/office/powerpoint/2010/main" val="2066839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698" name="Group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1257373"/>
              </p:ext>
            </p:extLst>
          </p:nvPr>
        </p:nvGraphicFramePr>
        <p:xfrm>
          <a:off x="400050" y="1339850"/>
          <a:ext cx="12001500" cy="3889948"/>
        </p:xfrm>
        <a:graphic>
          <a:graphicData uri="http://schemas.openxmlformats.org/drawingml/2006/table">
            <a:tbl>
              <a:tblPr/>
              <a:tblGrid>
                <a:gridCol w="1000125"/>
                <a:gridCol w="6215063"/>
                <a:gridCol w="4786312"/>
              </a:tblGrid>
              <a:tr h="909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п\п</a:t>
                      </a:r>
                    </a:p>
                  </a:txBody>
                  <a:tcPr marL="128016" marR="128016" marT="64008" marB="6400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128016" marR="128016" marT="64008" marB="6400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128016" marR="128016" marT="64008" marB="6400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4079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16.</a:t>
                      </a:r>
                    </a:p>
                  </a:txBody>
                  <a:tcPr marL="128016" marR="128016" marT="64008" marB="640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Текущее состояние здания</a:t>
                      </a: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8016" marR="128016" marT="64008" marB="640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Исправно</a:t>
                      </a:r>
                    </a:p>
                  </a:txBody>
                  <a:tcPr marL="128016" marR="128016" marT="64008" marB="640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88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17.</a:t>
                      </a:r>
                    </a:p>
                  </a:txBody>
                  <a:tcPr marL="128016" marR="128016" marT="64008" marB="640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Капитальное ограждение территории здания</a:t>
                      </a: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8016" marR="128016" marT="64008" marB="640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 полностью, удовлетворяет требованиям</a:t>
                      </a:r>
                    </a:p>
                  </a:txBody>
                  <a:tcPr marL="128016" marR="128016" marT="64008" marB="640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841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18.</a:t>
                      </a:r>
                    </a:p>
                  </a:txBody>
                  <a:tcPr marL="128016" marR="128016" marT="64008" marB="640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Наличие металлических входных дверей в здании </a:t>
                      </a: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8016" marR="128016" marT="64008" marB="640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Отсутствуют </a:t>
                      </a:r>
                    </a:p>
                  </a:txBody>
                  <a:tcPr marL="128016" marR="128016" marT="64008" marB="640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953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19.1</a:t>
                      </a:r>
                    </a:p>
                  </a:txBody>
                  <a:tcPr marL="128016" marR="128016" marT="64008" marB="640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Физическая охрана здания или каждого корпуса (частное охранное предприятие или отдел вневедомственной охраны)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Видеонаблюдение территории и помещений для здания</a:t>
                      </a: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8016" marR="128016" marT="64008" marB="640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Сторож в ночное время суток и выходные дни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</a:t>
                      </a:r>
                    </a:p>
                  </a:txBody>
                  <a:tcPr marL="128016" marR="128016" marT="64008" marB="640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87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20.</a:t>
                      </a:r>
                    </a:p>
                  </a:txBody>
                  <a:tcPr marL="128016" marR="128016" marT="64008" marB="640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Состояние эвакуационных путей и выходов в здании </a:t>
                      </a: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8016" marR="128016" marT="64008" marB="640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Соответствует</a:t>
                      </a:r>
                    </a:p>
                  </a:txBody>
                  <a:tcPr marL="128016" marR="128016" marT="64008" marB="640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14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21.</a:t>
                      </a:r>
                    </a:p>
                  </a:txBody>
                  <a:tcPr marL="128016" marR="128016" marT="64008" marB="640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Время прибытия ближайшего пожарного подразделения</a:t>
                      </a:r>
                    </a:p>
                  </a:txBody>
                  <a:tcPr marL="128016" marR="128016" marT="64008" marB="640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мин</a:t>
                      </a:r>
                    </a:p>
                  </a:txBody>
                  <a:tcPr marL="128016" marR="128016" marT="64008" marB="640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9525"/>
            <a:ext cx="12801600" cy="1258888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 algn="ctr">
            <a:noFill/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lIns="110436" tIns="55219" rIns="110436" bIns="55219" anchor="ctr"/>
          <a:lstStyle/>
          <a:p>
            <a:pPr algn="ctr" eaLnBrk="1" hangingPunct="1">
              <a:lnSpc>
                <a:spcPct val="80000"/>
              </a:lnSpc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Электронный паспорт социально-значимого объекта</a:t>
            </a:r>
          </a:p>
          <a:p>
            <a:pPr algn="ctr" eaLnBrk="1" hangingPunct="1"/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УВК «Школьная академия»</a:t>
            </a:r>
          </a:p>
          <a:p>
            <a:pPr algn="ctr" defTabSz="1544452">
              <a:lnSpc>
                <a:spcPct val="80000"/>
              </a:lnSpc>
              <a:defRPr/>
            </a:pPr>
            <a:r>
              <a:rPr lang="ru-RU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характеристики объекта)</a:t>
            </a:r>
          </a:p>
        </p:txBody>
      </p:sp>
      <p:sp>
        <p:nvSpPr>
          <p:cNvPr id="5" name="Text Box 65"/>
          <p:cNvSpPr txBox="1">
            <a:spLocks noChangeArrowheads="1"/>
          </p:cNvSpPr>
          <p:nvPr/>
        </p:nvSpPr>
        <p:spPr bwMode="auto">
          <a:xfrm>
            <a:off x="12025313" y="0"/>
            <a:ext cx="690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3013075" indent="1588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470275" indent="1588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927475" indent="1588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384675" indent="1588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sz="1400" b="1" dirty="0"/>
              <a:t>п. 3.5.</a:t>
            </a:r>
          </a:p>
        </p:txBody>
      </p:sp>
    </p:spTree>
    <p:extLst>
      <p:ext uri="{BB962C8B-B14F-4D97-AF65-F5344CB8AC3E}">
        <p14:creationId xmlns:p14="http://schemas.microsoft.com/office/powerpoint/2010/main" val="214115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заставка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2801600" cy="960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0"/>
            <a:ext cx="12801600" cy="9601200"/>
          </a:xfrm>
          <a:prstGeom prst="rect">
            <a:avLst/>
          </a:prstGeom>
          <a:effectLst/>
        </p:spPr>
        <p:txBody>
          <a:bodyPr lIns="127924" tIns="63966" rIns="127924" bIns="63966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4400" dirty="0" smtClean="0">
                <a:solidFill>
                  <a:srgbClr val="FF0000"/>
                </a:solidFill>
                <a:cs typeface="Times New Roman" pitchFamily="18" charset="0"/>
              </a:rPr>
              <a:t>РАЗДЕЛ  № 5</a:t>
            </a:r>
          </a:p>
          <a:p>
            <a:pPr algn="ctr" eaLnBrk="1" hangingPunct="1">
              <a:defRPr/>
            </a:pPr>
            <a:r>
              <a:rPr lang="ru-RU" sz="4400" dirty="0" smtClean="0">
                <a:solidFill>
                  <a:srgbClr val="FF0000"/>
                </a:solidFill>
                <a:cs typeface="Times New Roman" pitchFamily="18" charset="0"/>
              </a:rPr>
              <a:t>РИСКИ ВОЗНИКНОВЕНИЯ ТЕХНОГЕННЫХ ПОЖАРОВ</a:t>
            </a:r>
          </a:p>
        </p:txBody>
      </p:sp>
    </p:spTree>
    <p:extLst>
      <p:ext uri="{BB962C8B-B14F-4D97-AF65-F5344CB8AC3E}">
        <p14:creationId xmlns:p14="http://schemas.microsoft.com/office/powerpoint/2010/main" val="1667793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63" name="Line 11"/>
          <p:cNvSpPr>
            <a:spLocks noChangeShapeType="1"/>
          </p:cNvSpPr>
          <p:nvPr/>
        </p:nvSpPr>
        <p:spPr bwMode="auto">
          <a:xfrm>
            <a:off x="1157288" y="1271588"/>
            <a:ext cx="0" cy="7048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28" tIns="45714" rIns="91428" bIns="45714"/>
          <a:lstStyle/>
          <a:p>
            <a:endParaRPr lang="ru-RU"/>
          </a:p>
        </p:txBody>
      </p:sp>
      <p:sp>
        <p:nvSpPr>
          <p:cNvPr id="174" name="Номер слайда 4"/>
          <p:cNvSpPr txBox="1">
            <a:spLocks/>
          </p:cNvSpPr>
          <p:nvPr/>
        </p:nvSpPr>
        <p:spPr bwMode="auto">
          <a:xfrm>
            <a:off x="9220200" y="304800"/>
            <a:ext cx="3060700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28016" tIns="64008" rIns="128016" bIns="64008" anchor="b"/>
          <a:lstStyle>
            <a:lvl1pPr eaLnBrk="0" hangingPunct="0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defRPr/>
            </a:pPr>
            <a:fld id="{13E83693-C34E-4603-8596-6809133DF167}" type="slidenum">
              <a:rPr lang="ru-RU" altLang="ru-RU" sz="200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pPr algn="r" eaLnBrk="1" hangingPunct="1">
                <a:defRPr/>
              </a:pPr>
              <a:t>28</a:t>
            </a:fld>
            <a:endParaRPr lang="ru-RU" altLang="ru-RU" sz="200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49277" name="Прямоугольник 54"/>
          <p:cNvSpPr>
            <a:spLocks noChangeArrowheads="1"/>
          </p:cNvSpPr>
          <p:nvPr/>
        </p:nvSpPr>
        <p:spPr bwMode="auto">
          <a:xfrm>
            <a:off x="0" y="-23813"/>
            <a:ext cx="12801600" cy="1079501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12795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Электронный паспорт социально-значимого объекта</a:t>
            </a:r>
          </a:p>
          <a:p>
            <a:pPr algn="ctr" eaLnBrk="1" hangingPunct="1"/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УВК «Школьная академия»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altLang="ru-RU" sz="21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altLang="ru-RU" sz="21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Схема расстановки сил и средств при ликвидации последствий ЧС) </a:t>
            </a:r>
          </a:p>
        </p:txBody>
      </p:sp>
      <p:sp>
        <p:nvSpPr>
          <p:cNvPr id="49278" name="Text Box 176"/>
          <p:cNvSpPr txBox="1">
            <a:spLocks noChangeArrowheads="1"/>
          </p:cNvSpPr>
          <p:nvPr/>
        </p:nvSpPr>
        <p:spPr bwMode="auto">
          <a:xfrm>
            <a:off x="11945938" y="0"/>
            <a:ext cx="71913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400" b="1">
                <a:latin typeface="Times New Roman" panose="02020603050405020304" pitchFamily="18" charset="0"/>
              </a:rPr>
              <a:t>п. 4.1.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168" y="1071971"/>
            <a:ext cx="10937304" cy="85292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5"/>
          <p:cNvSpPr>
            <a:spLocks noChangeArrowheads="1"/>
          </p:cNvSpPr>
          <p:nvPr/>
        </p:nvSpPr>
        <p:spPr bwMode="auto">
          <a:xfrm>
            <a:off x="21410" y="5221"/>
            <a:ext cx="12801600" cy="978955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 algn="ctr">
            <a:noFill/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lIns="86754" tIns="43376" rIns="86754" bIns="43376" anchor="ctr"/>
          <a:lstStyle/>
          <a:p>
            <a:pPr algn="ctr" eaLnBrk="1" hangingPunct="1">
              <a:lnSpc>
                <a:spcPct val="80000"/>
              </a:lnSpc>
            </a:pP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Электронный паспорт социально-значимого объекта</a:t>
            </a:r>
          </a:p>
          <a:p>
            <a:pPr algn="ctr" eaLnBrk="1" hangingPunct="1"/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УВК «Школьная академия»</a:t>
            </a:r>
          </a:p>
          <a:p>
            <a:pPr algn="ctr" defTabSz="1214128">
              <a:lnSpc>
                <a:spcPct val="80000"/>
              </a:lnSpc>
              <a:defRPr/>
            </a:pPr>
            <a:r>
              <a:rPr lang="ru-RU" sz="21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1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Ведомость привлечения сил и средств, для ликвидации последствий ЧС) 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6473886"/>
              </p:ext>
            </p:extLst>
          </p:nvPr>
        </p:nvGraphicFramePr>
        <p:xfrm>
          <a:off x="0" y="1009282"/>
          <a:ext cx="12796631" cy="8713260"/>
        </p:xfrm>
        <a:graphic>
          <a:graphicData uri="http://schemas.openxmlformats.org/drawingml/2006/table">
            <a:tbl>
              <a:tblPr firstRow="1" firstCol="1" bandRow="1"/>
              <a:tblGrid>
                <a:gridCol w="289212">
                  <a:extLst>
                    <a:ext uri="{9D8B030D-6E8A-4147-A177-3AD203B41FA5}">
                      <a16:colId xmlns="" xmlns:a16="http://schemas.microsoft.com/office/drawing/2014/main" val="1933759126"/>
                    </a:ext>
                  </a:extLst>
                </a:gridCol>
                <a:gridCol w="2157425">
                  <a:extLst>
                    <a:ext uri="{9D8B030D-6E8A-4147-A177-3AD203B41FA5}">
                      <a16:colId xmlns="" xmlns:a16="http://schemas.microsoft.com/office/drawing/2014/main" val="707612516"/>
                    </a:ext>
                  </a:extLst>
                </a:gridCol>
                <a:gridCol w="2157425"/>
                <a:gridCol w="2157425"/>
                <a:gridCol w="289212">
                  <a:extLst>
                    <a:ext uri="{9D8B030D-6E8A-4147-A177-3AD203B41FA5}">
                      <a16:colId xmlns="" xmlns:a16="http://schemas.microsoft.com/office/drawing/2014/main" val="1588053151"/>
                    </a:ext>
                  </a:extLst>
                </a:gridCol>
                <a:gridCol w="86348">
                  <a:extLst>
                    <a:ext uri="{9D8B030D-6E8A-4147-A177-3AD203B41FA5}">
                      <a16:colId xmlns="" xmlns:a16="http://schemas.microsoft.com/office/drawing/2014/main" val="4200489323"/>
                    </a:ext>
                  </a:extLst>
                </a:gridCol>
                <a:gridCol w="225431"/>
                <a:gridCol w="112939">
                  <a:extLst>
                    <a:ext uri="{9D8B030D-6E8A-4147-A177-3AD203B41FA5}">
                      <a16:colId xmlns="" xmlns:a16="http://schemas.microsoft.com/office/drawing/2014/main" val="1841042125"/>
                    </a:ext>
                  </a:extLst>
                </a:gridCol>
                <a:gridCol w="246800"/>
                <a:gridCol w="359740">
                  <a:extLst>
                    <a:ext uri="{9D8B030D-6E8A-4147-A177-3AD203B41FA5}">
                      <a16:colId xmlns="" xmlns:a16="http://schemas.microsoft.com/office/drawing/2014/main" val="1151032655"/>
                    </a:ext>
                  </a:extLst>
                </a:gridCol>
                <a:gridCol w="503331">
                  <a:extLst>
                    <a:ext uri="{9D8B030D-6E8A-4147-A177-3AD203B41FA5}">
                      <a16:colId xmlns="" xmlns:a16="http://schemas.microsoft.com/office/drawing/2014/main" val="2876344148"/>
                    </a:ext>
                  </a:extLst>
                </a:gridCol>
                <a:gridCol w="503331">
                  <a:extLst>
                    <a:ext uri="{9D8B030D-6E8A-4147-A177-3AD203B41FA5}">
                      <a16:colId xmlns="" xmlns:a16="http://schemas.microsoft.com/office/drawing/2014/main" val="2250911404"/>
                    </a:ext>
                  </a:extLst>
                </a:gridCol>
                <a:gridCol w="100276">
                  <a:extLst>
                    <a:ext uri="{9D8B030D-6E8A-4147-A177-3AD203B41FA5}">
                      <a16:colId xmlns="" xmlns:a16="http://schemas.microsoft.com/office/drawing/2014/main" val="2386607643"/>
                    </a:ext>
                  </a:extLst>
                </a:gridCol>
                <a:gridCol w="1266126"/>
                <a:gridCol w="431791">
                  <a:extLst>
                    <a:ext uri="{9D8B030D-6E8A-4147-A177-3AD203B41FA5}">
                      <a16:colId xmlns="" xmlns:a16="http://schemas.microsoft.com/office/drawing/2014/main" val="2376441965"/>
                    </a:ext>
                  </a:extLst>
                </a:gridCol>
                <a:gridCol w="503839">
                  <a:extLst>
                    <a:ext uri="{9D8B030D-6E8A-4147-A177-3AD203B41FA5}">
                      <a16:colId xmlns="" xmlns:a16="http://schemas.microsoft.com/office/drawing/2014/main" val="4205617073"/>
                    </a:ext>
                  </a:extLst>
                </a:gridCol>
                <a:gridCol w="503839">
                  <a:extLst>
                    <a:ext uri="{9D8B030D-6E8A-4147-A177-3AD203B41FA5}">
                      <a16:colId xmlns="" xmlns:a16="http://schemas.microsoft.com/office/drawing/2014/main" val="3550893453"/>
                    </a:ext>
                  </a:extLst>
                </a:gridCol>
                <a:gridCol w="503331">
                  <a:extLst>
                    <a:ext uri="{9D8B030D-6E8A-4147-A177-3AD203B41FA5}">
                      <a16:colId xmlns="" xmlns:a16="http://schemas.microsoft.com/office/drawing/2014/main" val="2292248905"/>
                    </a:ext>
                  </a:extLst>
                </a:gridCol>
                <a:gridCol w="398810">
                  <a:extLst>
                    <a:ext uri="{9D8B030D-6E8A-4147-A177-3AD203B41FA5}">
                      <a16:colId xmlns="" xmlns:a16="http://schemas.microsoft.com/office/drawing/2014/main" val="1454230749"/>
                    </a:ext>
                  </a:extLst>
                </a:gridCol>
              </a:tblGrid>
              <a:tr h="670489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п/п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Наименование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Привлечение в соответствии с планами применения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Привлекалось фактически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Нормативное время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Нормативный документ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Время показателей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Расстояние до места ЧС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Недостатки в реагировании</a:t>
                      </a:r>
                    </a:p>
                  </a:txBody>
                  <a:tcPr marL="50788" marR="50788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10156707"/>
                  </a:ext>
                </a:extLst>
              </a:tr>
              <a:tr h="63985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убытия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прибытия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получение информации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время убытия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время прибытия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045573704"/>
                  </a:ext>
                </a:extLst>
              </a:tr>
              <a:tr h="1599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42415614"/>
                  </a:ext>
                </a:extLst>
              </a:tr>
              <a:tr h="139100">
                <a:tc gridSpan="19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Функциональные подсистемы РСЧС </a:t>
                      </a:r>
                      <a:endParaRPr lang="ru-RU" sz="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948678110"/>
                  </a:ext>
                </a:extLst>
              </a:tr>
              <a:tr h="159964">
                <a:tc gridSpan="19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МЧС </a:t>
                      </a:r>
                      <a:r>
                        <a:rPr lang="ru-RU" sz="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Росии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615089374"/>
                  </a:ext>
                </a:extLst>
              </a:tr>
              <a:tr h="159964">
                <a:tc gridSpan="19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Органы повседневного управления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650300744"/>
                  </a:ext>
                </a:extLst>
              </a:tr>
              <a:tr h="4304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ФКУ «ЦУКС  ГУ МЧС России по РК»</a:t>
                      </a:r>
                    </a:p>
                  </a:txBody>
                  <a:tcPr marL="50788" marR="507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Ч+0,30</a:t>
                      </a:r>
                      <a:endParaRPr lang="ru-RU" sz="8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10594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Ч+2.0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105947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Приказ ГУ МЧС России по РК от 09.11.2015 г. № 588</a:t>
                      </a: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781897709"/>
                  </a:ext>
                </a:extLst>
              </a:tr>
              <a:tr h="159964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Всего за ОПУ: </a:t>
                      </a:r>
                      <a:endParaRPr lang="ru-RU" sz="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8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54081893"/>
                  </a:ext>
                </a:extLst>
              </a:tr>
              <a:tr h="128016">
                <a:tc gridSpan="19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Территориальные органы 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30354032"/>
                  </a:ext>
                </a:extLst>
              </a:tr>
              <a:tr h="374318"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2</a:t>
                      </a:r>
                      <a:endParaRPr lang="ru-RU" sz="1000" dirty="0"/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ОГ регионального центра</a:t>
                      </a:r>
                      <a:endParaRPr lang="ru-RU" sz="1000" dirty="0"/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3</a:t>
                      </a:r>
                      <a:endParaRPr lang="ru-RU" sz="1000" dirty="0"/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800" dirty="0"/>
                    </a:p>
                  </a:txBody>
                  <a:tcPr marL="40994" marR="409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1</a:t>
                      </a:r>
                      <a:endParaRPr lang="ru-RU" sz="1000" dirty="0"/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ru-RU" sz="1000"/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Ч+0,30</a:t>
                      </a:r>
                      <a:endParaRPr lang="ru-RU" sz="8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10594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Ч+2.0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10594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Приказ ГУ МЧС России по РК от 09.11.2015 г. № 588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768478012"/>
                  </a:ext>
                </a:extLst>
              </a:tr>
              <a:tr h="4304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ОГ ГУ МЧС России по РК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4" marR="409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Ч+0,30</a:t>
                      </a:r>
                      <a:endParaRPr lang="ru-RU" sz="8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Ч+2.0</a:t>
                      </a:r>
                      <a:endParaRPr lang="ru-RU" sz="8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Приказ ГУ МЧС России по РК от 09.11.2015 г. № 588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1655"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4</a:t>
                      </a:r>
                      <a:endParaRPr lang="ru-RU" sz="1000" dirty="0"/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ОШ ГУ МЧС России по РК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4" marR="409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Ч+0.30 </a:t>
                      </a:r>
                      <a:endParaRPr lang="ru-RU" sz="8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Ч+2.00</a:t>
                      </a:r>
                      <a:endParaRPr lang="ru-RU" sz="8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Приказ ГУ МЧС России по РК от 14.04.2014  г.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№ 17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410486810"/>
                  </a:ext>
                </a:extLst>
              </a:tr>
              <a:tr h="159964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Всего за территориальные органы: </a:t>
                      </a:r>
                      <a:endParaRPr lang="ru-RU" sz="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4" marR="409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440534086"/>
                  </a:ext>
                </a:extLst>
              </a:tr>
              <a:tr h="139100">
                <a:tc gridSpan="19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Силы и средства ликвидации ЧС 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54771074"/>
                  </a:ext>
                </a:extLst>
              </a:tr>
              <a:tr h="1567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Психологическая служба (оперативная группа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психологов)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4" marR="4099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4" marR="4099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Ч+2.00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Ч+3.30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4" marR="4099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Приказ ГУ МЧС России  по РК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 20.09.2011 г. № 525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87169517"/>
                  </a:ext>
                </a:extLst>
              </a:tr>
              <a:tr h="1221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7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4" marR="4099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4" marR="4099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4" marR="4099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4" marR="409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4" marR="409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4" marR="4099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4" marR="4099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4" marR="409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4" marR="409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4" marR="4099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4" marR="409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4" marR="409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4" marR="409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892258900"/>
                  </a:ext>
                </a:extLst>
              </a:tr>
              <a:tr h="1599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Аэромобильная группировка СРФ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4" marR="409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</a:t>
                      </a: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4" marR="409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4" marR="409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177664231"/>
                  </a:ext>
                </a:extLst>
              </a:tr>
              <a:tr h="4090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Подразделения ФПС СРФ </a:t>
                      </a:r>
                      <a:r>
                        <a:rPr lang="ru-RU" sz="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</a:t>
                      </a:r>
                    </a:p>
                    <a:p>
                      <a:pPr marL="0" marR="0" indent="0" algn="l" defTabSz="10594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 ПСЧ ФГКУ «1 ПСО ФПС по Республике Крым»</a:t>
                      </a:r>
                    </a:p>
                    <a:p>
                      <a:pPr marL="0" marR="0" indent="0" algn="l" defTabSz="10594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7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4" marR="409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4" marR="409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Ч+0.01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Ч+0.10 (город)</a:t>
                      </a: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Ч+0.20 (село)</a:t>
                      </a: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4" marR="409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123-ФЗ «Технический </a:t>
                      </a:r>
                      <a:r>
                        <a:rPr lang="ru-RU" sz="8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регл</a:t>
                      </a: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о треб. </a:t>
                      </a:r>
                      <a:r>
                        <a:rPr lang="ru-RU" sz="8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пож</a:t>
                      </a: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безопасности»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951702556"/>
                  </a:ext>
                </a:extLst>
              </a:tr>
              <a:tr h="9120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Подразделения ППС СРФ </a:t>
                      </a:r>
                      <a:r>
                        <a:rPr lang="ru-RU" sz="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</a:t>
                      </a:r>
                    </a:p>
                    <a:p>
                      <a:pPr marL="0" marR="0" lvl="0" indent="0" algn="l" defTabSz="10594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Крымская Республиканская аварийно-спасательная служба «</a:t>
                      </a:r>
                      <a:r>
                        <a:rPr kumimoji="0" lang="ru-RU" sz="8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КрымСпас</a:t>
                      </a:r>
                      <a:r>
                        <a:rPr kumimoji="0" lang="ru-RU" sz="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  <a:p>
                      <a:pPr marL="0" marR="0" lvl="0" indent="0" algn="l" defTabSz="10594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ПЧ-106 п. Почтовое ГКУ РК» Пожарная охрана РК»</a:t>
                      </a:r>
                    </a:p>
                    <a:p>
                      <a:pPr marL="0" marR="0" lvl="0" indent="0" algn="l" defTabSz="10594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ПЧ-112 с. Красный Мак ГКУ ПЧ РК» Пожарная охрана РК»</a:t>
                      </a:r>
                    </a:p>
                    <a:p>
                      <a:pPr marL="0" marR="0" lvl="0" indent="0" algn="l" defTabSz="10594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ПЧ-125 с. </a:t>
                      </a:r>
                      <a:r>
                        <a:rPr kumimoji="0" lang="ru-RU" sz="8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Вилино</a:t>
                      </a:r>
                      <a:r>
                        <a:rPr kumimoji="0" lang="ru-RU" sz="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ГКУ ПЧ РК» Пожарная охрана РК»</a:t>
                      </a:r>
                    </a:p>
                    <a:p>
                      <a:pPr marL="0" marR="0" lvl="0" indent="0" algn="l" defTabSz="10594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ПЧ-126 п. Куйбышево ГКУ РК «Пожарная охрана РК»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</a:t>
                      </a: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4" marR="409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4" marR="409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Ч+0.01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Ч+0.10 (город)</a:t>
                      </a: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Ч+0.20 (село)</a:t>
                      </a: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4" marR="409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105947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123-ФЗ «Технический </a:t>
                      </a:r>
                      <a:r>
                        <a:rPr lang="ru-RU" sz="8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регл</a:t>
                      </a: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о треб. </a:t>
                      </a:r>
                      <a:r>
                        <a:rPr lang="ru-RU" sz="8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пож</a:t>
                      </a: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безопасности»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440406483"/>
                  </a:ext>
                </a:extLst>
              </a:tr>
              <a:tr h="1599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Подразделения ГИМС СРФ 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4" marR="409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4" marR="409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4" marR="409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791680985"/>
                  </a:ext>
                </a:extLst>
              </a:tr>
              <a:tr h="1599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Подразделения ВГСЧ СРФ 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4" marR="409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4" marR="409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4" marR="409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54716632"/>
                  </a:ext>
                </a:extLst>
              </a:tr>
              <a:tr h="1599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Подразделения ЦЭПП СРФ 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4" marR="409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4" marR="409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4" marR="409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1910720"/>
                  </a:ext>
                </a:extLst>
              </a:tr>
              <a:tr h="1599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СВФ 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4" marR="409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4" marR="409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4" marR="409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11854467"/>
                  </a:ext>
                </a:extLst>
              </a:tr>
              <a:tr h="6679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Авиационные подразделения 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4" marR="409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4" marR="409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Ч+0.01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Ч+0.10 (город)</a:t>
                      </a: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Ч+0.20 (село)</a:t>
                      </a: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4" marR="409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105947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123-ФЗ «Технический </a:t>
                      </a:r>
                      <a:r>
                        <a:rPr lang="ru-RU" sz="8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регл</a:t>
                      </a: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о треб. </a:t>
                      </a:r>
                      <a:r>
                        <a:rPr lang="ru-RU" sz="8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пож</a:t>
                      </a: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безопасности»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185457036"/>
                  </a:ext>
                </a:extLst>
              </a:tr>
              <a:tr h="1383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ФКУ Центр «</a:t>
                      </a:r>
                      <a:r>
                        <a:rPr lang="ru-RU" sz="80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Антистихия</a:t>
                      </a:r>
                      <a:r>
                        <a:rPr lang="ru-RU" sz="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 МЧС России</a:t>
                      </a:r>
                      <a:endParaRPr lang="ru-RU" sz="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4" marR="409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4" marR="409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4" marR="409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277003446"/>
                  </a:ext>
                </a:extLst>
              </a:tr>
              <a:tr h="72008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Всего за силы и средства ликвидации</a:t>
                      </a:r>
                      <a:r>
                        <a:rPr lang="ru-RU" sz="800" b="1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ЧС</a:t>
                      </a: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92" marR="573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8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161</a:t>
                      </a:r>
                      <a:endParaRPr lang="ru-RU" sz="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4" marR="409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8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</a:t>
                      </a:r>
                      <a:endParaRPr lang="ru-RU" sz="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4" marR="409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4" marR="409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740242291"/>
                  </a:ext>
                </a:extLst>
              </a:tr>
            </a:tbl>
          </a:graphicData>
        </a:graphic>
      </p:graphicFrame>
      <p:sp>
        <p:nvSpPr>
          <p:cNvPr id="5" name="Text Box 115"/>
          <p:cNvSpPr txBox="1">
            <a:spLocks noChangeArrowheads="1"/>
          </p:cNvSpPr>
          <p:nvPr/>
        </p:nvSpPr>
        <p:spPr bwMode="auto">
          <a:xfrm>
            <a:off x="11945938" y="61913"/>
            <a:ext cx="71913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400" b="1" dirty="0">
                <a:latin typeface="Times New Roman" pitchFamily="18" charset="0"/>
              </a:rPr>
              <a:t>п. 4.2.</a:t>
            </a:r>
          </a:p>
        </p:txBody>
      </p:sp>
    </p:spTree>
    <p:extLst>
      <p:ext uri="{BB962C8B-B14F-4D97-AF65-F5344CB8AC3E}">
        <p14:creationId xmlns:p14="http://schemas.microsoft.com/office/powerpoint/2010/main" val="590630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79" name="Group 6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3408045"/>
              </p:ext>
            </p:extLst>
          </p:nvPr>
        </p:nvGraphicFramePr>
        <p:xfrm>
          <a:off x="685800" y="2411413"/>
          <a:ext cx="11522075" cy="5751512"/>
        </p:xfrm>
        <a:graphic>
          <a:graphicData uri="http://schemas.openxmlformats.org/drawingml/2006/table">
            <a:tbl>
              <a:tblPr/>
              <a:tblGrid>
                <a:gridCol w="149383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7630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6523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1385770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№ раздела</a:t>
                      </a:r>
                    </a:p>
                  </a:txBody>
                  <a:tcPr marL="128016" marR="128016" marT="64001" marB="640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</a:p>
                  </a:txBody>
                  <a:tcPr marL="128016" marR="128016" marT="64001" marB="640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№ слайда</a:t>
                      </a:r>
                    </a:p>
                  </a:txBody>
                  <a:tcPr marL="128016" marR="128016" marT="64001" marB="640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44474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128016" marR="128016" marT="64001" marB="640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Содержание</a:t>
                      </a:r>
                    </a:p>
                  </a:txBody>
                  <a:tcPr marL="128016" marR="128016" marT="64001" marB="640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8016" marR="128016" marT="64001" marB="640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42886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128016" marR="128016" marT="64001" marB="640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Условные обозначения</a:t>
                      </a:r>
                    </a:p>
                  </a:txBody>
                  <a:tcPr marL="128016" marR="128016" marT="64001" marB="640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8016" marR="128016" marT="64001" marB="640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32802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>
                          <a:tab pos="171450" algn="l"/>
                          <a:tab pos="266700" algn="l"/>
                        </a:tabLst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</a:txBody>
                  <a:tcPr marL="128016" marR="128016" marT="64001" marB="640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Общая информация</a:t>
                      </a:r>
                    </a:p>
                  </a:txBody>
                  <a:tcPr marL="128016" marR="128016" marT="64001" marB="640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8016" marR="128016" marT="64001" marB="640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32802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</a:txBody>
                  <a:tcPr marL="128016" marR="128016" marT="64001" marB="640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техногенных пожаров</a:t>
                      </a:r>
                    </a:p>
                  </a:txBody>
                  <a:tcPr marL="128016" marR="128016" marT="64001" marB="640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8016" marR="128016" marT="64001" marB="640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68097434"/>
                  </a:ext>
                </a:extLst>
              </a:tr>
              <a:tr h="1269892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</a:txBody>
                  <a:tcPr marL="128016" marR="128016" marT="64001" marB="640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системах ЖКХ объекта</a:t>
                      </a:r>
                    </a:p>
                  </a:txBody>
                  <a:tcPr marL="128016" marR="128016" marT="64001" marB="640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8016" marR="128016" marT="64001" marB="640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742886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L="128016" marR="128016" marT="64001" marB="640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Декларация пожарной безопасности</a:t>
                      </a:r>
                    </a:p>
                  </a:txBody>
                  <a:tcPr marL="128016" marR="128016" marT="64001" marB="640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8016" marR="128016" marT="64001" marB="640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3588" name="Прямоугольник 54"/>
          <p:cNvSpPr>
            <a:spLocks noChangeArrowheads="1"/>
          </p:cNvSpPr>
          <p:nvPr/>
        </p:nvSpPr>
        <p:spPr bwMode="auto">
          <a:xfrm>
            <a:off x="46038" y="25400"/>
            <a:ext cx="12801600" cy="1606848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12795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Aft>
                <a:spcPts val="1800"/>
              </a:spcAft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ЭЛЕКТРОННЫЙ  ПАСПОРТ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ЗНАЧИМОГО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ОБЪЕКТА </a:t>
            </a:r>
          </a:p>
          <a:p>
            <a:pPr algn="ctr" eaLnBrk="1" hangingPunct="1">
              <a:spcAft>
                <a:spcPts val="1800"/>
              </a:spcAft>
              <a:defRPr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УВК «Школьная академия»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/>
            <a:r>
              <a:rPr lang="ru-RU" altLang="ru-RU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altLang="ru-RU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Содержание) </a:t>
            </a:r>
          </a:p>
        </p:txBody>
      </p:sp>
      <p:sp>
        <p:nvSpPr>
          <p:cNvPr id="4" name="Text Box 65"/>
          <p:cNvSpPr txBox="1">
            <a:spLocks noChangeArrowheads="1"/>
          </p:cNvSpPr>
          <p:nvPr/>
        </p:nvSpPr>
        <p:spPr bwMode="auto">
          <a:xfrm>
            <a:off x="11872913" y="0"/>
            <a:ext cx="71913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400" b="1" dirty="0">
                <a:latin typeface="Times New Roman" pitchFamily="18" charset="0"/>
              </a:rPr>
              <a:t>п. 1.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5"/>
          <p:cNvSpPr>
            <a:spLocks noChangeArrowheads="1"/>
          </p:cNvSpPr>
          <p:nvPr/>
        </p:nvSpPr>
        <p:spPr bwMode="auto">
          <a:xfrm>
            <a:off x="0" y="0"/>
            <a:ext cx="12801600" cy="1215641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 algn="ctr">
            <a:noFill/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lIns="86754" tIns="43376" rIns="86754" bIns="43376" anchor="ctr"/>
          <a:lstStyle/>
          <a:p>
            <a:pPr algn="ctr" eaLnBrk="1" hangingPunct="1">
              <a:lnSpc>
                <a:spcPct val="80000"/>
              </a:lnSpc>
            </a:pP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Электронный паспорт социально-значимого объекта</a:t>
            </a:r>
          </a:p>
          <a:p>
            <a:pPr algn="ctr" eaLnBrk="1" hangingPunct="1"/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УВК «Школьная академия»</a:t>
            </a:r>
          </a:p>
          <a:p>
            <a:pPr algn="ctr" defTabSz="1214128">
              <a:lnSpc>
                <a:spcPct val="80000"/>
              </a:lnSpc>
              <a:defRPr/>
            </a:pPr>
            <a:r>
              <a:rPr lang="ru-RU" sz="21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1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Ведомость привлечения сил и средств, для ликвидации последствий ЧС) 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/>
          </p:nvPr>
        </p:nvGraphicFramePr>
        <p:xfrm>
          <a:off x="3" y="2432085"/>
          <a:ext cx="12774064" cy="6411075"/>
        </p:xfrm>
        <a:graphic>
          <a:graphicData uri="http://schemas.openxmlformats.org/drawingml/2006/table">
            <a:tbl>
              <a:tblPr firstRow="1" firstCol="1" bandRow="1"/>
              <a:tblGrid>
                <a:gridCol w="314360">
                  <a:extLst>
                    <a:ext uri="{9D8B030D-6E8A-4147-A177-3AD203B41FA5}">
                      <a16:colId xmlns="" xmlns:a16="http://schemas.microsoft.com/office/drawing/2014/main" val="2884531411"/>
                    </a:ext>
                  </a:extLst>
                </a:gridCol>
                <a:gridCol w="3409840">
                  <a:extLst>
                    <a:ext uri="{9D8B030D-6E8A-4147-A177-3AD203B41FA5}">
                      <a16:colId xmlns="" xmlns:a16="http://schemas.microsoft.com/office/drawing/2014/main" val="3716460670"/>
                    </a:ext>
                  </a:extLst>
                </a:gridCol>
                <a:gridCol w="457104">
                  <a:extLst>
                    <a:ext uri="{9D8B030D-6E8A-4147-A177-3AD203B41FA5}">
                      <a16:colId xmlns="" xmlns:a16="http://schemas.microsoft.com/office/drawing/2014/main" val="2554078788"/>
                    </a:ext>
                  </a:extLst>
                </a:gridCol>
                <a:gridCol w="457104">
                  <a:extLst>
                    <a:ext uri="{9D8B030D-6E8A-4147-A177-3AD203B41FA5}">
                      <a16:colId xmlns="" xmlns:a16="http://schemas.microsoft.com/office/drawing/2014/main" val="1196733885"/>
                    </a:ext>
                  </a:extLst>
                </a:gridCol>
                <a:gridCol w="457104">
                  <a:extLst>
                    <a:ext uri="{9D8B030D-6E8A-4147-A177-3AD203B41FA5}">
                      <a16:colId xmlns="" xmlns:a16="http://schemas.microsoft.com/office/drawing/2014/main" val="1241346745"/>
                    </a:ext>
                  </a:extLst>
                </a:gridCol>
                <a:gridCol w="568574">
                  <a:extLst>
                    <a:ext uri="{9D8B030D-6E8A-4147-A177-3AD203B41FA5}">
                      <a16:colId xmlns="" xmlns:a16="http://schemas.microsoft.com/office/drawing/2014/main" val="1851836651"/>
                    </a:ext>
                  </a:extLst>
                </a:gridCol>
                <a:gridCol w="722947">
                  <a:extLst>
                    <a:ext uri="{9D8B030D-6E8A-4147-A177-3AD203B41FA5}">
                      <a16:colId xmlns="" xmlns:a16="http://schemas.microsoft.com/office/drawing/2014/main" val="2960514182"/>
                    </a:ext>
                  </a:extLst>
                </a:gridCol>
                <a:gridCol w="836398">
                  <a:extLst>
                    <a:ext uri="{9D8B030D-6E8A-4147-A177-3AD203B41FA5}">
                      <a16:colId xmlns="" xmlns:a16="http://schemas.microsoft.com/office/drawing/2014/main" val="3089152248"/>
                    </a:ext>
                  </a:extLst>
                </a:gridCol>
                <a:gridCol w="1964369">
                  <a:extLst>
                    <a:ext uri="{9D8B030D-6E8A-4147-A177-3AD203B41FA5}">
                      <a16:colId xmlns="" xmlns:a16="http://schemas.microsoft.com/office/drawing/2014/main" val="2924760037"/>
                    </a:ext>
                  </a:extLst>
                </a:gridCol>
                <a:gridCol w="682450">
                  <a:extLst>
                    <a:ext uri="{9D8B030D-6E8A-4147-A177-3AD203B41FA5}">
                      <a16:colId xmlns="" xmlns:a16="http://schemas.microsoft.com/office/drawing/2014/main" val="3584679094"/>
                    </a:ext>
                  </a:extLst>
                </a:gridCol>
                <a:gridCol w="681646">
                  <a:extLst>
                    <a:ext uri="{9D8B030D-6E8A-4147-A177-3AD203B41FA5}">
                      <a16:colId xmlns="" xmlns:a16="http://schemas.microsoft.com/office/drawing/2014/main" val="1757296239"/>
                    </a:ext>
                  </a:extLst>
                </a:gridCol>
                <a:gridCol w="796324">
                  <a:extLst>
                    <a:ext uri="{9D8B030D-6E8A-4147-A177-3AD203B41FA5}">
                      <a16:colId xmlns="" xmlns:a16="http://schemas.microsoft.com/office/drawing/2014/main" val="2510369004"/>
                    </a:ext>
                  </a:extLst>
                </a:gridCol>
                <a:gridCol w="795522">
                  <a:extLst>
                    <a:ext uri="{9D8B030D-6E8A-4147-A177-3AD203B41FA5}">
                      <a16:colId xmlns="" xmlns:a16="http://schemas.microsoft.com/office/drawing/2014/main" val="1524899560"/>
                    </a:ext>
                  </a:extLst>
                </a:gridCol>
                <a:gridCol w="630322">
                  <a:extLst>
                    <a:ext uri="{9D8B030D-6E8A-4147-A177-3AD203B41FA5}">
                      <a16:colId xmlns="" xmlns:a16="http://schemas.microsoft.com/office/drawing/2014/main" val="1010395408"/>
                    </a:ext>
                  </a:extLst>
                </a:gridCol>
              </a:tblGrid>
              <a:tr h="133756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Минздрав России 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676909466"/>
                  </a:ext>
                </a:extLst>
              </a:tr>
              <a:tr h="133756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Органы повседневного управления Минздрава России 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038554031"/>
                  </a:ext>
                </a:extLst>
              </a:tr>
              <a:tr h="1812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663965149"/>
                  </a:ext>
                </a:extLst>
              </a:tr>
              <a:tr h="153821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Всего за ОПУ ВСМК: </a:t>
                      </a:r>
                      <a:endParaRPr lang="ru-RU" sz="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972814218"/>
                  </a:ext>
                </a:extLst>
              </a:tr>
              <a:tr h="153821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Всего за ОПУ: </a:t>
                      </a:r>
                      <a:endParaRPr lang="ru-RU" sz="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120411140"/>
                  </a:ext>
                </a:extLst>
              </a:tr>
              <a:tr h="133756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Территориальные органы Минздрава России 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876725077"/>
                  </a:ext>
                </a:extLst>
              </a:tr>
              <a:tr h="1273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700"/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700"/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700"/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700"/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700"/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700"/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700"/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700" dirty="0"/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597247271"/>
                  </a:ext>
                </a:extLst>
              </a:tr>
              <a:tr h="2675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Ответственный дежурный ФБУ здравоохранения «Центр гигиены и эпидемиологии» 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055132858"/>
                  </a:ext>
                </a:extLst>
              </a:tr>
              <a:tr h="1538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Ответственный дежурный тер.фонда ОМС 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167870070"/>
                  </a:ext>
                </a:extLst>
              </a:tr>
              <a:tr h="303020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Всего за территориальные органы: </a:t>
                      </a:r>
                      <a:endParaRPr lang="ru-RU" sz="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384767218"/>
                  </a:ext>
                </a:extLst>
              </a:tr>
              <a:tr h="133756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Силы и средства ликвидации ЧС Минздрава России 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107964464"/>
                  </a:ext>
                </a:extLst>
              </a:tr>
              <a:tr h="1538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Бригада специализированной медицинской помощи </a:t>
                      </a:r>
                      <a:endParaRPr lang="ru-RU" sz="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141416400"/>
                  </a:ext>
                </a:extLst>
              </a:tr>
              <a:tr h="1538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Станции скорой помощи 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87733710"/>
                  </a:ext>
                </a:extLst>
              </a:tr>
              <a:tr h="1538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Мобильный медицинский отряд 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594685812"/>
                  </a:ext>
                </a:extLst>
              </a:tr>
              <a:tr h="1538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Комплексная хирургическая бригада 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960089746"/>
                  </a:ext>
                </a:extLst>
              </a:tr>
              <a:tr h="1538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Инфекционная бригада 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71896564"/>
                  </a:ext>
                </a:extLst>
              </a:tr>
              <a:tr h="1538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Психотерапевтическая бригада 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831422070"/>
                  </a:ext>
                </a:extLst>
              </a:tr>
              <a:tr h="1538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Токсико-терапевтическая бригада 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50926731"/>
                  </a:ext>
                </a:extLst>
              </a:tr>
              <a:tr h="1538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Всего за силы и средства ликвидации ЧС: </a:t>
                      </a:r>
                      <a:endParaRPr lang="ru-RU" sz="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990567006"/>
                  </a:ext>
                </a:extLst>
              </a:tr>
              <a:tr h="153821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Итого за Минздрав России: </a:t>
                      </a:r>
                      <a:endParaRPr lang="ru-RU" sz="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201074990"/>
                  </a:ext>
                </a:extLst>
              </a:tr>
              <a:tr h="133756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МВД России</a:t>
                      </a:r>
                      <a:endParaRPr lang="ru-RU" sz="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01142975"/>
                  </a:ext>
                </a:extLst>
              </a:tr>
              <a:tr h="133756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Органы повседневного управления МВД России </a:t>
                      </a:r>
                      <a:endParaRPr lang="ru-RU" sz="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243778964"/>
                  </a:ext>
                </a:extLst>
              </a:tr>
              <a:tr h="153821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Всего за ОПУ: </a:t>
                      </a:r>
                      <a:endParaRPr lang="ru-RU" sz="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372014701"/>
                  </a:ext>
                </a:extLst>
              </a:tr>
              <a:tr h="133756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Территориальные органы </a:t>
                      </a:r>
                      <a:r>
                        <a:rPr lang="ru-RU" sz="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МВД 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России 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13543397"/>
                  </a:ext>
                </a:extLst>
              </a:tr>
              <a:tr h="166443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Всего за территориальные органы: </a:t>
                      </a:r>
                      <a:endParaRPr lang="ru-RU" sz="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756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Силы и средства ликвидации ЧС </a:t>
                      </a:r>
                      <a:r>
                        <a:rPr lang="ru-RU" sz="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МВД 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России 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911365521"/>
                  </a:ext>
                </a:extLst>
              </a:tr>
              <a:tr h="267513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Всего за силы и средства ликвидации    </a:t>
                      </a:r>
                      <a:endParaRPr lang="ru-RU" sz="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ЧС: </a:t>
                      </a:r>
                      <a:endParaRPr lang="ru-RU" sz="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234797689"/>
                  </a:ext>
                </a:extLst>
              </a:tr>
              <a:tr h="133756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805718571"/>
                  </a:ext>
                </a:extLst>
              </a:tr>
              <a:tr h="133756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Органы повседневного управления Минсвязи России 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539449174"/>
                  </a:ext>
                </a:extLst>
              </a:tr>
              <a:tr h="133756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Всего за ОПУ: </a:t>
                      </a:r>
                      <a:endParaRPr lang="ru-RU" sz="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632451174"/>
                  </a:ext>
                </a:extLst>
              </a:tr>
              <a:tr h="133756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Территориальные органы Минсвязи России 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066465559"/>
                  </a:ext>
                </a:extLst>
              </a:tr>
              <a:tr h="133756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Всего за территориальные органы: </a:t>
                      </a:r>
                      <a:endParaRPr lang="ru-RU" sz="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034214889"/>
                  </a:ext>
                </a:extLst>
              </a:tr>
              <a:tr h="133756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Силы и средства ликвидации ЧС Минсвязи России 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863981135"/>
                  </a:ext>
                </a:extLst>
              </a:tr>
              <a:tr h="267513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Всего за силы и средства ликвидации    </a:t>
                      </a:r>
                      <a:endParaRPr lang="ru-RU" sz="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ЧС: </a:t>
                      </a:r>
                      <a:endParaRPr lang="ru-RU" sz="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15719840"/>
                  </a:ext>
                </a:extLst>
              </a:tr>
              <a:tr h="1538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249997367"/>
                  </a:ext>
                </a:extLst>
              </a:tr>
              <a:tr h="133756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Минтранс 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579102157"/>
                  </a:ext>
                </a:extLst>
              </a:tr>
              <a:tr h="133756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Органы повседневного управления Минтранса России 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893543378"/>
                  </a:ext>
                </a:extLst>
              </a:tr>
              <a:tr h="133756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Всего за ОПУ: </a:t>
                      </a:r>
                      <a:endParaRPr lang="ru-RU" sz="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673448615"/>
                  </a:ext>
                </a:extLst>
              </a:tr>
              <a:tr h="133756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Территориальные органы Минтранса России 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552628218"/>
                  </a:ext>
                </a:extLst>
              </a:tr>
              <a:tr h="133756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Всего за территориальные органы: </a:t>
                      </a:r>
                      <a:endParaRPr lang="ru-RU" sz="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947825381"/>
                  </a:ext>
                </a:extLst>
              </a:tr>
              <a:tr h="133756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Силы и средства ликвидации ЧС Минтранса России 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485124810"/>
                  </a:ext>
                </a:extLst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>
            <p:extLst/>
          </p:nvPr>
        </p:nvGraphicFramePr>
        <p:xfrm>
          <a:off x="3" y="1109914"/>
          <a:ext cx="12774064" cy="1384383"/>
        </p:xfrm>
        <a:graphic>
          <a:graphicData uri="http://schemas.openxmlformats.org/drawingml/2006/table">
            <a:tbl>
              <a:tblPr firstRow="1" firstCol="1" bandRow="1"/>
              <a:tblGrid>
                <a:gridCol w="436731">
                  <a:extLst>
                    <a:ext uri="{9D8B030D-6E8A-4147-A177-3AD203B41FA5}">
                      <a16:colId xmlns="" xmlns:a16="http://schemas.microsoft.com/office/drawing/2014/main" val="967560816"/>
                    </a:ext>
                  </a:extLst>
                </a:gridCol>
                <a:gridCol w="3257878">
                  <a:extLst>
                    <a:ext uri="{9D8B030D-6E8A-4147-A177-3AD203B41FA5}">
                      <a16:colId xmlns="" xmlns:a16="http://schemas.microsoft.com/office/drawing/2014/main" val="1318955422"/>
                    </a:ext>
                  </a:extLst>
                </a:gridCol>
                <a:gridCol w="436731">
                  <a:extLst>
                    <a:ext uri="{9D8B030D-6E8A-4147-A177-3AD203B41FA5}">
                      <a16:colId xmlns="" xmlns:a16="http://schemas.microsoft.com/office/drawing/2014/main" val="3838988950"/>
                    </a:ext>
                  </a:extLst>
                </a:gridCol>
                <a:gridCol w="436731">
                  <a:extLst>
                    <a:ext uri="{9D8B030D-6E8A-4147-A177-3AD203B41FA5}">
                      <a16:colId xmlns="" xmlns:a16="http://schemas.microsoft.com/office/drawing/2014/main" val="3244402426"/>
                    </a:ext>
                  </a:extLst>
                </a:gridCol>
                <a:gridCol w="543234">
                  <a:extLst>
                    <a:ext uri="{9D8B030D-6E8A-4147-A177-3AD203B41FA5}">
                      <a16:colId xmlns="" xmlns:a16="http://schemas.microsoft.com/office/drawing/2014/main" val="3834220857"/>
                    </a:ext>
                  </a:extLst>
                </a:gridCol>
                <a:gridCol w="543234">
                  <a:extLst>
                    <a:ext uri="{9D8B030D-6E8A-4147-A177-3AD203B41FA5}">
                      <a16:colId xmlns="" xmlns:a16="http://schemas.microsoft.com/office/drawing/2014/main" val="3678401067"/>
                    </a:ext>
                  </a:extLst>
                </a:gridCol>
                <a:gridCol w="760070">
                  <a:extLst>
                    <a:ext uri="{9D8B030D-6E8A-4147-A177-3AD203B41FA5}">
                      <a16:colId xmlns="" xmlns:a16="http://schemas.microsoft.com/office/drawing/2014/main" val="915899749"/>
                    </a:ext>
                  </a:extLst>
                </a:gridCol>
                <a:gridCol w="760070">
                  <a:extLst>
                    <a:ext uri="{9D8B030D-6E8A-4147-A177-3AD203B41FA5}">
                      <a16:colId xmlns="" xmlns:a16="http://schemas.microsoft.com/office/drawing/2014/main" val="909391072"/>
                    </a:ext>
                  </a:extLst>
                </a:gridCol>
                <a:gridCol w="1949650">
                  <a:extLst>
                    <a:ext uri="{9D8B030D-6E8A-4147-A177-3AD203B41FA5}">
                      <a16:colId xmlns="" xmlns:a16="http://schemas.microsoft.com/office/drawing/2014/main" val="3241210516"/>
                    </a:ext>
                  </a:extLst>
                </a:gridCol>
                <a:gridCol w="765762">
                  <a:extLst>
                    <a:ext uri="{9D8B030D-6E8A-4147-A177-3AD203B41FA5}">
                      <a16:colId xmlns="" xmlns:a16="http://schemas.microsoft.com/office/drawing/2014/main" val="1988216943"/>
                    </a:ext>
                  </a:extLst>
                </a:gridCol>
                <a:gridCol w="602890">
                  <a:extLst>
                    <a:ext uri="{9D8B030D-6E8A-4147-A177-3AD203B41FA5}">
                      <a16:colId xmlns="" xmlns:a16="http://schemas.microsoft.com/office/drawing/2014/main" val="2984491622"/>
                    </a:ext>
                  </a:extLst>
                </a:gridCol>
                <a:gridCol w="836398">
                  <a:extLst>
                    <a:ext uri="{9D8B030D-6E8A-4147-A177-3AD203B41FA5}">
                      <a16:colId xmlns="" xmlns:a16="http://schemas.microsoft.com/office/drawing/2014/main" val="3135606315"/>
                    </a:ext>
                  </a:extLst>
                </a:gridCol>
                <a:gridCol w="760361">
                  <a:extLst>
                    <a:ext uri="{9D8B030D-6E8A-4147-A177-3AD203B41FA5}">
                      <a16:colId xmlns="" xmlns:a16="http://schemas.microsoft.com/office/drawing/2014/main" val="1051727694"/>
                    </a:ext>
                  </a:extLst>
                </a:gridCol>
                <a:gridCol w="684324">
                  <a:extLst>
                    <a:ext uri="{9D8B030D-6E8A-4147-A177-3AD203B41FA5}">
                      <a16:colId xmlns="" xmlns:a16="http://schemas.microsoft.com/office/drawing/2014/main" val="1557688492"/>
                    </a:ext>
                  </a:extLst>
                </a:gridCol>
              </a:tblGrid>
              <a:tr h="769101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п/п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Наименование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Привлечение в соответствии с планами применения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Привлекалось фактически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Нормативное время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Нормативный документ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Время показателей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Расстояние до места ЧС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Недостатки в реагировании</a:t>
                      </a:r>
                    </a:p>
                  </a:txBody>
                  <a:tcPr marL="60689" marR="60689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83352838"/>
                  </a:ext>
                </a:extLst>
              </a:tr>
              <a:tr h="4614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убытия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прибытия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получение информации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время убытия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время прибытия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848233047"/>
                  </a:ext>
                </a:extLst>
              </a:tr>
              <a:tr h="1538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93580777"/>
                  </a:ext>
                </a:extLst>
              </a:tr>
            </a:tbl>
          </a:graphicData>
        </a:graphic>
      </p:graphicFrame>
      <p:sp>
        <p:nvSpPr>
          <p:cNvPr id="5" name="Text Box 115"/>
          <p:cNvSpPr txBox="1">
            <a:spLocks noChangeArrowheads="1"/>
          </p:cNvSpPr>
          <p:nvPr/>
        </p:nvSpPr>
        <p:spPr bwMode="auto">
          <a:xfrm>
            <a:off x="11945938" y="61913"/>
            <a:ext cx="71913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400" b="1" dirty="0">
                <a:latin typeface="Times New Roman" pitchFamily="18" charset="0"/>
              </a:rPr>
              <a:t>п. 4.2.</a:t>
            </a:r>
          </a:p>
        </p:txBody>
      </p:sp>
    </p:spTree>
    <p:extLst>
      <p:ext uri="{BB962C8B-B14F-4D97-AF65-F5344CB8AC3E}">
        <p14:creationId xmlns:p14="http://schemas.microsoft.com/office/powerpoint/2010/main" val="1988950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5"/>
          <p:cNvSpPr>
            <a:spLocks noChangeArrowheads="1"/>
          </p:cNvSpPr>
          <p:nvPr/>
        </p:nvSpPr>
        <p:spPr bwMode="auto">
          <a:xfrm>
            <a:off x="0" y="0"/>
            <a:ext cx="12801600" cy="1215641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 algn="ctr">
            <a:noFill/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lIns="86754" tIns="43376" rIns="86754" bIns="43376" anchor="ctr"/>
          <a:lstStyle/>
          <a:p>
            <a:pPr algn="ctr" eaLnBrk="1" hangingPunct="1">
              <a:lnSpc>
                <a:spcPct val="80000"/>
              </a:lnSpc>
            </a:pP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Электронный паспорт социально-значимого объекта</a:t>
            </a:r>
          </a:p>
          <a:p>
            <a:pPr algn="ctr" eaLnBrk="1" hangingPunct="1"/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УВК «Школьная академия»</a:t>
            </a:r>
          </a:p>
          <a:p>
            <a:pPr algn="ctr" defTabSz="1214128">
              <a:lnSpc>
                <a:spcPct val="80000"/>
              </a:lnSpc>
              <a:defRPr/>
            </a:pPr>
            <a:r>
              <a:rPr lang="ru-RU" sz="21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1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Ведомость привлечения сил и средств, для ликвидации последствий ЧС) 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/>
          </p:nvPr>
        </p:nvGraphicFramePr>
        <p:xfrm>
          <a:off x="5" y="1109915"/>
          <a:ext cx="12801598" cy="1393637"/>
        </p:xfrm>
        <a:graphic>
          <a:graphicData uri="http://schemas.openxmlformats.org/drawingml/2006/table">
            <a:tbl>
              <a:tblPr firstRow="1" firstCol="1" bandRow="1"/>
              <a:tblGrid>
                <a:gridCol w="304800">
                  <a:extLst>
                    <a:ext uri="{9D8B030D-6E8A-4147-A177-3AD203B41FA5}">
                      <a16:colId xmlns="" xmlns:a16="http://schemas.microsoft.com/office/drawing/2014/main" val="967560816"/>
                    </a:ext>
                  </a:extLst>
                </a:gridCol>
                <a:gridCol w="3429000">
                  <a:extLst>
                    <a:ext uri="{9D8B030D-6E8A-4147-A177-3AD203B41FA5}">
                      <a16:colId xmlns="" xmlns:a16="http://schemas.microsoft.com/office/drawing/2014/main" val="1318955422"/>
                    </a:ext>
                  </a:extLst>
                </a:gridCol>
                <a:gridCol w="406449">
                  <a:extLst>
                    <a:ext uri="{9D8B030D-6E8A-4147-A177-3AD203B41FA5}">
                      <a16:colId xmlns="" xmlns:a16="http://schemas.microsoft.com/office/drawing/2014/main" val="3838988950"/>
                    </a:ext>
                  </a:extLst>
                </a:gridCol>
                <a:gridCol w="507951">
                  <a:extLst>
                    <a:ext uri="{9D8B030D-6E8A-4147-A177-3AD203B41FA5}">
                      <a16:colId xmlns="" xmlns:a16="http://schemas.microsoft.com/office/drawing/2014/main" val="3244402426"/>
                    </a:ext>
                  </a:extLst>
                </a:gridCol>
                <a:gridCol w="474128">
                  <a:extLst>
                    <a:ext uri="{9D8B030D-6E8A-4147-A177-3AD203B41FA5}">
                      <a16:colId xmlns="" xmlns:a16="http://schemas.microsoft.com/office/drawing/2014/main" val="3834220857"/>
                    </a:ext>
                  </a:extLst>
                </a:gridCol>
                <a:gridCol w="544405">
                  <a:extLst>
                    <a:ext uri="{9D8B030D-6E8A-4147-A177-3AD203B41FA5}">
                      <a16:colId xmlns="" xmlns:a16="http://schemas.microsoft.com/office/drawing/2014/main" val="3678401067"/>
                    </a:ext>
                  </a:extLst>
                </a:gridCol>
                <a:gridCol w="581666">
                  <a:extLst>
                    <a:ext uri="{9D8B030D-6E8A-4147-A177-3AD203B41FA5}">
                      <a16:colId xmlns="" xmlns:a16="http://schemas.microsoft.com/office/drawing/2014/main" val="915899749"/>
                    </a:ext>
                  </a:extLst>
                </a:gridCol>
                <a:gridCol w="762000">
                  <a:extLst>
                    <a:ext uri="{9D8B030D-6E8A-4147-A177-3AD203B41FA5}">
                      <a16:colId xmlns="" xmlns:a16="http://schemas.microsoft.com/office/drawing/2014/main" val="909391072"/>
                    </a:ext>
                  </a:extLst>
                </a:gridCol>
                <a:gridCol w="2209799">
                  <a:extLst>
                    <a:ext uri="{9D8B030D-6E8A-4147-A177-3AD203B41FA5}">
                      <a16:colId xmlns="" xmlns:a16="http://schemas.microsoft.com/office/drawing/2014/main" val="3241210516"/>
                    </a:ext>
                  </a:extLst>
                </a:gridCol>
                <a:gridCol w="691211">
                  <a:extLst>
                    <a:ext uri="{9D8B030D-6E8A-4147-A177-3AD203B41FA5}">
                      <a16:colId xmlns="" xmlns:a16="http://schemas.microsoft.com/office/drawing/2014/main" val="1988216943"/>
                    </a:ext>
                  </a:extLst>
                </a:gridCol>
                <a:gridCol w="604190">
                  <a:extLst>
                    <a:ext uri="{9D8B030D-6E8A-4147-A177-3AD203B41FA5}">
                      <a16:colId xmlns="" xmlns:a16="http://schemas.microsoft.com/office/drawing/2014/main" val="2984491622"/>
                    </a:ext>
                  </a:extLst>
                </a:gridCol>
                <a:gridCol w="838200">
                  <a:extLst>
                    <a:ext uri="{9D8B030D-6E8A-4147-A177-3AD203B41FA5}">
                      <a16:colId xmlns="" xmlns:a16="http://schemas.microsoft.com/office/drawing/2014/main" val="3135606315"/>
                    </a:ext>
                  </a:extLst>
                </a:gridCol>
                <a:gridCol w="838200">
                  <a:extLst>
                    <a:ext uri="{9D8B030D-6E8A-4147-A177-3AD203B41FA5}">
                      <a16:colId xmlns="" xmlns:a16="http://schemas.microsoft.com/office/drawing/2014/main" val="1051727694"/>
                    </a:ext>
                  </a:extLst>
                </a:gridCol>
                <a:gridCol w="609599">
                  <a:extLst>
                    <a:ext uri="{9D8B030D-6E8A-4147-A177-3AD203B41FA5}">
                      <a16:colId xmlns="" xmlns:a16="http://schemas.microsoft.com/office/drawing/2014/main" val="1557688492"/>
                    </a:ext>
                  </a:extLst>
                </a:gridCol>
              </a:tblGrid>
              <a:tr h="692454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п/п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Наименование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Привлечение в соответствии с планами применения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Привлекалось фактически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Нормативное время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Нормативный документ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Время показателей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Расстояние до места ЧС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Недостатки в реагировании</a:t>
                      </a:r>
                    </a:p>
                  </a:txBody>
                  <a:tcPr marL="60689" marR="60689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83352838"/>
                  </a:ext>
                </a:extLst>
              </a:tr>
              <a:tr h="5539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убытия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прибытия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получение информации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время убытия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время прибытия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848233047"/>
                  </a:ext>
                </a:extLst>
              </a:tr>
              <a:tr h="1472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93580777"/>
                  </a:ext>
                </a:extLst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9898541"/>
              </p:ext>
            </p:extLst>
          </p:nvPr>
        </p:nvGraphicFramePr>
        <p:xfrm>
          <a:off x="2" y="2487533"/>
          <a:ext cx="12801602" cy="6841211"/>
        </p:xfrm>
        <a:graphic>
          <a:graphicData uri="http://schemas.openxmlformats.org/drawingml/2006/table">
            <a:tbl>
              <a:tblPr/>
              <a:tblGrid>
                <a:gridCol w="314325">
                  <a:extLst>
                    <a:ext uri="{9D8B030D-6E8A-4147-A177-3AD203B41FA5}">
                      <a16:colId xmlns="" xmlns:a16="http://schemas.microsoft.com/office/drawing/2014/main" val="2507792962"/>
                    </a:ext>
                  </a:extLst>
                </a:gridCol>
                <a:gridCol w="3417889">
                  <a:extLst>
                    <a:ext uri="{9D8B030D-6E8A-4147-A177-3AD203B41FA5}">
                      <a16:colId xmlns="" xmlns:a16="http://schemas.microsoft.com/office/drawing/2014/main" val="1263132835"/>
                    </a:ext>
                  </a:extLst>
                </a:gridCol>
                <a:gridCol w="458787">
                  <a:extLst>
                    <a:ext uri="{9D8B030D-6E8A-4147-A177-3AD203B41FA5}">
                      <a16:colId xmlns="" xmlns:a16="http://schemas.microsoft.com/office/drawing/2014/main" val="3227582866"/>
                    </a:ext>
                  </a:extLst>
                </a:gridCol>
                <a:gridCol w="457199">
                  <a:extLst>
                    <a:ext uri="{9D8B030D-6E8A-4147-A177-3AD203B41FA5}">
                      <a16:colId xmlns="" xmlns:a16="http://schemas.microsoft.com/office/drawing/2014/main" val="1150944255"/>
                    </a:ext>
                  </a:extLst>
                </a:gridCol>
                <a:gridCol w="458788">
                  <a:extLst>
                    <a:ext uri="{9D8B030D-6E8A-4147-A177-3AD203B41FA5}">
                      <a16:colId xmlns="" xmlns:a16="http://schemas.microsoft.com/office/drawing/2014/main" val="504480887"/>
                    </a:ext>
                  </a:extLst>
                </a:gridCol>
                <a:gridCol w="569912">
                  <a:extLst>
                    <a:ext uri="{9D8B030D-6E8A-4147-A177-3AD203B41FA5}">
                      <a16:colId xmlns="" xmlns:a16="http://schemas.microsoft.com/office/drawing/2014/main" val="921720890"/>
                    </a:ext>
                  </a:extLst>
                </a:gridCol>
                <a:gridCol w="569913">
                  <a:extLst>
                    <a:ext uri="{9D8B030D-6E8A-4147-A177-3AD203B41FA5}">
                      <a16:colId xmlns="" xmlns:a16="http://schemas.microsoft.com/office/drawing/2014/main" val="1333052584"/>
                    </a:ext>
                  </a:extLst>
                </a:gridCol>
                <a:gridCol w="796925">
                  <a:extLst>
                    <a:ext uri="{9D8B030D-6E8A-4147-A177-3AD203B41FA5}">
                      <a16:colId xmlns="" xmlns:a16="http://schemas.microsoft.com/office/drawing/2014/main" val="1930886664"/>
                    </a:ext>
                  </a:extLst>
                </a:gridCol>
                <a:gridCol w="2163762">
                  <a:extLst>
                    <a:ext uri="{9D8B030D-6E8A-4147-A177-3AD203B41FA5}">
                      <a16:colId xmlns="" xmlns:a16="http://schemas.microsoft.com/office/drawing/2014/main" val="1497238874"/>
                    </a:ext>
                  </a:extLst>
                </a:gridCol>
                <a:gridCol w="684214">
                  <a:extLst>
                    <a:ext uri="{9D8B030D-6E8A-4147-A177-3AD203B41FA5}">
                      <a16:colId xmlns="" xmlns:a16="http://schemas.microsoft.com/office/drawing/2014/main" val="1430692280"/>
                    </a:ext>
                  </a:extLst>
                </a:gridCol>
                <a:gridCol w="682625">
                  <a:extLst>
                    <a:ext uri="{9D8B030D-6E8A-4147-A177-3AD203B41FA5}">
                      <a16:colId xmlns="" xmlns:a16="http://schemas.microsoft.com/office/drawing/2014/main" val="3316353342"/>
                    </a:ext>
                  </a:extLst>
                </a:gridCol>
                <a:gridCol w="798512">
                  <a:extLst>
                    <a:ext uri="{9D8B030D-6E8A-4147-A177-3AD203B41FA5}">
                      <a16:colId xmlns="" xmlns:a16="http://schemas.microsoft.com/office/drawing/2014/main" val="1276183298"/>
                    </a:ext>
                  </a:extLst>
                </a:gridCol>
                <a:gridCol w="796925">
                  <a:extLst>
                    <a:ext uri="{9D8B030D-6E8A-4147-A177-3AD203B41FA5}">
                      <a16:colId xmlns="" xmlns:a16="http://schemas.microsoft.com/office/drawing/2014/main" val="2492152722"/>
                    </a:ext>
                  </a:extLst>
                </a:gridCol>
                <a:gridCol w="631826">
                  <a:extLst>
                    <a:ext uri="{9D8B030D-6E8A-4147-A177-3AD203B41FA5}">
                      <a16:colId xmlns="" xmlns:a16="http://schemas.microsoft.com/office/drawing/2014/main" val="2649254407"/>
                    </a:ext>
                  </a:extLst>
                </a:gridCol>
              </a:tblGrid>
              <a:tr h="152748">
                <a:tc gridSpan="14"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Территориальные подсистемы РСЧС </a:t>
                      </a:r>
                      <a:endParaRPr kumimoji="0" lang="ru-RU" alt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52352657"/>
                  </a:ext>
                </a:extLst>
              </a:tr>
              <a:tr h="266962">
                <a:tc gridSpan="14"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Координационные органы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742602327"/>
                  </a:ext>
                </a:extLst>
              </a:tr>
              <a:tr h="175659"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КЧС и ОПБ субъекта РФ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644859380"/>
                  </a:ext>
                </a:extLst>
              </a:tr>
              <a:tr h="175659"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КЧС и ОПБ  муниципального образования субъекта РФ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Ч+1 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5"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Постановление Администрации Бахчисарайского района Республики Крым от 30.10.2017 № 604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223576272"/>
                  </a:ext>
                </a:extLst>
              </a:tr>
              <a:tr h="175659"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ОГ КЧС и ОПБ муниципального образования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Ч+1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975078908"/>
                  </a:ext>
                </a:extLst>
              </a:tr>
              <a:tr h="175659"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ОШ (КЧС и ОПБ объекта) 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-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-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-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2631571"/>
                  </a:ext>
                </a:extLst>
              </a:tr>
              <a:tr h="175659"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ОШ (КЧС и ОПБ муниципального образования)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Ч+1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201491093"/>
                  </a:ext>
                </a:extLst>
              </a:tr>
              <a:tr h="175659">
                <a:tc gridSpan="2"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Всего за КЧС и ОПБ субъекта: </a:t>
                      </a:r>
                      <a:endParaRPr kumimoji="0" lang="ru-RU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</a:t>
                      </a:r>
                      <a:endParaRPr kumimoji="0" lang="ru-RU" alt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kumimoji="0" lang="ru-RU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974865913"/>
                  </a:ext>
                </a:extLst>
              </a:tr>
              <a:tr h="152748">
                <a:tc gridSpan="14"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Органы повседневного управления 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924996388"/>
                  </a:ext>
                </a:extLst>
              </a:tr>
              <a:tr h="175659"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ДДС субъекта Администрации 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282187378"/>
                  </a:ext>
                </a:extLst>
              </a:tr>
              <a:tr h="256032"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ЕДДС муниципального образования</a:t>
                      </a:r>
                    </a:p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Ч+1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021472250"/>
                  </a:ext>
                </a:extLst>
              </a:tr>
              <a:tr h="175659">
                <a:tc gridSpan="2"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Всего за ЕДДС: </a:t>
                      </a:r>
                      <a:endParaRPr kumimoji="0" lang="ru-RU" alt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kumimoji="0" lang="ru-RU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665315315"/>
                  </a:ext>
                </a:extLst>
              </a:tr>
              <a:tr h="226083">
                <a:tc gridSpan="14"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Силы и средства ликвидации ЧС 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822699918"/>
                  </a:ext>
                </a:extLst>
              </a:tr>
              <a:tr h="314153"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Подстанция №9 Симферопольской станции медицинской помощи </a:t>
                      </a:r>
                      <a:endParaRPr lang="ru-RU" sz="8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800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8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r>
                        <a:rPr lang="ru-RU" sz="8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Ч+0..02</a:t>
                      </a: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Ч+0..30</a:t>
                      </a: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103110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«служебный регламент» </a:t>
                      </a:r>
                      <a:endParaRPr lang="ru-RU" sz="8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4139224191"/>
                  </a:ext>
                </a:extLst>
              </a:tr>
              <a:tr h="165637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800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ГБУЗ РК «Бахчисарайская центральная районная больница» </a:t>
                      </a:r>
                      <a:endParaRPr lang="ru-RU" sz="8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8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8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Ч+0..02</a:t>
                      </a: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Ч+0..30</a:t>
                      </a: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«служебный регламент»</a:t>
                      </a: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4349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Отдел МВД России по Бахчисарайскому району</a:t>
                      </a:r>
                      <a:endParaRPr lang="ru-RU" sz="8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963" marR="849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60</a:t>
                      </a:r>
                      <a:endParaRPr kumimoji="0" lang="ru-RU" sz="8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963" marR="849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kumimoji="0" lang="ru-RU" sz="8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963" marR="849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altLang="ru-RU" sz="8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altLang="ru-RU" sz="8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Ч+0..05</a:t>
                      </a: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Ч+0..20</a:t>
                      </a: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Постановление Администрации Бахчисарайского района № 193  от 05.05.15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8072"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Куйбышевская участковая больница</a:t>
                      </a:r>
                    </a:p>
                    <a:p>
                      <a:pPr marL="0" marR="0" lvl="0" indent="0" algn="l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(36554) 6-35-73</a:t>
                      </a:r>
                    </a:p>
                  </a:txBody>
                  <a:tcPr marL="84963" marR="849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84963" marR="849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84963" marR="849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8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963" marR="849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8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Ч+0..05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Ч+0..20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Постановление Администрации Бахчисарайского района № 193  от 05.05.15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942848089"/>
                  </a:ext>
                </a:extLst>
              </a:tr>
              <a:tr h="388072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БРЭС ГУП РК «Крымэнерго»</a:t>
                      </a:r>
                      <a:endParaRPr lang="ru-RU" sz="8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963" marR="849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kumimoji="0" lang="ru-RU" sz="8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963" marR="849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  <a:endParaRPr kumimoji="0" lang="ru-RU" sz="8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963" marR="849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8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963" marR="849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altLang="ru-RU" sz="800" b="0" i="0" u="none" strike="noStrike" kern="1200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Ч+0..10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Ч+0..30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Постановление Администрации Бахчисарайского района № 193  от 05.05.15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8072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Бахчисарайское  УЭГХ</a:t>
                      </a:r>
                    </a:p>
                  </a:txBody>
                  <a:tcPr marL="84963" marR="849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kumimoji="0" lang="ru-RU" sz="8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963" marR="849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kumimoji="0" lang="ru-RU" sz="8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963" marR="849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8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963" marR="849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altLang="ru-RU" sz="800" b="0" i="0" u="none" strike="noStrike" kern="1200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Ч+0..10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Ч+0..30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Постановление Администрации Бахчисарайского района № 193  от 05.05.15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4349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8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Вилинская</a:t>
                      </a:r>
                      <a:r>
                        <a:rPr kumimoji="0" lang="ru-RU" sz="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участковая </a:t>
                      </a:r>
                      <a:r>
                        <a:rPr kumimoji="0" lang="ru-RU" sz="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больница</a:t>
                      </a:r>
                    </a:p>
                    <a:p>
                      <a:pPr marL="0" marR="0" lvl="0" indent="0" algn="l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(36554) 4-29-25</a:t>
                      </a:r>
                    </a:p>
                  </a:txBody>
                  <a:tcPr marL="84963" marR="849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84963" marR="849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84963" marR="849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8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Ч+0..05</a:t>
                      </a:r>
                      <a:endParaRPr kumimoji="0" lang="ru-RU" altLang="ru-RU" sz="8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Ч+0..20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Постановление Администрации Бахчисарайского района № 193  от 05.05.15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8072"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8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Почтовская</a:t>
                      </a:r>
                      <a:r>
                        <a:rPr kumimoji="0" lang="ru-RU" sz="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участковая больница</a:t>
                      </a:r>
                      <a:endParaRPr kumimoji="0" lang="ru-RU" altLang="ru-RU" sz="8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Ч+0..05</a:t>
                      </a:r>
                      <a:endParaRPr kumimoji="0" lang="ru-RU" altLang="ru-RU" sz="8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Ч+0..20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Постановление Администрации Бахчисарайского района № 193  от 05.05.15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002676304"/>
                  </a:ext>
                </a:extLst>
              </a:tr>
              <a:tr h="215468">
                <a:tc gridSpan="2"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Всего за </a:t>
                      </a:r>
                      <a:r>
                        <a:rPr kumimoji="0" lang="ru-RU" altLang="ru-RU" sz="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СиС</a:t>
                      </a:r>
                      <a:r>
                        <a:rPr kumimoji="0" lang="ru-RU" alt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7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132</a:t>
                      </a:r>
                      <a:endParaRPr kumimoji="0" lang="ru-RU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963" marR="849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58</a:t>
                      </a:r>
                      <a:endParaRPr kumimoji="0" lang="ru-RU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963" marR="849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altLang="ru-RU" sz="8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altLang="ru-RU" sz="8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altLang="ru-RU" sz="8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altLang="ru-RU" sz="8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altLang="ru-RU" sz="8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5468">
                <a:tc gridSpan="14"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Другие министерства и ведомства (организации), не имеющие функциональных подсистем </a:t>
                      </a:r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7218"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Прокуратура* </a:t>
                      </a:r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86029" marR="86029" marT="0" marB="0" anchor="ctr" horzOverflow="overflow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Ч+1</a:t>
                      </a:r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Ч+2</a:t>
                      </a:r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5468"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ФСБ*</a:t>
                      </a:r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86029" marR="86029" marT="0" marB="0" anchor="ctr" horzOverflow="overflow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Ч+1</a:t>
                      </a:r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Ч+2</a:t>
                      </a:r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5468"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Следственный комитет* </a:t>
                      </a:r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86029" marR="86029" marT="0" marB="0" anchor="ctr" horzOverflow="overflow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Ч+1</a:t>
                      </a:r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Ч+2</a:t>
                      </a:r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6032"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Итого за министерства и ведомства, не имеющие функциональных подсистем </a:t>
                      </a:r>
                      <a:endParaRPr kumimoji="0" lang="ru-RU" alt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86029" marR="86029" marT="0" marB="0" anchor="ctr" horzOverflow="overflow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5468"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ИТОГО за РСЧС </a:t>
                      </a:r>
                      <a:endParaRPr kumimoji="0" lang="ru-RU" alt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331</a:t>
                      </a:r>
                      <a:endParaRPr kumimoji="0" lang="ru-RU" alt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6029" marR="86029" marT="0" marB="0" anchor="ctr" horzOverflow="overflow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  <a:endParaRPr kumimoji="0" lang="ru-RU" alt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sp>
        <p:nvSpPr>
          <p:cNvPr id="5" name="Text Box 115"/>
          <p:cNvSpPr txBox="1">
            <a:spLocks noChangeArrowheads="1"/>
          </p:cNvSpPr>
          <p:nvPr/>
        </p:nvSpPr>
        <p:spPr bwMode="auto">
          <a:xfrm>
            <a:off x="11945938" y="61913"/>
            <a:ext cx="71913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400" b="1" dirty="0">
                <a:latin typeface="Times New Roman" pitchFamily="18" charset="0"/>
              </a:rPr>
              <a:t>п. 4.2.</a:t>
            </a:r>
          </a:p>
        </p:txBody>
      </p:sp>
    </p:spTree>
    <p:extLst>
      <p:ext uri="{BB962C8B-B14F-4D97-AF65-F5344CB8AC3E}">
        <p14:creationId xmlns:p14="http://schemas.microsoft.com/office/powerpoint/2010/main" val="1628031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заставка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2801600" cy="960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0"/>
            <a:ext cx="12801600" cy="9601200"/>
          </a:xfrm>
          <a:prstGeom prst="rect">
            <a:avLst/>
          </a:prstGeom>
          <a:effectLst/>
        </p:spPr>
        <p:txBody>
          <a:bodyPr lIns="127924" tIns="63966" rIns="127924" bIns="63966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4800" dirty="0" smtClean="0">
                <a:solidFill>
                  <a:srgbClr val="FF0000"/>
                </a:solidFill>
                <a:cs typeface="Times New Roman" pitchFamily="18" charset="0"/>
              </a:rPr>
              <a:t>Раздел  № 5</a:t>
            </a:r>
          </a:p>
          <a:p>
            <a:pPr algn="ctr" eaLnBrk="1" hangingPunct="1">
              <a:defRPr/>
            </a:pPr>
            <a:r>
              <a:rPr lang="ru-RU" sz="4800" dirty="0" smtClean="0">
                <a:solidFill>
                  <a:srgbClr val="FF0000"/>
                </a:solidFill>
                <a:cs typeface="Times New Roman" pitchFamily="18" charset="0"/>
              </a:rPr>
              <a:t>РИСКИ ВОЗНИКНОВЕНИЯ АВАРИЙ НА СИСТЕМАХ ЖКХ ОБЪЕКТА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63" name="Line 11"/>
          <p:cNvSpPr>
            <a:spLocks noChangeShapeType="1"/>
          </p:cNvSpPr>
          <p:nvPr/>
        </p:nvSpPr>
        <p:spPr bwMode="auto">
          <a:xfrm>
            <a:off x="1157288" y="1271588"/>
            <a:ext cx="0" cy="7048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28" tIns="45714" rIns="91428" bIns="45714"/>
          <a:lstStyle/>
          <a:p>
            <a:endParaRPr lang="ru-RU"/>
          </a:p>
        </p:txBody>
      </p:sp>
      <p:sp>
        <p:nvSpPr>
          <p:cNvPr id="174" name="Номер слайда 4"/>
          <p:cNvSpPr txBox="1">
            <a:spLocks/>
          </p:cNvSpPr>
          <p:nvPr/>
        </p:nvSpPr>
        <p:spPr bwMode="auto">
          <a:xfrm>
            <a:off x="9220200" y="304800"/>
            <a:ext cx="3060700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28016" tIns="64008" rIns="128016" bIns="64008" anchor="b"/>
          <a:lstStyle>
            <a:lvl1pPr eaLnBrk="0" hangingPunct="0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defRPr/>
            </a:pPr>
            <a:fld id="{13E83693-C34E-4603-8596-6809133DF167}" type="slidenum">
              <a:rPr lang="ru-RU" altLang="ru-RU" sz="200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pPr algn="r" eaLnBrk="1" hangingPunct="1">
                <a:defRPr/>
              </a:pPr>
              <a:t>33</a:t>
            </a:fld>
            <a:endParaRPr lang="ru-RU" altLang="ru-RU" sz="200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49277" name="Прямоугольник 54"/>
          <p:cNvSpPr>
            <a:spLocks noChangeArrowheads="1"/>
          </p:cNvSpPr>
          <p:nvPr/>
        </p:nvSpPr>
        <p:spPr bwMode="auto">
          <a:xfrm>
            <a:off x="0" y="-23813"/>
            <a:ext cx="12801600" cy="1079501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12795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Электронный паспорт социально-значимого объекта</a:t>
            </a:r>
          </a:p>
          <a:p>
            <a:pPr algn="ctr" eaLnBrk="1" hangingPunct="1"/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УВК «Школьная академия»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altLang="ru-RU" sz="21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altLang="ru-RU" sz="21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Схема расстановки сил и средств при ликвидации последствий ЧС)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706" y="1025283"/>
            <a:ext cx="11089232" cy="8647707"/>
          </a:xfrm>
          <a:prstGeom prst="rect">
            <a:avLst/>
          </a:prstGeom>
        </p:spPr>
      </p:pic>
      <p:sp>
        <p:nvSpPr>
          <p:cNvPr id="6" name="Text Box 165"/>
          <p:cNvSpPr txBox="1">
            <a:spLocks noChangeArrowheads="1"/>
          </p:cNvSpPr>
          <p:nvPr/>
        </p:nvSpPr>
        <p:spPr bwMode="auto">
          <a:xfrm>
            <a:off x="11636375" y="61913"/>
            <a:ext cx="10287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400" b="1" dirty="0">
                <a:latin typeface="Times New Roman" pitchFamily="18" charset="0"/>
              </a:rPr>
              <a:t>п. 5.1.</a:t>
            </a:r>
          </a:p>
        </p:txBody>
      </p:sp>
    </p:spTree>
    <p:extLst>
      <p:ext uri="{BB962C8B-B14F-4D97-AF65-F5344CB8AC3E}">
        <p14:creationId xmlns:p14="http://schemas.microsoft.com/office/powerpoint/2010/main" val="3686039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5"/>
          <p:cNvSpPr>
            <a:spLocks noChangeArrowheads="1"/>
          </p:cNvSpPr>
          <p:nvPr/>
        </p:nvSpPr>
        <p:spPr bwMode="auto">
          <a:xfrm>
            <a:off x="21410" y="5221"/>
            <a:ext cx="12801600" cy="978955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 algn="ctr">
            <a:noFill/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lIns="86754" tIns="43376" rIns="86754" bIns="43376" anchor="ctr"/>
          <a:lstStyle/>
          <a:p>
            <a:pPr algn="ctr" eaLnBrk="1" hangingPunct="1">
              <a:lnSpc>
                <a:spcPct val="80000"/>
              </a:lnSpc>
            </a:pP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Электронный паспорт социально-значимого объекта</a:t>
            </a:r>
          </a:p>
          <a:p>
            <a:pPr algn="ctr" eaLnBrk="1" hangingPunct="1"/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УВК «Школьная академия»</a:t>
            </a:r>
          </a:p>
          <a:p>
            <a:pPr algn="ctr" defTabSz="1214128">
              <a:lnSpc>
                <a:spcPct val="80000"/>
              </a:lnSpc>
              <a:defRPr/>
            </a:pPr>
            <a:r>
              <a:rPr lang="ru-RU" sz="21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1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Ведомость привлечения сил и средств, для ликвидации последствий ЧС) 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2767055"/>
              </p:ext>
            </p:extLst>
          </p:nvPr>
        </p:nvGraphicFramePr>
        <p:xfrm>
          <a:off x="-22563" y="984176"/>
          <a:ext cx="12796631" cy="8713260"/>
        </p:xfrm>
        <a:graphic>
          <a:graphicData uri="http://schemas.openxmlformats.org/drawingml/2006/table">
            <a:tbl>
              <a:tblPr firstRow="1" firstCol="1" bandRow="1"/>
              <a:tblGrid>
                <a:gridCol w="289212">
                  <a:extLst>
                    <a:ext uri="{9D8B030D-6E8A-4147-A177-3AD203B41FA5}">
                      <a16:colId xmlns="" xmlns:a16="http://schemas.microsoft.com/office/drawing/2014/main" val="1933759126"/>
                    </a:ext>
                  </a:extLst>
                </a:gridCol>
                <a:gridCol w="2157425">
                  <a:extLst>
                    <a:ext uri="{9D8B030D-6E8A-4147-A177-3AD203B41FA5}">
                      <a16:colId xmlns="" xmlns:a16="http://schemas.microsoft.com/office/drawing/2014/main" val="707612516"/>
                    </a:ext>
                  </a:extLst>
                </a:gridCol>
                <a:gridCol w="2157425"/>
                <a:gridCol w="2157425"/>
                <a:gridCol w="289212">
                  <a:extLst>
                    <a:ext uri="{9D8B030D-6E8A-4147-A177-3AD203B41FA5}">
                      <a16:colId xmlns="" xmlns:a16="http://schemas.microsoft.com/office/drawing/2014/main" val="1588053151"/>
                    </a:ext>
                  </a:extLst>
                </a:gridCol>
                <a:gridCol w="86348">
                  <a:extLst>
                    <a:ext uri="{9D8B030D-6E8A-4147-A177-3AD203B41FA5}">
                      <a16:colId xmlns="" xmlns:a16="http://schemas.microsoft.com/office/drawing/2014/main" val="4200489323"/>
                    </a:ext>
                  </a:extLst>
                </a:gridCol>
                <a:gridCol w="225431"/>
                <a:gridCol w="112939">
                  <a:extLst>
                    <a:ext uri="{9D8B030D-6E8A-4147-A177-3AD203B41FA5}">
                      <a16:colId xmlns="" xmlns:a16="http://schemas.microsoft.com/office/drawing/2014/main" val="1841042125"/>
                    </a:ext>
                  </a:extLst>
                </a:gridCol>
                <a:gridCol w="246800"/>
                <a:gridCol w="359740">
                  <a:extLst>
                    <a:ext uri="{9D8B030D-6E8A-4147-A177-3AD203B41FA5}">
                      <a16:colId xmlns="" xmlns:a16="http://schemas.microsoft.com/office/drawing/2014/main" val="1151032655"/>
                    </a:ext>
                  </a:extLst>
                </a:gridCol>
                <a:gridCol w="503331">
                  <a:extLst>
                    <a:ext uri="{9D8B030D-6E8A-4147-A177-3AD203B41FA5}">
                      <a16:colId xmlns="" xmlns:a16="http://schemas.microsoft.com/office/drawing/2014/main" val="2876344148"/>
                    </a:ext>
                  </a:extLst>
                </a:gridCol>
                <a:gridCol w="503331">
                  <a:extLst>
                    <a:ext uri="{9D8B030D-6E8A-4147-A177-3AD203B41FA5}">
                      <a16:colId xmlns="" xmlns:a16="http://schemas.microsoft.com/office/drawing/2014/main" val="2250911404"/>
                    </a:ext>
                  </a:extLst>
                </a:gridCol>
                <a:gridCol w="100276">
                  <a:extLst>
                    <a:ext uri="{9D8B030D-6E8A-4147-A177-3AD203B41FA5}">
                      <a16:colId xmlns="" xmlns:a16="http://schemas.microsoft.com/office/drawing/2014/main" val="2386607643"/>
                    </a:ext>
                  </a:extLst>
                </a:gridCol>
                <a:gridCol w="1266126"/>
                <a:gridCol w="431791">
                  <a:extLst>
                    <a:ext uri="{9D8B030D-6E8A-4147-A177-3AD203B41FA5}">
                      <a16:colId xmlns="" xmlns:a16="http://schemas.microsoft.com/office/drawing/2014/main" val="2376441965"/>
                    </a:ext>
                  </a:extLst>
                </a:gridCol>
                <a:gridCol w="503839">
                  <a:extLst>
                    <a:ext uri="{9D8B030D-6E8A-4147-A177-3AD203B41FA5}">
                      <a16:colId xmlns="" xmlns:a16="http://schemas.microsoft.com/office/drawing/2014/main" val="4205617073"/>
                    </a:ext>
                  </a:extLst>
                </a:gridCol>
                <a:gridCol w="503839">
                  <a:extLst>
                    <a:ext uri="{9D8B030D-6E8A-4147-A177-3AD203B41FA5}">
                      <a16:colId xmlns="" xmlns:a16="http://schemas.microsoft.com/office/drawing/2014/main" val="3550893453"/>
                    </a:ext>
                  </a:extLst>
                </a:gridCol>
                <a:gridCol w="503331">
                  <a:extLst>
                    <a:ext uri="{9D8B030D-6E8A-4147-A177-3AD203B41FA5}">
                      <a16:colId xmlns="" xmlns:a16="http://schemas.microsoft.com/office/drawing/2014/main" val="2292248905"/>
                    </a:ext>
                  </a:extLst>
                </a:gridCol>
                <a:gridCol w="398810">
                  <a:extLst>
                    <a:ext uri="{9D8B030D-6E8A-4147-A177-3AD203B41FA5}">
                      <a16:colId xmlns="" xmlns:a16="http://schemas.microsoft.com/office/drawing/2014/main" val="1454230749"/>
                    </a:ext>
                  </a:extLst>
                </a:gridCol>
              </a:tblGrid>
              <a:tr h="814505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п/п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Наименование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Привлечение в соответствии с планами применения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Привлекалось фактически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Нормативное время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Нормативный документ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Время показателей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Расстояние до места ЧС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Недостатки в реагировании</a:t>
                      </a:r>
                    </a:p>
                  </a:txBody>
                  <a:tcPr marL="50788" marR="50788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10156707"/>
                  </a:ext>
                </a:extLst>
              </a:tr>
              <a:tr h="63985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убытия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прибытия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получение информации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время убытия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время прибытия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045573704"/>
                  </a:ext>
                </a:extLst>
              </a:tr>
              <a:tr h="1599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42415614"/>
                  </a:ext>
                </a:extLst>
              </a:tr>
              <a:tr h="139100">
                <a:tc gridSpan="19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Функциональные подсистемы РСЧС </a:t>
                      </a:r>
                      <a:endParaRPr lang="ru-RU" sz="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948678110"/>
                  </a:ext>
                </a:extLst>
              </a:tr>
              <a:tr h="159964">
                <a:tc gridSpan="19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МЧС </a:t>
                      </a:r>
                      <a:r>
                        <a:rPr lang="ru-RU" sz="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Росии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615089374"/>
                  </a:ext>
                </a:extLst>
              </a:tr>
              <a:tr h="159964">
                <a:tc gridSpan="19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Органы повседневного управления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650300744"/>
                  </a:ext>
                </a:extLst>
              </a:tr>
              <a:tr h="4304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ФКУ «ЦУКС  ГУ МЧС России по РК»</a:t>
                      </a:r>
                    </a:p>
                  </a:txBody>
                  <a:tcPr marL="50788" marR="507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Ч+0,30</a:t>
                      </a:r>
                      <a:endParaRPr lang="ru-RU" sz="8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10594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Ч+2.0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105947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Приказ ГУ МЧС России по РК от 09.11.2015 г. № 588</a:t>
                      </a: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781897709"/>
                  </a:ext>
                </a:extLst>
              </a:tr>
              <a:tr h="159964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Всего за ОПУ: </a:t>
                      </a:r>
                      <a:endParaRPr lang="ru-RU" sz="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8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54081893"/>
                  </a:ext>
                </a:extLst>
              </a:tr>
              <a:tr h="128016">
                <a:tc gridSpan="19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Территориальные органы 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30354032"/>
                  </a:ext>
                </a:extLst>
              </a:tr>
              <a:tr h="374318"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2</a:t>
                      </a:r>
                      <a:endParaRPr lang="ru-RU" sz="1000" dirty="0"/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ОГ регионального центра</a:t>
                      </a:r>
                      <a:endParaRPr lang="ru-RU" sz="1000" dirty="0"/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3</a:t>
                      </a:r>
                      <a:endParaRPr lang="ru-RU" sz="1000" dirty="0"/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800" dirty="0"/>
                    </a:p>
                  </a:txBody>
                  <a:tcPr marL="40994" marR="409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1</a:t>
                      </a:r>
                      <a:endParaRPr lang="ru-RU" sz="1000" dirty="0"/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ru-RU" sz="1000"/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Ч+0,30</a:t>
                      </a:r>
                      <a:endParaRPr lang="ru-RU" sz="8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10594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Ч+2.0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10594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Приказ ГУ МЧС России по РК от 09.11.2015 г. № 588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768478012"/>
                  </a:ext>
                </a:extLst>
              </a:tr>
              <a:tr h="4304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ОГ ГУ МЧС России по РК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4" marR="409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Ч+0,30</a:t>
                      </a:r>
                      <a:endParaRPr lang="ru-RU" sz="8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Ч+2.0</a:t>
                      </a:r>
                      <a:endParaRPr lang="ru-RU" sz="8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Приказ ГУ МЧС России по РК от 09.11.2015 г. № 588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1655"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4</a:t>
                      </a:r>
                      <a:endParaRPr lang="ru-RU" sz="1000" dirty="0"/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ОШ ГУ МЧС России по РК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4" marR="409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Ч+0.30 </a:t>
                      </a:r>
                      <a:endParaRPr lang="ru-RU" sz="8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Ч+2.00</a:t>
                      </a:r>
                      <a:endParaRPr lang="ru-RU" sz="8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Приказ ГУ МЧС России по РК от 14.04.2014  г.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№ 17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410486810"/>
                  </a:ext>
                </a:extLst>
              </a:tr>
              <a:tr h="159964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Всего за территориальные органы: </a:t>
                      </a:r>
                      <a:endParaRPr lang="ru-RU" sz="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4" marR="409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440534086"/>
                  </a:ext>
                </a:extLst>
              </a:tr>
              <a:tr h="139100">
                <a:tc gridSpan="19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Силы и средства ликвидации ЧС 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54771074"/>
                  </a:ext>
                </a:extLst>
              </a:tr>
              <a:tr h="1567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Психологическая служба (оперативная группа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психологов)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4" marR="4099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4" marR="4099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Ч+2.00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Ч+3.30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4" marR="4099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Приказ ГУ МЧС России  по РК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 20.09.2011 г. № 525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87169517"/>
                  </a:ext>
                </a:extLst>
              </a:tr>
              <a:tr h="1221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7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4" marR="4099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4" marR="4099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4" marR="4099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4" marR="409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4" marR="409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4" marR="4099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4" marR="4099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4" marR="409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4" marR="409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4" marR="4099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4" marR="409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4" marR="409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4" marR="409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892258900"/>
                  </a:ext>
                </a:extLst>
              </a:tr>
              <a:tr h="1599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Аэромобильная группировка СРФ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4" marR="409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</a:t>
                      </a: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4" marR="409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4" marR="409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177664231"/>
                  </a:ext>
                </a:extLst>
              </a:tr>
              <a:tr h="4090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Подразделения ФПС СРФ </a:t>
                      </a:r>
                      <a:r>
                        <a:rPr lang="ru-RU" sz="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</a:t>
                      </a:r>
                    </a:p>
                    <a:p>
                      <a:pPr marL="0" marR="0" indent="0" algn="l" defTabSz="10594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 ПСЧ ФГКУ «1 ПСО ФПС по Республике Крым»</a:t>
                      </a:r>
                    </a:p>
                    <a:p>
                      <a:pPr marL="0" marR="0" indent="0" algn="l" defTabSz="10594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7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4" marR="409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4" marR="409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Ч+0.01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Ч+0.10 (город)</a:t>
                      </a: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Ч+0.20 (село)</a:t>
                      </a: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4" marR="409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123-ФЗ «Технический </a:t>
                      </a:r>
                      <a:r>
                        <a:rPr lang="ru-RU" sz="8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регл</a:t>
                      </a: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о треб. </a:t>
                      </a:r>
                      <a:r>
                        <a:rPr lang="ru-RU" sz="8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пож</a:t>
                      </a: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безопасности»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951702556"/>
                  </a:ext>
                </a:extLst>
              </a:tr>
              <a:tr h="9120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Подразделения ППС СРФ </a:t>
                      </a:r>
                      <a:r>
                        <a:rPr lang="ru-RU" sz="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</a:t>
                      </a:r>
                    </a:p>
                    <a:p>
                      <a:pPr marL="0" marR="0" lvl="0" indent="0" algn="l" defTabSz="10594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Крымская Республиканская аварийно-спасательная служба «</a:t>
                      </a:r>
                      <a:r>
                        <a:rPr kumimoji="0" lang="ru-RU" sz="8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КрымСпас</a:t>
                      </a:r>
                      <a:r>
                        <a:rPr kumimoji="0" lang="ru-RU" sz="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  <a:p>
                      <a:pPr marL="0" marR="0" lvl="0" indent="0" algn="l" defTabSz="10594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ПЧ-106 п. Почтовое ГКУ РК» Пожарная охрана РК»</a:t>
                      </a:r>
                    </a:p>
                    <a:p>
                      <a:pPr marL="0" marR="0" lvl="0" indent="0" algn="l" defTabSz="10594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ПЧ-112 с. Красный Мак ГКУ ПЧ РК» Пожарная охрана РК»</a:t>
                      </a:r>
                    </a:p>
                    <a:p>
                      <a:pPr marL="0" marR="0" lvl="0" indent="0" algn="l" defTabSz="10594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ПЧ-125 с. </a:t>
                      </a:r>
                      <a:r>
                        <a:rPr kumimoji="0" lang="ru-RU" sz="8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Вилино</a:t>
                      </a:r>
                      <a:r>
                        <a:rPr kumimoji="0" lang="ru-RU" sz="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ГКУ ПЧ РК» Пожарная охрана РК»</a:t>
                      </a:r>
                    </a:p>
                    <a:p>
                      <a:pPr marL="0" marR="0" lvl="0" indent="0" algn="l" defTabSz="10594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ПЧ-126 п. Куйбышево ГКУ РК «Пожарная охрана РК»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</a:t>
                      </a: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4" marR="409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4" marR="409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Ч+0.01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Ч+0.10 (город)</a:t>
                      </a: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Ч+0.20 (село)</a:t>
                      </a: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4" marR="409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105947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123-ФЗ «Технический </a:t>
                      </a:r>
                      <a:r>
                        <a:rPr lang="ru-RU" sz="8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регл</a:t>
                      </a: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о треб. </a:t>
                      </a:r>
                      <a:r>
                        <a:rPr lang="ru-RU" sz="8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пож</a:t>
                      </a: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безопасности»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440406483"/>
                  </a:ext>
                </a:extLst>
              </a:tr>
              <a:tr h="1599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Подразделения ГИМС СРФ 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4" marR="409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4" marR="409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4" marR="409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791680985"/>
                  </a:ext>
                </a:extLst>
              </a:tr>
              <a:tr h="1599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Подразделения ВГСЧ СРФ 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4" marR="409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4" marR="409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4" marR="409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54716632"/>
                  </a:ext>
                </a:extLst>
              </a:tr>
              <a:tr h="1599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Подразделения ЦЭПП СРФ 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4" marR="409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4" marR="409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4" marR="409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1910720"/>
                  </a:ext>
                </a:extLst>
              </a:tr>
              <a:tr h="1599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СВФ 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4" marR="409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4" marR="409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4" marR="409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11854467"/>
                  </a:ext>
                </a:extLst>
              </a:tr>
              <a:tr h="6679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Авиационные подразделения 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4" marR="409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4" marR="409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Ч+0.01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Ч+0.10 (город)</a:t>
                      </a: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Ч+0.20 (село)</a:t>
                      </a: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4" marR="409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105947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123-ФЗ «Технический </a:t>
                      </a:r>
                      <a:r>
                        <a:rPr lang="ru-RU" sz="8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регл</a:t>
                      </a: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о треб. </a:t>
                      </a:r>
                      <a:r>
                        <a:rPr lang="ru-RU" sz="8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пож</a:t>
                      </a: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безопасности»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185457036"/>
                  </a:ext>
                </a:extLst>
              </a:tr>
              <a:tr h="1383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ФКУ Центр «</a:t>
                      </a:r>
                      <a:r>
                        <a:rPr lang="ru-RU" sz="80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Антистихия</a:t>
                      </a:r>
                      <a:r>
                        <a:rPr lang="ru-RU" sz="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 МЧС России</a:t>
                      </a:r>
                      <a:endParaRPr lang="ru-RU" sz="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4" marR="409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4" marR="409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4" marR="409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277003446"/>
                  </a:ext>
                </a:extLst>
              </a:tr>
              <a:tr h="72008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Всего за силы и средства ликвидации</a:t>
                      </a:r>
                      <a:r>
                        <a:rPr lang="ru-RU" sz="800" b="1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ЧС</a:t>
                      </a: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92" marR="573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8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161</a:t>
                      </a:r>
                      <a:endParaRPr lang="ru-RU" sz="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4" marR="409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8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</a:t>
                      </a:r>
                      <a:endParaRPr lang="ru-RU" sz="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4" marR="409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94" marR="409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788" marR="507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740242291"/>
                  </a:ext>
                </a:extLst>
              </a:tr>
            </a:tbl>
          </a:graphicData>
        </a:graphic>
      </p:graphicFrame>
      <p:sp>
        <p:nvSpPr>
          <p:cNvPr id="5" name="Text Box 165"/>
          <p:cNvSpPr txBox="1">
            <a:spLocks noChangeArrowheads="1"/>
          </p:cNvSpPr>
          <p:nvPr/>
        </p:nvSpPr>
        <p:spPr bwMode="auto">
          <a:xfrm>
            <a:off x="11636375" y="61913"/>
            <a:ext cx="10287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400" b="1" dirty="0">
                <a:latin typeface="Times New Roman" pitchFamily="18" charset="0"/>
              </a:rPr>
              <a:t>п. </a:t>
            </a:r>
            <a:r>
              <a:rPr lang="ru-RU" altLang="ru-RU" sz="1400" b="1" dirty="0" smtClean="0">
                <a:latin typeface="Times New Roman" pitchFamily="18" charset="0"/>
              </a:rPr>
              <a:t>5.2.</a:t>
            </a:r>
            <a:endParaRPr lang="ru-RU" altLang="ru-RU" sz="1400" b="1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3296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5"/>
          <p:cNvSpPr>
            <a:spLocks noChangeArrowheads="1"/>
          </p:cNvSpPr>
          <p:nvPr/>
        </p:nvSpPr>
        <p:spPr bwMode="auto">
          <a:xfrm>
            <a:off x="0" y="0"/>
            <a:ext cx="12801600" cy="1215641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 algn="ctr">
            <a:noFill/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lIns="86754" tIns="43376" rIns="86754" bIns="43376" anchor="ctr"/>
          <a:lstStyle/>
          <a:p>
            <a:pPr algn="ctr" eaLnBrk="1" hangingPunct="1">
              <a:lnSpc>
                <a:spcPct val="80000"/>
              </a:lnSpc>
            </a:pP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Электронный паспорт социально-значимого объекта</a:t>
            </a:r>
          </a:p>
          <a:p>
            <a:pPr algn="ctr" eaLnBrk="1" hangingPunct="1"/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УВК «Школьная академия»</a:t>
            </a:r>
          </a:p>
          <a:p>
            <a:pPr algn="ctr" defTabSz="1214128">
              <a:lnSpc>
                <a:spcPct val="80000"/>
              </a:lnSpc>
              <a:defRPr/>
            </a:pPr>
            <a:r>
              <a:rPr lang="ru-RU" sz="21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1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Ведомость привлечения сил и средств, для ликвидации последствий ЧС) 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/>
          </p:nvPr>
        </p:nvGraphicFramePr>
        <p:xfrm>
          <a:off x="3" y="2432085"/>
          <a:ext cx="12774064" cy="6411075"/>
        </p:xfrm>
        <a:graphic>
          <a:graphicData uri="http://schemas.openxmlformats.org/drawingml/2006/table">
            <a:tbl>
              <a:tblPr firstRow="1" firstCol="1" bandRow="1"/>
              <a:tblGrid>
                <a:gridCol w="314360">
                  <a:extLst>
                    <a:ext uri="{9D8B030D-6E8A-4147-A177-3AD203B41FA5}">
                      <a16:colId xmlns="" xmlns:a16="http://schemas.microsoft.com/office/drawing/2014/main" val="2884531411"/>
                    </a:ext>
                  </a:extLst>
                </a:gridCol>
                <a:gridCol w="3409840">
                  <a:extLst>
                    <a:ext uri="{9D8B030D-6E8A-4147-A177-3AD203B41FA5}">
                      <a16:colId xmlns="" xmlns:a16="http://schemas.microsoft.com/office/drawing/2014/main" val="3716460670"/>
                    </a:ext>
                  </a:extLst>
                </a:gridCol>
                <a:gridCol w="457104">
                  <a:extLst>
                    <a:ext uri="{9D8B030D-6E8A-4147-A177-3AD203B41FA5}">
                      <a16:colId xmlns="" xmlns:a16="http://schemas.microsoft.com/office/drawing/2014/main" val="2554078788"/>
                    </a:ext>
                  </a:extLst>
                </a:gridCol>
                <a:gridCol w="457104">
                  <a:extLst>
                    <a:ext uri="{9D8B030D-6E8A-4147-A177-3AD203B41FA5}">
                      <a16:colId xmlns="" xmlns:a16="http://schemas.microsoft.com/office/drawing/2014/main" val="1196733885"/>
                    </a:ext>
                  </a:extLst>
                </a:gridCol>
                <a:gridCol w="457104">
                  <a:extLst>
                    <a:ext uri="{9D8B030D-6E8A-4147-A177-3AD203B41FA5}">
                      <a16:colId xmlns="" xmlns:a16="http://schemas.microsoft.com/office/drawing/2014/main" val="1241346745"/>
                    </a:ext>
                  </a:extLst>
                </a:gridCol>
                <a:gridCol w="568574">
                  <a:extLst>
                    <a:ext uri="{9D8B030D-6E8A-4147-A177-3AD203B41FA5}">
                      <a16:colId xmlns="" xmlns:a16="http://schemas.microsoft.com/office/drawing/2014/main" val="1851836651"/>
                    </a:ext>
                  </a:extLst>
                </a:gridCol>
                <a:gridCol w="722947">
                  <a:extLst>
                    <a:ext uri="{9D8B030D-6E8A-4147-A177-3AD203B41FA5}">
                      <a16:colId xmlns="" xmlns:a16="http://schemas.microsoft.com/office/drawing/2014/main" val="2960514182"/>
                    </a:ext>
                  </a:extLst>
                </a:gridCol>
                <a:gridCol w="836398">
                  <a:extLst>
                    <a:ext uri="{9D8B030D-6E8A-4147-A177-3AD203B41FA5}">
                      <a16:colId xmlns="" xmlns:a16="http://schemas.microsoft.com/office/drawing/2014/main" val="3089152248"/>
                    </a:ext>
                  </a:extLst>
                </a:gridCol>
                <a:gridCol w="1964369">
                  <a:extLst>
                    <a:ext uri="{9D8B030D-6E8A-4147-A177-3AD203B41FA5}">
                      <a16:colId xmlns="" xmlns:a16="http://schemas.microsoft.com/office/drawing/2014/main" val="2924760037"/>
                    </a:ext>
                  </a:extLst>
                </a:gridCol>
                <a:gridCol w="682450">
                  <a:extLst>
                    <a:ext uri="{9D8B030D-6E8A-4147-A177-3AD203B41FA5}">
                      <a16:colId xmlns="" xmlns:a16="http://schemas.microsoft.com/office/drawing/2014/main" val="3584679094"/>
                    </a:ext>
                  </a:extLst>
                </a:gridCol>
                <a:gridCol w="681646">
                  <a:extLst>
                    <a:ext uri="{9D8B030D-6E8A-4147-A177-3AD203B41FA5}">
                      <a16:colId xmlns="" xmlns:a16="http://schemas.microsoft.com/office/drawing/2014/main" val="1757296239"/>
                    </a:ext>
                  </a:extLst>
                </a:gridCol>
                <a:gridCol w="796324">
                  <a:extLst>
                    <a:ext uri="{9D8B030D-6E8A-4147-A177-3AD203B41FA5}">
                      <a16:colId xmlns="" xmlns:a16="http://schemas.microsoft.com/office/drawing/2014/main" val="2510369004"/>
                    </a:ext>
                  </a:extLst>
                </a:gridCol>
                <a:gridCol w="795522">
                  <a:extLst>
                    <a:ext uri="{9D8B030D-6E8A-4147-A177-3AD203B41FA5}">
                      <a16:colId xmlns="" xmlns:a16="http://schemas.microsoft.com/office/drawing/2014/main" val="1524899560"/>
                    </a:ext>
                  </a:extLst>
                </a:gridCol>
                <a:gridCol w="630322">
                  <a:extLst>
                    <a:ext uri="{9D8B030D-6E8A-4147-A177-3AD203B41FA5}">
                      <a16:colId xmlns="" xmlns:a16="http://schemas.microsoft.com/office/drawing/2014/main" val="1010395408"/>
                    </a:ext>
                  </a:extLst>
                </a:gridCol>
              </a:tblGrid>
              <a:tr h="133756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Минздрав России 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676909466"/>
                  </a:ext>
                </a:extLst>
              </a:tr>
              <a:tr h="133756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Органы повседневного управления Минздрава России 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038554031"/>
                  </a:ext>
                </a:extLst>
              </a:tr>
              <a:tr h="1812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663965149"/>
                  </a:ext>
                </a:extLst>
              </a:tr>
              <a:tr h="153821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Всего за ОПУ ВСМК: </a:t>
                      </a:r>
                      <a:endParaRPr lang="ru-RU" sz="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972814218"/>
                  </a:ext>
                </a:extLst>
              </a:tr>
              <a:tr h="153821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Всего за ОПУ: </a:t>
                      </a:r>
                      <a:endParaRPr lang="ru-RU" sz="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120411140"/>
                  </a:ext>
                </a:extLst>
              </a:tr>
              <a:tr h="133756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Территориальные органы Минздрава России 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876725077"/>
                  </a:ext>
                </a:extLst>
              </a:tr>
              <a:tr h="1273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700"/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700"/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700"/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700"/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700"/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700"/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700"/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700" dirty="0"/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597247271"/>
                  </a:ext>
                </a:extLst>
              </a:tr>
              <a:tr h="2675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Ответственный дежурный ФБУ здравоохранения «Центр гигиены и эпидемиологии» 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055132858"/>
                  </a:ext>
                </a:extLst>
              </a:tr>
              <a:tr h="1538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Ответственный дежурный тер.фонда ОМС 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167870070"/>
                  </a:ext>
                </a:extLst>
              </a:tr>
              <a:tr h="303020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Всего за территориальные органы: </a:t>
                      </a:r>
                      <a:endParaRPr lang="ru-RU" sz="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384767218"/>
                  </a:ext>
                </a:extLst>
              </a:tr>
              <a:tr h="133756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Силы и средства ликвидации ЧС Минздрава России 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107964464"/>
                  </a:ext>
                </a:extLst>
              </a:tr>
              <a:tr h="1538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Бригада специализированной медицинской помощи </a:t>
                      </a:r>
                      <a:endParaRPr lang="ru-RU" sz="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141416400"/>
                  </a:ext>
                </a:extLst>
              </a:tr>
              <a:tr h="1538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Станции скорой помощи 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87733710"/>
                  </a:ext>
                </a:extLst>
              </a:tr>
              <a:tr h="1538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Мобильный медицинский отряд 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594685812"/>
                  </a:ext>
                </a:extLst>
              </a:tr>
              <a:tr h="1538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Комплексная хирургическая бригада 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960089746"/>
                  </a:ext>
                </a:extLst>
              </a:tr>
              <a:tr h="1538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Инфекционная бригада 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71896564"/>
                  </a:ext>
                </a:extLst>
              </a:tr>
              <a:tr h="1538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Психотерапевтическая бригада 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831422070"/>
                  </a:ext>
                </a:extLst>
              </a:tr>
              <a:tr h="1538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Токсико-терапевтическая бригада 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50926731"/>
                  </a:ext>
                </a:extLst>
              </a:tr>
              <a:tr h="1538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Всего за силы и средства ликвидации ЧС: </a:t>
                      </a:r>
                      <a:endParaRPr lang="ru-RU" sz="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990567006"/>
                  </a:ext>
                </a:extLst>
              </a:tr>
              <a:tr h="153821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Итого за Минздрав России: </a:t>
                      </a:r>
                      <a:endParaRPr lang="ru-RU" sz="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201074990"/>
                  </a:ext>
                </a:extLst>
              </a:tr>
              <a:tr h="133756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МВД России</a:t>
                      </a:r>
                      <a:endParaRPr lang="ru-RU" sz="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01142975"/>
                  </a:ext>
                </a:extLst>
              </a:tr>
              <a:tr h="133756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Органы повседневного управления МВД России </a:t>
                      </a:r>
                      <a:endParaRPr lang="ru-RU" sz="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243778964"/>
                  </a:ext>
                </a:extLst>
              </a:tr>
              <a:tr h="153821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Всего за ОПУ: </a:t>
                      </a:r>
                      <a:endParaRPr lang="ru-RU" sz="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372014701"/>
                  </a:ext>
                </a:extLst>
              </a:tr>
              <a:tr h="133756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Территориальные органы </a:t>
                      </a:r>
                      <a:r>
                        <a:rPr lang="ru-RU" sz="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МВД 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России 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13543397"/>
                  </a:ext>
                </a:extLst>
              </a:tr>
              <a:tr h="166443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Всего за территориальные органы: </a:t>
                      </a:r>
                      <a:endParaRPr lang="ru-RU" sz="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756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Силы и средства ликвидации ЧС </a:t>
                      </a:r>
                      <a:r>
                        <a:rPr lang="ru-RU" sz="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МВД 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России 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911365521"/>
                  </a:ext>
                </a:extLst>
              </a:tr>
              <a:tr h="267513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Всего за силы и средства ликвидации    </a:t>
                      </a:r>
                      <a:endParaRPr lang="ru-RU" sz="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ЧС: </a:t>
                      </a:r>
                      <a:endParaRPr lang="ru-RU" sz="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234797689"/>
                  </a:ext>
                </a:extLst>
              </a:tr>
              <a:tr h="133756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805718571"/>
                  </a:ext>
                </a:extLst>
              </a:tr>
              <a:tr h="133756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Органы повседневного управления Минсвязи России 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539449174"/>
                  </a:ext>
                </a:extLst>
              </a:tr>
              <a:tr h="133756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Всего за ОПУ: </a:t>
                      </a:r>
                      <a:endParaRPr lang="ru-RU" sz="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632451174"/>
                  </a:ext>
                </a:extLst>
              </a:tr>
              <a:tr h="133756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Территориальные органы Минсвязи России 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066465559"/>
                  </a:ext>
                </a:extLst>
              </a:tr>
              <a:tr h="133756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Всего за территориальные органы: </a:t>
                      </a:r>
                      <a:endParaRPr lang="ru-RU" sz="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034214889"/>
                  </a:ext>
                </a:extLst>
              </a:tr>
              <a:tr h="133756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Силы и средства ликвидации ЧС Минсвязи России 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863981135"/>
                  </a:ext>
                </a:extLst>
              </a:tr>
              <a:tr h="267513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Всего за силы и средства ликвидации    </a:t>
                      </a:r>
                      <a:endParaRPr lang="ru-RU" sz="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ЧС: </a:t>
                      </a:r>
                      <a:endParaRPr lang="ru-RU" sz="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15719840"/>
                  </a:ext>
                </a:extLst>
              </a:tr>
              <a:tr h="1538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249997367"/>
                  </a:ext>
                </a:extLst>
              </a:tr>
              <a:tr h="133756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Минтранс 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579102157"/>
                  </a:ext>
                </a:extLst>
              </a:tr>
              <a:tr h="133756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Органы повседневного управления Минтранса России 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893543378"/>
                  </a:ext>
                </a:extLst>
              </a:tr>
              <a:tr h="133756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Всего за ОПУ: </a:t>
                      </a:r>
                      <a:endParaRPr lang="ru-RU" sz="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673448615"/>
                  </a:ext>
                </a:extLst>
              </a:tr>
              <a:tr h="133756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Территориальные органы Минтранса России 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552628218"/>
                  </a:ext>
                </a:extLst>
              </a:tr>
              <a:tr h="133756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Всего за территориальные органы: </a:t>
                      </a:r>
                      <a:endParaRPr lang="ru-RU" sz="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947825381"/>
                  </a:ext>
                </a:extLst>
              </a:tr>
              <a:tr h="133756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Силы и средства ликвидации ЧС Минтранса России 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485124810"/>
                  </a:ext>
                </a:extLst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>
            <p:extLst/>
          </p:nvPr>
        </p:nvGraphicFramePr>
        <p:xfrm>
          <a:off x="3" y="1109914"/>
          <a:ext cx="12774064" cy="1384383"/>
        </p:xfrm>
        <a:graphic>
          <a:graphicData uri="http://schemas.openxmlformats.org/drawingml/2006/table">
            <a:tbl>
              <a:tblPr firstRow="1" firstCol="1" bandRow="1"/>
              <a:tblGrid>
                <a:gridCol w="436731">
                  <a:extLst>
                    <a:ext uri="{9D8B030D-6E8A-4147-A177-3AD203B41FA5}">
                      <a16:colId xmlns="" xmlns:a16="http://schemas.microsoft.com/office/drawing/2014/main" val="967560816"/>
                    </a:ext>
                  </a:extLst>
                </a:gridCol>
                <a:gridCol w="3257878">
                  <a:extLst>
                    <a:ext uri="{9D8B030D-6E8A-4147-A177-3AD203B41FA5}">
                      <a16:colId xmlns="" xmlns:a16="http://schemas.microsoft.com/office/drawing/2014/main" val="1318955422"/>
                    </a:ext>
                  </a:extLst>
                </a:gridCol>
                <a:gridCol w="436731">
                  <a:extLst>
                    <a:ext uri="{9D8B030D-6E8A-4147-A177-3AD203B41FA5}">
                      <a16:colId xmlns="" xmlns:a16="http://schemas.microsoft.com/office/drawing/2014/main" val="3838988950"/>
                    </a:ext>
                  </a:extLst>
                </a:gridCol>
                <a:gridCol w="436731">
                  <a:extLst>
                    <a:ext uri="{9D8B030D-6E8A-4147-A177-3AD203B41FA5}">
                      <a16:colId xmlns="" xmlns:a16="http://schemas.microsoft.com/office/drawing/2014/main" val="3244402426"/>
                    </a:ext>
                  </a:extLst>
                </a:gridCol>
                <a:gridCol w="543234">
                  <a:extLst>
                    <a:ext uri="{9D8B030D-6E8A-4147-A177-3AD203B41FA5}">
                      <a16:colId xmlns="" xmlns:a16="http://schemas.microsoft.com/office/drawing/2014/main" val="3834220857"/>
                    </a:ext>
                  </a:extLst>
                </a:gridCol>
                <a:gridCol w="543234">
                  <a:extLst>
                    <a:ext uri="{9D8B030D-6E8A-4147-A177-3AD203B41FA5}">
                      <a16:colId xmlns="" xmlns:a16="http://schemas.microsoft.com/office/drawing/2014/main" val="3678401067"/>
                    </a:ext>
                  </a:extLst>
                </a:gridCol>
                <a:gridCol w="760070">
                  <a:extLst>
                    <a:ext uri="{9D8B030D-6E8A-4147-A177-3AD203B41FA5}">
                      <a16:colId xmlns="" xmlns:a16="http://schemas.microsoft.com/office/drawing/2014/main" val="915899749"/>
                    </a:ext>
                  </a:extLst>
                </a:gridCol>
                <a:gridCol w="760070">
                  <a:extLst>
                    <a:ext uri="{9D8B030D-6E8A-4147-A177-3AD203B41FA5}">
                      <a16:colId xmlns="" xmlns:a16="http://schemas.microsoft.com/office/drawing/2014/main" val="909391072"/>
                    </a:ext>
                  </a:extLst>
                </a:gridCol>
                <a:gridCol w="1949650">
                  <a:extLst>
                    <a:ext uri="{9D8B030D-6E8A-4147-A177-3AD203B41FA5}">
                      <a16:colId xmlns="" xmlns:a16="http://schemas.microsoft.com/office/drawing/2014/main" val="3241210516"/>
                    </a:ext>
                  </a:extLst>
                </a:gridCol>
                <a:gridCol w="765762">
                  <a:extLst>
                    <a:ext uri="{9D8B030D-6E8A-4147-A177-3AD203B41FA5}">
                      <a16:colId xmlns="" xmlns:a16="http://schemas.microsoft.com/office/drawing/2014/main" val="1988216943"/>
                    </a:ext>
                  </a:extLst>
                </a:gridCol>
                <a:gridCol w="602890">
                  <a:extLst>
                    <a:ext uri="{9D8B030D-6E8A-4147-A177-3AD203B41FA5}">
                      <a16:colId xmlns="" xmlns:a16="http://schemas.microsoft.com/office/drawing/2014/main" val="2984491622"/>
                    </a:ext>
                  </a:extLst>
                </a:gridCol>
                <a:gridCol w="836398">
                  <a:extLst>
                    <a:ext uri="{9D8B030D-6E8A-4147-A177-3AD203B41FA5}">
                      <a16:colId xmlns="" xmlns:a16="http://schemas.microsoft.com/office/drawing/2014/main" val="3135606315"/>
                    </a:ext>
                  </a:extLst>
                </a:gridCol>
                <a:gridCol w="760361">
                  <a:extLst>
                    <a:ext uri="{9D8B030D-6E8A-4147-A177-3AD203B41FA5}">
                      <a16:colId xmlns="" xmlns:a16="http://schemas.microsoft.com/office/drawing/2014/main" val="1051727694"/>
                    </a:ext>
                  </a:extLst>
                </a:gridCol>
                <a:gridCol w="684324">
                  <a:extLst>
                    <a:ext uri="{9D8B030D-6E8A-4147-A177-3AD203B41FA5}">
                      <a16:colId xmlns="" xmlns:a16="http://schemas.microsoft.com/office/drawing/2014/main" val="1557688492"/>
                    </a:ext>
                  </a:extLst>
                </a:gridCol>
              </a:tblGrid>
              <a:tr h="769101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п/п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Наименование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Привлечение в соответствии с планами применения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Привлекалось фактически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Нормативное время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Нормативный документ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Время показателей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Расстояние до места ЧС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Недостатки в реагировании</a:t>
                      </a:r>
                    </a:p>
                  </a:txBody>
                  <a:tcPr marL="60689" marR="60689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83352838"/>
                  </a:ext>
                </a:extLst>
              </a:tr>
              <a:tr h="4614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убытия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прибытия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получение информации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время убытия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время прибытия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848233047"/>
                  </a:ext>
                </a:extLst>
              </a:tr>
              <a:tr h="1538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93580777"/>
                  </a:ext>
                </a:extLst>
              </a:tr>
            </a:tbl>
          </a:graphicData>
        </a:graphic>
      </p:graphicFrame>
      <p:sp>
        <p:nvSpPr>
          <p:cNvPr id="5" name="Text Box 165"/>
          <p:cNvSpPr txBox="1">
            <a:spLocks noChangeArrowheads="1"/>
          </p:cNvSpPr>
          <p:nvPr/>
        </p:nvSpPr>
        <p:spPr bwMode="auto">
          <a:xfrm>
            <a:off x="11636375" y="61913"/>
            <a:ext cx="10287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400" b="1" dirty="0">
                <a:latin typeface="Times New Roman" pitchFamily="18" charset="0"/>
              </a:rPr>
              <a:t>п. </a:t>
            </a:r>
            <a:r>
              <a:rPr lang="ru-RU" altLang="ru-RU" sz="1400" b="1" dirty="0" smtClean="0">
                <a:latin typeface="Times New Roman" pitchFamily="18" charset="0"/>
              </a:rPr>
              <a:t>5.2.</a:t>
            </a:r>
            <a:endParaRPr lang="ru-RU" altLang="ru-RU" sz="1400" b="1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5703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5"/>
          <p:cNvSpPr>
            <a:spLocks noChangeArrowheads="1"/>
          </p:cNvSpPr>
          <p:nvPr/>
        </p:nvSpPr>
        <p:spPr bwMode="auto">
          <a:xfrm>
            <a:off x="-11269" y="7275"/>
            <a:ext cx="12801600" cy="1215641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 algn="ctr">
            <a:noFill/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lIns="86754" tIns="43376" rIns="86754" bIns="43376" anchor="ctr"/>
          <a:lstStyle/>
          <a:p>
            <a:pPr algn="ctr" eaLnBrk="1" hangingPunct="1">
              <a:lnSpc>
                <a:spcPct val="80000"/>
              </a:lnSpc>
            </a:pP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Электронный паспорт социально-значимого объекта</a:t>
            </a:r>
          </a:p>
          <a:p>
            <a:pPr algn="ctr" eaLnBrk="1" hangingPunct="1"/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УВК «Школьная академия»</a:t>
            </a:r>
          </a:p>
          <a:p>
            <a:pPr algn="ctr" defTabSz="1214128">
              <a:lnSpc>
                <a:spcPct val="80000"/>
              </a:lnSpc>
              <a:defRPr/>
            </a:pPr>
            <a:r>
              <a:rPr lang="ru-RU" sz="21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1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Ведомость привлечения сил и средств, для ликвидации последствий ЧС) 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/>
          </p:nvPr>
        </p:nvGraphicFramePr>
        <p:xfrm>
          <a:off x="5" y="1109915"/>
          <a:ext cx="12801598" cy="1393637"/>
        </p:xfrm>
        <a:graphic>
          <a:graphicData uri="http://schemas.openxmlformats.org/drawingml/2006/table">
            <a:tbl>
              <a:tblPr firstRow="1" firstCol="1" bandRow="1"/>
              <a:tblGrid>
                <a:gridCol w="304800">
                  <a:extLst>
                    <a:ext uri="{9D8B030D-6E8A-4147-A177-3AD203B41FA5}">
                      <a16:colId xmlns="" xmlns:a16="http://schemas.microsoft.com/office/drawing/2014/main" val="967560816"/>
                    </a:ext>
                  </a:extLst>
                </a:gridCol>
                <a:gridCol w="3429000">
                  <a:extLst>
                    <a:ext uri="{9D8B030D-6E8A-4147-A177-3AD203B41FA5}">
                      <a16:colId xmlns="" xmlns:a16="http://schemas.microsoft.com/office/drawing/2014/main" val="1318955422"/>
                    </a:ext>
                  </a:extLst>
                </a:gridCol>
                <a:gridCol w="406449">
                  <a:extLst>
                    <a:ext uri="{9D8B030D-6E8A-4147-A177-3AD203B41FA5}">
                      <a16:colId xmlns="" xmlns:a16="http://schemas.microsoft.com/office/drawing/2014/main" val="3838988950"/>
                    </a:ext>
                  </a:extLst>
                </a:gridCol>
                <a:gridCol w="507951">
                  <a:extLst>
                    <a:ext uri="{9D8B030D-6E8A-4147-A177-3AD203B41FA5}">
                      <a16:colId xmlns="" xmlns:a16="http://schemas.microsoft.com/office/drawing/2014/main" val="3244402426"/>
                    </a:ext>
                  </a:extLst>
                </a:gridCol>
                <a:gridCol w="474128">
                  <a:extLst>
                    <a:ext uri="{9D8B030D-6E8A-4147-A177-3AD203B41FA5}">
                      <a16:colId xmlns="" xmlns:a16="http://schemas.microsoft.com/office/drawing/2014/main" val="3834220857"/>
                    </a:ext>
                  </a:extLst>
                </a:gridCol>
                <a:gridCol w="544405">
                  <a:extLst>
                    <a:ext uri="{9D8B030D-6E8A-4147-A177-3AD203B41FA5}">
                      <a16:colId xmlns="" xmlns:a16="http://schemas.microsoft.com/office/drawing/2014/main" val="3678401067"/>
                    </a:ext>
                  </a:extLst>
                </a:gridCol>
                <a:gridCol w="581666">
                  <a:extLst>
                    <a:ext uri="{9D8B030D-6E8A-4147-A177-3AD203B41FA5}">
                      <a16:colId xmlns="" xmlns:a16="http://schemas.microsoft.com/office/drawing/2014/main" val="915899749"/>
                    </a:ext>
                  </a:extLst>
                </a:gridCol>
                <a:gridCol w="762000">
                  <a:extLst>
                    <a:ext uri="{9D8B030D-6E8A-4147-A177-3AD203B41FA5}">
                      <a16:colId xmlns="" xmlns:a16="http://schemas.microsoft.com/office/drawing/2014/main" val="909391072"/>
                    </a:ext>
                  </a:extLst>
                </a:gridCol>
                <a:gridCol w="2209799">
                  <a:extLst>
                    <a:ext uri="{9D8B030D-6E8A-4147-A177-3AD203B41FA5}">
                      <a16:colId xmlns="" xmlns:a16="http://schemas.microsoft.com/office/drawing/2014/main" val="3241210516"/>
                    </a:ext>
                  </a:extLst>
                </a:gridCol>
                <a:gridCol w="691211">
                  <a:extLst>
                    <a:ext uri="{9D8B030D-6E8A-4147-A177-3AD203B41FA5}">
                      <a16:colId xmlns="" xmlns:a16="http://schemas.microsoft.com/office/drawing/2014/main" val="1988216943"/>
                    </a:ext>
                  </a:extLst>
                </a:gridCol>
                <a:gridCol w="604190">
                  <a:extLst>
                    <a:ext uri="{9D8B030D-6E8A-4147-A177-3AD203B41FA5}">
                      <a16:colId xmlns="" xmlns:a16="http://schemas.microsoft.com/office/drawing/2014/main" val="2984491622"/>
                    </a:ext>
                  </a:extLst>
                </a:gridCol>
                <a:gridCol w="838200">
                  <a:extLst>
                    <a:ext uri="{9D8B030D-6E8A-4147-A177-3AD203B41FA5}">
                      <a16:colId xmlns="" xmlns:a16="http://schemas.microsoft.com/office/drawing/2014/main" val="3135606315"/>
                    </a:ext>
                  </a:extLst>
                </a:gridCol>
                <a:gridCol w="838200">
                  <a:extLst>
                    <a:ext uri="{9D8B030D-6E8A-4147-A177-3AD203B41FA5}">
                      <a16:colId xmlns="" xmlns:a16="http://schemas.microsoft.com/office/drawing/2014/main" val="1051727694"/>
                    </a:ext>
                  </a:extLst>
                </a:gridCol>
                <a:gridCol w="609599">
                  <a:extLst>
                    <a:ext uri="{9D8B030D-6E8A-4147-A177-3AD203B41FA5}">
                      <a16:colId xmlns="" xmlns:a16="http://schemas.microsoft.com/office/drawing/2014/main" val="1557688492"/>
                    </a:ext>
                  </a:extLst>
                </a:gridCol>
              </a:tblGrid>
              <a:tr h="692454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п/п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Наименование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Привлечение в соответствии с планами применения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Привлекалось фактически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Нормативное время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Нормативный документ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Время показателей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Расстояние до места ЧС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Недостатки в реагировании</a:t>
                      </a:r>
                    </a:p>
                  </a:txBody>
                  <a:tcPr marL="60689" marR="60689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83352838"/>
                  </a:ext>
                </a:extLst>
              </a:tr>
              <a:tr h="5539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убытия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прибытия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получение информации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время убытия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время прибытия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848233047"/>
                  </a:ext>
                </a:extLst>
              </a:tr>
              <a:tr h="1472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93580777"/>
                  </a:ext>
                </a:extLst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4994641"/>
              </p:ext>
            </p:extLst>
          </p:nvPr>
        </p:nvGraphicFramePr>
        <p:xfrm>
          <a:off x="2" y="2487533"/>
          <a:ext cx="12801602" cy="6841211"/>
        </p:xfrm>
        <a:graphic>
          <a:graphicData uri="http://schemas.openxmlformats.org/drawingml/2006/table">
            <a:tbl>
              <a:tblPr/>
              <a:tblGrid>
                <a:gridCol w="314325">
                  <a:extLst>
                    <a:ext uri="{9D8B030D-6E8A-4147-A177-3AD203B41FA5}">
                      <a16:colId xmlns="" xmlns:a16="http://schemas.microsoft.com/office/drawing/2014/main" val="2507792962"/>
                    </a:ext>
                  </a:extLst>
                </a:gridCol>
                <a:gridCol w="3417889">
                  <a:extLst>
                    <a:ext uri="{9D8B030D-6E8A-4147-A177-3AD203B41FA5}">
                      <a16:colId xmlns="" xmlns:a16="http://schemas.microsoft.com/office/drawing/2014/main" val="1263132835"/>
                    </a:ext>
                  </a:extLst>
                </a:gridCol>
                <a:gridCol w="458787">
                  <a:extLst>
                    <a:ext uri="{9D8B030D-6E8A-4147-A177-3AD203B41FA5}">
                      <a16:colId xmlns="" xmlns:a16="http://schemas.microsoft.com/office/drawing/2014/main" val="3227582866"/>
                    </a:ext>
                  </a:extLst>
                </a:gridCol>
                <a:gridCol w="457199">
                  <a:extLst>
                    <a:ext uri="{9D8B030D-6E8A-4147-A177-3AD203B41FA5}">
                      <a16:colId xmlns="" xmlns:a16="http://schemas.microsoft.com/office/drawing/2014/main" val="1150944255"/>
                    </a:ext>
                  </a:extLst>
                </a:gridCol>
                <a:gridCol w="458788">
                  <a:extLst>
                    <a:ext uri="{9D8B030D-6E8A-4147-A177-3AD203B41FA5}">
                      <a16:colId xmlns="" xmlns:a16="http://schemas.microsoft.com/office/drawing/2014/main" val="504480887"/>
                    </a:ext>
                  </a:extLst>
                </a:gridCol>
                <a:gridCol w="569912">
                  <a:extLst>
                    <a:ext uri="{9D8B030D-6E8A-4147-A177-3AD203B41FA5}">
                      <a16:colId xmlns="" xmlns:a16="http://schemas.microsoft.com/office/drawing/2014/main" val="921720890"/>
                    </a:ext>
                  </a:extLst>
                </a:gridCol>
                <a:gridCol w="569913">
                  <a:extLst>
                    <a:ext uri="{9D8B030D-6E8A-4147-A177-3AD203B41FA5}">
                      <a16:colId xmlns="" xmlns:a16="http://schemas.microsoft.com/office/drawing/2014/main" val="1333052584"/>
                    </a:ext>
                  </a:extLst>
                </a:gridCol>
                <a:gridCol w="796925">
                  <a:extLst>
                    <a:ext uri="{9D8B030D-6E8A-4147-A177-3AD203B41FA5}">
                      <a16:colId xmlns="" xmlns:a16="http://schemas.microsoft.com/office/drawing/2014/main" val="1930886664"/>
                    </a:ext>
                  </a:extLst>
                </a:gridCol>
                <a:gridCol w="2163762">
                  <a:extLst>
                    <a:ext uri="{9D8B030D-6E8A-4147-A177-3AD203B41FA5}">
                      <a16:colId xmlns="" xmlns:a16="http://schemas.microsoft.com/office/drawing/2014/main" val="1497238874"/>
                    </a:ext>
                  </a:extLst>
                </a:gridCol>
                <a:gridCol w="684214">
                  <a:extLst>
                    <a:ext uri="{9D8B030D-6E8A-4147-A177-3AD203B41FA5}">
                      <a16:colId xmlns="" xmlns:a16="http://schemas.microsoft.com/office/drawing/2014/main" val="1430692280"/>
                    </a:ext>
                  </a:extLst>
                </a:gridCol>
                <a:gridCol w="682625">
                  <a:extLst>
                    <a:ext uri="{9D8B030D-6E8A-4147-A177-3AD203B41FA5}">
                      <a16:colId xmlns="" xmlns:a16="http://schemas.microsoft.com/office/drawing/2014/main" val="3316353342"/>
                    </a:ext>
                  </a:extLst>
                </a:gridCol>
                <a:gridCol w="798512">
                  <a:extLst>
                    <a:ext uri="{9D8B030D-6E8A-4147-A177-3AD203B41FA5}">
                      <a16:colId xmlns="" xmlns:a16="http://schemas.microsoft.com/office/drawing/2014/main" val="1276183298"/>
                    </a:ext>
                  </a:extLst>
                </a:gridCol>
                <a:gridCol w="796925">
                  <a:extLst>
                    <a:ext uri="{9D8B030D-6E8A-4147-A177-3AD203B41FA5}">
                      <a16:colId xmlns="" xmlns:a16="http://schemas.microsoft.com/office/drawing/2014/main" val="2492152722"/>
                    </a:ext>
                  </a:extLst>
                </a:gridCol>
                <a:gridCol w="631826">
                  <a:extLst>
                    <a:ext uri="{9D8B030D-6E8A-4147-A177-3AD203B41FA5}">
                      <a16:colId xmlns="" xmlns:a16="http://schemas.microsoft.com/office/drawing/2014/main" val="2649254407"/>
                    </a:ext>
                  </a:extLst>
                </a:gridCol>
              </a:tblGrid>
              <a:tr h="152748">
                <a:tc gridSpan="14"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Территориальные подсистемы РСЧС </a:t>
                      </a:r>
                      <a:endParaRPr kumimoji="0" lang="ru-RU" alt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52352657"/>
                  </a:ext>
                </a:extLst>
              </a:tr>
              <a:tr h="266962">
                <a:tc gridSpan="14"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Координационные органы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742602327"/>
                  </a:ext>
                </a:extLst>
              </a:tr>
              <a:tr h="175659"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КЧС и ОПБ субъекта РФ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644859380"/>
                  </a:ext>
                </a:extLst>
              </a:tr>
              <a:tr h="175659"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КЧС и ОПБ  муниципального образования субъекта РФ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Ч+1 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5"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Постановление Администрации Бахчисарайского района Республики Крым от 30.10.2017 № 604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223576272"/>
                  </a:ext>
                </a:extLst>
              </a:tr>
              <a:tr h="175659"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ОГ КЧС и ОПБ муниципального образования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Ч+1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975078908"/>
                  </a:ext>
                </a:extLst>
              </a:tr>
              <a:tr h="175659"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ОШ (КЧС и ОПБ объекта) 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-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-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-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2631571"/>
                  </a:ext>
                </a:extLst>
              </a:tr>
              <a:tr h="175659"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ОШ (КЧС и ОПБ муниципального образования)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Ч+1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201491093"/>
                  </a:ext>
                </a:extLst>
              </a:tr>
              <a:tr h="175659">
                <a:tc gridSpan="2"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Всего за КЧС и ОПБ субъекта: </a:t>
                      </a:r>
                      <a:endParaRPr kumimoji="0" lang="ru-RU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</a:t>
                      </a:r>
                      <a:endParaRPr kumimoji="0" lang="ru-RU" alt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kumimoji="0" lang="ru-RU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974865913"/>
                  </a:ext>
                </a:extLst>
              </a:tr>
              <a:tr h="152748">
                <a:tc gridSpan="14"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Органы повседневного управления 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924996388"/>
                  </a:ext>
                </a:extLst>
              </a:tr>
              <a:tr h="175659"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ДДС субъекта Администрации 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282187378"/>
                  </a:ext>
                </a:extLst>
              </a:tr>
              <a:tr h="256032"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ЕДДС муниципального образования</a:t>
                      </a:r>
                    </a:p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Ч+1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021472250"/>
                  </a:ext>
                </a:extLst>
              </a:tr>
              <a:tr h="175659">
                <a:tc gridSpan="2"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Всего за ЕДДС: </a:t>
                      </a:r>
                      <a:endParaRPr kumimoji="0" lang="ru-RU" alt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kumimoji="0" lang="ru-RU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665315315"/>
                  </a:ext>
                </a:extLst>
              </a:tr>
              <a:tr h="226083">
                <a:tc gridSpan="14"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Силы и средства ликвидации ЧС 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822699918"/>
                  </a:ext>
                </a:extLst>
              </a:tr>
              <a:tr h="314153"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Подстанция №9 Симферопольской станции медицинской помощи </a:t>
                      </a:r>
                      <a:endParaRPr lang="ru-RU" sz="8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800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8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r>
                        <a:rPr lang="ru-RU" sz="8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Ч+0..02</a:t>
                      </a: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Ч+0..30</a:t>
                      </a: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103110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«служебный регламент» </a:t>
                      </a:r>
                      <a:endParaRPr lang="ru-RU" sz="8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4139224191"/>
                  </a:ext>
                </a:extLst>
              </a:tr>
              <a:tr h="165637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800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ГБУЗ РК «Бахчисарайская центральная районная больница» </a:t>
                      </a:r>
                      <a:endParaRPr lang="ru-RU" sz="8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8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8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Ч+0..02</a:t>
                      </a: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Ч+0..30</a:t>
                      </a: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«служебный регламент»</a:t>
                      </a: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4349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Отдел МВД России по Бахчисарайскому району</a:t>
                      </a:r>
                      <a:endParaRPr lang="ru-RU" sz="8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963" marR="849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60</a:t>
                      </a:r>
                      <a:endParaRPr kumimoji="0" lang="ru-RU" sz="8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963" marR="849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kumimoji="0" lang="ru-RU" sz="8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963" marR="849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altLang="ru-RU" sz="8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altLang="ru-RU" sz="8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Ч+0..05</a:t>
                      </a: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Ч+0..20</a:t>
                      </a: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Постановление Администрации Бахчисарайского района № 193  от 05.05.15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8072"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Куйбышевская участковая больница</a:t>
                      </a:r>
                    </a:p>
                    <a:p>
                      <a:pPr marL="0" marR="0" lvl="0" indent="0" algn="l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(36554) 6-35-73</a:t>
                      </a:r>
                    </a:p>
                  </a:txBody>
                  <a:tcPr marL="84963" marR="849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84963" marR="849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84963" marR="849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8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963" marR="849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8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Ч+0..05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Ч+0..20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Постановление Администрации Бахчисарайского района № 193  от 05.05.15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942848089"/>
                  </a:ext>
                </a:extLst>
              </a:tr>
              <a:tr h="388072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БРЭС ГУП РК «Крымэнерго»</a:t>
                      </a:r>
                      <a:endParaRPr lang="ru-RU" sz="8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963" marR="849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kumimoji="0" lang="ru-RU" sz="8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963" marR="849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  <a:endParaRPr kumimoji="0" lang="ru-RU" sz="8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963" marR="849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8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963" marR="849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altLang="ru-RU" sz="800" b="0" i="0" u="none" strike="noStrike" kern="1200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Ч+0..10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Ч+0..30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Постановление Администрации Бахчисарайского района № 193  от 05.05.15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8072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Бахчисарайское  УЭГХ</a:t>
                      </a:r>
                    </a:p>
                  </a:txBody>
                  <a:tcPr marL="84963" marR="849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kumimoji="0" lang="ru-RU" sz="8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963" marR="849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kumimoji="0" lang="ru-RU" sz="8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963" marR="849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8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963" marR="849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altLang="ru-RU" sz="800" b="0" i="0" u="none" strike="noStrike" kern="1200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Ч+0..10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Ч+0..30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Постановление Администрации Бахчисарайского района № 193  от 05.05.15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4349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8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Вилинская</a:t>
                      </a:r>
                      <a:r>
                        <a:rPr kumimoji="0" lang="ru-RU" sz="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участковая </a:t>
                      </a:r>
                      <a:r>
                        <a:rPr kumimoji="0" lang="ru-RU" sz="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больница</a:t>
                      </a:r>
                    </a:p>
                    <a:p>
                      <a:pPr marL="0" marR="0" lvl="0" indent="0" algn="l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(36554) 4-29-25</a:t>
                      </a:r>
                    </a:p>
                  </a:txBody>
                  <a:tcPr marL="84963" marR="849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84963" marR="849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84963" marR="849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8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Ч+0..05</a:t>
                      </a:r>
                      <a:endParaRPr kumimoji="0" lang="ru-RU" altLang="ru-RU" sz="8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Ч+0..20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Постановление Администрации Бахчисарайского района № 193  от 05.05.15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8072"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8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Почтовская</a:t>
                      </a:r>
                      <a:r>
                        <a:rPr kumimoji="0" lang="ru-RU" sz="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участковая больница</a:t>
                      </a:r>
                      <a:endParaRPr kumimoji="0" lang="ru-RU" altLang="ru-RU" sz="8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Ч+0..05</a:t>
                      </a:r>
                      <a:endParaRPr kumimoji="0" lang="ru-RU" altLang="ru-RU" sz="8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Ч+0..20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Постановление Администрации Бахчисарайского района № 193  от 05.05.15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002676304"/>
                  </a:ext>
                </a:extLst>
              </a:tr>
              <a:tr h="215468">
                <a:tc gridSpan="2"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Всего за </a:t>
                      </a:r>
                      <a:r>
                        <a:rPr kumimoji="0" lang="ru-RU" altLang="ru-RU" sz="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СиС</a:t>
                      </a:r>
                      <a:r>
                        <a:rPr kumimoji="0" lang="ru-RU" alt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7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132</a:t>
                      </a:r>
                      <a:endParaRPr kumimoji="0" lang="ru-RU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963" marR="849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58</a:t>
                      </a:r>
                      <a:endParaRPr kumimoji="0" lang="ru-RU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963" marR="849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altLang="ru-RU" sz="8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altLang="ru-RU" sz="8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altLang="ru-RU" sz="8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altLang="ru-RU" sz="8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altLang="ru-RU" sz="8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9" marR="6068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5468">
                <a:tc gridSpan="14"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Другие министерства и ведомства (организации), не имеющие функциональных подсистем </a:t>
                      </a:r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7218"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Прокуратура* </a:t>
                      </a:r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86029" marR="86029" marT="0" marB="0" anchor="ctr" horzOverflow="overflow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Ч+1</a:t>
                      </a:r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Ч+2</a:t>
                      </a:r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5468"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ФСБ*</a:t>
                      </a:r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86029" marR="86029" marT="0" marB="0" anchor="ctr" horzOverflow="overflow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Ч+1</a:t>
                      </a:r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Ч+2</a:t>
                      </a:r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5468"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Следственный комитет* </a:t>
                      </a:r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86029" marR="86029" marT="0" marB="0" anchor="ctr" horzOverflow="overflow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Ч+1</a:t>
                      </a:r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Ч+2</a:t>
                      </a:r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6032"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Итого за министерства и ведомства, не имеющие функциональных подсистем </a:t>
                      </a:r>
                      <a:endParaRPr kumimoji="0" lang="ru-RU" alt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86029" marR="86029" marT="0" marB="0" anchor="ctr" horzOverflow="overflow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5468"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ИТОГО за РСЧС </a:t>
                      </a:r>
                      <a:endParaRPr kumimoji="0" lang="ru-RU" alt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331</a:t>
                      </a:r>
                      <a:endParaRPr kumimoji="0" lang="ru-RU" alt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6029" marR="86029" marT="0" marB="0" anchor="ctr" horzOverflow="overflow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  <a:endParaRPr kumimoji="0" lang="ru-RU" alt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defTabSz="1279525">
                        <a:spcBef>
                          <a:spcPct val="20000"/>
                        </a:spcBef>
                        <a:defRPr sz="4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39763" defTabSz="1279525">
                        <a:spcBef>
                          <a:spcPct val="20000"/>
                        </a:spcBef>
                        <a:defRPr sz="35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79525" defTabSz="1279525">
                        <a:spcBef>
                          <a:spcPct val="20000"/>
                        </a:spcBef>
                        <a:defRPr sz="3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919288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9050" defTabSz="1279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62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34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306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7850" indent="1588" defTabSz="12795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27952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86029" marR="8602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sp>
        <p:nvSpPr>
          <p:cNvPr id="5" name="Text Box 165"/>
          <p:cNvSpPr txBox="1">
            <a:spLocks noChangeArrowheads="1"/>
          </p:cNvSpPr>
          <p:nvPr/>
        </p:nvSpPr>
        <p:spPr bwMode="auto">
          <a:xfrm>
            <a:off x="11636375" y="61913"/>
            <a:ext cx="10287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400" b="1" dirty="0">
                <a:latin typeface="Times New Roman" pitchFamily="18" charset="0"/>
              </a:rPr>
              <a:t>п. </a:t>
            </a:r>
            <a:r>
              <a:rPr lang="ru-RU" altLang="ru-RU" sz="1400" b="1" dirty="0" smtClean="0">
                <a:latin typeface="Times New Roman" pitchFamily="18" charset="0"/>
              </a:rPr>
              <a:t>5.2.</a:t>
            </a:r>
            <a:endParaRPr lang="ru-RU" altLang="ru-RU" sz="1400" b="1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3895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заставка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22381"/>
            <a:ext cx="12801600" cy="960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0"/>
            <a:ext cx="12801600" cy="9601200"/>
          </a:xfrm>
          <a:prstGeom prst="rect">
            <a:avLst/>
          </a:prstGeom>
          <a:effectLst/>
        </p:spPr>
        <p:txBody>
          <a:bodyPr lIns="127924" tIns="63966" rIns="127924" bIns="63966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4400" dirty="0" smtClean="0">
                <a:solidFill>
                  <a:srgbClr val="FF0000"/>
                </a:solidFill>
                <a:cs typeface="Times New Roman" pitchFamily="18" charset="0"/>
              </a:rPr>
              <a:t>Раздел  № 6</a:t>
            </a:r>
          </a:p>
          <a:p>
            <a:pPr algn="ctr" eaLnBrk="1" hangingPunct="1">
              <a:defRPr/>
            </a:pPr>
            <a:r>
              <a:rPr lang="ru-RU" sz="4400" dirty="0" smtClean="0">
                <a:solidFill>
                  <a:srgbClr val="FF0000"/>
                </a:solidFill>
                <a:cs typeface="Times New Roman" pitchFamily="18" charset="0"/>
              </a:rPr>
              <a:t>ДЕКЛАРАЦИЯ ПОЖАРНОЙ БЕЗОПАСНОСТИ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0"/>
            <a:ext cx="12801600" cy="1260475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 algn="ctr">
            <a:noFill/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lIns="110450" tIns="55226" rIns="110450" bIns="55226" anchor="ctr"/>
          <a:lstStyle/>
          <a:p>
            <a:pPr algn="ctr" defTabSz="1543050">
              <a:lnSpc>
                <a:spcPct val="80000"/>
              </a:lnSpc>
              <a:defRPr/>
            </a:pP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Электронный паспорт социально значимого объекта </a:t>
            </a:r>
          </a:p>
          <a:p>
            <a:pPr algn="ctr" defTabSz="1543050">
              <a:lnSpc>
                <a:spcPct val="80000"/>
              </a:lnSpc>
              <a:defRPr/>
            </a:pP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МБОУ УВК «Школьная академия</a:t>
            </a:r>
            <a:endParaRPr lang="en-US" sz="2000" b="1" dirty="0"/>
          </a:p>
          <a:p>
            <a:pPr algn="ctr" defTabSz="1544452">
              <a:lnSpc>
                <a:spcPct val="80000"/>
              </a:lnSpc>
              <a:defRPr/>
            </a:pPr>
            <a:r>
              <a:rPr lang="ru-RU" sz="2000" b="1" dirty="0"/>
              <a:t> г. Бахчисарай, Мира, д. 1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algn="ctr" defTabSz="1543050">
              <a:lnSpc>
                <a:spcPct val="80000"/>
              </a:lnSpc>
              <a:defRPr/>
            </a:pPr>
            <a:r>
              <a:rPr lang="ru-RU" sz="21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1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декларация пожарной безопасности)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1140256"/>
              </p:ext>
            </p:extLst>
          </p:nvPr>
        </p:nvGraphicFramePr>
        <p:xfrm>
          <a:off x="0" y="3729038"/>
          <a:ext cx="12801600" cy="4040189"/>
        </p:xfrm>
        <a:graphic>
          <a:graphicData uri="http://schemas.openxmlformats.org/drawingml/2006/table">
            <a:tbl>
              <a:tblPr/>
              <a:tblGrid>
                <a:gridCol w="1149350"/>
                <a:gridCol w="11652250"/>
              </a:tblGrid>
              <a:tr h="1317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683" marR="4968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раздела</a:t>
                      </a:r>
                    </a:p>
                  </a:txBody>
                  <a:tcPr marL="49683" marR="4968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17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49683" marR="4968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49683" marR="4968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5113">
                <a:tc row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683" marR="4968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Оценка пожарного риска </a:t>
                      </a:r>
                      <a:r>
                        <a:rPr kumimoji="0" lang="ru-RU" sz="11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(1)</a:t>
                      </a:r>
                      <a:r>
                        <a:rPr kumimoji="0" lang="ru-RU" sz="1400" b="1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обеспеченного на объекте защиты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Расчет риска не проводился.</a:t>
                      </a:r>
                    </a:p>
                  </a:txBody>
                  <a:tcPr marL="49683" marR="4968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811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(Заполняется, если проводился расчет риска. В разделе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683" marR="4968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24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указываются  расчетные значения уровня пожарного риска и допустимые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683" marR="4968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87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значения уровня пожарного риска, а также комплекс выполняемых инженерно-технических и 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683" marR="4968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87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организационных мероприятий для обеспечения  допустимого значения уровня пожарного риска)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683" marR="4968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226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683" marR="4968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5113"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683" marR="4968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Оценка возможного ущерба имуществу третьих лиц от пожара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 00 рублей</a:t>
                      </a:r>
                    </a:p>
                  </a:txBody>
                  <a:tcPr marL="49683" marR="4968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93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 Заполняется самостоятельно, исходя из собственной оценки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683" marR="4968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31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12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возможного ущерба имуществу третьих лиц от пожара, либо приводятся реквизиты документов 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683" marR="4968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74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страхования (2))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683" marR="4968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0225"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683" marR="4968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федеральных законов о технических регламентах и нормативных документов по пожарной безопасности,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выполнение которых обеспечивается на объекте защиты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Объект защиты был введен в эксплуатацию в 1980 г. </a:t>
                      </a:r>
                    </a:p>
                  </a:txBody>
                  <a:tcPr marL="49683" marR="4968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066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(В разделе указывается перечень выполняемых требований  федеральных законов о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объекте выполняются следующие требования: </a:t>
                      </a:r>
                    </a:p>
                  </a:txBody>
                  <a:tcPr marL="49683" marR="4968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57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технических  регламентах и нормативных документов по пожарной безопасности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683" marR="4968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38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для конкретного объекта защиты)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683" marR="4968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0" y="7800975"/>
            <a:ext cx="12801600" cy="16004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Настоящую декларацию разработал</a:t>
            </a:r>
          </a:p>
          <a:p>
            <a:pPr>
              <a:defRPr/>
            </a:pPr>
            <a:r>
              <a:rPr lang="ru-RU" sz="1400" u="sng" dirty="0" smtClean="0">
                <a:latin typeface="Times New Roman" pitchFamily="18" charset="0"/>
                <a:cs typeface="Times New Roman" pitchFamily="18" charset="0"/>
              </a:rPr>
              <a:t>Заместитель директора по безопасности  Художилов А.Ю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                                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_________________</a:t>
            </a:r>
          </a:p>
          <a:p>
            <a:pPr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                   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(Должность, фамилия, инициалы)                                 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(Подпись)</a:t>
            </a:r>
          </a:p>
          <a:p>
            <a:pPr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 «___» ________________20___г.</a:t>
            </a:r>
          </a:p>
          <a:p>
            <a:pPr indent="449263"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							М.П.</a:t>
            </a:r>
          </a:p>
          <a:p>
            <a:pPr>
              <a:defRPr/>
            </a:pPr>
            <a:r>
              <a:rPr lang="ru-RU" sz="1400" dirty="0"/>
              <a:t> </a:t>
            </a:r>
          </a:p>
          <a:p>
            <a:pPr indent="449263" algn="just"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sp>
        <p:nvSpPr>
          <p:cNvPr id="16430" name="TextBox 7"/>
          <p:cNvSpPr txBox="1">
            <a:spLocks noChangeArrowheads="1"/>
          </p:cNvSpPr>
          <p:nvPr/>
        </p:nvSpPr>
        <p:spPr bwMode="auto">
          <a:xfrm>
            <a:off x="0" y="1228725"/>
            <a:ext cx="128016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ДЕКЛАРАЦИЯ ПОЖАРНОЙ БЕЗОПАСНОСТИ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         Настоящая декларация составлена в отношении </a:t>
            </a:r>
            <a:r>
              <a:rPr lang="ru-RU" sz="1400" u="sng" dirty="0" smtClean="0">
                <a:latin typeface="Times New Roman" pitchFamily="18" charset="0"/>
                <a:cs typeface="Times New Roman" pitchFamily="18" charset="0"/>
              </a:rPr>
              <a:t>Муниципальное бюджетное общеобразовательное учреждение  учебно-воспитательный комплекс «Школьная академия» города Бахчисарай Республики Крым __________________________________________________________________________________________________</a:t>
            </a:r>
            <a:endParaRPr lang="ru-RU" sz="1400" u="sng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(Указывается организационно-правовая форма юридического лица, функциональное назначение, полное и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сокращенное 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наименование (в случае, если имеется), в том числе фирменное  наименование объекта защиты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Основной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государственный регистрационный номер записи о государственной регистрации юридического лица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91 №000042548. 1159102042362 от 28.01.15г.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Идентификационный номер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налогоплательщика 91 №000042549. 9104004574 от  28.01.15г.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Место нахождения объекта защиты </a:t>
            </a:r>
            <a:r>
              <a:rPr lang="ru-RU" sz="1400" u="sng" dirty="0" smtClean="0">
                <a:latin typeface="Times New Roman" pitchFamily="18" charset="0"/>
                <a:cs typeface="Times New Roman" pitchFamily="18" charset="0"/>
              </a:rPr>
              <a:t>Республика Крым г. Бахчисарай ул. Мира 1._______________________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                                                          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(Указывается адрес фактического  места нахождения объекта защиты)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Почтовый и электронный адреса, телефон, факс юридического лица и объекта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защиты </a:t>
            </a:r>
            <a:r>
              <a:rPr lang="ru-RU" sz="1400" u="sng" dirty="0">
                <a:latin typeface="Times New Roman" pitchFamily="18" charset="0"/>
                <a:cs typeface="Times New Roman" pitchFamily="18" charset="0"/>
              </a:rPr>
              <a:t>298404 Республика Крым г. Бахчисарай ул. Мира 1</a:t>
            </a:r>
            <a:r>
              <a:rPr lang="en-US" sz="1400" u="sng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u="sng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400" u="sng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400" u="sng" dirty="0" smtClean="0">
                <a:latin typeface="Times New Roman" pitchFamily="18" charset="0"/>
                <a:cs typeface="Times New Roman" pitchFamily="18" charset="0"/>
              </a:rPr>
              <a:t>e-mail</a:t>
            </a:r>
            <a:r>
              <a:rPr lang="en-US" sz="1400" u="sng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1400" u="sng" dirty="0" smtClean="0">
                <a:latin typeface="Times New Roman" pitchFamily="18" charset="0"/>
                <a:cs typeface="Times New Roman" pitchFamily="18" charset="0"/>
              </a:rPr>
              <a:t>school-4-bah@yandex.ru</a:t>
            </a:r>
            <a:r>
              <a:rPr lang="ru-RU" sz="1400" u="sng" dirty="0" smtClean="0">
                <a:latin typeface="Times New Roman" pitchFamily="18" charset="0"/>
                <a:cs typeface="Times New Roman" pitchFamily="18" charset="0"/>
              </a:rPr>
              <a:t>  тел +7 (36554)4-08-91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 Box 165"/>
          <p:cNvSpPr txBox="1">
            <a:spLocks noChangeArrowheads="1"/>
          </p:cNvSpPr>
          <p:nvPr/>
        </p:nvSpPr>
        <p:spPr bwMode="auto">
          <a:xfrm>
            <a:off x="11636375" y="61913"/>
            <a:ext cx="10287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400" b="1" dirty="0" smtClean="0">
                <a:latin typeface="Times New Roman" pitchFamily="18" charset="0"/>
              </a:rPr>
              <a:t>п.6.</a:t>
            </a:r>
            <a:endParaRPr lang="ru-RU" altLang="ru-RU" sz="1400" b="1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0153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заставка-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801600" cy="960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5028" name="Rectangle 36"/>
          <p:cNvSpPr>
            <a:spLocks noChangeArrowheads="1"/>
          </p:cNvSpPr>
          <p:nvPr/>
        </p:nvSpPr>
        <p:spPr bwMode="auto">
          <a:xfrm>
            <a:off x="496888" y="3576638"/>
            <a:ext cx="11945937" cy="193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06" tIns="45703" rIns="91406" bIns="45703">
            <a:spAutoFit/>
          </a:bodyPr>
          <a:lstStyle/>
          <a:p>
            <a:pPr algn="ctr" defTabSz="1277938">
              <a:defRPr/>
            </a:pP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№2</a:t>
            </a:r>
          </a:p>
          <a:p>
            <a:pPr algn="ctr" defTabSz="1277938">
              <a:defRPr/>
            </a:pP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Прямоугольник 51"/>
          <p:cNvSpPr>
            <a:spLocks noChangeArrowheads="1"/>
          </p:cNvSpPr>
          <p:nvPr/>
        </p:nvSpPr>
        <p:spPr bwMode="auto">
          <a:xfrm>
            <a:off x="1157288" y="1150938"/>
            <a:ext cx="400050" cy="200025"/>
          </a:xfrm>
          <a:prstGeom prst="rect">
            <a:avLst/>
          </a:prstGeom>
          <a:solidFill>
            <a:schemeClr val="bg1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lIns="127985" tIns="63994" rIns="127985" bIns="63994" anchor="ctr"/>
          <a:lstStyle/>
          <a:p>
            <a:pPr algn="ctr"/>
            <a:endParaRPr lang="ru-RU" altLang="ru-RU" sz="25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5603" name="TextBox 52"/>
          <p:cNvSpPr txBox="1">
            <a:spLocks noChangeArrowheads="1"/>
          </p:cNvSpPr>
          <p:nvPr/>
        </p:nvSpPr>
        <p:spPr bwMode="auto">
          <a:xfrm>
            <a:off x="1644650" y="1031875"/>
            <a:ext cx="2700338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985" tIns="63994" rIns="127985" bIns="63994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3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600">
                <a:cs typeface="Times New Roman" panose="02020603050405020304" pitchFamily="18" charset="0"/>
              </a:rPr>
              <a:t>- жилые дома;</a:t>
            </a:r>
          </a:p>
        </p:txBody>
      </p:sp>
      <p:sp>
        <p:nvSpPr>
          <p:cNvPr id="25604" name="Прямоугольник 53"/>
          <p:cNvSpPr>
            <a:spLocks noChangeArrowheads="1"/>
          </p:cNvSpPr>
          <p:nvPr/>
        </p:nvSpPr>
        <p:spPr bwMode="auto">
          <a:xfrm>
            <a:off x="1157288" y="1441450"/>
            <a:ext cx="400050" cy="200025"/>
          </a:xfrm>
          <a:prstGeom prst="rect">
            <a:avLst/>
          </a:prstGeom>
          <a:solidFill>
            <a:srgbClr val="FF0000"/>
          </a:solidFill>
          <a:ln w="25400" algn="ctr">
            <a:solidFill>
              <a:srgbClr val="FF0000"/>
            </a:solidFill>
            <a:miter lim="800000"/>
            <a:headEnd/>
            <a:tailEnd/>
          </a:ln>
        </p:spPr>
        <p:txBody>
          <a:bodyPr lIns="127985" tIns="63994" rIns="127985" bIns="63994" anchor="ctr"/>
          <a:lstStyle/>
          <a:p>
            <a:pPr algn="ctr"/>
            <a:endParaRPr lang="ru-RU" altLang="ru-RU" sz="25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5605" name="TextBox 54"/>
          <p:cNvSpPr txBox="1">
            <a:spLocks noChangeArrowheads="1"/>
          </p:cNvSpPr>
          <p:nvPr/>
        </p:nvSpPr>
        <p:spPr bwMode="auto">
          <a:xfrm>
            <a:off x="1644650" y="1354138"/>
            <a:ext cx="4316413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985" tIns="63994" rIns="127985" bIns="63994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3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600">
                <a:cs typeface="Times New Roman" panose="02020603050405020304" pitchFamily="18" charset="0"/>
              </a:rPr>
              <a:t>- промышленные (хозяйственные) объекты;</a:t>
            </a:r>
          </a:p>
        </p:txBody>
      </p:sp>
      <p:sp>
        <p:nvSpPr>
          <p:cNvPr id="25606" name="Прямоугольник 55"/>
          <p:cNvSpPr>
            <a:spLocks noChangeArrowheads="1"/>
          </p:cNvSpPr>
          <p:nvPr/>
        </p:nvSpPr>
        <p:spPr bwMode="auto">
          <a:xfrm>
            <a:off x="1157288" y="1739900"/>
            <a:ext cx="400050" cy="200025"/>
          </a:xfrm>
          <a:prstGeom prst="rect">
            <a:avLst/>
          </a:prstGeom>
          <a:solidFill>
            <a:srgbClr val="1AF253"/>
          </a:solidFill>
          <a:ln w="25400" algn="ctr">
            <a:solidFill>
              <a:srgbClr val="1AF253"/>
            </a:solidFill>
            <a:miter lim="800000"/>
            <a:headEnd/>
            <a:tailEnd/>
          </a:ln>
        </p:spPr>
        <p:txBody>
          <a:bodyPr lIns="127985" tIns="63994" rIns="127985" bIns="63994" anchor="ctr"/>
          <a:lstStyle/>
          <a:p>
            <a:pPr algn="ctr"/>
            <a:endParaRPr lang="ru-RU" altLang="ru-RU" sz="25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5607" name="TextBox 56"/>
          <p:cNvSpPr txBox="1">
            <a:spLocks noChangeArrowheads="1"/>
          </p:cNvSpPr>
          <p:nvPr/>
        </p:nvSpPr>
        <p:spPr bwMode="auto">
          <a:xfrm>
            <a:off x="1644650" y="1652588"/>
            <a:ext cx="3452813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985" tIns="63994" rIns="127985" bIns="63994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3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600">
                <a:cs typeface="Times New Roman" panose="02020603050405020304" pitchFamily="18" charset="0"/>
              </a:rPr>
              <a:t>- социально – значимые объекты;</a:t>
            </a:r>
          </a:p>
        </p:txBody>
      </p:sp>
      <p:sp>
        <p:nvSpPr>
          <p:cNvPr id="25608" name="Прямоугольник 51"/>
          <p:cNvSpPr>
            <a:spLocks noChangeArrowheads="1"/>
          </p:cNvSpPr>
          <p:nvPr/>
        </p:nvSpPr>
        <p:spPr bwMode="auto">
          <a:xfrm>
            <a:off x="1152525" y="2027238"/>
            <a:ext cx="400050" cy="200025"/>
          </a:xfrm>
          <a:prstGeom prst="rect">
            <a:avLst/>
          </a:prstGeom>
          <a:noFill/>
          <a:ln w="25400" algn="ctr">
            <a:solidFill>
              <a:srgbClr val="0099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27985" tIns="63994" rIns="127985" bIns="63994" anchor="ctr"/>
          <a:lstStyle/>
          <a:p>
            <a:pPr algn="ctr"/>
            <a:endParaRPr lang="ru-RU" altLang="ru-RU" sz="25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5609" name="Прямоугольник 51"/>
          <p:cNvSpPr>
            <a:spLocks noChangeArrowheads="1"/>
          </p:cNvSpPr>
          <p:nvPr/>
        </p:nvSpPr>
        <p:spPr bwMode="auto">
          <a:xfrm>
            <a:off x="1152525" y="2343150"/>
            <a:ext cx="400050" cy="200025"/>
          </a:xfrm>
          <a:prstGeom prst="rect">
            <a:avLst/>
          </a:prstGeom>
          <a:noFill/>
          <a:ln w="25400" algn="ctr">
            <a:solidFill>
              <a:srgbClr val="FF99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27985" tIns="63994" rIns="127985" bIns="63994" anchor="ctr"/>
          <a:lstStyle/>
          <a:p>
            <a:pPr algn="ctr"/>
            <a:endParaRPr lang="ru-RU" altLang="ru-RU" sz="25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5610" name="Прямоугольник 51"/>
          <p:cNvSpPr>
            <a:spLocks noChangeArrowheads="1"/>
          </p:cNvSpPr>
          <p:nvPr/>
        </p:nvSpPr>
        <p:spPr bwMode="auto">
          <a:xfrm>
            <a:off x="1152525" y="2660650"/>
            <a:ext cx="400050" cy="200025"/>
          </a:xfrm>
          <a:prstGeom prst="rect">
            <a:avLst/>
          </a:prstGeom>
          <a:noFill/>
          <a:ln w="25400" algn="ctr">
            <a:solidFill>
              <a:srgbClr val="FF00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27985" tIns="63994" rIns="127985" bIns="63994" anchor="ctr"/>
          <a:lstStyle/>
          <a:p>
            <a:pPr algn="ctr"/>
            <a:endParaRPr lang="ru-RU" altLang="ru-RU" sz="25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5611" name="TextBox 52"/>
          <p:cNvSpPr txBox="1">
            <a:spLocks noChangeArrowheads="1"/>
          </p:cNvSpPr>
          <p:nvPr/>
        </p:nvSpPr>
        <p:spPr bwMode="auto">
          <a:xfrm>
            <a:off x="1639888" y="1908175"/>
            <a:ext cx="3914775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985" tIns="63994" rIns="127985" bIns="63994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3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600">
                <a:cs typeface="Times New Roman" panose="02020603050405020304" pitchFamily="18" charset="0"/>
              </a:rPr>
              <a:t>- 1-этажные дома (кирпич, бетон);</a:t>
            </a:r>
          </a:p>
        </p:txBody>
      </p:sp>
      <p:sp>
        <p:nvSpPr>
          <p:cNvPr id="25612" name="TextBox 54"/>
          <p:cNvSpPr txBox="1">
            <a:spLocks noChangeArrowheads="1"/>
          </p:cNvSpPr>
          <p:nvPr/>
        </p:nvSpPr>
        <p:spPr bwMode="auto">
          <a:xfrm>
            <a:off x="1639888" y="2236788"/>
            <a:ext cx="4316412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985" tIns="63994" rIns="127985" bIns="63994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3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600">
                <a:cs typeface="Times New Roman" panose="02020603050405020304" pitchFamily="18" charset="0"/>
              </a:rPr>
              <a:t>- 2-этажные дома (кирпич, бетон);</a:t>
            </a:r>
          </a:p>
        </p:txBody>
      </p:sp>
      <p:sp>
        <p:nvSpPr>
          <p:cNvPr id="25613" name="TextBox 56"/>
          <p:cNvSpPr txBox="1">
            <a:spLocks noChangeArrowheads="1"/>
          </p:cNvSpPr>
          <p:nvPr/>
        </p:nvSpPr>
        <p:spPr bwMode="auto">
          <a:xfrm>
            <a:off x="1639888" y="2547938"/>
            <a:ext cx="3952875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985" tIns="63994" rIns="127985" bIns="63994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3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600">
                <a:cs typeface="Times New Roman" panose="02020603050405020304" pitchFamily="18" charset="0"/>
              </a:rPr>
              <a:t>- 3-этажные и более дома (кирпич, бетон);</a:t>
            </a:r>
          </a:p>
        </p:txBody>
      </p:sp>
      <p:sp>
        <p:nvSpPr>
          <p:cNvPr id="25614" name="Прямоугольник 51"/>
          <p:cNvSpPr>
            <a:spLocks noChangeArrowheads="1"/>
          </p:cNvSpPr>
          <p:nvPr/>
        </p:nvSpPr>
        <p:spPr bwMode="auto">
          <a:xfrm>
            <a:off x="1152525" y="2965450"/>
            <a:ext cx="400050" cy="200025"/>
          </a:xfrm>
          <a:prstGeom prst="rect">
            <a:avLst/>
          </a:prstGeom>
          <a:noFill/>
          <a:ln w="25400" algn="ctr">
            <a:solidFill>
              <a:srgbClr val="0000FF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27985" tIns="63994" rIns="127985" bIns="63994" anchor="ctr"/>
          <a:lstStyle/>
          <a:p>
            <a:pPr algn="ctr"/>
            <a:endParaRPr lang="ru-RU" altLang="ru-RU" sz="25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5615" name="Прямоугольник 51"/>
          <p:cNvSpPr>
            <a:spLocks noChangeArrowheads="1"/>
          </p:cNvSpPr>
          <p:nvPr/>
        </p:nvSpPr>
        <p:spPr bwMode="auto">
          <a:xfrm>
            <a:off x="1152525" y="3257550"/>
            <a:ext cx="400050" cy="200025"/>
          </a:xfrm>
          <a:prstGeom prst="rect">
            <a:avLst/>
          </a:prstGeom>
          <a:noFill/>
          <a:ln w="25400" algn="ctr">
            <a:solidFill>
              <a:srgbClr val="CC0099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27985" tIns="63994" rIns="127985" bIns="63994" anchor="ctr"/>
          <a:lstStyle/>
          <a:p>
            <a:pPr algn="ctr"/>
            <a:endParaRPr lang="ru-RU" altLang="ru-RU" sz="25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5616" name="TextBox 54"/>
          <p:cNvSpPr txBox="1">
            <a:spLocks noChangeArrowheads="1"/>
          </p:cNvSpPr>
          <p:nvPr/>
        </p:nvSpPr>
        <p:spPr bwMode="auto">
          <a:xfrm>
            <a:off x="1639888" y="2846388"/>
            <a:ext cx="4316412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985" tIns="63994" rIns="127985" bIns="63994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3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600">
                <a:cs typeface="Times New Roman" panose="02020603050405020304" pitchFamily="18" charset="0"/>
              </a:rPr>
              <a:t>- 1-этажные дома (деревянные);</a:t>
            </a:r>
          </a:p>
        </p:txBody>
      </p:sp>
      <p:sp>
        <p:nvSpPr>
          <p:cNvPr id="25617" name="TextBox 56"/>
          <p:cNvSpPr txBox="1">
            <a:spLocks noChangeArrowheads="1"/>
          </p:cNvSpPr>
          <p:nvPr/>
        </p:nvSpPr>
        <p:spPr bwMode="auto">
          <a:xfrm>
            <a:off x="1639888" y="3157538"/>
            <a:ext cx="3952875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985" tIns="63994" rIns="127985" bIns="63994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3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600">
                <a:cs typeface="Times New Roman" panose="02020603050405020304" pitchFamily="18" charset="0"/>
              </a:rPr>
              <a:t>- 2-этажные и более дома (деревянные);</a:t>
            </a:r>
          </a:p>
        </p:txBody>
      </p:sp>
      <p:pic>
        <p:nvPicPr>
          <p:cNvPr id="25618" name="Picture 60" descr="мент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825" y="3579813"/>
            <a:ext cx="371475" cy="34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19" name="Text Box 61"/>
          <p:cNvSpPr txBox="1">
            <a:spLocks noChangeArrowheads="1"/>
          </p:cNvSpPr>
          <p:nvPr/>
        </p:nvSpPr>
        <p:spPr bwMode="auto">
          <a:xfrm>
            <a:off x="1525588" y="3443288"/>
            <a:ext cx="3097212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49829" tIns="124923" rIns="249829" bIns="124923">
            <a:spAutoFit/>
          </a:bodyPr>
          <a:lstStyle>
            <a:lvl1pPr defTabSz="1787525">
              <a:spcBef>
                <a:spcPct val="20000"/>
              </a:spcBef>
              <a:buFont typeface="Arial" panose="020B0604020202020204" pitchFamily="34" charset="0"/>
              <a:buChar char="•"/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787525">
              <a:spcBef>
                <a:spcPct val="20000"/>
              </a:spcBef>
              <a:buFont typeface="Arial" panose="020B0604020202020204" pitchFamily="34" charset="0"/>
              <a:buChar char="–"/>
              <a:defRPr sz="3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787525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787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787525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787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787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787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787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600">
                <a:cs typeface="Times New Roman" panose="02020603050405020304" pitchFamily="18" charset="0"/>
              </a:rPr>
              <a:t>- стационарный пост ДПС;</a:t>
            </a:r>
          </a:p>
        </p:txBody>
      </p:sp>
      <p:sp>
        <p:nvSpPr>
          <p:cNvPr id="25620" name="Text Box 55"/>
          <p:cNvSpPr txBox="1">
            <a:spLocks noChangeArrowheads="1"/>
          </p:cNvSpPr>
          <p:nvPr/>
        </p:nvSpPr>
        <p:spPr bwMode="auto">
          <a:xfrm>
            <a:off x="1592263" y="3900488"/>
            <a:ext cx="3365500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78765" tIns="89397" rIns="178765" bIns="89397">
            <a:spAutoFit/>
          </a:bodyPr>
          <a:lstStyle>
            <a:lvl1pPr defTabSz="1787525">
              <a:spcBef>
                <a:spcPct val="20000"/>
              </a:spcBef>
              <a:buFont typeface="Arial" panose="020B0604020202020204" pitchFamily="34" charset="0"/>
              <a:buChar char="•"/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787525">
              <a:spcBef>
                <a:spcPct val="20000"/>
              </a:spcBef>
              <a:buFont typeface="Arial" panose="020B0604020202020204" pitchFamily="34" charset="0"/>
              <a:buChar char="–"/>
              <a:defRPr sz="3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787525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787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787525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787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787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787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787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600">
                <a:cs typeface="Times New Roman" panose="02020603050405020304" pitchFamily="18" charset="0"/>
              </a:rPr>
              <a:t>- сельская больница (мед.пункт)  с    указанием номера и кол. коек;</a:t>
            </a:r>
          </a:p>
        </p:txBody>
      </p:sp>
      <p:sp>
        <p:nvSpPr>
          <p:cNvPr id="25621" name="Oval 63"/>
          <p:cNvSpPr>
            <a:spLocks noChangeArrowheads="1"/>
          </p:cNvSpPr>
          <p:nvPr/>
        </p:nvSpPr>
        <p:spPr bwMode="auto">
          <a:xfrm>
            <a:off x="968375" y="5087938"/>
            <a:ext cx="647700" cy="179387"/>
          </a:xfrm>
          <a:prstGeom prst="ellipse">
            <a:avLst/>
          </a:prstGeom>
          <a:solidFill>
            <a:srgbClr val="FF0000">
              <a:alpha val="50195"/>
            </a:srgbClr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lIns="127730" tIns="63867" rIns="127730" bIns="63867" anchor="ctr"/>
          <a:lstStyle>
            <a:lvl1pPr defTabSz="12747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12747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12747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12747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12747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3013075" indent="1588" defTabSz="1274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470275" indent="1588" defTabSz="1274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927475" indent="1588" defTabSz="1274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384675" indent="1588" defTabSz="1274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endParaRPr lang="ru-RU" altLang="ru-RU" sz="35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622" name="Line 59"/>
          <p:cNvSpPr>
            <a:spLocks noChangeShapeType="1"/>
          </p:cNvSpPr>
          <p:nvPr/>
        </p:nvSpPr>
        <p:spPr bwMode="auto">
          <a:xfrm>
            <a:off x="977900" y="4654550"/>
            <a:ext cx="590550" cy="0"/>
          </a:xfrm>
          <a:prstGeom prst="line">
            <a:avLst/>
          </a:prstGeom>
          <a:noFill/>
          <a:ln w="76200">
            <a:solidFill>
              <a:srgbClr val="99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17" tIns="45709" rIns="91417" bIns="45709"/>
          <a:lstStyle/>
          <a:p>
            <a:endParaRPr lang="ru-RU"/>
          </a:p>
        </p:txBody>
      </p:sp>
      <p:sp>
        <p:nvSpPr>
          <p:cNvPr id="25623" name="Text Box 47"/>
          <p:cNvSpPr txBox="1">
            <a:spLocks noChangeArrowheads="1"/>
          </p:cNvSpPr>
          <p:nvPr/>
        </p:nvSpPr>
        <p:spPr bwMode="auto">
          <a:xfrm>
            <a:off x="1654175" y="4957763"/>
            <a:ext cx="354012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008" tIns="60495" rIns="121008" bIns="60495">
            <a:spAutoFit/>
          </a:bodyPr>
          <a:lstStyle>
            <a:lvl1pPr defTabSz="1212850">
              <a:spcBef>
                <a:spcPct val="20000"/>
              </a:spcBef>
              <a:buFont typeface="Arial" panose="020B0604020202020204" pitchFamily="34" charset="0"/>
              <a:buChar char="•"/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12850">
              <a:spcBef>
                <a:spcPct val="20000"/>
              </a:spcBef>
              <a:buFont typeface="Arial" panose="020B0604020202020204" pitchFamily="34" charset="0"/>
              <a:buChar char="–"/>
              <a:defRPr sz="3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12850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128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1285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128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128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128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128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Char char="-"/>
            </a:pPr>
            <a:r>
              <a:rPr lang="ru-RU" altLang="ru-RU" sz="1600">
                <a:cs typeface="Times New Roman" panose="02020603050405020304" pitchFamily="18" charset="0"/>
              </a:rPr>
              <a:t> аварийно-опасные участки трассы;</a:t>
            </a:r>
          </a:p>
        </p:txBody>
      </p:sp>
      <p:grpSp>
        <p:nvGrpSpPr>
          <p:cNvPr id="25624" name="Group 99"/>
          <p:cNvGrpSpPr>
            <a:grpSpLocks/>
          </p:cNvGrpSpPr>
          <p:nvPr/>
        </p:nvGrpSpPr>
        <p:grpSpPr bwMode="auto">
          <a:xfrm>
            <a:off x="1085850" y="5641975"/>
            <a:ext cx="417513" cy="236538"/>
            <a:chOff x="0" y="0"/>
            <a:chExt cx="20000" cy="20000"/>
          </a:xfrm>
        </p:grpSpPr>
        <p:sp>
          <p:nvSpPr>
            <p:cNvPr id="25797" name="Freeform 100"/>
            <p:cNvSpPr>
              <a:spLocks/>
            </p:cNvSpPr>
            <p:nvPr/>
          </p:nvSpPr>
          <p:spPr bwMode="auto">
            <a:xfrm>
              <a:off x="0" y="0"/>
              <a:ext cx="20000" cy="6036"/>
            </a:xfrm>
            <a:custGeom>
              <a:avLst/>
              <a:gdLst>
                <a:gd name="T0" fmla="*/ 0 w 20000"/>
                <a:gd name="T1" fmla="*/ 0 h 20000"/>
                <a:gd name="T2" fmla="*/ 1817 w 20000"/>
                <a:gd name="T3" fmla="*/ 0 h 20000"/>
                <a:gd name="T4" fmla="*/ 18167 w 20000"/>
                <a:gd name="T5" fmla="*/ 0 h 20000"/>
                <a:gd name="T6" fmla="*/ 19984 w 20000"/>
                <a:gd name="T7" fmla="*/ 0 h 200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000"/>
                <a:gd name="T13" fmla="*/ 0 h 20000"/>
                <a:gd name="T14" fmla="*/ 20000 w 20000"/>
                <a:gd name="T15" fmla="*/ 20000 h 200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000" h="20000">
                  <a:moveTo>
                    <a:pt x="0" y="0"/>
                  </a:moveTo>
                  <a:lnTo>
                    <a:pt x="1817" y="19884"/>
                  </a:lnTo>
                  <a:lnTo>
                    <a:pt x="18167" y="19884"/>
                  </a:lnTo>
                  <a:lnTo>
                    <a:pt x="19984" y="0"/>
                  </a:lnTo>
                </a:path>
              </a:pathLst>
            </a:cu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7761" tIns="63881" rIns="127761" bIns="63881"/>
            <a:lstStyle/>
            <a:p>
              <a:endParaRPr lang="ru-RU"/>
            </a:p>
          </p:txBody>
        </p:sp>
        <p:sp>
          <p:nvSpPr>
            <p:cNvPr id="25798" name="Freeform 101"/>
            <p:cNvSpPr>
              <a:spLocks/>
            </p:cNvSpPr>
            <p:nvPr/>
          </p:nvSpPr>
          <p:spPr bwMode="auto">
            <a:xfrm>
              <a:off x="0" y="13966"/>
              <a:ext cx="20000" cy="6034"/>
            </a:xfrm>
            <a:custGeom>
              <a:avLst/>
              <a:gdLst>
                <a:gd name="T0" fmla="*/ 0 w 20000"/>
                <a:gd name="T1" fmla="*/ 0 h 20000"/>
                <a:gd name="T2" fmla="*/ 1817 w 20000"/>
                <a:gd name="T3" fmla="*/ 0 h 20000"/>
                <a:gd name="T4" fmla="*/ 18167 w 20000"/>
                <a:gd name="T5" fmla="*/ 0 h 20000"/>
                <a:gd name="T6" fmla="*/ 19984 w 20000"/>
                <a:gd name="T7" fmla="*/ 0 h 200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000"/>
                <a:gd name="T13" fmla="*/ 0 h 20000"/>
                <a:gd name="T14" fmla="*/ 20000 w 20000"/>
                <a:gd name="T15" fmla="*/ 20000 h 200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000" h="20000">
                  <a:moveTo>
                    <a:pt x="0" y="19884"/>
                  </a:moveTo>
                  <a:lnTo>
                    <a:pt x="1817" y="0"/>
                  </a:lnTo>
                  <a:lnTo>
                    <a:pt x="18167" y="0"/>
                  </a:lnTo>
                  <a:lnTo>
                    <a:pt x="19984" y="19884"/>
                  </a:lnTo>
                </a:path>
              </a:pathLst>
            </a:cu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7761" tIns="63881" rIns="127761" bIns="63881"/>
            <a:lstStyle/>
            <a:p>
              <a:endParaRPr lang="ru-RU"/>
            </a:p>
          </p:txBody>
        </p:sp>
      </p:grpSp>
      <p:sp>
        <p:nvSpPr>
          <p:cNvPr id="25625" name="Text Box 64"/>
          <p:cNvSpPr txBox="1">
            <a:spLocks noChangeArrowheads="1"/>
          </p:cNvSpPr>
          <p:nvPr/>
        </p:nvSpPr>
        <p:spPr bwMode="auto">
          <a:xfrm>
            <a:off x="1646238" y="5549900"/>
            <a:ext cx="16605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0796" tIns="60392" rIns="120796" bIns="60392">
            <a:spAutoFit/>
          </a:bodyPr>
          <a:lstStyle>
            <a:lvl1pPr defTabSz="1787525">
              <a:spcBef>
                <a:spcPct val="20000"/>
              </a:spcBef>
              <a:buFont typeface="Arial" panose="020B0604020202020204" pitchFamily="34" charset="0"/>
              <a:buChar char="•"/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787525">
              <a:spcBef>
                <a:spcPct val="20000"/>
              </a:spcBef>
              <a:buFont typeface="Arial" panose="020B0604020202020204" pitchFamily="34" charset="0"/>
              <a:buChar char="–"/>
              <a:defRPr sz="3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787525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787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787525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787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787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787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787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600">
                <a:cs typeface="Times New Roman" panose="02020603050405020304" pitchFamily="18" charset="0"/>
              </a:rPr>
              <a:t>- мост;</a:t>
            </a:r>
          </a:p>
        </p:txBody>
      </p:sp>
      <p:grpSp>
        <p:nvGrpSpPr>
          <p:cNvPr id="25626" name="Group 53"/>
          <p:cNvGrpSpPr>
            <a:grpSpLocks/>
          </p:cNvGrpSpPr>
          <p:nvPr/>
        </p:nvGrpSpPr>
        <p:grpSpPr bwMode="auto">
          <a:xfrm>
            <a:off x="814388" y="3962400"/>
            <a:ext cx="815975" cy="393700"/>
            <a:chOff x="2290" y="4020"/>
            <a:chExt cx="768" cy="218"/>
          </a:xfrm>
        </p:grpSpPr>
        <p:sp>
          <p:nvSpPr>
            <p:cNvPr id="25789" name="Rectangle 54"/>
            <p:cNvSpPr>
              <a:spLocks noChangeArrowheads="1"/>
            </p:cNvSpPr>
            <p:nvPr/>
          </p:nvSpPr>
          <p:spPr bwMode="auto">
            <a:xfrm>
              <a:off x="2653" y="4039"/>
              <a:ext cx="405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7748" tIns="17748" rIns="17748" bIns="17748"/>
            <a:lstStyle>
              <a:lvl1pPr defTabSz="1787525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defTabSz="1787525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defTabSz="1787525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defTabSz="1787525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defTabSz="1787525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3013075" indent="1588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3470275" indent="1588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927475" indent="1588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4384675" indent="1588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ru-RU" altLang="ru-RU" sz="1100" u="sng">
                  <a:cs typeface="Times New Roman" panose="02020603050405020304" pitchFamily="18" charset="0"/>
                </a:rPr>
                <a:t>№12</a:t>
              </a:r>
            </a:p>
            <a:p>
              <a:pPr algn="ctr"/>
              <a:r>
                <a:rPr lang="ru-RU" altLang="ru-RU" sz="1100">
                  <a:cs typeface="Times New Roman" panose="02020603050405020304" pitchFamily="18" charset="0"/>
                </a:rPr>
                <a:t> 150</a:t>
              </a:r>
              <a:endParaRPr lang="ru-RU" altLang="ru-RU" sz="3500">
                <a:cs typeface="Times New Roman" panose="02020603050405020304" pitchFamily="18" charset="0"/>
              </a:endParaRPr>
            </a:p>
          </p:txBody>
        </p:sp>
        <p:grpSp>
          <p:nvGrpSpPr>
            <p:cNvPr id="25790" name="Group 56"/>
            <p:cNvGrpSpPr>
              <a:grpSpLocks/>
            </p:cNvGrpSpPr>
            <p:nvPr/>
          </p:nvGrpSpPr>
          <p:grpSpPr bwMode="auto">
            <a:xfrm>
              <a:off x="2290" y="4020"/>
              <a:ext cx="361" cy="211"/>
              <a:chOff x="0" y="1"/>
              <a:chExt cx="20000" cy="19999"/>
            </a:xfrm>
          </p:grpSpPr>
          <p:sp>
            <p:nvSpPr>
              <p:cNvPr id="25791" name="Rectangle 57"/>
              <p:cNvSpPr>
                <a:spLocks noChangeArrowheads="1"/>
              </p:cNvSpPr>
              <p:nvPr/>
            </p:nvSpPr>
            <p:spPr bwMode="auto">
              <a:xfrm>
                <a:off x="0" y="7756"/>
                <a:ext cx="20000" cy="12244"/>
              </a:xfrm>
              <a:prstGeom prst="rect">
                <a:avLst/>
              </a:prstGeom>
              <a:noFill/>
              <a:ln w="254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127761" tIns="63881" rIns="127761" bIns="63881"/>
              <a:lstStyle>
                <a:lvl1pPr defTabSz="1787525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defTabSz="1787525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defTabSz="1787525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defTabSz="1787525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defTabSz="1787525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3013075" indent="1588" defTabSz="17875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3470275" indent="1588" defTabSz="17875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927475" indent="1588" defTabSz="17875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4384675" indent="1588" defTabSz="17875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ru-RU" altLang="ru-RU" sz="3500">
                  <a:latin typeface="Calibri" panose="020F0502020204030204" pitchFamily="34" charset="0"/>
                </a:endParaRPr>
              </a:p>
            </p:txBody>
          </p:sp>
          <p:sp>
            <p:nvSpPr>
              <p:cNvPr id="25792" name="Line 58"/>
              <p:cNvSpPr>
                <a:spLocks noChangeShapeType="1"/>
              </p:cNvSpPr>
              <p:nvPr/>
            </p:nvSpPr>
            <p:spPr bwMode="auto">
              <a:xfrm flipV="1">
                <a:off x="161" y="1"/>
                <a:ext cx="10170" cy="777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793" name="Line 59"/>
              <p:cNvSpPr>
                <a:spLocks noChangeShapeType="1"/>
              </p:cNvSpPr>
              <p:nvPr/>
            </p:nvSpPr>
            <p:spPr bwMode="auto">
              <a:xfrm>
                <a:off x="10475" y="1"/>
                <a:ext cx="9364" cy="730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25794" name="Group 60"/>
              <p:cNvGrpSpPr>
                <a:grpSpLocks/>
              </p:cNvGrpSpPr>
              <p:nvPr/>
            </p:nvGrpSpPr>
            <p:grpSpPr bwMode="auto">
              <a:xfrm>
                <a:off x="8652" y="3009"/>
                <a:ext cx="3120" cy="3408"/>
                <a:chOff x="-2659" y="0"/>
                <a:chExt cx="26710" cy="20000"/>
              </a:xfrm>
            </p:grpSpPr>
            <p:sp>
              <p:nvSpPr>
                <p:cNvPr id="25795" name="Line 61"/>
                <p:cNvSpPr>
                  <a:spLocks noChangeShapeType="1"/>
                </p:cNvSpPr>
                <p:nvPr/>
              </p:nvSpPr>
              <p:spPr bwMode="auto">
                <a:xfrm>
                  <a:off x="9649" y="0"/>
                  <a:ext cx="137" cy="2000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5796" name="Line 62"/>
                <p:cNvSpPr>
                  <a:spLocks noChangeShapeType="1"/>
                </p:cNvSpPr>
                <p:nvPr/>
              </p:nvSpPr>
              <p:spPr bwMode="auto">
                <a:xfrm>
                  <a:off x="-2659" y="11007"/>
                  <a:ext cx="26710" cy="14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25627" name="Text Box 47"/>
          <p:cNvSpPr txBox="1">
            <a:spLocks noChangeArrowheads="1"/>
          </p:cNvSpPr>
          <p:nvPr/>
        </p:nvSpPr>
        <p:spPr bwMode="auto">
          <a:xfrm>
            <a:off x="1651000" y="5295900"/>
            <a:ext cx="276066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008" tIns="60495" rIns="121008" bIns="60495">
            <a:spAutoFit/>
          </a:bodyPr>
          <a:lstStyle>
            <a:lvl1pPr defTabSz="1212850">
              <a:spcBef>
                <a:spcPct val="20000"/>
              </a:spcBef>
              <a:buFont typeface="Arial" panose="020B0604020202020204" pitchFamily="34" charset="0"/>
              <a:buChar char="•"/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12850">
              <a:spcBef>
                <a:spcPct val="20000"/>
              </a:spcBef>
              <a:buFont typeface="Arial" panose="020B0604020202020204" pitchFamily="34" charset="0"/>
              <a:buChar char="–"/>
              <a:defRPr sz="3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12850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128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1285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128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128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128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128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Char char="-"/>
            </a:pPr>
            <a:r>
              <a:rPr lang="ru-RU" altLang="ru-RU" sz="1600">
                <a:cs typeface="Times New Roman" panose="02020603050405020304" pitchFamily="18" charset="0"/>
              </a:rPr>
              <a:t> вертолётная площадка;</a:t>
            </a:r>
          </a:p>
        </p:txBody>
      </p:sp>
      <p:sp>
        <p:nvSpPr>
          <p:cNvPr id="25628" name="Oval 63"/>
          <p:cNvSpPr>
            <a:spLocks noChangeArrowheads="1"/>
          </p:cNvSpPr>
          <p:nvPr/>
        </p:nvSpPr>
        <p:spPr bwMode="auto">
          <a:xfrm>
            <a:off x="968375" y="4802188"/>
            <a:ext cx="647700" cy="179387"/>
          </a:xfrm>
          <a:prstGeom prst="ellipse">
            <a:avLst/>
          </a:prstGeom>
          <a:solidFill>
            <a:srgbClr val="0070C0">
              <a:alpha val="50195"/>
            </a:srgbClr>
          </a:solidFill>
          <a:ln w="9525">
            <a:solidFill>
              <a:srgbClr val="002060"/>
            </a:solidFill>
            <a:round/>
            <a:headEnd/>
            <a:tailEnd/>
          </a:ln>
        </p:spPr>
        <p:txBody>
          <a:bodyPr wrap="none" lIns="127730" tIns="63867" rIns="127730" bIns="63867" anchor="ctr"/>
          <a:lstStyle>
            <a:lvl1pPr defTabSz="12747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12747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12747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12747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12747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3013075" indent="1588" defTabSz="1274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470275" indent="1588" defTabSz="1274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927475" indent="1588" defTabSz="1274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384675" indent="1588" defTabSz="1274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endParaRPr lang="ru-RU" altLang="ru-RU" sz="35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629" name="Text Box 47"/>
          <p:cNvSpPr txBox="1">
            <a:spLocks noChangeArrowheads="1"/>
          </p:cNvSpPr>
          <p:nvPr/>
        </p:nvSpPr>
        <p:spPr bwMode="auto">
          <a:xfrm>
            <a:off x="1649413" y="4679950"/>
            <a:ext cx="32702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008" tIns="60495" rIns="121008" bIns="60495">
            <a:spAutoFit/>
          </a:bodyPr>
          <a:lstStyle>
            <a:lvl1pPr defTabSz="1212850">
              <a:spcBef>
                <a:spcPct val="20000"/>
              </a:spcBef>
              <a:buFont typeface="Arial" panose="020B0604020202020204" pitchFamily="34" charset="0"/>
              <a:buChar char="•"/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12850">
              <a:spcBef>
                <a:spcPct val="20000"/>
              </a:spcBef>
              <a:buFont typeface="Arial" panose="020B0604020202020204" pitchFamily="34" charset="0"/>
              <a:buChar char="–"/>
              <a:defRPr sz="3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12850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128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1285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128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128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128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128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Char char="-"/>
            </a:pPr>
            <a:r>
              <a:rPr lang="ru-RU" altLang="ru-RU" sz="1600">
                <a:cs typeface="Times New Roman" panose="02020603050405020304" pitchFamily="18" charset="0"/>
              </a:rPr>
              <a:t> зона ответственности  ГИБДД;</a:t>
            </a:r>
          </a:p>
        </p:txBody>
      </p:sp>
      <p:sp>
        <p:nvSpPr>
          <p:cNvPr id="25630" name="Text Box 64"/>
          <p:cNvSpPr txBox="1">
            <a:spLocks noChangeArrowheads="1"/>
          </p:cNvSpPr>
          <p:nvPr/>
        </p:nvSpPr>
        <p:spPr bwMode="auto">
          <a:xfrm>
            <a:off x="1647825" y="4433888"/>
            <a:ext cx="34925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0796" tIns="60392" rIns="120796" bIns="60392">
            <a:spAutoFit/>
          </a:bodyPr>
          <a:lstStyle>
            <a:lvl1pPr defTabSz="1787525">
              <a:spcBef>
                <a:spcPct val="20000"/>
              </a:spcBef>
              <a:buFont typeface="Arial" panose="020B0604020202020204" pitchFamily="34" charset="0"/>
              <a:buChar char="•"/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787525">
              <a:spcBef>
                <a:spcPct val="20000"/>
              </a:spcBef>
              <a:buFont typeface="Arial" panose="020B0604020202020204" pitchFamily="34" charset="0"/>
              <a:buChar char="–"/>
              <a:defRPr sz="3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787525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787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787525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787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787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787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787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ru-RU" altLang="ru-RU" sz="1600">
                <a:cs typeface="Times New Roman" panose="02020603050405020304" pitchFamily="18" charset="0"/>
              </a:rPr>
              <a:t> автотрассы федерального значения</a:t>
            </a:r>
          </a:p>
        </p:txBody>
      </p:sp>
      <p:sp>
        <p:nvSpPr>
          <p:cNvPr id="25631" name="Line 499"/>
          <p:cNvSpPr>
            <a:spLocks noChangeShapeType="1"/>
          </p:cNvSpPr>
          <p:nvPr/>
        </p:nvSpPr>
        <p:spPr bwMode="auto">
          <a:xfrm>
            <a:off x="7770813" y="7688263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17" tIns="45709" rIns="91417" bIns="45709" anchor="ctr"/>
          <a:lstStyle/>
          <a:p>
            <a:endParaRPr lang="ru-RU"/>
          </a:p>
        </p:txBody>
      </p:sp>
      <p:sp>
        <p:nvSpPr>
          <p:cNvPr id="25632" name="Line 159"/>
          <p:cNvSpPr>
            <a:spLocks noChangeShapeType="1"/>
          </p:cNvSpPr>
          <p:nvPr/>
        </p:nvSpPr>
        <p:spPr bwMode="auto">
          <a:xfrm>
            <a:off x="938213" y="6445250"/>
            <a:ext cx="611187" cy="0"/>
          </a:xfrm>
          <a:prstGeom prst="line">
            <a:avLst/>
          </a:prstGeom>
          <a:noFill/>
          <a:ln w="38100">
            <a:pattFill prst="dkVert">
              <a:fgClr>
                <a:schemeClr val="tx1"/>
              </a:fgClr>
              <a:bgClr>
                <a:srgbClr val="FFFFFF"/>
              </a:bgClr>
            </a:patt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17" tIns="45709" rIns="91417" bIns="45709"/>
          <a:lstStyle/>
          <a:p>
            <a:endParaRPr lang="ru-RU"/>
          </a:p>
        </p:txBody>
      </p:sp>
      <p:sp>
        <p:nvSpPr>
          <p:cNvPr id="25633" name="Text Box 160"/>
          <p:cNvSpPr txBox="1">
            <a:spLocks noChangeArrowheads="1"/>
          </p:cNvSpPr>
          <p:nvPr/>
        </p:nvSpPr>
        <p:spPr bwMode="auto">
          <a:xfrm>
            <a:off x="1585913" y="5891213"/>
            <a:ext cx="1739900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78948" tIns="89481" rIns="178948" bIns="89481">
            <a:spAutoFit/>
          </a:bodyPr>
          <a:lstStyle>
            <a:lvl1pPr defTabSz="1787525">
              <a:spcBef>
                <a:spcPct val="20000"/>
              </a:spcBef>
              <a:buFont typeface="Arial" panose="020B0604020202020204" pitchFamily="34" charset="0"/>
              <a:buChar char="•"/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787525">
              <a:spcBef>
                <a:spcPct val="20000"/>
              </a:spcBef>
              <a:buFont typeface="Arial" panose="020B0604020202020204" pitchFamily="34" charset="0"/>
              <a:buChar char="–"/>
              <a:defRPr sz="3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787525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787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787525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787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787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787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787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1600">
                <a:cs typeface="Times New Roman" panose="02020603050405020304" pitchFamily="18" charset="0"/>
              </a:rPr>
              <a:t>- ж\д станция;</a:t>
            </a:r>
          </a:p>
        </p:txBody>
      </p:sp>
      <p:sp>
        <p:nvSpPr>
          <p:cNvPr id="25634" name="Text Box 161"/>
          <p:cNvSpPr txBox="1">
            <a:spLocks noChangeArrowheads="1"/>
          </p:cNvSpPr>
          <p:nvPr/>
        </p:nvSpPr>
        <p:spPr bwMode="auto">
          <a:xfrm>
            <a:off x="1577975" y="6211888"/>
            <a:ext cx="1965325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78948" tIns="89481" rIns="178948" bIns="89481">
            <a:spAutoFit/>
          </a:bodyPr>
          <a:lstStyle>
            <a:lvl1pPr defTabSz="1787525">
              <a:spcBef>
                <a:spcPct val="20000"/>
              </a:spcBef>
              <a:buFont typeface="Arial" panose="020B0604020202020204" pitchFamily="34" charset="0"/>
              <a:buChar char="•"/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787525">
              <a:spcBef>
                <a:spcPct val="20000"/>
              </a:spcBef>
              <a:buFont typeface="Arial" panose="020B0604020202020204" pitchFamily="34" charset="0"/>
              <a:buChar char="–"/>
              <a:defRPr sz="3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787525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787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787525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787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787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787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787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600">
                <a:cs typeface="Times New Roman" panose="02020603050405020304" pitchFamily="18" charset="0"/>
              </a:rPr>
              <a:t>- железная дорога;</a:t>
            </a:r>
          </a:p>
        </p:txBody>
      </p:sp>
      <p:grpSp>
        <p:nvGrpSpPr>
          <p:cNvPr id="25635" name="Group 162"/>
          <p:cNvGrpSpPr>
            <a:grpSpLocks/>
          </p:cNvGrpSpPr>
          <p:nvPr/>
        </p:nvGrpSpPr>
        <p:grpSpPr bwMode="auto">
          <a:xfrm>
            <a:off x="992188" y="5973763"/>
            <a:ext cx="561975" cy="279400"/>
            <a:chOff x="4150" y="3838"/>
            <a:chExt cx="272" cy="91"/>
          </a:xfrm>
        </p:grpSpPr>
        <p:sp>
          <p:nvSpPr>
            <p:cNvPr id="25787" name="Rectangle 163"/>
            <p:cNvSpPr>
              <a:spLocks noChangeArrowheads="1"/>
            </p:cNvSpPr>
            <p:nvPr/>
          </p:nvSpPr>
          <p:spPr bwMode="auto">
            <a:xfrm>
              <a:off x="4150" y="3838"/>
              <a:ext cx="272" cy="91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128016" tIns="64008" rIns="128016" bIns="64008" anchor="ctr"/>
            <a:lstStyle/>
            <a:p>
              <a:endParaRPr lang="ru-RU" altLang="ru-RU" sz="2500">
                <a:latin typeface="Calibri" panose="020F0502020204030204" pitchFamily="34" charset="0"/>
              </a:endParaRPr>
            </a:p>
          </p:txBody>
        </p:sp>
        <p:sp>
          <p:nvSpPr>
            <p:cNvPr id="25788" name="Rectangle 164"/>
            <p:cNvSpPr>
              <a:spLocks noChangeArrowheads="1"/>
            </p:cNvSpPr>
            <p:nvPr/>
          </p:nvSpPr>
          <p:spPr bwMode="auto">
            <a:xfrm>
              <a:off x="4241" y="3838"/>
              <a:ext cx="91" cy="4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128016" tIns="64008" rIns="128016" bIns="64008" anchor="ctr"/>
            <a:lstStyle/>
            <a:p>
              <a:endParaRPr lang="ru-RU" altLang="ru-RU" sz="2500">
                <a:latin typeface="Calibri" panose="020F0502020204030204" pitchFamily="34" charset="0"/>
              </a:endParaRPr>
            </a:p>
          </p:txBody>
        </p:sp>
      </p:grpSp>
      <p:sp>
        <p:nvSpPr>
          <p:cNvPr id="25636" name="Text Box 457"/>
          <p:cNvSpPr txBox="1">
            <a:spLocks noChangeArrowheads="1"/>
          </p:cNvSpPr>
          <p:nvPr/>
        </p:nvSpPr>
        <p:spPr bwMode="auto">
          <a:xfrm>
            <a:off x="7594600" y="3448050"/>
            <a:ext cx="2422525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968375">
              <a:spcBef>
                <a:spcPct val="20000"/>
              </a:spcBef>
              <a:buFont typeface="Arial" panose="020B0604020202020204" pitchFamily="34" charset="0"/>
              <a:buChar char="•"/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8375">
              <a:spcBef>
                <a:spcPct val="20000"/>
              </a:spcBef>
              <a:buFont typeface="Arial" panose="020B0604020202020204" pitchFamily="34" charset="0"/>
              <a:buChar char="–"/>
              <a:defRPr sz="3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8375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837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8375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83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83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83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83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1600">
                <a:cs typeface="Times New Roman" panose="02020603050405020304" pitchFamily="18" charset="0"/>
              </a:rPr>
              <a:t>- метеорологический пост;</a:t>
            </a:r>
          </a:p>
        </p:txBody>
      </p:sp>
      <p:grpSp>
        <p:nvGrpSpPr>
          <p:cNvPr id="25637" name="Group 120"/>
          <p:cNvGrpSpPr>
            <a:grpSpLocks/>
          </p:cNvGrpSpPr>
          <p:nvPr/>
        </p:nvGrpSpPr>
        <p:grpSpPr bwMode="auto">
          <a:xfrm>
            <a:off x="6918325" y="3479800"/>
            <a:ext cx="287338" cy="225425"/>
            <a:chOff x="-50" y="4479"/>
            <a:chExt cx="136" cy="101"/>
          </a:xfrm>
        </p:grpSpPr>
        <p:sp>
          <p:nvSpPr>
            <p:cNvPr id="25784" name="AutoShape 445"/>
            <p:cNvSpPr>
              <a:spLocks noChangeArrowheads="1"/>
            </p:cNvSpPr>
            <p:nvPr/>
          </p:nvSpPr>
          <p:spPr bwMode="auto">
            <a:xfrm>
              <a:off x="-29" y="4488"/>
              <a:ext cx="99" cy="69"/>
            </a:xfrm>
            <a:prstGeom prst="triangle">
              <a:avLst>
                <a:gd name="adj" fmla="val 50000"/>
              </a:avLst>
            </a:prstGeom>
            <a:solidFill>
              <a:srgbClr val="3399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101921" tIns="50954" rIns="101921" bIns="50954" anchor="ctr"/>
            <a:lstStyle>
              <a:lvl1pPr defTabSz="1428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defTabSz="1428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defTabSz="1428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defTabSz="1428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defTabSz="1428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3013075" indent="1588" defTabSz="14287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3470275" indent="1588" defTabSz="14287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927475" indent="1588" defTabSz="14287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4384675" indent="1588" defTabSz="14287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ru-RU" altLang="ru-RU" sz="2900">
                <a:cs typeface="Times New Roman" panose="02020603050405020304" pitchFamily="18" charset="0"/>
              </a:endParaRPr>
            </a:p>
          </p:txBody>
        </p:sp>
        <p:sp>
          <p:nvSpPr>
            <p:cNvPr id="25785" name="Text Box 446"/>
            <p:cNvSpPr txBox="1">
              <a:spLocks noChangeArrowheads="1"/>
            </p:cNvSpPr>
            <p:nvPr/>
          </p:nvSpPr>
          <p:spPr bwMode="auto">
            <a:xfrm>
              <a:off x="-50" y="4479"/>
              <a:ext cx="136" cy="1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76200" cmpd="tri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1856" tIns="50922" rIns="101856" bIns="50922">
              <a:spAutoFit/>
            </a:bodyPr>
            <a:lstStyle>
              <a:lvl1pPr defTabSz="766763">
                <a:spcBef>
                  <a:spcPct val="20000"/>
                </a:spcBef>
                <a:buFont typeface="Arial" panose="020B0604020202020204" pitchFamily="34" charset="0"/>
                <a:buChar char="•"/>
                <a:defRPr sz="45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766763">
                <a:spcBef>
                  <a:spcPct val="20000"/>
                </a:spcBef>
                <a:buFont typeface="Arial" panose="020B0604020202020204" pitchFamily="34" charset="0"/>
                <a:buChar char="–"/>
                <a:defRPr sz="39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766763">
                <a:spcBef>
                  <a:spcPct val="20000"/>
                </a:spcBef>
                <a:buFont typeface="Arial" panose="020B0604020202020204" pitchFamily="34" charset="0"/>
                <a:buChar char="•"/>
                <a:defRPr sz="3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766763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766763">
                <a:spcBef>
                  <a:spcPct val="20000"/>
                </a:spcBef>
                <a:buFont typeface="Arial" panose="020B0604020202020204" pitchFamily="34" charset="0"/>
                <a:buChar char="»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7667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7667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7667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7667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endParaRPr lang="ru-RU" altLang="ru-RU" sz="800" b="1">
                <a:solidFill>
                  <a:srgbClr val="FF3300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25786" name="Line 447"/>
            <p:cNvSpPr>
              <a:spLocks noChangeShapeType="1"/>
            </p:cNvSpPr>
            <p:nvPr/>
          </p:nvSpPr>
          <p:spPr bwMode="auto">
            <a:xfrm flipH="1">
              <a:off x="-32" y="4480"/>
              <a:ext cx="87" cy="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5638" name="Rectangle 54"/>
          <p:cNvSpPr>
            <a:spLocks noChangeArrowheads="1"/>
          </p:cNvSpPr>
          <p:nvPr/>
        </p:nvSpPr>
        <p:spPr bwMode="auto">
          <a:xfrm>
            <a:off x="6838950" y="3795713"/>
            <a:ext cx="427038" cy="2143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28001" tIns="64001" rIns="128001" bIns="64001" anchor="ctr"/>
          <a:lstStyle/>
          <a:p>
            <a:pPr algn="ctr"/>
            <a:r>
              <a:rPr lang="ru-RU" altLang="ru-RU" sz="1100"/>
              <a:t>ПВР</a:t>
            </a:r>
          </a:p>
        </p:txBody>
      </p:sp>
      <p:sp>
        <p:nvSpPr>
          <p:cNvPr id="25639" name="Text Box 457"/>
          <p:cNvSpPr txBox="1">
            <a:spLocks noChangeArrowheads="1"/>
          </p:cNvSpPr>
          <p:nvPr/>
        </p:nvSpPr>
        <p:spPr bwMode="auto">
          <a:xfrm>
            <a:off x="7604125" y="3756025"/>
            <a:ext cx="4067175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968375">
              <a:spcBef>
                <a:spcPct val="20000"/>
              </a:spcBef>
              <a:buFont typeface="Arial" panose="020B0604020202020204" pitchFamily="34" charset="0"/>
              <a:buChar char="•"/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8375">
              <a:spcBef>
                <a:spcPct val="20000"/>
              </a:spcBef>
              <a:buFont typeface="Arial" panose="020B0604020202020204" pitchFamily="34" charset="0"/>
              <a:buChar char="–"/>
              <a:defRPr sz="3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8375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837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8375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83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83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83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83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1600">
                <a:cs typeface="Times New Roman" panose="02020603050405020304" pitchFamily="18" charset="0"/>
              </a:rPr>
              <a:t>- пункты временного размещения населения;</a:t>
            </a:r>
          </a:p>
        </p:txBody>
      </p:sp>
      <p:sp>
        <p:nvSpPr>
          <p:cNvPr id="25640" name="Полилиния 115"/>
          <p:cNvSpPr>
            <a:spLocks noChangeArrowheads="1"/>
          </p:cNvSpPr>
          <p:nvPr/>
        </p:nvSpPr>
        <p:spPr bwMode="auto">
          <a:xfrm>
            <a:off x="6127750" y="3041650"/>
            <a:ext cx="279400" cy="201613"/>
          </a:xfrm>
          <a:custGeom>
            <a:avLst/>
            <a:gdLst>
              <a:gd name="T0" fmla="*/ 0 w 2163288"/>
              <a:gd name="T1" fmla="*/ 0 h 1822863"/>
              <a:gd name="T2" fmla="*/ 0 w 2163288"/>
              <a:gd name="T3" fmla="*/ 0 h 1822863"/>
              <a:gd name="T4" fmla="*/ 0 w 2163288"/>
              <a:gd name="T5" fmla="*/ 0 h 1822863"/>
              <a:gd name="T6" fmla="*/ 0 w 2163288"/>
              <a:gd name="T7" fmla="*/ 0 h 1822863"/>
              <a:gd name="T8" fmla="*/ 0 w 2163288"/>
              <a:gd name="T9" fmla="*/ 0 h 1822863"/>
              <a:gd name="T10" fmla="*/ 0 w 2163288"/>
              <a:gd name="T11" fmla="*/ 0 h 1822863"/>
              <a:gd name="T12" fmla="*/ 0 w 2163288"/>
              <a:gd name="T13" fmla="*/ 0 h 1822863"/>
              <a:gd name="T14" fmla="*/ 0 w 2163288"/>
              <a:gd name="T15" fmla="*/ 0 h 1822863"/>
              <a:gd name="T16" fmla="*/ 0 w 2163288"/>
              <a:gd name="T17" fmla="*/ 0 h 1822863"/>
              <a:gd name="T18" fmla="*/ 0 w 2163288"/>
              <a:gd name="T19" fmla="*/ 0 h 1822863"/>
              <a:gd name="T20" fmla="*/ 0 w 2163288"/>
              <a:gd name="T21" fmla="*/ 0 h 1822863"/>
              <a:gd name="T22" fmla="*/ 0 w 2163288"/>
              <a:gd name="T23" fmla="*/ 0 h 1822863"/>
              <a:gd name="T24" fmla="*/ 0 w 2163288"/>
              <a:gd name="T25" fmla="*/ 0 h 1822863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2163288"/>
              <a:gd name="T40" fmla="*/ 0 h 1822863"/>
              <a:gd name="T41" fmla="*/ 2163288 w 2163288"/>
              <a:gd name="T42" fmla="*/ 1822863 h 1822863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2163288" h="1822863">
                <a:moveTo>
                  <a:pt x="2163288" y="0"/>
                </a:moveTo>
                <a:cubicBezTo>
                  <a:pt x="2092036" y="48491"/>
                  <a:pt x="2020784" y="96982"/>
                  <a:pt x="1913906" y="142504"/>
                </a:cubicBezTo>
                <a:cubicBezTo>
                  <a:pt x="1807028" y="188026"/>
                  <a:pt x="1688274" y="217715"/>
                  <a:pt x="1522020" y="273133"/>
                </a:cubicBezTo>
                <a:cubicBezTo>
                  <a:pt x="1355766" y="328551"/>
                  <a:pt x="1126176" y="423553"/>
                  <a:pt x="916379" y="475013"/>
                </a:cubicBezTo>
                <a:cubicBezTo>
                  <a:pt x="706582" y="526473"/>
                  <a:pt x="409698" y="522514"/>
                  <a:pt x="263236" y="581891"/>
                </a:cubicBezTo>
                <a:cubicBezTo>
                  <a:pt x="116774" y="641268"/>
                  <a:pt x="75210" y="704603"/>
                  <a:pt x="37605" y="831273"/>
                </a:cubicBezTo>
                <a:cubicBezTo>
                  <a:pt x="0" y="957943"/>
                  <a:pt x="0" y="1229096"/>
                  <a:pt x="37605" y="1341912"/>
                </a:cubicBezTo>
                <a:cubicBezTo>
                  <a:pt x="75210" y="1454728"/>
                  <a:pt x="81148" y="1474520"/>
                  <a:pt x="263236" y="1508167"/>
                </a:cubicBezTo>
                <a:cubicBezTo>
                  <a:pt x="445324" y="1541814"/>
                  <a:pt x="938151" y="1494313"/>
                  <a:pt x="1130135" y="1543793"/>
                </a:cubicBezTo>
                <a:cubicBezTo>
                  <a:pt x="1322119" y="1593274"/>
                  <a:pt x="1335973" y="1787237"/>
                  <a:pt x="1415142" y="1805050"/>
                </a:cubicBezTo>
                <a:cubicBezTo>
                  <a:pt x="1494311" y="1822863"/>
                  <a:pt x="1605148" y="1650671"/>
                  <a:pt x="1605148" y="1650671"/>
                </a:cubicBezTo>
                <a:lnTo>
                  <a:pt x="1617023" y="1650671"/>
                </a:lnTo>
              </a:path>
            </a:pathLst>
          </a:custGeom>
          <a:noFill/>
          <a:ln w="50800" algn="ctr">
            <a:solidFill>
              <a:srgbClr val="00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641" name="Text Box 965"/>
          <p:cNvSpPr txBox="1">
            <a:spLocks noChangeArrowheads="1"/>
          </p:cNvSpPr>
          <p:nvPr/>
        </p:nvSpPr>
        <p:spPr bwMode="auto">
          <a:xfrm>
            <a:off x="7527925" y="2889250"/>
            <a:ext cx="4356100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574" tIns="39290" rIns="78574" bIns="39290">
            <a:spAutoFit/>
          </a:bodyPr>
          <a:lstStyle>
            <a:lvl1pPr defTabSz="1257300">
              <a:spcBef>
                <a:spcPct val="20000"/>
              </a:spcBef>
              <a:buFont typeface="Arial" panose="020B0604020202020204" pitchFamily="34" charset="0"/>
              <a:buChar char="•"/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57300">
              <a:spcBef>
                <a:spcPct val="20000"/>
              </a:spcBef>
              <a:buFont typeface="Arial" panose="020B0604020202020204" pitchFamily="34" charset="0"/>
              <a:buChar char="–"/>
              <a:defRPr sz="3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57300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573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573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573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573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573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573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lnSpc>
                <a:spcPct val="70000"/>
              </a:lnSpc>
              <a:spcBef>
                <a:spcPct val="0"/>
              </a:spcBef>
              <a:buFontTx/>
              <a:buChar char="-"/>
            </a:pPr>
            <a:r>
              <a:rPr lang="ru-RU" altLang="ru-RU" sz="1600">
                <a:cs typeface="Times New Roman" panose="02020603050405020304" pitchFamily="18" charset="0"/>
              </a:rPr>
              <a:t> маршруты эвакуации населения (1- номер маршрута, 13 – количество эвакуируемых домов, 1- колонн, 750 -)чел. А - автомобильный</a:t>
            </a:r>
          </a:p>
        </p:txBody>
      </p:sp>
      <p:grpSp>
        <p:nvGrpSpPr>
          <p:cNvPr id="25642" name="Группа 114"/>
          <p:cNvGrpSpPr>
            <a:grpSpLocks/>
          </p:cNvGrpSpPr>
          <p:nvPr/>
        </p:nvGrpSpPr>
        <p:grpSpPr bwMode="auto">
          <a:xfrm>
            <a:off x="6516688" y="2460625"/>
            <a:ext cx="923925" cy="369888"/>
            <a:chOff x="7847002" y="5565780"/>
            <a:chExt cx="923281" cy="369520"/>
          </a:xfrm>
        </p:grpSpPr>
        <p:grpSp>
          <p:nvGrpSpPr>
            <p:cNvPr id="25780" name="Группа 110"/>
            <p:cNvGrpSpPr>
              <a:grpSpLocks/>
            </p:cNvGrpSpPr>
            <p:nvPr/>
          </p:nvGrpSpPr>
          <p:grpSpPr bwMode="auto">
            <a:xfrm>
              <a:off x="7847002" y="5575300"/>
              <a:ext cx="360000" cy="360000"/>
              <a:chOff x="6757990" y="3514716"/>
              <a:chExt cx="540000" cy="540000"/>
            </a:xfrm>
          </p:grpSpPr>
          <p:sp>
            <p:nvSpPr>
              <p:cNvPr id="25782" name="Овал 111"/>
              <p:cNvSpPr>
                <a:spLocks noChangeArrowheads="1"/>
              </p:cNvSpPr>
              <p:nvPr/>
            </p:nvSpPr>
            <p:spPr bwMode="auto">
              <a:xfrm>
                <a:off x="6757990" y="3514716"/>
                <a:ext cx="540000" cy="540000"/>
              </a:xfrm>
              <a:prstGeom prst="ellipse">
                <a:avLst/>
              </a:prstGeom>
              <a:solidFill>
                <a:srgbClr val="FF0000">
                  <a:alpha val="41176"/>
                </a:srgbClr>
              </a:solidFill>
              <a:ln w="31750" algn="ctr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ctr"/>
                <a:endParaRPr lang="ru-RU" altLang="ru-RU" sz="1600"/>
              </a:p>
            </p:txBody>
          </p:sp>
          <p:sp>
            <p:nvSpPr>
              <p:cNvPr id="25783" name="TextBox 112"/>
              <p:cNvSpPr txBox="1">
                <a:spLocks noChangeArrowheads="1"/>
              </p:cNvSpPr>
              <p:nvPr/>
            </p:nvSpPr>
            <p:spPr bwMode="auto">
              <a:xfrm>
                <a:off x="6784157" y="3536126"/>
                <a:ext cx="285463" cy="50431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45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39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635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635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635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635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ru-RU" altLang="ru-RU" sz="1600" b="1"/>
                  <a:t>1</a:t>
                </a:r>
                <a:endParaRPr lang="ru-RU" altLang="ru-RU" sz="4400" b="1"/>
              </a:p>
            </p:txBody>
          </p:sp>
        </p:grpSp>
        <p:sp>
          <p:nvSpPr>
            <p:cNvPr id="25781" name="Rectangle 9"/>
            <p:cNvSpPr>
              <a:spLocks noChangeArrowheads="1"/>
            </p:cNvSpPr>
            <p:nvPr/>
          </p:nvSpPr>
          <p:spPr bwMode="auto">
            <a:xfrm>
              <a:off x="8234082" y="5565780"/>
              <a:ext cx="536201" cy="355247"/>
            </a:xfrm>
            <a:prstGeom prst="rect">
              <a:avLst/>
            </a:prstGeom>
            <a:solidFill>
              <a:schemeClr val="bg1">
                <a:alpha val="4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476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24832" tIns="24832" rIns="24832" bIns="24832">
              <a:spAutoFit/>
            </a:bodyPr>
            <a:lstStyle>
              <a:lvl1pPr defTabSz="178911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defTabSz="178911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defTabSz="178911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defTabSz="178911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defTabSz="178911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3013075" indent="1588" defTabSz="17891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3470275" indent="1588" defTabSz="17891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927475" indent="1588" defTabSz="17891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4384675" indent="1588" defTabSz="17891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ru-RU" altLang="ru-RU" sz="1000" u="sng">
                  <a:cs typeface="Times New Roman" panose="02020603050405020304" pitchFamily="18" charset="0"/>
                </a:rPr>
                <a:t>№7,9,13</a:t>
              </a:r>
            </a:p>
            <a:p>
              <a:pPr algn="ctr"/>
              <a:r>
                <a:rPr lang="ru-RU" altLang="ru-RU" sz="1000">
                  <a:cs typeface="Times New Roman" panose="02020603050405020304" pitchFamily="18" charset="0"/>
                </a:rPr>
                <a:t> 750 чел.</a:t>
              </a:r>
            </a:p>
          </p:txBody>
        </p:sp>
      </p:grpSp>
      <p:sp>
        <p:nvSpPr>
          <p:cNvPr id="25643" name="Text Box 965"/>
          <p:cNvSpPr txBox="1">
            <a:spLocks noChangeArrowheads="1"/>
          </p:cNvSpPr>
          <p:nvPr/>
        </p:nvSpPr>
        <p:spPr bwMode="auto">
          <a:xfrm>
            <a:off x="7515225" y="2465388"/>
            <a:ext cx="3713163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574" tIns="39290" rIns="78574" bIns="39290">
            <a:spAutoFit/>
          </a:bodyPr>
          <a:lstStyle>
            <a:lvl1pPr defTabSz="1257300">
              <a:spcBef>
                <a:spcPct val="20000"/>
              </a:spcBef>
              <a:buFont typeface="Arial" panose="020B0604020202020204" pitchFamily="34" charset="0"/>
              <a:buChar char="•"/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57300">
              <a:spcBef>
                <a:spcPct val="20000"/>
              </a:spcBef>
              <a:buFont typeface="Arial" panose="020B0604020202020204" pitchFamily="34" charset="0"/>
              <a:buChar char="–"/>
              <a:defRPr sz="3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57300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573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573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573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573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573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573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0"/>
              </a:spcBef>
              <a:buFontTx/>
              <a:buChar char="-"/>
            </a:pPr>
            <a:r>
              <a:rPr lang="ru-RU" altLang="ru-RU" sz="1600">
                <a:cs typeface="Times New Roman" panose="02020603050405020304" pitchFamily="18" charset="0"/>
              </a:rPr>
              <a:t> сборный эвакуационный пункт (в числ.  номера припис. домов, человек)</a:t>
            </a:r>
          </a:p>
        </p:txBody>
      </p:sp>
      <p:grpSp>
        <p:nvGrpSpPr>
          <p:cNvPr id="25644" name="Группа 118"/>
          <p:cNvGrpSpPr>
            <a:grpSpLocks/>
          </p:cNvGrpSpPr>
          <p:nvPr/>
        </p:nvGrpSpPr>
        <p:grpSpPr bwMode="auto">
          <a:xfrm>
            <a:off x="6426200" y="2951163"/>
            <a:ext cx="982663" cy="366712"/>
            <a:chOff x="3186092" y="7871693"/>
            <a:chExt cx="721494" cy="367354"/>
          </a:xfrm>
        </p:grpSpPr>
        <p:sp>
          <p:nvSpPr>
            <p:cNvPr id="25777" name="Rectangle 9"/>
            <p:cNvSpPr>
              <a:spLocks noChangeArrowheads="1"/>
            </p:cNvSpPr>
            <p:nvPr/>
          </p:nvSpPr>
          <p:spPr bwMode="auto">
            <a:xfrm>
              <a:off x="3186092" y="7871693"/>
              <a:ext cx="721494" cy="358552"/>
            </a:xfrm>
            <a:prstGeom prst="rect">
              <a:avLst/>
            </a:prstGeom>
            <a:solidFill>
              <a:schemeClr val="bg1">
                <a:alpha val="49019"/>
              </a:schemeClr>
            </a:solidFill>
            <a:ln w="25400">
              <a:solidFill>
                <a:srgbClr val="FF0000"/>
              </a:solidFill>
              <a:miter lim="800000"/>
              <a:headEnd/>
              <a:tailEnd/>
            </a:ln>
          </p:spPr>
          <p:txBody>
            <a:bodyPr lIns="24832" tIns="24832" rIns="24832" bIns="24832">
              <a:spAutoFit/>
            </a:bodyPr>
            <a:lstStyle>
              <a:lvl1pPr defTabSz="178911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defTabSz="178911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defTabSz="178911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defTabSz="178911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defTabSz="178911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3013075" indent="1588" defTabSz="17891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3470275" indent="1588" defTabSz="17891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927475" indent="1588" defTabSz="17891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4384675" indent="1588" defTabSz="17891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ru-RU" altLang="ru-RU" sz="1000">
                  <a:cs typeface="Times New Roman" panose="02020603050405020304" pitchFamily="18" charset="0"/>
                </a:rPr>
                <a:t>       </a:t>
              </a:r>
              <a:r>
                <a:rPr lang="ru-RU" altLang="ru-RU" sz="1000" u="sng">
                  <a:cs typeface="Times New Roman" panose="02020603050405020304" pitchFamily="18" charset="0"/>
                </a:rPr>
                <a:t>__13__</a:t>
              </a:r>
            </a:p>
            <a:p>
              <a:r>
                <a:rPr lang="ru-RU" altLang="ru-RU" sz="1000">
                  <a:cs typeface="Times New Roman" panose="02020603050405020304" pitchFamily="18" charset="0"/>
                </a:rPr>
                <a:t>         </a:t>
              </a:r>
              <a:r>
                <a:rPr lang="en-US" altLang="ru-RU" sz="1000">
                  <a:cs typeface="Times New Roman" panose="02020603050405020304" pitchFamily="18" charset="0"/>
                </a:rPr>
                <a:t>1</a:t>
              </a:r>
              <a:r>
                <a:rPr lang="ru-RU" altLang="ru-RU" sz="1000">
                  <a:cs typeface="Times New Roman" panose="02020603050405020304" pitchFamily="18" charset="0"/>
                </a:rPr>
                <a:t>/750</a:t>
              </a:r>
            </a:p>
          </p:txBody>
        </p:sp>
        <p:sp>
          <p:nvSpPr>
            <p:cNvPr id="25778" name="Rectangle 9"/>
            <p:cNvSpPr>
              <a:spLocks noChangeArrowheads="1"/>
            </p:cNvSpPr>
            <p:nvPr/>
          </p:nvSpPr>
          <p:spPr bwMode="auto">
            <a:xfrm>
              <a:off x="3218728" y="7871693"/>
              <a:ext cx="130545" cy="356222"/>
            </a:xfrm>
            <a:prstGeom prst="rect">
              <a:avLst/>
            </a:prstGeom>
            <a:solidFill>
              <a:schemeClr val="bg1">
                <a:alpha val="4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476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24832" tIns="24832" rIns="24832" bIns="24832">
              <a:spAutoFit/>
            </a:bodyPr>
            <a:lstStyle>
              <a:lvl1pPr defTabSz="178911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defTabSz="178911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defTabSz="178911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defTabSz="178911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defTabSz="178911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3013075" indent="1588" defTabSz="17891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3470275" indent="1588" defTabSz="17891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927475" indent="1588" defTabSz="17891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4384675" indent="1588" defTabSz="17891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ru-RU" altLang="ru-RU" sz="2000">
                  <a:cs typeface="Times New Roman" panose="02020603050405020304" pitchFamily="18" charset="0"/>
                </a:rPr>
                <a:t>1</a:t>
              </a:r>
            </a:p>
          </p:txBody>
        </p:sp>
        <p:sp>
          <p:nvSpPr>
            <p:cNvPr id="25779" name="Rectangle 9"/>
            <p:cNvSpPr>
              <a:spLocks noChangeArrowheads="1"/>
            </p:cNvSpPr>
            <p:nvPr/>
          </p:nvSpPr>
          <p:spPr bwMode="auto">
            <a:xfrm>
              <a:off x="3688450" y="7881234"/>
              <a:ext cx="173354" cy="357813"/>
            </a:xfrm>
            <a:prstGeom prst="rect">
              <a:avLst/>
            </a:prstGeom>
            <a:solidFill>
              <a:schemeClr val="bg1">
                <a:alpha val="4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476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24832" tIns="24832" rIns="24832" bIns="24832">
              <a:spAutoFit/>
            </a:bodyPr>
            <a:lstStyle>
              <a:lvl1pPr defTabSz="178911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defTabSz="178911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defTabSz="178911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defTabSz="178911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defTabSz="178911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3013075" indent="1588" defTabSz="17891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3470275" indent="1588" defTabSz="17891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927475" indent="1588" defTabSz="17891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4384675" indent="1588" defTabSz="17891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ru-RU" altLang="ru-RU" sz="2000">
                  <a:cs typeface="Times New Roman" panose="02020603050405020304" pitchFamily="18" charset="0"/>
                </a:rPr>
                <a:t>А</a:t>
              </a:r>
            </a:p>
          </p:txBody>
        </p:sp>
      </p:grpSp>
      <p:sp>
        <p:nvSpPr>
          <p:cNvPr id="25645" name="Line 499"/>
          <p:cNvSpPr>
            <a:spLocks noChangeShapeType="1"/>
          </p:cNvSpPr>
          <p:nvPr/>
        </p:nvSpPr>
        <p:spPr bwMode="auto">
          <a:xfrm>
            <a:off x="9267825" y="8647113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28016" tIns="64008" rIns="128016" bIns="64008" anchor="ctr"/>
          <a:lstStyle/>
          <a:p>
            <a:endParaRPr lang="ru-RU"/>
          </a:p>
        </p:txBody>
      </p:sp>
      <p:sp>
        <p:nvSpPr>
          <p:cNvPr id="25646" name="Text Box 47"/>
          <p:cNvSpPr txBox="1">
            <a:spLocks noChangeArrowheads="1"/>
          </p:cNvSpPr>
          <p:nvPr/>
        </p:nvSpPr>
        <p:spPr bwMode="auto">
          <a:xfrm>
            <a:off x="1628775" y="7916863"/>
            <a:ext cx="11239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036" tIns="60509" rIns="121036" bIns="60509">
            <a:spAutoFit/>
          </a:bodyPr>
          <a:lstStyle>
            <a:lvl1pPr defTabSz="1214438">
              <a:spcBef>
                <a:spcPct val="20000"/>
              </a:spcBef>
              <a:buFont typeface="Arial" panose="020B0604020202020204" pitchFamily="34" charset="0"/>
              <a:buChar char="•"/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14438">
              <a:spcBef>
                <a:spcPct val="20000"/>
              </a:spcBef>
              <a:buFont typeface="Arial" panose="020B0604020202020204" pitchFamily="34" charset="0"/>
              <a:buChar char="–"/>
              <a:defRPr sz="3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14438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14438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14438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144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144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144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144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ru-RU" sz="1600">
                <a:cs typeface="Times New Roman" panose="02020603050405020304" pitchFamily="18" charset="0"/>
              </a:rPr>
              <a:t>- </a:t>
            </a:r>
            <a:r>
              <a:rPr lang="ru-RU" altLang="ru-RU" sz="1600">
                <a:cs typeface="Times New Roman" panose="02020603050405020304" pitchFamily="18" charset="0"/>
              </a:rPr>
              <a:t>колодец;</a:t>
            </a:r>
          </a:p>
        </p:txBody>
      </p:sp>
      <p:cxnSp>
        <p:nvCxnSpPr>
          <p:cNvPr id="135" name="Прямая соединительная линия 134"/>
          <p:cNvCxnSpPr/>
          <p:nvPr/>
        </p:nvCxnSpPr>
        <p:spPr bwMode="auto">
          <a:xfrm>
            <a:off x="1076325" y="9040813"/>
            <a:ext cx="401638" cy="0"/>
          </a:xfrm>
          <a:prstGeom prst="line">
            <a:avLst/>
          </a:prstGeom>
          <a:ln w="3492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48" name="Text Box 47"/>
          <p:cNvSpPr txBox="1">
            <a:spLocks noChangeArrowheads="1"/>
          </p:cNvSpPr>
          <p:nvPr/>
        </p:nvSpPr>
        <p:spPr bwMode="auto">
          <a:xfrm>
            <a:off x="1612900" y="8836025"/>
            <a:ext cx="234632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036" tIns="60509" rIns="121036" bIns="60509">
            <a:spAutoFit/>
          </a:bodyPr>
          <a:lstStyle>
            <a:lvl1pPr defTabSz="1214438">
              <a:spcBef>
                <a:spcPct val="20000"/>
              </a:spcBef>
              <a:buFont typeface="Arial" panose="020B0604020202020204" pitchFamily="34" charset="0"/>
              <a:buChar char="•"/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14438">
              <a:spcBef>
                <a:spcPct val="20000"/>
              </a:spcBef>
              <a:buFont typeface="Arial" panose="020B0604020202020204" pitchFamily="34" charset="0"/>
              <a:buChar char="–"/>
              <a:defRPr sz="3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14438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14438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14438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144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144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144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144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ru-RU" sz="1600">
                <a:cs typeface="Times New Roman" panose="02020603050405020304" pitchFamily="18" charset="0"/>
              </a:rPr>
              <a:t>- </a:t>
            </a:r>
            <a:r>
              <a:rPr lang="ru-RU" altLang="ru-RU" sz="1600">
                <a:cs typeface="Times New Roman" panose="02020603050405020304" pitchFamily="18" charset="0"/>
              </a:rPr>
              <a:t>линии водоснабжения;</a:t>
            </a:r>
          </a:p>
        </p:txBody>
      </p:sp>
      <p:sp>
        <p:nvSpPr>
          <p:cNvPr id="25649" name="Text Box 47"/>
          <p:cNvSpPr txBox="1">
            <a:spLocks noChangeArrowheads="1"/>
          </p:cNvSpPr>
          <p:nvPr/>
        </p:nvSpPr>
        <p:spPr bwMode="auto">
          <a:xfrm>
            <a:off x="1628775" y="8596313"/>
            <a:ext cx="233362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036" tIns="60509" rIns="121036" bIns="60509">
            <a:spAutoFit/>
          </a:bodyPr>
          <a:lstStyle>
            <a:lvl1pPr defTabSz="1214438">
              <a:spcBef>
                <a:spcPct val="20000"/>
              </a:spcBef>
              <a:buFont typeface="Arial" panose="020B0604020202020204" pitchFamily="34" charset="0"/>
              <a:buChar char="•"/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14438">
              <a:spcBef>
                <a:spcPct val="20000"/>
              </a:spcBef>
              <a:buFont typeface="Arial" panose="020B0604020202020204" pitchFamily="34" charset="0"/>
              <a:buChar char="–"/>
              <a:defRPr sz="3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14438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14438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14438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144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144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144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144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ru-RU" sz="1600">
                <a:cs typeface="Times New Roman" panose="02020603050405020304" pitchFamily="18" charset="0"/>
              </a:rPr>
              <a:t>- </a:t>
            </a:r>
            <a:r>
              <a:rPr lang="ru-RU" altLang="ru-RU" sz="1600">
                <a:cs typeface="Times New Roman" panose="02020603050405020304" pitchFamily="18" charset="0"/>
              </a:rPr>
              <a:t>водозаборная станция;</a:t>
            </a:r>
          </a:p>
        </p:txBody>
      </p:sp>
      <p:grpSp>
        <p:nvGrpSpPr>
          <p:cNvPr id="25650" name="Группа 144"/>
          <p:cNvGrpSpPr>
            <a:grpSpLocks/>
          </p:cNvGrpSpPr>
          <p:nvPr/>
        </p:nvGrpSpPr>
        <p:grpSpPr bwMode="auto">
          <a:xfrm>
            <a:off x="1125538" y="8667750"/>
            <a:ext cx="303212" cy="301625"/>
            <a:chOff x="346075" y="6327775"/>
            <a:chExt cx="215900" cy="215900"/>
          </a:xfrm>
        </p:grpSpPr>
        <p:sp>
          <p:nvSpPr>
            <p:cNvPr id="139" name="Овал 138"/>
            <p:cNvSpPr/>
            <p:nvPr/>
          </p:nvSpPr>
          <p:spPr>
            <a:xfrm>
              <a:off x="346075" y="6327775"/>
              <a:ext cx="215900" cy="215900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40" name="Овал 139"/>
            <p:cNvSpPr/>
            <p:nvPr/>
          </p:nvSpPr>
          <p:spPr>
            <a:xfrm>
              <a:off x="425201" y="6402772"/>
              <a:ext cx="71213" cy="72724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25651" name="Группа 143"/>
          <p:cNvGrpSpPr>
            <a:grpSpLocks/>
          </p:cNvGrpSpPr>
          <p:nvPr/>
        </p:nvGrpSpPr>
        <p:grpSpPr bwMode="auto">
          <a:xfrm>
            <a:off x="1125538" y="8340725"/>
            <a:ext cx="301625" cy="303213"/>
            <a:chOff x="785786" y="6215082"/>
            <a:chExt cx="215900" cy="215900"/>
          </a:xfrm>
        </p:grpSpPr>
        <p:sp>
          <p:nvSpPr>
            <p:cNvPr id="142" name="Овал 141"/>
            <p:cNvSpPr/>
            <p:nvPr/>
          </p:nvSpPr>
          <p:spPr>
            <a:xfrm>
              <a:off x="785786" y="6215082"/>
              <a:ext cx="215900" cy="215900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cxnSp>
          <p:nvCxnSpPr>
            <p:cNvPr id="143" name="Прямая соединительная линия 142"/>
            <p:cNvCxnSpPr/>
            <p:nvPr/>
          </p:nvCxnSpPr>
          <p:spPr>
            <a:xfrm rot="16200000" flipH="1">
              <a:off x="819141" y="6257670"/>
              <a:ext cx="152600" cy="139767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44" name="Прямая соединительная линия 143"/>
            <p:cNvCxnSpPr/>
            <p:nvPr/>
          </p:nvCxnSpPr>
          <p:spPr>
            <a:xfrm rot="16200000" flipH="1">
              <a:off x="826360" y="6257545"/>
              <a:ext cx="152400" cy="139700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  <a:scene3d>
              <a:camera prst="orthographicFront">
                <a:rot lat="0" lon="0" rev="540000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25652" name="Text Box 47"/>
          <p:cNvSpPr txBox="1">
            <a:spLocks noChangeArrowheads="1"/>
          </p:cNvSpPr>
          <p:nvPr/>
        </p:nvSpPr>
        <p:spPr bwMode="auto">
          <a:xfrm>
            <a:off x="1630363" y="8274050"/>
            <a:ext cx="22987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036" tIns="60509" rIns="121036" bIns="60509">
            <a:spAutoFit/>
          </a:bodyPr>
          <a:lstStyle>
            <a:lvl1pPr defTabSz="1214438">
              <a:spcBef>
                <a:spcPct val="20000"/>
              </a:spcBef>
              <a:buFont typeface="Arial" panose="020B0604020202020204" pitchFamily="34" charset="0"/>
              <a:buChar char="•"/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14438">
              <a:spcBef>
                <a:spcPct val="20000"/>
              </a:spcBef>
              <a:buFont typeface="Arial" panose="020B0604020202020204" pitchFamily="34" charset="0"/>
              <a:buChar char="–"/>
              <a:defRPr sz="3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14438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14438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14438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144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144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144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144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ru-RU" sz="1600">
                <a:cs typeface="Times New Roman" panose="02020603050405020304" pitchFamily="18" charset="0"/>
              </a:rPr>
              <a:t>- </a:t>
            </a:r>
            <a:r>
              <a:rPr lang="ru-RU" altLang="ru-RU" sz="1600">
                <a:cs typeface="Times New Roman" panose="02020603050405020304" pitchFamily="18" charset="0"/>
              </a:rPr>
              <a:t>очистное сооружение;</a:t>
            </a:r>
          </a:p>
        </p:txBody>
      </p:sp>
      <p:sp>
        <p:nvSpPr>
          <p:cNvPr id="146" name="Прямоугольник 145"/>
          <p:cNvSpPr/>
          <p:nvPr/>
        </p:nvSpPr>
        <p:spPr bwMode="auto">
          <a:xfrm>
            <a:off x="1125538" y="7981950"/>
            <a:ext cx="301625" cy="301625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grpSp>
        <p:nvGrpSpPr>
          <p:cNvPr id="14" name="Группа 186"/>
          <p:cNvGrpSpPr/>
          <p:nvPr/>
        </p:nvGrpSpPr>
        <p:grpSpPr bwMode="auto">
          <a:xfrm>
            <a:off x="1127054" y="7507422"/>
            <a:ext cx="300009" cy="398460"/>
            <a:chOff x="2357422" y="4357694"/>
            <a:chExt cx="1296000" cy="1427572"/>
          </a:xfrm>
          <a:solidFill>
            <a:srgbClr val="996633"/>
          </a:solidFill>
        </p:grpSpPr>
        <p:grpSp>
          <p:nvGrpSpPr>
            <p:cNvPr id="15" name="Группа 179"/>
            <p:cNvGrpSpPr/>
            <p:nvPr/>
          </p:nvGrpSpPr>
          <p:grpSpPr>
            <a:xfrm>
              <a:off x="2357422" y="4357694"/>
              <a:ext cx="1296000" cy="1421625"/>
              <a:chOff x="5719758" y="4864895"/>
              <a:chExt cx="1296000" cy="1421625"/>
            </a:xfrm>
            <a:grpFill/>
          </p:grpSpPr>
          <p:cxnSp>
            <p:nvCxnSpPr>
              <p:cNvPr id="153" name="Прямая соединительная линия 152"/>
              <p:cNvCxnSpPr/>
              <p:nvPr/>
            </p:nvCxnSpPr>
            <p:spPr>
              <a:xfrm flipV="1">
                <a:off x="6000760" y="6286500"/>
                <a:ext cx="726271" cy="20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4" name="Прямая соединительная линия 153"/>
              <p:cNvCxnSpPr/>
              <p:nvPr/>
            </p:nvCxnSpPr>
            <p:spPr>
              <a:xfrm rot="5400000" flipH="1" flipV="1">
                <a:off x="5669755" y="5936457"/>
                <a:ext cx="697706" cy="2381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" name="Прямая соединительная линия 154"/>
              <p:cNvCxnSpPr/>
              <p:nvPr/>
            </p:nvCxnSpPr>
            <p:spPr>
              <a:xfrm rot="5400000" flipH="1" flipV="1">
                <a:off x="6362702" y="5931694"/>
                <a:ext cx="697706" cy="2381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6" name="Прямая соединительная линия 155"/>
              <p:cNvCxnSpPr/>
              <p:nvPr/>
            </p:nvCxnSpPr>
            <p:spPr>
              <a:xfrm flipV="1">
                <a:off x="5719758" y="4881542"/>
                <a:ext cx="1296000" cy="20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7" name="Прямая соединительная линия 156"/>
              <p:cNvCxnSpPr/>
              <p:nvPr/>
            </p:nvCxnSpPr>
            <p:spPr>
              <a:xfrm rot="16200000" flipV="1">
                <a:off x="5535218" y="5078015"/>
                <a:ext cx="407193" cy="4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8" name="Прямая соединительная линия 157"/>
              <p:cNvCxnSpPr/>
              <p:nvPr/>
            </p:nvCxnSpPr>
            <p:spPr>
              <a:xfrm rot="16200000" flipV="1">
                <a:off x="6792518" y="5068490"/>
                <a:ext cx="407193" cy="4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9" name="Прямая соединительная линия 158"/>
              <p:cNvCxnSpPr/>
              <p:nvPr/>
            </p:nvCxnSpPr>
            <p:spPr>
              <a:xfrm rot="16200000" flipV="1">
                <a:off x="5705476" y="5288756"/>
                <a:ext cx="347662" cy="295276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0" name="Прямая соединительная линия 159"/>
              <p:cNvCxnSpPr/>
              <p:nvPr/>
            </p:nvCxnSpPr>
            <p:spPr>
              <a:xfrm rot="5400000" flipH="1" flipV="1">
                <a:off x="6677024" y="5283995"/>
                <a:ext cx="354808" cy="292894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9" name="Прямоугольник 148"/>
            <p:cNvSpPr/>
            <p:nvPr/>
          </p:nvSpPr>
          <p:spPr>
            <a:xfrm>
              <a:off x="2655568" y="4389120"/>
              <a:ext cx="700280" cy="1396146"/>
            </a:xfrm>
            <a:prstGeom prst="rect">
              <a:avLst/>
            </a:prstGeom>
            <a:grpFill/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50" name="Прямоугольник 149"/>
            <p:cNvSpPr/>
            <p:nvPr/>
          </p:nvSpPr>
          <p:spPr>
            <a:xfrm>
              <a:off x="2387344" y="4367784"/>
              <a:ext cx="1233680" cy="396240"/>
            </a:xfrm>
            <a:prstGeom prst="rect">
              <a:avLst/>
            </a:prstGeom>
            <a:grpFill/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51" name="Прямоугольник 150"/>
            <p:cNvSpPr/>
            <p:nvPr/>
          </p:nvSpPr>
          <p:spPr>
            <a:xfrm rot="2806969">
              <a:off x="2417218" y="4626160"/>
              <a:ext cx="421552" cy="332394"/>
            </a:xfrm>
            <a:prstGeom prst="rect">
              <a:avLst/>
            </a:prstGeom>
            <a:grpFill/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52" name="Прямоугольник 151"/>
            <p:cNvSpPr/>
            <p:nvPr/>
          </p:nvSpPr>
          <p:spPr>
            <a:xfrm rot="18627437">
              <a:off x="3142541" y="4655743"/>
              <a:ext cx="421552" cy="332394"/>
            </a:xfrm>
            <a:prstGeom prst="rect">
              <a:avLst/>
            </a:prstGeom>
            <a:grpFill/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25655" name="Text Box 47"/>
          <p:cNvSpPr txBox="1">
            <a:spLocks noChangeArrowheads="1"/>
          </p:cNvSpPr>
          <p:nvPr/>
        </p:nvSpPr>
        <p:spPr bwMode="auto">
          <a:xfrm>
            <a:off x="1628775" y="7485063"/>
            <a:ext cx="2230438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036" tIns="60509" rIns="121036" bIns="60509">
            <a:spAutoFit/>
          </a:bodyPr>
          <a:lstStyle>
            <a:lvl1pPr defTabSz="1214438">
              <a:spcBef>
                <a:spcPct val="20000"/>
              </a:spcBef>
              <a:buFont typeface="Arial" panose="020B0604020202020204" pitchFamily="34" charset="0"/>
              <a:buChar char="•"/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14438">
              <a:spcBef>
                <a:spcPct val="20000"/>
              </a:spcBef>
              <a:buFont typeface="Arial" panose="020B0604020202020204" pitchFamily="34" charset="0"/>
              <a:buChar char="–"/>
              <a:defRPr sz="3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14438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14438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14438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144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144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144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144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ru-RU" sz="1600">
                <a:cs typeface="Times New Roman" panose="02020603050405020304" pitchFamily="18" charset="0"/>
              </a:rPr>
              <a:t>- </a:t>
            </a:r>
            <a:r>
              <a:rPr lang="ru-RU" altLang="ru-RU" sz="1600">
                <a:cs typeface="Times New Roman" panose="02020603050405020304" pitchFamily="18" charset="0"/>
              </a:rPr>
              <a:t>водонапорная башня;</a:t>
            </a:r>
          </a:p>
        </p:txBody>
      </p:sp>
      <p:sp>
        <p:nvSpPr>
          <p:cNvPr id="25656" name="Text Box 47"/>
          <p:cNvSpPr txBox="1">
            <a:spLocks noChangeArrowheads="1"/>
          </p:cNvSpPr>
          <p:nvPr/>
        </p:nvSpPr>
        <p:spPr bwMode="auto">
          <a:xfrm>
            <a:off x="1639888" y="7013575"/>
            <a:ext cx="13271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036" tIns="60509" rIns="121036" bIns="60509">
            <a:spAutoFit/>
          </a:bodyPr>
          <a:lstStyle>
            <a:lvl1pPr defTabSz="1214438">
              <a:spcBef>
                <a:spcPct val="20000"/>
              </a:spcBef>
              <a:buFont typeface="Arial" panose="020B0604020202020204" pitchFamily="34" charset="0"/>
              <a:buChar char="•"/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14438">
              <a:spcBef>
                <a:spcPct val="20000"/>
              </a:spcBef>
              <a:buFont typeface="Arial" panose="020B0604020202020204" pitchFamily="34" charset="0"/>
              <a:buChar char="–"/>
              <a:defRPr sz="3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14438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14438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14438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144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144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144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144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ru-RU" sz="1600">
                <a:cs typeface="Times New Roman" panose="02020603050405020304" pitchFamily="18" charset="0"/>
              </a:rPr>
              <a:t>- </a:t>
            </a:r>
            <a:r>
              <a:rPr lang="ru-RU" altLang="ru-RU" sz="1600">
                <a:cs typeface="Times New Roman" panose="02020603050405020304" pitchFamily="18" charset="0"/>
              </a:rPr>
              <a:t>котельные;</a:t>
            </a:r>
          </a:p>
        </p:txBody>
      </p:sp>
      <p:grpSp>
        <p:nvGrpSpPr>
          <p:cNvPr id="25657" name="Group 253"/>
          <p:cNvGrpSpPr>
            <a:grpSpLocks/>
          </p:cNvGrpSpPr>
          <p:nvPr/>
        </p:nvGrpSpPr>
        <p:grpSpPr bwMode="auto">
          <a:xfrm>
            <a:off x="1027113" y="6962775"/>
            <a:ext cx="500062" cy="466725"/>
            <a:chOff x="476" y="3248"/>
            <a:chExt cx="408" cy="409"/>
          </a:xfrm>
        </p:grpSpPr>
        <p:sp>
          <p:nvSpPr>
            <p:cNvPr id="164" name="Rectangle 254"/>
            <p:cNvSpPr>
              <a:spLocks noChangeArrowheads="1"/>
            </p:cNvSpPr>
            <p:nvPr/>
          </p:nvSpPr>
          <p:spPr bwMode="auto">
            <a:xfrm>
              <a:off x="476" y="3478"/>
              <a:ext cx="363" cy="181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65" name="AutoShape 255"/>
            <p:cNvSpPr>
              <a:spLocks noChangeArrowheads="1"/>
            </p:cNvSpPr>
            <p:nvPr/>
          </p:nvSpPr>
          <p:spPr bwMode="auto">
            <a:xfrm rot="-10800000">
              <a:off x="703" y="3248"/>
              <a:ext cx="181" cy="409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  <p:sp>
        <p:nvSpPr>
          <p:cNvPr id="25658" name="Text Box 47"/>
          <p:cNvSpPr txBox="1">
            <a:spLocks noChangeArrowheads="1"/>
          </p:cNvSpPr>
          <p:nvPr/>
        </p:nvSpPr>
        <p:spPr bwMode="auto">
          <a:xfrm>
            <a:off x="1624013" y="6534150"/>
            <a:ext cx="177482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036" tIns="60509" rIns="121036" bIns="60509">
            <a:spAutoFit/>
          </a:bodyPr>
          <a:lstStyle>
            <a:lvl1pPr defTabSz="1214438">
              <a:spcBef>
                <a:spcPct val="20000"/>
              </a:spcBef>
              <a:buFont typeface="Arial" panose="020B0604020202020204" pitchFamily="34" charset="0"/>
              <a:buChar char="•"/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14438">
              <a:spcBef>
                <a:spcPct val="20000"/>
              </a:spcBef>
              <a:buFont typeface="Arial" panose="020B0604020202020204" pitchFamily="34" charset="0"/>
              <a:buChar char="–"/>
              <a:defRPr sz="3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14438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14438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14438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144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144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144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144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ru-RU" sz="1600">
                <a:cs typeface="Times New Roman" panose="02020603050405020304" pitchFamily="18" charset="0"/>
              </a:rPr>
              <a:t>- </a:t>
            </a:r>
            <a:r>
              <a:rPr lang="ru-RU" altLang="ru-RU" sz="1600">
                <a:cs typeface="Times New Roman" panose="02020603050405020304" pitchFamily="18" charset="0"/>
              </a:rPr>
              <a:t>тепловой пункт;</a:t>
            </a:r>
          </a:p>
        </p:txBody>
      </p:sp>
      <p:sp>
        <p:nvSpPr>
          <p:cNvPr id="167" name="Овал 166"/>
          <p:cNvSpPr/>
          <p:nvPr/>
        </p:nvSpPr>
        <p:spPr bwMode="auto">
          <a:xfrm>
            <a:off x="1125538" y="6592888"/>
            <a:ext cx="301625" cy="30321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25660" name="Line 499"/>
          <p:cNvSpPr>
            <a:spLocks noChangeShapeType="1"/>
          </p:cNvSpPr>
          <p:nvPr/>
        </p:nvSpPr>
        <p:spPr bwMode="auto">
          <a:xfrm>
            <a:off x="8472488" y="1978025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27970" tIns="63987" rIns="127970" bIns="63987" anchor="ctr"/>
          <a:lstStyle/>
          <a:p>
            <a:endParaRPr lang="ru-RU"/>
          </a:p>
        </p:txBody>
      </p:sp>
      <p:grpSp>
        <p:nvGrpSpPr>
          <p:cNvPr id="25661" name="Group 265"/>
          <p:cNvGrpSpPr>
            <a:grpSpLocks/>
          </p:cNvGrpSpPr>
          <p:nvPr/>
        </p:nvGrpSpPr>
        <p:grpSpPr bwMode="auto">
          <a:xfrm>
            <a:off x="6683375" y="1566863"/>
            <a:ext cx="704850" cy="279400"/>
            <a:chOff x="249" y="2931"/>
            <a:chExt cx="907" cy="363"/>
          </a:xfrm>
        </p:grpSpPr>
        <p:sp>
          <p:nvSpPr>
            <p:cNvPr id="25765" name="Rectangle 266"/>
            <p:cNvSpPr>
              <a:spLocks noChangeArrowheads="1"/>
            </p:cNvSpPr>
            <p:nvPr/>
          </p:nvSpPr>
          <p:spPr bwMode="auto">
            <a:xfrm>
              <a:off x="431" y="2931"/>
              <a:ext cx="544" cy="363"/>
            </a:xfrm>
            <a:prstGeom prst="rect">
              <a:avLst/>
            </a:prstGeom>
            <a:solidFill>
              <a:srgbClr val="FF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defTabSz="1277938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defTabSz="1277938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defTabSz="1277938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defTabSz="1277938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defTabSz="1277938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3013075" indent="1588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3470275" indent="1588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927475" indent="1588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4384675" indent="1588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ru-RU" altLang="ru-RU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5766" name="Line 267"/>
            <p:cNvSpPr>
              <a:spLocks noChangeShapeType="1"/>
            </p:cNvSpPr>
            <p:nvPr/>
          </p:nvSpPr>
          <p:spPr bwMode="auto">
            <a:xfrm>
              <a:off x="249" y="3067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767" name="Line 268"/>
            <p:cNvSpPr>
              <a:spLocks noChangeShapeType="1"/>
            </p:cNvSpPr>
            <p:nvPr/>
          </p:nvSpPr>
          <p:spPr bwMode="auto">
            <a:xfrm>
              <a:off x="249" y="3203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768" name="Line 269"/>
            <p:cNvSpPr>
              <a:spLocks noChangeShapeType="1"/>
            </p:cNvSpPr>
            <p:nvPr/>
          </p:nvSpPr>
          <p:spPr bwMode="auto">
            <a:xfrm>
              <a:off x="975" y="3203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769" name="Line 270"/>
            <p:cNvSpPr>
              <a:spLocks noChangeShapeType="1"/>
            </p:cNvSpPr>
            <p:nvPr/>
          </p:nvSpPr>
          <p:spPr bwMode="auto">
            <a:xfrm>
              <a:off x="975" y="3067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5662" name="Text Box 47"/>
          <p:cNvSpPr txBox="1">
            <a:spLocks noChangeArrowheads="1"/>
          </p:cNvSpPr>
          <p:nvPr/>
        </p:nvSpPr>
        <p:spPr bwMode="auto">
          <a:xfrm>
            <a:off x="7464425" y="1522413"/>
            <a:ext cx="324326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0994" tIns="60488" rIns="120994" bIns="60488">
            <a:spAutoFit/>
          </a:bodyPr>
          <a:lstStyle>
            <a:lvl1pPr defTabSz="1212850">
              <a:spcBef>
                <a:spcPct val="20000"/>
              </a:spcBef>
              <a:buFont typeface="Arial" panose="020B0604020202020204" pitchFamily="34" charset="0"/>
              <a:buChar char="•"/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12850">
              <a:spcBef>
                <a:spcPct val="20000"/>
              </a:spcBef>
              <a:buFont typeface="Arial" panose="020B0604020202020204" pitchFamily="34" charset="0"/>
              <a:buChar char="–"/>
              <a:defRPr sz="3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12850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128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1285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128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128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128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128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ru-RU" sz="1600">
                <a:solidFill>
                  <a:srgbClr val="000000"/>
                </a:solidFill>
                <a:cs typeface="Times New Roman" panose="02020603050405020304" pitchFamily="18" charset="0"/>
              </a:rPr>
              <a:t>- </a:t>
            </a:r>
            <a:r>
              <a:rPr lang="ru-RU" altLang="ru-RU" sz="1600">
                <a:solidFill>
                  <a:srgbClr val="000000"/>
                </a:solidFill>
                <a:cs typeface="Times New Roman" panose="02020603050405020304" pitchFamily="18" charset="0"/>
              </a:rPr>
              <a:t>трансформаторные подстанции;</a:t>
            </a:r>
          </a:p>
        </p:txBody>
      </p:sp>
      <p:cxnSp>
        <p:nvCxnSpPr>
          <p:cNvPr id="183" name="Прямая соединительная линия 182"/>
          <p:cNvCxnSpPr/>
          <p:nvPr/>
        </p:nvCxnSpPr>
        <p:spPr bwMode="auto">
          <a:xfrm>
            <a:off x="6686550" y="1984375"/>
            <a:ext cx="703263" cy="0"/>
          </a:xfrm>
          <a:prstGeom prst="line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Прямая соединительная линия 183"/>
          <p:cNvCxnSpPr/>
          <p:nvPr/>
        </p:nvCxnSpPr>
        <p:spPr bwMode="auto">
          <a:xfrm>
            <a:off x="6686550" y="2300288"/>
            <a:ext cx="698500" cy="1587"/>
          </a:xfrm>
          <a:prstGeom prst="line">
            <a:avLst/>
          </a:prstGeom>
          <a:ln w="19050">
            <a:solidFill>
              <a:srgbClr val="9966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65" name="Text Box 47"/>
          <p:cNvSpPr txBox="1">
            <a:spLocks noChangeArrowheads="1"/>
          </p:cNvSpPr>
          <p:nvPr/>
        </p:nvSpPr>
        <p:spPr bwMode="auto">
          <a:xfrm>
            <a:off x="7464425" y="1828800"/>
            <a:ext cx="2954338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0994" tIns="60488" rIns="120994" bIns="60488">
            <a:spAutoFit/>
          </a:bodyPr>
          <a:lstStyle>
            <a:lvl1pPr defTabSz="1212850">
              <a:spcBef>
                <a:spcPct val="20000"/>
              </a:spcBef>
              <a:buFont typeface="Arial" panose="020B0604020202020204" pitchFamily="34" charset="0"/>
              <a:buChar char="•"/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12850">
              <a:spcBef>
                <a:spcPct val="20000"/>
              </a:spcBef>
              <a:buFont typeface="Arial" panose="020B0604020202020204" pitchFamily="34" charset="0"/>
              <a:buChar char="–"/>
              <a:defRPr sz="3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12850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128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1285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128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128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128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128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ru-RU" sz="1600">
                <a:solidFill>
                  <a:srgbClr val="000000"/>
                </a:solidFill>
                <a:cs typeface="Times New Roman" panose="02020603050405020304" pitchFamily="18" charset="0"/>
              </a:rPr>
              <a:t>- </a:t>
            </a:r>
            <a:r>
              <a:rPr lang="ru-RU" altLang="ru-RU" sz="1600">
                <a:solidFill>
                  <a:srgbClr val="000000"/>
                </a:solidFill>
                <a:cs typeface="Times New Roman" panose="02020603050405020304" pitchFamily="18" charset="0"/>
              </a:rPr>
              <a:t>линии эл. снабжения  35 кВ;</a:t>
            </a:r>
          </a:p>
        </p:txBody>
      </p:sp>
      <p:sp>
        <p:nvSpPr>
          <p:cNvPr id="25666" name="Text Box 47"/>
          <p:cNvSpPr txBox="1">
            <a:spLocks noChangeArrowheads="1"/>
          </p:cNvSpPr>
          <p:nvPr/>
        </p:nvSpPr>
        <p:spPr bwMode="auto">
          <a:xfrm>
            <a:off x="7464425" y="2141538"/>
            <a:ext cx="295592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0994" tIns="60488" rIns="120994" bIns="60488">
            <a:spAutoFit/>
          </a:bodyPr>
          <a:lstStyle>
            <a:lvl1pPr defTabSz="1212850">
              <a:spcBef>
                <a:spcPct val="20000"/>
              </a:spcBef>
              <a:buFont typeface="Arial" panose="020B0604020202020204" pitchFamily="34" charset="0"/>
              <a:buChar char="•"/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12850">
              <a:spcBef>
                <a:spcPct val="20000"/>
              </a:spcBef>
              <a:buFont typeface="Arial" panose="020B0604020202020204" pitchFamily="34" charset="0"/>
              <a:buChar char="–"/>
              <a:defRPr sz="3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12850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128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1285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128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128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128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128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ru-RU" sz="1600">
                <a:solidFill>
                  <a:srgbClr val="000000"/>
                </a:solidFill>
                <a:cs typeface="Times New Roman" panose="02020603050405020304" pitchFamily="18" charset="0"/>
              </a:rPr>
              <a:t>- </a:t>
            </a:r>
            <a:r>
              <a:rPr lang="ru-RU" altLang="ru-RU" sz="1600">
                <a:solidFill>
                  <a:srgbClr val="000000"/>
                </a:solidFill>
                <a:cs typeface="Times New Roman" panose="02020603050405020304" pitchFamily="18" charset="0"/>
              </a:rPr>
              <a:t>линии эл. снабжения  0,4 кВ;</a:t>
            </a:r>
          </a:p>
        </p:txBody>
      </p:sp>
      <p:grpSp>
        <p:nvGrpSpPr>
          <p:cNvPr id="18" name="Group 265"/>
          <p:cNvGrpSpPr>
            <a:grpSpLocks/>
          </p:cNvGrpSpPr>
          <p:nvPr/>
        </p:nvGrpSpPr>
        <p:grpSpPr bwMode="auto">
          <a:xfrm>
            <a:off x="6684271" y="1174999"/>
            <a:ext cx="704598" cy="280085"/>
            <a:chOff x="249" y="2931"/>
            <a:chExt cx="907" cy="363"/>
          </a:xfrm>
          <a:solidFill>
            <a:schemeClr val="tx1"/>
          </a:solidFill>
        </p:grpSpPr>
        <p:sp>
          <p:nvSpPr>
            <p:cNvPr id="203" name="Rectangle 266"/>
            <p:cNvSpPr>
              <a:spLocks noChangeArrowheads="1"/>
            </p:cNvSpPr>
            <p:nvPr/>
          </p:nvSpPr>
          <p:spPr bwMode="auto">
            <a:xfrm>
              <a:off x="431" y="2931"/>
              <a:ext cx="544" cy="363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defTabSz="1279698">
                <a:defRPr/>
              </a:pPr>
              <a:endParaRPr lang="ru-RU" dirty="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204" name="Line 267"/>
            <p:cNvSpPr>
              <a:spLocks noChangeShapeType="1"/>
            </p:cNvSpPr>
            <p:nvPr/>
          </p:nvSpPr>
          <p:spPr bwMode="auto">
            <a:xfrm>
              <a:off x="249" y="3067"/>
              <a:ext cx="181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1279698">
                <a:defRPr/>
              </a:pPr>
              <a:endParaRPr lang="ru-RU" dirty="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205" name="Line 268"/>
            <p:cNvSpPr>
              <a:spLocks noChangeShapeType="1"/>
            </p:cNvSpPr>
            <p:nvPr/>
          </p:nvSpPr>
          <p:spPr bwMode="auto">
            <a:xfrm>
              <a:off x="249" y="3203"/>
              <a:ext cx="181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1279698">
                <a:defRPr/>
              </a:pPr>
              <a:endParaRPr lang="ru-RU" dirty="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206" name="Line 269"/>
            <p:cNvSpPr>
              <a:spLocks noChangeShapeType="1"/>
            </p:cNvSpPr>
            <p:nvPr/>
          </p:nvSpPr>
          <p:spPr bwMode="auto">
            <a:xfrm>
              <a:off x="975" y="3203"/>
              <a:ext cx="181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1279698">
                <a:defRPr/>
              </a:pPr>
              <a:endParaRPr lang="ru-RU" dirty="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207" name="Line 270"/>
            <p:cNvSpPr>
              <a:spLocks noChangeShapeType="1"/>
            </p:cNvSpPr>
            <p:nvPr/>
          </p:nvSpPr>
          <p:spPr bwMode="auto">
            <a:xfrm>
              <a:off x="975" y="3067"/>
              <a:ext cx="181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1279698">
                <a:defRPr/>
              </a:pPr>
              <a:endParaRPr lang="ru-RU" dirty="0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25668" name="Text Box 47"/>
          <p:cNvSpPr txBox="1">
            <a:spLocks noChangeArrowheads="1"/>
          </p:cNvSpPr>
          <p:nvPr/>
        </p:nvSpPr>
        <p:spPr bwMode="auto">
          <a:xfrm>
            <a:off x="7464425" y="1147763"/>
            <a:ext cx="91916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0994" tIns="60488" rIns="120994" bIns="60488">
            <a:spAutoFit/>
          </a:bodyPr>
          <a:lstStyle>
            <a:lvl1pPr defTabSz="1212850">
              <a:spcBef>
                <a:spcPct val="20000"/>
              </a:spcBef>
              <a:buFont typeface="Arial" panose="020B0604020202020204" pitchFamily="34" charset="0"/>
              <a:buChar char="•"/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12850">
              <a:spcBef>
                <a:spcPct val="20000"/>
              </a:spcBef>
              <a:buFont typeface="Arial" panose="020B0604020202020204" pitchFamily="34" charset="0"/>
              <a:buChar char="–"/>
              <a:defRPr sz="3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12850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128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1285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128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128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128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128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ru-RU" sz="1600">
                <a:solidFill>
                  <a:srgbClr val="000000"/>
                </a:solidFill>
                <a:cs typeface="Times New Roman" panose="02020603050405020304" pitchFamily="18" charset="0"/>
              </a:rPr>
              <a:t>- </a:t>
            </a:r>
            <a:r>
              <a:rPr lang="ru-RU" altLang="ru-RU" sz="1600">
                <a:solidFill>
                  <a:srgbClr val="000000"/>
                </a:solidFill>
                <a:cs typeface="Times New Roman" panose="02020603050405020304" pitchFamily="18" charset="0"/>
              </a:rPr>
              <a:t>ДЭС;</a:t>
            </a:r>
          </a:p>
        </p:txBody>
      </p:sp>
      <p:sp>
        <p:nvSpPr>
          <p:cNvPr id="25669" name="Line 499"/>
          <p:cNvSpPr>
            <a:spLocks noChangeShapeType="1"/>
          </p:cNvSpPr>
          <p:nvPr/>
        </p:nvSpPr>
        <p:spPr bwMode="auto">
          <a:xfrm>
            <a:off x="8693150" y="4184650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28001" tIns="64001" rIns="128001" bIns="64001" anchor="ctr"/>
          <a:lstStyle/>
          <a:p>
            <a:endParaRPr lang="ru-RU"/>
          </a:p>
        </p:txBody>
      </p:sp>
      <p:sp>
        <p:nvSpPr>
          <p:cNvPr id="25670" name="Text Box 47"/>
          <p:cNvSpPr txBox="1">
            <a:spLocks noChangeArrowheads="1"/>
          </p:cNvSpPr>
          <p:nvPr/>
        </p:nvSpPr>
        <p:spPr bwMode="auto">
          <a:xfrm>
            <a:off x="7475538" y="4071938"/>
            <a:ext cx="31019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022" tIns="60502" rIns="121022" bIns="60502">
            <a:spAutoFit/>
          </a:bodyPr>
          <a:lstStyle>
            <a:lvl1pPr defTabSz="1212850">
              <a:spcBef>
                <a:spcPct val="20000"/>
              </a:spcBef>
              <a:buFont typeface="Arial" panose="020B0604020202020204" pitchFamily="34" charset="0"/>
              <a:buChar char="•"/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12850">
              <a:spcBef>
                <a:spcPct val="20000"/>
              </a:spcBef>
              <a:buFont typeface="Arial" panose="020B0604020202020204" pitchFamily="34" charset="0"/>
              <a:buChar char="–"/>
              <a:defRPr sz="3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12850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128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1285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128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128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128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128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ru-RU" sz="1600">
                <a:cs typeface="Times New Roman" panose="02020603050405020304" pitchFamily="18" charset="0"/>
              </a:rPr>
              <a:t>- </a:t>
            </a:r>
            <a:r>
              <a:rPr lang="ru-RU" altLang="ru-RU" sz="1600">
                <a:cs typeface="Times New Roman" panose="02020603050405020304" pitchFamily="18" charset="0"/>
              </a:rPr>
              <a:t>газораспределительный пункт;</a:t>
            </a:r>
          </a:p>
        </p:txBody>
      </p:sp>
      <p:cxnSp>
        <p:nvCxnSpPr>
          <p:cNvPr id="215" name="Прямая соединительная линия 214"/>
          <p:cNvCxnSpPr/>
          <p:nvPr/>
        </p:nvCxnSpPr>
        <p:spPr bwMode="auto">
          <a:xfrm>
            <a:off x="6672263" y="4583113"/>
            <a:ext cx="704850" cy="0"/>
          </a:xfrm>
          <a:prstGeom prst="line">
            <a:avLst/>
          </a:prstGeom>
          <a:ln w="3492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72" name="Text Box 47"/>
          <p:cNvSpPr txBox="1">
            <a:spLocks noChangeArrowheads="1"/>
          </p:cNvSpPr>
          <p:nvPr/>
        </p:nvSpPr>
        <p:spPr bwMode="auto">
          <a:xfrm>
            <a:off x="7488238" y="4375150"/>
            <a:ext cx="28257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022" tIns="60502" rIns="121022" bIns="60502">
            <a:spAutoFit/>
          </a:bodyPr>
          <a:lstStyle>
            <a:lvl1pPr defTabSz="1212850">
              <a:spcBef>
                <a:spcPct val="20000"/>
              </a:spcBef>
              <a:buFont typeface="Arial" panose="020B0604020202020204" pitchFamily="34" charset="0"/>
              <a:buChar char="•"/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12850">
              <a:spcBef>
                <a:spcPct val="20000"/>
              </a:spcBef>
              <a:buFont typeface="Arial" panose="020B0604020202020204" pitchFamily="34" charset="0"/>
              <a:buChar char="–"/>
              <a:defRPr sz="3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12850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128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1285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128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128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128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128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ru-RU" sz="1600">
                <a:cs typeface="Times New Roman" panose="02020603050405020304" pitchFamily="18" charset="0"/>
              </a:rPr>
              <a:t>- </a:t>
            </a:r>
            <a:r>
              <a:rPr lang="ru-RU" altLang="ru-RU" sz="1600">
                <a:cs typeface="Times New Roman" panose="02020603050405020304" pitchFamily="18" charset="0"/>
              </a:rPr>
              <a:t>линии газоснабжения;</a:t>
            </a:r>
          </a:p>
        </p:txBody>
      </p:sp>
      <p:sp>
        <p:nvSpPr>
          <p:cNvPr id="217" name="Прямоугольник 216"/>
          <p:cNvSpPr/>
          <p:nvPr/>
        </p:nvSpPr>
        <p:spPr bwMode="auto">
          <a:xfrm>
            <a:off x="6911975" y="4122738"/>
            <a:ext cx="300038" cy="300037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01" tIns="64001" rIns="128001" bIns="64001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cxnSp>
        <p:nvCxnSpPr>
          <p:cNvPr id="218" name="Прямая соединительная линия 217"/>
          <p:cNvCxnSpPr/>
          <p:nvPr/>
        </p:nvCxnSpPr>
        <p:spPr bwMode="auto">
          <a:xfrm>
            <a:off x="6661150" y="4840288"/>
            <a:ext cx="704850" cy="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75" name="Text Box 47"/>
          <p:cNvSpPr txBox="1">
            <a:spLocks noChangeArrowheads="1"/>
          </p:cNvSpPr>
          <p:nvPr/>
        </p:nvSpPr>
        <p:spPr bwMode="auto">
          <a:xfrm>
            <a:off x="7488238" y="4645025"/>
            <a:ext cx="2641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036" tIns="60509" rIns="121036" bIns="60509">
            <a:spAutoFit/>
          </a:bodyPr>
          <a:lstStyle>
            <a:lvl1pPr defTabSz="1214438">
              <a:spcBef>
                <a:spcPct val="20000"/>
              </a:spcBef>
              <a:buFont typeface="Arial" panose="020B0604020202020204" pitchFamily="34" charset="0"/>
              <a:buChar char="•"/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14438">
              <a:spcBef>
                <a:spcPct val="20000"/>
              </a:spcBef>
              <a:buFont typeface="Arial" panose="020B0604020202020204" pitchFamily="34" charset="0"/>
              <a:buChar char="–"/>
              <a:defRPr sz="3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14438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14438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14438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144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144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144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144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ru-RU" sz="1600">
                <a:cs typeface="Times New Roman" panose="02020603050405020304" pitchFamily="18" charset="0"/>
              </a:rPr>
              <a:t>- </a:t>
            </a:r>
            <a:r>
              <a:rPr lang="ru-RU" altLang="ru-RU" sz="1600">
                <a:cs typeface="Times New Roman" panose="02020603050405020304" pitchFamily="18" charset="0"/>
              </a:rPr>
              <a:t>линии теплоснабжения;</a:t>
            </a:r>
          </a:p>
        </p:txBody>
      </p:sp>
      <p:sp>
        <p:nvSpPr>
          <p:cNvPr id="220" name="Прямоугольник 219"/>
          <p:cNvSpPr/>
          <p:nvPr/>
        </p:nvSpPr>
        <p:spPr bwMode="auto">
          <a:xfrm>
            <a:off x="6996113" y="5040313"/>
            <a:ext cx="214312" cy="142875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221" name="Прямоугольник 220"/>
          <p:cNvSpPr/>
          <p:nvPr/>
        </p:nvSpPr>
        <p:spPr bwMode="auto">
          <a:xfrm>
            <a:off x="6996113" y="5308600"/>
            <a:ext cx="214312" cy="142875"/>
          </a:xfrm>
          <a:prstGeom prst="rect">
            <a:avLst/>
          </a:prstGeom>
          <a:solidFill>
            <a:srgbClr val="996633"/>
          </a:solidFill>
          <a:ln>
            <a:solidFill>
              <a:srgbClr val="9966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25678" name="Text Box 47"/>
          <p:cNvSpPr txBox="1">
            <a:spLocks noChangeArrowheads="1"/>
          </p:cNvSpPr>
          <p:nvPr/>
        </p:nvSpPr>
        <p:spPr bwMode="auto">
          <a:xfrm>
            <a:off x="7481888" y="4902200"/>
            <a:ext cx="380523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036" tIns="60509" rIns="121036" bIns="60509">
            <a:spAutoFit/>
          </a:bodyPr>
          <a:lstStyle>
            <a:lvl1pPr defTabSz="1214438">
              <a:spcBef>
                <a:spcPct val="20000"/>
              </a:spcBef>
              <a:buFont typeface="Arial" panose="020B0604020202020204" pitchFamily="34" charset="0"/>
              <a:buChar char="•"/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14438">
              <a:spcBef>
                <a:spcPct val="20000"/>
              </a:spcBef>
              <a:buFont typeface="Arial" panose="020B0604020202020204" pitchFamily="34" charset="0"/>
              <a:buChar char="–"/>
              <a:defRPr sz="3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14438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14438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14438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144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144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144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144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ru-RU" sz="1600">
                <a:cs typeface="Times New Roman" panose="02020603050405020304" pitchFamily="18" charset="0"/>
              </a:rPr>
              <a:t>- </a:t>
            </a:r>
            <a:r>
              <a:rPr lang="ru-RU" altLang="ru-RU" sz="1600">
                <a:cs typeface="Times New Roman" panose="02020603050405020304" pitchFamily="18" charset="0"/>
              </a:rPr>
              <a:t>жилые дома центрального отопления;</a:t>
            </a:r>
          </a:p>
        </p:txBody>
      </p:sp>
      <p:sp>
        <p:nvSpPr>
          <p:cNvPr id="25679" name="Text Box 47"/>
          <p:cNvSpPr txBox="1">
            <a:spLocks noChangeArrowheads="1"/>
          </p:cNvSpPr>
          <p:nvPr/>
        </p:nvSpPr>
        <p:spPr bwMode="auto">
          <a:xfrm>
            <a:off x="7481888" y="5207000"/>
            <a:ext cx="337661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036" tIns="60509" rIns="121036" bIns="60509">
            <a:spAutoFit/>
          </a:bodyPr>
          <a:lstStyle>
            <a:lvl1pPr defTabSz="1214438">
              <a:spcBef>
                <a:spcPct val="20000"/>
              </a:spcBef>
              <a:buFont typeface="Arial" panose="020B0604020202020204" pitchFamily="34" charset="0"/>
              <a:buChar char="•"/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14438">
              <a:spcBef>
                <a:spcPct val="20000"/>
              </a:spcBef>
              <a:buFont typeface="Arial" panose="020B0604020202020204" pitchFamily="34" charset="0"/>
              <a:buChar char="–"/>
              <a:defRPr sz="3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14438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14438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14438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144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144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144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144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ru-RU" sz="1600">
                <a:cs typeface="Times New Roman" panose="02020603050405020304" pitchFamily="18" charset="0"/>
              </a:rPr>
              <a:t>- </a:t>
            </a:r>
            <a:r>
              <a:rPr lang="ru-RU" altLang="ru-RU" sz="1600">
                <a:cs typeface="Times New Roman" panose="02020603050405020304" pitchFamily="18" charset="0"/>
              </a:rPr>
              <a:t>жилые дома печного отопления; </a:t>
            </a:r>
          </a:p>
        </p:txBody>
      </p:sp>
      <p:sp>
        <p:nvSpPr>
          <p:cNvPr id="25680" name="Line 499"/>
          <p:cNvSpPr>
            <a:spLocks noChangeShapeType="1"/>
          </p:cNvSpPr>
          <p:nvPr/>
        </p:nvSpPr>
        <p:spPr bwMode="auto">
          <a:xfrm>
            <a:off x="8572500" y="7553325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17" tIns="45709" rIns="91417" bIns="45709" anchor="ctr"/>
          <a:lstStyle/>
          <a:p>
            <a:endParaRPr lang="ru-RU"/>
          </a:p>
        </p:txBody>
      </p:sp>
      <p:grpSp>
        <p:nvGrpSpPr>
          <p:cNvPr id="25681" name="Group 105"/>
          <p:cNvGrpSpPr>
            <a:grpSpLocks/>
          </p:cNvGrpSpPr>
          <p:nvPr/>
        </p:nvGrpSpPr>
        <p:grpSpPr bwMode="auto">
          <a:xfrm>
            <a:off x="6919913" y="5924550"/>
            <a:ext cx="396875" cy="396875"/>
            <a:chOff x="3061" y="3475"/>
            <a:chExt cx="182" cy="182"/>
          </a:xfrm>
        </p:grpSpPr>
        <p:grpSp>
          <p:nvGrpSpPr>
            <p:cNvPr id="25754" name="Group 106"/>
            <p:cNvGrpSpPr>
              <a:grpSpLocks/>
            </p:cNvGrpSpPr>
            <p:nvPr/>
          </p:nvGrpSpPr>
          <p:grpSpPr bwMode="auto">
            <a:xfrm>
              <a:off x="3072" y="3502"/>
              <a:ext cx="165" cy="113"/>
              <a:chOff x="397" y="3958"/>
              <a:chExt cx="141" cy="124"/>
            </a:xfrm>
          </p:grpSpPr>
          <p:grpSp>
            <p:nvGrpSpPr>
              <p:cNvPr id="25756" name="Group 107"/>
              <p:cNvGrpSpPr>
                <a:grpSpLocks/>
              </p:cNvGrpSpPr>
              <p:nvPr/>
            </p:nvGrpSpPr>
            <p:grpSpPr bwMode="auto">
              <a:xfrm>
                <a:off x="397" y="3958"/>
                <a:ext cx="141" cy="123"/>
                <a:chOff x="397" y="3958"/>
                <a:chExt cx="141" cy="123"/>
              </a:xfrm>
            </p:grpSpPr>
            <p:grpSp>
              <p:nvGrpSpPr>
                <p:cNvPr id="25759" name="Group 108"/>
                <p:cNvGrpSpPr>
                  <a:grpSpLocks/>
                </p:cNvGrpSpPr>
                <p:nvPr/>
              </p:nvGrpSpPr>
              <p:grpSpPr bwMode="auto">
                <a:xfrm>
                  <a:off x="397" y="3958"/>
                  <a:ext cx="70" cy="123"/>
                  <a:chOff x="397" y="3958"/>
                  <a:chExt cx="70" cy="123"/>
                </a:xfrm>
              </p:grpSpPr>
              <p:sp>
                <p:nvSpPr>
                  <p:cNvPr id="25763" name="Freeform 109"/>
                  <p:cNvSpPr>
                    <a:spLocks/>
                  </p:cNvSpPr>
                  <p:nvPr/>
                </p:nvSpPr>
                <p:spPr bwMode="auto">
                  <a:xfrm>
                    <a:off x="397" y="3958"/>
                    <a:ext cx="70" cy="123"/>
                  </a:xfrm>
                  <a:custGeom>
                    <a:avLst/>
                    <a:gdLst>
                      <a:gd name="T0" fmla="*/ 11 w 70"/>
                      <a:gd name="T1" fmla="*/ 0 h 123"/>
                      <a:gd name="T2" fmla="*/ 70 w 70"/>
                      <a:gd name="T3" fmla="*/ 62 h 123"/>
                      <a:gd name="T4" fmla="*/ 11 w 70"/>
                      <a:gd name="T5" fmla="*/ 123 h 123"/>
                      <a:gd name="T6" fmla="*/ 10 w 70"/>
                      <a:gd name="T7" fmla="*/ 117 h 123"/>
                      <a:gd name="T8" fmla="*/ 10 w 70"/>
                      <a:gd name="T9" fmla="*/ 115 h 123"/>
                      <a:gd name="T10" fmla="*/ 5 w 70"/>
                      <a:gd name="T11" fmla="*/ 115 h 123"/>
                      <a:gd name="T12" fmla="*/ 5 w 70"/>
                      <a:gd name="T13" fmla="*/ 109 h 123"/>
                      <a:gd name="T14" fmla="*/ 2 w 70"/>
                      <a:gd name="T15" fmla="*/ 109 h 123"/>
                      <a:gd name="T16" fmla="*/ 2 w 70"/>
                      <a:gd name="T17" fmla="*/ 104 h 123"/>
                      <a:gd name="T18" fmla="*/ 0 w 70"/>
                      <a:gd name="T19" fmla="*/ 104 h 123"/>
                      <a:gd name="T20" fmla="*/ 0 w 70"/>
                      <a:gd name="T21" fmla="*/ 64 h 123"/>
                      <a:gd name="T22" fmla="*/ 2 w 70"/>
                      <a:gd name="T23" fmla="*/ 64 h 123"/>
                      <a:gd name="T24" fmla="*/ 2 w 70"/>
                      <a:gd name="T25" fmla="*/ 34 h 123"/>
                      <a:gd name="T26" fmla="*/ 5 w 70"/>
                      <a:gd name="T27" fmla="*/ 34 h 123"/>
                      <a:gd name="T28" fmla="*/ 5 w 70"/>
                      <a:gd name="T29" fmla="*/ 28 h 123"/>
                      <a:gd name="T30" fmla="*/ 7 w 70"/>
                      <a:gd name="T31" fmla="*/ 26 h 123"/>
                      <a:gd name="T32" fmla="*/ 7 w 70"/>
                      <a:gd name="T33" fmla="*/ 23 h 123"/>
                      <a:gd name="T34" fmla="*/ 10 w 70"/>
                      <a:gd name="T35" fmla="*/ 23 h 123"/>
                      <a:gd name="T36" fmla="*/ 10 w 70"/>
                      <a:gd name="T37" fmla="*/ 18 h 123"/>
                      <a:gd name="T38" fmla="*/ 12 w 70"/>
                      <a:gd name="T39" fmla="*/ 18 h 123"/>
                      <a:gd name="T40" fmla="*/ 12 w 70"/>
                      <a:gd name="T41" fmla="*/ 10 h 123"/>
                      <a:gd name="T42" fmla="*/ 11 w 70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0"/>
                      <a:gd name="T67" fmla="*/ 0 h 123"/>
                      <a:gd name="T68" fmla="*/ 70 w 70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0" h="123">
                        <a:moveTo>
                          <a:pt x="11" y="0"/>
                        </a:moveTo>
                        <a:lnTo>
                          <a:pt x="70" y="62"/>
                        </a:lnTo>
                        <a:lnTo>
                          <a:pt x="11" y="123"/>
                        </a:lnTo>
                        <a:lnTo>
                          <a:pt x="10" y="117"/>
                        </a:lnTo>
                        <a:lnTo>
                          <a:pt x="10" y="115"/>
                        </a:lnTo>
                        <a:lnTo>
                          <a:pt x="5" y="115"/>
                        </a:lnTo>
                        <a:lnTo>
                          <a:pt x="5" y="109"/>
                        </a:lnTo>
                        <a:lnTo>
                          <a:pt x="2" y="109"/>
                        </a:lnTo>
                        <a:lnTo>
                          <a:pt x="2" y="104"/>
                        </a:lnTo>
                        <a:lnTo>
                          <a:pt x="0" y="104"/>
                        </a:lnTo>
                        <a:lnTo>
                          <a:pt x="0" y="64"/>
                        </a:lnTo>
                        <a:lnTo>
                          <a:pt x="2" y="64"/>
                        </a:lnTo>
                        <a:lnTo>
                          <a:pt x="2" y="34"/>
                        </a:lnTo>
                        <a:lnTo>
                          <a:pt x="5" y="34"/>
                        </a:lnTo>
                        <a:lnTo>
                          <a:pt x="5" y="28"/>
                        </a:lnTo>
                        <a:lnTo>
                          <a:pt x="7" y="26"/>
                        </a:lnTo>
                        <a:lnTo>
                          <a:pt x="7" y="23"/>
                        </a:lnTo>
                        <a:lnTo>
                          <a:pt x="10" y="23"/>
                        </a:lnTo>
                        <a:lnTo>
                          <a:pt x="10" y="18"/>
                        </a:lnTo>
                        <a:lnTo>
                          <a:pt x="12" y="18"/>
                        </a:lnTo>
                        <a:lnTo>
                          <a:pt x="12" y="10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54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lIns="127890" tIns="63945" rIns="127890" bIns="63945"/>
                  <a:lstStyle/>
                  <a:p>
                    <a:endParaRPr lang="ru-RU"/>
                  </a:p>
                </p:txBody>
              </p:sp>
              <p:sp>
                <p:nvSpPr>
                  <p:cNvPr id="25764" name="Freeform 110"/>
                  <p:cNvSpPr>
                    <a:spLocks/>
                  </p:cNvSpPr>
                  <p:nvPr/>
                </p:nvSpPr>
                <p:spPr bwMode="auto">
                  <a:xfrm>
                    <a:off x="397" y="3958"/>
                    <a:ext cx="70" cy="123"/>
                  </a:xfrm>
                  <a:custGeom>
                    <a:avLst/>
                    <a:gdLst>
                      <a:gd name="T0" fmla="*/ 11 w 70"/>
                      <a:gd name="T1" fmla="*/ 0 h 123"/>
                      <a:gd name="T2" fmla="*/ 70 w 70"/>
                      <a:gd name="T3" fmla="*/ 62 h 123"/>
                      <a:gd name="T4" fmla="*/ 11 w 70"/>
                      <a:gd name="T5" fmla="*/ 123 h 123"/>
                      <a:gd name="T6" fmla="*/ 10 w 70"/>
                      <a:gd name="T7" fmla="*/ 117 h 123"/>
                      <a:gd name="T8" fmla="*/ 10 w 70"/>
                      <a:gd name="T9" fmla="*/ 115 h 123"/>
                      <a:gd name="T10" fmla="*/ 5 w 70"/>
                      <a:gd name="T11" fmla="*/ 115 h 123"/>
                      <a:gd name="T12" fmla="*/ 5 w 70"/>
                      <a:gd name="T13" fmla="*/ 109 h 123"/>
                      <a:gd name="T14" fmla="*/ 2 w 70"/>
                      <a:gd name="T15" fmla="*/ 109 h 123"/>
                      <a:gd name="T16" fmla="*/ 2 w 70"/>
                      <a:gd name="T17" fmla="*/ 104 h 123"/>
                      <a:gd name="T18" fmla="*/ 0 w 70"/>
                      <a:gd name="T19" fmla="*/ 104 h 123"/>
                      <a:gd name="T20" fmla="*/ 0 w 70"/>
                      <a:gd name="T21" fmla="*/ 64 h 123"/>
                      <a:gd name="T22" fmla="*/ 2 w 70"/>
                      <a:gd name="T23" fmla="*/ 64 h 123"/>
                      <a:gd name="T24" fmla="*/ 2 w 70"/>
                      <a:gd name="T25" fmla="*/ 34 h 123"/>
                      <a:gd name="T26" fmla="*/ 5 w 70"/>
                      <a:gd name="T27" fmla="*/ 34 h 123"/>
                      <a:gd name="T28" fmla="*/ 5 w 70"/>
                      <a:gd name="T29" fmla="*/ 28 h 123"/>
                      <a:gd name="T30" fmla="*/ 7 w 70"/>
                      <a:gd name="T31" fmla="*/ 26 h 123"/>
                      <a:gd name="T32" fmla="*/ 7 w 70"/>
                      <a:gd name="T33" fmla="*/ 23 h 123"/>
                      <a:gd name="T34" fmla="*/ 10 w 70"/>
                      <a:gd name="T35" fmla="*/ 23 h 123"/>
                      <a:gd name="T36" fmla="*/ 10 w 70"/>
                      <a:gd name="T37" fmla="*/ 18 h 123"/>
                      <a:gd name="T38" fmla="*/ 12 w 70"/>
                      <a:gd name="T39" fmla="*/ 18 h 123"/>
                      <a:gd name="T40" fmla="*/ 12 w 70"/>
                      <a:gd name="T41" fmla="*/ 10 h 123"/>
                      <a:gd name="T42" fmla="*/ 11 w 70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0"/>
                      <a:gd name="T67" fmla="*/ 0 h 123"/>
                      <a:gd name="T68" fmla="*/ 70 w 70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0" h="123">
                        <a:moveTo>
                          <a:pt x="11" y="0"/>
                        </a:moveTo>
                        <a:lnTo>
                          <a:pt x="70" y="62"/>
                        </a:lnTo>
                        <a:lnTo>
                          <a:pt x="11" y="123"/>
                        </a:lnTo>
                        <a:lnTo>
                          <a:pt x="10" y="117"/>
                        </a:lnTo>
                        <a:lnTo>
                          <a:pt x="10" y="115"/>
                        </a:lnTo>
                        <a:lnTo>
                          <a:pt x="5" y="115"/>
                        </a:lnTo>
                        <a:lnTo>
                          <a:pt x="5" y="109"/>
                        </a:lnTo>
                        <a:lnTo>
                          <a:pt x="2" y="109"/>
                        </a:lnTo>
                        <a:lnTo>
                          <a:pt x="2" y="104"/>
                        </a:lnTo>
                        <a:lnTo>
                          <a:pt x="0" y="104"/>
                        </a:lnTo>
                        <a:lnTo>
                          <a:pt x="0" y="64"/>
                        </a:lnTo>
                        <a:lnTo>
                          <a:pt x="2" y="64"/>
                        </a:lnTo>
                        <a:lnTo>
                          <a:pt x="2" y="34"/>
                        </a:lnTo>
                        <a:lnTo>
                          <a:pt x="5" y="34"/>
                        </a:lnTo>
                        <a:lnTo>
                          <a:pt x="5" y="28"/>
                        </a:lnTo>
                        <a:lnTo>
                          <a:pt x="7" y="26"/>
                        </a:lnTo>
                        <a:lnTo>
                          <a:pt x="7" y="23"/>
                        </a:lnTo>
                        <a:lnTo>
                          <a:pt x="10" y="23"/>
                        </a:lnTo>
                        <a:lnTo>
                          <a:pt x="10" y="18"/>
                        </a:lnTo>
                        <a:lnTo>
                          <a:pt x="12" y="18"/>
                        </a:lnTo>
                        <a:lnTo>
                          <a:pt x="12" y="10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noFill/>
                  <a:ln w="25400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lIns="127890" tIns="63945" rIns="127890" bIns="63945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5760" name="Group 111"/>
                <p:cNvGrpSpPr>
                  <a:grpSpLocks/>
                </p:cNvGrpSpPr>
                <p:nvPr/>
              </p:nvGrpSpPr>
              <p:grpSpPr bwMode="auto">
                <a:xfrm>
                  <a:off x="467" y="3958"/>
                  <a:ext cx="71" cy="123"/>
                  <a:chOff x="467" y="3958"/>
                  <a:chExt cx="71" cy="123"/>
                </a:xfrm>
              </p:grpSpPr>
              <p:sp>
                <p:nvSpPr>
                  <p:cNvPr id="25761" name="Freeform 112"/>
                  <p:cNvSpPr>
                    <a:spLocks/>
                  </p:cNvSpPr>
                  <p:nvPr/>
                </p:nvSpPr>
                <p:spPr bwMode="auto">
                  <a:xfrm>
                    <a:off x="467" y="3958"/>
                    <a:ext cx="71" cy="123"/>
                  </a:xfrm>
                  <a:custGeom>
                    <a:avLst/>
                    <a:gdLst>
                      <a:gd name="T0" fmla="*/ 59 w 71"/>
                      <a:gd name="T1" fmla="*/ 0 h 123"/>
                      <a:gd name="T2" fmla="*/ 0 w 71"/>
                      <a:gd name="T3" fmla="*/ 62 h 123"/>
                      <a:gd name="T4" fmla="*/ 59 w 71"/>
                      <a:gd name="T5" fmla="*/ 123 h 123"/>
                      <a:gd name="T6" fmla="*/ 60 w 71"/>
                      <a:gd name="T7" fmla="*/ 117 h 123"/>
                      <a:gd name="T8" fmla="*/ 60 w 71"/>
                      <a:gd name="T9" fmla="*/ 115 h 123"/>
                      <a:gd name="T10" fmla="*/ 65 w 71"/>
                      <a:gd name="T11" fmla="*/ 115 h 123"/>
                      <a:gd name="T12" fmla="*/ 65 w 71"/>
                      <a:gd name="T13" fmla="*/ 109 h 123"/>
                      <a:gd name="T14" fmla="*/ 68 w 71"/>
                      <a:gd name="T15" fmla="*/ 109 h 123"/>
                      <a:gd name="T16" fmla="*/ 68 w 71"/>
                      <a:gd name="T17" fmla="*/ 104 h 123"/>
                      <a:gd name="T18" fmla="*/ 71 w 71"/>
                      <a:gd name="T19" fmla="*/ 104 h 123"/>
                      <a:gd name="T20" fmla="*/ 71 w 71"/>
                      <a:gd name="T21" fmla="*/ 64 h 123"/>
                      <a:gd name="T22" fmla="*/ 68 w 71"/>
                      <a:gd name="T23" fmla="*/ 64 h 123"/>
                      <a:gd name="T24" fmla="*/ 68 w 71"/>
                      <a:gd name="T25" fmla="*/ 34 h 123"/>
                      <a:gd name="T26" fmla="*/ 65 w 71"/>
                      <a:gd name="T27" fmla="*/ 34 h 123"/>
                      <a:gd name="T28" fmla="*/ 65 w 71"/>
                      <a:gd name="T29" fmla="*/ 28 h 123"/>
                      <a:gd name="T30" fmla="*/ 63 w 71"/>
                      <a:gd name="T31" fmla="*/ 26 h 123"/>
                      <a:gd name="T32" fmla="*/ 63 w 71"/>
                      <a:gd name="T33" fmla="*/ 23 h 123"/>
                      <a:gd name="T34" fmla="*/ 60 w 71"/>
                      <a:gd name="T35" fmla="*/ 23 h 123"/>
                      <a:gd name="T36" fmla="*/ 60 w 71"/>
                      <a:gd name="T37" fmla="*/ 18 h 123"/>
                      <a:gd name="T38" fmla="*/ 58 w 71"/>
                      <a:gd name="T39" fmla="*/ 18 h 123"/>
                      <a:gd name="T40" fmla="*/ 58 w 71"/>
                      <a:gd name="T41" fmla="*/ 10 h 123"/>
                      <a:gd name="T42" fmla="*/ 59 w 71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1"/>
                      <a:gd name="T67" fmla="*/ 0 h 123"/>
                      <a:gd name="T68" fmla="*/ 71 w 71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1" h="123">
                        <a:moveTo>
                          <a:pt x="59" y="0"/>
                        </a:moveTo>
                        <a:lnTo>
                          <a:pt x="0" y="62"/>
                        </a:lnTo>
                        <a:lnTo>
                          <a:pt x="59" y="123"/>
                        </a:lnTo>
                        <a:lnTo>
                          <a:pt x="60" y="117"/>
                        </a:lnTo>
                        <a:lnTo>
                          <a:pt x="60" y="115"/>
                        </a:lnTo>
                        <a:lnTo>
                          <a:pt x="65" y="115"/>
                        </a:lnTo>
                        <a:lnTo>
                          <a:pt x="65" y="109"/>
                        </a:lnTo>
                        <a:lnTo>
                          <a:pt x="68" y="109"/>
                        </a:lnTo>
                        <a:lnTo>
                          <a:pt x="68" y="104"/>
                        </a:lnTo>
                        <a:lnTo>
                          <a:pt x="71" y="104"/>
                        </a:lnTo>
                        <a:lnTo>
                          <a:pt x="71" y="64"/>
                        </a:lnTo>
                        <a:lnTo>
                          <a:pt x="68" y="64"/>
                        </a:lnTo>
                        <a:lnTo>
                          <a:pt x="68" y="34"/>
                        </a:lnTo>
                        <a:lnTo>
                          <a:pt x="65" y="34"/>
                        </a:lnTo>
                        <a:lnTo>
                          <a:pt x="65" y="28"/>
                        </a:lnTo>
                        <a:lnTo>
                          <a:pt x="63" y="26"/>
                        </a:lnTo>
                        <a:lnTo>
                          <a:pt x="63" y="23"/>
                        </a:lnTo>
                        <a:lnTo>
                          <a:pt x="60" y="23"/>
                        </a:lnTo>
                        <a:lnTo>
                          <a:pt x="60" y="18"/>
                        </a:lnTo>
                        <a:lnTo>
                          <a:pt x="58" y="18"/>
                        </a:lnTo>
                        <a:lnTo>
                          <a:pt x="58" y="10"/>
                        </a:lnTo>
                        <a:lnTo>
                          <a:pt x="59" y="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54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lIns="127890" tIns="63945" rIns="127890" bIns="63945"/>
                  <a:lstStyle/>
                  <a:p>
                    <a:endParaRPr lang="ru-RU"/>
                  </a:p>
                </p:txBody>
              </p:sp>
              <p:sp>
                <p:nvSpPr>
                  <p:cNvPr id="25762" name="Freeform 113"/>
                  <p:cNvSpPr>
                    <a:spLocks/>
                  </p:cNvSpPr>
                  <p:nvPr/>
                </p:nvSpPr>
                <p:spPr bwMode="auto">
                  <a:xfrm>
                    <a:off x="467" y="3958"/>
                    <a:ext cx="71" cy="123"/>
                  </a:xfrm>
                  <a:custGeom>
                    <a:avLst/>
                    <a:gdLst>
                      <a:gd name="T0" fmla="*/ 59 w 71"/>
                      <a:gd name="T1" fmla="*/ 0 h 123"/>
                      <a:gd name="T2" fmla="*/ 0 w 71"/>
                      <a:gd name="T3" fmla="*/ 62 h 123"/>
                      <a:gd name="T4" fmla="*/ 59 w 71"/>
                      <a:gd name="T5" fmla="*/ 123 h 123"/>
                      <a:gd name="T6" fmla="*/ 60 w 71"/>
                      <a:gd name="T7" fmla="*/ 117 h 123"/>
                      <a:gd name="T8" fmla="*/ 60 w 71"/>
                      <a:gd name="T9" fmla="*/ 115 h 123"/>
                      <a:gd name="T10" fmla="*/ 65 w 71"/>
                      <a:gd name="T11" fmla="*/ 115 h 123"/>
                      <a:gd name="T12" fmla="*/ 65 w 71"/>
                      <a:gd name="T13" fmla="*/ 109 h 123"/>
                      <a:gd name="T14" fmla="*/ 68 w 71"/>
                      <a:gd name="T15" fmla="*/ 109 h 123"/>
                      <a:gd name="T16" fmla="*/ 68 w 71"/>
                      <a:gd name="T17" fmla="*/ 104 h 123"/>
                      <a:gd name="T18" fmla="*/ 71 w 71"/>
                      <a:gd name="T19" fmla="*/ 104 h 123"/>
                      <a:gd name="T20" fmla="*/ 71 w 71"/>
                      <a:gd name="T21" fmla="*/ 64 h 123"/>
                      <a:gd name="T22" fmla="*/ 68 w 71"/>
                      <a:gd name="T23" fmla="*/ 64 h 123"/>
                      <a:gd name="T24" fmla="*/ 68 w 71"/>
                      <a:gd name="T25" fmla="*/ 34 h 123"/>
                      <a:gd name="T26" fmla="*/ 65 w 71"/>
                      <a:gd name="T27" fmla="*/ 34 h 123"/>
                      <a:gd name="T28" fmla="*/ 65 w 71"/>
                      <a:gd name="T29" fmla="*/ 28 h 123"/>
                      <a:gd name="T30" fmla="*/ 63 w 71"/>
                      <a:gd name="T31" fmla="*/ 26 h 123"/>
                      <a:gd name="T32" fmla="*/ 63 w 71"/>
                      <a:gd name="T33" fmla="*/ 23 h 123"/>
                      <a:gd name="T34" fmla="*/ 60 w 71"/>
                      <a:gd name="T35" fmla="*/ 23 h 123"/>
                      <a:gd name="T36" fmla="*/ 60 w 71"/>
                      <a:gd name="T37" fmla="*/ 18 h 123"/>
                      <a:gd name="T38" fmla="*/ 58 w 71"/>
                      <a:gd name="T39" fmla="*/ 18 h 123"/>
                      <a:gd name="T40" fmla="*/ 58 w 71"/>
                      <a:gd name="T41" fmla="*/ 10 h 123"/>
                      <a:gd name="T42" fmla="*/ 59 w 71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1"/>
                      <a:gd name="T67" fmla="*/ 0 h 123"/>
                      <a:gd name="T68" fmla="*/ 71 w 71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1" h="123">
                        <a:moveTo>
                          <a:pt x="59" y="0"/>
                        </a:moveTo>
                        <a:lnTo>
                          <a:pt x="0" y="62"/>
                        </a:lnTo>
                        <a:lnTo>
                          <a:pt x="59" y="123"/>
                        </a:lnTo>
                        <a:lnTo>
                          <a:pt x="60" y="117"/>
                        </a:lnTo>
                        <a:lnTo>
                          <a:pt x="60" y="115"/>
                        </a:lnTo>
                        <a:lnTo>
                          <a:pt x="65" y="115"/>
                        </a:lnTo>
                        <a:lnTo>
                          <a:pt x="65" y="109"/>
                        </a:lnTo>
                        <a:lnTo>
                          <a:pt x="68" y="109"/>
                        </a:lnTo>
                        <a:lnTo>
                          <a:pt x="68" y="104"/>
                        </a:lnTo>
                        <a:lnTo>
                          <a:pt x="71" y="104"/>
                        </a:lnTo>
                        <a:lnTo>
                          <a:pt x="71" y="64"/>
                        </a:lnTo>
                        <a:lnTo>
                          <a:pt x="68" y="64"/>
                        </a:lnTo>
                        <a:lnTo>
                          <a:pt x="68" y="34"/>
                        </a:lnTo>
                        <a:lnTo>
                          <a:pt x="65" y="34"/>
                        </a:lnTo>
                        <a:lnTo>
                          <a:pt x="65" y="28"/>
                        </a:lnTo>
                        <a:lnTo>
                          <a:pt x="63" y="26"/>
                        </a:lnTo>
                        <a:lnTo>
                          <a:pt x="63" y="23"/>
                        </a:lnTo>
                        <a:lnTo>
                          <a:pt x="60" y="23"/>
                        </a:lnTo>
                        <a:lnTo>
                          <a:pt x="60" y="18"/>
                        </a:lnTo>
                        <a:lnTo>
                          <a:pt x="58" y="18"/>
                        </a:lnTo>
                        <a:lnTo>
                          <a:pt x="58" y="10"/>
                        </a:lnTo>
                        <a:lnTo>
                          <a:pt x="59" y="0"/>
                        </a:lnTo>
                        <a:close/>
                      </a:path>
                    </a:pathLst>
                  </a:custGeom>
                  <a:noFill/>
                  <a:ln w="25400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lIns="127890" tIns="63945" rIns="127890" bIns="63945"/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25757" name="Line 114"/>
              <p:cNvSpPr>
                <a:spLocks noChangeShapeType="1"/>
              </p:cNvSpPr>
              <p:nvPr/>
            </p:nvSpPr>
            <p:spPr bwMode="auto">
              <a:xfrm>
                <a:off x="408" y="3958"/>
                <a:ext cx="118" cy="124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758" name="Line 115"/>
              <p:cNvSpPr>
                <a:spLocks noChangeShapeType="1"/>
              </p:cNvSpPr>
              <p:nvPr/>
            </p:nvSpPr>
            <p:spPr bwMode="auto">
              <a:xfrm flipV="1">
                <a:off x="408" y="3958"/>
                <a:ext cx="118" cy="124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5755" name="Oval 116"/>
            <p:cNvSpPr>
              <a:spLocks noChangeArrowheads="1"/>
            </p:cNvSpPr>
            <p:nvPr/>
          </p:nvSpPr>
          <p:spPr bwMode="auto">
            <a:xfrm>
              <a:off x="3061" y="3475"/>
              <a:ext cx="182" cy="182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127890" tIns="63945" rIns="127890" bIns="63945" anchor="ctr"/>
            <a:lstStyle>
              <a:lvl1pPr defTabSz="127476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defTabSz="127476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defTabSz="127476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defTabSz="127476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defTabSz="127476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3013075" indent="1588" defTabSz="1274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3470275" indent="1588" defTabSz="1274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927475" indent="1588" defTabSz="1274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4384675" indent="1588" defTabSz="1274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ru-RU" altLang="ru-RU" sz="3500">
                <a:latin typeface="Calibri" panose="020F0502020204030204" pitchFamily="34" charset="0"/>
              </a:endParaRPr>
            </a:p>
          </p:txBody>
        </p:sp>
      </p:grpSp>
      <p:grpSp>
        <p:nvGrpSpPr>
          <p:cNvPr id="25682" name="Group 117"/>
          <p:cNvGrpSpPr>
            <a:grpSpLocks/>
          </p:cNvGrpSpPr>
          <p:nvPr/>
        </p:nvGrpSpPr>
        <p:grpSpPr bwMode="auto">
          <a:xfrm>
            <a:off x="6469063" y="6257925"/>
            <a:ext cx="1230312" cy="684213"/>
            <a:chOff x="2971" y="3847"/>
            <a:chExt cx="347" cy="220"/>
          </a:xfrm>
        </p:grpSpPr>
        <p:grpSp>
          <p:nvGrpSpPr>
            <p:cNvPr id="25745" name="Group 118"/>
            <p:cNvGrpSpPr>
              <a:grpSpLocks/>
            </p:cNvGrpSpPr>
            <p:nvPr/>
          </p:nvGrpSpPr>
          <p:grpSpPr bwMode="auto">
            <a:xfrm>
              <a:off x="2971" y="3884"/>
              <a:ext cx="119" cy="120"/>
              <a:chOff x="315" y="951"/>
              <a:chExt cx="144" cy="147"/>
            </a:xfrm>
          </p:grpSpPr>
          <p:grpSp>
            <p:nvGrpSpPr>
              <p:cNvPr id="25749" name="Group 119"/>
              <p:cNvGrpSpPr>
                <a:grpSpLocks/>
              </p:cNvGrpSpPr>
              <p:nvPr/>
            </p:nvGrpSpPr>
            <p:grpSpPr bwMode="auto">
              <a:xfrm>
                <a:off x="315" y="1022"/>
                <a:ext cx="144" cy="76"/>
                <a:chOff x="315" y="1022"/>
                <a:chExt cx="144" cy="76"/>
              </a:xfrm>
            </p:grpSpPr>
            <p:sp>
              <p:nvSpPr>
                <p:cNvPr id="25752" name="Freeform 120"/>
                <p:cNvSpPr>
                  <a:spLocks/>
                </p:cNvSpPr>
                <p:nvPr/>
              </p:nvSpPr>
              <p:spPr bwMode="auto">
                <a:xfrm>
                  <a:off x="315" y="1022"/>
                  <a:ext cx="144" cy="76"/>
                </a:xfrm>
                <a:custGeom>
                  <a:avLst/>
                  <a:gdLst>
                    <a:gd name="T0" fmla="*/ 0 w 144"/>
                    <a:gd name="T1" fmla="*/ 0 h 76"/>
                    <a:gd name="T2" fmla="*/ 3 w 144"/>
                    <a:gd name="T3" fmla="*/ 0 h 76"/>
                    <a:gd name="T4" fmla="*/ 3 w 144"/>
                    <a:gd name="T5" fmla="*/ 4 h 76"/>
                    <a:gd name="T6" fmla="*/ 144 w 144"/>
                    <a:gd name="T7" fmla="*/ 4 h 76"/>
                    <a:gd name="T8" fmla="*/ 144 w 144"/>
                    <a:gd name="T9" fmla="*/ 25 h 76"/>
                    <a:gd name="T10" fmla="*/ 137 w 144"/>
                    <a:gd name="T11" fmla="*/ 29 h 76"/>
                    <a:gd name="T12" fmla="*/ 137 w 144"/>
                    <a:gd name="T13" fmla="*/ 40 h 76"/>
                    <a:gd name="T14" fmla="*/ 127 w 144"/>
                    <a:gd name="T15" fmla="*/ 47 h 76"/>
                    <a:gd name="T16" fmla="*/ 113 w 144"/>
                    <a:gd name="T17" fmla="*/ 58 h 76"/>
                    <a:gd name="T18" fmla="*/ 103 w 144"/>
                    <a:gd name="T19" fmla="*/ 72 h 76"/>
                    <a:gd name="T20" fmla="*/ 99 w 144"/>
                    <a:gd name="T21" fmla="*/ 72 h 76"/>
                    <a:gd name="T22" fmla="*/ 79 w 144"/>
                    <a:gd name="T23" fmla="*/ 76 h 76"/>
                    <a:gd name="T24" fmla="*/ 58 w 144"/>
                    <a:gd name="T25" fmla="*/ 76 h 76"/>
                    <a:gd name="T26" fmla="*/ 34 w 144"/>
                    <a:gd name="T27" fmla="*/ 68 h 76"/>
                    <a:gd name="T28" fmla="*/ 24 w 144"/>
                    <a:gd name="T29" fmla="*/ 58 h 76"/>
                    <a:gd name="T30" fmla="*/ 17 w 144"/>
                    <a:gd name="T31" fmla="*/ 47 h 76"/>
                    <a:gd name="T32" fmla="*/ 0 w 144"/>
                    <a:gd name="T33" fmla="*/ 0 h 7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44"/>
                    <a:gd name="T52" fmla="*/ 0 h 76"/>
                    <a:gd name="T53" fmla="*/ 144 w 144"/>
                    <a:gd name="T54" fmla="*/ 76 h 7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44" h="76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3" y="4"/>
                      </a:lnTo>
                      <a:lnTo>
                        <a:pt x="144" y="4"/>
                      </a:lnTo>
                      <a:lnTo>
                        <a:pt x="144" y="25"/>
                      </a:lnTo>
                      <a:lnTo>
                        <a:pt x="137" y="29"/>
                      </a:lnTo>
                      <a:lnTo>
                        <a:pt x="137" y="40"/>
                      </a:lnTo>
                      <a:lnTo>
                        <a:pt x="127" y="47"/>
                      </a:lnTo>
                      <a:lnTo>
                        <a:pt x="113" y="58"/>
                      </a:lnTo>
                      <a:lnTo>
                        <a:pt x="103" y="72"/>
                      </a:lnTo>
                      <a:lnTo>
                        <a:pt x="99" y="72"/>
                      </a:lnTo>
                      <a:lnTo>
                        <a:pt x="79" y="76"/>
                      </a:lnTo>
                      <a:lnTo>
                        <a:pt x="58" y="76"/>
                      </a:lnTo>
                      <a:lnTo>
                        <a:pt x="34" y="68"/>
                      </a:lnTo>
                      <a:lnTo>
                        <a:pt x="24" y="58"/>
                      </a:lnTo>
                      <a:lnTo>
                        <a:pt x="17" y="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7890" tIns="63945" rIns="127890" bIns="63945"/>
                <a:lstStyle/>
                <a:p>
                  <a:endParaRPr lang="ru-RU"/>
                </a:p>
              </p:txBody>
            </p:sp>
            <p:sp>
              <p:nvSpPr>
                <p:cNvPr id="25753" name="Freeform 121"/>
                <p:cNvSpPr>
                  <a:spLocks/>
                </p:cNvSpPr>
                <p:nvPr/>
              </p:nvSpPr>
              <p:spPr bwMode="auto">
                <a:xfrm>
                  <a:off x="315" y="1022"/>
                  <a:ext cx="144" cy="76"/>
                </a:xfrm>
                <a:custGeom>
                  <a:avLst/>
                  <a:gdLst>
                    <a:gd name="T0" fmla="*/ 0 w 144"/>
                    <a:gd name="T1" fmla="*/ 0 h 76"/>
                    <a:gd name="T2" fmla="*/ 3 w 144"/>
                    <a:gd name="T3" fmla="*/ 0 h 76"/>
                    <a:gd name="T4" fmla="*/ 3 w 144"/>
                    <a:gd name="T5" fmla="*/ 4 h 76"/>
                    <a:gd name="T6" fmla="*/ 144 w 144"/>
                    <a:gd name="T7" fmla="*/ 4 h 76"/>
                    <a:gd name="T8" fmla="*/ 144 w 144"/>
                    <a:gd name="T9" fmla="*/ 25 h 76"/>
                    <a:gd name="T10" fmla="*/ 137 w 144"/>
                    <a:gd name="T11" fmla="*/ 29 h 76"/>
                    <a:gd name="T12" fmla="*/ 137 w 144"/>
                    <a:gd name="T13" fmla="*/ 40 h 76"/>
                    <a:gd name="T14" fmla="*/ 127 w 144"/>
                    <a:gd name="T15" fmla="*/ 47 h 76"/>
                    <a:gd name="T16" fmla="*/ 113 w 144"/>
                    <a:gd name="T17" fmla="*/ 58 h 76"/>
                    <a:gd name="T18" fmla="*/ 103 w 144"/>
                    <a:gd name="T19" fmla="*/ 72 h 76"/>
                    <a:gd name="T20" fmla="*/ 99 w 144"/>
                    <a:gd name="T21" fmla="*/ 72 h 76"/>
                    <a:gd name="T22" fmla="*/ 79 w 144"/>
                    <a:gd name="T23" fmla="*/ 76 h 76"/>
                    <a:gd name="T24" fmla="*/ 58 w 144"/>
                    <a:gd name="T25" fmla="*/ 76 h 76"/>
                    <a:gd name="T26" fmla="*/ 34 w 144"/>
                    <a:gd name="T27" fmla="*/ 68 h 76"/>
                    <a:gd name="T28" fmla="*/ 24 w 144"/>
                    <a:gd name="T29" fmla="*/ 58 h 76"/>
                    <a:gd name="T30" fmla="*/ 17 w 144"/>
                    <a:gd name="T31" fmla="*/ 47 h 76"/>
                    <a:gd name="T32" fmla="*/ 0 w 144"/>
                    <a:gd name="T33" fmla="*/ 0 h 7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44"/>
                    <a:gd name="T52" fmla="*/ 0 h 76"/>
                    <a:gd name="T53" fmla="*/ 144 w 144"/>
                    <a:gd name="T54" fmla="*/ 76 h 7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44" h="76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3" y="4"/>
                      </a:lnTo>
                      <a:lnTo>
                        <a:pt x="144" y="4"/>
                      </a:lnTo>
                      <a:lnTo>
                        <a:pt x="144" y="25"/>
                      </a:lnTo>
                      <a:lnTo>
                        <a:pt x="137" y="29"/>
                      </a:lnTo>
                      <a:lnTo>
                        <a:pt x="137" y="40"/>
                      </a:lnTo>
                      <a:lnTo>
                        <a:pt x="127" y="47"/>
                      </a:lnTo>
                      <a:lnTo>
                        <a:pt x="113" y="58"/>
                      </a:lnTo>
                      <a:lnTo>
                        <a:pt x="103" y="72"/>
                      </a:lnTo>
                      <a:lnTo>
                        <a:pt x="99" y="72"/>
                      </a:lnTo>
                      <a:lnTo>
                        <a:pt x="79" y="76"/>
                      </a:lnTo>
                      <a:lnTo>
                        <a:pt x="58" y="76"/>
                      </a:lnTo>
                      <a:lnTo>
                        <a:pt x="34" y="68"/>
                      </a:lnTo>
                      <a:lnTo>
                        <a:pt x="24" y="58"/>
                      </a:lnTo>
                      <a:lnTo>
                        <a:pt x="17" y="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11113" cap="rnd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7890" tIns="63945" rIns="127890" bIns="63945"/>
                <a:lstStyle/>
                <a:p>
                  <a:endParaRPr lang="ru-RU"/>
                </a:p>
              </p:txBody>
            </p:sp>
          </p:grpSp>
          <p:sp>
            <p:nvSpPr>
              <p:cNvPr id="25750" name="Oval 122"/>
              <p:cNvSpPr>
                <a:spLocks noChangeArrowheads="1"/>
              </p:cNvSpPr>
              <p:nvPr/>
            </p:nvSpPr>
            <p:spPr bwMode="auto">
              <a:xfrm>
                <a:off x="318" y="951"/>
                <a:ext cx="141" cy="147"/>
              </a:xfrm>
              <a:prstGeom prst="ellipse">
                <a:avLst/>
              </a:prstGeom>
              <a:noFill/>
              <a:ln w="22225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127890" tIns="63945" rIns="127890" bIns="63945"/>
              <a:lstStyle>
                <a:lvl1pPr defTabSz="1274763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defTabSz="1274763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defTabSz="1274763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defTabSz="1274763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defTabSz="1274763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3013075" indent="1588" defTabSz="12747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3470275" indent="1588" defTabSz="12747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927475" indent="1588" defTabSz="12747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4384675" indent="1588" defTabSz="12747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ru-RU" altLang="ru-RU" sz="4000">
                  <a:latin typeface="Calibri" panose="020F0502020204030204" pitchFamily="34" charset="0"/>
                </a:endParaRPr>
              </a:p>
            </p:txBody>
          </p:sp>
          <p:sp>
            <p:nvSpPr>
              <p:cNvPr id="25751" name="Line 123"/>
              <p:cNvSpPr>
                <a:spLocks noChangeShapeType="1"/>
              </p:cNvSpPr>
              <p:nvPr/>
            </p:nvSpPr>
            <p:spPr bwMode="auto">
              <a:xfrm>
                <a:off x="321" y="1022"/>
                <a:ext cx="134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5746" name="Line 124"/>
            <p:cNvSpPr>
              <a:spLocks noChangeShapeType="1"/>
            </p:cNvSpPr>
            <p:nvPr/>
          </p:nvSpPr>
          <p:spPr bwMode="auto">
            <a:xfrm>
              <a:off x="3113" y="3953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747" name="Text Box 125"/>
            <p:cNvSpPr txBox="1">
              <a:spLocks noChangeArrowheads="1"/>
            </p:cNvSpPr>
            <p:nvPr/>
          </p:nvSpPr>
          <p:spPr bwMode="auto">
            <a:xfrm>
              <a:off x="3085" y="3847"/>
              <a:ext cx="233" cy="1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78584" tIns="89312" rIns="178584" bIns="89312">
              <a:spAutoFit/>
            </a:bodyPr>
            <a:lstStyle>
              <a:lvl1pPr defTabSz="1787525">
                <a:spcBef>
                  <a:spcPct val="20000"/>
                </a:spcBef>
                <a:buFont typeface="Arial" panose="020B0604020202020204" pitchFamily="34" charset="0"/>
                <a:buChar char="•"/>
                <a:defRPr sz="45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787525">
                <a:spcBef>
                  <a:spcPct val="20000"/>
                </a:spcBef>
                <a:buFont typeface="Arial" panose="020B0604020202020204" pitchFamily="34" charset="0"/>
                <a:buChar char="–"/>
                <a:defRPr sz="39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787525">
                <a:spcBef>
                  <a:spcPct val="20000"/>
                </a:spcBef>
                <a:buFont typeface="Arial" panose="020B0604020202020204" pitchFamily="34" charset="0"/>
                <a:buChar char="•"/>
                <a:defRPr sz="3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787525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787525">
                <a:spcBef>
                  <a:spcPct val="20000"/>
                </a:spcBef>
                <a:buFont typeface="Arial" panose="020B0604020202020204" pitchFamily="34" charset="0"/>
                <a:buChar char="»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7875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7875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7875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7875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ru-RU" altLang="ru-RU" sz="1800" b="1">
                  <a:latin typeface="Calibri" panose="020F0502020204030204" pitchFamily="34" charset="0"/>
                  <a:cs typeface="Times New Roman" panose="02020603050405020304" pitchFamily="18" charset="0"/>
                </a:rPr>
                <a:t>ГАЗ</a:t>
              </a:r>
            </a:p>
          </p:txBody>
        </p:sp>
        <p:sp>
          <p:nvSpPr>
            <p:cNvPr id="25748" name="Text Box 126"/>
            <p:cNvSpPr txBox="1">
              <a:spLocks noChangeArrowheads="1"/>
            </p:cNvSpPr>
            <p:nvPr/>
          </p:nvSpPr>
          <p:spPr bwMode="auto">
            <a:xfrm>
              <a:off x="3115" y="3920"/>
              <a:ext cx="136" cy="1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78584" tIns="89312" rIns="178584" bIns="89312">
              <a:spAutoFit/>
            </a:bodyPr>
            <a:lstStyle>
              <a:lvl1pPr defTabSz="1787525">
                <a:spcBef>
                  <a:spcPct val="20000"/>
                </a:spcBef>
                <a:buFont typeface="Arial" panose="020B0604020202020204" pitchFamily="34" charset="0"/>
                <a:buChar char="•"/>
                <a:defRPr sz="45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787525">
                <a:spcBef>
                  <a:spcPct val="20000"/>
                </a:spcBef>
                <a:buFont typeface="Arial" panose="020B0604020202020204" pitchFamily="34" charset="0"/>
                <a:buChar char="–"/>
                <a:defRPr sz="39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787525">
                <a:spcBef>
                  <a:spcPct val="20000"/>
                </a:spcBef>
                <a:buFont typeface="Arial" panose="020B0604020202020204" pitchFamily="34" charset="0"/>
                <a:buChar char="•"/>
                <a:defRPr sz="3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787525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787525">
                <a:spcBef>
                  <a:spcPct val="20000"/>
                </a:spcBef>
                <a:buFont typeface="Arial" panose="020B0604020202020204" pitchFamily="34" charset="0"/>
                <a:buChar char="»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7875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7875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7875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7875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ru-RU" altLang="ru-RU" sz="1800" b="1">
                  <a:latin typeface="Calibri" panose="020F0502020204030204" pitchFamily="34" charset="0"/>
                  <a:cs typeface="Times New Roman" panose="02020603050405020304" pitchFamily="18" charset="0"/>
                </a:rPr>
                <a:t>2</a:t>
              </a:r>
            </a:p>
          </p:txBody>
        </p:sp>
      </p:grpSp>
      <p:sp>
        <p:nvSpPr>
          <p:cNvPr id="25683" name="Text Box 95"/>
          <p:cNvSpPr txBox="1">
            <a:spLocks noChangeArrowheads="1"/>
          </p:cNvSpPr>
          <p:nvPr/>
        </p:nvSpPr>
        <p:spPr bwMode="auto">
          <a:xfrm>
            <a:off x="7443788" y="9164638"/>
            <a:ext cx="3103562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78542" tIns="89291" rIns="178542" bIns="89291">
            <a:spAutoFit/>
          </a:bodyPr>
          <a:lstStyle>
            <a:lvl1pPr defTabSz="1787525">
              <a:spcBef>
                <a:spcPct val="20000"/>
              </a:spcBef>
              <a:buFont typeface="Arial" panose="020B0604020202020204" pitchFamily="34" charset="0"/>
              <a:buChar char="•"/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787525">
              <a:spcBef>
                <a:spcPct val="20000"/>
              </a:spcBef>
              <a:buFont typeface="Arial" panose="020B0604020202020204" pitchFamily="34" charset="0"/>
              <a:buChar char="–"/>
              <a:defRPr sz="3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787525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787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787525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787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787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787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787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1600">
                <a:cs typeface="Times New Roman" panose="02020603050405020304" pitchFamily="18" charset="0"/>
              </a:rPr>
              <a:t>- газопровод;</a:t>
            </a:r>
          </a:p>
        </p:txBody>
      </p:sp>
      <p:sp>
        <p:nvSpPr>
          <p:cNvPr id="25684" name="Text Box 101"/>
          <p:cNvSpPr txBox="1">
            <a:spLocks noChangeArrowheads="1"/>
          </p:cNvSpPr>
          <p:nvPr/>
        </p:nvSpPr>
        <p:spPr bwMode="auto">
          <a:xfrm>
            <a:off x="7435850" y="5943600"/>
            <a:ext cx="3668713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78542" tIns="89291" rIns="178542" bIns="89291">
            <a:spAutoFit/>
          </a:bodyPr>
          <a:lstStyle>
            <a:lvl1pPr defTabSz="1787525">
              <a:spcBef>
                <a:spcPct val="20000"/>
              </a:spcBef>
              <a:buFont typeface="Arial" panose="020B0604020202020204" pitchFamily="34" charset="0"/>
              <a:buChar char="•"/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787525">
              <a:spcBef>
                <a:spcPct val="20000"/>
              </a:spcBef>
              <a:buFont typeface="Arial" panose="020B0604020202020204" pitchFamily="34" charset="0"/>
              <a:buChar char="–"/>
              <a:defRPr sz="3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787525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787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787525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787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787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787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787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1600">
                <a:cs typeface="Times New Roman" panose="02020603050405020304" pitchFamily="18" charset="0"/>
              </a:rPr>
              <a:t>- компрессорная станция;</a:t>
            </a:r>
          </a:p>
        </p:txBody>
      </p:sp>
      <p:sp>
        <p:nvSpPr>
          <p:cNvPr id="25685" name="Text Box 102"/>
          <p:cNvSpPr txBox="1">
            <a:spLocks noChangeArrowheads="1"/>
          </p:cNvSpPr>
          <p:nvPr/>
        </p:nvSpPr>
        <p:spPr bwMode="auto">
          <a:xfrm>
            <a:off x="7413625" y="6359525"/>
            <a:ext cx="3670300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78542" tIns="89291" rIns="178542" bIns="89291">
            <a:spAutoFit/>
          </a:bodyPr>
          <a:lstStyle>
            <a:lvl1pPr defTabSz="1787525">
              <a:spcBef>
                <a:spcPct val="20000"/>
              </a:spcBef>
              <a:buFont typeface="Arial" panose="020B0604020202020204" pitchFamily="34" charset="0"/>
              <a:buChar char="•"/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787525">
              <a:spcBef>
                <a:spcPct val="20000"/>
              </a:spcBef>
              <a:buFont typeface="Arial" panose="020B0604020202020204" pitchFamily="34" charset="0"/>
              <a:buChar char="–"/>
              <a:defRPr sz="3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787525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787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787525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787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787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787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787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1600">
                <a:cs typeface="Times New Roman" panose="02020603050405020304" pitchFamily="18" charset="0"/>
              </a:rPr>
              <a:t>-хранилища газа, 2- млн.куб.м;</a:t>
            </a:r>
          </a:p>
        </p:txBody>
      </p:sp>
      <p:sp>
        <p:nvSpPr>
          <p:cNvPr id="25686" name="Овал 171"/>
          <p:cNvSpPr>
            <a:spLocks noChangeArrowheads="1"/>
          </p:cNvSpPr>
          <p:nvPr/>
        </p:nvSpPr>
        <p:spPr bwMode="auto">
          <a:xfrm>
            <a:off x="6934200" y="6919913"/>
            <a:ext cx="400050" cy="400050"/>
          </a:xfrm>
          <a:prstGeom prst="ellipse">
            <a:avLst/>
          </a:prstGeom>
          <a:solidFill>
            <a:schemeClr val="bg1">
              <a:alpha val="43137"/>
            </a:schemeClr>
          </a:solidFill>
          <a:ln w="25400" algn="ctr">
            <a:solidFill>
              <a:srgbClr val="FF0000"/>
            </a:solidFill>
            <a:round/>
            <a:headEnd/>
            <a:tailEnd/>
          </a:ln>
        </p:spPr>
        <p:txBody>
          <a:bodyPr lIns="127985" tIns="63994" rIns="127985" bIns="63994" anchor="ctr"/>
          <a:lstStyle/>
          <a:p>
            <a:pPr algn="ctr"/>
            <a:endParaRPr lang="ru-RU" altLang="ru-RU" sz="25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5687" name="Text Box 67"/>
          <p:cNvSpPr txBox="1">
            <a:spLocks noChangeArrowheads="1"/>
          </p:cNvSpPr>
          <p:nvPr/>
        </p:nvSpPr>
        <p:spPr bwMode="auto">
          <a:xfrm>
            <a:off x="7608888" y="6965950"/>
            <a:ext cx="4378325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787525">
              <a:spcBef>
                <a:spcPct val="20000"/>
              </a:spcBef>
              <a:buFont typeface="Arial" panose="020B0604020202020204" pitchFamily="34" charset="0"/>
              <a:buChar char="•"/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787525">
              <a:spcBef>
                <a:spcPct val="20000"/>
              </a:spcBef>
              <a:buFont typeface="Arial" panose="020B0604020202020204" pitchFamily="34" charset="0"/>
              <a:buChar char="–"/>
              <a:defRPr sz="3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787525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787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787525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787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787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787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787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0"/>
              </a:spcBef>
              <a:buFontTx/>
              <a:buChar char="-"/>
            </a:pPr>
            <a:r>
              <a:rPr lang="ru-RU" altLang="ru-RU" sz="1600">
                <a:cs typeface="Times New Roman" panose="02020603050405020304" pitchFamily="18" charset="0"/>
              </a:rPr>
              <a:t> места пересечений с преградами (мосты, автодороги, ж/д, водные объекты, овраги и т.д); </a:t>
            </a:r>
          </a:p>
          <a:p>
            <a:pPr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endParaRPr lang="ru-RU" altLang="ru-RU" sz="1600">
              <a:cs typeface="Times New Roman" panose="02020603050405020304" pitchFamily="18" charset="0"/>
            </a:endParaRPr>
          </a:p>
        </p:txBody>
      </p:sp>
      <p:sp>
        <p:nvSpPr>
          <p:cNvPr id="25688" name="Oval 63"/>
          <p:cNvSpPr>
            <a:spLocks noChangeArrowheads="1"/>
          </p:cNvSpPr>
          <p:nvPr/>
        </p:nvSpPr>
        <p:spPr bwMode="auto">
          <a:xfrm rot="-5400000">
            <a:off x="6931819" y="5391944"/>
            <a:ext cx="296862" cy="685800"/>
          </a:xfrm>
          <a:prstGeom prst="ellipse">
            <a:avLst/>
          </a:prstGeom>
          <a:solidFill>
            <a:srgbClr val="FFFF00">
              <a:alpha val="21176"/>
            </a:srgbClr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lIns="127730" tIns="63867" rIns="127730" bIns="63867" anchor="ctr"/>
          <a:lstStyle>
            <a:lvl1pPr defTabSz="12747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12747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12747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12747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12747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3013075" indent="1588" defTabSz="1274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470275" indent="1588" defTabSz="1274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927475" indent="1588" defTabSz="1274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384675" indent="1588" defTabSz="1274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endParaRPr lang="ru-RU" altLang="ru-RU" sz="35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689" name="Text Box 95"/>
          <p:cNvSpPr txBox="1">
            <a:spLocks noChangeArrowheads="1"/>
          </p:cNvSpPr>
          <p:nvPr/>
        </p:nvSpPr>
        <p:spPr bwMode="auto">
          <a:xfrm>
            <a:off x="7427913" y="5548313"/>
            <a:ext cx="4429125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78542" tIns="89291" rIns="178542" bIns="89291">
            <a:spAutoFit/>
          </a:bodyPr>
          <a:lstStyle>
            <a:lvl1pPr defTabSz="1787525">
              <a:spcBef>
                <a:spcPct val="20000"/>
              </a:spcBef>
              <a:buFont typeface="Arial" panose="020B0604020202020204" pitchFamily="34" charset="0"/>
              <a:buChar char="•"/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787525">
              <a:spcBef>
                <a:spcPct val="20000"/>
              </a:spcBef>
              <a:buFont typeface="Arial" panose="020B0604020202020204" pitchFamily="34" charset="0"/>
              <a:buChar char="–"/>
              <a:defRPr sz="3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787525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787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787525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787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787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787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787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r>
              <a:rPr lang="ru-RU" altLang="ru-RU" sz="1600">
                <a:cs typeface="Times New Roman" panose="02020603050405020304" pitchFamily="18" charset="0"/>
              </a:rPr>
              <a:t>- зона возможного риска при аварии на газо-, нефтепроводе;</a:t>
            </a:r>
          </a:p>
        </p:txBody>
      </p:sp>
      <p:sp>
        <p:nvSpPr>
          <p:cNvPr id="25690" name="Полилиния 254"/>
          <p:cNvSpPr>
            <a:spLocks noChangeArrowheads="1"/>
          </p:cNvSpPr>
          <p:nvPr/>
        </p:nvSpPr>
        <p:spPr bwMode="auto">
          <a:xfrm>
            <a:off x="7010400" y="7456488"/>
            <a:ext cx="352425" cy="241300"/>
          </a:xfrm>
          <a:custGeom>
            <a:avLst/>
            <a:gdLst>
              <a:gd name="T0" fmla="*/ 57113 w 353730"/>
              <a:gd name="T1" fmla="*/ 168222 h 241429"/>
              <a:gd name="T2" fmla="*/ 25869 w 353730"/>
              <a:gd name="T3" fmla="*/ 156693 h 241429"/>
              <a:gd name="T4" fmla="*/ 36286 w 353730"/>
              <a:gd name="T5" fmla="*/ 87537 h 241429"/>
              <a:gd name="T6" fmla="*/ 77941 w 353730"/>
              <a:gd name="T7" fmla="*/ 18374 h 241429"/>
              <a:gd name="T8" fmla="*/ 98768 w 353730"/>
              <a:gd name="T9" fmla="*/ 52954 h 241429"/>
              <a:gd name="T10" fmla="*/ 130013 w 353730"/>
              <a:gd name="T11" fmla="*/ 64476 h 241429"/>
              <a:gd name="T12" fmla="*/ 202915 w 353730"/>
              <a:gd name="T13" fmla="*/ 76007 h 241429"/>
              <a:gd name="T14" fmla="*/ 182085 w 353730"/>
              <a:gd name="T15" fmla="*/ 145165 h 241429"/>
              <a:gd name="T16" fmla="*/ 244569 w 353730"/>
              <a:gd name="T17" fmla="*/ 168222 h 241429"/>
              <a:gd name="T18" fmla="*/ 119598 w 353730"/>
              <a:gd name="T19" fmla="*/ 202797 h 241429"/>
              <a:gd name="T20" fmla="*/ 98768 w 353730"/>
              <a:gd name="T21" fmla="*/ 237376 h 241429"/>
              <a:gd name="T22" fmla="*/ 67531 w 353730"/>
              <a:gd name="T23" fmla="*/ 225850 h 241429"/>
              <a:gd name="T24" fmla="*/ 57113 w 353730"/>
              <a:gd name="T25" fmla="*/ 168222 h 24142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353730"/>
              <a:gd name="T40" fmla="*/ 0 h 241429"/>
              <a:gd name="T41" fmla="*/ 353730 w 353730"/>
              <a:gd name="T42" fmla="*/ 241429 h 24142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353730" h="241429">
                <a:moveTo>
                  <a:pt x="64290" y="171091"/>
                </a:moveTo>
                <a:cubicBezTo>
                  <a:pt x="56475" y="159368"/>
                  <a:pt x="37859" y="168106"/>
                  <a:pt x="29121" y="159368"/>
                </a:cubicBezTo>
                <a:cubicBezTo>
                  <a:pt x="0" y="130246"/>
                  <a:pt x="25300" y="112345"/>
                  <a:pt x="40844" y="89029"/>
                </a:cubicBezTo>
                <a:cubicBezTo>
                  <a:pt x="43150" y="77499"/>
                  <a:pt x="41007" y="0"/>
                  <a:pt x="87736" y="18691"/>
                </a:cubicBezTo>
                <a:cubicBezTo>
                  <a:pt x="100818" y="23924"/>
                  <a:pt x="100180" y="45058"/>
                  <a:pt x="111182" y="53860"/>
                </a:cubicBezTo>
                <a:cubicBezTo>
                  <a:pt x="120831" y="61579"/>
                  <a:pt x="134234" y="63160"/>
                  <a:pt x="146351" y="65583"/>
                </a:cubicBezTo>
                <a:cubicBezTo>
                  <a:pt x="173446" y="71002"/>
                  <a:pt x="201059" y="73398"/>
                  <a:pt x="228413" y="77306"/>
                </a:cubicBezTo>
                <a:cubicBezTo>
                  <a:pt x="220598" y="100752"/>
                  <a:pt x="181521" y="139828"/>
                  <a:pt x="204967" y="147644"/>
                </a:cubicBezTo>
                <a:lnTo>
                  <a:pt x="275305" y="171091"/>
                </a:lnTo>
                <a:cubicBezTo>
                  <a:pt x="171040" y="240601"/>
                  <a:pt x="353730" y="126587"/>
                  <a:pt x="134628" y="206260"/>
                </a:cubicBezTo>
                <a:cubicBezTo>
                  <a:pt x="121387" y="211075"/>
                  <a:pt x="118997" y="229706"/>
                  <a:pt x="111182" y="241429"/>
                </a:cubicBezTo>
                <a:cubicBezTo>
                  <a:pt x="99459" y="237521"/>
                  <a:pt x="82868" y="239988"/>
                  <a:pt x="76013" y="229706"/>
                </a:cubicBezTo>
                <a:cubicBezTo>
                  <a:pt x="64960" y="213127"/>
                  <a:pt x="72105" y="182814"/>
                  <a:pt x="64290" y="171091"/>
                </a:cubicBezTo>
                <a:close/>
              </a:path>
            </a:pathLst>
          </a:custGeom>
          <a:noFill/>
          <a:ln w="25400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27985" tIns="63994" rIns="127985" bIns="63994" anchor="ctr"/>
          <a:lstStyle/>
          <a:p>
            <a:endParaRPr lang="ru-RU"/>
          </a:p>
        </p:txBody>
      </p:sp>
      <p:sp>
        <p:nvSpPr>
          <p:cNvPr id="25691" name="Полилиния 255"/>
          <p:cNvSpPr>
            <a:spLocks noChangeArrowheads="1"/>
          </p:cNvSpPr>
          <p:nvPr/>
        </p:nvSpPr>
        <p:spPr bwMode="auto">
          <a:xfrm>
            <a:off x="7010400" y="7775575"/>
            <a:ext cx="352425" cy="241300"/>
          </a:xfrm>
          <a:custGeom>
            <a:avLst/>
            <a:gdLst>
              <a:gd name="T0" fmla="*/ 57113 w 353730"/>
              <a:gd name="T1" fmla="*/ 168222 h 241429"/>
              <a:gd name="T2" fmla="*/ 25869 w 353730"/>
              <a:gd name="T3" fmla="*/ 156693 h 241429"/>
              <a:gd name="T4" fmla="*/ 36286 w 353730"/>
              <a:gd name="T5" fmla="*/ 87537 h 241429"/>
              <a:gd name="T6" fmla="*/ 77941 w 353730"/>
              <a:gd name="T7" fmla="*/ 18374 h 241429"/>
              <a:gd name="T8" fmla="*/ 98768 w 353730"/>
              <a:gd name="T9" fmla="*/ 52954 h 241429"/>
              <a:gd name="T10" fmla="*/ 130013 w 353730"/>
              <a:gd name="T11" fmla="*/ 64476 h 241429"/>
              <a:gd name="T12" fmla="*/ 202915 w 353730"/>
              <a:gd name="T13" fmla="*/ 76007 h 241429"/>
              <a:gd name="T14" fmla="*/ 182085 w 353730"/>
              <a:gd name="T15" fmla="*/ 145165 h 241429"/>
              <a:gd name="T16" fmla="*/ 244569 w 353730"/>
              <a:gd name="T17" fmla="*/ 168222 h 241429"/>
              <a:gd name="T18" fmla="*/ 119598 w 353730"/>
              <a:gd name="T19" fmla="*/ 202797 h 241429"/>
              <a:gd name="T20" fmla="*/ 98768 w 353730"/>
              <a:gd name="T21" fmla="*/ 237376 h 241429"/>
              <a:gd name="T22" fmla="*/ 67531 w 353730"/>
              <a:gd name="T23" fmla="*/ 225850 h 241429"/>
              <a:gd name="T24" fmla="*/ 57113 w 353730"/>
              <a:gd name="T25" fmla="*/ 168222 h 24142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353730"/>
              <a:gd name="T40" fmla="*/ 0 h 241429"/>
              <a:gd name="T41" fmla="*/ 353730 w 353730"/>
              <a:gd name="T42" fmla="*/ 241429 h 24142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353730" h="241429">
                <a:moveTo>
                  <a:pt x="64290" y="171091"/>
                </a:moveTo>
                <a:cubicBezTo>
                  <a:pt x="56475" y="159368"/>
                  <a:pt x="37859" y="168106"/>
                  <a:pt x="29121" y="159368"/>
                </a:cubicBezTo>
                <a:cubicBezTo>
                  <a:pt x="0" y="130246"/>
                  <a:pt x="25300" y="112345"/>
                  <a:pt x="40844" y="89029"/>
                </a:cubicBezTo>
                <a:cubicBezTo>
                  <a:pt x="43150" y="77499"/>
                  <a:pt x="41007" y="0"/>
                  <a:pt x="87736" y="18691"/>
                </a:cubicBezTo>
                <a:cubicBezTo>
                  <a:pt x="100818" y="23924"/>
                  <a:pt x="100180" y="45058"/>
                  <a:pt x="111182" y="53860"/>
                </a:cubicBezTo>
                <a:cubicBezTo>
                  <a:pt x="120831" y="61579"/>
                  <a:pt x="134234" y="63160"/>
                  <a:pt x="146351" y="65583"/>
                </a:cubicBezTo>
                <a:cubicBezTo>
                  <a:pt x="173446" y="71002"/>
                  <a:pt x="201059" y="73398"/>
                  <a:pt x="228413" y="77306"/>
                </a:cubicBezTo>
                <a:cubicBezTo>
                  <a:pt x="220598" y="100752"/>
                  <a:pt x="181521" y="139828"/>
                  <a:pt x="204967" y="147644"/>
                </a:cubicBezTo>
                <a:lnTo>
                  <a:pt x="275305" y="171091"/>
                </a:lnTo>
                <a:cubicBezTo>
                  <a:pt x="171040" y="240601"/>
                  <a:pt x="353730" y="126587"/>
                  <a:pt x="134628" y="206260"/>
                </a:cubicBezTo>
                <a:cubicBezTo>
                  <a:pt x="121387" y="211075"/>
                  <a:pt x="118997" y="229706"/>
                  <a:pt x="111182" y="241429"/>
                </a:cubicBezTo>
                <a:cubicBezTo>
                  <a:pt x="99459" y="237521"/>
                  <a:pt x="82868" y="239988"/>
                  <a:pt x="76013" y="229706"/>
                </a:cubicBezTo>
                <a:cubicBezTo>
                  <a:pt x="64960" y="213127"/>
                  <a:pt x="72105" y="182814"/>
                  <a:pt x="64290" y="171091"/>
                </a:cubicBezTo>
                <a:close/>
              </a:path>
            </a:pathLst>
          </a:custGeom>
          <a:noFill/>
          <a:ln w="25400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27985" tIns="63994" rIns="127985" bIns="63994" anchor="ctr"/>
          <a:lstStyle/>
          <a:p>
            <a:endParaRPr lang="ru-RU"/>
          </a:p>
        </p:txBody>
      </p:sp>
      <p:sp>
        <p:nvSpPr>
          <p:cNvPr id="25692" name="Полилиния 256"/>
          <p:cNvSpPr>
            <a:spLocks noChangeArrowheads="1"/>
          </p:cNvSpPr>
          <p:nvPr/>
        </p:nvSpPr>
        <p:spPr bwMode="auto">
          <a:xfrm>
            <a:off x="7010400" y="8077200"/>
            <a:ext cx="352425" cy="241300"/>
          </a:xfrm>
          <a:custGeom>
            <a:avLst/>
            <a:gdLst>
              <a:gd name="T0" fmla="*/ 57113 w 353730"/>
              <a:gd name="T1" fmla="*/ 168222 h 241429"/>
              <a:gd name="T2" fmla="*/ 25869 w 353730"/>
              <a:gd name="T3" fmla="*/ 156693 h 241429"/>
              <a:gd name="T4" fmla="*/ 36286 w 353730"/>
              <a:gd name="T5" fmla="*/ 87537 h 241429"/>
              <a:gd name="T6" fmla="*/ 77941 w 353730"/>
              <a:gd name="T7" fmla="*/ 18374 h 241429"/>
              <a:gd name="T8" fmla="*/ 98768 w 353730"/>
              <a:gd name="T9" fmla="*/ 52954 h 241429"/>
              <a:gd name="T10" fmla="*/ 130013 w 353730"/>
              <a:gd name="T11" fmla="*/ 64476 h 241429"/>
              <a:gd name="T12" fmla="*/ 202915 w 353730"/>
              <a:gd name="T13" fmla="*/ 76007 h 241429"/>
              <a:gd name="T14" fmla="*/ 182085 w 353730"/>
              <a:gd name="T15" fmla="*/ 145165 h 241429"/>
              <a:gd name="T16" fmla="*/ 244569 w 353730"/>
              <a:gd name="T17" fmla="*/ 168222 h 241429"/>
              <a:gd name="T18" fmla="*/ 119598 w 353730"/>
              <a:gd name="T19" fmla="*/ 202797 h 241429"/>
              <a:gd name="T20" fmla="*/ 98768 w 353730"/>
              <a:gd name="T21" fmla="*/ 237376 h 241429"/>
              <a:gd name="T22" fmla="*/ 67531 w 353730"/>
              <a:gd name="T23" fmla="*/ 225850 h 241429"/>
              <a:gd name="T24" fmla="*/ 57113 w 353730"/>
              <a:gd name="T25" fmla="*/ 168222 h 24142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353730"/>
              <a:gd name="T40" fmla="*/ 0 h 241429"/>
              <a:gd name="T41" fmla="*/ 353730 w 353730"/>
              <a:gd name="T42" fmla="*/ 241429 h 24142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353730" h="241429">
                <a:moveTo>
                  <a:pt x="64290" y="171091"/>
                </a:moveTo>
                <a:cubicBezTo>
                  <a:pt x="56475" y="159368"/>
                  <a:pt x="37859" y="168106"/>
                  <a:pt x="29121" y="159368"/>
                </a:cubicBezTo>
                <a:cubicBezTo>
                  <a:pt x="0" y="130246"/>
                  <a:pt x="25300" y="112345"/>
                  <a:pt x="40844" y="89029"/>
                </a:cubicBezTo>
                <a:cubicBezTo>
                  <a:pt x="43150" y="77499"/>
                  <a:pt x="41007" y="0"/>
                  <a:pt x="87736" y="18691"/>
                </a:cubicBezTo>
                <a:cubicBezTo>
                  <a:pt x="100818" y="23924"/>
                  <a:pt x="100180" y="45058"/>
                  <a:pt x="111182" y="53860"/>
                </a:cubicBezTo>
                <a:cubicBezTo>
                  <a:pt x="120831" y="61579"/>
                  <a:pt x="134234" y="63160"/>
                  <a:pt x="146351" y="65583"/>
                </a:cubicBezTo>
                <a:cubicBezTo>
                  <a:pt x="173446" y="71002"/>
                  <a:pt x="201059" y="73398"/>
                  <a:pt x="228413" y="77306"/>
                </a:cubicBezTo>
                <a:cubicBezTo>
                  <a:pt x="220598" y="100752"/>
                  <a:pt x="181521" y="139828"/>
                  <a:pt x="204967" y="147644"/>
                </a:cubicBezTo>
                <a:lnTo>
                  <a:pt x="275305" y="171091"/>
                </a:lnTo>
                <a:cubicBezTo>
                  <a:pt x="171040" y="240601"/>
                  <a:pt x="353730" y="126587"/>
                  <a:pt x="134628" y="206260"/>
                </a:cubicBezTo>
                <a:cubicBezTo>
                  <a:pt x="121387" y="211075"/>
                  <a:pt x="118997" y="229706"/>
                  <a:pt x="111182" y="241429"/>
                </a:cubicBezTo>
                <a:cubicBezTo>
                  <a:pt x="99459" y="237521"/>
                  <a:pt x="82868" y="239988"/>
                  <a:pt x="76013" y="229706"/>
                </a:cubicBezTo>
                <a:cubicBezTo>
                  <a:pt x="64960" y="213127"/>
                  <a:pt x="72105" y="182814"/>
                  <a:pt x="64290" y="171091"/>
                </a:cubicBezTo>
                <a:close/>
              </a:path>
            </a:pathLst>
          </a:custGeom>
          <a:noFill/>
          <a:ln w="25400" algn="ctr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27985" tIns="63994" rIns="127985" bIns="63994" anchor="ctr"/>
          <a:lstStyle/>
          <a:p>
            <a:endParaRPr lang="ru-RU"/>
          </a:p>
        </p:txBody>
      </p:sp>
      <p:sp>
        <p:nvSpPr>
          <p:cNvPr id="25693" name="Text Box 101"/>
          <p:cNvSpPr txBox="1">
            <a:spLocks noChangeArrowheads="1"/>
          </p:cNvSpPr>
          <p:nvPr/>
        </p:nvSpPr>
        <p:spPr bwMode="auto">
          <a:xfrm>
            <a:off x="7419975" y="7361238"/>
            <a:ext cx="3668713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78542" tIns="89291" rIns="178542" bIns="89291">
            <a:spAutoFit/>
          </a:bodyPr>
          <a:lstStyle>
            <a:lvl1pPr defTabSz="1787525">
              <a:spcBef>
                <a:spcPct val="20000"/>
              </a:spcBef>
              <a:buFont typeface="Arial" panose="020B0604020202020204" pitchFamily="34" charset="0"/>
              <a:buChar char="•"/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787525">
              <a:spcBef>
                <a:spcPct val="20000"/>
              </a:spcBef>
              <a:buFont typeface="Arial" panose="020B0604020202020204" pitchFamily="34" charset="0"/>
              <a:buChar char="–"/>
              <a:defRPr sz="3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787525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787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787525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787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787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787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787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1600">
                <a:cs typeface="Times New Roman" panose="02020603050405020304" pitchFamily="18" charset="0"/>
              </a:rPr>
              <a:t>- критический уровень подтопления;</a:t>
            </a:r>
          </a:p>
        </p:txBody>
      </p:sp>
      <p:sp>
        <p:nvSpPr>
          <p:cNvPr id="25694" name="Text Box 101"/>
          <p:cNvSpPr txBox="1">
            <a:spLocks noChangeArrowheads="1"/>
          </p:cNvSpPr>
          <p:nvPr/>
        </p:nvSpPr>
        <p:spPr bwMode="auto">
          <a:xfrm>
            <a:off x="7419975" y="7642225"/>
            <a:ext cx="3668713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78542" tIns="89291" rIns="178542" bIns="89291">
            <a:spAutoFit/>
          </a:bodyPr>
          <a:lstStyle>
            <a:lvl1pPr defTabSz="1787525">
              <a:spcBef>
                <a:spcPct val="20000"/>
              </a:spcBef>
              <a:buFont typeface="Arial" panose="020B0604020202020204" pitchFamily="34" charset="0"/>
              <a:buChar char="•"/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787525">
              <a:spcBef>
                <a:spcPct val="20000"/>
              </a:spcBef>
              <a:buFont typeface="Arial" panose="020B0604020202020204" pitchFamily="34" charset="0"/>
              <a:buChar char="–"/>
              <a:defRPr sz="3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787525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787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787525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787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787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787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787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1600">
                <a:cs typeface="Times New Roman" panose="02020603050405020304" pitchFamily="18" charset="0"/>
              </a:rPr>
              <a:t>- средний уровень подтопления;</a:t>
            </a:r>
          </a:p>
        </p:txBody>
      </p:sp>
      <p:sp>
        <p:nvSpPr>
          <p:cNvPr id="25695" name="Text Box 101"/>
          <p:cNvSpPr txBox="1">
            <a:spLocks noChangeArrowheads="1"/>
          </p:cNvSpPr>
          <p:nvPr/>
        </p:nvSpPr>
        <p:spPr bwMode="auto">
          <a:xfrm>
            <a:off x="7431088" y="7947025"/>
            <a:ext cx="3851275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78542" tIns="89291" rIns="178542" bIns="89291">
            <a:spAutoFit/>
          </a:bodyPr>
          <a:lstStyle>
            <a:lvl1pPr defTabSz="1787525">
              <a:spcBef>
                <a:spcPct val="20000"/>
              </a:spcBef>
              <a:buFont typeface="Arial" panose="020B0604020202020204" pitchFamily="34" charset="0"/>
              <a:buChar char="•"/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787525">
              <a:spcBef>
                <a:spcPct val="20000"/>
              </a:spcBef>
              <a:buFont typeface="Arial" panose="020B0604020202020204" pitchFamily="34" charset="0"/>
              <a:buChar char="–"/>
              <a:defRPr sz="3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787525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787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787525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787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787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787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787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1600">
                <a:cs typeface="Times New Roman" panose="02020603050405020304" pitchFamily="18" charset="0"/>
              </a:rPr>
              <a:t>- максимальный уровень подтопления;</a:t>
            </a:r>
          </a:p>
        </p:txBody>
      </p:sp>
      <p:sp>
        <p:nvSpPr>
          <p:cNvPr id="25696" name="Line 499"/>
          <p:cNvSpPr>
            <a:spLocks noChangeShapeType="1"/>
          </p:cNvSpPr>
          <p:nvPr/>
        </p:nvSpPr>
        <p:spPr bwMode="auto">
          <a:xfrm>
            <a:off x="6076950" y="8567738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17" tIns="45709" rIns="91417" bIns="45709" anchor="ctr"/>
          <a:lstStyle/>
          <a:p>
            <a:endParaRPr lang="ru-RU"/>
          </a:p>
        </p:txBody>
      </p:sp>
      <p:sp>
        <p:nvSpPr>
          <p:cNvPr id="25697" name="Text Box 89"/>
          <p:cNvSpPr txBox="1">
            <a:spLocks noChangeArrowheads="1"/>
          </p:cNvSpPr>
          <p:nvPr/>
        </p:nvSpPr>
        <p:spPr bwMode="auto">
          <a:xfrm>
            <a:off x="7305675" y="8202613"/>
            <a:ext cx="4206875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49848" tIns="124935" rIns="249848" bIns="124935">
            <a:spAutoFit/>
          </a:bodyPr>
          <a:lstStyle>
            <a:lvl1pPr defTabSz="2503488">
              <a:spcBef>
                <a:spcPct val="20000"/>
              </a:spcBef>
              <a:buFont typeface="Arial" panose="020B0604020202020204" pitchFamily="34" charset="0"/>
              <a:buChar char="•"/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2503488">
              <a:spcBef>
                <a:spcPct val="20000"/>
              </a:spcBef>
              <a:buFont typeface="Arial" panose="020B0604020202020204" pitchFamily="34" charset="0"/>
              <a:buChar char="–"/>
              <a:defRPr sz="3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2503488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2503488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2503488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25034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25034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25034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25034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r>
              <a:rPr lang="ru-RU" altLang="ru-RU" sz="1600">
                <a:cs typeface="Times New Roman" panose="02020603050405020304" pitchFamily="18" charset="0"/>
              </a:rPr>
              <a:t> -  нефтебазы и другие объекты нефтяного комплекса. (нефтеналивные сатнции, мазутохранилища и др.);</a:t>
            </a:r>
          </a:p>
        </p:txBody>
      </p:sp>
      <p:grpSp>
        <p:nvGrpSpPr>
          <p:cNvPr id="25698" name="Группа 168"/>
          <p:cNvGrpSpPr>
            <a:grpSpLocks/>
          </p:cNvGrpSpPr>
          <p:nvPr/>
        </p:nvGrpSpPr>
        <p:grpSpPr bwMode="auto">
          <a:xfrm rot="-4345915">
            <a:off x="1082675" y="8997950"/>
            <a:ext cx="200025" cy="600075"/>
            <a:chOff x="5857884" y="3714752"/>
            <a:chExt cx="142876" cy="428628"/>
          </a:xfrm>
        </p:grpSpPr>
        <p:sp>
          <p:nvSpPr>
            <p:cNvPr id="25743" name="Овал 169"/>
            <p:cNvSpPr>
              <a:spLocks noChangeArrowheads="1"/>
            </p:cNvSpPr>
            <p:nvPr/>
          </p:nvSpPr>
          <p:spPr bwMode="auto">
            <a:xfrm>
              <a:off x="5857884" y="3857628"/>
              <a:ext cx="142876" cy="142876"/>
            </a:xfrm>
            <a:prstGeom prst="ellipse">
              <a:avLst/>
            </a:prstGeom>
            <a:solidFill>
              <a:schemeClr val="tx1"/>
            </a:solidFill>
            <a:ln w="25400" algn="ctr">
              <a:solidFill>
                <a:schemeClr val="tx1"/>
              </a:solidFill>
              <a:round/>
              <a:headEnd/>
              <a:tailEnd/>
            </a:ln>
          </p:spPr>
          <p:txBody>
            <a:bodyPr lIns="128016" tIns="64008" rIns="128016" bIns="64008" anchor="ctr"/>
            <a:lstStyle/>
            <a:p>
              <a:pPr algn="ctr"/>
              <a:endParaRPr lang="ru-RU" altLang="ru-RU" sz="1600">
                <a:solidFill>
                  <a:srgbClr val="FFFFFF"/>
                </a:solidFill>
                <a:cs typeface="Times New Roman" panose="02020603050405020304" pitchFamily="18" charset="0"/>
              </a:endParaRPr>
            </a:p>
          </p:txBody>
        </p:sp>
        <p:cxnSp>
          <p:nvCxnSpPr>
            <p:cNvPr id="178" name="Прямая соединительная линия 177"/>
            <p:cNvCxnSpPr/>
            <p:nvPr/>
          </p:nvCxnSpPr>
          <p:spPr>
            <a:xfrm rot="16200000" flipH="1">
              <a:off x="5715008" y="3857628"/>
              <a:ext cx="428628" cy="142876"/>
            </a:xfrm>
            <a:prstGeom prst="line">
              <a:avLst/>
            </a:prstGeom>
            <a:ln w="349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699" name="Group 1225"/>
          <p:cNvGrpSpPr>
            <a:grpSpLocks/>
          </p:cNvGrpSpPr>
          <p:nvPr/>
        </p:nvGrpSpPr>
        <p:grpSpPr bwMode="auto">
          <a:xfrm>
            <a:off x="7018338" y="8370888"/>
            <a:ext cx="311150" cy="403225"/>
            <a:chOff x="783" y="2063"/>
            <a:chExt cx="479" cy="307"/>
          </a:xfrm>
        </p:grpSpPr>
        <p:sp>
          <p:nvSpPr>
            <p:cNvPr id="25718" name="Line 1226"/>
            <p:cNvSpPr>
              <a:spLocks noChangeShapeType="1"/>
            </p:cNvSpPr>
            <p:nvPr/>
          </p:nvSpPr>
          <p:spPr bwMode="auto">
            <a:xfrm flipV="1">
              <a:off x="1079" y="2123"/>
              <a:ext cx="1" cy="6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25719" name="Group 1227"/>
            <p:cNvGrpSpPr>
              <a:grpSpLocks/>
            </p:cNvGrpSpPr>
            <p:nvPr/>
          </p:nvGrpSpPr>
          <p:grpSpPr bwMode="auto">
            <a:xfrm>
              <a:off x="783" y="2107"/>
              <a:ext cx="182" cy="265"/>
              <a:chOff x="-1" y="0"/>
              <a:chExt cx="19999" cy="19996"/>
            </a:xfrm>
          </p:grpSpPr>
          <p:grpSp>
            <p:nvGrpSpPr>
              <p:cNvPr id="25736" name="Group 1228"/>
              <p:cNvGrpSpPr>
                <a:grpSpLocks/>
              </p:cNvGrpSpPr>
              <p:nvPr/>
            </p:nvGrpSpPr>
            <p:grpSpPr bwMode="auto">
              <a:xfrm>
                <a:off x="4988" y="0"/>
                <a:ext cx="10021" cy="3399"/>
                <a:chOff x="0" y="0"/>
                <a:chExt cx="19994" cy="20006"/>
              </a:xfrm>
            </p:grpSpPr>
            <p:sp>
              <p:nvSpPr>
                <p:cNvPr id="25741" name="Arc 1229"/>
                <p:cNvSpPr>
                  <a:spLocks/>
                </p:cNvSpPr>
                <p:nvPr/>
              </p:nvSpPr>
              <p:spPr bwMode="auto">
                <a:xfrm flipH="1">
                  <a:off x="0" y="177"/>
                  <a:ext cx="10040" cy="1982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646 h 21600"/>
                    <a:gd name="T4" fmla="*/ 0 w 21600"/>
                    <a:gd name="T5" fmla="*/ 646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  <p:sp>
              <p:nvSpPr>
                <p:cNvPr id="25742" name="Arc 1230"/>
                <p:cNvSpPr>
                  <a:spLocks/>
                </p:cNvSpPr>
                <p:nvPr/>
              </p:nvSpPr>
              <p:spPr bwMode="auto">
                <a:xfrm>
                  <a:off x="9954" y="0"/>
                  <a:ext cx="10040" cy="1982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646 h 21600"/>
                    <a:gd name="T4" fmla="*/ 0 w 21600"/>
                    <a:gd name="T5" fmla="*/ 646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</p:grpSp>
          <p:sp>
            <p:nvSpPr>
              <p:cNvPr id="25737" name="Line 1231"/>
              <p:cNvSpPr>
                <a:spLocks noChangeShapeType="1"/>
              </p:cNvSpPr>
              <p:nvPr/>
            </p:nvSpPr>
            <p:spPr bwMode="auto">
              <a:xfrm>
                <a:off x="4988" y="3308"/>
                <a:ext cx="43" cy="1668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738" name="Line 1232"/>
              <p:cNvSpPr>
                <a:spLocks noChangeShapeType="1"/>
              </p:cNvSpPr>
              <p:nvPr/>
            </p:nvSpPr>
            <p:spPr bwMode="auto">
              <a:xfrm>
                <a:off x="14966" y="3307"/>
                <a:ext cx="43" cy="1668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739" name="Line 1233"/>
              <p:cNvSpPr>
                <a:spLocks noChangeShapeType="1"/>
              </p:cNvSpPr>
              <p:nvPr/>
            </p:nvSpPr>
            <p:spPr bwMode="auto">
              <a:xfrm>
                <a:off x="-1" y="6645"/>
                <a:ext cx="19999" cy="3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740" name="Line 1234"/>
              <p:cNvSpPr>
                <a:spLocks noChangeShapeType="1"/>
              </p:cNvSpPr>
              <p:nvPr/>
            </p:nvSpPr>
            <p:spPr bwMode="auto">
              <a:xfrm>
                <a:off x="-1" y="11652"/>
                <a:ext cx="19999" cy="2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5720" name="Group 1235"/>
            <p:cNvGrpSpPr>
              <a:grpSpLocks/>
            </p:cNvGrpSpPr>
            <p:nvPr/>
          </p:nvGrpSpPr>
          <p:grpSpPr bwMode="auto">
            <a:xfrm>
              <a:off x="988" y="2172"/>
              <a:ext cx="184" cy="199"/>
              <a:chOff x="-1" y="0"/>
              <a:chExt cx="20003" cy="20002"/>
            </a:xfrm>
          </p:grpSpPr>
          <p:grpSp>
            <p:nvGrpSpPr>
              <p:cNvPr id="25729" name="Group 1236"/>
              <p:cNvGrpSpPr>
                <a:grpSpLocks/>
              </p:cNvGrpSpPr>
              <p:nvPr/>
            </p:nvGrpSpPr>
            <p:grpSpPr bwMode="auto">
              <a:xfrm>
                <a:off x="4989" y="0"/>
                <a:ext cx="10023" cy="4525"/>
                <a:chOff x="0" y="0"/>
                <a:chExt cx="20002" cy="20000"/>
              </a:xfrm>
            </p:grpSpPr>
            <p:sp>
              <p:nvSpPr>
                <p:cNvPr id="25734" name="Arc 1237"/>
                <p:cNvSpPr>
                  <a:spLocks/>
                </p:cNvSpPr>
                <p:nvPr/>
              </p:nvSpPr>
              <p:spPr bwMode="auto">
                <a:xfrm flipH="1">
                  <a:off x="0" y="172"/>
                  <a:ext cx="10044" cy="19828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645 h 21600"/>
                    <a:gd name="T4" fmla="*/ 0 w 21600"/>
                    <a:gd name="T5" fmla="*/ 645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  <p:sp>
              <p:nvSpPr>
                <p:cNvPr id="25735" name="Arc 1238"/>
                <p:cNvSpPr>
                  <a:spLocks/>
                </p:cNvSpPr>
                <p:nvPr/>
              </p:nvSpPr>
              <p:spPr bwMode="auto">
                <a:xfrm>
                  <a:off x="9958" y="0"/>
                  <a:ext cx="10044" cy="19823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640 h 21600"/>
                    <a:gd name="T4" fmla="*/ 0 w 21600"/>
                    <a:gd name="T5" fmla="*/ 64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</p:grpSp>
          <p:sp>
            <p:nvSpPr>
              <p:cNvPr id="25730" name="Line 1239"/>
              <p:cNvSpPr>
                <a:spLocks noChangeShapeType="1"/>
              </p:cNvSpPr>
              <p:nvPr/>
            </p:nvSpPr>
            <p:spPr bwMode="auto">
              <a:xfrm>
                <a:off x="4989" y="4446"/>
                <a:ext cx="43" cy="1555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731" name="Line 1240"/>
              <p:cNvSpPr>
                <a:spLocks noChangeShapeType="1"/>
              </p:cNvSpPr>
              <p:nvPr/>
            </p:nvSpPr>
            <p:spPr bwMode="auto">
              <a:xfrm>
                <a:off x="14969" y="4446"/>
                <a:ext cx="43" cy="1555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732" name="Line 1241"/>
              <p:cNvSpPr>
                <a:spLocks noChangeShapeType="1"/>
              </p:cNvSpPr>
              <p:nvPr/>
            </p:nvSpPr>
            <p:spPr bwMode="auto">
              <a:xfrm>
                <a:off x="-1" y="8890"/>
                <a:ext cx="20003" cy="3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733" name="Line 1242"/>
              <p:cNvSpPr>
                <a:spLocks noChangeShapeType="1"/>
              </p:cNvSpPr>
              <p:nvPr/>
            </p:nvSpPr>
            <p:spPr bwMode="auto">
              <a:xfrm>
                <a:off x="-1" y="15516"/>
                <a:ext cx="20003" cy="4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5721" name="Line 1243"/>
            <p:cNvSpPr>
              <a:spLocks noChangeShapeType="1"/>
            </p:cNvSpPr>
            <p:nvPr/>
          </p:nvSpPr>
          <p:spPr bwMode="auto">
            <a:xfrm>
              <a:off x="793" y="2370"/>
              <a:ext cx="42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722" name="Arc 1244"/>
            <p:cNvSpPr>
              <a:spLocks/>
            </p:cNvSpPr>
            <p:nvPr/>
          </p:nvSpPr>
          <p:spPr bwMode="auto">
            <a:xfrm flipV="1">
              <a:off x="1216" y="2326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/>
            </a:p>
          </p:txBody>
        </p:sp>
        <p:sp>
          <p:nvSpPr>
            <p:cNvPr id="25723" name="Arc 1245"/>
            <p:cNvSpPr>
              <a:spLocks/>
            </p:cNvSpPr>
            <p:nvPr/>
          </p:nvSpPr>
          <p:spPr bwMode="auto">
            <a:xfrm>
              <a:off x="1216" y="2129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/>
            </a:p>
          </p:txBody>
        </p:sp>
        <p:sp>
          <p:nvSpPr>
            <p:cNvPr id="25724" name="Arc 1246"/>
            <p:cNvSpPr>
              <a:spLocks/>
            </p:cNvSpPr>
            <p:nvPr/>
          </p:nvSpPr>
          <p:spPr bwMode="auto">
            <a:xfrm flipH="1">
              <a:off x="874" y="2063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/>
            </a:p>
          </p:txBody>
        </p:sp>
        <p:sp>
          <p:nvSpPr>
            <p:cNvPr id="25725" name="Line 1247"/>
            <p:cNvSpPr>
              <a:spLocks noChangeShapeType="1"/>
            </p:cNvSpPr>
            <p:nvPr/>
          </p:nvSpPr>
          <p:spPr bwMode="auto">
            <a:xfrm flipV="1">
              <a:off x="1262" y="2172"/>
              <a:ext cx="0" cy="15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726" name="Line 1248"/>
            <p:cNvSpPr>
              <a:spLocks noChangeShapeType="1"/>
            </p:cNvSpPr>
            <p:nvPr/>
          </p:nvSpPr>
          <p:spPr bwMode="auto">
            <a:xfrm flipH="1">
              <a:off x="884" y="2063"/>
              <a:ext cx="15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727" name="Arc 1249"/>
            <p:cNvSpPr>
              <a:spLocks/>
            </p:cNvSpPr>
            <p:nvPr/>
          </p:nvSpPr>
          <p:spPr bwMode="auto">
            <a:xfrm>
              <a:off x="1033" y="2063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/>
            </a:p>
          </p:txBody>
        </p:sp>
        <p:sp>
          <p:nvSpPr>
            <p:cNvPr id="25728" name="Line 1250"/>
            <p:cNvSpPr>
              <a:spLocks noChangeShapeType="1"/>
            </p:cNvSpPr>
            <p:nvPr/>
          </p:nvSpPr>
          <p:spPr bwMode="auto">
            <a:xfrm flipH="1">
              <a:off x="1079" y="2129"/>
              <a:ext cx="13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5700" name="Group 1873"/>
          <p:cNvGrpSpPr>
            <a:grpSpLocks/>
          </p:cNvGrpSpPr>
          <p:nvPr/>
        </p:nvGrpSpPr>
        <p:grpSpPr bwMode="auto">
          <a:xfrm rot="-1334384">
            <a:off x="6991350" y="8864600"/>
            <a:ext cx="406400" cy="406400"/>
            <a:chOff x="258" y="12222"/>
            <a:chExt cx="457" cy="457"/>
          </a:xfrm>
        </p:grpSpPr>
        <p:sp>
          <p:nvSpPr>
            <p:cNvPr id="25711" name="Oval 1874"/>
            <p:cNvSpPr>
              <a:spLocks noChangeArrowheads="1"/>
            </p:cNvSpPr>
            <p:nvPr/>
          </p:nvSpPr>
          <p:spPr bwMode="auto">
            <a:xfrm>
              <a:off x="258" y="12222"/>
              <a:ext cx="457" cy="457"/>
            </a:xfrm>
            <a:prstGeom prst="ellips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 altLang="ru-RU" sz="1600">
                <a:cs typeface="Times New Roman" panose="02020603050405020304" pitchFamily="18" charset="0"/>
              </a:endParaRPr>
            </a:p>
          </p:txBody>
        </p:sp>
        <p:grpSp>
          <p:nvGrpSpPr>
            <p:cNvPr id="25712" name="Group 1875"/>
            <p:cNvGrpSpPr>
              <a:grpSpLocks/>
            </p:cNvGrpSpPr>
            <p:nvPr/>
          </p:nvGrpSpPr>
          <p:grpSpPr bwMode="auto">
            <a:xfrm>
              <a:off x="276" y="12276"/>
              <a:ext cx="411" cy="343"/>
              <a:chOff x="0" y="0"/>
              <a:chExt cx="19999" cy="20000"/>
            </a:xfrm>
          </p:grpSpPr>
          <p:grpSp>
            <p:nvGrpSpPr>
              <p:cNvPr id="25713" name="Group 1876"/>
              <p:cNvGrpSpPr>
                <a:grpSpLocks/>
              </p:cNvGrpSpPr>
              <p:nvPr/>
            </p:nvGrpSpPr>
            <p:grpSpPr bwMode="auto">
              <a:xfrm>
                <a:off x="0" y="0"/>
                <a:ext cx="19999" cy="20000"/>
                <a:chOff x="0" y="0"/>
                <a:chExt cx="19999" cy="20000"/>
              </a:xfrm>
            </p:grpSpPr>
            <p:sp>
              <p:nvSpPr>
                <p:cNvPr id="25716" name="Freeform 1877"/>
                <p:cNvSpPr>
                  <a:spLocks/>
                </p:cNvSpPr>
                <p:nvPr/>
              </p:nvSpPr>
              <p:spPr bwMode="auto">
                <a:xfrm>
                  <a:off x="0" y="0"/>
                  <a:ext cx="10024" cy="20000"/>
                </a:xfrm>
                <a:custGeom>
                  <a:avLst/>
                  <a:gdLst>
                    <a:gd name="T0" fmla="*/ 1 w 20000"/>
                    <a:gd name="T1" fmla="*/ 0 h 20000"/>
                    <a:gd name="T2" fmla="*/ 1 w 20000"/>
                    <a:gd name="T3" fmla="*/ 9971 h 20000"/>
                    <a:gd name="T4" fmla="*/ 1 w 20000"/>
                    <a:gd name="T5" fmla="*/ 19942 h 20000"/>
                    <a:gd name="T6" fmla="*/ 1 w 20000"/>
                    <a:gd name="T7" fmla="*/ 19009 h 20000"/>
                    <a:gd name="T8" fmla="*/ 1 w 20000"/>
                    <a:gd name="T9" fmla="*/ 18542 h 20000"/>
                    <a:gd name="T10" fmla="*/ 1 w 20000"/>
                    <a:gd name="T11" fmla="*/ 18542 h 20000"/>
                    <a:gd name="T12" fmla="*/ 1 w 20000"/>
                    <a:gd name="T13" fmla="*/ 17668 h 20000"/>
                    <a:gd name="T14" fmla="*/ 1 w 20000"/>
                    <a:gd name="T15" fmla="*/ 17668 h 20000"/>
                    <a:gd name="T16" fmla="*/ 1 w 20000"/>
                    <a:gd name="T17" fmla="*/ 16793 h 20000"/>
                    <a:gd name="T18" fmla="*/ 0 w 20000"/>
                    <a:gd name="T19" fmla="*/ 16793 h 20000"/>
                    <a:gd name="T20" fmla="*/ 0 w 20000"/>
                    <a:gd name="T21" fmla="*/ 10262 h 20000"/>
                    <a:gd name="T22" fmla="*/ 1 w 20000"/>
                    <a:gd name="T23" fmla="*/ 10262 h 20000"/>
                    <a:gd name="T24" fmla="*/ 1 w 20000"/>
                    <a:gd name="T25" fmla="*/ 5423 h 20000"/>
                    <a:gd name="T26" fmla="*/ 1 w 20000"/>
                    <a:gd name="T27" fmla="*/ 5423 h 20000"/>
                    <a:gd name="T28" fmla="*/ 1 w 20000"/>
                    <a:gd name="T29" fmla="*/ 4548 h 20000"/>
                    <a:gd name="T30" fmla="*/ 1 w 20000"/>
                    <a:gd name="T31" fmla="*/ 4140 h 20000"/>
                    <a:gd name="T32" fmla="*/ 1 w 20000"/>
                    <a:gd name="T33" fmla="*/ 3673 h 20000"/>
                    <a:gd name="T34" fmla="*/ 1 w 20000"/>
                    <a:gd name="T35" fmla="*/ 3673 h 20000"/>
                    <a:gd name="T36" fmla="*/ 1 w 20000"/>
                    <a:gd name="T37" fmla="*/ 2799 h 20000"/>
                    <a:gd name="T38" fmla="*/ 1 w 20000"/>
                    <a:gd name="T39" fmla="*/ 2799 h 20000"/>
                    <a:gd name="T40" fmla="*/ 1 w 20000"/>
                    <a:gd name="T41" fmla="*/ 1516 h 20000"/>
                    <a:gd name="T42" fmla="*/ 1 w 20000"/>
                    <a:gd name="T43" fmla="*/ 0 h 2000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0000"/>
                    <a:gd name="T67" fmla="*/ 0 h 20000"/>
                    <a:gd name="T68" fmla="*/ 20000 w 20000"/>
                    <a:gd name="T69" fmla="*/ 20000 h 20000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0000" h="20000">
                      <a:moveTo>
                        <a:pt x="3301" y="0"/>
                      </a:moveTo>
                      <a:lnTo>
                        <a:pt x="19903" y="9971"/>
                      </a:lnTo>
                      <a:lnTo>
                        <a:pt x="3301" y="19942"/>
                      </a:lnTo>
                      <a:lnTo>
                        <a:pt x="2913" y="19009"/>
                      </a:lnTo>
                      <a:lnTo>
                        <a:pt x="2913" y="18542"/>
                      </a:lnTo>
                      <a:lnTo>
                        <a:pt x="1456" y="18542"/>
                      </a:lnTo>
                      <a:lnTo>
                        <a:pt x="1456" y="17668"/>
                      </a:lnTo>
                      <a:lnTo>
                        <a:pt x="680" y="17668"/>
                      </a:lnTo>
                      <a:lnTo>
                        <a:pt x="680" y="16793"/>
                      </a:lnTo>
                      <a:lnTo>
                        <a:pt x="0" y="16793"/>
                      </a:lnTo>
                      <a:lnTo>
                        <a:pt x="0" y="10262"/>
                      </a:lnTo>
                      <a:lnTo>
                        <a:pt x="680" y="10262"/>
                      </a:lnTo>
                      <a:lnTo>
                        <a:pt x="680" y="5423"/>
                      </a:lnTo>
                      <a:lnTo>
                        <a:pt x="1456" y="5423"/>
                      </a:lnTo>
                      <a:lnTo>
                        <a:pt x="1456" y="4548"/>
                      </a:lnTo>
                      <a:lnTo>
                        <a:pt x="2136" y="4140"/>
                      </a:lnTo>
                      <a:lnTo>
                        <a:pt x="2136" y="3673"/>
                      </a:lnTo>
                      <a:lnTo>
                        <a:pt x="2913" y="3673"/>
                      </a:lnTo>
                      <a:lnTo>
                        <a:pt x="2913" y="2799"/>
                      </a:lnTo>
                      <a:lnTo>
                        <a:pt x="3592" y="2799"/>
                      </a:lnTo>
                      <a:lnTo>
                        <a:pt x="3592" y="1516"/>
                      </a:lnTo>
                      <a:lnTo>
                        <a:pt x="3301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  <p:sp>
              <p:nvSpPr>
                <p:cNvPr id="25717" name="Freeform 1878"/>
                <p:cNvSpPr>
                  <a:spLocks/>
                </p:cNvSpPr>
                <p:nvPr/>
              </p:nvSpPr>
              <p:spPr bwMode="auto">
                <a:xfrm>
                  <a:off x="9975" y="0"/>
                  <a:ext cx="10024" cy="20000"/>
                </a:xfrm>
                <a:custGeom>
                  <a:avLst/>
                  <a:gdLst>
                    <a:gd name="T0" fmla="*/ 1 w 20000"/>
                    <a:gd name="T1" fmla="*/ 0 h 20000"/>
                    <a:gd name="T2" fmla="*/ 0 w 20000"/>
                    <a:gd name="T3" fmla="*/ 9971 h 20000"/>
                    <a:gd name="T4" fmla="*/ 1 w 20000"/>
                    <a:gd name="T5" fmla="*/ 19942 h 20000"/>
                    <a:gd name="T6" fmla="*/ 1 w 20000"/>
                    <a:gd name="T7" fmla="*/ 19009 h 20000"/>
                    <a:gd name="T8" fmla="*/ 1 w 20000"/>
                    <a:gd name="T9" fmla="*/ 18542 h 20000"/>
                    <a:gd name="T10" fmla="*/ 1 w 20000"/>
                    <a:gd name="T11" fmla="*/ 18542 h 20000"/>
                    <a:gd name="T12" fmla="*/ 1 w 20000"/>
                    <a:gd name="T13" fmla="*/ 17668 h 20000"/>
                    <a:gd name="T14" fmla="*/ 1 w 20000"/>
                    <a:gd name="T15" fmla="*/ 17668 h 20000"/>
                    <a:gd name="T16" fmla="*/ 1 w 20000"/>
                    <a:gd name="T17" fmla="*/ 16793 h 20000"/>
                    <a:gd name="T18" fmla="*/ 1 w 20000"/>
                    <a:gd name="T19" fmla="*/ 16793 h 20000"/>
                    <a:gd name="T20" fmla="*/ 1 w 20000"/>
                    <a:gd name="T21" fmla="*/ 10262 h 20000"/>
                    <a:gd name="T22" fmla="*/ 1 w 20000"/>
                    <a:gd name="T23" fmla="*/ 10262 h 20000"/>
                    <a:gd name="T24" fmla="*/ 1 w 20000"/>
                    <a:gd name="T25" fmla="*/ 5423 h 20000"/>
                    <a:gd name="T26" fmla="*/ 1 w 20000"/>
                    <a:gd name="T27" fmla="*/ 5423 h 20000"/>
                    <a:gd name="T28" fmla="*/ 1 w 20000"/>
                    <a:gd name="T29" fmla="*/ 4548 h 20000"/>
                    <a:gd name="T30" fmla="*/ 1 w 20000"/>
                    <a:gd name="T31" fmla="*/ 4140 h 20000"/>
                    <a:gd name="T32" fmla="*/ 1 w 20000"/>
                    <a:gd name="T33" fmla="*/ 3673 h 20000"/>
                    <a:gd name="T34" fmla="*/ 1 w 20000"/>
                    <a:gd name="T35" fmla="*/ 3673 h 20000"/>
                    <a:gd name="T36" fmla="*/ 1 w 20000"/>
                    <a:gd name="T37" fmla="*/ 2799 h 20000"/>
                    <a:gd name="T38" fmla="*/ 1 w 20000"/>
                    <a:gd name="T39" fmla="*/ 2799 h 20000"/>
                    <a:gd name="T40" fmla="*/ 1 w 20000"/>
                    <a:gd name="T41" fmla="*/ 1516 h 20000"/>
                    <a:gd name="T42" fmla="*/ 1 w 20000"/>
                    <a:gd name="T43" fmla="*/ 0 h 2000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0000"/>
                    <a:gd name="T67" fmla="*/ 0 h 20000"/>
                    <a:gd name="T68" fmla="*/ 20000 w 20000"/>
                    <a:gd name="T69" fmla="*/ 20000 h 20000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0000" h="20000">
                      <a:moveTo>
                        <a:pt x="16602" y="0"/>
                      </a:moveTo>
                      <a:lnTo>
                        <a:pt x="0" y="9971"/>
                      </a:lnTo>
                      <a:lnTo>
                        <a:pt x="16602" y="19942"/>
                      </a:lnTo>
                      <a:lnTo>
                        <a:pt x="16990" y="19009"/>
                      </a:lnTo>
                      <a:lnTo>
                        <a:pt x="16990" y="18542"/>
                      </a:lnTo>
                      <a:lnTo>
                        <a:pt x="18447" y="18542"/>
                      </a:lnTo>
                      <a:lnTo>
                        <a:pt x="18447" y="17668"/>
                      </a:lnTo>
                      <a:lnTo>
                        <a:pt x="19223" y="17668"/>
                      </a:lnTo>
                      <a:lnTo>
                        <a:pt x="19223" y="16793"/>
                      </a:lnTo>
                      <a:lnTo>
                        <a:pt x="19903" y="16793"/>
                      </a:lnTo>
                      <a:lnTo>
                        <a:pt x="19903" y="10262"/>
                      </a:lnTo>
                      <a:lnTo>
                        <a:pt x="19223" y="10262"/>
                      </a:lnTo>
                      <a:lnTo>
                        <a:pt x="19223" y="5423"/>
                      </a:lnTo>
                      <a:lnTo>
                        <a:pt x="18447" y="5423"/>
                      </a:lnTo>
                      <a:lnTo>
                        <a:pt x="18447" y="4548"/>
                      </a:lnTo>
                      <a:lnTo>
                        <a:pt x="17767" y="4140"/>
                      </a:lnTo>
                      <a:lnTo>
                        <a:pt x="17767" y="3673"/>
                      </a:lnTo>
                      <a:lnTo>
                        <a:pt x="16990" y="3673"/>
                      </a:lnTo>
                      <a:lnTo>
                        <a:pt x="16990" y="2799"/>
                      </a:lnTo>
                      <a:lnTo>
                        <a:pt x="16311" y="2799"/>
                      </a:lnTo>
                      <a:lnTo>
                        <a:pt x="16311" y="1516"/>
                      </a:lnTo>
                      <a:lnTo>
                        <a:pt x="1660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</p:grpSp>
          <p:sp>
            <p:nvSpPr>
              <p:cNvPr id="25714" name="Line 1879"/>
              <p:cNvSpPr>
                <a:spLocks noChangeShapeType="1"/>
              </p:cNvSpPr>
              <p:nvPr/>
            </p:nvSpPr>
            <p:spPr bwMode="auto">
              <a:xfrm>
                <a:off x="1657" y="0"/>
                <a:ext cx="16685" cy="200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715" name="Line 1880"/>
              <p:cNvSpPr>
                <a:spLocks noChangeShapeType="1"/>
              </p:cNvSpPr>
              <p:nvPr/>
            </p:nvSpPr>
            <p:spPr bwMode="auto">
              <a:xfrm flipV="1">
                <a:off x="1657" y="0"/>
                <a:ext cx="16685" cy="200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25701" name="Text Box 89"/>
          <p:cNvSpPr txBox="1">
            <a:spLocks noChangeArrowheads="1"/>
          </p:cNvSpPr>
          <p:nvPr/>
        </p:nvSpPr>
        <p:spPr bwMode="auto">
          <a:xfrm>
            <a:off x="1447800" y="9080500"/>
            <a:ext cx="1849438" cy="44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249848" tIns="124935" rIns="249848" bIns="124935">
            <a:spAutoFit/>
          </a:bodyPr>
          <a:lstStyle>
            <a:lvl1pPr defTabSz="2503488">
              <a:spcBef>
                <a:spcPct val="20000"/>
              </a:spcBef>
              <a:buFont typeface="Arial" panose="020B0604020202020204" pitchFamily="34" charset="0"/>
              <a:buChar char="•"/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2503488">
              <a:spcBef>
                <a:spcPct val="20000"/>
              </a:spcBef>
              <a:buFont typeface="Arial" panose="020B0604020202020204" pitchFamily="34" charset="0"/>
              <a:buChar char="–"/>
              <a:defRPr sz="3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2503488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2503488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2503488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25034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25034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25034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25034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ru-RU" altLang="ru-RU" sz="1600">
                <a:cs typeface="Times New Roman" panose="02020603050405020304" pitchFamily="18" charset="0"/>
              </a:rPr>
              <a:t> - нефтепровод;</a:t>
            </a:r>
          </a:p>
        </p:txBody>
      </p:sp>
      <p:sp>
        <p:nvSpPr>
          <p:cNvPr id="25702" name="Text Box 89"/>
          <p:cNvSpPr txBox="1">
            <a:spLocks noChangeArrowheads="1"/>
          </p:cNvSpPr>
          <p:nvPr/>
        </p:nvSpPr>
        <p:spPr bwMode="auto">
          <a:xfrm>
            <a:off x="7329488" y="8870950"/>
            <a:ext cx="2638425" cy="44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49848" tIns="124935" rIns="249848" bIns="124935">
            <a:spAutoFit/>
          </a:bodyPr>
          <a:lstStyle>
            <a:lvl1pPr defTabSz="2503488">
              <a:spcBef>
                <a:spcPct val="20000"/>
              </a:spcBef>
              <a:buFont typeface="Arial" panose="020B0604020202020204" pitchFamily="34" charset="0"/>
              <a:buChar char="•"/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2503488">
              <a:spcBef>
                <a:spcPct val="20000"/>
              </a:spcBef>
              <a:buFont typeface="Arial" panose="020B0604020202020204" pitchFamily="34" charset="0"/>
              <a:buChar char="–"/>
              <a:defRPr sz="3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2503488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2503488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2503488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25034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25034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25034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25034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ru-RU" altLang="ru-RU" sz="1600">
                <a:cs typeface="Times New Roman" panose="02020603050405020304" pitchFamily="18" charset="0"/>
              </a:rPr>
              <a:t> -  насосные станции; </a:t>
            </a:r>
          </a:p>
        </p:txBody>
      </p:sp>
      <p:grpSp>
        <p:nvGrpSpPr>
          <p:cNvPr id="25703" name="Группа 231"/>
          <p:cNvGrpSpPr>
            <a:grpSpLocks/>
          </p:cNvGrpSpPr>
          <p:nvPr/>
        </p:nvGrpSpPr>
        <p:grpSpPr bwMode="auto">
          <a:xfrm>
            <a:off x="6780213" y="9317038"/>
            <a:ext cx="504825" cy="200025"/>
            <a:chOff x="6827094" y="5825222"/>
            <a:chExt cx="504000" cy="200060"/>
          </a:xfrm>
        </p:grpSpPr>
        <p:sp>
          <p:nvSpPr>
            <p:cNvPr id="25709" name="Овал 169"/>
            <p:cNvSpPr>
              <a:spLocks noChangeArrowheads="1"/>
            </p:cNvSpPr>
            <p:nvPr/>
          </p:nvSpPr>
          <p:spPr bwMode="auto">
            <a:xfrm rot="-4345915">
              <a:off x="7007458" y="5825250"/>
              <a:ext cx="200060" cy="200004"/>
            </a:xfrm>
            <a:prstGeom prst="ellipse">
              <a:avLst/>
            </a:prstGeom>
            <a:solidFill>
              <a:srgbClr val="FFFF00"/>
            </a:solidFill>
            <a:ln w="25400" algn="ctr">
              <a:solidFill>
                <a:srgbClr val="FFFF00"/>
              </a:solidFill>
              <a:round/>
              <a:headEnd/>
              <a:tailEnd/>
            </a:ln>
          </p:spPr>
          <p:txBody>
            <a:bodyPr vert="eaVert" lIns="127985" tIns="63994" rIns="127985" bIns="63994" anchor="ctr"/>
            <a:lstStyle/>
            <a:p>
              <a:pPr algn="ctr"/>
              <a:endParaRPr lang="ru-RU" altLang="ru-RU" sz="250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cxnSp>
          <p:nvCxnSpPr>
            <p:cNvPr id="25710" name="Прямая соединительная линия 170"/>
            <p:cNvCxnSpPr>
              <a:cxnSpLocks noChangeShapeType="1"/>
            </p:cNvCxnSpPr>
            <p:nvPr/>
          </p:nvCxnSpPr>
          <p:spPr bwMode="auto">
            <a:xfrm rot="11854085" flipH="1">
              <a:off x="6827094" y="5838990"/>
              <a:ext cx="504000" cy="142875"/>
            </a:xfrm>
            <a:prstGeom prst="line">
              <a:avLst/>
            </a:prstGeom>
            <a:noFill/>
            <a:ln w="34925" algn="ctr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25704" name="Группа 218"/>
          <p:cNvGrpSpPr>
            <a:grpSpLocks/>
          </p:cNvGrpSpPr>
          <p:nvPr/>
        </p:nvGrpSpPr>
        <p:grpSpPr bwMode="auto">
          <a:xfrm>
            <a:off x="1155700" y="5337175"/>
            <a:ext cx="309563" cy="301625"/>
            <a:chOff x="-1121598" y="5086352"/>
            <a:chExt cx="309408" cy="301197"/>
          </a:xfrm>
        </p:grpSpPr>
        <p:sp>
          <p:nvSpPr>
            <p:cNvPr id="25707" name="Oval 41"/>
            <p:cNvSpPr>
              <a:spLocks noChangeArrowheads="1"/>
            </p:cNvSpPr>
            <p:nvPr/>
          </p:nvSpPr>
          <p:spPr bwMode="auto">
            <a:xfrm>
              <a:off x="-1100190" y="5086352"/>
              <a:ext cx="288000" cy="288000"/>
            </a:xfrm>
            <a:prstGeom prst="ellipse">
              <a:avLst/>
            </a:prstGeom>
            <a:solidFill>
              <a:srgbClr val="FF3300"/>
            </a:solidFill>
            <a:ln w="25400">
              <a:solidFill>
                <a:srgbClr val="FF3300"/>
              </a:solidFill>
              <a:round/>
              <a:headEnd/>
              <a:tailEnd/>
            </a:ln>
          </p:spPr>
          <p:txBody>
            <a:bodyPr wrap="none" lIns="127761" tIns="63881" rIns="127761" bIns="63881" anchor="ctr"/>
            <a:lstStyle>
              <a:lvl1pPr defTabSz="127476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defTabSz="127476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defTabSz="127476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defTabSz="127476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defTabSz="127476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3013075" indent="1588" defTabSz="1274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3470275" indent="1588" defTabSz="1274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927475" indent="1588" defTabSz="1274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4384675" indent="1588" defTabSz="1274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endParaRPr lang="ru-RU" altLang="ru-RU" sz="290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5708" name="Oval 41"/>
            <p:cNvSpPr>
              <a:spLocks noChangeArrowheads="1"/>
            </p:cNvSpPr>
            <p:nvPr/>
          </p:nvSpPr>
          <p:spPr bwMode="auto">
            <a:xfrm>
              <a:off x="-1121598" y="5099549"/>
              <a:ext cx="288000" cy="288000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127761" tIns="63881" rIns="127761" bIns="63881" anchor="ctr"/>
            <a:lstStyle>
              <a:lvl1pPr defTabSz="127476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defTabSz="127476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defTabSz="127476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defTabSz="127476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defTabSz="127476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3013075" indent="1588" defTabSz="1274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3470275" indent="1588" defTabSz="1274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927475" indent="1588" defTabSz="1274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4384675" indent="1588" defTabSz="1274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ru-RU" sz="2800">
                  <a:solidFill>
                    <a:schemeClr val="bg1"/>
                  </a:solidFill>
                  <a:latin typeface="Calibri" panose="020F0502020204030204" pitchFamily="34" charset="0"/>
                  <a:cs typeface="Times New Roman" panose="02020603050405020304" pitchFamily="18" charset="0"/>
                </a:rPr>
                <a:t>T</a:t>
              </a:r>
              <a:endParaRPr lang="ru-RU" altLang="ru-RU" sz="290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5705" name="Прямоугольник 5"/>
          <p:cNvSpPr>
            <a:spLocks noChangeArrowheads="1"/>
          </p:cNvSpPr>
          <p:nvPr/>
        </p:nvSpPr>
        <p:spPr bwMode="auto">
          <a:xfrm>
            <a:off x="0" y="0"/>
            <a:ext cx="12801600" cy="1079500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hangingPunct="1">
              <a:lnSpc>
                <a:spcPct val="80000"/>
              </a:lnSpc>
            </a:pPr>
            <a:r>
              <a:rPr lang="ru-RU" altLang="ru-RU" sz="2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Электронный паспорт социально-значимого объекта</a:t>
            </a:r>
          </a:p>
          <a:p>
            <a:pPr algn="ctr" eaLnBrk="1" hangingPunct="1"/>
            <a:r>
              <a:rPr lang="ru-RU" altLang="ru-RU" sz="2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УВК «Школьная академия»</a:t>
            </a:r>
          </a:p>
          <a:p>
            <a:pPr algn="ctr" eaLnBrk="1" hangingPunct="1"/>
            <a:r>
              <a:rPr lang="ru-RU" altLang="ru-RU" sz="2100" dirty="0" smtClean="0">
                <a:solidFill>
                  <a:srgbClr val="0000FF"/>
                </a:solidFill>
                <a:cs typeface="Times New Roman" panose="02020603050405020304" pitchFamily="18" charset="0"/>
              </a:rPr>
              <a:t>(</a:t>
            </a:r>
            <a:r>
              <a:rPr lang="ru-RU" altLang="ru-RU" sz="2100" dirty="0">
                <a:solidFill>
                  <a:srgbClr val="0000FF"/>
                </a:solidFill>
                <a:cs typeface="Times New Roman" panose="02020603050405020304" pitchFamily="18" charset="0"/>
              </a:rPr>
              <a:t>Условные обозначения) </a:t>
            </a:r>
          </a:p>
        </p:txBody>
      </p:sp>
      <p:sp>
        <p:nvSpPr>
          <p:cNvPr id="25706" name="Text Box 200"/>
          <p:cNvSpPr txBox="1">
            <a:spLocks noChangeArrowheads="1"/>
          </p:cNvSpPr>
          <p:nvPr/>
        </p:nvSpPr>
        <p:spPr bwMode="auto">
          <a:xfrm>
            <a:off x="12082463" y="0"/>
            <a:ext cx="71913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279525">
              <a:spcBef>
                <a:spcPct val="20000"/>
              </a:spcBef>
              <a:buFont typeface="Arial" panose="020B0604020202020204" pitchFamily="34" charset="0"/>
              <a:buChar char="•"/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spcBef>
                <a:spcPct val="20000"/>
              </a:spcBef>
              <a:buFont typeface="Arial" panose="020B0604020202020204" pitchFamily="34" charset="0"/>
              <a:buChar char="–"/>
              <a:defRPr sz="3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ru-RU" altLang="ru-RU" sz="1400" b="1"/>
              <a:t>п. 2.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26" name="Группа 277"/>
          <p:cNvGrpSpPr>
            <a:grpSpLocks/>
          </p:cNvGrpSpPr>
          <p:nvPr/>
        </p:nvGrpSpPr>
        <p:grpSpPr bwMode="auto">
          <a:xfrm>
            <a:off x="293688" y="1703388"/>
            <a:ext cx="420687" cy="306387"/>
            <a:chOff x="6544278" y="3971161"/>
            <a:chExt cx="339753" cy="261960"/>
          </a:xfrm>
        </p:grpSpPr>
        <p:grpSp>
          <p:nvGrpSpPr>
            <p:cNvPr id="27391" name="Group 73"/>
            <p:cNvGrpSpPr>
              <a:grpSpLocks/>
            </p:cNvGrpSpPr>
            <p:nvPr/>
          </p:nvGrpSpPr>
          <p:grpSpPr bwMode="auto">
            <a:xfrm>
              <a:off x="6578849" y="3971161"/>
              <a:ext cx="255339" cy="261960"/>
              <a:chOff x="3168" y="186"/>
              <a:chExt cx="528" cy="672"/>
            </a:xfrm>
          </p:grpSpPr>
          <p:sp>
            <p:nvSpPr>
              <p:cNvPr id="27394" name="Line 74"/>
              <p:cNvSpPr>
                <a:spLocks noChangeShapeType="1"/>
              </p:cNvSpPr>
              <p:nvPr/>
            </p:nvSpPr>
            <p:spPr bwMode="auto">
              <a:xfrm>
                <a:off x="3193" y="186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7395" name="Line 75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7396" name="Line 76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7397" name="Line 77"/>
              <p:cNvSpPr>
                <a:spLocks noChangeShapeType="1"/>
              </p:cNvSpPr>
              <p:nvPr/>
            </p:nvSpPr>
            <p:spPr bwMode="auto">
              <a:xfrm>
                <a:off x="3671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27392" name="Freeform 78"/>
            <p:cNvSpPr>
              <a:spLocks/>
            </p:cNvSpPr>
            <p:nvPr/>
          </p:nvSpPr>
          <p:spPr bwMode="auto">
            <a:xfrm>
              <a:off x="6591299" y="3986212"/>
              <a:ext cx="240507" cy="130980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2147483646 h 159"/>
                <a:gd name="T4" fmla="*/ 2147483646 w 291"/>
                <a:gd name="T5" fmla="*/ 2147483646 h 159"/>
                <a:gd name="T6" fmla="*/ 2147483646 w 291"/>
                <a:gd name="T7" fmla="*/ 2147483646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3F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27393" name="Text Box 79"/>
            <p:cNvSpPr txBox="1">
              <a:spLocks noChangeArrowheads="1"/>
            </p:cNvSpPr>
            <p:nvPr/>
          </p:nvSpPr>
          <p:spPr bwMode="auto">
            <a:xfrm>
              <a:off x="6544278" y="4001463"/>
              <a:ext cx="339753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defTabSz="1031875">
                <a:spcBef>
                  <a:spcPct val="20000"/>
                </a:spcBef>
                <a:buFont typeface="Arial" panose="020B0604020202020204" pitchFamily="34" charset="0"/>
                <a:buChar char="•"/>
                <a:defRPr sz="45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031875">
                <a:spcBef>
                  <a:spcPct val="20000"/>
                </a:spcBef>
                <a:buFont typeface="Arial" panose="020B0604020202020204" pitchFamily="34" charset="0"/>
                <a:buChar char="–"/>
                <a:defRPr sz="39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031875">
                <a:spcBef>
                  <a:spcPct val="20000"/>
                </a:spcBef>
                <a:buFont typeface="Arial" panose="020B0604020202020204" pitchFamily="34" charset="0"/>
                <a:buChar char="•"/>
                <a:defRPr sz="3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031875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031875">
                <a:spcBef>
                  <a:spcPct val="20000"/>
                </a:spcBef>
                <a:buFont typeface="Arial" panose="020B0604020202020204" pitchFamily="34" charset="0"/>
                <a:buChar char="»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03187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03187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03187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03187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ru-RU" altLang="ru-RU" sz="700" b="1">
                  <a:cs typeface="Arial" panose="020B0604020202020204" pitchFamily="34" charset="0"/>
                </a:rPr>
                <a:t>ДПО</a:t>
              </a:r>
            </a:p>
          </p:txBody>
        </p:sp>
      </p:grpSp>
      <p:grpSp>
        <p:nvGrpSpPr>
          <p:cNvPr id="26627" name="Группа 276"/>
          <p:cNvGrpSpPr>
            <a:grpSpLocks/>
          </p:cNvGrpSpPr>
          <p:nvPr/>
        </p:nvGrpSpPr>
        <p:grpSpPr bwMode="auto">
          <a:xfrm>
            <a:off x="309563" y="1387475"/>
            <a:ext cx="434975" cy="306388"/>
            <a:chOff x="4856160" y="3032911"/>
            <a:chExt cx="351098" cy="261959"/>
          </a:xfrm>
        </p:grpSpPr>
        <p:grpSp>
          <p:nvGrpSpPr>
            <p:cNvPr id="27383" name="Group 127"/>
            <p:cNvGrpSpPr>
              <a:grpSpLocks/>
            </p:cNvGrpSpPr>
            <p:nvPr/>
          </p:nvGrpSpPr>
          <p:grpSpPr bwMode="auto">
            <a:xfrm>
              <a:off x="4885381" y="3032911"/>
              <a:ext cx="302569" cy="261959"/>
              <a:chOff x="3168" y="180"/>
              <a:chExt cx="528" cy="672"/>
            </a:xfrm>
          </p:grpSpPr>
          <p:sp>
            <p:nvSpPr>
              <p:cNvPr id="27387" name="Line 128"/>
              <p:cNvSpPr>
                <a:spLocks noChangeShapeType="1"/>
              </p:cNvSpPr>
              <p:nvPr/>
            </p:nvSpPr>
            <p:spPr bwMode="auto">
              <a:xfrm>
                <a:off x="3175" y="180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7388" name="Line 12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7389" name="Line 130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7390" name="Line 131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27384" name="Группа 22"/>
            <p:cNvGrpSpPr>
              <a:grpSpLocks/>
            </p:cNvGrpSpPr>
            <p:nvPr/>
          </p:nvGrpSpPr>
          <p:grpSpPr bwMode="auto">
            <a:xfrm>
              <a:off x="4856160" y="3051101"/>
              <a:ext cx="351098" cy="130980"/>
              <a:chOff x="3309131" y="3055062"/>
              <a:chExt cx="351098" cy="130980"/>
            </a:xfrm>
          </p:grpSpPr>
          <p:sp>
            <p:nvSpPr>
              <p:cNvPr id="27385" name="Freeform 132"/>
              <p:cNvSpPr>
                <a:spLocks/>
              </p:cNvSpPr>
              <p:nvPr/>
            </p:nvSpPr>
            <p:spPr bwMode="auto">
              <a:xfrm>
                <a:off x="3361848" y="3055062"/>
                <a:ext cx="274131" cy="130980"/>
              </a:xfrm>
              <a:custGeom>
                <a:avLst/>
                <a:gdLst>
                  <a:gd name="T0" fmla="*/ 0 w 291"/>
                  <a:gd name="T1" fmla="*/ 0 h 159"/>
                  <a:gd name="T2" fmla="*/ 0 w 291"/>
                  <a:gd name="T3" fmla="*/ 2147483646 h 159"/>
                  <a:gd name="T4" fmla="*/ 2147483646 w 291"/>
                  <a:gd name="T5" fmla="*/ 2147483646 h 159"/>
                  <a:gd name="T6" fmla="*/ 2147483646 w 291"/>
                  <a:gd name="T7" fmla="*/ 2147483646 h 159"/>
                  <a:gd name="T8" fmla="*/ 0 w 291"/>
                  <a:gd name="T9" fmla="*/ 0 h 1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1"/>
                  <a:gd name="T16" fmla="*/ 0 h 159"/>
                  <a:gd name="T17" fmla="*/ 291 w 291"/>
                  <a:gd name="T18" fmla="*/ 159 h 1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1" h="159">
                    <a:moveTo>
                      <a:pt x="0" y="0"/>
                    </a:moveTo>
                    <a:lnTo>
                      <a:pt x="0" y="159"/>
                    </a:lnTo>
                    <a:lnTo>
                      <a:pt x="291" y="114"/>
                    </a:lnTo>
                    <a:lnTo>
                      <a:pt x="291" y="3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27386" name="Text Box 133"/>
              <p:cNvSpPr txBox="1">
                <a:spLocks noChangeArrowheads="1"/>
              </p:cNvSpPr>
              <p:nvPr/>
            </p:nvSpPr>
            <p:spPr bwMode="auto">
              <a:xfrm>
                <a:off x="3309131" y="3073932"/>
                <a:ext cx="351098" cy="924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1031875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45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031875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39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031875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031875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031875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031875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031875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031875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031875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ru-RU" altLang="ru-RU" sz="700" b="1">
                    <a:solidFill>
                      <a:schemeClr val="bg1"/>
                    </a:solidFill>
                    <a:cs typeface="Arial" panose="020B0604020202020204" pitchFamily="34" charset="0"/>
                  </a:rPr>
                  <a:t>ВПО</a:t>
                </a:r>
              </a:p>
            </p:txBody>
          </p:sp>
        </p:grpSp>
      </p:grpSp>
      <p:grpSp>
        <p:nvGrpSpPr>
          <p:cNvPr id="26628" name="Group 316"/>
          <p:cNvGrpSpPr>
            <a:grpSpLocks/>
          </p:cNvGrpSpPr>
          <p:nvPr/>
        </p:nvGrpSpPr>
        <p:grpSpPr bwMode="auto">
          <a:xfrm>
            <a:off x="236538" y="3668713"/>
            <a:ext cx="471487" cy="311150"/>
            <a:chOff x="4727" y="2506"/>
            <a:chExt cx="706" cy="1172"/>
          </a:xfrm>
        </p:grpSpPr>
        <p:sp>
          <p:nvSpPr>
            <p:cNvPr id="27304" name="Freeform 317"/>
            <p:cNvSpPr>
              <a:spLocks/>
            </p:cNvSpPr>
            <p:nvPr/>
          </p:nvSpPr>
          <p:spPr bwMode="auto">
            <a:xfrm>
              <a:off x="4727" y="3558"/>
              <a:ext cx="46" cy="120"/>
            </a:xfrm>
            <a:custGeom>
              <a:avLst/>
              <a:gdLst>
                <a:gd name="T0" fmla="*/ 0 w 139"/>
                <a:gd name="T1" fmla="*/ 23 h 135"/>
                <a:gd name="T2" fmla="*/ 0 w 139"/>
                <a:gd name="T3" fmla="*/ 16 h 135"/>
                <a:gd name="T4" fmla="*/ 0 w 139"/>
                <a:gd name="T5" fmla="*/ 16 h 135"/>
                <a:gd name="T6" fmla="*/ 0 w 139"/>
                <a:gd name="T7" fmla="*/ 8 h 135"/>
                <a:gd name="T8" fmla="*/ 0 w 139"/>
                <a:gd name="T9" fmla="*/ 8 h 135"/>
                <a:gd name="T10" fmla="*/ 0 w 139"/>
                <a:gd name="T11" fmla="*/ 0 h 135"/>
                <a:gd name="T12" fmla="*/ 0 w 139"/>
                <a:gd name="T13" fmla="*/ 0 h 135"/>
                <a:gd name="T14" fmla="*/ 0 w 139"/>
                <a:gd name="T15" fmla="*/ 23 h 135"/>
                <a:gd name="T16" fmla="*/ 0 w 139"/>
                <a:gd name="T17" fmla="*/ 23 h 1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9"/>
                <a:gd name="T28" fmla="*/ 0 h 135"/>
                <a:gd name="T29" fmla="*/ 139 w 139"/>
                <a:gd name="T30" fmla="*/ 135 h 13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9" h="135">
                  <a:moveTo>
                    <a:pt x="0" y="135"/>
                  </a:moveTo>
                  <a:lnTo>
                    <a:pt x="0" y="92"/>
                  </a:lnTo>
                  <a:lnTo>
                    <a:pt x="46" y="92"/>
                  </a:lnTo>
                  <a:lnTo>
                    <a:pt x="46" y="47"/>
                  </a:lnTo>
                  <a:lnTo>
                    <a:pt x="92" y="47"/>
                  </a:lnTo>
                  <a:lnTo>
                    <a:pt x="92" y="0"/>
                  </a:lnTo>
                  <a:lnTo>
                    <a:pt x="139" y="0"/>
                  </a:lnTo>
                  <a:lnTo>
                    <a:pt x="139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05" name="Freeform 318"/>
            <p:cNvSpPr>
              <a:spLocks/>
            </p:cNvSpPr>
            <p:nvPr/>
          </p:nvSpPr>
          <p:spPr bwMode="auto">
            <a:xfrm>
              <a:off x="4773" y="2564"/>
              <a:ext cx="648" cy="1114"/>
            </a:xfrm>
            <a:custGeom>
              <a:avLst/>
              <a:gdLst>
                <a:gd name="T0" fmla="*/ 0 w 1946"/>
                <a:gd name="T1" fmla="*/ 163 h 1278"/>
                <a:gd name="T2" fmla="*/ 0 w 1946"/>
                <a:gd name="T3" fmla="*/ 13 h 1278"/>
                <a:gd name="T4" fmla="*/ 0 w 1946"/>
                <a:gd name="T5" fmla="*/ 13 h 1278"/>
                <a:gd name="T6" fmla="*/ 0 w 1946"/>
                <a:gd name="T7" fmla="*/ 12 h 1278"/>
                <a:gd name="T8" fmla="*/ 0 w 1946"/>
                <a:gd name="T9" fmla="*/ 10 h 1278"/>
                <a:gd name="T10" fmla="*/ 0 w 1946"/>
                <a:gd name="T11" fmla="*/ 9 h 1278"/>
                <a:gd name="T12" fmla="*/ 0 w 1946"/>
                <a:gd name="T13" fmla="*/ 8 h 1278"/>
                <a:gd name="T14" fmla="*/ 0 w 1946"/>
                <a:gd name="T15" fmla="*/ 7 h 1278"/>
                <a:gd name="T16" fmla="*/ 0 w 1946"/>
                <a:gd name="T17" fmla="*/ 6 h 1278"/>
                <a:gd name="T18" fmla="*/ 0 w 1946"/>
                <a:gd name="T19" fmla="*/ 5 h 1278"/>
                <a:gd name="T20" fmla="*/ 0 w 1946"/>
                <a:gd name="T21" fmla="*/ 3 h 1278"/>
                <a:gd name="T22" fmla="*/ 0 w 1946"/>
                <a:gd name="T23" fmla="*/ 3 h 1278"/>
                <a:gd name="T24" fmla="*/ 0 w 1946"/>
                <a:gd name="T25" fmla="*/ 3 h 1278"/>
                <a:gd name="T26" fmla="*/ 0 w 1946"/>
                <a:gd name="T27" fmla="*/ 3 h 1278"/>
                <a:gd name="T28" fmla="*/ 0 w 1946"/>
                <a:gd name="T29" fmla="*/ 3 h 1278"/>
                <a:gd name="T30" fmla="*/ 0 w 1946"/>
                <a:gd name="T31" fmla="*/ 3 h 1278"/>
                <a:gd name="T32" fmla="*/ 0 w 1946"/>
                <a:gd name="T33" fmla="*/ 3 h 1278"/>
                <a:gd name="T34" fmla="*/ 0 w 1946"/>
                <a:gd name="T35" fmla="*/ 0 h 1278"/>
                <a:gd name="T36" fmla="*/ 0 w 1946"/>
                <a:gd name="T37" fmla="*/ 0 h 1278"/>
                <a:gd name="T38" fmla="*/ 0 w 1946"/>
                <a:gd name="T39" fmla="*/ 0 h 1278"/>
                <a:gd name="T40" fmla="*/ 0 w 1946"/>
                <a:gd name="T41" fmla="*/ 3 h 1278"/>
                <a:gd name="T42" fmla="*/ 0 w 1946"/>
                <a:gd name="T43" fmla="*/ 3 h 1278"/>
                <a:gd name="T44" fmla="*/ 0 w 1946"/>
                <a:gd name="T45" fmla="*/ 3 h 1278"/>
                <a:gd name="T46" fmla="*/ 0 w 1946"/>
                <a:gd name="T47" fmla="*/ 3 h 1278"/>
                <a:gd name="T48" fmla="*/ 0 w 1946"/>
                <a:gd name="T49" fmla="*/ 3 h 1278"/>
                <a:gd name="T50" fmla="*/ 0 w 1946"/>
                <a:gd name="T51" fmla="*/ 3 h 1278"/>
                <a:gd name="T52" fmla="*/ 0 w 1946"/>
                <a:gd name="T53" fmla="*/ 3 h 1278"/>
                <a:gd name="T54" fmla="*/ 0 w 1946"/>
                <a:gd name="T55" fmla="*/ 5 h 1278"/>
                <a:gd name="T56" fmla="*/ 0 w 1946"/>
                <a:gd name="T57" fmla="*/ 6 h 1278"/>
                <a:gd name="T58" fmla="*/ 0 w 1946"/>
                <a:gd name="T59" fmla="*/ 7 h 1278"/>
                <a:gd name="T60" fmla="*/ 0 w 1946"/>
                <a:gd name="T61" fmla="*/ 8 h 1278"/>
                <a:gd name="T62" fmla="*/ 0 w 1946"/>
                <a:gd name="T63" fmla="*/ 9 h 1278"/>
                <a:gd name="T64" fmla="*/ 0 w 1946"/>
                <a:gd name="T65" fmla="*/ 10 h 1278"/>
                <a:gd name="T66" fmla="*/ 0 w 1946"/>
                <a:gd name="T67" fmla="*/ 12 h 1278"/>
                <a:gd name="T68" fmla="*/ 0 w 1946"/>
                <a:gd name="T69" fmla="*/ 13 h 1278"/>
                <a:gd name="T70" fmla="*/ 0 w 1946"/>
                <a:gd name="T71" fmla="*/ 13 h 1278"/>
                <a:gd name="T72" fmla="*/ 0 w 1946"/>
                <a:gd name="T73" fmla="*/ 163 h 1278"/>
                <a:gd name="T74" fmla="*/ 0 w 1946"/>
                <a:gd name="T75" fmla="*/ 163 h 127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946"/>
                <a:gd name="T115" fmla="*/ 0 h 1278"/>
                <a:gd name="T116" fmla="*/ 1946 w 1946"/>
                <a:gd name="T117" fmla="*/ 1278 h 127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946" h="1278">
                  <a:moveTo>
                    <a:pt x="0" y="1278"/>
                  </a:moveTo>
                  <a:lnTo>
                    <a:pt x="0" y="103"/>
                  </a:lnTo>
                  <a:lnTo>
                    <a:pt x="753" y="103"/>
                  </a:lnTo>
                  <a:lnTo>
                    <a:pt x="754" y="93"/>
                  </a:lnTo>
                  <a:lnTo>
                    <a:pt x="757" y="82"/>
                  </a:lnTo>
                  <a:lnTo>
                    <a:pt x="763" y="72"/>
                  </a:lnTo>
                  <a:lnTo>
                    <a:pt x="769" y="63"/>
                  </a:lnTo>
                  <a:lnTo>
                    <a:pt x="779" y="55"/>
                  </a:lnTo>
                  <a:lnTo>
                    <a:pt x="790" y="46"/>
                  </a:lnTo>
                  <a:lnTo>
                    <a:pt x="803" y="38"/>
                  </a:lnTo>
                  <a:lnTo>
                    <a:pt x="817" y="30"/>
                  </a:lnTo>
                  <a:lnTo>
                    <a:pt x="833" y="24"/>
                  </a:lnTo>
                  <a:lnTo>
                    <a:pt x="849" y="18"/>
                  </a:lnTo>
                  <a:lnTo>
                    <a:pt x="867" y="13"/>
                  </a:lnTo>
                  <a:lnTo>
                    <a:pt x="887" y="8"/>
                  </a:lnTo>
                  <a:lnTo>
                    <a:pt x="907" y="5"/>
                  </a:lnTo>
                  <a:lnTo>
                    <a:pt x="928" y="3"/>
                  </a:lnTo>
                  <a:lnTo>
                    <a:pt x="950" y="0"/>
                  </a:lnTo>
                  <a:lnTo>
                    <a:pt x="972" y="0"/>
                  </a:lnTo>
                  <a:lnTo>
                    <a:pt x="995" y="0"/>
                  </a:lnTo>
                  <a:lnTo>
                    <a:pt x="1017" y="3"/>
                  </a:lnTo>
                  <a:lnTo>
                    <a:pt x="1038" y="5"/>
                  </a:lnTo>
                  <a:lnTo>
                    <a:pt x="1059" y="8"/>
                  </a:lnTo>
                  <a:lnTo>
                    <a:pt x="1078" y="13"/>
                  </a:lnTo>
                  <a:lnTo>
                    <a:pt x="1096" y="18"/>
                  </a:lnTo>
                  <a:lnTo>
                    <a:pt x="1113" y="24"/>
                  </a:lnTo>
                  <a:lnTo>
                    <a:pt x="1129" y="30"/>
                  </a:lnTo>
                  <a:lnTo>
                    <a:pt x="1143" y="38"/>
                  </a:lnTo>
                  <a:lnTo>
                    <a:pt x="1155" y="46"/>
                  </a:lnTo>
                  <a:lnTo>
                    <a:pt x="1167" y="55"/>
                  </a:lnTo>
                  <a:lnTo>
                    <a:pt x="1175" y="63"/>
                  </a:lnTo>
                  <a:lnTo>
                    <a:pt x="1183" y="72"/>
                  </a:lnTo>
                  <a:lnTo>
                    <a:pt x="1189" y="82"/>
                  </a:lnTo>
                  <a:lnTo>
                    <a:pt x="1192" y="93"/>
                  </a:lnTo>
                  <a:lnTo>
                    <a:pt x="1193" y="103"/>
                  </a:lnTo>
                  <a:lnTo>
                    <a:pt x="1946" y="103"/>
                  </a:lnTo>
                  <a:lnTo>
                    <a:pt x="1946" y="1277"/>
                  </a:lnTo>
                  <a:lnTo>
                    <a:pt x="0" y="1278"/>
                  </a:lnTo>
                  <a:close/>
                </a:path>
              </a:pathLst>
            </a:custGeom>
            <a:solidFill>
              <a:srgbClr val="B2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06" name="Rectangle 319"/>
            <p:cNvSpPr>
              <a:spLocks noChangeArrowheads="1"/>
            </p:cNvSpPr>
            <p:nvPr/>
          </p:nvSpPr>
          <p:spPr bwMode="auto">
            <a:xfrm>
              <a:off x="5188" y="3087"/>
              <a:ext cx="42" cy="3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altLang="ru-RU"/>
            </a:p>
          </p:txBody>
        </p:sp>
        <p:sp>
          <p:nvSpPr>
            <p:cNvPr id="27307" name="Rectangle 320"/>
            <p:cNvSpPr>
              <a:spLocks noChangeArrowheads="1"/>
            </p:cNvSpPr>
            <p:nvPr/>
          </p:nvSpPr>
          <p:spPr bwMode="auto">
            <a:xfrm>
              <a:off x="5168" y="3134"/>
              <a:ext cx="40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altLang="ru-RU"/>
            </a:p>
          </p:txBody>
        </p:sp>
        <p:sp>
          <p:nvSpPr>
            <p:cNvPr id="27308" name="Rectangle 321"/>
            <p:cNvSpPr>
              <a:spLocks noChangeArrowheads="1"/>
            </p:cNvSpPr>
            <p:nvPr/>
          </p:nvSpPr>
          <p:spPr bwMode="auto">
            <a:xfrm>
              <a:off x="5306" y="3034"/>
              <a:ext cx="42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altLang="ru-RU"/>
            </a:p>
          </p:txBody>
        </p:sp>
        <p:sp>
          <p:nvSpPr>
            <p:cNvPr id="27309" name="Rectangle 322"/>
            <p:cNvSpPr>
              <a:spLocks noChangeArrowheads="1"/>
            </p:cNvSpPr>
            <p:nvPr/>
          </p:nvSpPr>
          <p:spPr bwMode="auto">
            <a:xfrm>
              <a:off x="5286" y="3087"/>
              <a:ext cx="40" cy="3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altLang="ru-RU"/>
            </a:p>
          </p:txBody>
        </p:sp>
        <p:sp>
          <p:nvSpPr>
            <p:cNvPr id="27310" name="Rectangle 323"/>
            <p:cNvSpPr>
              <a:spLocks noChangeArrowheads="1"/>
            </p:cNvSpPr>
            <p:nvPr/>
          </p:nvSpPr>
          <p:spPr bwMode="auto">
            <a:xfrm>
              <a:off x="5286" y="2987"/>
              <a:ext cx="40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altLang="ru-RU"/>
            </a:p>
          </p:txBody>
        </p:sp>
        <p:sp>
          <p:nvSpPr>
            <p:cNvPr id="27311" name="Rectangle 324"/>
            <p:cNvSpPr>
              <a:spLocks noChangeArrowheads="1"/>
            </p:cNvSpPr>
            <p:nvPr/>
          </p:nvSpPr>
          <p:spPr bwMode="auto">
            <a:xfrm>
              <a:off x="4773" y="3076"/>
              <a:ext cx="40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altLang="ru-RU"/>
            </a:p>
          </p:txBody>
        </p:sp>
        <p:sp>
          <p:nvSpPr>
            <p:cNvPr id="27312" name="Rectangle 325"/>
            <p:cNvSpPr>
              <a:spLocks noChangeArrowheads="1"/>
            </p:cNvSpPr>
            <p:nvPr/>
          </p:nvSpPr>
          <p:spPr bwMode="auto">
            <a:xfrm>
              <a:off x="4773" y="3024"/>
              <a:ext cx="18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altLang="ru-RU"/>
            </a:p>
          </p:txBody>
        </p:sp>
        <p:sp>
          <p:nvSpPr>
            <p:cNvPr id="27313" name="Rectangle 326"/>
            <p:cNvSpPr>
              <a:spLocks noChangeArrowheads="1"/>
            </p:cNvSpPr>
            <p:nvPr/>
          </p:nvSpPr>
          <p:spPr bwMode="auto">
            <a:xfrm>
              <a:off x="4773" y="3123"/>
              <a:ext cx="18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altLang="ru-RU"/>
            </a:p>
          </p:txBody>
        </p:sp>
        <p:sp>
          <p:nvSpPr>
            <p:cNvPr id="27314" name="Rectangle 327"/>
            <p:cNvSpPr>
              <a:spLocks noChangeArrowheads="1"/>
            </p:cNvSpPr>
            <p:nvPr/>
          </p:nvSpPr>
          <p:spPr bwMode="auto">
            <a:xfrm>
              <a:off x="4946" y="3076"/>
              <a:ext cx="40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altLang="ru-RU"/>
            </a:p>
          </p:txBody>
        </p:sp>
        <p:sp>
          <p:nvSpPr>
            <p:cNvPr id="27315" name="Rectangle 328"/>
            <p:cNvSpPr>
              <a:spLocks noChangeArrowheads="1"/>
            </p:cNvSpPr>
            <p:nvPr/>
          </p:nvSpPr>
          <p:spPr bwMode="auto">
            <a:xfrm>
              <a:off x="4924" y="3123"/>
              <a:ext cx="40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altLang="ru-RU"/>
            </a:p>
          </p:txBody>
        </p:sp>
        <p:sp>
          <p:nvSpPr>
            <p:cNvPr id="27316" name="Rectangle 329"/>
            <p:cNvSpPr>
              <a:spLocks noChangeArrowheads="1"/>
            </p:cNvSpPr>
            <p:nvPr/>
          </p:nvSpPr>
          <p:spPr bwMode="auto">
            <a:xfrm>
              <a:off x="4773" y="3453"/>
              <a:ext cx="40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altLang="ru-RU"/>
            </a:p>
          </p:txBody>
        </p:sp>
        <p:sp>
          <p:nvSpPr>
            <p:cNvPr id="27317" name="Rectangle 330"/>
            <p:cNvSpPr>
              <a:spLocks noChangeArrowheads="1"/>
            </p:cNvSpPr>
            <p:nvPr/>
          </p:nvSpPr>
          <p:spPr bwMode="auto">
            <a:xfrm>
              <a:off x="4773" y="3406"/>
              <a:ext cx="18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altLang="ru-RU"/>
            </a:p>
          </p:txBody>
        </p:sp>
        <p:sp>
          <p:nvSpPr>
            <p:cNvPr id="27318" name="Rectangle 331"/>
            <p:cNvSpPr>
              <a:spLocks noChangeArrowheads="1"/>
            </p:cNvSpPr>
            <p:nvPr/>
          </p:nvSpPr>
          <p:spPr bwMode="auto">
            <a:xfrm>
              <a:off x="4773" y="3505"/>
              <a:ext cx="18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altLang="ru-RU"/>
            </a:p>
          </p:txBody>
        </p:sp>
        <p:sp>
          <p:nvSpPr>
            <p:cNvPr id="27319" name="Rectangle 332"/>
            <p:cNvSpPr>
              <a:spLocks noChangeArrowheads="1"/>
            </p:cNvSpPr>
            <p:nvPr/>
          </p:nvSpPr>
          <p:spPr bwMode="auto">
            <a:xfrm>
              <a:off x="4946" y="3453"/>
              <a:ext cx="40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altLang="ru-RU"/>
            </a:p>
          </p:txBody>
        </p:sp>
        <p:sp>
          <p:nvSpPr>
            <p:cNvPr id="27320" name="Rectangle 333"/>
            <p:cNvSpPr>
              <a:spLocks noChangeArrowheads="1"/>
            </p:cNvSpPr>
            <p:nvPr/>
          </p:nvSpPr>
          <p:spPr bwMode="auto">
            <a:xfrm>
              <a:off x="4924" y="3505"/>
              <a:ext cx="40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altLang="ru-RU"/>
            </a:p>
          </p:txBody>
        </p:sp>
        <p:sp>
          <p:nvSpPr>
            <p:cNvPr id="27321" name="Freeform 334"/>
            <p:cNvSpPr>
              <a:spLocks/>
            </p:cNvSpPr>
            <p:nvPr/>
          </p:nvSpPr>
          <p:spPr bwMode="auto">
            <a:xfrm>
              <a:off x="5024" y="3076"/>
              <a:ext cx="146" cy="89"/>
            </a:xfrm>
            <a:custGeom>
              <a:avLst/>
              <a:gdLst>
                <a:gd name="T0" fmla="*/ 0 w 440"/>
                <a:gd name="T1" fmla="*/ 13 h 102"/>
                <a:gd name="T2" fmla="*/ 0 w 440"/>
                <a:gd name="T3" fmla="*/ 12 h 102"/>
                <a:gd name="T4" fmla="*/ 0 w 440"/>
                <a:gd name="T5" fmla="*/ 10 h 102"/>
                <a:gd name="T6" fmla="*/ 0 w 440"/>
                <a:gd name="T7" fmla="*/ 9 h 102"/>
                <a:gd name="T8" fmla="*/ 0 w 440"/>
                <a:gd name="T9" fmla="*/ 9 h 102"/>
                <a:gd name="T10" fmla="*/ 0 w 440"/>
                <a:gd name="T11" fmla="*/ 7 h 102"/>
                <a:gd name="T12" fmla="*/ 0 w 440"/>
                <a:gd name="T13" fmla="*/ 6 h 102"/>
                <a:gd name="T14" fmla="*/ 0 w 440"/>
                <a:gd name="T15" fmla="*/ 5 h 102"/>
                <a:gd name="T16" fmla="*/ 0 w 440"/>
                <a:gd name="T17" fmla="*/ 3 h 102"/>
                <a:gd name="T18" fmla="*/ 0 w 440"/>
                <a:gd name="T19" fmla="*/ 3 h 102"/>
                <a:gd name="T20" fmla="*/ 0 w 440"/>
                <a:gd name="T21" fmla="*/ 3 h 102"/>
                <a:gd name="T22" fmla="*/ 0 w 440"/>
                <a:gd name="T23" fmla="*/ 3 h 102"/>
                <a:gd name="T24" fmla="*/ 0 w 440"/>
                <a:gd name="T25" fmla="*/ 3 h 102"/>
                <a:gd name="T26" fmla="*/ 0 w 440"/>
                <a:gd name="T27" fmla="*/ 3 h 102"/>
                <a:gd name="T28" fmla="*/ 0 w 440"/>
                <a:gd name="T29" fmla="*/ 3 h 102"/>
                <a:gd name="T30" fmla="*/ 0 w 440"/>
                <a:gd name="T31" fmla="*/ 0 h 102"/>
                <a:gd name="T32" fmla="*/ 0 w 440"/>
                <a:gd name="T33" fmla="*/ 0 h 102"/>
                <a:gd name="T34" fmla="*/ 0 w 440"/>
                <a:gd name="T35" fmla="*/ 0 h 102"/>
                <a:gd name="T36" fmla="*/ 0 w 440"/>
                <a:gd name="T37" fmla="*/ 3 h 102"/>
                <a:gd name="T38" fmla="*/ 0 w 440"/>
                <a:gd name="T39" fmla="*/ 3 h 102"/>
                <a:gd name="T40" fmla="*/ 0 w 440"/>
                <a:gd name="T41" fmla="*/ 3 h 102"/>
                <a:gd name="T42" fmla="*/ 0 w 440"/>
                <a:gd name="T43" fmla="*/ 3 h 102"/>
                <a:gd name="T44" fmla="*/ 0 w 440"/>
                <a:gd name="T45" fmla="*/ 3 h 102"/>
                <a:gd name="T46" fmla="*/ 0 w 440"/>
                <a:gd name="T47" fmla="*/ 3 h 102"/>
                <a:gd name="T48" fmla="*/ 0 w 440"/>
                <a:gd name="T49" fmla="*/ 3 h 102"/>
                <a:gd name="T50" fmla="*/ 0 w 440"/>
                <a:gd name="T51" fmla="*/ 5 h 102"/>
                <a:gd name="T52" fmla="*/ 0 w 440"/>
                <a:gd name="T53" fmla="*/ 6 h 102"/>
                <a:gd name="T54" fmla="*/ 0 w 440"/>
                <a:gd name="T55" fmla="*/ 7 h 102"/>
                <a:gd name="T56" fmla="*/ 0 w 440"/>
                <a:gd name="T57" fmla="*/ 9 h 102"/>
                <a:gd name="T58" fmla="*/ 0 w 440"/>
                <a:gd name="T59" fmla="*/ 9 h 102"/>
                <a:gd name="T60" fmla="*/ 0 w 440"/>
                <a:gd name="T61" fmla="*/ 10 h 102"/>
                <a:gd name="T62" fmla="*/ 0 w 440"/>
                <a:gd name="T63" fmla="*/ 12 h 102"/>
                <a:gd name="T64" fmla="*/ 0 w 440"/>
                <a:gd name="T65" fmla="*/ 13 h 102"/>
                <a:gd name="T66" fmla="*/ 0 w 440"/>
                <a:gd name="T67" fmla="*/ 13 h 10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440"/>
                <a:gd name="T103" fmla="*/ 0 h 102"/>
                <a:gd name="T104" fmla="*/ 440 w 440"/>
                <a:gd name="T105" fmla="*/ 102 h 102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440" h="102">
                  <a:moveTo>
                    <a:pt x="440" y="102"/>
                  </a:moveTo>
                  <a:lnTo>
                    <a:pt x="439" y="92"/>
                  </a:lnTo>
                  <a:lnTo>
                    <a:pt x="436" y="82"/>
                  </a:lnTo>
                  <a:lnTo>
                    <a:pt x="430" y="72"/>
                  </a:lnTo>
                  <a:lnTo>
                    <a:pt x="422" y="64"/>
                  </a:lnTo>
                  <a:lnTo>
                    <a:pt x="414" y="55"/>
                  </a:lnTo>
                  <a:lnTo>
                    <a:pt x="402" y="46"/>
                  </a:lnTo>
                  <a:lnTo>
                    <a:pt x="390" y="38"/>
                  </a:lnTo>
                  <a:lnTo>
                    <a:pt x="376" y="30"/>
                  </a:lnTo>
                  <a:lnTo>
                    <a:pt x="360" y="24"/>
                  </a:lnTo>
                  <a:lnTo>
                    <a:pt x="343" y="18"/>
                  </a:lnTo>
                  <a:lnTo>
                    <a:pt x="325" y="13"/>
                  </a:lnTo>
                  <a:lnTo>
                    <a:pt x="306" y="8"/>
                  </a:lnTo>
                  <a:lnTo>
                    <a:pt x="285" y="5"/>
                  </a:lnTo>
                  <a:lnTo>
                    <a:pt x="264" y="3"/>
                  </a:lnTo>
                  <a:lnTo>
                    <a:pt x="242" y="0"/>
                  </a:lnTo>
                  <a:lnTo>
                    <a:pt x="219" y="0"/>
                  </a:lnTo>
                  <a:lnTo>
                    <a:pt x="197" y="0"/>
                  </a:lnTo>
                  <a:lnTo>
                    <a:pt x="175" y="3"/>
                  </a:lnTo>
                  <a:lnTo>
                    <a:pt x="154" y="5"/>
                  </a:lnTo>
                  <a:lnTo>
                    <a:pt x="134" y="8"/>
                  </a:lnTo>
                  <a:lnTo>
                    <a:pt x="114" y="13"/>
                  </a:lnTo>
                  <a:lnTo>
                    <a:pt x="96" y="18"/>
                  </a:lnTo>
                  <a:lnTo>
                    <a:pt x="80" y="24"/>
                  </a:lnTo>
                  <a:lnTo>
                    <a:pt x="64" y="30"/>
                  </a:lnTo>
                  <a:lnTo>
                    <a:pt x="50" y="38"/>
                  </a:lnTo>
                  <a:lnTo>
                    <a:pt x="37" y="46"/>
                  </a:lnTo>
                  <a:lnTo>
                    <a:pt x="26" y="55"/>
                  </a:lnTo>
                  <a:lnTo>
                    <a:pt x="16" y="64"/>
                  </a:lnTo>
                  <a:lnTo>
                    <a:pt x="10" y="72"/>
                  </a:lnTo>
                  <a:lnTo>
                    <a:pt x="4" y="82"/>
                  </a:lnTo>
                  <a:lnTo>
                    <a:pt x="1" y="92"/>
                  </a:lnTo>
                  <a:lnTo>
                    <a:pt x="0" y="102"/>
                  </a:lnTo>
                  <a:lnTo>
                    <a:pt x="440" y="102"/>
                  </a:lnTo>
                  <a:close/>
                </a:path>
              </a:pathLst>
            </a:cu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22" name="Freeform 335"/>
            <p:cNvSpPr>
              <a:spLocks/>
            </p:cNvSpPr>
            <p:nvPr/>
          </p:nvSpPr>
          <p:spPr bwMode="auto">
            <a:xfrm>
              <a:off x="4789" y="2506"/>
              <a:ext cx="615" cy="147"/>
            </a:xfrm>
            <a:custGeom>
              <a:avLst/>
              <a:gdLst>
                <a:gd name="T0" fmla="*/ 0 w 1847"/>
                <a:gd name="T1" fmla="*/ 9 h 168"/>
                <a:gd name="T2" fmla="*/ 0 w 1847"/>
                <a:gd name="T3" fmla="*/ 10 h 168"/>
                <a:gd name="T4" fmla="*/ 0 w 1847"/>
                <a:gd name="T5" fmla="*/ 11 h 168"/>
                <a:gd name="T6" fmla="*/ 0 w 1847"/>
                <a:gd name="T7" fmla="*/ 12 h 168"/>
                <a:gd name="T8" fmla="*/ 0 w 1847"/>
                <a:gd name="T9" fmla="*/ 14 h 168"/>
                <a:gd name="T10" fmla="*/ 0 w 1847"/>
                <a:gd name="T11" fmla="*/ 16 h 168"/>
                <a:gd name="T12" fmla="*/ 0 w 1847"/>
                <a:gd name="T13" fmla="*/ 18 h 168"/>
                <a:gd name="T14" fmla="*/ 0 w 1847"/>
                <a:gd name="T15" fmla="*/ 22 h 168"/>
                <a:gd name="T16" fmla="*/ 0 w 1847"/>
                <a:gd name="T17" fmla="*/ 23 h 168"/>
                <a:gd name="T18" fmla="*/ 0 w 1847"/>
                <a:gd name="T19" fmla="*/ 16 h 168"/>
                <a:gd name="T20" fmla="*/ 0 w 1847"/>
                <a:gd name="T21" fmla="*/ 16 h 168"/>
                <a:gd name="T22" fmla="*/ 0 w 1847"/>
                <a:gd name="T23" fmla="*/ 16 h 168"/>
                <a:gd name="T24" fmla="*/ 0 w 1847"/>
                <a:gd name="T25" fmla="*/ 16 h 168"/>
                <a:gd name="T26" fmla="*/ 0 w 1847"/>
                <a:gd name="T27" fmla="*/ 16 h 168"/>
                <a:gd name="T28" fmla="*/ 0 w 1847"/>
                <a:gd name="T29" fmla="*/ 16 h 168"/>
                <a:gd name="T30" fmla="*/ 0 w 1847"/>
                <a:gd name="T31" fmla="*/ 16 h 168"/>
                <a:gd name="T32" fmla="*/ 0 w 1847"/>
                <a:gd name="T33" fmla="*/ 16 h 168"/>
                <a:gd name="T34" fmla="*/ 0 w 1847"/>
                <a:gd name="T35" fmla="*/ 14 h 168"/>
                <a:gd name="T36" fmla="*/ 0 w 1847"/>
                <a:gd name="T37" fmla="*/ 11 h 168"/>
                <a:gd name="T38" fmla="*/ 0 w 1847"/>
                <a:gd name="T39" fmla="*/ 8 h 168"/>
                <a:gd name="T40" fmla="*/ 0 w 1847"/>
                <a:gd name="T41" fmla="*/ 6 h 168"/>
                <a:gd name="T42" fmla="*/ 0 w 1847"/>
                <a:gd name="T43" fmla="*/ 4 h 168"/>
                <a:gd name="T44" fmla="*/ 0 w 1847"/>
                <a:gd name="T45" fmla="*/ 4 h 168"/>
                <a:gd name="T46" fmla="*/ 0 w 1847"/>
                <a:gd name="T47" fmla="*/ 4 h 168"/>
                <a:gd name="T48" fmla="*/ 0 w 1847"/>
                <a:gd name="T49" fmla="*/ 1 h 168"/>
                <a:gd name="T50" fmla="*/ 0 w 1847"/>
                <a:gd name="T51" fmla="*/ 1 h 168"/>
                <a:gd name="T52" fmla="*/ 0 w 1847"/>
                <a:gd name="T53" fmla="*/ 4 h 168"/>
                <a:gd name="T54" fmla="*/ 0 w 1847"/>
                <a:gd name="T55" fmla="*/ 4 h 168"/>
                <a:gd name="T56" fmla="*/ 0 w 1847"/>
                <a:gd name="T57" fmla="*/ 4 h 168"/>
                <a:gd name="T58" fmla="*/ 0 w 1847"/>
                <a:gd name="T59" fmla="*/ 6 h 168"/>
                <a:gd name="T60" fmla="*/ 0 w 1847"/>
                <a:gd name="T61" fmla="*/ 8 h 168"/>
                <a:gd name="T62" fmla="*/ 0 w 1847"/>
                <a:gd name="T63" fmla="*/ 11 h 168"/>
                <a:gd name="T64" fmla="*/ 0 w 1847"/>
                <a:gd name="T65" fmla="*/ 14 h 168"/>
                <a:gd name="T66" fmla="*/ 0 w 1847"/>
                <a:gd name="T67" fmla="*/ 16 h 168"/>
                <a:gd name="T68" fmla="*/ 0 w 1847"/>
                <a:gd name="T69" fmla="*/ 16 h 168"/>
                <a:gd name="T70" fmla="*/ 0 w 1847"/>
                <a:gd name="T71" fmla="*/ 16 h 168"/>
                <a:gd name="T72" fmla="*/ 0 w 1847"/>
                <a:gd name="T73" fmla="*/ 16 h 168"/>
                <a:gd name="T74" fmla="*/ 0 w 1847"/>
                <a:gd name="T75" fmla="*/ 16 h 168"/>
                <a:gd name="T76" fmla="*/ 0 w 1847"/>
                <a:gd name="T77" fmla="*/ 16 h 168"/>
                <a:gd name="T78" fmla="*/ 0 w 1847"/>
                <a:gd name="T79" fmla="*/ 16 h 168"/>
                <a:gd name="T80" fmla="*/ 0 w 1847"/>
                <a:gd name="T81" fmla="*/ 16 h 168"/>
                <a:gd name="T82" fmla="*/ 0 w 1847"/>
                <a:gd name="T83" fmla="*/ 23 h 168"/>
                <a:gd name="T84" fmla="*/ 0 w 1847"/>
                <a:gd name="T85" fmla="*/ 22 h 168"/>
                <a:gd name="T86" fmla="*/ 0 w 1847"/>
                <a:gd name="T87" fmla="*/ 18 h 168"/>
                <a:gd name="T88" fmla="*/ 0 w 1847"/>
                <a:gd name="T89" fmla="*/ 16 h 168"/>
                <a:gd name="T90" fmla="*/ 0 w 1847"/>
                <a:gd name="T91" fmla="*/ 14 h 168"/>
                <a:gd name="T92" fmla="*/ 0 w 1847"/>
                <a:gd name="T93" fmla="*/ 12 h 168"/>
                <a:gd name="T94" fmla="*/ 0 w 1847"/>
                <a:gd name="T95" fmla="*/ 11 h 168"/>
                <a:gd name="T96" fmla="*/ 0 w 1847"/>
                <a:gd name="T97" fmla="*/ 10 h 168"/>
                <a:gd name="T98" fmla="*/ 0 w 1847"/>
                <a:gd name="T99" fmla="*/ 9 h 16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847"/>
                <a:gd name="T151" fmla="*/ 0 h 168"/>
                <a:gd name="T152" fmla="*/ 1847 w 1847"/>
                <a:gd name="T153" fmla="*/ 168 h 168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847" h="168">
                  <a:moveTo>
                    <a:pt x="923" y="65"/>
                  </a:moveTo>
                  <a:lnTo>
                    <a:pt x="901" y="65"/>
                  </a:lnTo>
                  <a:lnTo>
                    <a:pt x="879" y="68"/>
                  </a:lnTo>
                  <a:lnTo>
                    <a:pt x="858" y="70"/>
                  </a:lnTo>
                  <a:lnTo>
                    <a:pt x="838" y="73"/>
                  </a:lnTo>
                  <a:lnTo>
                    <a:pt x="818" y="78"/>
                  </a:lnTo>
                  <a:lnTo>
                    <a:pt x="800" y="83"/>
                  </a:lnTo>
                  <a:lnTo>
                    <a:pt x="784" y="89"/>
                  </a:lnTo>
                  <a:lnTo>
                    <a:pt x="768" y="95"/>
                  </a:lnTo>
                  <a:lnTo>
                    <a:pt x="754" y="103"/>
                  </a:lnTo>
                  <a:lnTo>
                    <a:pt x="741" y="111"/>
                  </a:lnTo>
                  <a:lnTo>
                    <a:pt x="730" y="120"/>
                  </a:lnTo>
                  <a:lnTo>
                    <a:pt x="720" y="128"/>
                  </a:lnTo>
                  <a:lnTo>
                    <a:pt x="714" y="137"/>
                  </a:lnTo>
                  <a:lnTo>
                    <a:pt x="708" y="147"/>
                  </a:lnTo>
                  <a:lnTo>
                    <a:pt x="705" y="158"/>
                  </a:lnTo>
                  <a:lnTo>
                    <a:pt x="704" y="168"/>
                  </a:lnTo>
                  <a:lnTo>
                    <a:pt x="0" y="168"/>
                  </a:lnTo>
                  <a:lnTo>
                    <a:pt x="0" y="116"/>
                  </a:lnTo>
                  <a:lnTo>
                    <a:pt x="7" y="116"/>
                  </a:lnTo>
                  <a:lnTo>
                    <a:pt x="27" y="116"/>
                  </a:lnTo>
                  <a:lnTo>
                    <a:pt x="57" y="116"/>
                  </a:lnTo>
                  <a:lnTo>
                    <a:pt x="97" y="116"/>
                  </a:lnTo>
                  <a:lnTo>
                    <a:pt x="145" y="116"/>
                  </a:lnTo>
                  <a:lnTo>
                    <a:pt x="197" y="116"/>
                  </a:lnTo>
                  <a:lnTo>
                    <a:pt x="254" y="116"/>
                  </a:lnTo>
                  <a:lnTo>
                    <a:pt x="313" y="116"/>
                  </a:lnTo>
                  <a:lnTo>
                    <a:pt x="373" y="116"/>
                  </a:lnTo>
                  <a:lnTo>
                    <a:pt x="431" y="116"/>
                  </a:lnTo>
                  <a:lnTo>
                    <a:pt x="486" y="116"/>
                  </a:lnTo>
                  <a:lnTo>
                    <a:pt x="537" y="116"/>
                  </a:lnTo>
                  <a:lnTo>
                    <a:pt x="582" y="116"/>
                  </a:lnTo>
                  <a:lnTo>
                    <a:pt x="617" y="116"/>
                  </a:lnTo>
                  <a:lnTo>
                    <a:pt x="644" y="116"/>
                  </a:lnTo>
                  <a:lnTo>
                    <a:pt x="658" y="116"/>
                  </a:lnTo>
                  <a:lnTo>
                    <a:pt x="666" y="105"/>
                  </a:lnTo>
                  <a:lnTo>
                    <a:pt x="675" y="94"/>
                  </a:lnTo>
                  <a:lnTo>
                    <a:pt x="686" y="83"/>
                  </a:lnTo>
                  <a:lnTo>
                    <a:pt x="698" y="72"/>
                  </a:lnTo>
                  <a:lnTo>
                    <a:pt x="713" y="62"/>
                  </a:lnTo>
                  <a:lnTo>
                    <a:pt x="727" y="53"/>
                  </a:lnTo>
                  <a:lnTo>
                    <a:pt x="744" y="43"/>
                  </a:lnTo>
                  <a:lnTo>
                    <a:pt x="760" y="35"/>
                  </a:lnTo>
                  <a:lnTo>
                    <a:pt x="778" y="28"/>
                  </a:lnTo>
                  <a:lnTo>
                    <a:pt x="797" y="21"/>
                  </a:lnTo>
                  <a:lnTo>
                    <a:pt x="817" y="14"/>
                  </a:lnTo>
                  <a:lnTo>
                    <a:pt x="838" y="10"/>
                  </a:lnTo>
                  <a:lnTo>
                    <a:pt x="858" y="6"/>
                  </a:lnTo>
                  <a:lnTo>
                    <a:pt x="880" y="2"/>
                  </a:lnTo>
                  <a:lnTo>
                    <a:pt x="901" y="1"/>
                  </a:lnTo>
                  <a:lnTo>
                    <a:pt x="923" y="0"/>
                  </a:lnTo>
                  <a:lnTo>
                    <a:pt x="946" y="1"/>
                  </a:lnTo>
                  <a:lnTo>
                    <a:pt x="968" y="2"/>
                  </a:lnTo>
                  <a:lnTo>
                    <a:pt x="989" y="6"/>
                  </a:lnTo>
                  <a:lnTo>
                    <a:pt x="1010" y="10"/>
                  </a:lnTo>
                  <a:lnTo>
                    <a:pt x="1030" y="14"/>
                  </a:lnTo>
                  <a:lnTo>
                    <a:pt x="1050" y="21"/>
                  </a:lnTo>
                  <a:lnTo>
                    <a:pt x="1069" y="28"/>
                  </a:lnTo>
                  <a:lnTo>
                    <a:pt x="1088" y="35"/>
                  </a:lnTo>
                  <a:lnTo>
                    <a:pt x="1104" y="43"/>
                  </a:lnTo>
                  <a:lnTo>
                    <a:pt x="1121" y="53"/>
                  </a:lnTo>
                  <a:lnTo>
                    <a:pt x="1135" y="62"/>
                  </a:lnTo>
                  <a:lnTo>
                    <a:pt x="1149" y="72"/>
                  </a:lnTo>
                  <a:lnTo>
                    <a:pt x="1161" y="83"/>
                  </a:lnTo>
                  <a:lnTo>
                    <a:pt x="1172" y="94"/>
                  </a:lnTo>
                  <a:lnTo>
                    <a:pt x="1181" y="105"/>
                  </a:lnTo>
                  <a:lnTo>
                    <a:pt x="1189" y="116"/>
                  </a:lnTo>
                  <a:lnTo>
                    <a:pt x="1203" y="116"/>
                  </a:lnTo>
                  <a:lnTo>
                    <a:pt x="1230" y="116"/>
                  </a:lnTo>
                  <a:lnTo>
                    <a:pt x="1265" y="116"/>
                  </a:lnTo>
                  <a:lnTo>
                    <a:pt x="1309" y="116"/>
                  </a:lnTo>
                  <a:lnTo>
                    <a:pt x="1360" y="116"/>
                  </a:lnTo>
                  <a:lnTo>
                    <a:pt x="1416" y="116"/>
                  </a:lnTo>
                  <a:lnTo>
                    <a:pt x="1475" y="116"/>
                  </a:lnTo>
                  <a:lnTo>
                    <a:pt x="1535" y="116"/>
                  </a:lnTo>
                  <a:lnTo>
                    <a:pt x="1593" y="116"/>
                  </a:lnTo>
                  <a:lnTo>
                    <a:pt x="1650" y="116"/>
                  </a:lnTo>
                  <a:lnTo>
                    <a:pt x="1703" y="116"/>
                  </a:lnTo>
                  <a:lnTo>
                    <a:pt x="1751" y="116"/>
                  </a:lnTo>
                  <a:lnTo>
                    <a:pt x="1791" y="116"/>
                  </a:lnTo>
                  <a:lnTo>
                    <a:pt x="1821" y="116"/>
                  </a:lnTo>
                  <a:lnTo>
                    <a:pt x="1841" y="116"/>
                  </a:lnTo>
                  <a:lnTo>
                    <a:pt x="1847" y="116"/>
                  </a:lnTo>
                  <a:lnTo>
                    <a:pt x="1847" y="168"/>
                  </a:lnTo>
                  <a:lnTo>
                    <a:pt x="1144" y="168"/>
                  </a:lnTo>
                  <a:lnTo>
                    <a:pt x="1143" y="158"/>
                  </a:lnTo>
                  <a:lnTo>
                    <a:pt x="1140" y="147"/>
                  </a:lnTo>
                  <a:lnTo>
                    <a:pt x="1134" y="137"/>
                  </a:lnTo>
                  <a:lnTo>
                    <a:pt x="1126" y="128"/>
                  </a:lnTo>
                  <a:lnTo>
                    <a:pt x="1118" y="120"/>
                  </a:lnTo>
                  <a:lnTo>
                    <a:pt x="1106" y="111"/>
                  </a:lnTo>
                  <a:lnTo>
                    <a:pt x="1094" y="103"/>
                  </a:lnTo>
                  <a:lnTo>
                    <a:pt x="1080" y="95"/>
                  </a:lnTo>
                  <a:lnTo>
                    <a:pt x="1064" y="89"/>
                  </a:lnTo>
                  <a:lnTo>
                    <a:pt x="1047" y="83"/>
                  </a:lnTo>
                  <a:lnTo>
                    <a:pt x="1029" y="78"/>
                  </a:lnTo>
                  <a:lnTo>
                    <a:pt x="1010" y="73"/>
                  </a:lnTo>
                  <a:lnTo>
                    <a:pt x="989" y="70"/>
                  </a:lnTo>
                  <a:lnTo>
                    <a:pt x="968" y="68"/>
                  </a:lnTo>
                  <a:lnTo>
                    <a:pt x="946" y="65"/>
                  </a:lnTo>
                  <a:lnTo>
                    <a:pt x="923" y="65"/>
                  </a:lnTo>
                  <a:close/>
                </a:path>
              </a:pathLst>
            </a:cu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23" name="Rectangle 336"/>
            <p:cNvSpPr>
              <a:spLocks noChangeArrowheads="1"/>
            </p:cNvSpPr>
            <p:nvPr/>
          </p:nvSpPr>
          <p:spPr bwMode="auto">
            <a:xfrm>
              <a:off x="5404" y="2595"/>
              <a:ext cx="29" cy="120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altLang="ru-RU"/>
            </a:p>
          </p:txBody>
        </p:sp>
        <p:sp>
          <p:nvSpPr>
            <p:cNvPr id="27324" name="Rectangle 337"/>
            <p:cNvSpPr>
              <a:spLocks noChangeArrowheads="1"/>
            </p:cNvSpPr>
            <p:nvPr/>
          </p:nvSpPr>
          <p:spPr bwMode="auto">
            <a:xfrm>
              <a:off x="4759" y="2595"/>
              <a:ext cx="30" cy="120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altLang="ru-RU"/>
            </a:p>
          </p:txBody>
        </p:sp>
        <p:sp>
          <p:nvSpPr>
            <p:cNvPr id="27325" name="Rectangle 338"/>
            <p:cNvSpPr>
              <a:spLocks noChangeArrowheads="1"/>
            </p:cNvSpPr>
            <p:nvPr/>
          </p:nvSpPr>
          <p:spPr bwMode="auto">
            <a:xfrm>
              <a:off x="5026" y="3165"/>
              <a:ext cx="142" cy="330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altLang="ru-RU"/>
            </a:p>
          </p:txBody>
        </p:sp>
        <p:sp>
          <p:nvSpPr>
            <p:cNvPr id="27326" name="Rectangle 339"/>
            <p:cNvSpPr>
              <a:spLocks noChangeArrowheads="1"/>
            </p:cNvSpPr>
            <p:nvPr/>
          </p:nvSpPr>
          <p:spPr bwMode="auto">
            <a:xfrm>
              <a:off x="5026" y="3495"/>
              <a:ext cx="142" cy="1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altLang="ru-RU"/>
            </a:p>
          </p:txBody>
        </p:sp>
        <p:sp>
          <p:nvSpPr>
            <p:cNvPr id="27327" name="Rectangle 340"/>
            <p:cNvSpPr>
              <a:spLocks noChangeArrowheads="1"/>
            </p:cNvSpPr>
            <p:nvPr/>
          </p:nvSpPr>
          <p:spPr bwMode="auto">
            <a:xfrm>
              <a:off x="5026" y="3558"/>
              <a:ext cx="142" cy="15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altLang="ru-RU"/>
            </a:p>
          </p:txBody>
        </p:sp>
        <p:sp>
          <p:nvSpPr>
            <p:cNvPr id="27328" name="Rectangle 341"/>
            <p:cNvSpPr>
              <a:spLocks noChangeArrowheads="1"/>
            </p:cNvSpPr>
            <p:nvPr/>
          </p:nvSpPr>
          <p:spPr bwMode="auto">
            <a:xfrm>
              <a:off x="5026" y="3615"/>
              <a:ext cx="142" cy="1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altLang="ru-RU"/>
            </a:p>
          </p:txBody>
        </p:sp>
        <p:sp>
          <p:nvSpPr>
            <p:cNvPr id="27329" name="Rectangle 342"/>
            <p:cNvSpPr>
              <a:spLocks noChangeArrowheads="1"/>
            </p:cNvSpPr>
            <p:nvPr/>
          </p:nvSpPr>
          <p:spPr bwMode="auto">
            <a:xfrm>
              <a:off x="5100" y="3186"/>
              <a:ext cx="60" cy="309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altLang="ru-RU"/>
            </a:p>
          </p:txBody>
        </p:sp>
        <p:sp>
          <p:nvSpPr>
            <p:cNvPr id="27330" name="Rectangle 343"/>
            <p:cNvSpPr>
              <a:spLocks noChangeArrowheads="1"/>
            </p:cNvSpPr>
            <p:nvPr/>
          </p:nvSpPr>
          <p:spPr bwMode="auto">
            <a:xfrm>
              <a:off x="5100" y="3186"/>
              <a:ext cx="60" cy="309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altLang="ru-RU"/>
            </a:p>
          </p:txBody>
        </p:sp>
        <p:sp>
          <p:nvSpPr>
            <p:cNvPr id="27331" name="Rectangle 344"/>
            <p:cNvSpPr>
              <a:spLocks noChangeArrowheads="1"/>
            </p:cNvSpPr>
            <p:nvPr/>
          </p:nvSpPr>
          <p:spPr bwMode="auto">
            <a:xfrm>
              <a:off x="5032" y="3186"/>
              <a:ext cx="62" cy="309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altLang="ru-RU"/>
            </a:p>
          </p:txBody>
        </p:sp>
        <p:sp>
          <p:nvSpPr>
            <p:cNvPr id="27332" name="Rectangle 345"/>
            <p:cNvSpPr>
              <a:spLocks noChangeArrowheads="1"/>
            </p:cNvSpPr>
            <p:nvPr/>
          </p:nvSpPr>
          <p:spPr bwMode="auto">
            <a:xfrm>
              <a:off x="5100" y="3369"/>
              <a:ext cx="60" cy="2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altLang="ru-RU"/>
            </a:p>
          </p:txBody>
        </p:sp>
        <p:sp>
          <p:nvSpPr>
            <p:cNvPr id="27333" name="Rectangle 346"/>
            <p:cNvSpPr>
              <a:spLocks noChangeArrowheads="1"/>
            </p:cNvSpPr>
            <p:nvPr/>
          </p:nvSpPr>
          <p:spPr bwMode="auto">
            <a:xfrm>
              <a:off x="5168" y="3422"/>
              <a:ext cx="34" cy="25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altLang="ru-RU"/>
            </a:p>
          </p:txBody>
        </p:sp>
        <p:sp>
          <p:nvSpPr>
            <p:cNvPr id="27334" name="Rectangle 347"/>
            <p:cNvSpPr>
              <a:spLocks noChangeArrowheads="1"/>
            </p:cNvSpPr>
            <p:nvPr/>
          </p:nvSpPr>
          <p:spPr bwMode="auto">
            <a:xfrm>
              <a:off x="4992" y="3422"/>
              <a:ext cx="34" cy="25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altLang="ru-RU"/>
            </a:p>
          </p:txBody>
        </p:sp>
        <p:sp>
          <p:nvSpPr>
            <p:cNvPr id="27335" name="Rectangle 348"/>
            <p:cNvSpPr>
              <a:spLocks noChangeArrowheads="1"/>
            </p:cNvSpPr>
            <p:nvPr/>
          </p:nvSpPr>
          <p:spPr bwMode="auto">
            <a:xfrm>
              <a:off x="5026" y="3511"/>
              <a:ext cx="142" cy="47"/>
            </a:xfrm>
            <a:prstGeom prst="rect">
              <a:avLst/>
            </a:prstGeom>
            <a:solidFill>
              <a:srgbClr val="B2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altLang="ru-RU"/>
            </a:p>
          </p:txBody>
        </p:sp>
        <p:sp>
          <p:nvSpPr>
            <p:cNvPr id="27336" name="Rectangle 349"/>
            <p:cNvSpPr>
              <a:spLocks noChangeArrowheads="1"/>
            </p:cNvSpPr>
            <p:nvPr/>
          </p:nvSpPr>
          <p:spPr bwMode="auto">
            <a:xfrm>
              <a:off x="5026" y="3573"/>
              <a:ext cx="142" cy="42"/>
            </a:xfrm>
            <a:prstGeom prst="rect">
              <a:avLst/>
            </a:prstGeom>
            <a:solidFill>
              <a:srgbClr val="B2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altLang="ru-RU"/>
            </a:p>
          </p:txBody>
        </p:sp>
        <p:sp>
          <p:nvSpPr>
            <p:cNvPr id="27337" name="Rectangle 350"/>
            <p:cNvSpPr>
              <a:spLocks noChangeArrowheads="1"/>
            </p:cNvSpPr>
            <p:nvPr/>
          </p:nvSpPr>
          <p:spPr bwMode="auto">
            <a:xfrm>
              <a:off x="5026" y="3631"/>
              <a:ext cx="142" cy="47"/>
            </a:xfrm>
            <a:prstGeom prst="rect">
              <a:avLst/>
            </a:prstGeom>
            <a:solidFill>
              <a:srgbClr val="B2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altLang="ru-RU"/>
            </a:p>
          </p:txBody>
        </p:sp>
        <p:sp>
          <p:nvSpPr>
            <p:cNvPr id="27338" name="Rectangle 351"/>
            <p:cNvSpPr>
              <a:spLocks noChangeArrowheads="1"/>
            </p:cNvSpPr>
            <p:nvPr/>
          </p:nvSpPr>
          <p:spPr bwMode="auto">
            <a:xfrm>
              <a:off x="5100" y="3369"/>
              <a:ext cx="60" cy="2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altLang="ru-RU"/>
            </a:p>
          </p:txBody>
        </p:sp>
        <p:sp>
          <p:nvSpPr>
            <p:cNvPr id="27339" name="Rectangle 352"/>
            <p:cNvSpPr>
              <a:spLocks noChangeArrowheads="1"/>
            </p:cNvSpPr>
            <p:nvPr/>
          </p:nvSpPr>
          <p:spPr bwMode="auto">
            <a:xfrm>
              <a:off x="5032" y="3369"/>
              <a:ext cx="62" cy="2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altLang="ru-RU"/>
            </a:p>
          </p:txBody>
        </p:sp>
        <p:sp>
          <p:nvSpPr>
            <p:cNvPr id="27340" name="Rectangle 353"/>
            <p:cNvSpPr>
              <a:spLocks noChangeArrowheads="1"/>
            </p:cNvSpPr>
            <p:nvPr/>
          </p:nvSpPr>
          <p:spPr bwMode="auto">
            <a:xfrm>
              <a:off x="5100" y="3312"/>
              <a:ext cx="14" cy="52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altLang="ru-RU"/>
            </a:p>
          </p:txBody>
        </p:sp>
        <p:sp>
          <p:nvSpPr>
            <p:cNvPr id="27341" name="Rectangle 354"/>
            <p:cNvSpPr>
              <a:spLocks noChangeArrowheads="1"/>
            </p:cNvSpPr>
            <p:nvPr/>
          </p:nvSpPr>
          <p:spPr bwMode="auto">
            <a:xfrm>
              <a:off x="5080" y="3312"/>
              <a:ext cx="14" cy="52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altLang="ru-RU"/>
            </a:p>
          </p:txBody>
        </p:sp>
        <p:sp>
          <p:nvSpPr>
            <p:cNvPr id="27342" name="Rectangle 355"/>
            <p:cNvSpPr>
              <a:spLocks noChangeArrowheads="1"/>
            </p:cNvSpPr>
            <p:nvPr/>
          </p:nvSpPr>
          <p:spPr bwMode="auto">
            <a:xfrm>
              <a:off x="5100" y="3395"/>
              <a:ext cx="60" cy="2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altLang="ru-RU"/>
            </a:p>
          </p:txBody>
        </p:sp>
        <p:sp>
          <p:nvSpPr>
            <p:cNvPr id="27343" name="Rectangle 356"/>
            <p:cNvSpPr>
              <a:spLocks noChangeArrowheads="1"/>
            </p:cNvSpPr>
            <p:nvPr/>
          </p:nvSpPr>
          <p:spPr bwMode="auto">
            <a:xfrm>
              <a:off x="5032" y="3395"/>
              <a:ext cx="62" cy="2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altLang="ru-RU"/>
            </a:p>
          </p:txBody>
        </p:sp>
        <p:sp>
          <p:nvSpPr>
            <p:cNvPr id="27344" name="Rectangle 357"/>
            <p:cNvSpPr>
              <a:spLocks noChangeArrowheads="1"/>
            </p:cNvSpPr>
            <p:nvPr/>
          </p:nvSpPr>
          <p:spPr bwMode="auto">
            <a:xfrm>
              <a:off x="5168" y="3552"/>
              <a:ext cx="34" cy="27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altLang="ru-RU"/>
            </a:p>
          </p:txBody>
        </p:sp>
        <p:sp>
          <p:nvSpPr>
            <p:cNvPr id="27345" name="Rectangle 358"/>
            <p:cNvSpPr>
              <a:spLocks noChangeArrowheads="1"/>
            </p:cNvSpPr>
            <p:nvPr/>
          </p:nvSpPr>
          <p:spPr bwMode="auto">
            <a:xfrm>
              <a:off x="4992" y="3552"/>
              <a:ext cx="34" cy="27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altLang="ru-RU"/>
            </a:p>
          </p:txBody>
        </p:sp>
        <p:sp>
          <p:nvSpPr>
            <p:cNvPr id="27346" name="Rectangle 359"/>
            <p:cNvSpPr>
              <a:spLocks noChangeArrowheads="1"/>
            </p:cNvSpPr>
            <p:nvPr/>
          </p:nvSpPr>
          <p:spPr bwMode="auto">
            <a:xfrm>
              <a:off x="5334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altLang="ru-RU"/>
            </a:p>
          </p:txBody>
        </p:sp>
        <p:sp>
          <p:nvSpPr>
            <p:cNvPr id="27347" name="Rectangle 360"/>
            <p:cNvSpPr>
              <a:spLocks noChangeArrowheads="1"/>
            </p:cNvSpPr>
            <p:nvPr/>
          </p:nvSpPr>
          <p:spPr bwMode="auto">
            <a:xfrm>
              <a:off x="5228" y="3165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altLang="ru-RU"/>
            </a:p>
          </p:txBody>
        </p:sp>
        <p:sp>
          <p:nvSpPr>
            <p:cNvPr id="27348" name="Rectangle 361"/>
            <p:cNvSpPr>
              <a:spLocks noChangeArrowheads="1"/>
            </p:cNvSpPr>
            <p:nvPr/>
          </p:nvSpPr>
          <p:spPr bwMode="auto">
            <a:xfrm>
              <a:off x="4912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altLang="ru-RU"/>
            </a:p>
          </p:txBody>
        </p:sp>
        <p:sp>
          <p:nvSpPr>
            <p:cNvPr id="27349" name="Rectangle 362"/>
            <p:cNvSpPr>
              <a:spLocks noChangeArrowheads="1"/>
            </p:cNvSpPr>
            <p:nvPr/>
          </p:nvSpPr>
          <p:spPr bwMode="auto">
            <a:xfrm>
              <a:off x="5122" y="2747"/>
              <a:ext cx="54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altLang="ru-RU"/>
            </a:p>
          </p:txBody>
        </p:sp>
        <p:sp>
          <p:nvSpPr>
            <p:cNvPr id="27350" name="Rectangle 363"/>
            <p:cNvSpPr>
              <a:spLocks noChangeArrowheads="1"/>
            </p:cNvSpPr>
            <p:nvPr/>
          </p:nvSpPr>
          <p:spPr bwMode="auto">
            <a:xfrm>
              <a:off x="5228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altLang="ru-RU"/>
            </a:p>
          </p:txBody>
        </p:sp>
        <p:sp>
          <p:nvSpPr>
            <p:cNvPr id="27351" name="Rectangle 364"/>
            <p:cNvSpPr>
              <a:spLocks noChangeArrowheads="1"/>
            </p:cNvSpPr>
            <p:nvPr/>
          </p:nvSpPr>
          <p:spPr bwMode="auto">
            <a:xfrm>
              <a:off x="5334" y="3165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altLang="ru-RU"/>
            </a:p>
          </p:txBody>
        </p:sp>
        <p:sp>
          <p:nvSpPr>
            <p:cNvPr id="27352" name="Rectangle 365"/>
            <p:cNvSpPr>
              <a:spLocks noChangeArrowheads="1"/>
            </p:cNvSpPr>
            <p:nvPr/>
          </p:nvSpPr>
          <p:spPr bwMode="auto">
            <a:xfrm>
              <a:off x="5018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altLang="ru-RU"/>
            </a:p>
          </p:txBody>
        </p:sp>
        <p:sp>
          <p:nvSpPr>
            <p:cNvPr id="27353" name="Rectangle 366"/>
            <p:cNvSpPr>
              <a:spLocks noChangeArrowheads="1"/>
            </p:cNvSpPr>
            <p:nvPr/>
          </p:nvSpPr>
          <p:spPr bwMode="auto">
            <a:xfrm>
              <a:off x="4809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altLang="ru-RU"/>
            </a:p>
          </p:txBody>
        </p:sp>
        <p:sp>
          <p:nvSpPr>
            <p:cNvPr id="27354" name="Rectangle 367"/>
            <p:cNvSpPr>
              <a:spLocks noChangeArrowheads="1"/>
            </p:cNvSpPr>
            <p:nvPr/>
          </p:nvSpPr>
          <p:spPr bwMode="auto">
            <a:xfrm>
              <a:off x="4912" y="3165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altLang="ru-RU"/>
            </a:p>
          </p:txBody>
        </p:sp>
        <p:sp>
          <p:nvSpPr>
            <p:cNvPr id="27355" name="Rectangle 368"/>
            <p:cNvSpPr>
              <a:spLocks noChangeArrowheads="1"/>
            </p:cNvSpPr>
            <p:nvPr/>
          </p:nvSpPr>
          <p:spPr bwMode="auto">
            <a:xfrm>
              <a:off x="4809" y="3165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altLang="ru-RU"/>
            </a:p>
          </p:txBody>
        </p:sp>
        <p:sp>
          <p:nvSpPr>
            <p:cNvPr id="27356" name="Freeform 369"/>
            <p:cNvSpPr>
              <a:spLocks/>
            </p:cNvSpPr>
            <p:nvPr/>
          </p:nvSpPr>
          <p:spPr bwMode="auto">
            <a:xfrm>
              <a:off x="5114" y="2721"/>
              <a:ext cx="72" cy="324"/>
            </a:xfrm>
            <a:custGeom>
              <a:avLst/>
              <a:gdLst>
                <a:gd name="T0" fmla="*/ 0 w 217"/>
                <a:gd name="T1" fmla="*/ 26 h 373"/>
                <a:gd name="T2" fmla="*/ 0 w 217"/>
                <a:gd name="T3" fmla="*/ 26 h 373"/>
                <a:gd name="T4" fmla="*/ 0 w 217"/>
                <a:gd name="T5" fmla="*/ 42 h 373"/>
                <a:gd name="T6" fmla="*/ 0 w 217"/>
                <a:gd name="T7" fmla="*/ 42 h 373"/>
                <a:gd name="T8" fmla="*/ 0 w 217"/>
                <a:gd name="T9" fmla="*/ 45 h 373"/>
                <a:gd name="T10" fmla="*/ 0 w 217"/>
                <a:gd name="T11" fmla="*/ 45 h 373"/>
                <a:gd name="T12" fmla="*/ 0 w 217"/>
                <a:gd name="T13" fmla="*/ 0 h 373"/>
                <a:gd name="T14" fmla="*/ 0 w 217"/>
                <a:gd name="T15" fmla="*/ 0 h 373"/>
                <a:gd name="T16" fmla="*/ 0 w 217"/>
                <a:gd name="T17" fmla="*/ 3 h 373"/>
                <a:gd name="T18" fmla="*/ 0 w 217"/>
                <a:gd name="T19" fmla="*/ 3 h 373"/>
                <a:gd name="T20" fmla="*/ 0 w 217"/>
                <a:gd name="T21" fmla="*/ 20 h 373"/>
                <a:gd name="T22" fmla="*/ 0 w 217"/>
                <a:gd name="T23" fmla="*/ 20 h 373"/>
                <a:gd name="T24" fmla="*/ 0 w 217"/>
                <a:gd name="T25" fmla="*/ 26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3"/>
                <a:gd name="T41" fmla="*/ 217 w 217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3">
                  <a:moveTo>
                    <a:pt x="187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8" y="344"/>
                  </a:lnTo>
                  <a:lnTo>
                    <a:pt x="217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57" name="Freeform 370"/>
            <p:cNvSpPr>
              <a:spLocks/>
            </p:cNvSpPr>
            <p:nvPr/>
          </p:nvSpPr>
          <p:spPr bwMode="auto">
            <a:xfrm>
              <a:off x="5176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42 h 373"/>
                <a:gd name="T4" fmla="*/ 0 w 29"/>
                <a:gd name="T5" fmla="*/ 45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58" name="Freeform 371"/>
            <p:cNvSpPr>
              <a:spLocks/>
            </p:cNvSpPr>
            <p:nvPr/>
          </p:nvSpPr>
          <p:spPr bwMode="auto">
            <a:xfrm>
              <a:off x="5218" y="2721"/>
              <a:ext cx="72" cy="324"/>
            </a:xfrm>
            <a:custGeom>
              <a:avLst/>
              <a:gdLst>
                <a:gd name="T0" fmla="*/ 0 w 216"/>
                <a:gd name="T1" fmla="*/ 26 h 373"/>
                <a:gd name="T2" fmla="*/ 0 w 216"/>
                <a:gd name="T3" fmla="*/ 26 h 373"/>
                <a:gd name="T4" fmla="*/ 0 w 216"/>
                <a:gd name="T5" fmla="*/ 42 h 373"/>
                <a:gd name="T6" fmla="*/ 0 w 216"/>
                <a:gd name="T7" fmla="*/ 42 h 373"/>
                <a:gd name="T8" fmla="*/ 0 w 216"/>
                <a:gd name="T9" fmla="*/ 45 h 373"/>
                <a:gd name="T10" fmla="*/ 0 w 216"/>
                <a:gd name="T11" fmla="*/ 45 h 373"/>
                <a:gd name="T12" fmla="*/ 0 w 216"/>
                <a:gd name="T13" fmla="*/ 0 h 373"/>
                <a:gd name="T14" fmla="*/ 0 w 216"/>
                <a:gd name="T15" fmla="*/ 0 h 373"/>
                <a:gd name="T16" fmla="*/ 0 w 216"/>
                <a:gd name="T17" fmla="*/ 3 h 373"/>
                <a:gd name="T18" fmla="*/ 0 w 216"/>
                <a:gd name="T19" fmla="*/ 3 h 373"/>
                <a:gd name="T20" fmla="*/ 0 w 216"/>
                <a:gd name="T21" fmla="*/ 20 h 373"/>
                <a:gd name="T22" fmla="*/ 0 w 216"/>
                <a:gd name="T23" fmla="*/ 20 h 373"/>
                <a:gd name="T24" fmla="*/ 0 w 216"/>
                <a:gd name="T25" fmla="*/ 26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3"/>
                <a:gd name="T41" fmla="*/ 216 w 216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3">
                  <a:moveTo>
                    <a:pt x="187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7" y="344"/>
                  </a:lnTo>
                  <a:lnTo>
                    <a:pt x="216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6" y="0"/>
                  </a:lnTo>
                  <a:lnTo>
                    <a:pt x="187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7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59" name="Freeform 372"/>
            <p:cNvSpPr>
              <a:spLocks/>
            </p:cNvSpPr>
            <p:nvPr/>
          </p:nvSpPr>
          <p:spPr bwMode="auto">
            <a:xfrm>
              <a:off x="5280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42 h 373"/>
                <a:gd name="T4" fmla="*/ 0 w 29"/>
                <a:gd name="T5" fmla="*/ 45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60" name="Freeform 373"/>
            <p:cNvSpPr>
              <a:spLocks/>
            </p:cNvSpPr>
            <p:nvPr/>
          </p:nvSpPr>
          <p:spPr bwMode="auto">
            <a:xfrm>
              <a:off x="5324" y="2721"/>
              <a:ext cx="72" cy="324"/>
            </a:xfrm>
            <a:custGeom>
              <a:avLst/>
              <a:gdLst>
                <a:gd name="T0" fmla="*/ 0 w 217"/>
                <a:gd name="T1" fmla="*/ 26 h 373"/>
                <a:gd name="T2" fmla="*/ 0 w 217"/>
                <a:gd name="T3" fmla="*/ 26 h 373"/>
                <a:gd name="T4" fmla="*/ 0 w 217"/>
                <a:gd name="T5" fmla="*/ 42 h 373"/>
                <a:gd name="T6" fmla="*/ 0 w 217"/>
                <a:gd name="T7" fmla="*/ 42 h 373"/>
                <a:gd name="T8" fmla="*/ 0 w 217"/>
                <a:gd name="T9" fmla="*/ 45 h 373"/>
                <a:gd name="T10" fmla="*/ 0 w 217"/>
                <a:gd name="T11" fmla="*/ 45 h 373"/>
                <a:gd name="T12" fmla="*/ 0 w 217"/>
                <a:gd name="T13" fmla="*/ 0 h 373"/>
                <a:gd name="T14" fmla="*/ 0 w 217"/>
                <a:gd name="T15" fmla="*/ 0 h 373"/>
                <a:gd name="T16" fmla="*/ 0 w 217"/>
                <a:gd name="T17" fmla="*/ 3 h 373"/>
                <a:gd name="T18" fmla="*/ 0 w 217"/>
                <a:gd name="T19" fmla="*/ 3 h 373"/>
                <a:gd name="T20" fmla="*/ 0 w 217"/>
                <a:gd name="T21" fmla="*/ 20 h 373"/>
                <a:gd name="T22" fmla="*/ 0 w 217"/>
                <a:gd name="T23" fmla="*/ 20 h 373"/>
                <a:gd name="T24" fmla="*/ 0 w 217"/>
                <a:gd name="T25" fmla="*/ 26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3"/>
                <a:gd name="T41" fmla="*/ 217 w 217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3">
                  <a:moveTo>
                    <a:pt x="188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8" y="344"/>
                  </a:lnTo>
                  <a:lnTo>
                    <a:pt x="217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8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61" name="Freeform 374"/>
            <p:cNvSpPr>
              <a:spLocks/>
            </p:cNvSpPr>
            <p:nvPr/>
          </p:nvSpPr>
          <p:spPr bwMode="auto">
            <a:xfrm>
              <a:off x="5386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42 h 373"/>
                <a:gd name="T4" fmla="*/ 0 w 29"/>
                <a:gd name="T5" fmla="*/ 45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62" name="Freeform 375"/>
            <p:cNvSpPr>
              <a:spLocks/>
            </p:cNvSpPr>
            <p:nvPr/>
          </p:nvSpPr>
          <p:spPr bwMode="auto">
            <a:xfrm>
              <a:off x="5218" y="3139"/>
              <a:ext cx="72" cy="324"/>
            </a:xfrm>
            <a:custGeom>
              <a:avLst/>
              <a:gdLst>
                <a:gd name="T0" fmla="*/ 0 w 216"/>
                <a:gd name="T1" fmla="*/ 28 h 372"/>
                <a:gd name="T2" fmla="*/ 0 w 216"/>
                <a:gd name="T3" fmla="*/ 28 h 372"/>
                <a:gd name="T4" fmla="*/ 0 w 216"/>
                <a:gd name="T5" fmla="*/ 44 h 372"/>
                <a:gd name="T6" fmla="*/ 0 w 216"/>
                <a:gd name="T7" fmla="*/ 44 h 372"/>
                <a:gd name="T8" fmla="*/ 0 w 216"/>
                <a:gd name="T9" fmla="*/ 47 h 372"/>
                <a:gd name="T10" fmla="*/ 0 w 216"/>
                <a:gd name="T11" fmla="*/ 47 h 372"/>
                <a:gd name="T12" fmla="*/ 0 w 216"/>
                <a:gd name="T13" fmla="*/ 0 h 372"/>
                <a:gd name="T14" fmla="*/ 0 w 216"/>
                <a:gd name="T15" fmla="*/ 0 h 372"/>
                <a:gd name="T16" fmla="*/ 0 w 216"/>
                <a:gd name="T17" fmla="*/ 3 h 372"/>
                <a:gd name="T18" fmla="*/ 0 w 216"/>
                <a:gd name="T19" fmla="*/ 3 h 372"/>
                <a:gd name="T20" fmla="*/ 0 w 216"/>
                <a:gd name="T21" fmla="*/ 21 h 372"/>
                <a:gd name="T22" fmla="*/ 0 w 216"/>
                <a:gd name="T23" fmla="*/ 21 h 372"/>
                <a:gd name="T24" fmla="*/ 0 w 216"/>
                <a:gd name="T25" fmla="*/ 28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2"/>
                <a:gd name="T41" fmla="*/ 216 w 216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2">
                  <a:moveTo>
                    <a:pt x="187" y="217"/>
                  </a:moveTo>
                  <a:lnTo>
                    <a:pt x="29" y="217"/>
                  </a:lnTo>
                  <a:lnTo>
                    <a:pt x="29" y="343"/>
                  </a:lnTo>
                  <a:lnTo>
                    <a:pt x="187" y="343"/>
                  </a:lnTo>
                  <a:lnTo>
                    <a:pt x="216" y="372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16" y="0"/>
                  </a:lnTo>
                  <a:lnTo>
                    <a:pt x="187" y="27"/>
                  </a:lnTo>
                  <a:lnTo>
                    <a:pt x="29" y="27"/>
                  </a:lnTo>
                  <a:lnTo>
                    <a:pt x="29" y="171"/>
                  </a:lnTo>
                  <a:lnTo>
                    <a:pt x="187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63" name="Freeform 376"/>
            <p:cNvSpPr>
              <a:spLocks/>
            </p:cNvSpPr>
            <p:nvPr/>
          </p:nvSpPr>
          <p:spPr bwMode="auto">
            <a:xfrm>
              <a:off x="5280" y="3139"/>
              <a:ext cx="10" cy="324"/>
            </a:xfrm>
            <a:custGeom>
              <a:avLst/>
              <a:gdLst>
                <a:gd name="T0" fmla="*/ 0 w 29"/>
                <a:gd name="T1" fmla="*/ 3 h 372"/>
                <a:gd name="T2" fmla="*/ 0 w 29"/>
                <a:gd name="T3" fmla="*/ 44 h 372"/>
                <a:gd name="T4" fmla="*/ 0 w 29"/>
                <a:gd name="T5" fmla="*/ 47 h 372"/>
                <a:gd name="T6" fmla="*/ 0 w 29"/>
                <a:gd name="T7" fmla="*/ 0 h 372"/>
                <a:gd name="T8" fmla="*/ 0 w 29"/>
                <a:gd name="T9" fmla="*/ 3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0" y="27"/>
                  </a:moveTo>
                  <a:lnTo>
                    <a:pt x="0" y="343"/>
                  </a:lnTo>
                  <a:lnTo>
                    <a:pt x="29" y="372"/>
                  </a:lnTo>
                  <a:lnTo>
                    <a:pt x="29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64" name="Freeform 377"/>
            <p:cNvSpPr>
              <a:spLocks/>
            </p:cNvSpPr>
            <p:nvPr/>
          </p:nvSpPr>
          <p:spPr bwMode="auto">
            <a:xfrm>
              <a:off x="5324" y="3139"/>
              <a:ext cx="72" cy="324"/>
            </a:xfrm>
            <a:custGeom>
              <a:avLst/>
              <a:gdLst>
                <a:gd name="T0" fmla="*/ 0 w 217"/>
                <a:gd name="T1" fmla="*/ 28 h 372"/>
                <a:gd name="T2" fmla="*/ 0 w 217"/>
                <a:gd name="T3" fmla="*/ 28 h 372"/>
                <a:gd name="T4" fmla="*/ 0 w 217"/>
                <a:gd name="T5" fmla="*/ 44 h 372"/>
                <a:gd name="T6" fmla="*/ 0 w 217"/>
                <a:gd name="T7" fmla="*/ 44 h 372"/>
                <a:gd name="T8" fmla="*/ 0 w 217"/>
                <a:gd name="T9" fmla="*/ 47 h 372"/>
                <a:gd name="T10" fmla="*/ 0 w 217"/>
                <a:gd name="T11" fmla="*/ 47 h 372"/>
                <a:gd name="T12" fmla="*/ 0 w 217"/>
                <a:gd name="T13" fmla="*/ 0 h 372"/>
                <a:gd name="T14" fmla="*/ 0 w 217"/>
                <a:gd name="T15" fmla="*/ 0 h 372"/>
                <a:gd name="T16" fmla="*/ 0 w 217"/>
                <a:gd name="T17" fmla="*/ 3 h 372"/>
                <a:gd name="T18" fmla="*/ 0 w 217"/>
                <a:gd name="T19" fmla="*/ 3 h 372"/>
                <a:gd name="T20" fmla="*/ 0 w 217"/>
                <a:gd name="T21" fmla="*/ 21 h 372"/>
                <a:gd name="T22" fmla="*/ 0 w 217"/>
                <a:gd name="T23" fmla="*/ 21 h 372"/>
                <a:gd name="T24" fmla="*/ 0 w 217"/>
                <a:gd name="T25" fmla="*/ 28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2"/>
                <a:gd name="T41" fmla="*/ 217 w 217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2">
                  <a:moveTo>
                    <a:pt x="188" y="217"/>
                  </a:moveTo>
                  <a:lnTo>
                    <a:pt x="29" y="217"/>
                  </a:lnTo>
                  <a:lnTo>
                    <a:pt x="29" y="343"/>
                  </a:lnTo>
                  <a:lnTo>
                    <a:pt x="188" y="343"/>
                  </a:lnTo>
                  <a:lnTo>
                    <a:pt x="217" y="372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7"/>
                  </a:lnTo>
                  <a:lnTo>
                    <a:pt x="29" y="27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8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65" name="Freeform 378"/>
            <p:cNvSpPr>
              <a:spLocks/>
            </p:cNvSpPr>
            <p:nvPr/>
          </p:nvSpPr>
          <p:spPr bwMode="auto">
            <a:xfrm>
              <a:off x="5386" y="3139"/>
              <a:ext cx="10" cy="324"/>
            </a:xfrm>
            <a:custGeom>
              <a:avLst/>
              <a:gdLst>
                <a:gd name="T0" fmla="*/ 0 w 29"/>
                <a:gd name="T1" fmla="*/ 3 h 372"/>
                <a:gd name="T2" fmla="*/ 0 w 29"/>
                <a:gd name="T3" fmla="*/ 44 h 372"/>
                <a:gd name="T4" fmla="*/ 0 w 29"/>
                <a:gd name="T5" fmla="*/ 47 h 372"/>
                <a:gd name="T6" fmla="*/ 0 w 29"/>
                <a:gd name="T7" fmla="*/ 0 h 372"/>
                <a:gd name="T8" fmla="*/ 0 w 29"/>
                <a:gd name="T9" fmla="*/ 3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0" y="27"/>
                  </a:moveTo>
                  <a:lnTo>
                    <a:pt x="0" y="343"/>
                  </a:lnTo>
                  <a:lnTo>
                    <a:pt x="29" y="372"/>
                  </a:lnTo>
                  <a:lnTo>
                    <a:pt x="29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66" name="Freeform 379"/>
            <p:cNvSpPr>
              <a:spLocks/>
            </p:cNvSpPr>
            <p:nvPr/>
          </p:nvSpPr>
          <p:spPr bwMode="auto">
            <a:xfrm>
              <a:off x="5008" y="2721"/>
              <a:ext cx="72" cy="324"/>
            </a:xfrm>
            <a:custGeom>
              <a:avLst/>
              <a:gdLst>
                <a:gd name="T0" fmla="*/ 0 w 215"/>
                <a:gd name="T1" fmla="*/ 26 h 373"/>
                <a:gd name="T2" fmla="*/ 0 w 215"/>
                <a:gd name="T3" fmla="*/ 26 h 373"/>
                <a:gd name="T4" fmla="*/ 0 w 215"/>
                <a:gd name="T5" fmla="*/ 42 h 373"/>
                <a:gd name="T6" fmla="*/ 0 w 215"/>
                <a:gd name="T7" fmla="*/ 42 h 373"/>
                <a:gd name="T8" fmla="*/ 0 w 215"/>
                <a:gd name="T9" fmla="*/ 45 h 373"/>
                <a:gd name="T10" fmla="*/ 0 w 215"/>
                <a:gd name="T11" fmla="*/ 45 h 373"/>
                <a:gd name="T12" fmla="*/ 0 w 215"/>
                <a:gd name="T13" fmla="*/ 0 h 373"/>
                <a:gd name="T14" fmla="*/ 0 w 215"/>
                <a:gd name="T15" fmla="*/ 0 h 373"/>
                <a:gd name="T16" fmla="*/ 0 w 215"/>
                <a:gd name="T17" fmla="*/ 3 h 373"/>
                <a:gd name="T18" fmla="*/ 0 w 215"/>
                <a:gd name="T19" fmla="*/ 3 h 373"/>
                <a:gd name="T20" fmla="*/ 0 w 215"/>
                <a:gd name="T21" fmla="*/ 20 h 373"/>
                <a:gd name="T22" fmla="*/ 0 w 215"/>
                <a:gd name="T23" fmla="*/ 20 h 373"/>
                <a:gd name="T24" fmla="*/ 0 w 215"/>
                <a:gd name="T25" fmla="*/ 26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3"/>
                <a:gd name="T41" fmla="*/ 215 w 215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3">
                  <a:moveTo>
                    <a:pt x="29" y="217"/>
                  </a:moveTo>
                  <a:lnTo>
                    <a:pt x="187" y="217"/>
                  </a:lnTo>
                  <a:lnTo>
                    <a:pt x="187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5" y="373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7" y="29"/>
                  </a:lnTo>
                  <a:lnTo>
                    <a:pt x="187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67" name="Freeform 380"/>
            <p:cNvSpPr>
              <a:spLocks/>
            </p:cNvSpPr>
            <p:nvPr/>
          </p:nvSpPr>
          <p:spPr bwMode="auto">
            <a:xfrm>
              <a:off x="5008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42 h 373"/>
                <a:gd name="T4" fmla="*/ 0 w 29"/>
                <a:gd name="T5" fmla="*/ 45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68" name="Freeform 381"/>
            <p:cNvSpPr>
              <a:spLocks/>
            </p:cNvSpPr>
            <p:nvPr/>
          </p:nvSpPr>
          <p:spPr bwMode="auto">
            <a:xfrm>
              <a:off x="4903" y="2721"/>
              <a:ext cx="71" cy="324"/>
            </a:xfrm>
            <a:custGeom>
              <a:avLst/>
              <a:gdLst>
                <a:gd name="T0" fmla="*/ 0 w 216"/>
                <a:gd name="T1" fmla="*/ 26 h 373"/>
                <a:gd name="T2" fmla="*/ 0 w 216"/>
                <a:gd name="T3" fmla="*/ 26 h 373"/>
                <a:gd name="T4" fmla="*/ 0 w 216"/>
                <a:gd name="T5" fmla="*/ 42 h 373"/>
                <a:gd name="T6" fmla="*/ 0 w 216"/>
                <a:gd name="T7" fmla="*/ 42 h 373"/>
                <a:gd name="T8" fmla="*/ 0 w 216"/>
                <a:gd name="T9" fmla="*/ 45 h 373"/>
                <a:gd name="T10" fmla="*/ 0 w 216"/>
                <a:gd name="T11" fmla="*/ 45 h 373"/>
                <a:gd name="T12" fmla="*/ 0 w 216"/>
                <a:gd name="T13" fmla="*/ 0 h 373"/>
                <a:gd name="T14" fmla="*/ 0 w 216"/>
                <a:gd name="T15" fmla="*/ 0 h 373"/>
                <a:gd name="T16" fmla="*/ 0 w 216"/>
                <a:gd name="T17" fmla="*/ 3 h 373"/>
                <a:gd name="T18" fmla="*/ 0 w 216"/>
                <a:gd name="T19" fmla="*/ 3 h 373"/>
                <a:gd name="T20" fmla="*/ 0 w 216"/>
                <a:gd name="T21" fmla="*/ 20 h 373"/>
                <a:gd name="T22" fmla="*/ 0 w 216"/>
                <a:gd name="T23" fmla="*/ 20 h 373"/>
                <a:gd name="T24" fmla="*/ 0 w 216"/>
                <a:gd name="T25" fmla="*/ 26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3"/>
                <a:gd name="T41" fmla="*/ 216 w 216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3">
                  <a:moveTo>
                    <a:pt x="29" y="217"/>
                  </a:moveTo>
                  <a:lnTo>
                    <a:pt x="186" y="217"/>
                  </a:lnTo>
                  <a:lnTo>
                    <a:pt x="186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6" y="373"/>
                  </a:lnTo>
                  <a:lnTo>
                    <a:pt x="216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6" y="29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69" name="Freeform 382"/>
            <p:cNvSpPr>
              <a:spLocks/>
            </p:cNvSpPr>
            <p:nvPr/>
          </p:nvSpPr>
          <p:spPr bwMode="auto">
            <a:xfrm>
              <a:off x="4903" y="2721"/>
              <a:ext cx="9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42 h 373"/>
                <a:gd name="T4" fmla="*/ 0 w 29"/>
                <a:gd name="T5" fmla="*/ 45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70" name="Freeform 383"/>
            <p:cNvSpPr>
              <a:spLocks/>
            </p:cNvSpPr>
            <p:nvPr/>
          </p:nvSpPr>
          <p:spPr bwMode="auto">
            <a:xfrm>
              <a:off x="4799" y="2721"/>
              <a:ext cx="72" cy="324"/>
            </a:xfrm>
            <a:custGeom>
              <a:avLst/>
              <a:gdLst>
                <a:gd name="T0" fmla="*/ 0 w 215"/>
                <a:gd name="T1" fmla="*/ 26 h 373"/>
                <a:gd name="T2" fmla="*/ 0 w 215"/>
                <a:gd name="T3" fmla="*/ 26 h 373"/>
                <a:gd name="T4" fmla="*/ 0 w 215"/>
                <a:gd name="T5" fmla="*/ 42 h 373"/>
                <a:gd name="T6" fmla="*/ 0 w 215"/>
                <a:gd name="T7" fmla="*/ 42 h 373"/>
                <a:gd name="T8" fmla="*/ 0 w 215"/>
                <a:gd name="T9" fmla="*/ 45 h 373"/>
                <a:gd name="T10" fmla="*/ 0 w 215"/>
                <a:gd name="T11" fmla="*/ 45 h 373"/>
                <a:gd name="T12" fmla="*/ 0 w 215"/>
                <a:gd name="T13" fmla="*/ 0 h 373"/>
                <a:gd name="T14" fmla="*/ 0 w 215"/>
                <a:gd name="T15" fmla="*/ 0 h 373"/>
                <a:gd name="T16" fmla="*/ 0 w 215"/>
                <a:gd name="T17" fmla="*/ 3 h 373"/>
                <a:gd name="T18" fmla="*/ 0 w 215"/>
                <a:gd name="T19" fmla="*/ 3 h 373"/>
                <a:gd name="T20" fmla="*/ 0 w 215"/>
                <a:gd name="T21" fmla="*/ 20 h 373"/>
                <a:gd name="T22" fmla="*/ 0 w 215"/>
                <a:gd name="T23" fmla="*/ 20 h 373"/>
                <a:gd name="T24" fmla="*/ 0 w 215"/>
                <a:gd name="T25" fmla="*/ 26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3"/>
                <a:gd name="T41" fmla="*/ 215 w 215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3">
                  <a:moveTo>
                    <a:pt x="28" y="217"/>
                  </a:moveTo>
                  <a:lnTo>
                    <a:pt x="186" y="217"/>
                  </a:lnTo>
                  <a:lnTo>
                    <a:pt x="186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5" y="373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6" y="29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8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71" name="Freeform 384"/>
            <p:cNvSpPr>
              <a:spLocks/>
            </p:cNvSpPr>
            <p:nvPr/>
          </p:nvSpPr>
          <p:spPr bwMode="auto">
            <a:xfrm>
              <a:off x="4799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42 h 373"/>
                <a:gd name="T4" fmla="*/ 0 w 29"/>
                <a:gd name="T5" fmla="*/ 45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72" name="Freeform 385"/>
            <p:cNvSpPr>
              <a:spLocks/>
            </p:cNvSpPr>
            <p:nvPr/>
          </p:nvSpPr>
          <p:spPr bwMode="auto">
            <a:xfrm>
              <a:off x="4903" y="3139"/>
              <a:ext cx="71" cy="324"/>
            </a:xfrm>
            <a:custGeom>
              <a:avLst/>
              <a:gdLst>
                <a:gd name="T0" fmla="*/ 0 w 216"/>
                <a:gd name="T1" fmla="*/ 28 h 372"/>
                <a:gd name="T2" fmla="*/ 0 w 216"/>
                <a:gd name="T3" fmla="*/ 28 h 372"/>
                <a:gd name="T4" fmla="*/ 0 w 216"/>
                <a:gd name="T5" fmla="*/ 44 h 372"/>
                <a:gd name="T6" fmla="*/ 0 w 216"/>
                <a:gd name="T7" fmla="*/ 44 h 372"/>
                <a:gd name="T8" fmla="*/ 0 w 216"/>
                <a:gd name="T9" fmla="*/ 47 h 372"/>
                <a:gd name="T10" fmla="*/ 0 w 216"/>
                <a:gd name="T11" fmla="*/ 47 h 372"/>
                <a:gd name="T12" fmla="*/ 0 w 216"/>
                <a:gd name="T13" fmla="*/ 0 h 372"/>
                <a:gd name="T14" fmla="*/ 0 w 216"/>
                <a:gd name="T15" fmla="*/ 0 h 372"/>
                <a:gd name="T16" fmla="*/ 0 w 216"/>
                <a:gd name="T17" fmla="*/ 3 h 372"/>
                <a:gd name="T18" fmla="*/ 0 w 216"/>
                <a:gd name="T19" fmla="*/ 3 h 372"/>
                <a:gd name="T20" fmla="*/ 0 w 216"/>
                <a:gd name="T21" fmla="*/ 21 h 372"/>
                <a:gd name="T22" fmla="*/ 0 w 216"/>
                <a:gd name="T23" fmla="*/ 21 h 372"/>
                <a:gd name="T24" fmla="*/ 0 w 216"/>
                <a:gd name="T25" fmla="*/ 28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2"/>
                <a:gd name="T41" fmla="*/ 216 w 216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2">
                  <a:moveTo>
                    <a:pt x="29" y="217"/>
                  </a:moveTo>
                  <a:lnTo>
                    <a:pt x="186" y="217"/>
                  </a:lnTo>
                  <a:lnTo>
                    <a:pt x="186" y="343"/>
                  </a:lnTo>
                  <a:lnTo>
                    <a:pt x="29" y="343"/>
                  </a:lnTo>
                  <a:lnTo>
                    <a:pt x="0" y="372"/>
                  </a:lnTo>
                  <a:lnTo>
                    <a:pt x="216" y="372"/>
                  </a:lnTo>
                  <a:lnTo>
                    <a:pt x="216" y="0"/>
                  </a:lnTo>
                  <a:lnTo>
                    <a:pt x="0" y="0"/>
                  </a:lnTo>
                  <a:lnTo>
                    <a:pt x="29" y="27"/>
                  </a:lnTo>
                  <a:lnTo>
                    <a:pt x="186" y="27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73" name="Freeform 386"/>
            <p:cNvSpPr>
              <a:spLocks/>
            </p:cNvSpPr>
            <p:nvPr/>
          </p:nvSpPr>
          <p:spPr bwMode="auto">
            <a:xfrm>
              <a:off x="4903" y="3139"/>
              <a:ext cx="9" cy="324"/>
            </a:xfrm>
            <a:custGeom>
              <a:avLst/>
              <a:gdLst>
                <a:gd name="T0" fmla="*/ 0 w 29"/>
                <a:gd name="T1" fmla="*/ 3 h 372"/>
                <a:gd name="T2" fmla="*/ 0 w 29"/>
                <a:gd name="T3" fmla="*/ 44 h 372"/>
                <a:gd name="T4" fmla="*/ 0 w 29"/>
                <a:gd name="T5" fmla="*/ 47 h 372"/>
                <a:gd name="T6" fmla="*/ 0 w 29"/>
                <a:gd name="T7" fmla="*/ 0 h 372"/>
                <a:gd name="T8" fmla="*/ 0 w 29"/>
                <a:gd name="T9" fmla="*/ 3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29" y="27"/>
                  </a:moveTo>
                  <a:lnTo>
                    <a:pt x="29" y="343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74" name="Freeform 387"/>
            <p:cNvSpPr>
              <a:spLocks/>
            </p:cNvSpPr>
            <p:nvPr/>
          </p:nvSpPr>
          <p:spPr bwMode="auto">
            <a:xfrm>
              <a:off x="4799" y="3139"/>
              <a:ext cx="72" cy="324"/>
            </a:xfrm>
            <a:custGeom>
              <a:avLst/>
              <a:gdLst>
                <a:gd name="T0" fmla="*/ 0 w 215"/>
                <a:gd name="T1" fmla="*/ 28 h 372"/>
                <a:gd name="T2" fmla="*/ 0 w 215"/>
                <a:gd name="T3" fmla="*/ 28 h 372"/>
                <a:gd name="T4" fmla="*/ 0 w 215"/>
                <a:gd name="T5" fmla="*/ 44 h 372"/>
                <a:gd name="T6" fmla="*/ 0 w 215"/>
                <a:gd name="T7" fmla="*/ 44 h 372"/>
                <a:gd name="T8" fmla="*/ 0 w 215"/>
                <a:gd name="T9" fmla="*/ 47 h 372"/>
                <a:gd name="T10" fmla="*/ 0 w 215"/>
                <a:gd name="T11" fmla="*/ 47 h 372"/>
                <a:gd name="T12" fmla="*/ 0 w 215"/>
                <a:gd name="T13" fmla="*/ 0 h 372"/>
                <a:gd name="T14" fmla="*/ 0 w 215"/>
                <a:gd name="T15" fmla="*/ 0 h 372"/>
                <a:gd name="T16" fmla="*/ 0 w 215"/>
                <a:gd name="T17" fmla="*/ 3 h 372"/>
                <a:gd name="T18" fmla="*/ 0 w 215"/>
                <a:gd name="T19" fmla="*/ 3 h 372"/>
                <a:gd name="T20" fmla="*/ 0 w 215"/>
                <a:gd name="T21" fmla="*/ 21 h 372"/>
                <a:gd name="T22" fmla="*/ 0 w 215"/>
                <a:gd name="T23" fmla="*/ 21 h 372"/>
                <a:gd name="T24" fmla="*/ 0 w 215"/>
                <a:gd name="T25" fmla="*/ 28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2"/>
                <a:gd name="T41" fmla="*/ 215 w 215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2">
                  <a:moveTo>
                    <a:pt x="28" y="217"/>
                  </a:moveTo>
                  <a:lnTo>
                    <a:pt x="186" y="217"/>
                  </a:lnTo>
                  <a:lnTo>
                    <a:pt x="186" y="343"/>
                  </a:lnTo>
                  <a:lnTo>
                    <a:pt x="29" y="343"/>
                  </a:lnTo>
                  <a:lnTo>
                    <a:pt x="0" y="372"/>
                  </a:lnTo>
                  <a:lnTo>
                    <a:pt x="215" y="372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7"/>
                  </a:lnTo>
                  <a:lnTo>
                    <a:pt x="186" y="27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8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75" name="Freeform 388"/>
            <p:cNvSpPr>
              <a:spLocks/>
            </p:cNvSpPr>
            <p:nvPr/>
          </p:nvSpPr>
          <p:spPr bwMode="auto">
            <a:xfrm>
              <a:off x="4799" y="3139"/>
              <a:ext cx="10" cy="324"/>
            </a:xfrm>
            <a:custGeom>
              <a:avLst/>
              <a:gdLst>
                <a:gd name="T0" fmla="*/ 0 w 29"/>
                <a:gd name="T1" fmla="*/ 3 h 372"/>
                <a:gd name="T2" fmla="*/ 0 w 29"/>
                <a:gd name="T3" fmla="*/ 44 h 372"/>
                <a:gd name="T4" fmla="*/ 0 w 29"/>
                <a:gd name="T5" fmla="*/ 47 h 372"/>
                <a:gd name="T6" fmla="*/ 0 w 29"/>
                <a:gd name="T7" fmla="*/ 0 h 372"/>
                <a:gd name="T8" fmla="*/ 0 w 29"/>
                <a:gd name="T9" fmla="*/ 3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29" y="27"/>
                  </a:moveTo>
                  <a:lnTo>
                    <a:pt x="29" y="343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76" name="Rectangle 389"/>
            <p:cNvSpPr>
              <a:spLocks noChangeArrowheads="1"/>
            </p:cNvSpPr>
            <p:nvPr/>
          </p:nvSpPr>
          <p:spPr bwMode="auto">
            <a:xfrm>
              <a:off x="5114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altLang="ru-RU"/>
            </a:p>
          </p:txBody>
        </p:sp>
        <p:sp>
          <p:nvSpPr>
            <p:cNvPr id="27377" name="Rectangle 390"/>
            <p:cNvSpPr>
              <a:spLocks noChangeArrowheads="1"/>
            </p:cNvSpPr>
            <p:nvPr/>
          </p:nvSpPr>
          <p:spPr bwMode="auto">
            <a:xfrm>
              <a:off x="5218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altLang="ru-RU"/>
            </a:p>
          </p:txBody>
        </p:sp>
        <p:sp>
          <p:nvSpPr>
            <p:cNvPr id="27378" name="Rectangle 391"/>
            <p:cNvSpPr>
              <a:spLocks noChangeArrowheads="1"/>
            </p:cNvSpPr>
            <p:nvPr/>
          </p:nvSpPr>
          <p:spPr bwMode="auto">
            <a:xfrm>
              <a:off x="5324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altLang="ru-RU"/>
            </a:p>
          </p:txBody>
        </p:sp>
        <p:sp>
          <p:nvSpPr>
            <p:cNvPr id="27379" name="Rectangle 392"/>
            <p:cNvSpPr>
              <a:spLocks noChangeArrowheads="1"/>
            </p:cNvSpPr>
            <p:nvPr/>
          </p:nvSpPr>
          <p:spPr bwMode="auto">
            <a:xfrm>
              <a:off x="5008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altLang="ru-RU"/>
            </a:p>
          </p:txBody>
        </p:sp>
        <p:sp>
          <p:nvSpPr>
            <p:cNvPr id="27380" name="Rectangle 393"/>
            <p:cNvSpPr>
              <a:spLocks noChangeArrowheads="1"/>
            </p:cNvSpPr>
            <p:nvPr/>
          </p:nvSpPr>
          <p:spPr bwMode="auto">
            <a:xfrm>
              <a:off x="4903" y="2898"/>
              <a:ext cx="71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altLang="ru-RU"/>
            </a:p>
          </p:txBody>
        </p:sp>
        <p:sp>
          <p:nvSpPr>
            <p:cNvPr id="27381" name="Rectangle 394"/>
            <p:cNvSpPr>
              <a:spLocks noChangeArrowheads="1"/>
            </p:cNvSpPr>
            <p:nvPr/>
          </p:nvSpPr>
          <p:spPr bwMode="auto">
            <a:xfrm>
              <a:off x="4799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altLang="ru-RU"/>
            </a:p>
          </p:txBody>
        </p:sp>
        <p:sp>
          <p:nvSpPr>
            <p:cNvPr id="27382" name="Freeform 395"/>
            <p:cNvSpPr>
              <a:spLocks/>
            </p:cNvSpPr>
            <p:nvPr/>
          </p:nvSpPr>
          <p:spPr bwMode="auto">
            <a:xfrm>
              <a:off x="4986" y="2736"/>
              <a:ext cx="12" cy="37"/>
            </a:xfrm>
            <a:custGeom>
              <a:avLst/>
              <a:gdLst>
                <a:gd name="T0" fmla="*/ 0 w 37"/>
                <a:gd name="T1" fmla="*/ 23 h 38"/>
                <a:gd name="T2" fmla="*/ 0 w 37"/>
                <a:gd name="T3" fmla="*/ 21 h 38"/>
                <a:gd name="T4" fmla="*/ 0 w 37"/>
                <a:gd name="T5" fmla="*/ 19 h 38"/>
                <a:gd name="T6" fmla="*/ 0 w 37"/>
                <a:gd name="T7" fmla="*/ 19 h 38"/>
                <a:gd name="T8" fmla="*/ 0 w 37"/>
                <a:gd name="T9" fmla="*/ 19 h 38"/>
                <a:gd name="T10" fmla="*/ 0 w 37"/>
                <a:gd name="T11" fmla="*/ 12 h 38"/>
                <a:gd name="T12" fmla="*/ 0 w 37"/>
                <a:gd name="T13" fmla="*/ 5 h 38"/>
                <a:gd name="T14" fmla="*/ 0 w 37"/>
                <a:gd name="T15" fmla="*/ 1 h 38"/>
                <a:gd name="T16" fmla="*/ 0 w 37"/>
                <a:gd name="T17" fmla="*/ 0 h 38"/>
                <a:gd name="T18" fmla="*/ 0 w 37"/>
                <a:gd name="T19" fmla="*/ 1 h 38"/>
                <a:gd name="T20" fmla="*/ 0 w 37"/>
                <a:gd name="T21" fmla="*/ 5 h 38"/>
                <a:gd name="T22" fmla="*/ 0 w 37"/>
                <a:gd name="T23" fmla="*/ 12 h 38"/>
                <a:gd name="T24" fmla="*/ 0 w 37"/>
                <a:gd name="T25" fmla="*/ 19 h 38"/>
                <a:gd name="T26" fmla="*/ 0 w 37"/>
                <a:gd name="T27" fmla="*/ 19 h 38"/>
                <a:gd name="T28" fmla="*/ 0 w 37"/>
                <a:gd name="T29" fmla="*/ 19 h 38"/>
                <a:gd name="T30" fmla="*/ 0 w 37"/>
                <a:gd name="T31" fmla="*/ 21 h 38"/>
                <a:gd name="T32" fmla="*/ 0 w 37"/>
                <a:gd name="T33" fmla="*/ 23 h 3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7"/>
                <a:gd name="T52" fmla="*/ 0 h 38"/>
                <a:gd name="T53" fmla="*/ 37 w 37"/>
                <a:gd name="T54" fmla="*/ 38 h 3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7" h="38">
                  <a:moveTo>
                    <a:pt x="19" y="38"/>
                  </a:moveTo>
                  <a:lnTo>
                    <a:pt x="26" y="36"/>
                  </a:lnTo>
                  <a:lnTo>
                    <a:pt x="32" y="32"/>
                  </a:lnTo>
                  <a:lnTo>
                    <a:pt x="36" y="25"/>
                  </a:lnTo>
                  <a:lnTo>
                    <a:pt x="37" y="19"/>
                  </a:lnTo>
                  <a:lnTo>
                    <a:pt x="36" y="12"/>
                  </a:lnTo>
                  <a:lnTo>
                    <a:pt x="32" y="5"/>
                  </a:lnTo>
                  <a:lnTo>
                    <a:pt x="26" y="1"/>
                  </a:lnTo>
                  <a:lnTo>
                    <a:pt x="19" y="0"/>
                  </a:lnTo>
                  <a:lnTo>
                    <a:pt x="12" y="1"/>
                  </a:lnTo>
                  <a:lnTo>
                    <a:pt x="6" y="5"/>
                  </a:lnTo>
                  <a:lnTo>
                    <a:pt x="2" y="12"/>
                  </a:lnTo>
                  <a:lnTo>
                    <a:pt x="0" y="19"/>
                  </a:lnTo>
                  <a:lnTo>
                    <a:pt x="2" y="25"/>
                  </a:lnTo>
                  <a:lnTo>
                    <a:pt x="6" y="32"/>
                  </a:lnTo>
                  <a:lnTo>
                    <a:pt x="12" y="36"/>
                  </a:lnTo>
                  <a:lnTo>
                    <a:pt x="19" y="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6629" name="Группа 280"/>
          <p:cNvGrpSpPr>
            <a:grpSpLocks/>
          </p:cNvGrpSpPr>
          <p:nvPr/>
        </p:nvGrpSpPr>
        <p:grpSpPr bwMode="auto">
          <a:xfrm>
            <a:off x="322263" y="2578100"/>
            <a:ext cx="331787" cy="296863"/>
            <a:chOff x="1758152" y="4604547"/>
            <a:chExt cx="267498" cy="253815"/>
          </a:xfrm>
        </p:grpSpPr>
        <p:grpSp>
          <p:nvGrpSpPr>
            <p:cNvPr id="27296" name="Group 397"/>
            <p:cNvGrpSpPr>
              <a:grpSpLocks/>
            </p:cNvGrpSpPr>
            <p:nvPr/>
          </p:nvGrpSpPr>
          <p:grpSpPr bwMode="auto">
            <a:xfrm>
              <a:off x="1758152" y="4604547"/>
              <a:ext cx="267498" cy="253815"/>
              <a:chOff x="6900" y="2382"/>
              <a:chExt cx="528" cy="272"/>
            </a:xfrm>
          </p:grpSpPr>
          <p:grpSp>
            <p:nvGrpSpPr>
              <p:cNvPr id="27298" name="Group 398"/>
              <p:cNvGrpSpPr>
                <a:grpSpLocks/>
              </p:cNvGrpSpPr>
              <p:nvPr/>
            </p:nvGrpSpPr>
            <p:grpSpPr bwMode="auto">
              <a:xfrm>
                <a:off x="6900" y="2382"/>
                <a:ext cx="528" cy="272"/>
                <a:chOff x="3168" y="192"/>
                <a:chExt cx="528" cy="672"/>
              </a:xfrm>
            </p:grpSpPr>
            <p:sp>
              <p:nvSpPr>
                <p:cNvPr id="27300" name="Line 399"/>
                <p:cNvSpPr>
                  <a:spLocks noChangeShapeType="1"/>
                </p:cNvSpPr>
                <p:nvPr/>
              </p:nvSpPr>
              <p:spPr bwMode="auto">
                <a:xfrm>
                  <a:off x="3192" y="192"/>
                  <a:ext cx="0" cy="672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7301" name="Line 400"/>
                <p:cNvSpPr>
                  <a:spLocks noChangeShapeType="1"/>
                </p:cNvSpPr>
                <p:nvPr/>
              </p:nvSpPr>
              <p:spPr bwMode="auto">
                <a:xfrm>
                  <a:off x="3168" y="192"/>
                  <a:ext cx="528" cy="96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7302" name="Line 401"/>
                <p:cNvSpPr>
                  <a:spLocks noChangeShapeType="1"/>
                </p:cNvSpPr>
                <p:nvPr/>
              </p:nvSpPr>
              <p:spPr bwMode="auto">
                <a:xfrm flipV="1">
                  <a:off x="3168" y="480"/>
                  <a:ext cx="528" cy="96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7303" name="Line 402"/>
                <p:cNvSpPr>
                  <a:spLocks noChangeShapeType="1"/>
                </p:cNvSpPr>
                <p:nvPr/>
              </p:nvSpPr>
              <p:spPr bwMode="auto">
                <a:xfrm>
                  <a:off x="3668" y="288"/>
                  <a:ext cx="0" cy="192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sp>
            <p:nvSpPr>
              <p:cNvPr id="27299" name="Freeform 403"/>
              <p:cNvSpPr>
                <a:spLocks/>
              </p:cNvSpPr>
              <p:nvPr/>
            </p:nvSpPr>
            <p:spPr bwMode="auto">
              <a:xfrm>
                <a:off x="6922" y="2388"/>
                <a:ext cx="469" cy="148"/>
              </a:xfrm>
              <a:custGeom>
                <a:avLst/>
                <a:gdLst>
                  <a:gd name="T0" fmla="*/ 0 w 291"/>
                  <a:gd name="T1" fmla="*/ 0 h 159"/>
                  <a:gd name="T2" fmla="*/ 0 w 291"/>
                  <a:gd name="T3" fmla="*/ 54 h 159"/>
                  <a:gd name="T4" fmla="*/ 374130 w 291"/>
                  <a:gd name="T5" fmla="*/ 39 h 159"/>
                  <a:gd name="T6" fmla="*/ 374130 w 291"/>
                  <a:gd name="T7" fmla="*/ 14 h 159"/>
                  <a:gd name="T8" fmla="*/ 0 w 291"/>
                  <a:gd name="T9" fmla="*/ 0 h 1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1"/>
                  <a:gd name="T16" fmla="*/ 0 h 159"/>
                  <a:gd name="T17" fmla="*/ 291 w 291"/>
                  <a:gd name="T18" fmla="*/ 159 h 1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1" h="159">
                    <a:moveTo>
                      <a:pt x="0" y="0"/>
                    </a:moveTo>
                    <a:lnTo>
                      <a:pt x="0" y="159"/>
                    </a:lnTo>
                    <a:lnTo>
                      <a:pt x="291" y="114"/>
                    </a:lnTo>
                    <a:lnTo>
                      <a:pt x="291" y="3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ru-RU"/>
              </a:p>
            </p:txBody>
          </p:sp>
        </p:grpSp>
        <p:sp>
          <p:nvSpPr>
            <p:cNvPr id="27297" name="Text Box 404">
              <a:hlinkClick r:id="rId3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1780353" y="4639472"/>
              <a:ext cx="215272" cy="78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defTabSz="736600">
                <a:spcBef>
                  <a:spcPct val="20000"/>
                </a:spcBef>
                <a:buFont typeface="Arial" panose="020B0604020202020204" pitchFamily="34" charset="0"/>
                <a:buChar char="•"/>
                <a:defRPr sz="45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736600">
                <a:spcBef>
                  <a:spcPct val="20000"/>
                </a:spcBef>
                <a:buFont typeface="Arial" panose="020B0604020202020204" pitchFamily="34" charset="0"/>
                <a:buChar char="–"/>
                <a:defRPr sz="39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736600">
                <a:spcBef>
                  <a:spcPct val="20000"/>
                </a:spcBef>
                <a:buFont typeface="Arial" panose="020B0604020202020204" pitchFamily="34" charset="0"/>
                <a:buChar char="•"/>
                <a:defRPr sz="3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73660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736600">
                <a:spcBef>
                  <a:spcPct val="20000"/>
                </a:spcBef>
                <a:buFont typeface="Arial" panose="020B0604020202020204" pitchFamily="34" charset="0"/>
                <a:buChar char="»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736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736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736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736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ru-RU" altLang="ru-RU" sz="600" b="1">
                  <a:cs typeface="Arial" panose="020B0604020202020204" pitchFamily="34" charset="0"/>
                </a:rPr>
                <a:t>ПЧ-44</a:t>
              </a:r>
            </a:p>
          </p:txBody>
        </p:sp>
      </p:grpSp>
      <p:sp>
        <p:nvSpPr>
          <p:cNvPr id="26630" name="Rectangle 423"/>
          <p:cNvSpPr>
            <a:spLocks noChangeArrowheads="1"/>
          </p:cNvSpPr>
          <p:nvPr/>
        </p:nvSpPr>
        <p:spPr bwMode="auto">
          <a:xfrm>
            <a:off x="939800" y="2938463"/>
            <a:ext cx="601663" cy="16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12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12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12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12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3013075" indent="1588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470275" indent="1588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927475" indent="1588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384675" indent="1588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1100">
                <a:cs typeface="Times New Roman" panose="02020603050405020304" pitchFamily="18" charset="0"/>
              </a:rPr>
              <a:t>ПОО, ОЭ</a:t>
            </a:r>
          </a:p>
        </p:txBody>
      </p:sp>
      <p:sp>
        <p:nvSpPr>
          <p:cNvPr id="26631" name="Rectangle 425"/>
          <p:cNvSpPr>
            <a:spLocks noChangeArrowheads="1"/>
          </p:cNvSpPr>
          <p:nvPr/>
        </p:nvSpPr>
        <p:spPr bwMode="auto">
          <a:xfrm>
            <a:off x="939800" y="1660525"/>
            <a:ext cx="2063750" cy="16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12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12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12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12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3013075" indent="1588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470275" indent="1588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927475" indent="1588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384675" indent="1588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1100"/>
              <a:t>Добровольная пожарная охрана</a:t>
            </a:r>
          </a:p>
        </p:txBody>
      </p:sp>
      <p:sp>
        <p:nvSpPr>
          <p:cNvPr id="26632" name="Rectangle 426"/>
          <p:cNvSpPr>
            <a:spLocks noChangeArrowheads="1"/>
          </p:cNvSpPr>
          <p:nvPr/>
        </p:nvSpPr>
        <p:spPr bwMode="auto">
          <a:xfrm>
            <a:off x="939800" y="1382713"/>
            <a:ext cx="2124075" cy="16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12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12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12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12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3013075" indent="1588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470275" indent="1588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927475" indent="1588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384675" indent="1588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1100"/>
              <a:t>Ведомственная пожарная охрана</a:t>
            </a:r>
          </a:p>
        </p:txBody>
      </p:sp>
      <p:sp>
        <p:nvSpPr>
          <p:cNvPr id="26633" name="Rectangle 428"/>
          <p:cNvSpPr>
            <a:spLocks noChangeArrowheads="1"/>
          </p:cNvSpPr>
          <p:nvPr/>
        </p:nvSpPr>
        <p:spPr bwMode="auto">
          <a:xfrm>
            <a:off x="939800" y="2505075"/>
            <a:ext cx="2538413" cy="16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12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12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12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12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3013075" indent="1588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470275" indent="1588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927475" indent="1588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384675" indent="1588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1100">
                <a:cs typeface="Times New Roman" panose="02020603050405020304" pitchFamily="18" charset="0"/>
              </a:rPr>
              <a:t>Федеральная противопожарная служба</a:t>
            </a:r>
          </a:p>
        </p:txBody>
      </p:sp>
      <p:sp>
        <p:nvSpPr>
          <p:cNvPr id="26634" name="Rectangle 430"/>
          <p:cNvSpPr>
            <a:spLocks noChangeArrowheads="1"/>
          </p:cNvSpPr>
          <p:nvPr/>
        </p:nvSpPr>
        <p:spPr bwMode="auto">
          <a:xfrm>
            <a:off x="939800" y="3757613"/>
            <a:ext cx="1960563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12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12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12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12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3013075" indent="1588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470275" indent="1588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927475" indent="1588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384675" indent="1588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ru-RU" sz="1100">
                <a:cs typeface="Times New Roman" panose="02020603050405020304" pitchFamily="18" charset="0"/>
              </a:rPr>
              <a:t>- </a:t>
            </a:r>
            <a:r>
              <a:rPr lang="ru-RU" altLang="ru-RU" sz="1100">
                <a:cs typeface="Times New Roman" panose="02020603050405020304" pitchFamily="18" charset="0"/>
              </a:rPr>
              <a:t>Социально значимый объект</a:t>
            </a:r>
          </a:p>
        </p:txBody>
      </p:sp>
      <p:grpSp>
        <p:nvGrpSpPr>
          <p:cNvPr id="26635" name="Group 431"/>
          <p:cNvGrpSpPr>
            <a:grpSpLocks noChangeAspect="1"/>
          </p:cNvGrpSpPr>
          <p:nvPr/>
        </p:nvGrpSpPr>
        <p:grpSpPr bwMode="auto">
          <a:xfrm>
            <a:off x="174625" y="2806700"/>
            <a:ext cx="565150" cy="388938"/>
            <a:chOff x="4262" y="3704"/>
            <a:chExt cx="182" cy="97"/>
          </a:xfrm>
        </p:grpSpPr>
        <p:sp>
          <p:nvSpPr>
            <p:cNvPr id="27193" name="AutoShape 432"/>
            <p:cNvSpPr>
              <a:spLocks noChangeAspect="1" noChangeArrowheads="1" noTextEdit="1"/>
            </p:cNvSpPr>
            <p:nvPr/>
          </p:nvSpPr>
          <p:spPr bwMode="auto">
            <a:xfrm>
              <a:off x="4262" y="3704"/>
              <a:ext cx="182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27194" name="Group 433"/>
            <p:cNvGrpSpPr>
              <a:grpSpLocks/>
            </p:cNvGrpSpPr>
            <p:nvPr/>
          </p:nvGrpSpPr>
          <p:grpSpPr bwMode="auto">
            <a:xfrm>
              <a:off x="4397" y="3705"/>
              <a:ext cx="19" cy="75"/>
              <a:chOff x="4397" y="3705"/>
              <a:chExt cx="19" cy="75"/>
            </a:xfrm>
          </p:grpSpPr>
          <p:sp>
            <p:nvSpPr>
              <p:cNvPr id="27294" name="Freeform 434"/>
              <p:cNvSpPr>
                <a:spLocks/>
              </p:cNvSpPr>
              <p:nvPr/>
            </p:nvSpPr>
            <p:spPr bwMode="auto">
              <a:xfrm>
                <a:off x="4397" y="3705"/>
                <a:ext cx="7" cy="75"/>
              </a:xfrm>
              <a:custGeom>
                <a:avLst/>
                <a:gdLst>
                  <a:gd name="T0" fmla="*/ 0 w 145"/>
                  <a:gd name="T1" fmla="*/ 0 h 1518"/>
                  <a:gd name="T2" fmla="*/ 0 w 145"/>
                  <a:gd name="T3" fmla="*/ 0 h 1518"/>
                  <a:gd name="T4" fmla="*/ 0 w 145"/>
                  <a:gd name="T5" fmla="*/ 0 h 1518"/>
                  <a:gd name="T6" fmla="*/ 0 w 145"/>
                  <a:gd name="T7" fmla="*/ 0 h 1518"/>
                  <a:gd name="T8" fmla="*/ 0 w 145"/>
                  <a:gd name="T9" fmla="*/ 0 h 1518"/>
                  <a:gd name="T10" fmla="*/ 0 w 145"/>
                  <a:gd name="T11" fmla="*/ 0 h 1518"/>
                  <a:gd name="T12" fmla="*/ 0 w 145"/>
                  <a:gd name="T13" fmla="*/ 0 h 1518"/>
                  <a:gd name="T14" fmla="*/ 0 w 145"/>
                  <a:gd name="T15" fmla="*/ 0 h 1518"/>
                  <a:gd name="T16" fmla="*/ 0 w 145"/>
                  <a:gd name="T17" fmla="*/ 0 h 1518"/>
                  <a:gd name="T18" fmla="*/ 0 w 145"/>
                  <a:gd name="T19" fmla="*/ 0 h 1518"/>
                  <a:gd name="T20" fmla="*/ 0 w 145"/>
                  <a:gd name="T21" fmla="*/ 0 h 1518"/>
                  <a:gd name="T22" fmla="*/ 0 w 145"/>
                  <a:gd name="T23" fmla="*/ 0 h 1518"/>
                  <a:gd name="T24" fmla="*/ 0 w 145"/>
                  <a:gd name="T25" fmla="*/ 0 h 1518"/>
                  <a:gd name="T26" fmla="*/ 0 w 145"/>
                  <a:gd name="T27" fmla="*/ 0 h 1518"/>
                  <a:gd name="T28" fmla="*/ 0 w 145"/>
                  <a:gd name="T29" fmla="*/ 0 h 1518"/>
                  <a:gd name="T30" fmla="*/ 0 w 145"/>
                  <a:gd name="T31" fmla="*/ 0 h 1518"/>
                  <a:gd name="T32" fmla="*/ 0 w 145"/>
                  <a:gd name="T33" fmla="*/ 0 h 1518"/>
                  <a:gd name="T34" fmla="*/ 0 w 145"/>
                  <a:gd name="T35" fmla="*/ 0 h 1518"/>
                  <a:gd name="T36" fmla="*/ 0 w 145"/>
                  <a:gd name="T37" fmla="*/ 0 h 1518"/>
                  <a:gd name="T38" fmla="*/ 0 w 145"/>
                  <a:gd name="T39" fmla="*/ 0 h 1518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45"/>
                  <a:gd name="T61" fmla="*/ 0 h 1518"/>
                  <a:gd name="T62" fmla="*/ 145 w 145"/>
                  <a:gd name="T63" fmla="*/ 1518 h 1518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45" h="1518">
                    <a:moveTo>
                      <a:pt x="38" y="0"/>
                    </a:moveTo>
                    <a:lnTo>
                      <a:pt x="38" y="241"/>
                    </a:lnTo>
                    <a:lnTo>
                      <a:pt x="27" y="241"/>
                    </a:lnTo>
                    <a:lnTo>
                      <a:pt x="27" y="482"/>
                    </a:lnTo>
                    <a:lnTo>
                      <a:pt x="15" y="482"/>
                    </a:lnTo>
                    <a:lnTo>
                      <a:pt x="15" y="708"/>
                    </a:lnTo>
                    <a:lnTo>
                      <a:pt x="8" y="708"/>
                    </a:lnTo>
                    <a:lnTo>
                      <a:pt x="8" y="1012"/>
                    </a:lnTo>
                    <a:lnTo>
                      <a:pt x="0" y="1012"/>
                    </a:lnTo>
                    <a:lnTo>
                      <a:pt x="0" y="1518"/>
                    </a:lnTo>
                    <a:lnTo>
                      <a:pt x="79" y="1518"/>
                    </a:lnTo>
                    <a:lnTo>
                      <a:pt x="145" y="1008"/>
                    </a:lnTo>
                    <a:lnTo>
                      <a:pt x="145" y="707"/>
                    </a:lnTo>
                    <a:lnTo>
                      <a:pt x="137" y="707"/>
                    </a:lnTo>
                    <a:lnTo>
                      <a:pt x="137" y="482"/>
                    </a:lnTo>
                    <a:lnTo>
                      <a:pt x="128" y="482"/>
                    </a:lnTo>
                    <a:lnTo>
                      <a:pt x="128" y="241"/>
                    </a:lnTo>
                    <a:lnTo>
                      <a:pt x="116" y="241"/>
                    </a:lnTo>
                    <a:lnTo>
                      <a:pt x="116" y="0"/>
                    </a:lnTo>
                    <a:lnTo>
                      <a:pt x="38" y="0"/>
                    </a:lnTo>
                    <a:close/>
                  </a:path>
                </a:pathLst>
              </a:custGeom>
              <a:solidFill>
                <a:srgbClr val="80808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295" name="Freeform 435"/>
              <p:cNvSpPr>
                <a:spLocks/>
              </p:cNvSpPr>
              <p:nvPr/>
            </p:nvSpPr>
            <p:spPr bwMode="auto">
              <a:xfrm>
                <a:off x="4409" y="3705"/>
                <a:ext cx="7" cy="75"/>
              </a:xfrm>
              <a:custGeom>
                <a:avLst/>
                <a:gdLst>
                  <a:gd name="T0" fmla="*/ 0 w 151"/>
                  <a:gd name="T1" fmla="*/ 0 h 1518"/>
                  <a:gd name="T2" fmla="*/ 0 w 151"/>
                  <a:gd name="T3" fmla="*/ 0 h 1518"/>
                  <a:gd name="T4" fmla="*/ 0 w 151"/>
                  <a:gd name="T5" fmla="*/ 0 h 1518"/>
                  <a:gd name="T6" fmla="*/ 0 w 151"/>
                  <a:gd name="T7" fmla="*/ 0 h 1518"/>
                  <a:gd name="T8" fmla="*/ 0 w 151"/>
                  <a:gd name="T9" fmla="*/ 0 h 1518"/>
                  <a:gd name="T10" fmla="*/ 0 w 151"/>
                  <a:gd name="T11" fmla="*/ 0 h 1518"/>
                  <a:gd name="T12" fmla="*/ 0 w 151"/>
                  <a:gd name="T13" fmla="*/ 0 h 1518"/>
                  <a:gd name="T14" fmla="*/ 0 w 151"/>
                  <a:gd name="T15" fmla="*/ 0 h 1518"/>
                  <a:gd name="T16" fmla="*/ 0 w 151"/>
                  <a:gd name="T17" fmla="*/ 0 h 1518"/>
                  <a:gd name="T18" fmla="*/ 0 w 151"/>
                  <a:gd name="T19" fmla="*/ 0 h 1518"/>
                  <a:gd name="T20" fmla="*/ 0 w 151"/>
                  <a:gd name="T21" fmla="*/ 0 h 1518"/>
                  <a:gd name="T22" fmla="*/ 0 w 151"/>
                  <a:gd name="T23" fmla="*/ 0 h 1518"/>
                  <a:gd name="T24" fmla="*/ 0 w 151"/>
                  <a:gd name="T25" fmla="*/ 0 h 1518"/>
                  <a:gd name="T26" fmla="*/ 0 w 151"/>
                  <a:gd name="T27" fmla="*/ 0 h 1518"/>
                  <a:gd name="T28" fmla="*/ 0 w 151"/>
                  <a:gd name="T29" fmla="*/ 0 h 1518"/>
                  <a:gd name="T30" fmla="*/ 0 w 151"/>
                  <a:gd name="T31" fmla="*/ 0 h 1518"/>
                  <a:gd name="T32" fmla="*/ 0 w 151"/>
                  <a:gd name="T33" fmla="*/ 0 h 1518"/>
                  <a:gd name="T34" fmla="*/ 0 w 151"/>
                  <a:gd name="T35" fmla="*/ 0 h 1518"/>
                  <a:gd name="T36" fmla="*/ 0 w 151"/>
                  <a:gd name="T37" fmla="*/ 0 h 1518"/>
                  <a:gd name="T38" fmla="*/ 0 w 151"/>
                  <a:gd name="T39" fmla="*/ 0 h 1518"/>
                  <a:gd name="T40" fmla="*/ 0 w 151"/>
                  <a:gd name="T41" fmla="*/ 0 h 1518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51"/>
                  <a:gd name="T64" fmla="*/ 0 h 1518"/>
                  <a:gd name="T65" fmla="*/ 151 w 151"/>
                  <a:gd name="T66" fmla="*/ 1518 h 1518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51" h="1518">
                    <a:moveTo>
                      <a:pt x="36" y="0"/>
                    </a:moveTo>
                    <a:lnTo>
                      <a:pt x="36" y="241"/>
                    </a:lnTo>
                    <a:lnTo>
                      <a:pt x="25" y="241"/>
                    </a:lnTo>
                    <a:lnTo>
                      <a:pt x="25" y="482"/>
                    </a:lnTo>
                    <a:lnTo>
                      <a:pt x="14" y="482"/>
                    </a:lnTo>
                    <a:lnTo>
                      <a:pt x="14" y="708"/>
                    </a:lnTo>
                    <a:lnTo>
                      <a:pt x="7" y="708"/>
                    </a:lnTo>
                    <a:lnTo>
                      <a:pt x="7" y="1012"/>
                    </a:lnTo>
                    <a:lnTo>
                      <a:pt x="0" y="1012"/>
                    </a:lnTo>
                    <a:lnTo>
                      <a:pt x="0" y="1518"/>
                    </a:lnTo>
                    <a:lnTo>
                      <a:pt x="151" y="1518"/>
                    </a:lnTo>
                    <a:lnTo>
                      <a:pt x="151" y="1011"/>
                    </a:lnTo>
                    <a:lnTo>
                      <a:pt x="144" y="1011"/>
                    </a:lnTo>
                    <a:lnTo>
                      <a:pt x="143" y="707"/>
                    </a:lnTo>
                    <a:lnTo>
                      <a:pt x="135" y="707"/>
                    </a:lnTo>
                    <a:lnTo>
                      <a:pt x="135" y="482"/>
                    </a:lnTo>
                    <a:lnTo>
                      <a:pt x="125" y="482"/>
                    </a:lnTo>
                    <a:lnTo>
                      <a:pt x="125" y="241"/>
                    </a:lnTo>
                    <a:lnTo>
                      <a:pt x="114" y="241"/>
                    </a:lnTo>
                    <a:lnTo>
                      <a:pt x="114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rgbClr val="80808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7195" name="Group 436"/>
            <p:cNvGrpSpPr>
              <a:grpSpLocks/>
            </p:cNvGrpSpPr>
            <p:nvPr/>
          </p:nvGrpSpPr>
          <p:grpSpPr bwMode="auto">
            <a:xfrm>
              <a:off x="4412" y="3765"/>
              <a:ext cx="32" cy="33"/>
              <a:chOff x="4412" y="3765"/>
              <a:chExt cx="32" cy="33"/>
            </a:xfrm>
          </p:grpSpPr>
          <p:grpSp>
            <p:nvGrpSpPr>
              <p:cNvPr id="27283" name="Group 437"/>
              <p:cNvGrpSpPr>
                <a:grpSpLocks/>
              </p:cNvGrpSpPr>
              <p:nvPr/>
            </p:nvGrpSpPr>
            <p:grpSpPr bwMode="auto">
              <a:xfrm>
                <a:off x="4412" y="3765"/>
                <a:ext cx="32" cy="33"/>
                <a:chOff x="4412" y="3765"/>
                <a:chExt cx="32" cy="33"/>
              </a:xfrm>
            </p:grpSpPr>
            <p:grpSp>
              <p:nvGrpSpPr>
                <p:cNvPr id="27288" name="Group 438"/>
                <p:cNvGrpSpPr>
                  <a:grpSpLocks/>
                </p:cNvGrpSpPr>
                <p:nvPr/>
              </p:nvGrpSpPr>
              <p:grpSpPr bwMode="auto">
                <a:xfrm>
                  <a:off x="4419" y="3765"/>
                  <a:ext cx="10" cy="16"/>
                  <a:chOff x="4419" y="3765"/>
                  <a:chExt cx="10" cy="16"/>
                </a:xfrm>
              </p:grpSpPr>
              <p:sp>
                <p:nvSpPr>
                  <p:cNvPr id="27292" name="Rectangle 439"/>
                  <p:cNvSpPr>
                    <a:spLocks noChangeArrowheads="1"/>
                  </p:cNvSpPr>
                  <p:nvPr/>
                </p:nvSpPr>
                <p:spPr bwMode="auto">
                  <a:xfrm>
                    <a:off x="4421" y="3765"/>
                    <a:ext cx="6" cy="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 altLang="ru-RU"/>
                  </a:p>
                </p:txBody>
              </p:sp>
              <p:sp>
                <p:nvSpPr>
                  <p:cNvPr id="27293" name="Rectangle 440"/>
                  <p:cNvSpPr>
                    <a:spLocks noChangeArrowheads="1"/>
                  </p:cNvSpPr>
                  <p:nvPr/>
                </p:nvSpPr>
                <p:spPr bwMode="auto">
                  <a:xfrm>
                    <a:off x="4419" y="3767"/>
                    <a:ext cx="10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 altLang="ru-RU"/>
                  </a:p>
                </p:txBody>
              </p:sp>
            </p:grpSp>
            <p:grpSp>
              <p:nvGrpSpPr>
                <p:cNvPr id="27289" name="Group 441"/>
                <p:cNvGrpSpPr>
                  <a:grpSpLocks/>
                </p:cNvGrpSpPr>
                <p:nvPr/>
              </p:nvGrpSpPr>
              <p:grpSpPr bwMode="auto">
                <a:xfrm>
                  <a:off x="4412" y="3780"/>
                  <a:ext cx="32" cy="18"/>
                  <a:chOff x="4412" y="3780"/>
                  <a:chExt cx="32" cy="18"/>
                </a:xfrm>
              </p:grpSpPr>
              <p:sp>
                <p:nvSpPr>
                  <p:cNvPr id="27290" name="Rectangle 442"/>
                  <p:cNvSpPr>
                    <a:spLocks noChangeArrowheads="1"/>
                  </p:cNvSpPr>
                  <p:nvPr/>
                </p:nvSpPr>
                <p:spPr bwMode="auto">
                  <a:xfrm>
                    <a:off x="4413" y="3781"/>
                    <a:ext cx="30" cy="17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 altLang="ru-RU"/>
                  </a:p>
                </p:txBody>
              </p:sp>
              <p:sp>
                <p:nvSpPr>
                  <p:cNvPr id="27291" name="Rectangle 443"/>
                  <p:cNvSpPr>
                    <a:spLocks noChangeArrowheads="1"/>
                  </p:cNvSpPr>
                  <p:nvPr/>
                </p:nvSpPr>
                <p:spPr bwMode="auto">
                  <a:xfrm>
                    <a:off x="4412" y="3780"/>
                    <a:ext cx="32" cy="3"/>
                  </a:xfrm>
                  <a:prstGeom prst="rect">
                    <a:avLst/>
                  </a:prstGeom>
                  <a:solidFill>
                    <a:srgbClr val="C0C0C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 altLang="ru-RU"/>
                  </a:p>
                </p:txBody>
              </p:sp>
            </p:grpSp>
          </p:grpSp>
          <p:grpSp>
            <p:nvGrpSpPr>
              <p:cNvPr id="27284" name="Group 444"/>
              <p:cNvGrpSpPr>
                <a:grpSpLocks/>
              </p:cNvGrpSpPr>
              <p:nvPr/>
            </p:nvGrpSpPr>
            <p:grpSpPr bwMode="auto">
              <a:xfrm>
                <a:off x="4415" y="3784"/>
                <a:ext cx="25" cy="11"/>
                <a:chOff x="4415" y="3784"/>
                <a:chExt cx="25" cy="11"/>
              </a:xfrm>
            </p:grpSpPr>
            <p:sp>
              <p:nvSpPr>
                <p:cNvPr id="27285" name="Rectangle 445"/>
                <p:cNvSpPr>
                  <a:spLocks noChangeArrowheads="1"/>
                </p:cNvSpPr>
                <p:nvPr/>
              </p:nvSpPr>
              <p:spPr bwMode="auto">
                <a:xfrm>
                  <a:off x="4415" y="3784"/>
                  <a:ext cx="6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 altLang="ru-RU"/>
                </a:p>
              </p:txBody>
            </p:sp>
            <p:sp>
              <p:nvSpPr>
                <p:cNvPr id="27286" name="Rectangle 446"/>
                <p:cNvSpPr>
                  <a:spLocks noChangeArrowheads="1"/>
                </p:cNvSpPr>
                <p:nvPr/>
              </p:nvSpPr>
              <p:spPr bwMode="auto">
                <a:xfrm>
                  <a:off x="4433" y="3784"/>
                  <a:ext cx="7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 altLang="ru-RU"/>
                </a:p>
              </p:txBody>
            </p:sp>
            <p:sp>
              <p:nvSpPr>
                <p:cNvPr id="27287" name="Rectangle 447"/>
                <p:cNvSpPr>
                  <a:spLocks noChangeArrowheads="1"/>
                </p:cNvSpPr>
                <p:nvPr/>
              </p:nvSpPr>
              <p:spPr bwMode="auto">
                <a:xfrm>
                  <a:off x="4424" y="3784"/>
                  <a:ext cx="6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 altLang="ru-RU"/>
                </a:p>
              </p:txBody>
            </p:sp>
          </p:grpSp>
        </p:grpSp>
        <p:grpSp>
          <p:nvGrpSpPr>
            <p:cNvPr id="27196" name="Group 448"/>
            <p:cNvGrpSpPr>
              <a:grpSpLocks/>
            </p:cNvGrpSpPr>
            <p:nvPr/>
          </p:nvGrpSpPr>
          <p:grpSpPr bwMode="auto">
            <a:xfrm>
              <a:off x="4262" y="3774"/>
              <a:ext cx="33" cy="24"/>
              <a:chOff x="4262" y="3774"/>
              <a:chExt cx="33" cy="24"/>
            </a:xfrm>
          </p:grpSpPr>
          <p:grpSp>
            <p:nvGrpSpPr>
              <p:cNvPr id="27274" name="Group 449"/>
              <p:cNvGrpSpPr>
                <a:grpSpLocks/>
              </p:cNvGrpSpPr>
              <p:nvPr/>
            </p:nvGrpSpPr>
            <p:grpSpPr bwMode="auto">
              <a:xfrm>
                <a:off x="4262" y="3774"/>
                <a:ext cx="33" cy="24"/>
                <a:chOff x="4262" y="3774"/>
                <a:chExt cx="33" cy="24"/>
              </a:xfrm>
            </p:grpSpPr>
            <p:sp>
              <p:nvSpPr>
                <p:cNvPr id="27279" name="Rectangle 450"/>
                <p:cNvSpPr>
                  <a:spLocks noChangeArrowheads="1"/>
                </p:cNvSpPr>
                <p:nvPr/>
              </p:nvSpPr>
              <p:spPr bwMode="auto">
                <a:xfrm>
                  <a:off x="4281" y="3774"/>
                  <a:ext cx="10" cy="7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 altLang="ru-RU"/>
                </a:p>
              </p:txBody>
            </p:sp>
            <p:grpSp>
              <p:nvGrpSpPr>
                <p:cNvPr id="27280" name="Group 451"/>
                <p:cNvGrpSpPr>
                  <a:grpSpLocks/>
                </p:cNvGrpSpPr>
                <p:nvPr/>
              </p:nvGrpSpPr>
              <p:grpSpPr bwMode="auto">
                <a:xfrm>
                  <a:off x="4262" y="3780"/>
                  <a:ext cx="33" cy="18"/>
                  <a:chOff x="4262" y="3780"/>
                  <a:chExt cx="33" cy="18"/>
                </a:xfrm>
              </p:grpSpPr>
              <p:sp>
                <p:nvSpPr>
                  <p:cNvPr id="27281" name="Rectangle 452"/>
                  <p:cNvSpPr>
                    <a:spLocks noChangeArrowheads="1"/>
                  </p:cNvSpPr>
                  <p:nvPr/>
                </p:nvSpPr>
                <p:spPr bwMode="auto">
                  <a:xfrm>
                    <a:off x="4263" y="3781"/>
                    <a:ext cx="30" cy="17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 altLang="ru-RU"/>
                  </a:p>
                </p:txBody>
              </p:sp>
              <p:sp>
                <p:nvSpPr>
                  <p:cNvPr id="27282" name="Rectangle 453"/>
                  <p:cNvSpPr>
                    <a:spLocks noChangeArrowheads="1"/>
                  </p:cNvSpPr>
                  <p:nvPr/>
                </p:nvSpPr>
                <p:spPr bwMode="auto">
                  <a:xfrm>
                    <a:off x="4262" y="3780"/>
                    <a:ext cx="33" cy="3"/>
                  </a:xfrm>
                  <a:prstGeom prst="rect">
                    <a:avLst/>
                  </a:prstGeom>
                  <a:solidFill>
                    <a:srgbClr val="C0C0C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 altLang="ru-RU"/>
                  </a:p>
                </p:txBody>
              </p:sp>
            </p:grpSp>
          </p:grpSp>
          <p:grpSp>
            <p:nvGrpSpPr>
              <p:cNvPr id="27275" name="Group 454"/>
              <p:cNvGrpSpPr>
                <a:grpSpLocks/>
              </p:cNvGrpSpPr>
              <p:nvPr/>
            </p:nvGrpSpPr>
            <p:grpSpPr bwMode="auto">
              <a:xfrm>
                <a:off x="4265" y="3784"/>
                <a:ext cx="26" cy="11"/>
                <a:chOff x="4265" y="3784"/>
                <a:chExt cx="26" cy="11"/>
              </a:xfrm>
            </p:grpSpPr>
            <p:sp>
              <p:nvSpPr>
                <p:cNvPr id="27276" name="Rectangle 455"/>
                <p:cNvSpPr>
                  <a:spLocks noChangeArrowheads="1"/>
                </p:cNvSpPr>
                <p:nvPr/>
              </p:nvSpPr>
              <p:spPr bwMode="auto">
                <a:xfrm>
                  <a:off x="4284" y="3784"/>
                  <a:ext cx="7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 altLang="ru-RU"/>
                </a:p>
              </p:txBody>
            </p:sp>
            <p:sp>
              <p:nvSpPr>
                <p:cNvPr id="27277" name="Rectangle 456"/>
                <p:cNvSpPr>
                  <a:spLocks noChangeArrowheads="1"/>
                </p:cNvSpPr>
                <p:nvPr/>
              </p:nvSpPr>
              <p:spPr bwMode="auto">
                <a:xfrm>
                  <a:off x="4265" y="3784"/>
                  <a:ext cx="8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 altLang="ru-RU"/>
                </a:p>
              </p:txBody>
            </p:sp>
            <p:sp>
              <p:nvSpPr>
                <p:cNvPr id="27278" name="Rectangle 457"/>
                <p:cNvSpPr>
                  <a:spLocks noChangeArrowheads="1"/>
                </p:cNvSpPr>
                <p:nvPr/>
              </p:nvSpPr>
              <p:spPr bwMode="auto">
                <a:xfrm>
                  <a:off x="4275" y="3784"/>
                  <a:ext cx="7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 altLang="ru-RU"/>
                </a:p>
              </p:txBody>
            </p:sp>
          </p:grpSp>
        </p:grpSp>
        <p:grpSp>
          <p:nvGrpSpPr>
            <p:cNvPr id="27197" name="Group 458"/>
            <p:cNvGrpSpPr>
              <a:grpSpLocks/>
            </p:cNvGrpSpPr>
            <p:nvPr/>
          </p:nvGrpSpPr>
          <p:grpSpPr bwMode="auto">
            <a:xfrm>
              <a:off x="4290" y="3745"/>
              <a:ext cx="125" cy="56"/>
              <a:chOff x="4290" y="3745"/>
              <a:chExt cx="125" cy="56"/>
            </a:xfrm>
          </p:grpSpPr>
          <p:grpSp>
            <p:nvGrpSpPr>
              <p:cNvPr id="27198" name="Group 459"/>
              <p:cNvGrpSpPr>
                <a:grpSpLocks/>
              </p:cNvGrpSpPr>
              <p:nvPr/>
            </p:nvGrpSpPr>
            <p:grpSpPr bwMode="auto">
              <a:xfrm>
                <a:off x="4290" y="3745"/>
                <a:ext cx="125" cy="56"/>
                <a:chOff x="4290" y="3745"/>
                <a:chExt cx="125" cy="56"/>
              </a:xfrm>
            </p:grpSpPr>
            <p:sp>
              <p:nvSpPr>
                <p:cNvPr id="27269" name="Rectangle 460"/>
                <p:cNvSpPr>
                  <a:spLocks noChangeArrowheads="1"/>
                </p:cNvSpPr>
                <p:nvPr/>
              </p:nvSpPr>
              <p:spPr bwMode="auto">
                <a:xfrm>
                  <a:off x="4292" y="3754"/>
                  <a:ext cx="121" cy="47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 altLang="ru-RU"/>
                </a:p>
              </p:txBody>
            </p:sp>
            <p:sp>
              <p:nvSpPr>
                <p:cNvPr id="27270" name="Rectangle 461"/>
                <p:cNvSpPr>
                  <a:spLocks noChangeArrowheads="1"/>
                </p:cNvSpPr>
                <p:nvPr/>
              </p:nvSpPr>
              <p:spPr bwMode="auto">
                <a:xfrm>
                  <a:off x="4322" y="3746"/>
                  <a:ext cx="9" cy="6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 altLang="ru-RU"/>
                </a:p>
              </p:txBody>
            </p:sp>
            <p:sp>
              <p:nvSpPr>
                <p:cNvPr id="27271" name="Rectangle 462"/>
                <p:cNvSpPr>
                  <a:spLocks noChangeArrowheads="1"/>
                </p:cNvSpPr>
                <p:nvPr/>
              </p:nvSpPr>
              <p:spPr bwMode="auto">
                <a:xfrm>
                  <a:off x="4344" y="3745"/>
                  <a:ext cx="12" cy="8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 altLang="ru-RU"/>
                </a:p>
              </p:txBody>
            </p:sp>
            <p:sp>
              <p:nvSpPr>
                <p:cNvPr id="27272" name="Rectangle 463"/>
                <p:cNvSpPr>
                  <a:spLocks noChangeArrowheads="1"/>
                </p:cNvSpPr>
                <p:nvPr/>
              </p:nvSpPr>
              <p:spPr bwMode="auto">
                <a:xfrm>
                  <a:off x="4290" y="3751"/>
                  <a:ext cx="125" cy="4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 altLang="ru-RU"/>
                </a:p>
              </p:txBody>
            </p:sp>
            <p:sp>
              <p:nvSpPr>
                <p:cNvPr id="27273" name="Rectangle 464"/>
                <p:cNvSpPr>
                  <a:spLocks noChangeArrowheads="1"/>
                </p:cNvSpPr>
                <p:nvPr/>
              </p:nvSpPr>
              <p:spPr bwMode="auto">
                <a:xfrm>
                  <a:off x="4292" y="3776"/>
                  <a:ext cx="121" cy="2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 altLang="ru-RU"/>
                </a:p>
              </p:txBody>
            </p:sp>
          </p:grpSp>
          <p:grpSp>
            <p:nvGrpSpPr>
              <p:cNvPr id="27199" name="Group 465"/>
              <p:cNvGrpSpPr>
                <a:grpSpLocks/>
              </p:cNvGrpSpPr>
              <p:nvPr/>
            </p:nvGrpSpPr>
            <p:grpSpPr bwMode="auto">
              <a:xfrm>
                <a:off x="4294" y="3758"/>
                <a:ext cx="115" cy="38"/>
                <a:chOff x="4294" y="3758"/>
                <a:chExt cx="115" cy="38"/>
              </a:xfrm>
            </p:grpSpPr>
            <p:grpSp>
              <p:nvGrpSpPr>
                <p:cNvPr id="27204" name="Group 466"/>
                <p:cNvGrpSpPr>
                  <a:grpSpLocks/>
                </p:cNvGrpSpPr>
                <p:nvPr/>
              </p:nvGrpSpPr>
              <p:grpSpPr bwMode="auto">
                <a:xfrm>
                  <a:off x="4311" y="3781"/>
                  <a:ext cx="15" cy="15"/>
                  <a:chOff x="4311" y="3781"/>
                  <a:chExt cx="15" cy="15"/>
                </a:xfrm>
              </p:grpSpPr>
              <p:sp>
                <p:nvSpPr>
                  <p:cNvPr id="27265" name="Rectangle 467"/>
                  <p:cNvSpPr>
                    <a:spLocks noChangeArrowheads="1"/>
                  </p:cNvSpPr>
                  <p:nvPr/>
                </p:nvSpPr>
                <p:spPr bwMode="auto">
                  <a:xfrm>
                    <a:off x="4312" y="3781"/>
                    <a:ext cx="13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 altLang="ru-RU"/>
                  </a:p>
                </p:txBody>
              </p:sp>
              <p:sp>
                <p:nvSpPr>
                  <p:cNvPr id="27266" name="Rectangle 468"/>
                  <p:cNvSpPr>
                    <a:spLocks noChangeArrowheads="1"/>
                  </p:cNvSpPr>
                  <p:nvPr/>
                </p:nvSpPr>
                <p:spPr bwMode="auto">
                  <a:xfrm>
                    <a:off x="4311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 altLang="ru-RU"/>
                  </a:p>
                </p:txBody>
              </p:sp>
              <p:sp>
                <p:nvSpPr>
                  <p:cNvPr id="27267" name="Line 469"/>
                  <p:cNvSpPr>
                    <a:spLocks noChangeShapeType="1"/>
                  </p:cNvSpPr>
                  <p:nvPr/>
                </p:nvSpPr>
                <p:spPr bwMode="auto">
                  <a:xfrm>
                    <a:off x="4318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7268" name="Line 470"/>
                  <p:cNvSpPr>
                    <a:spLocks noChangeShapeType="1"/>
                  </p:cNvSpPr>
                  <p:nvPr/>
                </p:nvSpPr>
                <p:spPr bwMode="auto">
                  <a:xfrm>
                    <a:off x="4312" y="3788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7205" name="Group 471"/>
                <p:cNvGrpSpPr>
                  <a:grpSpLocks/>
                </p:cNvGrpSpPr>
                <p:nvPr/>
              </p:nvGrpSpPr>
              <p:grpSpPr bwMode="auto">
                <a:xfrm>
                  <a:off x="4328" y="3781"/>
                  <a:ext cx="15" cy="15"/>
                  <a:chOff x="4328" y="3781"/>
                  <a:chExt cx="15" cy="15"/>
                </a:xfrm>
              </p:grpSpPr>
              <p:sp>
                <p:nvSpPr>
                  <p:cNvPr id="27261" name="Rectangle 472"/>
                  <p:cNvSpPr>
                    <a:spLocks noChangeArrowheads="1"/>
                  </p:cNvSpPr>
                  <p:nvPr/>
                </p:nvSpPr>
                <p:spPr bwMode="auto">
                  <a:xfrm>
                    <a:off x="4328" y="3781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 altLang="ru-RU"/>
                  </a:p>
                </p:txBody>
              </p:sp>
              <p:sp>
                <p:nvSpPr>
                  <p:cNvPr id="27262" name="Rectangle 473"/>
                  <p:cNvSpPr>
                    <a:spLocks noChangeArrowheads="1"/>
                  </p:cNvSpPr>
                  <p:nvPr/>
                </p:nvSpPr>
                <p:spPr bwMode="auto">
                  <a:xfrm>
                    <a:off x="4328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 altLang="ru-RU"/>
                  </a:p>
                </p:txBody>
              </p:sp>
              <p:sp>
                <p:nvSpPr>
                  <p:cNvPr id="27263" name="Line 474"/>
                  <p:cNvSpPr>
                    <a:spLocks noChangeShapeType="1"/>
                  </p:cNvSpPr>
                  <p:nvPr/>
                </p:nvSpPr>
                <p:spPr bwMode="auto">
                  <a:xfrm>
                    <a:off x="4335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7264" name="Line 475"/>
                  <p:cNvSpPr>
                    <a:spLocks noChangeShapeType="1"/>
                  </p:cNvSpPr>
                  <p:nvPr/>
                </p:nvSpPr>
                <p:spPr bwMode="auto">
                  <a:xfrm>
                    <a:off x="4328" y="3788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7206" name="Group 476"/>
                <p:cNvGrpSpPr>
                  <a:grpSpLocks/>
                </p:cNvGrpSpPr>
                <p:nvPr/>
              </p:nvGrpSpPr>
              <p:grpSpPr bwMode="auto">
                <a:xfrm>
                  <a:off x="4394" y="3781"/>
                  <a:ext cx="15" cy="15"/>
                  <a:chOff x="4394" y="3781"/>
                  <a:chExt cx="15" cy="15"/>
                </a:xfrm>
              </p:grpSpPr>
              <p:sp>
                <p:nvSpPr>
                  <p:cNvPr id="27257" name="Rectangle 477"/>
                  <p:cNvSpPr>
                    <a:spLocks noChangeArrowheads="1"/>
                  </p:cNvSpPr>
                  <p:nvPr/>
                </p:nvSpPr>
                <p:spPr bwMode="auto">
                  <a:xfrm>
                    <a:off x="4395" y="3781"/>
                    <a:ext cx="13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 altLang="ru-RU"/>
                  </a:p>
                </p:txBody>
              </p:sp>
              <p:sp>
                <p:nvSpPr>
                  <p:cNvPr id="27258" name="Rectangle 478"/>
                  <p:cNvSpPr>
                    <a:spLocks noChangeArrowheads="1"/>
                  </p:cNvSpPr>
                  <p:nvPr/>
                </p:nvSpPr>
                <p:spPr bwMode="auto">
                  <a:xfrm>
                    <a:off x="4394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 altLang="ru-RU"/>
                  </a:p>
                </p:txBody>
              </p:sp>
              <p:sp>
                <p:nvSpPr>
                  <p:cNvPr id="27259" name="Line 479"/>
                  <p:cNvSpPr>
                    <a:spLocks noChangeShapeType="1"/>
                  </p:cNvSpPr>
                  <p:nvPr/>
                </p:nvSpPr>
                <p:spPr bwMode="auto">
                  <a:xfrm>
                    <a:off x="4401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7260" name="Line 480"/>
                  <p:cNvSpPr>
                    <a:spLocks noChangeShapeType="1"/>
                  </p:cNvSpPr>
                  <p:nvPr/>
                </p:nvSpPr>
                <p:spPr bwMode="auto">
                  <a:xfrm>
                    <a:off x="4395" y="3788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7207" name="Group 481"/>
                <p:cNvGrpSpPr>
                  <a:grpSpLocks/>
                </p:cNvGrpSpPr>
                <p:nvPr/>
              </p:nvGrpSpPr>
              <p:grpSpPr bwMode="auto">
                <a:xfrm>
                  <a:off x="4294" y="3781"/>
                  <a:ext cx="15" cy="15"/>
                  <a:chOff x="4294" y="3781"/>
                  <a:chExt cx="15" cy="15"/>
                </a:xfrm>
              </p:grpSpPr>
              <p:sp>
                <p:nvSpPr>
                  <p:cNvPr id="27253" name="Rectangle 482"/>
                  <p:cNvSpPr>
                    <a:spLocks noChangeArrowheads="1"/>
                  </p:cNvSpPr>
                  <p:nvPr/>
                </p:nvSpPr>
                <p:spPr bwMode="auto">
                  <a:xfrm>
                    <a:off x="4295" y="3781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 altLang="ru-RU"/>
                  </a:p>
                </p:txBody>
              </p:sp>
              <p:sp>
                <p:nvSpPr>
                  <p:cNvPr id="27254" name="Rectangle 483"/>
                  <p:cNvSpPr>
                    <a:spLocks noChangeArrowheads="1"/>
                  </p:cNvSpPr>
                  <p:nvPr/>
                </p:nvSpPr>
                <p:spPr bwMode="auto">
                  <a:xfrm>
                    <a:off x="4294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 altLang="ru-RU"/>
                  </a:p>
                </p:txBody>
              </p:sp>
              <p:sp>
                <p:nvSpPr>
                  <p:cNvPr id="27255" name="Line 484"/>
                  <p:cNvSpPr>
                    <a:spLocks noChangeShapeType="1"/>
                  </p:cNvSpPr>
                  <p:nvPr/>
                </p:nvSpPr>
                <p:spPr bwMode="auto">
                  <a:xfrm>
                    <a:off x="4302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7256" name="Line 485"/>
                  <p:cNvSpPr>
                    <a:spLocks noChangeShapeType="1"/>
                  </p:cNvSpPr>
                  <p:nvPr/>
                </p:nvSpPr>
                <p:spPr bwMode="auto">
                  <a:xfrm>
                    <a:off x="4295" y="3788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7208" name="Group 486"/>
                <p:cNvGrpSpPr>
                  <a:grpSpLocks/>
                </p:cNvGrpSpPr>
                <p:nvPr/>
              </p:nvGrpSpPr>
              <p:grpSpPr bwMode="auto">
                <a:xfrm>
                  <a:off x="4344" y="3758"/>
                  <a:ext cx="16" cy="15"/>
                  <a:chOff x="4344" y="3758"/>
                  <a:chExt cx="16" cy="15"/>
                </a:xfrm>
              </p:grpSpPr>
              <p:sp>
                <p:nvSpPr>
                  <p:cNvPr id="27249" name="Rectangle 487"/>
                  <p:cNvSpPr>
                    <a:spLocks noChangeArrowheads="1"/>
                  </p:cNvSpPr>
                  <p:nvPr/>
                </p:nvSpPr>
                <p:spPr bwMode="auto">
                  <a:xfrm>
                    <a:off x="4345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 altLang="ru-RU"/>
                  </a:p>
                </p:txBody>
              </p:sp>
              <p:sp>
                <p:nvSpPr>
                  <p:cNvPr id="27250" name="Rectangle 488"/>
                  <p:cNvSpPr>
                    <a:spLocks noChangeArrowheads="1"/>
                  </p:cNvSpPr>
                  <p:nvPr/>
                </p:nvSpPr>
                <p:spPr bwMode="auto">
                  <a:xfrm>
                    <a:off x="4344" y="3772"/>
                    <a:ext cx="16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 altLang="ru-RU"/>
                  </a:p>
                </p:txBody>
              </p:sp>
              <p:sp>
                <p:nvSpPr>
                  <p:cNvPr id="27251" name="Line 489"/>
                  <p:cNvSpPr>
                    <a:spLocks noChangeShapeType="1"/>
                  </p:cNvSpPr>
                  <p:nvPr/>
                </p:nvSpPr>
                <p:spPr bwMode="auto">
                  <a:xfrm>
                    <a:off x="4352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7252" name="Line 490"/>
                  <p:cNvSpPr>
                    <a:spLocks noChangeShapeType="1"/>
                  </p:cNvSpPr>
                  <p:nvPr/>
                </p:nvSpPr>
                <p:spPr bwMode="auto">
                  <a:xfrm>
                    <a:off x="4345" y="3765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7209" name="Group 491"/>
                <p:cNvGrpSpPr>
                  <a:grpSpLocks/>
                </p:cNvGrpSpPr>
                <p:nvPr/>
              </p:nvGrpSpPr>
              <p:grpSpPr bwMode="auto">
                <a:xfrm>
                  <a:off x="4361" y="3781"/>
                  <a:ext cx="15" cy="15"/>
                  <a:chOff x="4361" y="3781"/>
                  <a:chExt cx="15" cy="15"/>
                </a:xfrm>
              </p:grpSpPr>
              <p:sp>
                <p:nvSpPr>
                  <p:cNvPr id="27245" name="Rectangle 492"/>
                  <p:cNvSpPr>
                    <a:spLocks noChangeArrowheads="1"/>
                  </p:cNvSpPr>
                  <p:nvPr/>
                </p:nvSpPr>
                <p:spPr bwMode="auto">
                  <a:xfrm>
                    <a:off x="4361" y="3781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 altLang="ru-RU"/>
                  </a:p>
                </p:txBody>
              </p:sp>
              <p:sp>
                <p:nvSpPr>
                  <p:cNvPr id="27246" name="Rectangle 493"/>
                  <p:cNvSpPr>
                    <a:spLocks noChangeArrowheads="1"/>
                  </p:cNvSpPr>
                  <p:nvPr/>
                </p:nvSpPr>
                <p:spPr bwMode="auto">
                  <a:xfrm>
                    <a:off x="4361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 altLang="ru-RU"/>
                  </a:p>
                </p:txBody>
              </p:sp>
              <p:sp>
                <p:nvSpPr>
                  <p:cNvPr id="27247" name="Line 494"/>
                  <p:cNvSpPr>
                    <a:spLocks noChangeShapeType="1"/>
                  </p:cNvSpPr>
                  <p:nvPr/>
                </p:nvSpPr>
                <p:spPr bwMode="auto">
                  <a:xfrm>
                    <a:off x="4368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7248" name="Line 495"/>
                  <p:cNvSpPr>
                    <a:spLocks noChangeShapeType="1"/>
                  </p:cNvSpPr>
                  <p:nvPr/>
                </p:nvSpPr>
                <p:spPr bwMode="auto">
                  <a:xfrm>
                    <a:off x="4362" y="3788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7210" name="Group 496"/>
                <p:cNvGrpSpPr>
                  <a:grpSpLocks/>
                </p:cNvGrpSpPr>
                <p:nvPr/>
              </p:nvGrpSpPr>
              <p:grpSpPr bwMode="auto">
                <a:xfrm>
                  <a:off x="4377" y="3781"/>
                  <a:ext cx="15" cy="15"/>
                  <a:chOff x="4377" y="3781"/>
                  <a:chExt cx="15" cy="15"/>
                </a:xfrm>
              </p:grpSpPr>
              <p:sp>
                <p:nvSpPr>
                  <p:cNvPr id="27241" name="Rectangle 497"/>
                  <p:cNvSpPr>
                    <a:spLocks noChangeArrowheads="1"/>
                  </p:cNvSpPr>
                  <p:nvPr/>
                </p:nvSpPr>
                <p:spPr bwMode="auto">
                  <a:xfrm>
                    <a:off x="4378" y="3781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 altLang="ru-RU"/>
                  </a:p>
                </p:txBody>
              </p:sp>
              <p:sp>
                <p:nvSpPr>
                  <p:cNvPr id="27242" name="Rectangle 498"/>
                  <p:cNvSpPr>
                    <a:spLocks noChangeArrowheads="1"/>
                  </p:cNvSpPr>
                  <p:nvPr/>
                </p:nvSpPr>
                <p:spPr bwMode="auto">
                  <a:xfrm>
                    <a:off x="4377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 altLang="ru-RU"/>
                  </a:p>
                </p:txBody>
              </p:sp>
              <p:sp>
                <p:nvSpPr>
                  <p:cNvPr id="27243" name="Line 499"/>
                  <p:cNvSpPr>
                    <a:spLocks noChangeShapeType="1"/>
                  </p:cNvSpPr>
                  <p:nvPr/>
                </p:nvSpPr>
                <p:spPr bwMode="auto">
                  <a:xfrm>
                    <a:off x="4385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7244" name="Line 500"/>
                  <p:cNvSpPr>
                    <a:spLocks noChangeShapeType="1"/>
                  </p:cNvSpPr>
                  <p:nvPr/>
                </p:nvSpPr>
                <p:spPr bwMode="auto">
                  <a:xfrm>
                    <a:off x="4378" y="3788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7211" name="Group 501"/>
                <p:cNvGrpSpPr>
                  <a:grpSpLocks/>
                </p:cNvGrpSpPr>
                <p:nvPr/>
              </p:nvGrpSpPr>
              <p:grpSpPr bwMode="auto">
                <a:xfrm>
                  <a:off x="4311" y="3758"/>
                  <a:ext cx="15" cy="15"/>
                  <a:chOff x="4311" y="3758"/>
                  <a:chExt cx="15" cy="15"/>
                </a:xfrm>
              </p:grpSpPr>
              <p:sp>
                <p:nvSpPr>
                  <p:cNvPr id="27237" name="Rectangle 502"/>
                  <p:cNvSpPr>
                    <a:spLocks noChangeArrowheads="1"/>
                  </p:cNvSpPr>
                  <p:nvPr/>
                </p:nvSpPr>
                <p:spPr bwMode="auto">
                  <a:xfrm>
                    <a:off x="4312" y="3758"/>
                    <a:ext cx="13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 altLang="ru-RU"/>
                  </a:p>
                </p:txBody>
              </p:sp>
              <p:sp>
                <p:nvSpPr>
                  <p:cNvPr id="27238" name="Rectangle 503"/>
                  <p:cNvSpPr>
                    <a:spLocks noChangeArrowheads="1"/>
                  </p:cNvSpPr>
                  <p:nvPr/>
                </p:nvSpPr>
                <p:spPr bwMode="auto">
                  <a:xfrm>
                    <a:off x="4311" y="3772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 altLang="ru-RU"/>
                  </a:p>
                </p:txBody>
              </p:sp>
              <p:sp>
                <p:nvSpPr>
                  <p:cNvPr id="27239" name="Line 504"/>
                  <p:cNvSpPr>
                    <a:spLocks noChangeShapeType="1"/>
                  </p:cNvSpPr>
                  <p:nvPr/>
                </p:nvSpPr>
                <p:spPr bwMode="auto">
                  <a:xfrm>
                    <a:off x="4319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7240" name="Line 505"/>
                  <p:cNvSpPr>
                    <a:spLocks noChangeShapeType="1"/>
                  </p:cNvSpPr>
                  <p:nvPr/>
                </p:nvSpPr>
                <p:spPr bwMode="auto">
                  <a:xfrm>
                    <a:off x="4312" y="3765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7212" name="Group 506"/>
                <p:cNvGrpSpPr>
                  <a:grpSpLocks/>
                </p:cNvGrpSpPr>
                <p:nvPr/>
              </p:nvGrpSpPr>
              <p:grpSpPr bwMode="auto">
                <a:xfrm>
                  <a:off x="4328" y="3758"/>
                  <a:ext cx="15" cy="15"/>
                  <a:chOff x="4328" y="3758"/>
                  <a:chExt cx="15" cy="15"/>
                </a:xfrm>
              </p:grpSpPr>
              <p:sp>
                <p:nvSpPr>
                  <p:cNvPr id="27233" name="Rectangle 507"/>
                  <p:cNvSpPr>
                    <a:spLocks noChangeArrowheads="1"/>
                  </p:cNvSpPr>
                  <p:nvPr/>
                </p:nvSpPr>
                <p:spPr bwMode="auto">
                  <a:xfrm>
                    <a:off x="4328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 altLang="ru-RU"/>
                  </a:p>
                </p:txBody>
              </p:sp>
              <p:sp>
                <p:nvSpPr>
                  <p:cNvPr id="27234" name="Rectangle 508"/>
                  <p:cNvSpPr>
                    <a:spLocks noChangeArrowheads="1"/>
                  </p:cNvSpPr>
                  <p:nvPr/>
                </p:nvSpPr>
                <p:spPr bwMode="auto">
                  <a:xfrm>
                    <a:off x="4328" y="3772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 altLang="ru-RU"/>
                  </a:p>
                </p:txBody>
              </p:sp>
              <p:sp>
                <p:nvSpPr>
                  <p:cNvPr id="27235" name="Line 509"/>
                  <p:cNvSpPr>
                    <a:spLocks noChangeShapeType="1"/>
                  </p:cNvSpPr>
                  <p:nvPr/>
                </p:nvSpPr>
                <p:spPr bwMode="auto">
                  <a:xfrm>
                    <a:off x="4335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7236" name="Line 510"/>
                  <p:cNvSpPr>
                    <a:spLocks noChangeShapeType="1"/>
                  </p:cNvSpPr>
                  <p:nvPr/>
                </p:nvSpPr>
                <p:spPr bwMode="auto">
                  <a:xfrm>
                    <a:off x="4329" y="3765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7213" name="Group 511"/>
                <p:cNvGrpSpPr>
                  <a:grpSpLocks/>
                </p:cNvGrpSpPr>
                <p:nvPr/>
              </p:nvGrpSpPr>
              <p:grpSpPr bwMode="auto">
                <a:xfrm>
                  <a:off x="4394" y="3758"/>
                  <a:ext cx="15" cy="15"/>
                  <a:chOff x="4394" y="3758"/>
                  <a:chExt cx="15" cy="15"/>
                </a:xfrm>
              </p:grpSpPr>
              <p:sp>
                <p:nvSpPr>
                  <p:cNvPr id="27229" name="Rectangle 512"/>
                  <p:cNvSpPr>
                    <a:spLocks noChangeArrowheads="1"/>
                  </p:cNvSpPr>
                  <p:nvPr/>
                </p:nvSpPr>
                <p:spPr bwMode="auto">
                  <a:xfrm>
                    <a:off x="4395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 altLang="ru-RU"/>
                  </a:p>
                </p:txBody>
              </p:sp>
              <p:sp>
                <p:nvSpPr>
                  <p:cNvPr id="27230" name="Rectangle 513"/>
                  <p:cNvSpPr>
                    <a:spLocks noChangeArrowheads="1"/>
                  </p:cNvSpPr>
                  <p:nvPr/>
                </p:nvSpPr>
                <p:spPr bwMode="auto">
                  <a:xfrm>
                    <a:off x="4394" y="3772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 altLang="ru-RU"/>
                  </a:p>
                </p:txBody>
              </p:sp>
              <p:sp>
                <p:nvSpPr>
                  <p:cNvPr id="27231" name="Line 514"/>
                  <p:cNvSpPr>
                    <a:spLocks noChangeShapeType="1"/>
                  </p:cNvSpPr>
                  <p:nvPr/>
                </p:nvSpPr>
                <p:spPr bwMode="auto">
                  <a:xfrm>
                    <a:off x="4402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7232" name="Line 515"/>
                  <p:cNvSpPr>
                    <a:spLocks noChangeShapeType="1"/>
                  </p:cNvSpPr>
                  <p:nvPr/>
                </p:nvSpPr>
                <p:spPr bwMode="auto">
                  <a:xfrm>
                    <a:off x="4395" y="3765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7214" name="Group 516"/>
                <p:cNvGrpSpPr>
                  <a:grpSpLocks/>
                </p:cNvGrpSpPr>
                <p:nvPr/>
              </p:nvGrpSpPr>
              <p:grpSpPr bwMode="auto">
                <a:xfrm>
                  <a:off x="4294" y="3758"/>
                  <a:ext cx="16" cy="15"/>
                  <a:chOff x="4294" y="3758"/>
                  <a:chExt cx="16" cy="15"/>
                </a:xfrm>
              </p:grpSpPr>
              <p:sp>
                <p:nvSpPr>
                  <p:cNvPr id="27225" name="Rectangle 517"/>
                  <p:cNvSpPr>
                    <a:spLocks noChangeArrowheads="1"/>
                  </p:cNvSpPr>
                  <p:nvPr/>
                </p:nvSpPr>
                <p:spPr bwMode="auto">
                  <a:xfrm>
                    <a:off x="4295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 altLang="ru-RU"/>
                  </a:p>
                </p:txBody>
              </p:sp>
              <p:sp>
                <p:nvSpPr>
                  <p:cNvPr id="27226" name="Rectangle 518"/>
                  <p:cNvSpPr>
                    <a:spLocks noChangeArrowheads="1"/>
                  </p:cNvSpPr>
                  <p:nvPr/>
                </p:nvSpPr>
                <p:spPr bwMode="auto">
                  <a:xfrm>
                    <a:off x="4294" y="3772"/>
                    <a:ext cx="16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 altLang="ru-RU"/>
                  </a:p>
                </p:txBody>
              </p:sp>
              <p:sp>
                <p:nvSpPr>
                  <p:cNvPr id="27227" name="Line 519"/>
                  <p:cNvSpPr>
                    <a:spLocks noChangeShapeType="1"/>
                  </p:cNvSpPr>
                  <p:nvPr/>
                </p:nvSpPr>
                <p:spPr bwMode="auto">
                  <a:xfrm>
                    <a:off x="4302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7228" name="Line 520"/>
                  <p:cNvSpPr>
                    <a:spLocks noChangeShapeType="1"/>
                  </p:cNvSpPr>
                  <p:nvPr/>
                </p:nvSpPr>
                <p:spPr bwMode="auto">
                  <a:xfrm>
                    <a:off x="4295" y="3765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7215" name="Group 521"/>
                <p:cNvGrpSpPr>
                  <a:grpSpLocks/>
                </p:cNvGrpSpPr>
                <p:nvPr/>
              </p:nvGrpSpPr>
              <p:grpSpPr bwMode="auto">
                <a:xfrm>
                  <a:off x="4361" y="3758"/>
                  <a:ext cx="15" cy="15"/>
                  <a:chOff x="4361" y="3758"/>
                  <a:chExt cx="15" cy="15"/>
                </a:xfrm>
              </p:grpSpPr>
              <p:sp>
                <p:nvSpPr>
                  <p:cNvPr id="27221" name="Rectangle 522"/>
                  <p:cNvSpPr>
                    <a:spLocks noChangeArrowheads="1"/>
                  </p:cNvSpPr>
                  <p:nvPr/>
                </p:nvSpPr>
                <p:spPr bwMode="auto">
                  <a:xfrm>
                    <a:off x="4362" y="3758"/>
                    <a:ext cx="13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 altLang="ru-RU"/>
                  </a:p>
                </p:txBody>
              </p:sp>
              <p:sp>
                <p:nvSpPr>
                  <p:cNvPr id="27222" name="Rectangle 523"/>
                  <p:cNvSpPr>
                    <a:spLocks noChangeArrowheads="1"/>
                  </p:cNvSpPr>
                  <p:nvPr/>
                </p:nvSpPr>
                <p:spPr bwMode="auto">
                  <a:xfrm>
                    <a:off x="4361" y="3772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 altLang="ru-RU"/>
                  </a:p>
                </p:txBody>
              </p:sp>
              <p:sp>
                <p:nvSpPr>
                  <p:cNvPr id="27223" name="Line 524"/>
                  <p:cNvSpPr>
                    <a:spLocks noChangeShapeType="1"/>
                  </p:cNvSpPr>
                  <p:nvPr/>
                </p:nvSpPr>
                <p:spPr bwMode="auto">
                  <a:xfrm>
                    <a:off x="4368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7224" name="Line 525"/>
                  <p:cNvSpPr>
                    <a:spLocks noChangeShapeType="1"/>
                  </p:cNvSpPr>
                  <p:nvPr/>
                </p:nvSpPr>
                <p:spPr bwMode="auto">
                  <a:xfrm>
                    <a:off x="4362" y="3765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7216" name="Group 526"/>
                <p:cNvGrpSpPr>
                  <a:grpSpLocks/>
                </p:cNvGrpSpPr>
                <p:nvPr/>
              </p:nvGrpSpPr>
              <p:grpSpPr bwMode="auto">
                <a:xfrm>
                  <a:off x="4377" y="3758"/>
                  <a:ext cx="16" cy="15"/>
                  <a:chOff x="4377" y="3758"/>
                  <a:chExt cx="16" cy="15"/>
                </a:xfrm>
              </p:grpSpPr>
              <p:sp>
                <p:nvSpPr>
                  <p:cNvPr id="27217" name="Rectangle 527"/>
                  <p:cNvSpPr>
                    <a:spLocks noChangeArrowheads="1"/>
                  </p:cNvSpPr>
                  <p:nvPr/>
                </p:nvSpPr>
                <p:spPr bwMode="auto">
                  <a:xfrm>
                    <a:off x="4378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 altLang="ru-RU"/>
                  </a:p>
                </p:txBody>
              </p:sp>
              <p:sp>
                <p:nvSpPr>
                  <p:cNvPr id="27218" name="Rectangle 528"/>
                  <p:cNvSpPr>
                    <a:spLocks noChangeArrowheads="1"/>
                  </p:cNvSpPr>
                  <p:nvPr/>
                </p:nvSpPr>
                <p:spPr bwMode="auto">
                  <a:xfrm>
                    <a:off x="4377" y="3772"/>
                    <a:ext cx="16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 altLang="ru-RU"/>
                  </a:p>
                </p:txBody>
              </p:sp>
              <p:sp>
                <p:nvSpPr>
                  <p:cNvPr id="27219" name="Line 529"/>
                  <p:cNvSpPr>
                    <a:spLocks noChangeShapeType="1"/>
                  </p:cNvSpPr>
                  <p:nvPr/>
                </p:nvSpPr>
                <p:spPr bwMode="auto">
                  <a:xfrm>
                    <a:off x="4385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7220" name="Line 530"/>
                  <p:cNvSpPr>
                    <a:spLocks noChangeShapeType="1"/>
                  </p:cNvSpPr>
                  <p:nvPr/>
                </p:nvSpPr>
                <p:spPr bwMode="auto">
                  <a:xfrm>
                    <a:off x="4378" y="3765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27200" name="Group 531"/>
              <p:cNvGrpSpPr>
                <a:grpSpLocks/>
              </p:cNvGrpSpPr>
              <p:nvPr/>
            </p:nvGrpSpPr>
            <p:grpSpPr bwMode="auto">
              <a:xfrm>
                <a:off x="4345" y="3779"/>
                <a:ext cx="14" cy="21"/>
                <a:chOff x="4345" y="3779"/>
                <a:chExt cx="14" cy="21"/>
              </a:xfrm>
            </p:grpSpPr>
            <p:sp>
              <p:nvSpPr>
                <p:cNvPr id="27201" name="Rectangle 532"/>
                <p:cNvSpPr>
                  <a:spLocks noChangeArrowheads="1"/>
                </p:cNvSpPr>
                <p:nvPr/>
              </p:nvSpPr>
              <p:spPr bwMode="auto">
                <a:xfrm>
                  <a:off x="4345" y="3779"/>
                  <a:ext cx="14" cy="21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 altLang="ru-RU"/>
                </a:p>
              </p:txBody>
            </p:sp>
            <p:sp>
              <p:nvSpPr>
                <p:cNvPr id="27202" name="Rectangle 533"/>
                <p:cNvSpPr>
                  <a:spLocks noChangeArrowheads="1"/>
                </p:cNvSpPr>
                <p:nvPr/>
              </p:nvSpPr>
              <p:spPr bwMode="auto">
                <a:xfrm>
                  <a:off x="4346" y="3782"/>
                  <a:ext cx="11" cy="17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 altLang="ru-RU"/>
                </a:p>
              </p:txBody>
            </p:sp>
            <p:sp>
              <p:nvSpPr>
                <p:cNvPr id="27203" name="Oval 534"/>
                <p:cNvSpPr>
                  <a:spLocks noChangeArrowheads="1"/>
                </p:cNvSpPr>
                <p:nvPr/>
              </p:nvSpPr>
              <p:spPr bwMode="auto">
                <a:xfrm>
                  <a:off x="4355" y="3790"/>
                  <a:ext cx="1" cy="1"/>
                </a:xfrm>
                <a:prstGeom prst="ellipse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 altLang="ru-RU"/>
                </a:p>
              </p:txBody>
            </p:sp>
          </p:grpSp>
        </p:grpSp>
      </p:grpSp>
      <p:grpSp>
        <p:nvGrpSpPr>
          <p:cNvPr id="26636" name="Группа 278"/>
          <p:cNvGrpSpPr>
            <a:grpSpLocks/>
          </p:cNvGrpSpPr>
          <p:nvPr/>
        </p:nvGrpSpPr>
        <p:grpSpPr bwMode="auto">
          <a:xfrm>
            <a:off x="344488" y="2292350"/>
            <a:ext cx="338137" cy="296863"/>
            <a:chOff x="6000750" y="5189915"/>
            <a:chExt cx="273049" cy="253188"/>
          </a:xfrm>
        </p:grpSpPr>
        <p:grpSp>
          <p:nvGrpSpPr>
            <p:cNvPr id="27187" name="Group 537"/>
            <p:cNvGrpSpPr>
              <a:grpSpLocks/>
            </p:cNvGrpSpPr>
            <p:nvPr/>
          </p:nvGrpSpPr>
          <p:grpSpPr bwMode="auto">
            <a:xfrm>
              <a:off x="6000750" y="5189915"/>
              <a:ext cx="273049" cy="253188"/>
              <a:chOff x="3168" y="192"/>
              <a:chExt cx="528" cy="672"/>
            </a:xfrm>
          </p:grpSpPr>
          <p:sp>
            <p:nvSpPr>
              <p:cNvPr id="27189" name="Line 538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27190" name="Line 53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27191" name="Line 540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27192" name="Line 541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/>
              <a:lstStyle/>
              <a:p>
                <a:endParaRPr lang="ru-RU"/>
              </a:p>
            </p:txBody>
          </p:sp>
        </p:grpSp>
        <p:sp>
          <p:nvSpPr>
            <p:cNvPr id="27188" name="Text Box 543"/>
            <p:cNvSpPr txBox="1">
              <a:spLocks noChangeArrowheads="1"/>
            </p:cNvSpPr>
            <p:nvPr/>
          </p:nvSpPr>
          <p:spPr bwMode="auto">
            <a:xfrm>
              <a:off x="6038850" y="5219261"/>
              <a:ext cx="189533" cy="915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defTabSz="736600">
                <a:spcBef>
                  <a:spcPct val="20000"/>
                </a:spcBef>
                <a:buFont typeface="Arial" panose="020B0604020202020204" pitchFamily="34" charset="0"/>
                <a:buChar char="•"/>
                <a:defRPr sz="45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736600">
                <a:spcBef>
                  <a:spcPct val="20000"/>
                </a:spcBef>
                <a:buFont typeface="Arial" panose="020B0604020202020204" pitchFamily="34" charset="0"/>
                <a:buChar char="–"/>
                <a:defRPr sz="39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736600">
                <a:spcBef>
                  <a:spcPct val="20000"/>
                </a:spcBef>
                <a:buFont typeface="Arial" panose="020B0604020202020204" pitchFamily="34" charset="0"/>
                <a:buChar char="•"/>
                <a:defRPr sz="3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73660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736600">
                <a:spcBef>
                  <a:spcPct val="20000"/>
                </a:spcBef>
                <a:buFont typeface="Arial" panose="020B0604020202020204" pitchFamily="34" charset="0"/>
                <a:buChar char="»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736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736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736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736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ru-RU" altLang="ru-RU" sz="700" b="1">
                  <a:cs typeface="Arial" panose="020B0604020202020204" pitchFamily="34" charset="0"/>
                </a:rPr>
                <a:t>МПО</a:t>
              </a:r>
            </a:p>
          </p:txBody>
        </p:sp>
      </p:grpSp>
      <p:sp>
        <p:nvSpPr>
          <p:cNvPr id="26637" name="Text Box 544"/>
          <p:cNvSpPr txBox="1">
            <a:spLocks noChangeArrowheads="1"/>
          </p:cNvSpPr>
          <p:nvPr/>
        </p:nvSpPr>
        <p:spPr bwMode="auto">
          <a:xfrm>
            <a:off x="844550" y="1922463"/>
            <a:ext cx="251460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371" tIns="45686" rIns="91371" bIns="45686">
            <a:spAutoFit/>
          </a:bodyPr>
          <a:lstStyle>
            <a:lvl1pPr defTabSz="911225">
              <a:spcBef>
                <a:spcPct val="20000"/>
              </a:spcBef>
              <a:buFont typeface="Arial" panose="020B0604020202020204" pitchFamily="34" charset="0"/>
              <a:buChar char="•"/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11225">
              <a:spcBef>
                <a:spcPct val="20000"/>
              </a:spcBef>
              <a:buFont typeface="Arial" panose="020B0604020202020204" pitchFamily="34" charset="0"/>
              <a:buChar char="–"/>
              <a:defRPr sz="3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11225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112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11225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112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112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112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112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100" b="1"/>
              <a:t>Противопожарная</a:t>
            </a:r>
            <a:r>
              <a:rPr lang="ru-RU" altLang="ru-RU" sz="1200" b="1"/>
              <a:t> служба </a:t>
            </a:r>
            <a:r>
              <a:rPr lang="ru-RU" altLang="ru-RU" sz="1100" b="1"/>
              <a:t>субъекта</a:t>
            </a:r>
          </a:p>
        </p:txBody>
      </p:sp>
      <p:sp>
        <p:nvSpPr>
          <p:cNvPr id="26638" name="Rectangle 557"/>
          <p:cNvSpPr>
            <a:spLocks noChangeArrowheads="1"/>
          </p:cNvSpPr>
          <p:nvPr/>
        </p:nvSpPr>
        <p:spPr bwMode="auto">
          <a:xfrm>
            <a:off x="939800" y="3267075"/>
            <a:ext cx="18732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12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12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12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12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3013075" indent="1588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470275" indent="1588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927475" indent="1588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384675" indent="1588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1100"/>
              <a:t>Лечебные учреждения</a:t>
            </a:r>
          </a:p>
          <a:p>
            <a:r>
              <a:rPr lang="ru-RU" altLang="ru-RU" sz="1100"/>
              <a:t> (наименование, кол-во коек)</a:t>
            </a:r>
          </a:p>
        </p:txBody>
      </p:sp>
      <p:grpSp>
        <p:nvGrpSpPr>
          <p:cNvPr id="26639" name="Group 560"/>
          <p:cNvGrpSpPr>
            <a:grpSpLocks/>
          </p:cNvGrpSpPr>
          <p:nvPr/>
        </p:nvGrpSpPr>
        <p:grpSpPr bwMode="auto">
          <a:xfrm>
            <a:off x="279400" y="4094163"/>
            <a:ext cx="360363" cy="304800"/>
            <a:chOff x="4032" y="3888"/>
            <a:chExt cx="192" cy="205"/>
          </a:xfrm>
        </p:grpSpPr>
        <p:sp>
          <p:nvSpPr>
            <p:cNvPr id="27185" name="Freeform 561"/>
            <p:cNvSpPr>
              <a:spLocks/>
            </p:cNvSpPr>
            <p:nvPr/>
          </p:nvSpPr>
          <p:spPr bwMode="auto">
            <a:xfrm>
              <a:off x="4088" y="3898"/>
              <a:ext cx="85" cy="195"/>
            </a:xfrm>
            <a:custGeom>
              <a:avLst/>
              <a:gdLst>
                <a:gd name="T0" fmla="*/ 945591 w 42"/>
                <a:gd name="T1" fmla="*/ 0 h 84"/>
                <a:gd name="T2" fmla="*/ 0 w 42"/>
                <a:gd name="T3" fmla="*/ 11608738 h 84"/>
                <a:gd name="T4" fmla="*/ 1642631 w 42"/>
                <a:gd name="T5" fmla="*/ 9252933 h 84"/>
                <a:gd name="T6" fmla="*/ 382717 w 42"/>
                <a:gd name="T7" fmla="*/ 25766594 h 8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2"/>
                <a:gd name="T13" fmla="*/ 0 h 84"/>
                <a:gd name="T14" fmla="*/ 42 w 42"/>
                <a:gd name="T15" fmla="*/ 84 h 8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2" h="84">
                  <a:moveTo>
                    <a:pt x="24" y="0"/>
                  </a:moveTo>
                  <a:lnTo>
                    <a:pt x="0" y="38"/>
                  </a:lnTo>
                  <a:lnTo>
                    <a:pt x="42" y="30"/>
                  </a:lnTo>
                  <a:lnTo>
                    <a:pt x="10" y="84"/>
                  </a:lnTo>
                </a:path>
              </a:pathLst>
            </a:custGeom>
            <a:noFill/>
            <a:ln w="19050">
              <a:solidFill>
                <a:srgbClr val="0066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7186" name="Oval 562"/>
            <p:cNvSpPr>
              <a:spLocks noChangeArrowheads="1"/>
            </p:cNvSpPr>
            <p:nvPr/>
          </p:nvSpPr>
          <p:spPr bwMode="auto">
            <a:xfrm>
              <a:off x="4032" y="3888"/>
              <a:ext cx="192" cy="192"/>
            </a:xfrm>
            <a:prstGeom prst="ellips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 altLang="ru-RU"/>
            </a:p>
          </p:txBody>
        </p:sp>
      </p:grpSp>
      <p:sp>
        <p:nvSpPr>
          <p:cNvPr id="26640" name="Text Box 563"/>
          <p:cNvSpPr txBox="1">
            <a:spLocks noChangeArrowheads="1"/>
          </p:cNvSpPr>
          <p:nvPr/>
        </p:nvSpPr>
        <p:spPr bwMode="auto">
          <a:xfrm>
            <a:off x="820738" y="4076700"/>
            <a:ext cx="593725" cy="28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7822" tIns="63919" rIns="127822" bIns="63919">
            <a:spAutoFit/>
          </a:bodyPr>
          <a:lstStyle>
            <a:lvl1pPr defTabSz="1277938">
              <a:spcBef>
                <a:spcPct val="20000"/>
              </a:spcBef>
              <a:buFont typeface="Arial" panose="020B0604020202020204" pitchFamily="34" charset="0"/>
              <a:buChar char="•"/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7938">
              <a:spcBef>
                <a:spcPct val="20000"/>
              </a:spcBef>
              <a:buFont typeface="Arial" panose="020B0604020202020204" pitchFamily="34" charset="0"/>
              <a:buChar char="–"/>
              <a:defRPr sz="3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7938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7938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7938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79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79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79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79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1000" b="1">
                <a:cs typeface="Arial" panose="020B0604020202020204" pitchFamily="34" charset="0"/>
              </a:rPr>
              <a:t>- </a:t>
            </a:r>
            <a:r>
              <a:rPr lang="ru-RU" altLang="ru-RU" sz="1000" b="1">
                <a:cs typeface="Arial" panose="020B0604020202020204" pitchFamily="34" charset="0"/>
              </a:rPr>
              <a:t>ГЭС</a:t>
            </a:r>
          </a:p>
        </p:txBody>
      </p:sp>
      <p:grpSp>
        <p:nvGrpSpPr>
          <p:cNvPr id="26641" name="Group 697"/>
          <p:cNvGrpSpPr>
            <a:grpSpLocks/>
          </p:cNvGrpSpPr>
          <p:nvPr/>
        </p:nvGrpSpPr>
        <p:grpSpPr bwMode="auto">
          <a:xfrm>
            <a:off x="349250" y="2008188"/>
            <a:ext cx="355600" cy="295275"/>
            <a:chOff x="131" y="5457"/>
            <a:chExt cx="224" cy="186"/>
          </a:xfrm>
        </p:grpSpPr>
        <p:sp>
          <p:nvSpPr>
            <p:cNvPr id="27182" name="Freeform 698"/>
            <p:cNvSpPr>
              <a:spLocks/>
            </p:cNvSpPr>
            <p:nvPr/>
          </p:nvSpPr>
          <p:spPr bwMode="auto">
            <a:xfrm>
              <a:off x="137" y="5457"/>
              <a:ext cx="218" cy="11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4 w 291"/>
                <a:gd name="T5" fmla="*/ 1 h 159"/>
                <a:gd name="T6" fmla="*/ 4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80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27183" name="Text Box 699"/>
            <p:cNvSpPr txBox="1">
              <a:spLocks noChangeArrowheads="1"/>
            </p:cNvSpPr>
            <p:nvPr/>
          </p:nvSpPr>
          <p:spPr bwMode="auto">
            <a:xfrm>
              <a:off x="131" y="5473"/>
              <a:ext cx="181" cy="68"/>
            </a:xfrm>
            <a:prstGeom prst="rect">
              <a:avLst/>
            </a:prstGeom>
            <a:solidFill>
              <a:srgbClr val="008000"/>
            </a:solidFill>
            <a:ln w="9525">
              <a:solidFill>
                <a:srgbClr val="008000"/>
              </a:solidFill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>
              <a:lvl1pPr defTabSz="1031875">
                <a:spcBef>
                  <a:spcPct val="20000"/>
                </a:spcBef>
                <a:buFont typeface="Arial" panose="020B0604020202020204" pitchFamily="34" charset="0"/>
                <a:buChar char="•"/>
                <a:defRPr sz="45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031875">
                <a:spcBef>
                  <a:spcPct val="20000"/>
                </a:spcBef>
                <a:buFont typeface="Arial" panose="020B0604020202020204" pitchFamily="34" charset="0"/>
                <a:buChar char="–"/>
                <a:defRPr sz="39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031875">
                <a:spcBef>
                  <a:spcPct val="20000"/>
                </a:spcBef>
                <a:buFont typeface="Arial" panose="020B0604020202020204" pitchFamily="34" charset="0"/>
                <a:buChar char="•"/>
                <a:defRPr sz="3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031875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031875">
                <a:spcBef>
                  <a:spcPct val="20000"/>
                </a:spcBef>
                <a:buFont typeface="Arial" panose="020B0604020202020204" pitchFamily="34" charset="0"/>
                <a:buChar char="»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03187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03187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03187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03187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ru-RU" altLang="ru-RU" sz="700" b="1">
                  <a:cs typeface="Arial" panose="020B0604020202020204" pitchFamily="34" charset="0"/>
                </a:rPr>
                <a:t>ПЧ-39</a:t>
              </a:r>
            </a:p>
          </p:txBody>
        </p:sp>
        <p:sp>
          <p:nvSpPr>
            <p:cNvPr id="27184" name="Line 700"/>
            <p:cNvSpPr>
              <a:spLocks noChangeShapeType="1"/>
            </p:cNvSpPr>
            <p:nvPr/>
          </p:nvSpPr>
          <p:spPr bwMode="auto">
            <a:xfrm>
              <a:off x="131" y="5461"/>
              <a:ext cx="0" cy="182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6642" name="Line 701"/>
          <p:cNvSpPr>
            <a:spLocks noChangeShapeType="1"/>
          </p:cNvSpPr>
          <p:nvPr/>
        </p:nvSpPr>
        <p:spPr bwMode="auto">
          <a:xfrm>
            <a:off x="168275" y="4605338"/>
            <a:ext cx="576263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27" tIns="45713" rIns="91427" bIns="45713"/>
          <a:lstStyle/>
          <a:p>
            <a:endParaRPr lang="ru-RU"/>
          </a:p>
        </p:txBody>
      </p:sp>
      <p:sp>
        <p:nvSpPr>
          <p:cNvPr id="26643" name="Text Box 702"/>
          <p:cNvSpPr txBox="1">
            <a:spLocks noChangeArrowheads="1"/>
          </p:cNvSpPr>
          <p:nvPr/>
        </p:nvSpPr>
        <p:spPr bwMode="auto">
          <a:xfrm>
            <a:off x="844550" y="4381500"/>
            <a:ext cx="2246313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7822" tIns="63919" rIns="127822" bIns="63919">
            <a:spAutoFit/>
          </a:bodyPr>
          <a:lstStyle>
            <a:lvl1pPr defTabSz="1277938">
              <a:spcBef>
                <a:spcPct val="20000"/>
              </a:spcBef>
              <a:buFont typeface="Arial" panose="020B0604020202020204" pitchFamily="34" charset="0"/>
              <a:buChar char="•"/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7938">
              <a:spcBef>
                <a:spcPct val="20000"/>
              </a:spcBef>
              <a:buFont typeface="Arial" panose="020B0604020202020204" pitchFamily="34" charset="0"/>
              <a:buChar char="–"/>
              <a:defRPr sz="3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7938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7938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7938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79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79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79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79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1100" b="1">
                <a:cs typeface="Times New Roman" panose="02020603050405020304" pitchFamily="18" charset="0"/>
              </a:rPr>
              <a:t>-</a:t>
            </a:r>
            <a:r>
              <a:rPr lang="ru-RU" altLang="ru-RU" sz="1100" b="1">
                <a:cs typeface="Times New Roman" panose="02020603050405020304" pitchFamily="18" charset="0"/>
              </a:rPr>
              <a:t>Граница муниципального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100" b="1">
                <a:cs typeface="Times New Roman" panose="02020603050405020304" pitchFamily="18" charset="0"/>
              </a:rPr>
              <a:t>района и пожарного гарнизона</a:t>
            </a:r>
          </a:p>
        </p:txBody>
      </p:sp>
      <p:sp>
        <p:nvSpPr>
          <p:cNvPr id="26644" name="Rectangle 427"/>
          <p:cNvSpPr>
            <a:spLocks noChangeArrowheads="1"/>
          </p:cNvSpPr>
          <p:nvPr/>
        </p:nvSpPr>
        <p:spPr bwMode="auto">
          <a:xfrm>
            <a:off x="939800" y="2246313"/>
            <a:ext cx="2211388" cy="16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12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12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12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12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3013075" indent="1588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470275" indent="1588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927475" indent="1588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384675" indent="1588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1100">
                <a:cs typeface="Times New Roman" panose="02020603050405020304" pitchFamily="18" charset="0"/>
              </a:rPr>
              <a:t>Муниципальная пожарная охрана</a:t>
            </a:r>
          </a:p>
        </p:txBody>
      </p:sp>
      <p:grpSp>
        <p:nvGrpSpPr>
          <p:cNvPr id="26645" name="Группа 281"/>
          <p:cNvGrpSpPr>
            <a:grpSpLocks/>
          </p:cNvGrpSpPr>
          <p:nvPr/>
        </p:nvGrpSpPr>
        <p:grpSpPr bwMode="auto">
          <a:xfrm>
            <a:off x="268288" y="3295650"/>
            <a:ext cx="539750" cy="268288"/>
            <a:chOff x="2548722" y="6171025"/>
            <a:chExt cx="435778" cy="229775"/>
          </a:xfrm>
        </p:grpSpPr>
        <p:sp>
          <p:nvSpPr>
            <p:cNvPr id="27174" name="Rectangle 597"/>
            <p:cNvSpPr>
              <a:spLocks noChangeArrowheads="1"/>
            </p:cNvSpPr>
            <p:nvPr/>
          </p:nvSpPr>
          <p:spPr bwMode="auto">
            <a:xfrm>
              <a:off x="2794000" y="6171025"/>
              <a:ext cx="190500" cy="229775"/>
            </a:xfrm>
            <a:prstGeom prst="rect">
              <a:avLst/>
            </a:prstGeom>
            <a:solidFill>
              <a:schemeClr val="bg1">
                <a:alpha val="38823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492" tIns="10492" rIns="10492" bIns="10492"/>
            <a:lstStyle>
              <a:lvl1pPr defTabSz="911225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defTabSz="911225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defTabSz="911225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defTabSz="911225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defTabSz="911225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3013075" indent="1588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3470275" indent="1588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927475" indent="1588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4384675" indent="1588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ru-RU" altLang="ru-RU" sz="800" u="sng">
                  <a:cs typeface="Times New Roman" panose="02020603050405020304" pitchFamily="18" charset="0"/>
                </a:rPr>
                <a:t>УБ</a:t>
              </a:r>
            </a:p>
            <a:p>
              <a:pPr algn="ctr"/>
              <a:r>
                <a:rPr lang="ru-RU" altLang="ru-RU" sz="800">
                  <a:cs typeface="Times New Roman" panose="02020603050405020304" pitchFamily="18" charset="0"/>
                </a:rPr>
                <a:t>40</a:t>
              </a:r>
            </a:p>
          </p:txBody>
        </p:sp>
        <p:grpSp>
          <p:nvGrpSpPr>
            <p:cNvPr id="27175" name="Group 599"/>
            <p:cNvGrpSpPr>
              <a:grpSpLocks/>
            </p:cNvGrpSpPr>
            <p:nvPr/>
          </p:nvGrpSpPr>
          <p:grpSpPr bwMode="auto">
            <a:xfrm>
              <a:off x="2548722" y="6177034"/>
              <a:ext cx="226419" cy="206310"/>
              <a:chOff x="0" y="1"/>
              <a:chExt cx="20000" cy="19999"/>
            </a:xfrm>
          </p:grpSpPr>
          <p:sp>
            <p:nvSpPr>
              <p:cNvPr id="27176" name="Rectangle 600"/>
              <p:cNvSpPr>
                <a:spLocks noChangeArrowheads="1"/>
              </p:cNvSpPr>
              <p:nvPr/>
            </p:nvSpPr>
            <p:spPr bwMode="auto">
              <a:xfrm>
                <a:off x="0" y="7756"/>
                <a:ext cx="20000" cy="12244"/>
              </a:xfrm>
              <a:prstGeom prst="rect">
                <a:avLst/>
              </a:prstGeom>
              <a:noFill/>
              <a:ln w="254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 altLang="ru-RU"/>
              </a:p>
            </p:txBody>
          </p:sp>
          <p:sp>
            <p:nvSpPr>
              <p:cNvPr id="27177" name="Line 601"/>
              <p:cNvSpPr>
                <a:spLocks noChangeShapeType="1"/>
              </p:cNvSpPr>
              <p:nvPr/>
            </p:nvSpPr>
            <p:spPr bwMode="auto">
              <a:xfrm flipV="1">
                <a:off x="161" y="1"/>
                <a:ext cx="10170" cy="777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78" name="Line 602"/>
              <p:cNvSpPr>
                <a:spLocks noChangeShapeType="1"/>
              </p:cNvSpPr>
              <p:nvPr/>
            </p:nvSpPr>
            <p:spPr bwMode="auto">
              <a:xfrm>
                <a:off x="10475" y="1"/>
                <a:ext cx="9364" cy="730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27179" name="Group 603"/>
              <p:cNvGrpSpPr>
                <a:grpSpLocks/>
              </p:cNvGrpSpPr>
              <p:nvPr/>
            </p:nvGrpSpPr>
            <p:grpSpPr bwMode="auto">
              <a:xfrm>
                <a:off x="8961" y="3009"/>
                <a:ext cx="2336" cy="3408"/>
                <a:chOff x="-1" y="0"/>
                <a:chExt cx="20002" cy="20000"/>
              </a:xfrm>
            </p:grpSpPr>
            <p:sp>
              <p:nvSpPr>
                <p:cNvPr id="27180" name="Line 604"/>
                <p:cNvSpPr>
                  <a:spLocks noChangeShapeType="1"/>
                </p:cNvSpPr>
                <p:nvPr/>
              </p:nvSpPr>
              <p:spPr bwMode="auto">
                <a:xfrm>
                  <a:off x="9649" y="0"/>
                  <a:ext cx="137" cy="2000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7181" name="Line 605"/>
                <p:cNvSpPr>
                  <a:spLocks noChangeShapeType="1"/>
                </p:cNvSpPr>
                <p:nvPr/>
              </p:nvSpPr>
              <p:spPr bwMode="auto">
                <a:xfrm>
                  <a:off x="-1" y="11585"/>
                  <a:ext cx="20002" cy="14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26646" name="Text Box 127"/>
          <p:cNvSpPr txBox="1">
            <a:spLocks noChangeArrowheads="1"/>
          </p:cNvSpPr>
          <p:nvPr/>
        </p:nvSpPr>
        <p:spPr bwMode="auto">
          <a:xfrm>
            <a:off x="814388" y="4837113"/>
            <a:ext cx="2143125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791" tIns="63904" rIns="127791" bIns="63904">
            <a:spAutoFit/>
          </a:bodyPr>
          <a:lstStyle>
            <a:lvl1pPr marL="87313" indent="-87313" defTabSz="1277938">
              <a:spcBef>
                <a:spcPct val="20000"/>
              </a:spcBef>
              <a:buFont typeface="Arial" panose="020B0604020202020204" pitchFamily="34" charset="0"/>
              <a:buChar char="•"/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7938">
              <a:spcBef>
                <a:spcPct val="20000"/>
              </a:spcBef>
              <a:buFont typeface="Arial" panose="020B0604020202020204" pitchFamily="34" charset="0"/>
              <a:buChar char="–"/>
              <a:defRPr sz="3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7938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7938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7938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79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79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79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79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100" b="1">
                <a:cs typeface="Times New Roman" panose="02020603050405020304" pitchFamily="18" charset="0"/>
              </a:rPr>
              <a:t>- Химически опасные объекты</a:t>
            </a:r>
          </a:p>
        </p:txBody>
      </p:sp>
      <p:pic>
        <p:nvPicPr>
          <p:cNvPr id="26647" name="Picture 288" descr="C:\Documents and Settings\99001\Рабочий стол\Символы_опасности_files\80px-WMD-chemical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13" y="4833938"/>
            <a:ext cx="395287" cy="39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48" name="Text Box 87"/>
          <p:cNvSpPr txBox="1">
            <a:spLocks noChangeArrowheads="1"/>
          </p:cNvSpPr>
          <p:nvPr/>
        </p:nvSpPr>
        <p:spPr bwMode="auto">
          <a:xfrm>
            <a:off x="830263" y="5141913"/>
            <a:ext cx="2214562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8004" tIns="64002" rIns="128004" bIns="64002">
            <a:spAutoFit/>
          </a:bodyPr>
          <a:lstStyle>
            <a:lvl1pPr marL="88900" indent="-88900">
              <a:spcBef>
                <a:spcPct val="20000"/>
              </a:spcBef>
              <a:buFont typeface="Arial" panose="020B0604020202020204" pitchFamily="34" charset="0"/>
              <a:buChar char="•"/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3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1100" b="1">
                <a:cs typeface="Times New Roman" panose="02020603050405020304" pitchFamily="18" charset="0"/>
              </a:rPr>
              <a:t>- хранилище АХОВ (тип вещества, количество тонн)</a:t>
            </a:r>
          </a:p>
        </p:txBody>
      </p:sp>
      <p:sp>
        <p:nvSpPr>
          <p:cNvPr id="26649" name="TextBox 264"/>
          <p:cNvSpPr txBox="1">
            <a:spLocks noChangeArrowheads="1"/>
          </p:cNvSpPr>
          <p:nvPr/>
        </p:nvSpPr>
        <p:spPr bwMode="auto">
          <a:xfrm>
            <a:off x="234950" y="5246688"/>
            <a:ext cx="439738" cy="306387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lIns="91432" tIns="45716" rIns="91432" bIns="4571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3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700" b="1" u="sng"/>
              <a:t>ХЛОР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700" b="1"/>
              <a:t>0,4/0,4</a:t>
            </a:r>
          </a:p>
        </p:txBody>
      </p:sp>
      <p:grpSp>
        <p:nvGrpSpPr>
          <p:cNvPr id="26650" name="Группа 81"/>
          <p:cNvGrpSpPr>
            <a:grpSpLocks/>
          </p:cNvGrpSpPr>
          <p:nvPr/>
        </p:nvGrpSpPr>
        <p:grpSpPr bwMode="auto">
          <a:xfrm>
            <a:off x="196850" y="5683250"/>
            <a:ext cx="576263" cy="198438"/>
            <a:chOff x="9839134" y="6812696"/>
            <a:chExt cx="888390" cy="318049"/>
          </a:xfrm>
        </p:grpSpPr>
        <p:grpSp>
          <p:nvGrpSpPr>
            <p:cNvPr id="27163" name="Group 11351"/>
            <p:cNvGrpSpPr>
              <a:grpSpLocks/>
            </p:cNvGrpSpPr>
            <p:nvPr/>
          </p:nvGrpSpPr>
          <p:grpSpPr bwMode="auto">
            <a:xfrm>
              <a:off x="9853876" y="6812696"/>
              <a:ext cx="484978" cy="289307"/>
              <a:chOff x="3311" y="3209"/>
              <a:chExt cx="250" cy="155"/>
            </a:xfrm>
          </p:grpSpPr>
          <p:grpSp>
            <p:nvGrpSpPr>
              <p:cNvPr id="27168" name="Group 11352"/>
              <p:cNvGrpSpPr>
                <a:grpSpLocks/>
              </p:cNvGrpSpPr>
              <p:nvPr/>
            </p:nvGrpSpPr>
            <p:grpSpPr bwMode="auto">
              <a:xfrm>
                <a:off x="3311" y="3209"/>
                <a:ext cx="125" cy="155"/>
                <a:chOff x="3311" y="3209"/>
                <a:chExt cx="125" cy="155"/>
              </a:xfrm>
            </p:grpSpPr>
            <p:sp>
              <p:nvSpPr>
                <p:cNvPr id="27172" name="Freeform 11353"/>
                <p:cNvSpPr>
                  <a:spLocks/>
                </p:cNvSpPr>
                <p:nvPr/>
              </p:nvSpPr>
              <p:spPr bwMode="auto">
                <a:xfrm>
                  <a:off x="3311" y="3209"/>
                  <a:ext cx="125" cy="153"/>
                </a:xfrm>
                <a:custGeom>
                  <a:avLst/>
                  <a:gdLst>
                    <a:gd name="T0" fmla="*/ 0 w 1147"/>
                    <a:gd name="T1" fmla="*/ 0 h 1333"/>
                    <a:gd name="T2" fmla="*/ 0 w 1147"/>
                    <a:gd name="T3" fmla="*/ 0 h 1333"/>
                    <a:gd name="T4" fmla="*/ 0 w 1147"/>
                    <a:gd name="T5" fmla="*/ 0 h 1333"/>
                    <a:gd name="T6" fmla="*/ 0 w 1147"/>
                    <a:gd name="T7" fmla="*/ 0 h 133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47"/>
                    <a:gd name="T13" fmla="*/ 0 h 1333"/>
                    <a:gd name="T14" fmla="*/ 1147 w 1147"/>
                    <a:gd name="T15" fmla="*/ 1333 h 133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47" h="1333">
                      <a:moveTo>
                        <a:pt x="1147" y="0"/>
                      </a:moveTo>
                      <a:cubicBezTo>
                        <a:pt x="514" y="0"/>
                        <a:pt x="0" y="597"/>
                        <a:pt x="0" y="1333"/>
                      </a:cubicBezTo>
                      <a:lnTo>
                        <a:pt x="1147" y="1333"/>
                      </a:lnTo>
                      <a:lnTo>
                        <a:pt x="1147" y="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65257" tIns="32626" rIns="65257" bIns="32626"/>
                <a:lstStyle/>
                <a:p>
                  <a:endParaRPr lang="ru-RU"/>
                </a:p>
              </p:txBody>
            </p:sp>
            <p:sp>
              <p:nvSpPr>
                <p:cNvPr id="27173" name="Freeform 11354"/>
                <p:cNvSpPr>
                  <a:spLocks/>
                </p:cNvSpPr>
                <p:nvPr/>
              </p:nvSpPr>
              <p:spPr bwMode="auto">
                <a:xfrm>
                  <a:off x="3311" y="3211"/>
                  <a:ext cx="125" cy="153"/>
                </a:xfrm>
                <a:custGeom>
                  <a:avLst/>
                  <a:gdLst>
                    <a:gd name="T0" fmla="*/ 125 w 125"/>
                    <a:gd name="T1" fmla="*/ 0 h 153"/>
                    <a:gd name="T2" fmla="*/ 0 w 125"/>
                    <a:gd name="T3" fmla="*/ 153 h 153"/>
                    <a:gd name="T4" fmla="*/ 0 60000 65536"/>
                    <a:gd name="T5" fmla="*/ 0 60000 65536"/>
                    <a:gd name="T6" fmla="*/ 0 w 125"/>
                    <a:gd name="T7" fmla="*/ 0 h 153"/>
                    <a:gd name="T8" fmla="*/ 125 w 125"/>
                    <a:gd name="T9" fmla="*/ 153 h 153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125" h="153">
                      <a:moveTo>
                        <a:pt x="125" y="0"/>
                      </a:moveTo>
                      <a:cubicBezTo>
                        <a:pt x="56" y="0"/>
                        <a:pt x="0" y="69"/>
                        <a:pt x="0" y="153"/>
                      </a:cubicBezTo>
                    </a:path>
                  </a:pathLst>
                </a:custGeom>
                <a:noFill/>
                <a:ln w="2381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65257" tIns="32626" rIns="65257" bIns="32626"/>
                <a:lstStyle/>
                <a:p>
                  <a:endParaRPr lang="ru-RU"/>
                </a:p>
              </p:txBody>
            </p:sp>
          </p:grpSp>
          <p:grpSp>
            <p:nvGrpSpPr>
              <p:cNvPr id="27169" name="Group 11355"/>
              <p:cNvGrpSpPr>
                <a:grpSpLocks/>
              </p:cNvGrpSpPr>
              <p:nvPr/>
            </p:nvGrpSpPr>
            <p:grpSpPr bwMode="auto">
              <a:xfrm>
                <a:off x="3436" y="3209"/>
                <a:ext cx="125" cy="155"/>
                <a:chOff x="3436" y="3209"/>
                <a:chExt cx="125" cy="155"/>
              </a:xfrm>
            </p:grpSpPr>
            <p:sp>
              <p:nvSpPr>
                <p:cNvPr id="27170" name="Freeform 11356"/>
                <p:cNvSpPr>
                  <a:spLocks/>
                </p:cNvSpPr>
                <p:nvPr/>
              </p:nvSpPr>
              <p:spPr bwMode="auto">
                <a:xfrm>
                  <a:off x="3436" y="3209"/>
                  <a:ext cx="125" cy="153"/>
                </a:xfrm>
                <a:custGeom>
                  <a:avLst/>
                  <a:gdLst>
                    <a:gd name="T0" fmla="*/ 0 w 1147"/>
                    <a:gd name="T1" fmla="*/ 0 h 1333"/>
                    <a:gd name="T2" fmla="*/ 0 w 1147"/>
                    <a:gd name="T3" fmla="*/ 0 h 1333"/>
                    <a:gd name="T4" fmla="*/ 0 w 1147"/>
                    <a:gd name="T5" fmla="*/ 0 h 1333"/>
                    <a:gd name="T6" fmla="*/ 0 w 1147"/>
                    <a:gd name="T7" fmla="*/ 0 h 133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47"/>
                    <a:gd name="T13" fmla="*/ 0 h 1333"/>
                    <a:gd name="T14" fmla="*/ 1147 w 1147"/>
                    <a:gd name="T15" fmla="*/ 1333 h 133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47" h="1333">
                      <a:moveTo>
                        <a:pt x="0" y="0"/>
                      </a:moveTo>
                      <a:cubicBezTo>
                        <a:pt x="633" y="0"/>
                        <a:pt x="1147" y="597"/>
                        <a:pt x="1147" y="1333"/>
                      </a:cubicBezTo>
                      <a:lnTo>
                        <a:pt x="0" y="133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65257" tIns="32626" rIns="65257" bIns="32626"/>
                <a:lstStyle/>
                <a:p>
                  <a:endParaRPr lang="ru-RU"/>
                </a:p>
              </p:txBody>
            </p:sp>
            <p:sp>
              <p:nvSpPr>
                <p:cNvPr id="27171" name="Freeform 11357"/>
                <p:cNvSpPr>
                  <a:spLocks/>
                </p:cNvSpPr>
                <p:nvPr/>
              </p:nvSpPr>
              <p:spPr bwMode="auto">
                <a:xfrm>
                  <a:off x="3436" y="3211"/>
                  <a:ext cx="125" cy="153"/>
                </a:xfrm>
                <a:custGeom>
                  <a:avLst/>
                  <a:gdLst>
                    <a:gd name="T0" fmla="*/ 0 w 125"/>
                    <a:gd name="T1" fmla="*/ 0 h 153"/>
                    <a:gd name="T2" fmla="*/ 125 w 125"/>
                    <a:gd name="T3" fmla="*/ 153 h 153"/>
                    <a:gd name="T4" fmla="*/ 0 60000 65536"/>
                    <a:gd name="T5" fmla="*/ 0 60000 65536"/>
                    <a:gd name="T6" fmla="*/ 0 w 125"/>
                    <a:gd name="T7" fmla="*/ 0 h 153"/>
                    <a:gd name="T8" fmla="*/ 125 w 125"/>
                    <a:gd name="T9" fmla="*/ 153 h 153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125" h="153">
                      <a:moveTo>
                        <a:pt x="0" y="0"/>
                      </a:moveTo>
                      <a:cubicBezTo>
                        <a:pt x="69" y="0"/>
                        <a:pt x="125" y="69"/>
                        <a:pt x="125" y="153"/>
                      </a:cubicBezTo>
                    </a:path>
                  </a:pathLst>
                </a:custGeom>
                <a:noFill/>
                <a:ln w="2381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65257" tIns="32626" rIns="65257" bIns="32626"/>
                <a:lstStyle/>
                <a:p>
                  <a:endParaRPr lang="ru-RU"/>
                </a:p>
              </p:txBody>
            </p:sp>
          </p:grpSp>
        </p:grpSp>
        <p:grpSp>
          <p:nvGrpSpPr>
            <p:cNvPr id="27164" name="Group 11358"/>
            <p:cNvGrpSpPr>
              <a:grpSpLocks/>
            </p:cNvGrpSpPr>
            <p:nvPr/>
          </p:nvGrpSpPr>
          <p:grpSpPr bwMode="auto">
            <a:xfrm>
              <a:off x="9839134" y="6906213"/>
              <a:ext cx="888390" cy="224532"/>
              <a:chOff x="82" y="4408"/>
              <a:chExt cx="460" cy="154"/>
            </a:xfrm>
          </p:grpSpPr>
          <p:sp>
            <p:nvSpPr>
              <p:cNvPr id="27165" name="Line 11359"/>
              <p:cNvSpPr>
                <a:spLocks noChangeShapeType="1"/>
              </p:cNvSpPr>
              <p:nvPr/>
            </p:nvSpPr>
            <p:spPr bwMode="auto">
              <a:xfrm>
                <a:off x="82" y="4552"/>
                <a:ext cx="460" cy="1"/>
              </a:xfrm>
              <a:prstGeom prst="line">
                <a:avLst/>
              </a:prstGeom>
              <a:noFill/>
              <a:ln w="2381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66" name="Rectangle 11360"/>
              <p:cNvSpPr>
                <a:spLocks noChangeArrowheads="1"/>
              </p:cNvSpPr>
              <p:nvPr/>
            </p:nvSpPr>
            <p:spPr bwMode="auto">
              <a:xfrm>
                <a:off x="353" y="4427"/>
                <a:ext cx="164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defTabSz="1477963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defTabSz="1477963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defTabSz="1477963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defTabSz="1477963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defTabSz="1477963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3013075" indent="1588" defTabSz="14779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3470275" indent="1588" defTabSz="14779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927475" indent="1588" defTabSz="14779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4384675" indent="1588" defTabSz="14779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ru-RU" altLang="ru-RU" sz="800">
                    <a:solidFill>
                      <a:srgbClr val="000000"/>
                    </a:solidFill>
                    <a:cs typeface="Arial" panose="020B0604020202020204" pitchFamily="34" charset="0"/>
                  </a:rPr>
                  <a:t>2000</a:t>
                </a:r>
                <a:endParaRPr lang="ru-RU" altLang="ru-RU" sz="1400">
                  <a:cs typeface="Arial" panose="020B0604020202020204" pitchFamily="34" charset="0"/>
                </a:endParaRPr>
              </a:p>
            </p:txBody>
          </p:sp>
          <p:sp>
            <p:nvSpPr>
              <p:cNvPr id="27167" name="Rectangle 11361"/>
              <p:cNvSpPr>
                <a:spLocks noChangeArrowheads="1"/>
              </p:cNvSpPr>
              <p:nvPr/>
            </p:nvSpPr>
            <p:spPr bwMode="auto">
              <a:xfrm>
                <a:off x="122" y="4408"/>
                <a:ext cx="200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defTabSz="1477963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defTabSz="1477963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defTabSz="1477963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defTabSz="1477963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defTabSz="1477963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3013075" indent="1588" defTabSz="14779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3470275" indent="1588" defTabSz="14779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927475" indent="1588" defTabSz="14779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4384675" indent="1588" defTabSz="14779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ru-RU" altLang="ru-RU" sz="800">
                    <a:solidFill>
                      <a:srgbClr val="000000"/>
                    </a:solidFill>
                    <a:cs typeface="Arial" panose="020B0604020202020204" pitchFamily="34" charset="0"/>
                  </a:rPr>
                  <a:t>ХИМ</a:t>
                </a:r>
                <a:endParaRPr lang="ru-RU" altLang="ru-RU" sz="800"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26651" name="Rectangle 11363"/>
          <p:cNvSpPr>
            <a:spLocks noChangeArrowheads="1"/>
          </p:cNvSpPr>
          <p:nvPr/>
        </p:nvSpPr>
        <p:spPr bwMode="auto">
          <a:xfrm>
            <a:off x="950913" y="5576888"/>
            <a:ext cx="21844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90488" indent="-90488" defTabSz="14779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14779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14779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14779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14779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3013075" indent="1588" defTabSz="14779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470275" indent="1588" defTabSz="14779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927475" indent="1588" defTabSz="14779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384675" indent="1588" defTabSz="14779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1100">
                <a:solidFill>
                  <a:srgbClr val="000000"/>
                </a:solidFill>
                <a:cs typeface="Times New Roman" panose="02020603050405020304" pitchFamily="18" charset="0"/>
              </a:rPr>
              <a:t>- склад средств РХЗ с указанием их количества в тоннах</a:t>
            </a:r>
          </a:p>
        </p:txBody>
      </p:sp>
      <p:sp>
        <p:nvSpPr>
          <p:cNvPr id="26652" name="Text Box 127"/>
          <p:cNvSpPr txBox="1">
            <a:spLocks noChangeArrowheads="1"/>
          </p:cNvSpPr>
          <p:nvPr/>
        </p:nvSpPr>
        <p:spPr bwMode="auto">
          <a:xfrm>
            <a:off x="822325" y="5938838"/>
            <a:ext cx="2143125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791" tIns="63904" rIns="127791" bIns="63904">
            <a:spAutoFit/>
          </a:bodyPr>
          <a:lstStyle>
            <a:lvl1pPr marL="87313" indent="-87313" defTabSz="1277938">
              <a:spcBef>
                <a:spcPct val="20000"/>
              </a:spcBef>
              <a:buFont typeface="Arial" panose="020B0604020202020204" pitchFamily="34" charset="0"/>
              <a:buChar char="•"/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7938">
              <a:spcBef>
                <a:spcPct val="20000"/>
              </a:spcBef>
              <a:buFont typeface="Arial" panose="020B0604020202020204" pitchFamily="34" charset="0"/>
              <a:buChar char="–"/>
              <a:defRPr sz="3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7938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7938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7938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79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79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79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79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100" b="1">
                <a:cs typeface="Times New Roman" panose="02020603050405020304" pitchFamily="18" charset="0"/>
              </a:rPr>
              <a:t>- Биологически опасные объекты</a:t>
            </a:r>
          </a:p>
        </p:txBody>
      </p:sp>
      <p:pic>
        <p:nvPicPr>
          <p:cNvPr id="26653" name="Picture 352" descr="C:\Documents and Settings\99001\Рабочий стол\Символы_опасности_files\80px-Biohazard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" y="5984875"/>
            <a:ext cx="376238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6654" name="Group 295"/>
          <p:cNvGrpSpPr>
            <a:grpSpLocks/>
          </p:cNvGrpSpPr>
          <p:nvPr/>
        </p:nvGrpSpPr>
        <p:grpSpPr bwMode="auto">
          <a:xfrm rot="2225729">
            <a:off x="233363" y="6719888"/>
            <a:ext cx="582612" cy="130175"/>
            <a:chOff x="2555" y="4386"/>
            <a:chExt cx="451" cy="122"/>
          </a:xfrm>
        </p:grpSpPr>
        <p:sp>
          <p:nvSpPr>
            <p:cNvPr id="27159" name="Rectangle 296"/>
            <p:cNvSpPr>
              <a:spLocks noChangeArrowheads="1"/>
            </p:cNvSpPr>
            <p:nvPr/>
          </p:nvSpPr>
          <p:spPr bwMode="auto">
            <a:xfrm rot="-2184025">
              <a:off x="2572" y="4419"/>
              <a:ext cx="418" cy="56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068" tIns="45549" rIns="91068" bIns="45549"/>
            <a:lstStyle/>
            <a:p>
              <a:endParaRPr lang="ru-RU" altLang="ru-RU">
                <a:cs typeface="Arial" panose="020B0604020202020204" pitchFamily="34" charset="0"/>
              </a:endParaRPr>
            </a:p>
          </p:txBody>
        </p:sp>
        <p:sp>
          <p:nvSpPr>
            <p:cNvPr id="27160" name="Line 297"/>
            <p:cNvSpPr>
              <a:spLocks noChangeShapeType="1"/>
            </p:cNvSpPr>
            <p:nvPr/>
          </p:nvSpPr>
          <p:spPr bwMode="auto">
            <a:xfrm rot="-2184025">
              <a:off x="2555" y="4424"/>
              <a:ext cx="418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161" name="Line 298"/>
            <p:cNvSpPr>
              <a:spLocks noChangeShapeType="1"/>
            </p:cNvSpPr>
            <p:nvPr/>
          </p:nvSpPr>
          <p:spPr bwMode="auto">
            <a:xfrm rot="-2184025">
              <a:off x="2588" y="4467"/>
              <a:ext cx="418" cy="2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162" name="Oval 299"/>
            <p:cNvSpPr>
              <a:spLocks noChangeArrowheads="1"/>
            </p:cNvSpPr>
            <p:nvPr/>
          </p:nvSpPr>
          <p:spPr bwMode="auto">
            <a:xfrm rot="-2184025">
              <a:off x="2719" y="4386"/>
              <a:ext cx="124" cy="122"/>
            </a:xfrm>
            <a:prstGeom prst="ellipse">
              <a:avLst/>
            </a:prstGeom>
            <a:solidFill>
              <a:srgbClr val="FFFF00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 lIns="91068" tIns="45549" rIns="91068" bIns="45549"/>
            <a:lstStyle/>
            <a:p>
              <a:endParaRPr lang="ru-RU" altLang="ru-RU">
                <a:cs typeface="Arial" panose="020B0604020202020204" pitchFamily="34" charset="0"/>
              </a:endParaRPr>
            </a:p>
          </p:txBody>
        </p:sp>
      </p:grpSp>
      <p:grpSp>
        <p:nvGrpSpPr>
          <p:cNvPr id="26655" name="Group 68"/>
          <p:cNvGrpSpPr>
            <a:grpSpLocks/>
          </p:cNvGrpSpPr>
          <p:nvPr/>
        </p:nvGrpSpPr>
        <p:grpSpPr bwMode="auto">
          <a:xfrm>
            <a:off x="222250" y="6351588"/>
            <a:ext cx="468313" cy="287337"/>
            <a:chOff x="691" y="2698"/>
            <a:chExt cx="548" cy="304"/>
          </a:xfrm>
        </p:grpSpPr>
        <p:grpSp>
          <p:nvGrpSpPr>
            <p:cNvPr id="27133" name="Group 69"/>
            <p:cNvGrpSpPr>
              <a:grpSpLocks/>
            </p:cNvGrpSpPr>
            <p:nvPr/>
          </p:nvGrpSpPr>
          <p:grpSpPr bwMode="auto">
            <a:xfrm>
              <a:off x="691" y="2823"/>
              <a:ext cx="273" cy="179"/>
              <a:chOff x="0" y="1"/>
              <a:chExt cx="20000" cy="19999"/>
            </a:xfrm>
          </p:grpSpPr>
          <p:grpSp>
            <p:nvGrpSpPr>
              <p:cNvPr id="27149" name="Group 70"/>
              <p:cNvGrpSpPr>
                <a:grpSpLocks/>
              </p:cNvGrpSpPr>
              <p:nvPr/>
            </p:nvGrpSpPr>
            <p:grpSpPr bwMode="auto">
              <a:xfrm>
                <a:off x="3007" y="1"/>
                <a:ext cx="14014" cy="19999"/>
                <a:chOff x="0" y="1"/>
                <a:chExt cx="20000" cy="19999"/>
              </a:xfrm>
            </p:grpSpPr>
            <p:grpSp>
              <p:nvGrpSpPr>
                <p:cNvPr id="27152" name="Group 71"/>
                <p:cNvGrpSpPr>
                  <a:grpSpLocks/>
                </p:cNvGrpSpPr>
                <p:nvPr/>
              </p:nvGrpSpPr>
              <p:grpSpPr bwMode="auto">
                <a:xfrm>
                  <a:off x="0" y="1"/>
                  <a:ext cx="20000" cy="18838"/>
                  <a:chOff x="0" y="2"/>
                  <a:chExt cx="20000" cy="19998"/>
                </a:xfrm>
              </p:grpSpPr>
              <p:sp>
                <p:nvSpPr>
                  <p:cNvPr id="27154" name="Oval 72"/>
                  <p:cNvSpPr>
                    <a:spLocks noChangeArrowheads="1"/>
                  </p:cNvSpPr>
                  <p:nvPr/>
                </p:nvSpPr>
                <p:spPr bwMode="auto">
                  <a:xfrm>
                    <a:off x="0" y="2560"/>
                    <a:ext cx="20000" cy="17440"/>
                  </a:xfrm>
                  <a:prstGeom prst="ellipse">
                    <a:avLst/>
                  </a:prstGeom>
                  <a:solidFill>
                    <a:srgbClr val="FFFF00"/>
                  </a:solidFill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lIns="65306" tIns="32653" rIns="65306" bIns="32653"/>
                  <a:lstStyle>
                    <a:lvl1pPr defTabSz="650875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defTabSz="650875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defTabSz="650875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defTabSz="650875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defTabSz="650875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3013075" indent="1588" defTabSz="650875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3470275" indent="1588" defTabSz="650875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927475" indent="1588" defTabSz="650875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4384675" indent="1588" defTabSz="650875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algn="ctr"/>
                    <a:endParaRPr lang="ru-RU" altLang="ru-RU" sz="1900"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27155" name="Freeform 73"/>
                  <p:cNvSpPr>
                    <a:spLocks/>
                  </p:cNvSpPr>
                  <p:nvPr/>
                </p:nvSpPr>
                <p:spPr bwMode="auto">
                  <a:xfrm>
                    <a:off x="7084" y="2"/>
                    <a:ext cx="5706" cy="3743"/>
                  </a:xfrm>
                  <a:custGeom>
                    <a:avLst/>
                    <a:gdLst>
                      <a:gd name="T0" fmla="*/ 0 w 20000"/>
                      <a:gd name="T1" fmla="*/ 0 h 20000"/>
                      <a:gd name="T2" fmla="*/ 0 w 20000"/>
                      <a:gd name="T3" fmla="*/ 0 h 20000"/>
                      <a:gd name="T4" fmla="*/ 0 w 20000"/>
                      <a:gd name="T5" fmla="*/ 0 h 20000"/>
                      <a:gd name="T6" fmla="*/ 0 w 20000"/>
                      <a:gd name="T7" fmla="*/ 0 h 200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0000"/>
                      <a:gd name="T13" fmla="*/ 0 h 20000"/>
                      <a:gd name="T14" fmla="*/ 20000 w 20000"/>
                      <a:gd name="T15" fmla="*/ 20000 h 200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0000" h="20000">
                        <a:moveTo>
                          <a:pt x="0" y="19747"/>
                        </a:moveTo>
                        <a:lnTo>
                          <a:pt x="0" y="0"/>
                        </a:lnTo>
                        <a:lnTo>
                          <a:pt x="19854" y="0"/>
                        </a:lnTo>
                        <a:lnTo>
                          <a:pt x="19854" y="19747"/>
                        </a:lnTo>
                      </a:path>
                    </a:pathLst>
                  </a:custGeom>
                  <a:solidFill>
                    <a:srgbClr val="FFFF00"/>
                  </a:solidFill>
                  <a:ln w="19050">
                    <a:solidFill>
                      <a:srgbClr val="FFFF00"/>
                    </a:solidFill>
                    <a:round/>
                    <a:headEnd type="none" w="sm" len="med"/>
                    <a:tailEnd type="none" w="sm" len="med"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7156" name="Line 7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7084" y="2"/>
                    <a:ext cx="40" cy="2513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7157" name="Line 75"/>
                  <p:cNvSpPr>
                    <a:spLocks noChangeShapeType="1"/>
                  </p:cNvSpPr>
                  <p:nvPr/>
                </p:nvSpPr>
                <p:spPr bwMode="auto">
                  <a:xfrm>
                    <a:off x="7084" y="2"/>
                    <a:ext cx="5706" cy="48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7158" name="Line 7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2834" y="2"/>
                    <a:ext cx="42" cy="2513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27153" name="Freeform 77"/>
                <p:cNvSpPr>
                  <a:spLocks/>
                </p:cNvSpPr>
                <p:nvPr/>
              </p:nvSpPr>
              <p:spPr bwMode="auto">
                <a:xfrm>
                  <a:off x="2833" y="17633"/>
                  <a:ext cx="14294" cy="2367"/>
                </a:xfrm>
                <a:custGeom>
                  <a:avLst/>
                  <a:gdLst>
                    <a:gd name="T0" fmla="*/ 4 w 20000"/>
                    <a:gd name="T1" fmla="*/ 0 h 20000"/>
                    <a:gd name="T2" fmla="*/ 0 w 20000"/>
                    <a:gd name="T3" fmla="*/ 0 h 20000"/>
                    <a:gd name="T4" fmla="*/ 7 w 20000"/>
                    <a:gd name="T5" fmla="*/ 0 h 20000"/>
                    <a:gd name="T6" fmla="*/ 9 w 20000"/>
                    <a:gd name="T7" fmla="*/ 0 h 20000"/>
                    <a:gd name="T8" fmla="*/ 11 w 20000"/>
                    <a:gd name="T9" fmla="*/ 0 h 20000"/>
                    <a:gd name="T10" fmla="*/ 17 w 20000"/>
                    <a:gd name="T11" fmla="*/ 0 h 20000"/>
                    <a:gd name="T12" fmla="*/ 14 w 20000"/>
                    <a:gd name="T13" fmla="*/ 0 h 20000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0000"/>
                    <a:gd name="T22" fmla="*/ 0 h 20000"/>
                    <a:gd name="T23" fmla="*/ 20000 w 20000"/>
                    <a:gd name="T24" fmla="*/ 20000 h 2000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0000" h="20000">
                      <a:moveTo>
                        <a:pt x="4023" y="0"/>
                      </a:moveTo>
                      <a:lnTo>
                        <a:pt x="0" y="19623"/>
                      </a:lnTo>
                      <a:lnTo>
                        <a:pt x="7988" y="9811"/>
                      </a:lnTo>
                      <a:lnTo>
                        <a:pt x="10029" y="19623"/>
                      </a:lnTo>
                      <a:lnTo>
                        <a:pt x="12012" y="9811"/>
                      </a:lnTo>
                      <a:lnTo>
                        <a:pt x="19942" y="19623"/>
                      </a:lnTo>
                      <a:lnTo>
                        <a:pt x="15977" y="0"/>
                      </a:lnTo>
                    </a:path>
                  </a:pathLst>
                </a:custGeom>
                <a:solidFill>
                  <a:srgbClr val="FFFF00"/>
                </a:solidFill>
                <a:ln w="19050">
                  <a:solidFill>
                    <a:srgbClr val="000000"/>
                  </a:solidFill>
                  <a:round/>
                  <a:headEnd type="none" w="sm" len="med"/>
                  <a:tailEnd type="none" w="sm" len="med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27150" name="Rectangle 78"/>
              <p:cNvSpPr>
                <a:spLocks noChangeArrowheads="1"/>
              </p:cNvSpPr>
              <p:nvPr/>
            </p:nvSpPr>
            <p:spPr bwMode="auto">
              <a:xfrm>
                <a:off x="0" y="9376"/>
                <a:ext cx="3007" cy="2365"/>
              </a:xfrm>
              <a:prstGeom prst="rect">
                <a:avLst/>
              </a:prstGeom>
              <a:solidFill>
                <a:srgbClr val="000000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65306" tIns="32653" rIns="65306" bIns="32653"/>
              <a:lstStyle>
                <a:lvl1pPr defTabSz="650875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defTabSz="650875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defTabSz="650875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defTabSz="650875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defTabSz="650875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3013075" indent="1588" defTabSz="650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3470275" indent="1588" defTabSz="650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927475" indent="1588" defTabSz="650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4384675" indent="1588" defTabSz="650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endParaRPr lang="ru-RU" altLang="ru-RU" sz="1900">
                  <a:cs typeface="Times New Roman" panose="02020603050405020304" pitchFamily="18" charset="0"/>
                </a:endParaRPr>
              </a:p>
            </p:txBody>
          </p:sp>
          <p:sp>
            <p:nvSpPr>
              <p:cNvPr id="27151" name="Rectangle 79"/>
              <p:cNvSpPr>
                <a:spLocks noChangeArrowheads="1"/>
              </p:cNvSpPr>
              <p:nvPr/>
            </p:nvSpPr>
            <p:spPr bwMode="auto">
              <a:xfrm>
                <a:off x="16993" y="9376"/>
                <a:ext cx="3007" cy="2365"/>
              </a:xfrm>
              <a:prstGeom prst="rect">
                <a:avLst/>
              </a:prstGeom>
              <a:solidFill>
                <a:srgbClr val="000000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65306" tIns="32653" rIns="65306" bIns="32653"/>
              <a:lstStyle>
                <a:lvl1pPr defTabSz="650875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defTabSz="650875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defTabSz="650875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defTabSz="650875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defTabSz="650875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3013075" indent="1588" defTabSz="650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3470275" indent="1588" defTabSz="650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927475" indent="1588" defTabSz="650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4384675" indent="1588" defTabSz="650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endParaRPr lang="ru-RU" altLang="ru-RU" sz="1900"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27134" name="Group 80"/>
            <p:cNvGrpSpPr>
              <a:grpSpLocks/>
            </p:cNvGrpSpPr>
            <p:nvPr/>
          </p:nvGrpSpPr>
          <p:grpSpPr bwMode="auto">
            <a:xfrm>
              <a:off x="827" y="2734"/>
              <a:ext cx="412" cy="268"/>
              <a:chOff x="0" y="1"/>
              <a:chExt cx="20000" cy="19999"/>
            </a:xfrm>
          </p:grpSpPr>
          <p:grpSp>
            <p:nvGrpSpPr>
              <p:cNvPr id="27139" name="Group 81"/>
              <p:cNvGrpSpPr>
                <a:grpSpLocks/>
              </p:cNvGrpSpPr>
              <p:nvPr/>
            </p:nvGrpSpPr>
            <p:grpSpPr bwMode="auto">
              <a:xfrm>
                <a:off x="2999" y="1"/>
                <a:ext cx="14002" cy="19999"/>
                <a:chOff x="0" y="1"/>
                <a:chExt cx="20000" cy="19999"/>
              </a:xfrm>
            </p:grpSpPr>
            <p:grpSp>
              <p:nvGrpSpPr>
                <p:cNvPr id="27142" name="Group 82"/>
                <p:cNvGrpSpPr>
                  <a:grpSpLocks/>
                </p:cNvGrpSpPr>
                <p:nvPr/>
              </p:nvGrpSpPr>
              <p:grpSpPr bwMode="auto">
                <a:xfrm>
                  <a:off x="0" y="1"/>
                  <a:ext cx="20000" cy="18865"/>
                  <a:chOff x="0" y="1"/>
                  <a:chExt cx="20000" cy="19999"/>
                </a:xfrm>
              </p:grpSpPr>
              <p:sp>
                <p:nvSpPr>
                  <p:cNvPr id="27144" name="Oval 83"/>
                  <p:cNvSpPr>
                    <a:spLocks noChangeArrowheads="1"/>
                  </p:cNvSpPr>
                  <p:nvPr/>
                </p:nvSpPr>
                <p:spPr bwMode="auto">
                  <a:xfrm>
                    <a:off x="0" y="2501"/>
                    <a:ext cx="20000" cy="17499"/>
                  </a:xfrm>
                  <a:prstGeom prst="ellipse">
                    <a:avLst/>
                  </a:prstGeom>
                  <a:solidFill>
                    <a:srgbClr val="FFFF00"/>
                  </a:solidFill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lIns="65306" tIns="32653" rIns="65306" bIns="32653"/>
                  <a:lstStyle>
                    <a:lvl1pPr defTabSz="650875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defTabSz="650875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defTabSz="650875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defTabSz="650875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defTabSz="650875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3013075" indent="1588" defTabSz="650875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3470275" indent="1588" defTabSz="650875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927475" indent="1588" defTabSz="650875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4384675" indent="1588" defTabSz="650875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algn="ctr"/>
                    <a:endParaRPr lang="ru-RU" altLang="ru-RU" sz="1900"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27145" name="Freeform 84"/>
                  <p:cNvSpPr>
                    <a:spLocks/>
                  </p:cNvSpPr>
                  <p:nvPr/>
                </p:nvSpPr>
                <p:spPr bwMode="auto">
                  <a:xfrm>
                    <a:off x="7120" y="1"/>
                    <a:ext cx="5731" cy="3766"/>
                  </a:xfrm>
                  <a:custGeom>
                    <a:avLst/>
                    <a:gdLst>
                      <a:gd name="T0" fmla="*/ 0 w 20000"/>
                      <a:gd name="T1" fmla="*/ 0 h 20000"/>
                      <a:gd name="T2" fmla="*/ 0 w 20000"/>
                      <a:gd name="T3" fmla="*/ 0 h 20000"/>
                      <a:gd name="T4" fmla="*/ 0 w 20000"/>
                      <a:gd name="T5" fmla="*/ 0 h 20000"/>
                      <a:gd name="T6" fmla="*/ 0 w 20000"/>
                      <a:gd name="T7" fmla="*/ 0 h 200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0000"/>
                      <a:gd name="T13" fmla="*/ 0 h 20000"/>
                      <a:gd name="T14" fmla="*/ 20000 w 20000"/>
                      <a:gd name="T15" fmla="*/ 20000 h 200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0000" h="20000">
                        <a:moveTo>
                          <a:pt x="0" y="19832"/>
                        </a:moveTo>
                        <a:lnTo>
                          <a:pt x="0" y="0"/>
                        </a:lnTo>
                        <a:lnTo>
                          <a:pt x="19903" y="0"/>
                        </a:lnTo>
                        <a:lnTo>
                          <a:pt x="19903" y="19832"/>
                        </a:lnTo>
                      </a:path>
                    </a:pathLst>
                  </a:custGeom>
                  <a:solidFill>
                    <a:srgbClr val="FFFF00"/>
                  </a:solidFill>
                  <a:ln w="19050">
                    <a:solidFill>
                      <a:srgbClr val="FFFF00"/>
                    </a:solidFill>
                    <a:round/>
                    <a:headEnd type="none" w="sm" len="med"/>
                    <a:tailEnd type="none" w="sm" len="med"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7146" name="Line 8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7120" y="1"/>
                    <a:ext cx="29" cy="250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7147" name="Line 86"/>
                  <p:cNvSpPr>
                    <a:spLocks noChangeShapeType="1"/>
                  </p:cNvSpPr>
                  <p:nvPr/>
                </p:nvSpPr>
                <p:spPr bwMode="auto">
                  <a:xfrm>
                    <a:off x="7120" y="1"/>
                    <a:ext cx="5731" cy="32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7148" name="Line 8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2851" y="1"/>
                    <a:ext cx="27" cy="250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27143" name="Freeform 88"/>
                <p:cNvSpPr>
                  <a:spLocks/>
                </p:cNvSpPr>
                <p:nvPr/>
              </p:nvSpPr>
              <p:spPr bwMode="auto">
                <a:xfrm>
                  <a:off x="2862" y="17643"/>
                  <a:ext cx="14300" cy="2357"/>
                </a:xfrm>
                <a:custGeom>
                  <a:avLst/>
                  <a:gdLst>
                    <a:gd name="T0" fmla="*/ 4 w 20000"/>
                    <a:gd name="T1" fmla="*/ 0 h 20000"/>
                    <a:gd name="T2" fmla="*/ 0 w 20000"/>
                    <a:gd name="T3" fmla="*/ 0 h 20000"/>
                    <a:gd name="T4" fmla="*/ 7 w 20000"/>
                    <a:gd name="T5" fmla="*/ 0 h 20000"/>
                    <a:gd name="T6" fmla="*/ 9 w 20000"/>
                    <a:gd name="T7" fmla="*/ 0 h 20000"/>
                    <a:gd name="T8" fmla="*/ 11 w 20000"/>
                    <a:gd name="T9" fmla="*/ 0 h 20000"/>
                    <a:gd name="T10" fmla="*/ 17 w 20000"/>
                    <a:gd name="T11" fmla="*/ 0 h 20000"/>
                    <a:gd name="T12" fmla="*/ 14 w 20000"/>
                    <a:gd name="T13" fmla="*/ 0 h 20000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0000"/>
                    <a:gd name="T22" fmla="*/ 0 h 20000"/>
                    <a:gd name="T23" fmla="*/ 20000 w 20000"/>
                    <a:gd name="T24" fmla="*/ 20000 h 2000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0000" h="20000">
                      <a:moveTo>
                        <a:pt x="4008" y="0"/>
                      </a:moveTo>
                      <a:lnTo>
                        <a:pt x="0" y="19747"/>
                      </a:lnTo>
                      <a:lnTo>
                        <a:pt x="7977" y="10127"/>
                      </a:lnTo>
                      <a:lnTo>
                        <a:pt x="10000" y="19747"/>
                      </a:lnTo>
                      <a:lnTo>
                        <a:pt x="11984" y="10127"/>
                      </a:lnTo>
                      <a:lnTo>
                        <a:pt x="19961" y="19747"/>
                      </a:lnTo>
                      <a:lnTo>
                        <a:pt x="15953" y="0"/>
                      </a:lnTo>
                    </a:path>
                  </a:pathLst>
                </a:custGeom>
                <a:solidFill>
                  <a:srgbClr val="FFFF00"/>
                </a:solidFill>
                <a:ln w="19050">
                  <a:solidFill>
                    <a:srgbClr val="000000"/>
                  </a:solidFill>
                  <a:round/>
                  <a:headEnd type="none" w="sm" len="med"/>
                  <a:tailEnd type="none" w="sm" len="med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27140" name="Rectangle 89"/>
              <p:cNvSpPr>
                <a:spLocks noChangeArrowheads="1"/>
              </p:cNvSpPr>
              <p:nvPr/>
            </p:nvSpPr>
            <p:spPr bwMode="auto">
              <a:xfrm>
                <a:off x="0" y="9404"/>
                <a:ext cx="3018" cy="2358"/>
              </a:xfrm>
              <a:prstGeom prst="rect">
                <a:avLst/>
              </a:prstGeom>
              <a:solidFill>
                <a:srgbClr val="000000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65306" tIns="32653" rIns="65306" bIns="32653"/>
              <a:lstStyle>
                <a:lvl1pPr defTabSz="650875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defTabSz="650875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defTabSz="650875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defTabSz="650875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defTabSz="650875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3013075" indent="1588" defTabSz="650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3470275" indent="1588" defTabSz="650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927475" indent="1588" defTabSz="650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4384675" indent="1588" defTabSz="650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endParaRPr lang="ru-RU" altLang="ru-RU" sz="1900">
                  <a:cs typeface="Times New Roman" panose="02020603050405020304" pitchFamily="18" charset="0"/>
                </a:endParaRPr>
              </a:p>
            </p:txBody>
          </p:sp>
          <p:sp>
            <p:nvSpPr>
              <p:cNvPr id="27141" name="Rectangle 90"/>
              <p:cNvSpPr>
                <a:spLocks noChangeArrowheads="1"/>
              </p:cNvSpPr>
              <p:nvPr/>
            </p:nvSpPr>
            <p:spPr bwMode="auto">
              <a:xfrm>
                <a:off x="16982" y="9404"/>
                <a:ext cx="3018" cy="2358"/>
              </a:xfrm>
              <a:prstGeom prst="rect">
                <a:avLst/>
              </a:prstGeom>
              <a:solidFill>
                <a:srgbClr val="000000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65306" tIns="32653" rIns="65306" bIns="32653"/>
              <a:lstStyle>
                <a:lvl1pPr defTabSz="650875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defTabSz="650875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defTabSz="650875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defTabSz="650875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defTabSz="650875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3013075" indent="1588" defTabSz="650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3470275" indent="1588" defTabSz="650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927475" indent="1588" defTabSz="650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4384675" indent="1588" defTabSz="650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endParaRPr lang="ru-RU" altLang="ru-RU" sz="1900"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7135" name="Line 91"/>
            <p:cNvSpPr>
              <a:spLocks noChangeShapeType="1"/>
            </p:cNvSpPr>
            <p:nvPr/>
          </p:nvSpPr>
          <p:spPr bwMode="auto">
            <a:xfrm flipH="1">
              <a:off x="884" y="2698"/>
              <a:ext cx="10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136" name="Arc 92"/>
            <p:cNvSpPr>
              <a:spLocks/>
            </p:cNvSpPr>
            <p:nvPr/>
          </p:nvSpPr>
          <p:spPr bwMode="auto">
            <a:xfrm>
              <a:off x="987" y="2698"/>
              <a:ext cx="46" cy="3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137" name="Arc 93"/>
            <p:cNvSpPr>
              <a:spLocks/>
            </p:cNvSpPr>
            <p:nvPr/>
          </p:nvSpPr>
          <p:spPr bwMode="auto">
            <a:xfrm flipH="1">
              <a:off x="827" y="2698"/>
              <a:ext cx="46" cy="3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138" name="Line 94"/>
            <p:cNvSpPr>
              <a:spLocks noChangeShapeType="1"/>
            </p:cNvSpPr>
            <p:nvPr/>
          </p:nvSpPr>
          <p:spPr bwMode="auto">
            <a:xfrm>
              <a:off x="827" y="2734"/>
              <a:ext cx="1" cy="9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6656" name="TextBox 517"/>
          <p:cNvSpPr txBox="1">
            <a:spLocks noChangeArrowheads="1"/>
          </p:cNvSpPr>
          <p:nvPr/>
        </p:nvSpPr>
        <p:spPr bwMode="auto">
          <a:xfrm>
            <a:off x="898525" y="6627813"/>
            <a:ext cx="100330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3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1100" b="1">
                <a:cs typeface="Times New Roman" panose="02020603050405020304" pitchFamily="18" charset="0"/>
              </a:rPr>
              <a:t>- </a:t>
            </a:r>
            <a:r>
              <a:rPr lang="ru-RU" altLang="ru-RU" sz="1100" b="1">
                <a:cs typeface="Times New Roman" panose="02020603050405020304" pitchFamily="18" charset="0"/>
              </a:rPr>
              <a:t>Газопровод</a:t>
            </a:r>
          </a:p>
        </p:txBody>
      </p:sp>
      <p:sp>
        <p:nvSpPr>
          <p:cNvPr id="26657" name="TextBox 518"/>
          <p:cNvSpPr txBox="1">
            <a:spLocks noChangeArrowheads="1"/>
          </p:cNvSpPr>
          <p:nvPr/>
        </p:nvSpPr>
        <p:spPr bwMode="auto">
          <a:xfrm>
            <a:off x="846138" y="6364288"/>
            <a:ext cx="2227262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3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1100" b="1">
                <a:cs typeface="Times New Roman" panose="02020603050405020304" pitchFamily="18" charset="0"/>
              </a:rPr>
              <a:t>- </a:t>
            </a:r>
            <a:r>
              <a:rPr lang="ru-RU" altLang="ru-RU" sz="1100" b="1">
                <a:cs typeface="Times New Roman" panose="02020603050405020304" pitchFamily="18" charset="0"/>
              </a:rPr>
              <a:t>Газоперерабатывающий завод</a:t>
            </a:r>
          </a:p>
        </p:txBody>
      </p:sp>
      <p:grpSp>
        <p:nvGrpSpPr>
          <p:cNvPr id="26658" name="Группа 36"/>
          <p:cNvGrpSpPr>
            <a:grpSpLocks/>
          </p:cNvGrpSpPr>
          <p:nvPr/>
        </p:nvGrpSpPr>
        <p:grpSpPr bwMode="auto">
          <a:xfrm>
            <a:off x="246063" y="7237413"/>
            <a:ext cx="577850" cy="357187"/>
            <a:chOff x="6966857" y="2514584"/>
            <a:chExt cx="856343" cy="500066"/>
          </a:xfrm>
        </p:grpSpPr>
        <p:sp>
          <p:nvSpPr>
            <p:cNvPr id="332" name="Овал 45"/>
            <p:cNvSpPr/>
            <p:nvPr/>
          </p:nvSpPr>
          <p:spPr>
            <a:xfrm>
              <a:off x="7115069" y="2514584"/>
              <a:ext cx="501103" cy="500066"/>
            </a:xfrm>
            <a:prstGeom prst="ellipse">
              <a:avLst/>
            </a:prstGeom>
            <a:solidFill>
              <a:schemeClr val="bg1"/>
            </a:solidFill>
            <a:ln w="698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33" name="Полилиния 332"/>
            <p:cNvSpPr/>
            <p:nvPr/>
          </p:nvSpPr>
          <p:spPr>
            <a:xfrm>
              <a:off x="6966857" y="2772396"/>
              <a:ext cx="856343" cy="13335"/>
            </a:xfrm>
            <a:custGeom>
              <a:avLst/>
              <a:gdLst>
                <a:gd name="connsiteX0" fmla="*/ 0 w 856343"/>
                <a:gd name="connsiteY0" fmla="*/ 0 h 14514"/>
                <a:gd name="connsiteX1" fmla="*/ 856343 w 856343"/>
                <a:gd name="connsiteY1" fmla="*/ 14514 h 14514"/>
                <a:gd name="connsiteX2" fmla="*/ 856343 w 856343"/>
                <a:gd name="connsiteY2" fmla="*/ 14514 h 1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343" h="14514">
                  <a:moveTo>
                    <a:pt x="0" y="0"/>
                  </a:moveTo>
                  <a:lnTo>
                    <a:pt x="856343" y="14514"/>
                  </a:lnTo>
                  <a:lnTo>
                    <a:pt x="856343" y="14514"/>
                  </a:lnTo>
                </a:path>
              </a:pathLst>
            </a:custGeom>
            <a:ln w="41275">
              <a:solidFill>
                <a:srgbClr val="996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26659" name="TextBox 27"/>
          <p:cNvSpPr txBox="1">
            <a:spLocks noChangeArrowheads="1"/>
          </p:cNvSpPr>
          <p:nvPr/>
        </p:nvSpPr>
        <p:spPr bwMode="auto">
          <a:xfrm>
            <a:off x="892175" y="7289800"/>
            <a:ext cx="281940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3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1100" b="1">
                <a:cs typeface="Times New Roman" panose="02020603050405020304" pitchFamily="18" charset="0"/>
              </a:rPr>
              <a:t>- </a:t>
            </a:r>
            <a:r>
              <a:rPr lang="ru-RU" altLang="ru-RU" sz="1100" b="1">
                <a:cs typeface="Times New Roman" panose="02020603050405020304" pitchFamily="18" charset="0"/>
              </a:rPr>
              <a:t>Пересечение газопровода с автодорогой</a:t>
            </a:r>
          </a:p>
        </p:txBody>
      </p:sp>
      <p:grpSp>
        <p:nvGrpSpPr>
          <p:cNvPr id="26660" name="Группа 40"/>
          <p:cNvGrpSpPr>
            <a:grpSpLocks/>
          </p:cNvGrpSpPr>
          <p:nvPr/>
        </p:nvGrpSpPr>
        <p:grpSpPr bwMode="auto">
          <a:xfrm>
            <a:off x="266700" y="7716838"/>
            <a:ext cx="576263" cy="357187"/>
            <a:chOff x="6966857" y="2514584"/>
            <a:chExt cx="856343" cy="500066"/>
          </a:xfrm>
        </p:grpSpPr>
        <p:sp>
          <p:nvSpPr>
            <p:cNvPr id="336" name="Овал 335"/>
            <p:cNvSpPr/>
            <p:nvPr/>
          </p:nvSpPr>
          <p:spPr>
            <a:xfrm>
              <a:off x="7115479" y="2514584"/>
              <a:ext cx="500123" cy="500066"/>
            </a:xfrm>
            <a:prstGeom prst="ellipse">
              <a:avLst/>
            </a:prstGeom>
            <a:solidFill>
              <a:schemeClr val="bg1"/>
            </a:solidFill>
            <a:ln w="698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37" name="Полилиния 336"/>
            <p:cNvSpPr/>
            <p:nvPr/>
          </p:nvSpPr>
          <p:spPr>
            <a:xfrm>
              <a:off x="6966857" y="2772396"/>
              <a:ext cx="856343" cy="13335"/>
            </a:xfrm>
            <a:custGeom>
              <a:avLst/>
              <a:gdLst>
                <a:gd name="connsiteX0" fmla="*/ 0 w 856343"/>
                <a:gd name="connsiteY0" fmla="*/ 0 h 14514"/>
                <a:gd name="connsiteX1" fmla="*/ 856343 w 856343"/>
                <a:gd name="connsiteY1" fmla="*/ 14514 h 14514"/>
                <a:gd name="connsiteX2" fmla="*/ 856343 w 856343"/>
                <a:gd name="connsiteY2" fmla="*/ 14514 h 1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343" h="14514">
                  <a:moveTo>
                    <a:pt x="0" y="0"/>
                  </a:moveTo>
                  <a:lnTo>
                    <a:pt x="856343" y="14514"/>
                  </a:lnTo>
                  <a:lnTo>
                    <a:pt x="856343" y="14514"/>
                  </a:lnTo>
                </a:path>
              </a:pathLst>
            </a:custGeom>
            <a:ln w="412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26661" name="TextBox 337"/>
          <p:cNvSpPr txBox="1">
            <a:spLocks noChangeArrowheads="1"/>
          </p:cNvSpPr>
          <p:nvPr/>
        </p:nvSpPr>
        <p:spPr bwMode="auto">
          <a:xfrm>
            <a:off x="900113" y="7672388"/>
            <a:ext cx="189071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3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ru-RU" altLang="ru-RU" sz="1100" b="1">
                <a:cs typeface="Times New Roman" panose="02020603050405020304" pitchFamily="18" charset="0"/>
              </a:rPr>
              <a:t>Пересечение газопровода 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ru-RU" altLang="ru-RU" sz="1100" b="1">
                <a:cs typeface="Times New Roman" panose="02020603050405020304" pitchFamily="18" charset="0"/>
              </a:rPr>
              <a:t>с речными преградами</a:t>
            </a:r>
          </a:p>
        </p:txBody>
      </p:sp>
      <p:grpSp>
        <p:nvGrpSpPr>
          <p:cNvPr id="26662" name="Группа 45"/>
          <p:cNvGrpSpPr>
            <a:grpSpLocks/>
          </p:cNvGrpSpPr>
          <p:nvPr/>
        </p:nvGrpSpPr>
        <p:grpSpPr bwMode="auto">
          <a:xfrm>
            <a:off x="266700" y="8196263"/>
            <a:ext cx="576263" cy="357187"/>
            <a:chOff x="6966857" y="2514584"/>
            <a:chExt cx="856343" cy="500066"/>
          </a:xfrm>
        </p:grpSpPr>
        <p:sp>
          <p:nvSpPr>
            <p:cNvPr id="340" name="Овал 339"/>
            <p:cNvSpPr/>
            <p:nvPr/>
          </p:nvSpPr>
          <p:spPr>
            <a:xfrm>
              <a:off x="7115479" y="2514584"/>
              <a:ext cx="500123" cy="500066"/>
            </a:xfrm>
            <a:prstGeom prst="ellipse">
              <a:avLst/>
            </a:prstGeom>
            <a:solidFill>
              <a:schemeClr val="bg1"/>
            </a:solidFill>
            <a:ln w="698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41" name="Полилиния 42"/>
            <p:cNvSpPr/>
            <p:nvPr/>
          </p:nvSpPr>
          <p:spPr>
            <a:xfrm>
              <a:off x="6966857" y="2772396"/>
              <a:ext cx="856343" cy="13335"/>
            </a:xfrm>
            <a:custGeom>
              <a:avLst/>
              <a:gdLst>
                <a:gd name="connsiteX0" fmla="*/ 0 w 856343"/>
                <a:gd name="connsiteY0" fmla="*/ 0 h 14514"/>
                <a:gd name="connsiteX1" fmla="*/ 856343 w 856343"/>
                <a:gd name="connsiteY1" fmla="*/ 14514 h 14514"/>
                <a:gd name="connsiteX2" fmla="*/ 856343 w 856343"/>
                <a:gd name="connsiteY2" fmla="*/ 14514 h 1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343" h="14514">
                  <a:moveTo>
                    <a:pt x="0" y="0"/>
                  </a:moveTo>
                  <a:lnTo>
                    <a:pt x="856343" y="14514"/>
                  </a:lnTo>
                  <a:lnTo>
                    <a:pt x="856343" y="14514"/>
                  </a:lnTo>
                </a:path>
              </a:pathLst>
            </a:custGeom>
            <a:ln w="412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26663" name="TextBox 341"/>
          <p:cNvSpPr txBox="1">
            <a:spLocks noChangeArrowheads="1"/>
          </p:cNvSpPr>
          <p:nvPr/>
        </p:nvSpPr>
        <p:spPr bwMode="auto">
          <a:xfrm>
            <a:off x="906463" y="8269288"/>
            <a:ext cx="226060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3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1100" b="1">
                <a:cs typeface="Times New Roman" panose="02020603050405020304" pitchFamily="18" charset="0"/>
              </a:rPr>
              <a:t>- </a:t>
            </a:r>
            <a:r>
              <a:rPr lang="ru-RU" altLang="ru-RU" sz="1100" b="1">
                <a:cs typeface="Times New Roman" panose="02020603050405020304" pitchFamily="18" charset="0"/>
              </a:rPr>
              <a:t>Пересечение газопровода с ЖД</a:t>
            </a:r>
          </a:p>
        </p:txBody>
      </p:sp>
      <p:grpSp>
        <p:nvGrpSpPr>
          <p:cNvPr id="26664" name="Группа 49"/>
          <p:cNvGrpSpPr>
            <a:grpSpLocks/>
          </p:cNvGrpSpPr>
          <p:nvPr/>
        </p:nvGrpSpPr>
        <p:grpSpPr bwMode="auto">
          <a:xfrm>
            <a:off x="288925" y="8680450"/>
            <a:ext cx="576263" cy="357188"/>
            <a:chOff x="6966857" y="2514584"/>
            <a:chExt cx="856343" cy="500066"/>
          </a:xfrm>
        </p:grpSpPr>
        <p:sp>
          <p:nvSpPr>
            <p:cNvPr id="344" name="Овал 343"/>
            <p:cNvSpPr/>
            <p:nvPr/>
          </p:nvSpPr>
          <p:spPr>
            <a:xfrm>
              <a:off x="7115479" y="2514584"/>
              <a:ext cx="500123" cy="500066"/>
            </a:xfrm>
            <a:prstGeom prst="ellipse">
              <a:avLst/>
            </a:prstGeom>
            <a:solidFill>
              <a:schemeClr val="bg1"/>
            </a:solidFill>
            <a:ln w="698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45" name="Полилиния 344"/>
            <p:cNvSpPr/>
            <p:nvPr/>
          </p:nvSpPr>
          <p:spPr>
            <a:xfrm>
              <a:off x="6966857" y="2772395"/>
              <a:ext cx="856343" cy="13335"/>
            </a:xfrm>
            <a:custGeom>
              <a:avLst/>
              <a:gdLst>
                <a:gd name="connsiteX0" fmla="*/ 0 w 856343"/>
                <a:gd name="connsiteY0" fmla="*/ 0 h 14514"/>
                <a:gd name="connsiteX1" fmla="*/ 856343 w 856343"/>
                <a:gd name="connsiteY1" fmla="*/ 14514 h 14514"/>
                <a:gd name="connsiteX2" fmla="*/ 856343 w 856343"/>
                <a:gd name="connsiteY2" fmla="*/ 14514 h 1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343" h="14514">
                  <a:moveTo>
                    <a:pt x="0" y="0"/>
                  </a:moveTo>
                  <a:lnTo>
                    <a:pt x="856343" y="14514"/>
                  </a:lnTo>
                  <a:lnTo>
                    <a:pt x="856343" y="14514"/>
                  </a:lnTo>
                </a:path>
              </a:pathLst>
            </a:custGeom>
            <a:ln w="412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26665" name="TextBox 345"/>
          <p:cNvSpPr txBox="1">
            <a:spLocks noChangeArrowheads="1"/>
          </p:cNvSpPr>
          <p:nvPr/>
        </p:nvSpPr>
        <p:spPr bwMode="auto">
          <a:xfrm>
            <a:off x="900113" y="8659813"/>
            <a:ext cx="198755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3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ru-RU" altLang="ru-RU" sz="1100" b="1">
                <a:cs typeface="Times New Roman" panose="02020603050405020304" pitchFamily="18" charset="0"/>
              </a:rPr>
              <a:t>Пересечение газопровода с 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ru-RU" altLang="ru-RU" sz="1100" b="1">
                <a:cs typeface="Times New Roman" panose="02020603050405020304" pitchFamily="18" charset="0"/>
              </a:rPr>
              <a:t>переходами и оврагами</a:t>
            </a:r>
          </a:p>
        </p:txBody>
      </p:sp>
      <p:grpSp>
        <p:nvGrpSpPr>
          <p:cNvPr id="26666" name="Группа 56"/>
          <p:cNvGrpSpPr>
            <a:grpSpLocks/>
          </p:cNvGrpSpPr>
          <p:nvPr/>
        </p:nvGrpSpPr>
        <p:grpSpPr bwMode="auto">
          <a:xfrm rot="2193924">
            <a:off x="209550" y="6807200"/>
            <a:ext cx="612775" cy="503238"/>
            <a:chOff x="6686552" y="4225700"/>
            <a:chExt cx="613914" cy="503462"/>
          </a:xfrm>
        </p:grpSpPr>
        <p:sp>
          <p:nvSpPr>
            <p:cNvPr id="348" name="Овал 347"/>
            <p:cNvSpPr/>
            <p:nvPr/>
          </p:nvSpPr>
          <p:spPr>
            <a:xfrm>
              <a:off x="6686552" y="4514848"/>
              <a:ext cx="214314" cy="21431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2700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49" name="Полилиния 348"/>
            <p:cNvSpPr/>
            <p:nvPr/>
          </p:nvSpPr>
          <p:spPr>
            <a:xfrm flipH="1">
              <a:off x="6978971" y="4252904"/>
              <a:ext cx="45719" cy="381016"/>
            </a:xfrm>
            <a:custGeom>
              <a:avLst/>
              <a:gdLst>
                <a:gd name="connsiteX0" fmla="*/ 4762 w 4762"/>
                <a:gd name="connsiteY0" fmla="*/ 0 h 400050"/>
                <a:gd name="connsiteX1" fmla="*/ 0 w 4762"/>
                <a:gd name="connsiteY1" fmla="*/ 400050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762" h="400050">
                  <a:moveTo>
                    <a:pt x="4762" y="0"/>
                  </a:moveTo>
                  <a:cubicBezTo>
                    <a:pt x="3175" y="133350"/>
                    <a:pt x="1587" y="266700"/>
                    <a:pt x="0" y="400050"/>
                  </a:cubicBezTo>
                </a:path>
              </a:pathLst>
            </a:custGeom>
            <a:ln w="47625">
              <a:solidFill>
                <a:schemeClr val="tx1"/>
              </a:solidFill>
            </a:ln>
            <a:scene3d>
              <a:camera prst="orthographicFront">
                <a:rot lat="0" lon="0" rev="7200000"/>
              </a:camera>
              <a:lightRig rig="threePt" dir="t"/>
            </a:scene3d>
            <a:sp3d>
              <a:bevelT w="127000" h="127000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50" name="Овал 349"/>
            <p:cNvSpPr/>
            <p:nvPr/>
          </p:nvSpPr>
          <p:spPr>
            <a:xfrm>
              <a:off x="7086152" y="4225700"/>
              <a:ext cx="214314" cy="21431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2700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26667" name="TextBox 517"/>
          <p:cNvSpPr txBox="1">
            <a:spLocks noChangeArrowheads="1"/>
          </p:cNvSpPr>
          <p:nvPr/>
        </p:nvSpPr>
        <p:spPr bwMode="auto">
          <a:xfrm>
            <a:off x="881063" y="6875463"/>
            <a:ext cx="111760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3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1100" b="1">
                <a:cs typeface="Times New Roman" panose="02020603050405020304" pitchFamily="18" charset="0"/>
              </a:rPr>
              <a:t>- </a:t>
            </a:r>
            <a:r>
              <a:rPr lang="ru-RU" altLang="ru-RU" sz="1100" b="1">
                <a:cs typeface="Times New Roman" panose="02020603050405020304" pitchFamily="18" charset="0"/>
              </a:rPr>
              <a:t>Нефтепровод</a:t>
            </a:r>
          </a:p>
        </p:txBody>
      </p:sp>
      <p:sp>
        <p:nvSpPr>
          <p:cNvPr id="26668" name="Rectangle 426"/>
          <p:cNvSpPr>
            <a:spLocks noChangeArrowheads="1"/>
          </p:cNvSpPr>
          <p:nvPr/>
        </p:nvSpPr>
        <p:spPr bwMode="auto">
          <a:xfrm>
            <a:off x="4849813" y="1366838"/>
            <a:ext cx="914400" cy="16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12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12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12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12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3013075" indent="1588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470275" indent="1588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927475" indent="1588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384675" indent="1588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1100"/>
              <a:t>Морской порт</a:t>
            </a:r>
          </a:p>
        </p:txBody>
      </p:sp>
      <p:pic>
        <p:nvPicPr>
          <p:cNvPr id="26669" name="Picture 2" descr="C:\Documents and Settings\Виктор\Мои документы\Мои рисунки\metro.g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5613" y="1676400"/>
            <a:ext cx="341312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70" name="Rectangle 426"/>
          <p:cNvSpPr>
            <a:spLocks noChangeArrowheads="1"/>
          </p:cNvSpPr>
          <p:nvPr/>
        </p:nvSpPr>
        <p:spPr bwMode="auto">
          <a:xfrm>
            <a:off x="4859338" y="1720850"/>
            <a:ext cx="939800" cy="16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12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12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12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12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3013075" indent="1588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470275" indent="1588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927475" indent="1588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384675" indent="1588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1100"/>
              <a:t>Метрополитен</a:t>
            </a:r>
          </a:p>
        </p:txBody>
      </p:sp>
      <p:grpSp>
        <p:nvGrpSpPr>
          <p:cNvPr id="26671" name="Группа 156"/>
          <p:cNvGrpSpPr>
            <a:grpSpLocks/>
          </p:cNvGrpSpPr>
          <p:nvPr/>
        </p:nvGrpSpPr>
        <p:grpSpPr bwMode="auto">
          <a:xfrm>
            <a:off x="414338" y="9142413"/>
            <a:ext cx="330200" cy="261937"/>
            <a:chOff x="6517485" y="1659733"/>
            <a:chExt cx="190500" cy="161234"/>
          </a:xfrm>
        </p:grpSpPr>
        <p:sp>
          <p:nvSpPr>
            <p:cNvPr id="356" name="Прямоугольник 355"/>
            <p:cNvSpPr/>
            <p:nvPr/>
          </p:nvSpPr>
          <p:spPr>
            <a:xfrm>
              <a:off x="6529896" y="1668567"/>
              <a:ext cx="152401" cy="152400"/>
            </a:xfrm>
            <a:prstGeom prst="rect">
              <a:avLst/>
            </a:prstGeom>
            <a:solidFill>
              <a:srgbClr val="FFFF00"/>
            </a:solidFill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7117" name="TextBox 155"/>
            <p:cNvSpPr txBox="1">
              <a:spLocks noChangeArrowheads="1"/>
            </p:cNvSpPr>
            <p:nvPr/>
          </p:nvSpPr>
          <p:spPr bwMode="auto">
            <a:xfrm>
              <a:off x="6517485" y="1659733"/>
              <a:ext cx="190500" cy="1550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45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39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3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635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635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635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635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00" b="1"/>
                <a:t>9</a:t>
              </a:r>
            </a:p>
          </p:txBody>
        </p:sp>
      </p:grpSp>
      <p:sp>
        <p:nvSpPr>
          <p:cNvPr id="26672" name="Text Box 47"/>
          <p:cNvSpPr txBox="1">
            <a:spLocks noChangeArrowheads="1"/>
          </p:cNvSpPr>
          <p:nvPr/>
        </p:nvSpPr>
        <p:spPr bwMode="auto">
          <a:xfrm>
            <a:off x="895350" y="9144000"/>
            <a:ext cx="1033463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46376" tIns="73177" rIns="146376" bIns="73177">
            <a:spAutoFit/>
          </a:bodyPr>
          <a:lstStyle>
            <a:lvl1pPr defTabSz="2162175">
              <a:spcBef>
                <a:spcPct val="20000"/>
              </a:spcBef>
              <a:buFont typeface="Arial" panose="020B0604020202020204" pitchFamily="34" charset="0"/>
              <a:buChar char="•"/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2162175">
              <a:spcBef>
                <a:spcPct val="20000"/>
              </a:spcBef>
              <a:buFont typeface="Arial" panose="020B0604020202020204" pitchFamily="34" charset="0"/>
              <a:buChar char="–"/>
              <a:defRPr sz="3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2162175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216217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2162175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21621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21621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21621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21621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chemeClr val="tx1"/>
              </a:buClr>
              <a:buSzPts val="800"/>
              <a:buFontTx/>
              <a:buNone/>
            </a:pPr>
            <a:r>
              <a:rPr lang="ru-RU" altLang="ru-RU" sz="1100" b="1">
                <a:cs typeface="Times New Roman" panose="02020603050405020304" pitchFamily="18" charset="0"/>
              </a:rPr>
              <a:t>Пляжи;</a:t>
            </a:r>
          </a:p>
        </p:txBody>
      </p:sp>
      <p:grpSp>
        <p:nvGrpSpPr>
          <p:cNvPr id="26673" name="Группа 358"/>
          <p:cNvGrpSpPr>
            <a:grpSpLocks/>
          </p:cNvGrpSpPr>
          <p:nvPr/>
        </p:nvGrpSpPr>
        <p:grpSpPr bwMode="auto">
          <a:xfrm>
            <a:off x="4338638" y="2378075"/>
            <a:ext cx="185737" cy="173038"/>
            <a:chOff x="834987" y="8515376"/>
            <a:chExt cx="217488" cy="215900"/>
          </a:xfrm>
        </p:grpSpPr>
        <p:sp>
          <p:nvSpPr>
            <p:cNvPr id="360" name="Овал 359"/>
            <p:cNvSpPr/>
            <p:nvPr/>
          </p:nvSpPr>
          <p:spPr bwMode="auto">
            <a:xfrm>
              <a:off x="834987" y="8515376"/>
              <a:ext cx="217488" cy="215900"/>
            </a:xfrm>
            <a:prstGeom prst="ellipse">
              <a:avLst/>
            </a:prstGeom>
            <a:noFill/>
            <a:ln w="41275">
              <a:solidFill>
                <a:srgbClr val="0070C0"/>
              </a:solidFill>
            </a:ln>
            <a:scene3d>
              <a:camera prst="orthographicFront"/>
              <a:lightRig rig="threePt" dir="t"/>
            </a:scene3d>
            <a:sp3d>
              <a:bevelT w="2857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361" name="Овал 360"/>
            <p:cNvSpPr/>
            <p:nvPr/>
          </p:nvSpPr>
          <p:spPr bwMode="auto">
            <a:xfrm>
              <a:off x="909599" y="8582050"/>
              <a:ext cx="71438" cy="73025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scene3d>
              <a:camera prst="orthographicFront"/>
              <a:lightRig rig="threePt" dir="t"/>
            </a:scene3d>
            <a:sp3d prstMaterial="matte">
              <a:bevelT w="1587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  <p:sp>
        <p:nvSpPr>
          <p:cNvPr id="26674" name="Text Box 47"/>
          <p:cNvSpPr txBox="1">
            <a:spLocks noChangeArrowheads="1"/>
          </p:cNvSpPr>
          <p:nvPr/>
        </p:nvSpPr>
        <p:spPr bwMode="auto">
          <a:xfrm>
            <a:off x="4702175" y="2311400"/>
            <a:ext cx="1866900" cy="31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46376" tIns="73177" rIns="146376" bIns="73177">
            <a:spAutoFit/>
          </a:bodyPr>
          <a:lstStyle>
            <a:lvl1pPr defTabSz="2162175">
              <a:spcBef>
                <a:spcPct val="20000"/>
              </a:spcBef>
              <a:buFont typeface="Arial" panose="020B0604020202020204" pitchFamily="34" charset="0"/>
              <a:buChar char="•"/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2162175">
              <a:spcBef>
                <a:spcPct val="20000"/>
              </a:spcBef>
              <a:buFont typeface="Arial" panose="020B0604020202020204" pitchFamily="34" charset="0"/>
              <a:buChar char="–"/>
              <a:defRPr sz="3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2162175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216217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2162175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21621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21621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21621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21621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chemeClr val="tx1"/>
              </a:buClr>
              <a:buSzPts val="800"/>
              <a:buFontTx/>
              <a:buNone/>
            </a:pPr>
            <a:r>
              <a:rPr lang="ru-RU" altLang="ru-RU" sz="1100" b="1">
                <a:cs typeface="Times New Roman" panose="02020603050405020304" pitchFamily="18" charset="0"/>
              </a:rPr>
              <a:t>Водозаборные станции;</a:t>
            </a:r>
          </a:p>
        </p:txBody>
      </p:sp>
      <p:grpSp>
        <p:nvGrpSpPr>
          <p:cNvPr id="26675" name="Group 465"/>
          <p:cNvGrpSpPr>
            <a:grpSpLocks/>
          </p:cNvGrpSpPr>
          <p:nvPr/>
        </p:nvGrpSpPr>
        <p:grpSpPr bwMode="auto">
          <a:xfrm>
            <a:off x="4237038" y="2933700"/>
            <a:ext cx="352425" cy="258763"/>
            <a:chOff x="7363" y="4473"/>
            <a:chExt cx="191" cy="188"/>
          </a:xfrm>
        </p:grpSpPr>
        <p:sp>
          <p:nvSpPr>
            <p:cNvPr id="364" name="Rectangle 466"/>
            <p:cNvSpPr>
              <a:spLocks noChangeArrowheads="1"/>
            </p:cNvSpPr>
            <p:nvPr/>
          </p:nvSpPr>
          <p:spPr bwMode="auto">
            <a:xfrm>
              <a:off x="7363" y="4577"/>
              <a:ext cx="170" cy="84"/>
            </a:xfrm>
            <a:prstGeom prst="rect">
              <a:avLst/>
            </a:prstGeom>
            <a:solidFill>
              <a:srgbClr val="FF3300"/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w="247650"/>
            </a:sp3d>
          </p:spPr>
          <p:txBody>
            <a:bodyPr wrap="none" lIns="91381" tIns="45690" rIns="91381" bIns="45690" anchor="ctr"/>
            <a:lstStyle/>
            <a:p>
              <a:pPr algn="ctr" defTabSz="1102861">
                <a:defRPr/>
              </a:pPr>
              <a:endParaRPr lang="ru-RU" sz="1000" dirty="0"/>
            </a:p>
          </p:txBody>
        </p:sp>
        <p:sp>
          <p:nvSpPr>
            <p:cNvPr id="365" name="AutoShape 467"/>
            <p:cNvSpPr>
              <a:spLocks noChangeArrowheads="1"/>
            </p:cNvSpPr>
            <p:nvPr/>
          </p:nvSpPr>
          <p:spPr bwMode="auto">
            <a:xfrm rot="10800000">
              <a:off x="7469" y="4473"/>
              <a:ext cx="85" cy="18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74 w 21600"/>
                <a:gd name="T13" fmla="*/ 4481 h 21600"/>
                <a:gd name="T14" fmla="*/ 17026 w 21600"/>
                <a:gd name="T15" fmla="*/ 17119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3300"/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w="247650"/>
            </a:sp3d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26676" name="Text Box 47"/>
          <p:cNvSpPr txBox="1">
            <a:spLocks noChangeArrowheads="1"/>
          </p:cNvSpPr>
          <p:nvPr/>
        </p:nvSpPr>
        <p:spPr bwMode="auto">
          <a:xfrm>
            <a:off x="4702175" y="2921000"/>
            <a:ext cx="1866900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46376" tIns="73177" rIns="146376" bIns="73177">
            <a:spAutoFit/>
          </a:bodyPr>
          <a:lstStyle>
            <a:lvl1pPr defTabSz="2162175">
              <a:spcBef>
                <a:spcPct val="20000"/>
              </a:spcBef>
              <a:buFont typeface="Arial" panose="020B0604020202020204" pitchFamily="34" charset="0"/>
              <a:buChar char="•"/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2162175">
              <a:spcBef>
                <a:spcPct val="20000"/>
              </a:spcBef>
              <a:buFont typeface="Arial" panose="020B0604020202020204" pitchFamily="34" charset="0"/>
              <a:buChar char="–"/>
              <a:defRPr sz="3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2162175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216217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2162175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21621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21621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21621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21621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chemeClr val="tx1"/>
              </a:buClr>
              <a:buSzPts val="800"/>
              <a:buFontTx/>
              <a:buNone/>
            </a:pPr>
            <a:r>
              <a:rPr lang="ru-RU" altLang="ru-RU" sz="1100" b="1">
                <a:cs typeface="Times New Roman" panose="02020603050405020304" pitchFamily="18" charset="0"/>
              </a:rPr>
              <a:t>Котельные;</a:t>
            </a:r>
          </a:p>
        </p:txBody>
      </p:sp>
      <p:grpSp>
        <p:nvGrpSpPr>
          <p:cNvPr id="26677" name="Group 128"/>
          <p:cNvGrpSpPr>
            <a:grpSpLocks/>
          </p:cNvGrpSpPr>
          <p:nvPr/>
        </p:nvGrpSpPr>
        <p:grpSpPr bwMode="auto">
          <a:xfrm flipH="1">
            <a:off x="4297363" y="4492625"/>
            <a:ext cx="201612" cy="376238"/>
            <a:chOff x="3767" y="2115"/>
            <a:chExt cx="159" cy="368"/>
          </a:xfrm>
        </p:grpSpPr>
        <p:grpSp>
          <p:nvGrpSpPr>
            <p:cNvPr id="27093" name="Group 129"/>
            <p:cNvGrpSpPr>
              <a:grpSpLocks/>
            </p:cNvGrpSpPr>
            <p:nvPr/>
          </p:nvGrpSpPr>
          <p:grpSpPr bwMode="auto">
            <a:xfrm>
              <a:off x="3767" y="2217"/>
              <a:ext cx="159" cy="266"/>
              <a:chOff x="3767" y="2217"/>
              <a:chExt cx="159" cy="266"/>
            </a:xfrm>
          </p:grpSpPr>
          <p:sp>
            <p:nvSpPr>
              <p:cNvPr id="27100" name="Freeform 130"/>
              <p:cNvSpPr>
                <a:spLocks/>
              </p:cNvSpPr>
              <p:nvPr/>
            </p:nvSpPr>
            <p:spPr bwMode="auto">
              <a:xfrm>
                <a:off x="3767" y="2217"/>
                <a:ext cx="159" cy="266"/>
              </a:xfrm>
              <a:custGeom>
                <a:avLst/>
                <a:gdLst>
                  <a:gd name="T0" fmla="*/ 40 w 159"/>
                  <a:gd name="T1" fmla="*/ 0 h 266"/>
                  <a:gd name="T2" fmla="*/ 119 w 159"/>
                  <a:gd name="T3" fmla="*/ 0 h 266"/>
                  <a:gd name="T4" fmla="*/ 159 w 159"/>
                  <a:gd name="T5" fmla="*/ 266 h 266"/>
                  <a:gd name="T6" fmla="*/ 0 w 159"/>
                  <a:gd name="T7" fmla="*/ 266 h 266"/>
                  <a:gd name="T8" fmla="*/ 40 w 159"/>
                  <a:gd name="T9" fmla="*/ 0 h 2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59"/>
                  <a:gd name="T16" fmla="*/ 0 h 266"/>
                  <a:gd name="T17" fmla="*/ 159 w 159"/>
                  <a:gd name="T18" fmla="*/ 266 h 2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59" h="266">
                    <a:moveTo>
                      <a:pt x="40" y="0"/>
                    </a:moveTo>
                    <a:lnTo>
                      <a:pt x="119" y="0"/>
                    </a:lnTo>
                    <a:lnTo>
                      <a:pt x="159" y="266"/>
                    </a:lnTo>
                    <a:lnTo>
                      <a:pt x="0" y="266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01" name="Freeform 131"/>
              <p:cNvSpPr>
                <a:spLocks/>
              </p:cNvSpPr>
              <p:nvPr/>
            </p:nvSpPr>
            <p:spPr bwMode="auto">
              <a:xfrm>
                <a:off x="3767" y="2217"/>
                <a:ext cx="159" cy="266"/>
              </a:xfrm>
              <a:custGeom>
                <a:avLst/>
                <a:gdLst>
                  <a:gd name="T0" fmla="*/ 40 w 159"/>
                  <a:gd name="T1" fmla="*/ 0 h 266"/>
                  <a:gd name="T2" fmla="*/ 119 w 159"/>
                  <a:gd name="T3" fmla="*/ 0 h 266"/>
                  <a:gd name="T4" fmla="*/ 159 w 159"/>
                  <a:gd name="T5" fmla="*/ 266 h 266"/>
                  <a:gd name="T6" fmla="*/ 0 w 159"/>
                  <a:gd name="T7" fmla="*/ 266 h 266"/>
                  <a:gd name="T8" fmla="*/ 40 w 159"/>
                  <a:gd name="T9" fmla="*/ 0 h 2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59"/>
                  <a:gd name="T16" fmla="*/ 0 h 266"/>
                  <a:gd name="T17" fmla="*/ 159 w 159"/>
                  <a:gd name="T18" fmla="*/ 266 h 2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59" h="266">
                    <a:moveTo>
                      <a:pt x="40" y="0"/>
                    </a:moveTo>
                    <a:lnTo>
                      <a:pt x="119" y="0"/>
                    </a:lnTo>
                    <a:lnTo>
                      <a:pt x="159" y="266"/>
                    </a:lnTo>
                    <a:lnTo>
                      <a:pt x="0" y="266"/>
                    </a:lnTo>
                    <a:lnTo>
                      <a:pt x="40" y="0"/>
                    </a:lnTo>
                    <a:close/>
                  </a:path>
                </a:pathLst>
              </a:custGeom>
              <a:noFill/>
              <a:ln w="222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7094" name="Group 132"/>
            <p:cNvGrpSpPr>
              <a:grpSpLocks/>
            </p:cNvGrpSpPr>
            <p:nvPr/>
          </p:nvGrpSpPr>
          <p:grpSpPr bwMode="auto">
            <a:xfrm>
              <a:off x="3807" y="2115"/>
              <a:ext cx="79" cy="77"/>
              <a:chOff x="3807" y="2115"/>
              <a:chExt cx="79" cy="77"/>
            </a:xfrm>
          </p:grpSpPr>
          <p:sp>
            <p:nvSpPr>
              <p:cNvPr id="27098" name="Freeform 133"/>
              <p:cNvSpPr>
                <a:spLocks/>
              </p:cNvSpPr>
              <p:nvPr/>
            </p:nvSpPr>
            <p:spPr bwMode="auto">
              <a:xfrm>
                <a:off x="3807" y="2115"/>
                <a:ext cx="79" cy="77"/>
              </a:xfrm>
              <a:custGeom>
                <a:avLst/>
                <a:gdLst>
                  <a:gd name="T0" fmla="*/ 27 w 79"/>
                  <a:gd name="T1" fmla="*/ 70 h 77"/>
                  <a:gd name="T2" fmla="*/ 20 w 79"/>
                  <a:gd name="T3" fmla="*/ 69 h 77"/>
                  <a:gd name="T4" fmla="*/ 15 w 79"/>
                  <a:gd name="T5" fmla="*/ 67 h 77"/>
                  <a:gd name="T6" fmla="*/ 13 w 79"/>
                  <a:gd name="T7" fmla="*/ 65 h 77"/>
                  <a:gd name="T8" fmla="*/ 12 w 79"/>
                  <a:gd name="T9" fmla="*/ 63 h 77"/>
                  <a:gd name="T10" fmla="*/ 8 w 79"/>
                  <a:gd name="T11" fmla="*/ 61 h 77"/>
                  <a:gd name="T12" fmla="*/ 6 w 79"/>
                  <a:gd name="T13" fmla="*/ 58 h 77"/>
                  <a:gd name="T14" fmla="*/ 5 w 79"/>
                  <a:gd name="T15" fmla="*/ 56 h 77"/>
                  <a:gd name="T16" fmla="*/ 3 w 79"/>
                  <a:gd name="T17" fmla="*/ 51 h 77"/>
                  <a:gd name="T18" fmla="*/ 1 w 79"/>
                  <a:gd name="T19" fmla="*/ 47 h 77"/>
                  <a:gd name="T20" fmla="*/ 0 w 79"/>
                  <a:gd name="T21" fmla="*/ 42 h 77"/>
                  <a:gd name="T22" fmla="*/ 1 w 79"/>
                  <a:gd name="T23" fmla="*/ 19 h 77"/>
                  <a:gd name="T24" fmla="*/ 3 w 79"/>
                  <a:gd name="T25" fmla="*/ 16 h 77"/>
                  <a:gd name="T26" fmla="*/ 5 w 79"/>
                  <a:gd name="T27" fmla="*/ 14 h 77"/>
                  <a:gd name="T28" fmla="*/ 6 w 79"/>
                  <a:gd name="T29" fmla="*/ 10 h 77"/>
                  <a:gd name="T30" fmla="*/ 8 w 79"/>
                  <a:gd name="T31" fmla="*/ 7 h 77"/>
                  <a:gd name="T32" fmla="*/ 10 w 79"/>
                  <a:gd name="T33" fmla="*/ 5 h 77"/>
                  <a:gd name="T34" fmla="*/ 13 w 79"/>
                  <a:gd name="T35" fmla="*/ 3 h 77"/>
                  <a:gd name="T36" fmla="*/ 15 w 79"/>
                  <a:gd name="T37" fmla="*/ 1 h 77"/>
                  <a:gd name="T38" fmla="*/ 27 w 79"/>
                  <a:gd name="T39" fmla="*/ 0 h 77"/>
                  <a:gd name="T40" fmla="*/ 29 w 79"/>
                  <a:gd name="T41" fmla="*/ 1 h 77"/>
                  <a:gd name="T42" fmla="*/ 27 w 79"/>
                  <a:gd name="T43" fmla="*/ 14 h 77"/>
                  <a:gd name="T44" fmla="*/ 25 w 79"/>
                  <a:gd name="T45" fmla="*/ 23 h 77"/>
                  <a:gd name="T46" fmla="*/ 27 w 79"/>
                  <a:gd name="T47" fmla="*/ 26 h 77"/>
                  <a:gd name="T48" fmla="*/ 32 w 79"/>
                  <a:gd name="T49" fmla="*/ 33 h 77"/>
                  <a:gd name="T50" fmla="*/ 40 w 79"/>
                  <a:gd name="T51" fmla="*/ 35 h 77"/>
                  <a:gd name="T52" fmla="*/ 42 w 79"/>
                  <a:gd name="T53" fmla="*/ 33 h 77"/>
                  <a:gd name="T54" fmla="*/ 44 w 79"/>
                  <a:gd name="T55" fmla="*/ 32 h 77"/>
                  <a:gd name="T56" fmla="*/ 45 w 79"/>
                  <a:gd name="T57" fmla="*/ 30 h 77"/>
                  <a:gd name="T58" fmla="*/ 47 w 79"/>
                  <a:gd name="T59" fmla="*/ 28 h 77"/>
                  <a:gd name="T60" fmla="*/ 49 w 79"/>
                  <a:gd name="T61" fmla="*/ 26 h 77"/>
                  <a:gd name="T62" fmla="*/ 59 w 79"/>
                  <a:gd name="T63" fmla="*/ 23 h 77"/>
                  <a:gd name="T64" fmla="*/ 62 w 79"/>
                  <a:gd name="T65" fmla="*/ 24 h 77"/>
                  <a:gd name="T66" fmla="*/ 61 w 79"/>
                  <a:gd name="T67" fmla="*/ 32 h 77"/>
                  <a:gd name="T68" fmla="*/ 59 w 79"/>
                  <a:gd name="T69" fmla="*/ 35 h 77"/>
                  <a:gd name="T70" fmla="*/ 57 w 79"/>
                  <a:gd name="T71" fmla="*/ 38 h 77"/>
                  <a:gd name="T72" fmla="*/ 55 w 79"/>
                  <a:gd name="T73" fmla="*/ 46 h 77"/>
                  <a:gd name="T74" fmla="*/ 64 w 79"/>
                  <a:gd name="T75" fmla="*/ 44 h 77"/>
                  <a:gd name="T76" fmla="*/ 67 w 79"/>
                  <a:gd name="T77" fmla="*/ 42 h 77"/>
                  <a:gd name="T78" fmla="*/ 76 w 79"/>
                  <a:gd name="T79" fmla="*/ 40 h 77"/>
                  <a:gd name="T80" fmla="*/ 77 w 79"/>
                  <a:gd name="T81" fmla="*/ 42 h 77"/>
                  <a:gd name="T82" fmla="*/ 79 w 79"/>
                  <a:gd name="T83" fmla="*/ 44 h 77"/>
                  <a:gd name="T84" fmla="*/ 77 w 79"/>
                  <a:gd name="T85" fmla="*/ 55 h 77"/>
                  <a:gd name="T86" fmla="*/ 76 w 79"/>
                  <a:gd name="T87" fmla="*/ 56 h 77"/>
                  <a:gd name="T88" fmla="*/ 74 w 79"/>
                  <a:gd name="T89" fmla="*/ 60 h 77"/>
                  <a:gd name="T90" fmla="*/ 71 w 79"/>
                  <a:gd name="T91" fmla="*/ 63 h 77"/>
                  <a:gd name="T92" fmla="*/ 67 w 79"/>
                  <a:gd name="T93" fmla="*/ 67 h 77"/>
                  <a:gd name="T94" fmla="*/ 64 w 79"/>
                  <a:gd name="T95" fmla="*/ 70 h 77"/>
                  <a:gd name="T96" fmla="*/ 62 w 79"/>
                  <a:gd name="T97" fmla="*/ 72 h 77"/>
                  <a:gd name="T98" fmla="*/ 59 w 79"/>
                  <a:gd name="T99" fmla="*/ 74 h 77"/>
                  <a:gd name="T100" fmla="*/ 34 w 79"/>
                  <a:gd name="T101" fmla="*/ 72 h 77"/>
                  <a:gd name="T102" fmla="*/ 23 w 79"/>
                  <a:gd name="T103" fmla="*/ 77 h 77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79"/>
                  <a:gd name="T157" fmla="*/ 0 h 77"/>
                  <a:gd name="T158" fmla="*/ 79 w 79"/>
                  <a:gd name="T159" fmla="*/ 77 h 77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79" h="77">
                    <a:moveTo>
                      <a:pt x="23" y="77"/>
                    </a:moveTo>
                    <a:lnTo>
                      <a:pt x="27" y="70"/>
                    </a:lnTo>
                    <a:lnTo>
                      <a:pt x="25" y="69"/>
                    </a:lnTo>
                    <a:lnTo>
                      <a:pt x="20" y="69"/>
                    </a:lnTo>
                    <a:lnTo>
                      <a:pt x="18" y="67"/>
                    </a:lnTo>
                    <a:lnTo>
                      <a:pt x="15" y="67"/>
                    </a:lnTo>
                    <a:lnTo>
                      <a:pt x="15" y="65"/>
                    </a:lnTo>
                    <a:lnTo>
                      <a:pt x="13" y="65"/>
                    </a:lnTo>
                    <a:lnTo>
                      <a:pt x="13" y="63"/>
                    </a:lnTo>
                    <a:lnTo>
                      <a:pt x="12" y="63"/>
                    </a:lnTo>
                    <a:lnTo>
                      <a:pt x="12" y="61"/>
                    </a:lnTo>
                    <a:lnTo>
                      <a:pt x="8" y="61"/>
                    </a:lnTo>
                    <a:lnTo>
                      <a:pt x="8" y="60"/>
                    </a:lnTo>
                    <a:lnTo>
                      <a:pt x="6" y="58"/>
                    </a:lnTo>
                    <a:lnTo>
                      <a:pt x="6" y="56"/>
                    </a:lnTo>
                    <a:lnTo>
                      <a:pt x="5" y="56"/>
                    </a:lnTo>
                    <a:lnTo>
                      <a:pt x="5" y="51"/>
                    </a:lnTo>
                    <a:lnTo>
                      <a:pt x="3" y="51"/>
                    </a:lnTo>
                    <a:lnTo>
                      <a:pt x="3" y="49"/>
                    </a:lnTo>
                    <a:lnTo>
                      <a:pt x="1" y="47"/>
                    </a:lnTo>
                    <a:lnTo>
                      <a:pt x="1" y="44"/>
                    </a:lnTo>
                    <a:lnTo>
                      <a:pt x="0" y="42"/>
                    </a:lnTo>
                    <a:lnTo>
                      <a:pt x="0" y="19"/>
                    </a:lnTo>
                    <a:lnTo>
                      <a:pt x="1" y="19"/>
                    </a:lnTo>
                    <a:lnTo>
                      <a:pt x="1" y="17"/>
                    </a:lnTo>
                    <a:lnTo>
                      <a:pt x="3" y="16"/>
                    </a:lnTo>
                    <a:lnTo>
                      <a:pt x="3" y="14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6" y="10"/>
                    </a:lnTo>
                    <a:lnTo>
                      <a:pt x="6" y="9"/>
                    </a:lnTo>
                    <a:lnTo>
                      <a:pt x="8" y="7"/>
                    </a:lnTo>
                    <a:lnTo>
                      <a:pt x="10" y="7"/>
                    </a:lnTo>
                    <a:lnTo>
                      <a:pt x="10" y="5"/>
                    </a:lnTo>
                    <a:lnTo>
                      <a:pt x="12" y="5"/>
                    </a:lnTo>
                    <a:lnTo>
                      <a:pt x="13" y="3"/>
                    </a:lnTo>
                    <a:lnTo>
                      <a:pt x="13" y="1"/>
                    </a:lnTo>
                    <a:lnTo>
                      <a:pt x="15" y="1"/>
                    </a:lnTo>
                    <a:lnTo>
                      <a:pt x="16" y="0"/>
                    </a:lnTo>
                    <a:lnTo>
                      <a:pt x="27" y="0"/>
                    </a:lnTo>
                    <a:lnTo>
                      <a:pt x="27" y="1"/>
                    </a:lnTo>
                    <a:lnTo>
                      <a:pt x="29" y="1"/>
                    </a:lnTo>
                    <a:lnTo>
                      <a:pt x="29" y="14"/>
                    </a:lnTo>
                    <a:lnTo>
                      <a:pt x="27" y="14"/>
                    </a:lnTo>
                    <a:lnTo>
                      <a:pt x="27" y="23"/>
                    </a:lnTo>
                    <a:lnTo>
                      <a:pt x="25" y="23"/>
                    </a:lnTo>
                    <a:lnTo>
                      <a:pt x="25" y="26"/>
                    </a:lnTo>
                    <a:lnTo>
                      <a:pt x="27" y="26"/>
                    </a:lnTo>
                    <a:lnTo>
                      <a:pt x="27" y="33"/>
                    </a:lnTo>
                    <a:lnTo>
                      <a:pt x="32" y="33"/>
                    </a:lnTo>
                    <a:lnTo>
                      <a:pt x="34" y="35"/>
                    </a:lnTo>
                    <a:lnTo>
                      <a:pt x="40" y="35"/>
                    </a:lnTo>
                    <a:lnTo>
                      <a:pt x="40" y="33"/>
                    </a:lnTo>
                    <a:lnTo>
                      <a:pt x="42" y="33"/>
                    </a:lnTo>
                    <a:lnTo>
                      <a:pt x="42" y="32"/>
                    </a:lnTo>
                    <a:lnTo>
                      <a:pt x="44" y="32"/>
                    </a:lnTo>
                    <a:lnTo>
                      <a:pt x="44" y="30"/>
                    </a:lnTo>
                    <a:lnTo>
                      <a:pt x="45" y="30"/>
                    </a:lnTo>
                    <a:lnTo>
                      <a:pt x="45" y="28"/>
                    </a:lnTo>
                    <a:lnTo>
                      <a:pt x="47" y="28"/>
                    </a:lnTo>
                    <a:lnTo>
                      <a:pt x="47" y="26"/>
                    </a:lnTo>
                    <a:lnTo>
                      <a:pt x="49" y="26"/>
                    </a:lnTo>
                    <a:lnTo>
                      <a:pt x="49" y="23"/>
                    </a:lnTo>
                    <a:lnTo>
                      <a:pt x="59" y="23"/>
                    </a:lnTo>
                    <a:lnTo>
                      <a:pt x="61" y="24"/>
                    </a:lnTo>
                    <a:lnTo>
                      <a:pt x="62" y="24"/>
                    </a:lnTo>
                    <a:lnTo>
                      <a:pt x="62" y="30"/>
                    </a:lnTo>
                    <a:lnTo>
                      <a:pt x="61" y="32"/>
                    </a:lnTo>
                    <a:lnTo>
                      <a:pt x="61" y="33"/>
                    </a:lnTo>
                    <a:lnTo>
                      <a:pt x="59" y="35"/>
                    </a:lnTo>
                    <a:lnTo>
                      <a:pt x="59" y="37"/>
                    </a:lnTo>
                    <a:lnTo>
                      <a:pt x="57" y="38"/>
                    </a:lnTo>
                    <a:lnTo>
                      <a:pt x="55" y="38"/>
                    </a:lnTo>
                    <a:lnTo>
                      <a:pt x="55" y="46"/>
                    </a:lnTo>
                    <a:lnTo>
                      <a:pt x="62" y="46"/>
                    </a:lnTo>
                    <a:lnTo>
                      <a:pt x="64" y="44"/>
                    </a:lnTo>
                    <a:lnTo>
                      <a:pt x="66" y="44"/>
                    </a:lnTo>
                    <a:lnTo>
                      <a:pt x="67" y="42"/>
                    </a:lnTo>
                    <a:lnTo>
                      <a:pt x="67" y="40"/>
                    </a:lnTo>
                    <a:lnTo>
                      <a:pt x="76" y="40"/>
                    </a:lnTo>
                    <a:lnTo>
                      <a:pt x="76" y="42"/>
                    </a:lnTo>
                    <a:lnTo>
                      <a:pt x="77" y="42"/>
                    </a:lnTo>
                    <a:lnTo>
                      <a:pt x="77" y="44"/>
                    </a:lnTo>
                    <a:lnTo>
                      <a:pt x="79" y="44"/>
                    </a:lnTo>
                    <a:lnTo>
                      <a:pt x="79" y="53"/>
                    </a:lnTo>
                    <a:lnTo>
                      <a:pt x="77" y="55"/>
                    </a:lnTo>
                    <a:lnTo>
                      <a:pt x="77" y="56"/>
                    </a:lnTo>
                    <a:lnTo>
                      <a:pt x="76" y="56"/>
                    </a:lnTo>
                    <a:lnTo>
                      <a:pt x="76" y="58"/>
                    </a:lnTo>
                    <a:lnTo>
                      <a:pt x="74" y="60"/>
                    </a:lnTo>
                    <a:lnTo>
                      <a:pt x="72" y="61"/>
                    </a:lnTo>
                    <a:lnTo>
                      <a:pt x="71" y="63"/>
                    </a:lnTo>
                    <a:lnTo>
                      <a:pt x="69" y="65"/>
                    </a:lnTo>
                    <a:lnTo>
                      <a:pt x="67" y="67"/>
                    </a:lnTo>
                    <a:lnTo>
                      <a:pt x="66" y="69"/>
                    </a:lnTo>
                    <a:lnTo>
                      <a:pt x="64" y="70"/>
                    </a:lnTo>
                    <a:lnTo>
                      <a:pt x="62" y="70"/>
                    </a:lnTo>
                    <a:lnTo>
                      <a:pt x="62" y="72"/>
                    </a:lnTo>
                    <a:lnTo>
                      <a:pt x="59" y="72"/>
                    </a:lnTo>
                    <a:lnTo>
                      <a:pt x="59" y="74"/>
                    </a:lnTo>
                    <a:lnTo>
                      <a:pt x="35" y="74"/>
                    </a:lnTo>
                    <a:lnTo>
                      <a:pt x="34" y="72"/>
                    </a:lnTo>
                    <a:lnTo>
                      <a:pt x="22" y="72"/>
                    </a:lnTo>
                    <a:lnTo>
                      <a:pt x="23" y="77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99" name="Freeform 134"/>
              <p:cNvSpPr>
                <a:spLocks/>
              </p:cNvSpPr>
              <p:nvPr/>
            </p:nvSpPr>
            <p:spPr bwMode="auto">
              <a:xfrm>
                <a:off x="3807" y="2115"/>
                <a:ext cx="79" cy="77"/>
              </a:xfrm>
              <a:custGeom>
                <a:avLst/>
                <a:gdLst>
                  <a:gd name="T0" fmla="*/ 27 w 79"/>
                  <a:gd name="T1" fmla="*/ 70 h 77"/>
                  <a:gd name="T2" fmla="*/ 20 w 79"/>
                  <a:gd name="T3" fmla="*/ 69 h 77"/>
                  <a:gd name="T4" fmla="*/ 15 w 79"/>
                  <a:gd name="T5" fmla="*/ 67 h 77"/>
                  <a:gd name="T6" fmla="*/ 13 w 79"/>
                  <a:gd name="T7" fmla="*/ 65 h 77"/>
                  <a:gd name="T8" fmla="*/ 12 w 79"/>
                  <a:gd name="T9" fmla="*/ 63 h 77"/>
                  <a:gd name="T10" fmla="*/ 8 w 79"/>
                  <a:gd name="T11" fmla="*/ 61 h 77"/>
                  <a:gd name="T12" fmla="*/ 6 w 79"/>
                  <a:gd name="T13" fmla="*/ 58 h 77"/>
                  <a:gd name="T14" fmla="*/ 5 w 79"/>
                  <a:gd name="T15" fmla="*/ 56 h 77"/>
                  <a:gd name="T16" fmla="*/ 3 w 79"/>
                  <a:gd name="T17" fmla="*/ 51 h 77"/>
                  <a:gd name="T18" fmla="*/ 1 w 79"/>
                  <a:gd name="T19" fmla="*/ 47 h 77"/>
                  <a:gd name="T20" fmla="*/ 0 w 79"/>
                  <a:gd name="T21" fmla="*/ 42 h 77"/>
                  <a:gd name="T22" fmla="*/ 1 w 79"/>
                  <a:gd name="T23" fmla="*/ 19 h 77"/>
                  <a:gd name="T24" fmla="*/ 3 w 79"/>
                  <a:gd name="T25" fmla="*/ 16 h 77"/>
                  <a:gd name="T26" fmla="*/ 5 w 79"/>
                  <a:gd name="T27" fmla="*/ 14 h 77"/>
                  <a:gd name="T28" fmla="*/ 6 w 79"/>
                  <a:gd name="T29" fmla="*/ 10 h 77"/>
                  <a:gd name="T30" fmla="*/ 8 w 79"/>
                  <a:gd name="T31" fmla="*/ 7 h 77"/>
                  <a:gd name="T32" fmla="*/ 10 w 79"/>
                  <a:gd name="T33" fmla="*/ 5 h 77"/>
                  <a:gd name="T34" fmla="*/ 13 w 79"/>
                  <a:gd name="T35" fmla="*/ 3 h 77"/>
                  <a:gd name="T36" fmla="*/ 15 w 79"/>
                  <a:gd name="T37" fmla="*/ 1 h 77"/>
                  <a:gd name="T38" fmla="*/ 27 w 79"/>
                  <a:gd name="T39" fmla="*/ 0 h 77"/>
                  <a:gd name="T40" fmla="*/ 29 w 79"/>
                  <a:gd name="T41" fmla="*/ 1 h 77"/>
                  <a:gd name="T42" fmla="*/ 27 w 79"/>
                  <a:gd name="T43" fmla="*/ 14 h 77"/>
                  <a:gd name="T44" fmla="*/ 25 w 79"/>
                  <a:gd name="T45" fmla="*/ 23 h 77"/>
                  <a:gd name="T46" fmla="*/ 27 w 79"/>
                  <a:gd name="T47" fmla="*/ 26 h 77"/>
                  <a:gd name="T48" fmla="*/ 32 w 79"/>
                  <a:gd name="T49" fmla="*/ 33 h 77"/>
                  <a:gd name="T50" fmla="*/ 40 w 79"/>
                  <a:gd name="T51" fmla="*/ 35 h 77"/>
                  <a:gd name="T52" fmla="*/ 42 w 79"/>
                  <a:gd name="T53" fmla="*/ 33 h 77"/>
                  <a:gd name="T54" fmla="*/ 44 w 79"/>
                  <a:gd name="T55" fmla="*/ 32 h 77"/>
                  <a:gd name="T56" fmla="*/ 45 w 79"/>
                  <a:gd name="T57" fmla="*/ 30 h 77"/>
                  <a:gd name="T58" fmla="*/ 47 w 79"/>
                  <a:gd name="T59" fmla="*/ 28 h 77"/>
                  <a:gd name="T60" fmla="*/ 49 w 79"/>
                  <a:gd name="T61" fmla="*/ 26 h 77"/>
                  <a:gd name="T62" fmla="*/ 59 w 79"/>
                  <a:gd name="T63" fmla="*/ 23 h 77"/>
                  <a:gd name="T64" fmla="*/ 62 w 79"/>
                  <a:gd name="T65" fmla="*/ 24 h 77"/>
                  <a:gd name="T66" fmla="*/ 61 w 79"/>
                  <a:gd name="T67" fmla="*/ 32 h 77"/>
                  <a:gd name="T68" fmla="*/ 59 w 79"/>
                  <a:gd name="T69" fmla="*/ 35 h 77"/>
                  <a:gd name="T70" fmla="*/ 57 w 79"/>
                  <a:gd name="T71" fmla="*/ 38 h 77"/>
                  <a:gd name="T72" fmla="*/ 55 w 79"/>
                  <a:gd name="T73" fmla="*/ 46 h 77"/>
                  <a:gd name="T74" fmla="*/ 64 w 79"/>
                  <a:gd name="T75" fmla="*/ 44 h 77"/>
                  <a:gd name="T76" fmla="*/ 67 w 79"/>
                  <a:gd name="T77" fmla="*/ 42 h 77"/>
                  <a:gd name="T78" fmla="*/ 76 w 79"/>
                  <a:gd name="T79" fmla="*/ 40 h 77"/>
                  <a:gd name="T80" fmla="*/ 77 w 79"/>
                  <a:gd name="T81" fmla="*/ 42 h 77"/>
                  <a:gd name="T82" fmla="*/ 79 w 79"/>
                  <a:gd name="T83" fmla="*/ 44 h 77"/>
                  <a:gd name="T84" fmla="*/ 77 w 79"/>
                  <a:gd name="T85" fmla="*/ 55 h 77"/>
                  <a:gd name="T86" fmla="*/ 76 w 79"/>
                  <a:gd name="T87" fmla="*/ 56 h 77"/>
                  <a:gd name="T88" fmla="*/ 74 w 79"/>
                  <a:gd name="T89" fmla="*/ 60 h 77"/>
                  <a:gd name="T90" fmla="*/ 71 w 79"/>
                  <a:gd name="T91" fmla="*/ 63 h 77"/>
                  <a:gd name="T92" fmla="*/ 67 w 79"/>
                  <a:gd name="T93" fmla="*/ 67 h 77"/>
                  <a:gd name="T94" fmla="*/ 64 w 79"/>
                  <a:gd name="T95" fmla="*/ 70 h 77"/>
                  <a:gd name="T96" fmla="*/ 62 w 79"/>
                  <a:gd name="T97" fmla="*/ 72 h 77"/>
                  <a:gd name="T98" fmla="*/ 59 w 79"/>
                  <a:gd name="T99" fmla="*/ 74 h 77"/>
                  <a:gd name="T100" fmla="*/ 34 w 79"/>
                  <a:gd name="T101" fmla="*/ 72 h 77"/>
                  <a:gd name="T102" fmla="*/ 23 w 79"/>
                  <a:gd name="T103" fmla="*/ 77 h 77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79"/>
                  <a:gd name="T157" fmla="*/ 0 h 77"/>
                  <a:gd name="T158" fmla="*/ 79 w 79"/>
                  <a:gd name="T159" fmla="*/ 77 h 77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79" h="77">
                    <a:moveTo>
                      <a:pt x="23" y="77"/>
                    </a:moveTo>
                    <a:lnTo>
                      <a:pt x="27" y="70"/>
                    </a:lnTo>
                    <a:lnTo>
                      <a:pt x="25" y="69"/>
                    </a:lnTo>
                    <a:lnTo>
                      <a:pt x="20" y="69"/>
                    </a:lnTo>
                    <a:lnTo>
                      <a:pt x="18" y="67"/>
                    </a:lnTo>
                    <a:lnTo>
                      <a:pt x="15" y="67"/>
                    </a:lnTo>
                    <a:lnTo>
                      <a:pt x="15" y="65"/>
                    </a:lnTo>
                    <a:lnTo>
                      <a:pt x="13" y="65"/>
                    </a:lnTo>
                    <a:lnTo>
                      <a:pt x="13" y="63"/>
                    </a:lnTo>
                    <a:lnTo>
                      <a:pt x="12" y="63"/>
                    </a:lnTo>
                    <a:lnTo>
                      <a:pt x="12" y="61"/>
                    </a:lnTo>
                    <a:lnTo>
                      <a:pt x="8" y="61"/>
                    </a:lnTo>
                    <a:lnTo>
                      <a:pt x="8" y="60"/>
                    </a:lnTo>
                    <a:lnTo>
                      <a:pt x="6" y="58"/>
                    </a:lnTo>
                    <a:lnTo>
                      <a:pt x="6" y="56"/>
                    </a:lnTo>
                    <a:lnTo>
                      <a:pt x="5" y="56"/>
                    </a:lnTo>
                    <a:lnTo>
                      <a:pt x="5" y="51"/>
                    </a:lnTo>
                    <a:lnTo>
                      <a:pt x="3" y="51"/>
                    </a:lnTo>
                    <a:lnTo>
                      <a:pt x="3" y="49"/>
                    </a:lnTo>
                    <a:lnTo>
                      <a:pt x="1" y="47"/>
                    </a:lnTo>
                    <a:lnTo>
                      <a:pt x="1" y="44"/>
                    </a:lnTo>
                    <a:lnTo>
                      <a:pt x="0" y="42"/>
                    </a:lnTo>
                    <a:lnTo>
                      <a:pt x="0" y="19"/>
                    </a:lnTo>
                    <a:lnTo>
                      <a:pt x="1" y="19"/>
                    </a:lnTo>
                    <a:lnTo>
                      <a:pt x="1" y="17"/>
                    </a:lnTo>
                    <a:lnTo>
                      <a:pt x="3" y="16"/>
                    </a:lnTo>
                    <a:lnTo>
                      <a:pt x="3" y="14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6" y="10"/>
                    </a:lnTo>
                    <a:lnTo>
                      <a:pt x="6" y="9"/>
                    </a:lnTo>
                    <a:lnTo>
                      <a:pt x="8" y="7"/>
                    </a:lnTo>
                    <a:lnTo>
                      <a:pt x="10" y="7"/>
                    </a:lnTo>
                    <a:lnTo>
                      <a:pt x="10" y="5"/>
                    </a:lnTo>
                    <a:lnTo>
                      <a:pt x="12" y="5"/>
                    </a:lnTo>
                    <a:lnTo>
                      <a:pt x="13" y="3"/>
                    </a:lnTo>
                    <a:lnTo>
                      <a:pt x="13" y="1"/>
                    </a:lnTo>
                    <a:lnTo>
                      <a:pt x="15" y="1"/>
                    </a:lnTo>
                    <a:lnTo>
                      <a:pt x="16" y="0"/>
                    </a:lnTo>
                    <a:lnTo>
                      <a:pt x="27" y="0"/>
                    </a:lnTo>
                    <a:lnTo>
                      <a:pt x="27" y="1"/>
                    </a:lnTo>
                    <a:lnTo>
                      <a:pt x="29" y="1"/>
                    </a:lnTo>
                    <a:lnTo>
                      <a:pt x="29" y="14"/>
                    </a:lnTo>
                    <a:lnTo>
                      <a:pt x="27" y="14"/>
                    </a:lnTo>
                    <a:lnTo>
                      <a:pt x="27" y="23"/>
                    </a:lnTo>
                    <a:lnTo>
                      <a:pt x="25" y="23"/>
                    </a:lnTo>
                    <a:lnTo>
                      <a:pt x="25" y="26"/>
                    </a:lnTo>
                    <a:lnTo>
                      <a:pt x="27" y="26"/>
                    </a:lnTo>
                    <a:lnTo>
                      <a:pt x="27" y="33"/>
                    </a:lnTo>
                    <a:lnTo>
                      <a:pt x="32" y="33"/>
                    </a:lnTo>
                    <a:lnTo>
                      <a:pt x="34" y="35"/>
                    </a:lnTo>
                    <a:lnTo>
                      <a:pt x="40" y="35"/>
                    </a:lnTo>
                    <a:lnTo>
                      <a:pt x="40" y="33"/>
                    </a:lnTo>
                    <a:lnTo>
                      <a:pt x="42" y="33"/>
                    </a:lnTo>
                    <a:lnTo>
                      <a:pt x="42" y="32"/>
                    </a:lnTo>
                    <a:lnTo>
                      <a:pt x="44" y="32"/>
                    </a:lnTo>
                    <a:lnTo>
                      <a:pt x="44" y="30"/>
                    </a:lnTo>
                    <a:lnTo>
                      <a:pt x="45" y="30"/>
                    </a:lnTo>
                    <a:lnTo>
                      <a:pt x="45" y="28"/>
                    </a:lnTo>
                    <a:lnTo>
                      <a:pt x="47" y="28"/>
                    </a:lnTo>
                    <a:lnTo>
                      <a:pt x="47" y="26"/>
                    </a:lnTo>
                    <a:lnTo>
                      <a:pt x="49" y="26"/>
                    </a:lnTo>
                    <a:lnTo>
                      <a:pt x="49" y="23"/>
                    </a:lnTo>
                    <a:lnTo>
                      <a:pt x="59" y="23"/>
                    </a:lnTo>
                    <a:lnTo>
                      <a:pt x="61" y="24"/>
                    </a:lnTo>
                    <a:lnTo>
                      <a:pt x="62" y="24"/>
                    </a:lnTo>
                    <a:lnTo>
                      <a:pt x="62" y="30"/>
                    </a:lnTo>
                    <a:lnTo>
                      <a:pt x="61" y="32"/>
                    </a:lnTo>
                    <a:lnTo>
                      <a:pt x="61" y="33"/>
                    </a:lnTo>
                    <a:lnTo>
                      <a:pt x="59" y="35"/>
                    </a:lnTo>
                    <a:lnTo>
                      <a:pt x="59" y="37"/>
                    </a:lnTo>
                    <a:lnTo>
                      <a:pt x="57" y="38"/>
                    </a:lnTo>
                    <a:lnTo>
                      <a:pt x="55" y="38"/>
                    </a:lnTo>
                    <a:lnTo>
                      <a:pt x="55" y="46"/>
                    </a:lnTo>
                    <a:lnTo>
                      <a:pt x="62" y="46"/>
                    </a:lnTo>
                    <a:lnTo>
                      <a:pt x="64" y="44"/>
                    </a:lnTo>
                    <a:lnTo>
                      <a:pt x="66" y="44"/>
                    </a:lnTo>
                    <a:lnTo>
                      <a:pt x="67" y="42"/>
                    </a:lnTo>
                    <a:lnTo>
                      <a:pt x="67" y="40"/>
                    </a:lnTo>
                    <a:lnTo>
                      <a:pt x="76" y="40"/>
                    </a:lnTo>
                    <a:lnTo>
                      <a:pt x="76" y="42"/>
                    </a:lnTo>
                    <a:lnTo>
                      <a:pt x="77" y="42"/>
                    </a:lnTo>
                    <a:lnTo>
                      <a:pt x="77" y="44"/>
                    </a:lnTo>
                    <a:lnTo>
                      <a:pt x="79" y="44"/>
                    </a:lnTo>
                    <a:lnTo>
                      <a:pt x="79" y="53"/>
                    </a:lnTo>
                    <a:lnTo>
                      <a:pt x="77" y="55"/>
                    </a:lnTo>
                    <a:lnTo>
                      <a:pt x="77" y="56"/>
                    </a:lnTo>
                    <a:lnTo>
                      <a:pt x="76" y="56"/>
                    </a:lnTo>
                    <a:lnTo>
                      <a:pt x="76" y="58"/>
                    </a:lnTo>
                    <a:lnTo>
                      <a:pt x="74" y="60"/>
                    </a:lnTo>
                    <a:lnTo>
                      <a:pt x="72" y="61"/>
                    </a:lnTo>
                    <a:lnTo>
                      <a:pt x="71" y="63"/>
                    </a:lnTo>
                    <a:lnTo>
                      <a:pt x="69" y="65"/>
                    </a:lnTo>
                    <a:lnTo>
                      <a:pt x="67" y="67"/>
                    </a:lnTo>
                    <a:lnTo>
                      <a:pt x="66" y="69"/>
                    </a:lnTo>
                    <a:lnTo>
                      <a:pt x="64" y="70"/>
                    </a:lnTo>
                    <a:lnTo>
                      <a:pt x="62" y="70"/>
                    </a:lnTo>
                    <a:lnTo>
                      <a:pt x="62" y="72"/>
                    </a:lnTo>
                    <a:lnTo>
                      <a:pt x="59" y="72"/>
                    </a:lnTo>
                    <a:lnTo>
                      <a:pt x="59" y="74"/>
                    </a:lnTo>
                    <a:lnTo>
                      <a:pt x="35" y="74"/>
                    </a:lnTo>
                    <a:lnTo>
                      <a:pt x="34" y="72"/>
                    </a:lnTo>
                    <a:lnTo>
                      <a:pt x="22" y="72"/>
                    </a:lnTo>
                    <a:lnTo>
                      <a:pt x="23" y="77"/>
                    </a:lnTo>
                    <a:close/>
                  </a:path>
                </a:pathLst>
              </a:custGeom>
              <a:noFill/>
              <a:ln w="22225" cap="rnd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7095" name="Group 135"/>
            <p:cNvGrpSpPr>
              <a:grpSpLocks/>
            </p:cNvGrpSpPr>
            <p:nvPr/>
          </p:nvGrpSpPr>
          <p:grpSpPr bwMode="auto">
            <a:xfrm>
              <a:off x="3767" y="2217"/>
              <a:ext cx="79" cy="266"/>
              <a:chOff x="3767" y="2217"/>
              <a:chExt cx="79" cy="266"/>
            </a:xfrm>
          </p:grpSpPr>
          <p:sp>
            <p:nvSpPr>
              <p:cNvPr id="27096" name="Freeform 136"/>
              <p:cNvSpPr>
                <a:spLocks/>
              </p:cNvSpPr>
              <p:nvPr/>
            </p:nvSpPr>
            <p:spPr bwMode="auto">
              <a:xfrm>
                <a:off x="3767" y="2217"/>
                <a:ext cx="79" cy="266"/>
              </a:xfrm>
              <a:custGeom>
                <a:avLst/>
                <a:gdLst>
                  <a:gd name="T0" fmla="*/ 40 w 79"/>
                  <a:gd name="T1" fmla="*/ 0 h 266"/>
                  <a:gd name="T2" fmla="*/ 79 w 79"/>
                  <a:gd name="T3" fmla="*/ 0 h 266"/>
                  <a:gd name="T4" fmla="*/ 79 w 79"/>
                  <a:gd name="T5" fmla="*/ 266 h 266"/>
                  <a:gd name="T6" fmla="*/ 0 w 79"/>
                  <a:gd name="T7" fmla="*/ 266 h 266"/>
                  <a:gd name="T8" fmla="*/ 40 w 79"/>
                  <a:gd name="T9" fmla="*/ 0 h 2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9"/>
                  <a:gd name="T16" fmla="*/ 0 h 266"/>
                  <a:gd name="T17" fmla="*/ 79 w 79"/>
                  <a:gd name="T18" fmla="*/ 266 h 2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9" h="266">
                    <a:moveTo>
                      <a:pt x="40" y="0"/>
                    </a:moveTo>
                    <a:lnTo>
                      <a:pt x="79" y="0"/>
                    </a:lnTo>
                    <a:lnTo>
                      <a:pt x="79" y="266"/>
                    </a:lnTo>
                    <a:lnTo>
                      <a:pt x="0" y="266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97" name="Freeform 137"/>
              <p:cNvSpPr>
                <a:spLocks/>
              </p:cNvSpPr>
              <p:nvPr/>
            </p:nvSpPr>
            <p:spPr bwMode="auto">
              <a:xfrm>
                <a:off x="3767" y="2217"/>
                <a:ext cx="79" cy="266"/>
              </a:xfrm>
              <a:custGeom>
                <a:avLst/>
                <a:gdLst>
                  <a:gd name="T0" fmla="*/ 40 w 79"/>
                  <a:gd name="T1" fmla="*/ 0 h 266"/>
                  <a:gd name="T2" fmla="*/ 79 w 79"/>
                  <a:gd name="T3" fmla="*/ 0 h 266"/>
                  <a:gd name="T4" fmla="*/ 79 w 79"/>
                  <a:gd name="T5" fmla="*/ 266 h 266"/>
                  <a:gd name="T6" fmla="*/ 0 w 79"/>
                  <a:gd name="T7" fmla="*/ 266 h 266"/>
                  <a:gd name="T8" fmla="*/ 40 w 79"/>
                  <a:gd name="T9" fmla="*/ 0 h 2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9"/>
                  <a:gd name="T16" fmla="*/ 0 h 266"/>
                  <a:gd name="T17" fmla="*/ 79 w 79"/>
                  <a:gd name="T18" fmla="*/ 266 h 2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9" h="266">
                    <a:moveTo>
                      <a:pt x="40" y="0"/>
                    </a:moveTo>
                    <a:lnTo>
                      <a:pt x="79" y="0"/>
                    </a:lnTo>
                    <a:lnTo>
                      <a:pt x="79" y="266"/>
                    </a:lnTo>
                    <a:lnTo>
                      <a:pt x="0" y="266"/>
                    </a:lnTo>
                    <a:lnTo>
                      <a:pt x="40" y="0"/>
                    </a:lnTo>
                    <a:close/>
                  </a:path>
                </a:pathLst>
              </a:custGeom>
              <a:noFill/>
              <a:ln w="222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26678" name="Text Box 47"/>
          <p:cNvSpPr txBox="1">
            <a:spLocks noChangeArrowheads="1"/>
          </p:cNvSpPr>
          <p:nvPr/>
        </p:nvSpPr>
        <p:spPr bwMode="auto">
          <a:xfrm>
            <a:off x="4703763" y="4530725"/>
            <a:ext cx="1866900" cy="31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46376" tIns="73177" rIns="146376" bIns="73177">
            <a:spAutoFit/>
          </a:bodyPr>
          <a:lstStyle>
            <a:lvl1pPr defTabSz="2162175">
              <a:spcBef>
                <a:spcPct val="20000"/>
              </a:spcBef>
              <a:buFont typeface="Arial" panose="020B0604020202020204" pitchFamily="34" charset="0"/>
              <a:buChar char="•"/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2162175">
              <a:spcBef>
                <a:spcPct val="20000"/>
              </a:spcBef>
              <a:buFont typeface="Arial" panose="020B0604020202020204" pitchFamily="34" charset="0"/>
              <a:buChar char="–"/>
              <a:defRPr sz="3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2162175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216217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2162175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21621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21621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21621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21621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chemeClr val="tx1"/>
              </a:buClr>
              <a:buSzPts val="800"/>
              <a:buFontTx/>
              <a:buNone/>
            </a:pPr>
            <a:r>
              <a:rPr lang="ru-RU" altLang="ru-RU" sz="1100" b="1">
                <a:cs typeface="Times New Roman" panose="02020603050405020304" pitchFamily="18" charset="0"/>
              </a:rPr>
              <a:t>Газовое месторождение;</a:t>
            </a:r>
          </a:p>
        </p:txBody>
      </p:sp>
      <p:grpSp>
        <p:nvGrpSpPr>
          <p:cNvPr id="26679" name="Группа 377"/>
          <p:cNvGrpSpPr>
            <a:grpSpLocks/>
          </p:cNvGrpSpPr>
          <p:nvPr/>
        </p:nvGrpSpPr>
        <p:grpSpPr bwMode="auto">
          <a:xfrm>
            <a:off x="4049713" y="4899025"/>
            <a:ext cx="825500" cy="465138"/>
            <a:chOff x="4523592" y="5717578"/>
            <a:chExt cx="765501" cy="460947"/>
          </a:xfrm>
        </p:grpSpPr>
        <p:grpSp>
          <p:nvGrpSpPr>
            <p:cNvPr id="27083" name="Group 118"/>
            <p:cNvGrpSpPr>
              <a:grpSpLocks/>
            </p:cNvGrpSpPr>
            <p:nvPr/>
          </p:nvGrpSpPr>
          <p:grpSpPr bwMode="auto">
            <a:xfrm>
              <a:off x="4523592" y="5787726"/>
              <a:ext cx="264373" cy="266347"/>
              <a:chOff x="315" y="951"/>
              <a:chExt cx="144" cy="147"/>
            </a:xfrm>
          </p:grpSpPr>
          <p:grpSp>
            <p:nvGrpSpPr>
              <p:cNvPr id="27088" name="Group 119"/>
              <p:cNvGrpSpPr>
                <a:grpSpLocks/>
              </p:cNvGrpSpPr>
              <p:nvPr/>
            </p:nvGrpSpPr>
            <p:grpSpPr bwMode="auto">
              <a:xfrm>
                <a:off x="315" y="1022"/>
                <a:ext cx="144" cy="76"/>
                <a:chOff x="315" y="1022"/>
                <a:chExt cx="144" cy="76"/>
              </a:xfrm>
            </p:grpSpPr>
            <p:sp>
              <p:nvSpPr>
                <p:cNvPr id="27091" name="Freeform 120"/>
                <p:cNvSpPr>
                  <a:spLocks/>
                </p:cNvSpPr>
                <p:nvPr/>
              </p:nvSpPr>
              <p:spPr bwMode="auto">
                <a:xfrm>
                  <a:off x="315" y="1022"/>
                  <a:ext cx="144" cy="76"/>
                </a:xfrm>
                <a:custGeom>
                  <a:avLst/>
                  <a:gdLst>
                    <a:gd name="T0" fmla="*/ 0 w 144"/>
                    <a:gd name="T1" fmla="*/ 0 h 76"/>
                    <a:gd name="T2" fmla="*/ 3 w 144"/>
                    <a:gd name="T3" fmla="*/ 0 h 76"/>
                    <a:gd name="T4" fmla="*/ 3 w 144"/>
                    <a:gd name="T5" fmla="*/ 4 h 76"/>
                    <a:gd name="T6" fmla="*/ 144 w 144"/>
                    <a:gd name="T7" fmla="*/ 4 h 76"/>
                    <a:gd name="T8" fmla="*/ 144 w 144"/>
                    <a:gd name="T9" fmla="*/ 25 h 76"/>
                    <a:gd name="T10" fmla="*/ 137 w 144"/>
                    <a:gd name="T11" fmla="*/ 29 h 76"/>
                    <a:gd name="T12" fmla="*/ 137 w 144"/>
                    <a:gd name="T13" fmla="*/ 40 h 76"/>
                    <a:gd name="T14" fmla="*/ 127 w 144"/>
                    <a:gd name="T15" fmla="*/ 47 h 76"/>
                    <a:gd name="T16" fmla="*/ 113 w 144"/>
                    <a:gd name="T17" fmla="*/ 58 h 76"/>
                    <a:gd name="T18" fmla="*/ 103 w 144"/>
                    <a:gd name="T19" fmla="*/ 72 h 76"/>
                    <a:gd name="T20" fmla="*/ 99 w 144"/>
                    <a:gd name="T21" fmla="*/ 72 h 76"/>
                    <a:gd name="T22" fmla="*/ 79 w 144"/>
                    <a:gd name="T23" fmla="*/ 76 h 76"/>
                    <a:gd name="T24" fmla="*/ 58 w 144"/>
                    <a:gd name="T25" fmla="*/ 76 h 76"/>
                    <a:gd name="T26" fmla="*/ 34 w 144"/>
                    <a:gd name="T27" fmla="*/ 68 h 76"/>
                    <a:gd name="T28" fmla="*/ 24 w 144"/>
                    <a:gd name="T29" fmla="*/ 58 h 76"/>
                    <a:gd name="T30" fmla="*/ 17 w 144"/>
                    <a:gd name="T31" fmla="*/ 47 h 76"/>
                    <a:gd name="T32" fmla="*/ 0 w 144"/>
                    <a:gd name="T33" fmla="*/ 0 h 7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44"/>
                    <a:gd name="T52" fmla="*/ 0 h 76"/>
                    <a:gd name="T53" fmla="*/ 144 w 144"/>
                    <a:gd name="T54" fmla="*/ 76 h 7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44" h="76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3" y="4"/>
                      </a:lnTo>
                      <a:lnTo>
                        <a:pt x="144" y="4"/>
                      </a:lnTo>
                      <a:lnTo>
                        <a:pt x="144" y="25"/>
                      </a:lnTo>
                      <a:lnTo>
                        <a:pt x="137" y="29"/>
                      </a:lnTo>
                      <a:lnTo>
                        <a:pt x="137" y="40"/>
                      </a:lnTo>
                      <a:lnTo>
                        <a:pt x="127" y="47"/>
                      </a:lnTo>
                      <a:lnTo>
                        <a:pt x="113" y="58"/>
                      </a:lnTo>
                      <a:lnTo>
                        <a:pt x="103" y="72"/>
                      </a:lnTo>
                      <a:lnTo>
                        <a:pt x="99" y="72"/>
                      </a:lnTo>
                      <a:lnTo>
                        <a:pt x="79" y="76"/>
                      </a:lnTo>
                      <a:lnTo>
                        <a:pt x="58" y="76"/>
                      </a:lnTo>
                      <a:lnTo>
                        <a:pt x="34" y="68"/>
                      </a:lnTo>
                      <a:lnTo>
                        <a:pt x="24" y="58"/>
                      </a:lnTo>
                      <a:lnTo>
                        <a:pt x="17" y="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7092" name="Freeform 121"/>
                <p:cNvSpPr>
                  <a:spLocks/>
                </p:cNvSpPr>
                <p:nvPr/>
              </p:nvSpPr>
              <p:spPr bwMode="auto">
                <a:xfrm>
                  <a:off x="315" y="1022"/>
                  <a:ext cx="144" cy="76"/>
                </a:xfrm>
                <a:custGeom>
                  <a:avLst/>
                  <a:gdLst>
                    <a:gd name="T0" fmla="*/ 0 w 144"/>
                    <a:gd name="T1" fmla="*/ 0 h 76"/>
                    <a:gd name="T2" fmla="*/ 3 w 144"/>
                    <a:gd name="T3" fmla="*/ 0 h 76"/>
                    <a:gd name="T4" fmla="*/ 3 w 144"/>
                    <a:gd name="T5" fmla="*/ 4 h 76"/>
                    <a:gd name="T6" fmla="*/ 144 w 144"/>
                    <a:gd name="T7" fmla="*/ 4 h 76"/>
                    <a:gd name="T8" fmla="*/ 144 w 144"/>
                    <a:gd name="T9" fmla="*/ 25 h 76"/>
                    <a:gd name="T10" fmla="*/ 137 w 144"/>
                    <a:gd name="T11" fmla="*/ 29 h 76"/>
                    <a:gd name="T12" fmla="*/ 137 w 144"/>
                    <a:gd name="T13" fmla="*/ 40 h 76"/>
                    <a:gd name="T14" fmla="*/ 127 w 144"/>
                    <a:gd name="T15" fmla="*/ 47 h 76"/>
                    <a:gd name="T16" fmla="*/ 113 w 144"/>
                    <a:gd name="T17" fmla="*/ 58 h 76"/>
                    <a:gd name="T18" fmla="*/ 103 w 144"/>
                    <a:gd name="T19" fmla="*/ 72 h 76"/>
                    <a:gd name="T20" fmla="*/ 99 w 144"/>
                    <a:gd name="T21" fmla="*/ 72 h 76"/>
                    <a:gd name="T22" fmla="*/ 79 w 144"/>
                    <a:gd name="T23" fmla="*/ 76 h 76"/>
                    <a:gd name="T24" fmla="*/ 58 w 144"/>
                    <a:gd name="T25" fmla="*/ 76 h 76"/>
                    <a:gd name="T26" fmla="*/ 34 w 144"/>
                    <a:gd name="T27" fmla="*/ 68 h 76"/>
                    <a:gd name="T28" fmla="*/ 24 w 144"/>
                    <a:gd name="T29" fmla="*/ 58 h 76"/>
                    <a:gd name="T30" fmla="*/ 17 w 144"/>
                    <a:gd name="T31" fmla="*/ 47 h 76"/>
                    <a:gd name="T32" fmla="*/ 0 w 144"/>
                    <a:gd name="T33" fmla="*/ 0 h 7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44"/>
                    <a:gd name="T52" fmla="*/ 0 h 76"/>
                    <a:gd name="T53" fmla="*/ 144 w 144"/>
                    <a:gd name="T54" fmla="*/ 76 h 7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44" h="76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3" y="4"/>
                      </a:lnTo>
                      <a:lnTo>
                        <a:pt x="144" y="4"/>
                      </a:lnTo>
                      <a:lnTo>
                        <a:pt x="144" y="25"/>
                      </a:lnTo>
                      <a:lnTo>
                        <a:pt x="137" y="29"/>
                      </a:lnTo>
                      <a:lnTo>
                        <a:pt x="137" y="40"/>
                      </a:lnTo>
                      <a:lnTo>
                        <a:pt x="127" y="47"/>
                      </a:lnTo>
                      <a:lnTo>
                        <a:pt x="113" y="58"/>
                      </a:lnTo>
                      <a:lnTo>
                        <a:pt x="103" y="72"/>
                      </a:lnTo>
                      <a:lnTo>
                        <a:pt x="99" y="72"/>
                      </a:lnTo>
                      <a:lnTo>
                        <a:pt x="79" y="76"/>
                      </a:lnTo>
                      <a:lnTo>
                        <a:pt x="58" y="76"/>
                      </a:lnTo>
                      <a:lnTo>
                        <a:pt x="34" y="68"/>
                      </a:lnTo>
                      <a:lnTo>
                        <a:pt x="24" y="58"/>
                      </a:lnTo>
                      <a:lnTo>
                        <a:pt x="17" y="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11113" cap="rnd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27089" name="Oval 122"/>
              <p:cNvSpPr>
                <a:spLocks noChangeArrowheads="1"/>
              </p:cNvSpPr>
              <p:nvPr/>
            </p:nvSpPr>
            <p:spPr bwMode="auto">
              <a:xfrm>
                <a:off x="318" y="951"/>
                <a:ext cx="141" cy="147"/>
              </a:xfrm>
              <a:prstGeom prst="ellipse">
                <a:avLst/>
              </a:prstGeom>
              <a:noFill/>
              <a:ln w="22225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 altLang="ru-RU"/>
              </a:p>
            </p:txBody>
          </p:sp>
          <p:sp>
            <p:nvSpPr>
              <p:cNvPr id="27090" name="Line 123"/>
              <p:cNvSpPr>
                <a:spLocks noChangeShapeType="1"/>
              </p:cNvSpPr>
              <p:nvPr/>
            </p:nvSpPr>
            <p:spPr bwMode="auto">
              <a:xfrm>
                <a:off x="321" y="1022"/>
                <a:ext cx="134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7084" name="Группа 218"/>
            <p:cNvGrpSpPr>
              <a:grpSpLocks/>
            </p:cNvGrpSpPr>
            <p:nvPr/>
          </p:nvGrpSpPr>
          <p:grpSpPr bwMode="auto">
            <a:xfrm>
              <a:off x="4684812" y="5717578"/>
              <a:ext cx="604281" cy="460947"/>
              <a:chOff x="4684812" y="5717578"/>
              <a:chExt cx="604281" cy="460947"/>
            </a:xfrm>
          </p:grpSpPr>
          <p:sp>
            <p:nvSpPr>
              <p:cNvPr id="27085" name="Line 124"/>
              <p:cNvSpPr>
                <a:spLocks noChangeShapeType="1"/>
              </p:cNvSpPr>
              <p:nvPr/>
            </p:nvSpPr>
            <p:spPr bwMode="auto">
              <a:xfrm>
                <a:off x="4820012" y="5940875"/>
                <a:ext cx="2160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86" name="Text Box 125"/>
              <p:cNvSpPr txBox="1">
                <a:spLocks noChangeArrowheads="1"/>
              </p:cNvSpPr>
              <p:nvPr/>
            </p:nvSpPr>
            <p:spPr bwMode="auto">
              <a:xfrm>
                <a:off x="4684812" y="5717578"/>
                <a:ext cx="604281" cy="3099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27683" tIns="63851" rIns="127683" bIns="63851">
                <a:spAutoFit/>
              </a:bodyPr>
              <a:lstStyle>
                <a:lvl1pPr defTabSz="1544638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45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544638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39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544638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544638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544638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544638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544638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544638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544638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ru-RU" altLang="ru-RU" sz="1200" b="1"/>
                  <a:t>ГАЗ</a:t>
                </a:r>
              </a:p>
            </p:txBody>
          </p:sp>
          <p:sp>
            <p:nvSpPr>
              <p:cNvPr id="27087" name="Text Box 126"/>
              <p:cNvSpPr txBox="1">
                <a:spLocks noChangeArrowheads="1"/>
              </p:cNvSpPr>
              <p:nvPr/>
            </p:nvSpPr>
            <p:spPr bwMode="auto">
              <a:xfrm>
                <a:off x="4756211" y="5868548"/>
                <a:ext cx="302141" cy="3099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27683" tIns="63851" rIns="127683" bIns="63851">
                <a:spAutoFit/>
              </a:bodyPr>
              <a:lstStyle>
                <a:lvl1pPr defTabSz="1544638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45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544638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39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544638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544638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544638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544638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544638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544638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544638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ru-RU" altLang="ru-RU" sz="1200" b="1"/>
                  <a:t>2</a:t>
                </a:r>
              </a:p>
            </p:txBody>
          </p:sp>
        </p:grpSp>
      </p:grpSp>
      <p:sp>
        <p:nvSpPr>
          <p:cNvPr id="26680" name="Text Box 47"/>
          <p:cNvSpPr txBox="1">
            <a:spLocks noChangeArrowheads="1"/>
          </p:cNvSpPr>
          <p:nvPr/>
        </p:nvSpPr>
        <p:spPr bwMode="auto">
          <a:xfrm>
            <a:off x="4686300" y="4930775"/>
            <a:ext cx="1866900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46376" tIns="73177" rIns="146376" bIns="73177">
            <a:spAutoFit/>
          </a:bodyPr>
          <a:lstStyle>
            <a:lvl1pPr defTabSz="2162175">
              <a:spcBef>
                <a:spcPct val="20000"/>
              </a:spcBef>
              <a:buFont typeface="Arial" panose="020B0604020202020204" pitchFamily="34" charset="0"/>
              <a:buChar char="•"/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2162175">
              <a:spcBef>
                <a:spcPct val="20000"/>
              </a:spcBef>
              <a:buFont typeface="Arial" panose="020B0604020202020204" pitchFamily="34" charset="0"/>
              <a:buChar char="–"/>
              <a:defRPr sz="3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2162175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216217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2162175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21621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21621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21621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21621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chemeClr val="tx1"/>
              </a:buClr>
              <a:buSzPts val="800"/>
              <a:buFontTx/>
              <a:buNone/>
            </a:pPr>
            <a:r>
              <a:rPr lang="ru-RU" altLang="ru-RU" sz="1100" b="1">
                <a:cs typeface="Times New Roman" panose="02020603050405020304" pitchFamily="18" charset="0"/>
              </a:rPr>
              <a:t>Газовое хранилище;</a:t>
            </a:r>
          </a:p>
        </p:txBody>
      </p:sp>
      <p:grpSp>
        <p:nvGrpSpPr>
          <p:cNvPr id="26681" name="Group 105"/>
          <p:cNvGrpSpPr>
            <a:grpSpLocks/>
          </p:cNvGrpSpPr>
          <p:nvPr/>
        </p:nvGrpSpPr>
        <p:grpSpPr bwMode="auto">
          <a:xfrm>
            <a:off x="4238625" y="5305425"/>
            <a:ext cx="312738" cy="293688"/>
            <a:chOff x="3061" y="3475"/>
            <a:chExt cx="182" cy="182"/>
          </a:xfrm>
        </p:grpSpPr>
        <p:grpSp>
          <p:nvGrpSpPr>
            <p:cNvPr id="27072" name="Group 106"/>
            <p:cNvGrpSpPr>
              <a:grpSpLocks/>
            </p:cNvGrpSpPr>
            <p:nvPr/>
          </p:nvGrpSpPr>
          <p:grpSpPr bwMode="auto">
            <a:xfrm>
              <a:off x="3072" y="3502"/>
              <a:ext cx="165" cy="113"/>
              <a:chOff x="397" y="3958"/>
              <a:chExt cx="141" cy="124"/>
            </a:xfrm>
          </p:grpSpPr>
          <p:grpSp>
            <p:nvGrpSpPr>
              <p:cNvPr id="27074" name="Group 107"/>
              <p:cNvGrpSpPr>
                <a:grpSpLocks/>
              </p:cNvGrpSpPr>
              <p:nvPr/>
            </p:nvGrpSpPr>
            <p:grpSpPr bwMode="auto">
              <a:xfrm>
                <a:off x="397" y="3958"/>
                <a:ext cx="141" cy="123"/>
                <a:chOff x="397" y="3958"/>
                <a:chExt cx="141" cy="123"/>
              </a:xfrm>
            </p:grpSpPr>
            <p:grpSp>
              <p:nvGrpSpPr>
                <p:cNvPr id="27077" name="Group 108"/>
                <p:cNvGrpSpPr>
                  <a:grpSpLocks/>
                </p:cNvGrpSpPr>
                <p:nvPr/>
              </p:nvGrpSpPr>
              <p:grpSpPr bwMode="auto">
                <a:xfrm>
                  <a:off x="397" y="3958"/>
                  <a:ext cx="70" cy="123"/>
                  <a:chOff x="397" y="3958"/>
                  <a:chExt cx="70" cy="123"/>
                </a:xfrm>
              </p:grpSpPr>
              <p:sp>
                <p:nvSpPr>
                  <p:cNvPr id="27081" name="Freeform 109"/>
                  <p:cNvSpPr>
                    <a:spLocks/>
                  </p:cNvSpPr>
                  <p:nvPr/>
                </p:nvSpPr>
                <p:spPr bwMode="auto">
                  <a:xfrm>
                    <a:off x="397" y="3958"/>
                    <a:ext cx="70" cy="123"/>
                  </a:xfrm>
                  <a:custGeom>
                    <a:avLst/>
                    <a:gdLst>
                      <a:gd name="T0" fmla="*/ 11 w 70"/>
                      <a:gd name="T1" fmla="*/ 0 h 123"/>
                      <a:gd name="T2" fmla="*/ 70 w 70"/>
                      <a:gd name="T3" fmla="*/ 62 h 123"/>
                      <a:gd name="T4" fmla="*/ 11 w 70"/>
                      <a:gd name="T5" fmla="*/ 123 h 123"/>
                      <a:gd name="T6" fmla="*/ 10 w 70"/>
                      <a:gd name="T7" fmla="*/ 117 h 123"/>
                      <a:gd name="T8" fmla="*/ 10 w 70"/>
                      <a:gd name="T9" fmla="*/ 115 h 123"/>
                      <a:gd name="T10" fmla="*/ 5 w 70"/>
                      <a:gd name="T11" fmla="*/ 115 h 123"/>
                      <a:gd name="T12" fmla="*/ 5 w 70"/>
                      <a:gd name="T13" fmla="*/ 109 h 123"/>
                      <a:gd name="T14" fmla="*/ 2 w 70"/>
                      <a:gd name="T15" fmla="*/ 109 h 123"/>
                      <a:gd name="T16" fmla="*/ 2 w 70"/>
                      <a:gd name="T17" fmla="*/ 104 h 123"/>
                      <a:gd name="T18" fmla="*/ 0 w 70"/>
                      <a:gd name="T19" fmla="*/ 104 h 123"/>
                      <a:gd name="T20" fmla="*/ 0 w 70"/>
                      <a:gd name="T21" fmla="*/ 64 h 123"/>
                      <a:gd name="T22" fmla="*/ 2 w 70"/>
                      <a:gd name="T23" fmla="*/ 64 h 123"/>
                      <a:gd name="T24" fmla="*/ 2 w 70"/>
                      <a:gd name="T25" fmla="*/ 34 h 123"/>
                      <a:gd name="T26" fmla="*/ 5 w 70"/>
                      <a:gd name="T27" fmla="*/ 34 h 123"/>
                      <a:gd name="T28" fmla="*/ 5 w 70"/>
                      <a:gd name="T29" fmla="*/ 28 h 123"/>
                      <a:gd name="T30" fmla="*/ 7 w 70"/>
                      <a:gd name="T31" fmla="*/ 26 h 123"/>
                      <a:gd name="T32" fmla="*/ 7 w 70"/>
                      <a:gd name="T33" fmla="*/ 23 h 123"/>
                      <a:gd name="T34" fmla="*/ 10 w 70"/>
                      <a:gd name="T35" fmla="*/ 23 h 123"/>
                      <a:gd name="T36" fmla="*/ 10 w 70"/>
                      <a:gd name="T37" fmla="*/ 18 h 123"/>
                      <a:gd name="T38" fmla="*/ 12 w 70"/>
                      <a:gd name="T39" fmla="*/ 18 h 123"/>
                      <a:gd name="T40" fmla="*/ 12 w 70"/>
                      <a:gd name="T41" fmla="*/ 10 h 123"/>
                      <a:gd name="T42" fmla="*/ 11 w 70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0"/>
                      <a:gd name="T67" fmla="*/ 0 h 123"/>
                      <a:gd name="T68" fmla="*/ 70 w 70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0" h="123">
                        <a:moveTo>
                          <a:pt x="11" y="0"/>
                        </a:moveTo>
                        <a:lnTo>
                          <a:pt x="70" y="62"/>
                        </a:lnTo>
                        <a:lnTo>
                          <a:pt x="11" y="123"/>
                        </a:lnTo>
                        <a:lnTo>
                          <a:pt x="10" y="117"/>
                        </a:lnTo>
                        <a:lnTo>
                          <a:pt x="10" y="115"/>
                        </a:lnTo>
                        <a:lnTo>
                          <a:pt x="5" y="115"/>
                        </a:lnTo>
                        <a:lnTo>
                          <a:pt x="5" y="109"/>
                        </a:lnTo>
                        <a:lnTo>
                          <a:pt x="2" y="109"/>
                        </a:lnTo>
                        <a:lnTo>
                          <a:pt x="2" y="104"/>
                        </a:lnTo>
                        <a:lnTo>
                          <a:pt x="0" y="104"/>
                        </a:lnTo>
                        <a:lnTo>
                          <a:pt x="0" y="64"/>
                        </a:lnTo>
                        <a:lnTo>
                          <a:pt x="2" y="64"/>
                        </a:lnTo>
                        <a:lnTo>
                          <a:pt x="2" y="34"/>
                        </a:lnTo>
                        <a:lnTo>
                          <a:pt x="5" y="34"/>
                        </a:lnTo>
                        <a:lnTo>
                          <a:pt x="5" y="28"/>
                        </a:lnTo>
                        <a:lnTo>
                          <a:pt x="7" y="26"/>
                        </a:lnTo>
                        <a:lnTo>
                          <a:pt x="7" y="23"/>
                        </a:lnTo>
                        <a:lnTo>
                          <a:pt x="10" y="23"/>
                        </a:lnTo>
                        <a:lnTo>
                          <a:pt x="10" y="18"/>
                        </a:lnTo>
                        <a:lnTo>
                          <a:pt x="12" y="18"/>
                        </a:lnTo>
                        <a:lnTo>
                          <a:pt x="12" y="10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54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7082" name="Freeform 110"/>
                  <p:cNvSpPr>
                    <a:spLocks/>
                  </p:cNvSpPr>
                  <p:nvPr/>
                </p:nvSpPr>
                <p:spPr bwMode="auto">
                  <a:xfrm>
                    <a:off x="397" y="3958"/>
                    <a:ext cx="70" cy="123"/>
                  </a:xfrm>
                  <a:custGeom>
                    <a:avLst/>
                    <a:gdLst>
                      <a:gd name="T0" fmla="*/ 11 w 70"/>
                      <a:gd name="T1" fmla="*/ 0 h 123"/>
                      <a:gd name="T2" fmla="*/ 70 w 70"/>
                      <a:gd name="T3" fmla="*/ 62 h 123"/>
                      <a:gd name="T4" fmla="*/ 11 w 70"/>
                      <a:gd name="T5" fmla="*/ 123 h 123"/>
                      <a:gd name="T6" fmla="*/ 10 w 70"/>
                      <a:gd name="T7" fmla="*/ 117 h 123"/>
                      <a:gd name="T8" fmla="*/ 10 w 70"/>
                      <a:gd name="T9" fmla="*/ 115 h 123"/>
                      <a:gd name="T10" fmla="*/ 5 w 70"/>
                      <a:gd name="T11" fmla="*/ 115 h 123"/>
                      <a:gd name="T12" fmla="*/ 5 w 70"/>
                      <a:gd name="T13" fmla="*/ 109 h 123"/>
                      <a:gd name="T14" fmla="*/ 2 w 70"/>
                      <a:gd name="T15" fmla="*/ 109 h 123"/>
                      <a:gd name="T16" fmla="*/ 2 w 70"/>
                      <a:gd name="T17" fmla="*/ 104 h 123"/>
                      <a:gd name="T18" fmla="*/ 0 w 70"/>
                      <a:gd name="T19" fmla="*/ 104 h 123"/>
                      <a:gd name="T20" fmla="*/ 0 w 70"/>
                      <a:gd name="T21" fmla="*/ 64 h 123"/>
                      <a:gd name="T22" fmla="*/ 2 w 70"/>
                      <a:gd name="T23" fmla="*/ 64 h 123"/>
                      <a:gd name="T24" fmla="*/ 2 w 70"/>
                      <a:gd name="T25" fmla="*/ 34 h 123"/>
                      <a:gd name="T26" fmla="*/ 5 w 70"/>
                      <a:gd name="T27" fmla="*/ 34 h 123"/>
                      <a:gd name="T28" fmla="*/ 5 w 70"/>
                      <a:gd name="T29" fmla="*/ 28 h 123"/>
                      <a:gd name="T30" fmla="*/ 7 w 70"/>
                      <a:gd name="T31" fmla="*/ 26 h 123"/>
                      <a:gd name="T32" fmla="*/ 7 w 70"/>
                      <a:gd name="T33" fmla="*/ 23 h 123"/>
                      <a:gd name="T34" fmla="*/ 10 w 70"/>
                      <a:gd name="T35" fmla="*/ 23 h 123"/>
                      <a:gd name="T36" fmla="*/ 10 w 70"/>
                      <a:gd name="T37" fmla="*/ 18 h 123"/>
                      <a:gd name="T38" fmla="*/ 12 w 70"/>
                      <a:gd name="T39" fmla="*/ 18 h 123"/>
                      <a:gd name="T40" fmla="*/ 12 w 70"/>
                      <a:gd name="T41" fmla="*/ 10 h 123"/>
                      <a:gd name="T42" fmla="*/ 11 w 70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0"/>
                      <a:gd name="T67" fmla="*/ 0 h 123"/>
                      <a:gd name="T68" fmla="*/ 70 w 70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0" h="123">
                        <a:moveTo>
                          <a:pt x="11" y="0"/>
                        </a:moveTo>
                        <a:lnTo>
                          <a:pt x="70" y="62"/>
                        </a:lnTo>
                        <a:lnTo>
                          <a:pt x="11" y="123"/>
                        </a:lnTo>
                        <a:lnTo>
                          <a:pt x="10" y="117"/>
                        </a:lnTo>
                        <a:lnTo>
                          <a:pt x="10" y="115"/>
                        </a:lnTo>
                        <a:lnTo>
                          <a:pt x="5" y="115"/>
                        </a:lnTo>
                        <a:lnTo>
                          <a:pt x="5" y="109"/>
                        </a:lnTo>
                        <a:lnTo>
                          <a:pt x="2" y="109"/>
                        </a:lnTo>
                        <a:lnTo>
                          <a:pt x="2" y="104"/>
                        </a:lnTo>
                        <a:lnTo>
                          <a:pt x="0" y="104"/>
                        </a:lnTo>
                        <a:lnTo>
                          <a:pt x="0" y="64"/>
                        </a:lnTo>
                        <a:lnTo>
                          <a:pt x="2" y="64"/>
                        </a:lnTo>
                        <a:lnTo>
                          <a:pt x="2" y="34"/>
                        </a:lnTo>
                        <a:lnTo>
                          <a:pt x="5" y="34"/>
                        </a:lnTo>
                        <a:lnTo>
                          <a:pt x="5" y="28"/>
                        </a:lnTo>
                        <a:lnTo>
                          <a:pt x="7" y="26"/>
                        </a:lnTo>
                        <a:lnTo>
                          <a:pt x="7" y="23"/>
                        </a:lnTo>
                        <a:lnTo>
                          <a:pt x="10" y="23"/>
                        </a:lnTo>
                        <a:lnTo>
                          <a:pt x="10" y="18"/>
                        </a:lnTo>
                        <a:lnTo>
                          <a:pt x="12" y="18"/>
                        </a:lnTo>
                        <a:lnTo>
                          <a:pt x="12" y="10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noFill/>
                  <a:ln w="25400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7078" name="Group 111"/>
                <p:cNvGrpSpPr>
                  <a:grpSpLocks/>
                </p:cNvGrpSpPr>
                <p:nvPr/>
              </p:nvGrpSpPr>
              <p:grpSpPr bwMode="auto">
                <a:xfrm>
                  <a:off x="467" y="3958"/>
                  <a:ext cx="71" cy="123"/>
                  <a:chOff x="467" y="3958"/>
                  <a:chExt cx="71" cy="123"/>
                </a:xfrm>
              </p:grpSpPr>
              <p:sp>
                <p:nvSpPr>
                  <p:cNvPr id="27079" name="Freeform 112"/>
                  <p:cNvSpPr>
                    <a:spLocks/>
                  </p:cNvSpPr>
                  <p:nvPr/>
                </p:nvSpPr>
                <p:spPr bwMode="auto">
                  <a:xfrm>
                    <a:off x="467" y="3958"/>
                    <a:ext cx="71" cy="123"/>
                  </a:xfrm>
                  <a:custGeom>
                    <a:avLst/>
                    <a:gdLst>
                      <a:gd name="T0" fmla="*/ 59 w 71"/>
                      <a:gd name="T1" fmla="*/ 0 h 123"/>
                      <a:gd name="T2" fmla="*/ 0 w 71"/>
                      <a:gd name="T3" fmla="*/ 62 h 123"/>
                      <a:gd name="T4" fmla="*/ 59 w 71"/>
                      <a:gd name="T5" fmla="*/ 123 h 123"/>
                      <a:gd name="T6" fmla="*/ 60 w 71"/>
                      <a:gd name="T7" fmla="*/ 117 h 123"/>
                      <a:gd name="T8" fmla="*/ 60 w 71"/>
                      <a:gd name="T9" fmla="*/ 115 h 123"/>
                      <a:gd name="T10" fmla="*/ 65 w 71"/>
                      <a:gd name="T11" fmla="*/ 115 h 123"/>
                      <a:gd name="T12" fmla="*/ 65 w 71"/>
                      <a:gd name="T13" fmla="*/ 109 h 123"/>
                      <a:gd name="T14" fmla="*/ 68 w 71"/>
                      <a:gd name="T15" fmla="*/ 109 h 123"/>
                      <a:gd name="T16" fmla="*/ 68 w 71"/>
                      <a:gd name="T17" fmla="*/ 104 h 123"/>
                      <a:gd name="T18" fmla="*/ 71 w 71"/>
                      <a:gd name="T19" fmla="*/ 104 h 123"/>
                      <a:gd name="T20" fmla="*/ 71 w 71"/>
                      <a:gd name="T21" fmla="*/ 64 h 123"/>
                      <a:gd name="T22" fmla="*/ 68 w 71"/>
                      <a:gd name="T23" fmla="*/ 64 h 123"/>
                      <a:gd name="T24" fmla="*/ 68 w 71"/>
                      <a:gd name="T25" fmla="*/ 34 h 123"/>
                      <a:gd name="T26" fmla="*/ 65 w 71"/>
                      <a:gd name="T27" fmla="*/ 34 h 123"/>
                      <a:gd name="T28" fmla="*/ 65 w 71"/>
                      <a:gd name="T29" fmla="*/ 28 h 123"/>
                      <a:gd name="T30" fmla="*/ 63 w 71"/>
                      <a:gd name="T31" fmla="*/ 26 h 123"/>
                      <a:gd name="T32" fmla="*/ 63 w 71"/>
                      <a:gd name="T33" fmla="*/ 23 h 123"/>
                      <a:gd name="T34" fmla="*/ 60 w 71"/>
                      <a:gd name="T35" fmla="*/ 23 h 123"/>
                      <a:gd name="T36" fmla="*/ 60 w 71"/>
                      <a:gd name="T37" fmla="*/ 18 h 123"/>
                      <a:gd name="T38" fmla="*/ 58 w 71"/>
                      <a:gd name="T39" fmla="*/ 18 h 123"/>
                      <a:gd name="T40" fmla="*/ 58 w 71"/>
                      <a:gd name="T41" fmla="*/ 10 h 123"/>
                      <a:gd name="T42" fmla="*/ 59 w 71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1"/>
                      <a:gd name="T67" fmla="*/ 0 h 123"/>
                      <a:gd name="T68" fmla="*/ 71 w 71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1" h="123">
                        <a:moveTo>
                          <a:pt x="59" y="0"/>
                        </a:moveTo>
                        <a:lnTo>
                          <a:pt x="0" y="62"/>
                        </a:lnTo>
                        <a:lnTo>
                          <a:pt x="59" y="123"/>
                        </a:lnTo>
                        <a:lnTo>
                          <a:pt x="60" y="117"/>
                        </a:lnTo>
                        <a:lnTo>
                          <a:pt x="60" y="115"/>
                        </a:lnTo>
                        <a:lnTo>
                          <a:pt x="65" y="115"/>
                        </a:lnTo>
                        <a:lnTo>
                          <a:pt x="65" y="109"/>
                        </a:lnTo>
                        <a:lnTo>
                          <a:pt x="68" y="109"/>
                        </a:lnTo>
                        <a:lnTo>
                          <a:pt x="68" y="104"/>
                        </a:lnTo>
                        <a:lnTo>
                          <a:pt x="71" y="104"/>
                        </a:lnTo>
                        <a:lnTo>
                          <a:pt x="71" y="64"/>
                        </a:lnTo>
                        <a:lnTo>
                          <a:pt x="68" y="64"/>
                        </a:lnTo>
                        <a:lnTo>
                          <a:pt x="68" y="34"/>
                        </a:lnTo>
                        <a:lnTo>
                          <a:pt x="65" y="34"/>
                        </a:lnTo>
                        <a:lnTo>
                          <a:pt x="65" y="28"/>
                        </a:lnTo>
                        <a:lnTo>
                          <a:pt x="63" y="26"/>
                        </a:lnTo>
                        <a:lnTo>
                          <a:pt x="63" y="23"/>
                        </a:lnTo>
                        <a:lnTo>
                          <a:pt x="60" y="23"/>
                        </a:lnTo>
                        <a:lnTo>
                          <a:pt x="60" y="18"/>
                        </a:lnTo>
                        <a:lnTo>
                          <a:pt x="58" y="18"/>
                        </a:lnTo>
                        <a:lnTo>
                          <a:pt x="58" y="10"/>
                        </a:lnTo>
                        <a:lnTo>
                          <a:pt x="59" y="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54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7080" name="Freeform 113"/>
                  <p:cNvSpPr>
                    <a:spLocks/>
                  </p:cNvSpPr>
                  <p:nvPr/>
                </p:nvSpPr>
                <p:spPr bwMode="auto">
                  <a:xfrm>
                    <a:off x="467" y="3958"/>
                    <a:ext cx="71" cy="123"/>
                  </a:xfrm>
                  <a:custGeom>
                    <a:avLst/>
                    <a:gdLst>
                      <a:gd name="T0" fmla="*/ 59 w 71"/>
                      <a:gd name="T1" fmla="*/ 0 h 123"/>
                      <a:gd name="T2" fmla="*/ 0 w 71"/>
                      <a:gd name="T3" fmla="*/ 62 h 123"/>
                      <a:gd name="T4" fmla="*/ 59 w 71"/>
                      <a:gd name="T5" fmla="*/ 123 h 123"/>
                      <a:gd name="T6" fmla="*/ 60 w 71"/>
                      <a:gd name="T7" fmla="*/ 117 h 123"/>
                      <a:gd name="T8" fmla="*/ 60 w 71"/>
                      <a:gd name="T9" fmla="*/ 115 h 123"/>
                      <a:gd name="T10" fmla="*/ 65 w 71"/>
                      <a:gd name="T11" fmla="*/ 115 h 123"/>
                      <a:gd name="T12" fmla="*/ 65 w 71"/>
                      <a:gd name="T13" fmla="*/ 109 h 123"/>
                      <a:gd name="T14" fmla="*/ 68 w 71"/>
                      <a:gd name="T15" fmla="*/ 109 h 123"/>
                      <a:gd name="T16" fmla="*/ 68 w 71"/>
                      <a:gd name="T17" fmla="*/ 104 h 123"/>
                      <a:gd name="T18" fmla="*/ 71 w 71"/>
                      <a:gd name="T19" fmla="*/ 104 h 123"/>
                      <a:gd name="T20" fmla="*/ 71 w 71"/>
                      <a:gd name="T21" fmla="*/ 64 h 123"/>
                      <a:gd name="T22" fmla="*/ 68 w 71"/>
                      <a:gd name="T23" fmla="*/ 64 h 123"/>
                      <a:gd name="T24" fmla="*/ 68 w 71"/>
                      <a:gd name="T25" fmla="*/ 34 h 123"/>
                      <a:gd name="T26" fmla="*/ 65 w 71"/>
                      <a:gd name="T27" fmla="*/ 34 h 123"/>
                      <a:gd name="T28" fmla="*/ 65 w 71"/>
                      <a:gd name="T29" fmla="*/ 28 h 123"/>
                      <a:gd name="T30" fmla="*/ 63 w 71"/>
                      <a:gd name="T31" fmla="*/ 26 h 123"/>
                      <a:gd name="T32" fmla="*/ 63 w 71"/>
                      <a:gd name="T33" fmla="*/ 23 h 123"/>
                      <a:gd name="T34" fmla="*/ 60 w 71"/>
                      <a:gd name="T35" fmla="*/ 23 h 123"/>
                      <a:gd name="T36" fmla="*/ 60 w 71"/>
                      <a:gd name="T37" fmla="*/ 18 h 123"/>
                      <a:gd name="T38" fmla="*/ 58 w 71"/>
                      <a:gd name="T39" fmla="*/ 18 h 123"/>
                      <a:gd name="T40" fmla="*/ 58 w 71"/>
                      <a:gd name="T41" fmla="*/ 10 h 123"/>
                      <a:gd name="T42" fmla="*/ 59 w 71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1"/>
                      <a:gd name="T67" fmla="*/ 0 h 123"/>
                      <a:gd name="T68" fmla="*/ 71 w 71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1" h="123">
                        <a:moveTo>
                          <a:pt x="59" y="0"/>
                        </a:moveTo>
                        <a:lnTo>
                          <a:pt x="0" y="62"/>
                        </a:lnTo>
                        <a:lnTo>
                          <a:pt x="59" y="123"/>
                        </a:lnTo>
                        <a:lnTo>
                          <a:pt x="60" y="117"/>
                        </a:lnTo>
                        <a:lnTo>
                          <a:pt x="60" y="115"/>
                        </a:lnTo>
                        <a:lnTo>
                          <a:pt x="65" y="115"/>
                        </a:lnTo>
                        <a:lnTo>
                          <a:pt x="65" y="109"/>
                        </a:lnTo>
                        <a:lnTo>
                          <a:pt x="68" y="109"/>
                        </a:lnTo>
                        <a:lnTo>
                          <a:pt x="68" y="104"/>
                        </a:lnTo>
                        <a:lnTo>
                          <a:pt x="71" y="104"/>
                        </a:lnTo>
                        <a:lnTo>
                          <a:pt x="71" y="64"/>
                        </a:lnTo>
                        <a:lnTo>
                          <a:pt x="68" y="64"/>
                        </a:lnTo>
                        <a:lnTo>
                          <a:pt x="68" y="34"/>
                        </a:lnTo>
                        <a:lnTo>
                          <a:pt x="65" y="34"/>
                        </a:lnTo>
                        <a:lnTo>
                          <a:pt x="65" y="28"/>
                        </a:lnTo>
                        <a:lnTo>
                          <a:pt x="63" y="26"/>
                        </a:lnTo>
                        <a:lnTo>
                          <a:pt x="63" y="23"/>
                        </a:lnTo>
                        <a:lnTo>
                          <a:pt x="60" y="23"/>
                        </a:lnTo>
                        <a:lnTo>
                          <a:pt x="60" y="18"/>
                        </a:lnTo>
                        <a:lnTo>
                          <a:pt x="58" y="18"/>
                        </a:lnTo>
                        <a:lnTo>
                          <a:pt x="58" y="10"/>
                        </a:lnTo>
                        <a:lnTo>
                          <a:pt x="59" y="0"/>
                        </a:lnTo>
                        <a:close/>
                      </a:path>
                    </a:pathLst>
                  </a:custGeom>
                  <a:noFill/>
                  <a:ln w="25400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27075" name="Line 114"/>
              <p:cNvSpPr>
                <a:spLocks noChangeShapeType="1"/>
              </p:cNvSpPr>
              <p:nvPr/>
            </p:nvSpPr>
            <p:spPr bwMode="auto">
              <a:xfrm>
                <a:off x="408" y="3958"/>
                <a:ext cx="118" cy="124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076" name="Line 115"/>
              <p:cNvSpPr>
                <a:spLocks noChangeShapeType="1"/>
              </p:cNvSpPr>
              <p:nvPr/>
            </p:nvSpPr>
            <p:spPr bwMode="auto">
              <a:xfrm flipV="1">
                <a:off x="408" y="3958"/>
                <a:ext cx="118" cy="124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7073" name="Oval 116"/>
            <p:cNvSpPr>
              <a:spLocks noChangeArrowheads="1"/>
            </p:cNvSpPr>
            <p:nvPr/>
          </p:nvSpPr>
          <p:spPr bwMode="auto">
            <a:xfrm>
              <a:off x="3061" y="3475"/>
              <a:ext cx="182" cy="182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 altLang="ru-RU"/>
            </a:p>
          </p:txBody>
        </p:sp>
      </p:grpSp>
      <p:sp>
        <p:nvSpPr>
          <p:cNvPr id="26682" name="Text Box 47"/>
          <p:cNvSpPr txBox="1">
            <a:spLocks noChangeArrowheads="1"/>
          </p:cNvSpPr>
          <p:nvPr/>
        </p:nvSpPr>
        <p:spPr bwMode="auto">
          <a:xfrm>
            <a:off x="4710113" y="5287963"/>
            <a:ext cx="1865312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46376" tIns="73177" rIns="146376" bIns="73177">
            <a:spAutoFit/>
          </a:bodyPr>
          <a:lstStyle>
            <a:lvl1pPr defTabSz="2162175">
              <a:spcBef>
                <a:spcPct val="20000"/>
              </a:spcBef>
              <a:buFont typeface="Arial" panose="020B0604020202020204" pitchFamily="34" charset="0"/>
              <a:buChar char="•"/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2162175">
              <a:spcBef>
                <a:spcPct val="20000"/>
              </a:spcBef>
              <a:buFont typeface="Arial" panose="020B0604020202020204" pitchFamily="34" charset="0"/>
              <a:buChar char="–"/>
              <a:defRPr sz="3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2162175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216217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2162175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21621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21621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21621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21621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chemeClr val="tx1"/>
              </a:buClr>
              <a:buSzPts val="800"/>
              <a:buFontTx/>
              <a:buNone/>
            </a:pPr>
            <a:r>
              <a:rPr lang="ru-RU" altLang="ru-RU" sz="1100" b="1">
                <a:cs typeface="Times New Roman" panose="02020603050405020304" pitchFamily="18" charset="0"/>
              </a:rPr>
              <a:t>Компрессорная станция;</a:t>
            </a:r>
          </a:p>
        </p:txBody>
      </p:sp>
      <p:sp>
        <p:nvSpPr>
          <p:cNvPr id="26683" name="TextBox 13"/>
          <p:cNvSpPr txBox="1">
            <a:spLocks noChangeArrowheads="1"/>
          </p:cNvSpPr>
          <p:nvPr/>
        </p:nvSpPr>
        <p:spPr bwMode="auto">
          <a:xfrm>
            <a:off x="4813300" y="5765800"/>
            <a:ext cx="3100388" cy="280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0478" tIns="55239" rIns="110478" bIns="55239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3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100" b="1">
                <a:cs typeface="Times New Roman" panose="02020603050405020304" pitchFamily="18" charset="0"/>
              </a:rPr>
              <a:t>Военизированный горноспасательный взвод</a:t>
            </a:r>
            <a:endParaRPr lang="ru-RU" altLang="ru-RU" sz="1300" b="1">
              <a:cs typeface="Times New Roman" panose="02020603050405020304" pitchFamily="18" charset="0"/>
            </a:endParaRPr>
          </a:p>
        </p:txBody>
      </p:sp>
      <p:sp>
        <p:nvSpPr>
          <p:cNvPr id="26684" name="TextBox 15"/>
          <p:cNvSpPr txBox="1">
            <a:spLocks noChangeArrowheads="1"/>
          </p:cNvSpPr>
          <p:nvPr/>
        </p:nvSpPr>
        <p:spPr bwMode="auto">
          <a:xfrm>
            <a:off x="4808538" y="6067425"/>
            <a:ext cx="2770187" cy="280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0478" tIns="55239" rIns="110478" bIns="55239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3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100" b="1">
                <a:cs typeface="Times New Roman" panose="02020603050405020304" pitchFamily="18" charset="0"/>
              </a:rPr>
              <a:t>Место погрузки угля на ж/д транспорт  </a:t>
            </a:r>
          </a:p>
        </p:txBody>
      </p:sp>
      <p:sp>
        <p:nvSpPr>
          <p:cNvPr id="410" name="Прямоугольник 409"/>
          <p:cNvSpPr/>
          <p:nvPr/>
        </p:nvSpPr>
        <p:spPr bwMode="auto">
          <a:xfrm>
            <a:off x="4057650" y="6172200"/>
            <a:ext cx="354013" cy="166688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50000">
                <a:schemeClr val="bg2"/>
              </a:gs>
              <a:gs pos="100000">
                <a:schemeClr val="tx1">
                  <a:lumMod val="50000"/>
                  <a:lumOff val="50000"/>
                </a:schemeClr>
              </a:gs>
            </a:gsLst>
            <a:path path="rect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0473" tIns="55236" rIns="110473" bIns="55236" anchor="ctr"/>
          <a:lstStyle/>
          <a:p>
            <a:pPr algn="ctr">
              <a:defRPr/>
            </a:pPr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6686" name="Group 82"/>
          <p:cNvGrpSpPr>
            <a:grpSpLocks/>
          </p:cNvGrpSpPr>
          <p:nvPr/>
        </p:nvGrpSpPr>
        <p:grpSpPr bwMode="auto">
          <a:xfrm>
            <a:off x="4057650" y="5754688"/>
            <a:ext cx="619125" cy="331787"/>
            <a:chOff x="4207" y="2129"/>
            <a:chExt cx="499" cy="456"/>
          </a:xfrm>
        </p:grpSpPr>
        <p:sp>
          <p:nvSpPr>
            <p:cNvPr id="27069" name="AutoShape 83"/>
            <p:cNvSpPr>
              <a:spLocks noChangeArrowheads="1"/>
            </p:cNvSpPr>
            <p:nvPr/>
          </p:nvSpPr>
          <p:spPr bwMode="auto">
            <a:xfrm rot="5400000">
              <a:off x="4288" y="2048"/>
              <a:ext cx="337" cy="499"/>
            </a:xfrm>
            <a:prstGeom prst="flowChartExtract">
              <a:avLst/>
            </a:prstGeom>
            <a:solidFill>
              <a:srgbClr val="6600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 altLang="ru-RU">
                <a:cs typeface="Times New Roman" panose="02020603050405020304" pitchFamily="18" charset="0"/>
              </a:endParaRPr>
            </a:p>
          </p:txBody>
        </p:sp>
        <p:sp>
          <p:nvSpPr>
            <p:cNvPr id="27070" name="Line 84"/>
            <p:cNvSpPr>
              <a:spLocks noChangeShapeType="1"/>
            </p:cNvSpPr>
            <p:nvPr/>
          </p:nvSpPr>
          <p:spPr bwMode="auto">
            <a:xfrm>
              <a:off x="4217" y="2449"/>
              <a:ext cx="0" cy="136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071" name="Text Box 85"/>
            <p:cNvSpPr txBox="1">
              <a:spLocks noChangeArrowheads="1"/>
            </p:cNvSpPr>
            <p:nvPr/>
          </p:nvSpPr>
          <p:spPr bwMode="auto">
            <a:xfrm>
              <a:off x="4223" y="2189"/>
              <a:ext cx="408" cy="2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45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39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3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635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635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635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635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ru-RU" altLang="ru-RU" sz="1100" b="1">
                  <a:solidFill>
                    <a:srgbClr val="FFFF00"/>
                  </a:solidFill>
                  <a:cs typeface="Times New Roman" panose="02020603050405020304" pitchFamily="18" charset="0"/>
                </a:rPr>
                <a:t>ВГСВ</a:t>
              </a:r>
            </a:p>
          </p:txBody>
        </p:sp>
      </p:grpSp>
      <p:grpSp>
        <p:nvGrpSpPr>
          <p:cNvPr id="26687" name="Группа 49"/>
          <p:cNvGrpSpPr>
            <a:grpSpLocks/>
          </p:cNvGrpSpPr>
          <p:nvPr/>
        </p:nvGrpSpPr>
        <p:grpSpPr bwMode="auto">
          <a:xfrm>
            <a:off x="4057650" y="6470650"/>
            <a:ext cx="300038" cy="352425"/>
            <a:chOff x="214282" y="1325391"/>
            <a:chExt cx="214314" cy="252573"/>
          </a:xfrm>
        </p:grpSpPr>
        <p:sp>
          <p:nvSpPr>
            <p:cNvPr id="435" name="Равнобедренный треугольник 183"/>
            <p:cNvSpPr/>
            <p:nvPr/>
          </p:nvSpPr>
          <p:spPr>
            <a:xfrm>
              <a:off x="214282" y="1325391"/>
              <a:ext cx="214314" cy="213891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068" name="TextBox 48"/>
            <p:cNvSpPr txBox="1">
              <a:spLocks noChangeArrowheads="1"/>
            </p:cNvSpPr>
            <p:nvPr/>
          </p:nvSpPr>
          <p:spPr bwMode="auto">
            <a:xfrm>
              <a:off x="214282" y="1357298"/>
              <a:ext cx="214314" cy="220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45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39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3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635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635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635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635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ru-RU" altLang="ru-RU" sz="1400" b="1">
                <a:solidFill>
                  <a:schemeClr val="bg1"/>
                </a:solidFill>
                <a:cs typeface="Times New Roman" panose="02020603050405020304" pitchFamily="18" charset="0"/>
              </a:endParaRPr>
            </a:p>
          </p:txBody>
        </p:sp>
      </p:grpSp>
      <p:sp>
        <p:nvSpPr>
          <p:cNvPr id="26688" name="TextBox 15"/>
          <p:cNvSpPr txBox="1">
            <a:spLocks noChangeArrowheads="1"/>
          </p:cNvSpPr>
          <p:nvPr/>
        </p:nvSpPr>
        <p:spPr bwMode="auto">
          <a:xfrm>
            <a:off x="4824413" y="6470650"/>
            <a:ext cx="660400" cy="280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0478" tIns="55239" rIns="110478" bIns="55239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3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100" b="1">
                <a:cs typeface="Times New Roman" panose="02020603050405020304" pitchFamily="18" charset="0"/>
              </a:rPr>
              <a:t>Шахта</a:t>
            </a:r>
          </a:p>
        </p:txBody>
      </p:sp>
      <p:graphicFrame>
        <p:nvGraphicFramePr>
          <p:cNvPr id="26689" name="Object 100"/>
          <p:cNvGraphicFramePr>
            <a:graphicFrameLocks noChangeAspect="1"/>
          </p:cNvGraphicFramePr>
          <p:nvPr/>
        </p:nvGraphicFramePr>
        <p:xfrm>
          <a:off x="3946525" y="6799263"/>
          <a:ext cx="609600" cy="40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436" name="Clip" r:id="rId7" imgW="5807075" imgH="3009900" progId="">
                  <p:embed/>
                </p:oleObj>
              </mc:Choice>
              <mc:Fallback>
                <p:oleObj name="Clip" r:id="rId7" imgW="5807075" imgH="3009900" progId="">
                  <p:embed/>
                  <p:pic>
                    <p:nvPicPr>
                      <p:cNvPr id="0" name="Object 10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46525" y="6799263"/>
                        <a:ext cx="609600" cy="409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90" name="TextBox 15"/>
          <p:cNvSpPr txBox="1">
            <a:spLocks noChangeArrowheads="1"/>
          </p:cNvSpPr>
          <p:nvPr/>
        </p:nvSpPr>
        <p:spPr bwMode="auto">
          <a:xfrm>
            <a:off x="4824413" y="6861175"/>
            <a:ext cx="2755900" cy="280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0478" tIns="55239" rIns="110478" bIns="55239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3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100" b="1">
                <a:cs typeface="Times New Roman" panose="02020603050405020304" pitchFamily="18" charset="0"/>
              </a:rPr>
              <a:t>Обогатительная фабрика, (комбинаты)</a:t>
            </a:r>
          </a:p>
        </p:txBody>
      </p:sp>
      <p:grpSp>
        <p:nvGrpSpPr>
          <p:cNvPr id="26691" name="Group 360"/>
          <p:cNvGrpSpPr>
            <a:grpSpLocks/>
          </p:cNvGrpSpPr>
          <p:nvPr/>
        </p:nvGrpSpPr>
        <p:grpSpPr bwMode="auto">
          <a:xfrm>
            <a:off x="3941763" y="7362825"/>
            <a:ext cx="647700" cy="338138"/>
            <a:chOff x="6432" y="3569"/>
            <a:chExt cx="810" cy="602"/>
          </a:xfrm>
        </p:grpSpPr>
        <p:sp>
          <p:nvSpPr>
            <p:cNvPr id="26923" name="Freeform 361"/>
            <p:cNvSpPr>
              <a:spLocks/>
            </p:cNvSpPr>
            <p:nvPr/>
          </p:nvSpPr>
          <p:spPr bwMode="auto">
            <a:xfrm>
              <a:off x="6432" y="3569"/>
              <a:ext cx="810" cy="602"/>
            </a:xfrm>
            <a:custGeom>
              <a:avLst/>
              <a:gdLst>
                <a:gd name="T0" fmla="*/ 0 w 3240"/>
                <a:gd name="T1" fmla="*/ 0 h 2404"/>
                <a:gd name="T2" fmla="*/ 0 w 3240"/>
                <a:gd name="T3" fmla="*/ 0 h 2404"/>
                <a:gd name="T4" fmla="*/ 0 w 3240"/>
                <a:gd name="T5" fmla="*/ 0 h 2404"/>
                <a:gd name="T6" fmla="*/ 0 w 3240"/>
                <a:gd name="T7" fmla="*/ 0 h 2404"/>
                <a:gd name="T8" fmla="*/ 0 w 3240"/>
                <a:gd name="T9" fmla="*/ 0 h 2404"/>
                <a:gd name="T10" fmla="*/ 0 w 3240"/>
                <a:gd name="T11" fmla="*/ 0 h 2404"/>
                <a:gd name="T12" fmla="*/ 0 w 3240"/>
                <a:gd name="T13" fmla="*/ 0 h 2404"/>
                <a:gd name="T14" fmla="*/ 0 w 3240"/>
                <a:gd name="T15" fmla="*/ 0 h 2404"/>
                <a:gd name="T16" fmla="*/ 0 w 3240"/>
                <a:gd name="T17" fmla="*/ 0 h 2404"/>
                <a:gd name="T18" fmla="*/ 0 w 3240"/>
                <a:gd name="T19" fmla="*/ 0 h 2404"/>
                <a:gd name="T20" fmla="*/ 0 w 3240"/>
                <a:gd name="T21" fmla="*/ 0 h 2404"/>
                <a:gd name="T22" fmla="*/ 0 w 3240"/>
                <a:gd name="T23" fmla="*/ 0 h 2404"/>
                <a:gd name="T24" fmla="*/ 0 w 3240"/>
                <a:gd name="T25" fmla="*/ 0 h 2404"/>
                <a:gd name="T26" fmla="*/ 0 w 3240"/>
                <a:gd name="T27" fmla="*/ 0 h 2404"/>
                <a:gd name="T28" fmla="*/ 0 w 3240"/>
                <a:gd name="T29" fmla="*/ 0 h 2404"/>
                <a:gd name="T30" fmla="*/ 0 w 3240"/>
                <a:gd name="T31" fmla="*/ 0 h 2404"/>
                <a:gd name="T32" fmla="*/ 0 w 3240"/>
                <a:gd name="T33" fmla="*/ 0 h 2404"/>
                <a:gd name="T34" fmla="*/ 0 w 3240"/>
                <a:gd name="T35" fmla="*/ 0 h 2404"/>
                <a:gd name="T36" fmla="*/ 0 w 3240"/>
                <a:gd name="T37" fmla="*/ 0 h 2404"/>
                <a:gd name="T38" fmla="*/ 0 w 3240"/>
                <a:gd name="T39" fmla="*/ 0 h 2404"/>
                <a:gd name="T40" fmla="*/ 0 w 3240"/>
                <a:gd name="T41" fmla="*/ 0 h 2404"/>
                <a:gd name="T42" fmla="*/ 0 w 3240"/>
                <a:gd name="T43" fmla="*/ 0 h 2404"/>
                <a:gd name="T44" fmla="*/ 0 w 3240"/>
                <a:gd name="T45" fmla="*/ 0 h 2404"/>
                <a:gd name="T46" fmla="*/ 0 w 3240"/>
                <a:gd name="T47" fmla="*/ 0 h 2404"/>
                <a:gd name="T48" fmla="*/ 0 w 3240"/>
                <a:gd name="T49" fmla="*/ 0 h 2404"/>
                <a:gd name="T50" fmla="*/ 0 w 3240"/>
                <a:gd name="T51" fmla="*/ 0 h 2404"/>
                <a:gd name="T52" fmla="*/ 0 w 3240"/>
                <a:gd name="T53" fmla="*/ 0 h 2404"/>
                <a:gd name="T54" fmla="*/ 0 w 3240"/>
                <a:gd name="T55" fmla="*/ 0 h 2404"/>
                <a:gd name="T56" fmla="*/ 0 w 3240"/>
                <a:gd name="T57" fmla="*/ 0 h 2404"/>
                <a:gd name="T58" fmla="*/ 0 w 3240"/>
                <a:gd name="T59" fmla="*/ 0 h 2404"/>
                <a:gd name="T60" fmla="*/ 0 w 3240"/>
                <a:gd name="T61" fmla="*/ 0 h 2404"/>
                <a:gd name="T62" fmla="*/ 0 w 3240"/>
                <a:gd name="T63" fmla="*/ 0 h 2404"/>
                <a:gd name="T64" fmla="*/ 0 w 3240"/>
                <a:gd name="T65" fmla="*/ 0 h 2404"/>
                <a:gd name="T66" fmla="*/ 0 w 3240"/>
                <a:gd name="T67" fmla="*/ 0 h 2404"/>
                <a:gd name="T68" fmla="*/ 0 w 3240"/>
                <a:gd name="T69" fmla="*/ 0 h 2404"/>
                <a:gd name="T70" fmla="*/ 0 w 3240"/>
                <a:gd name="T71" fmla="*/ 0 h 2404"/>
                <a:gd name="T72" fmla="*/ 0 w 3240"/>
                <a:gd name="T73" fmla="*/ 0 h 2404"/>
                <a:gd name="T74" fmla="*/ 0 w 3240"/>
                <a:gd name="T75" fmla="*/ 0 h 2404"/>
                <a:gd name="T76" fmla="*/ 0 w 3240"/>
                <a:gd name="T77" fmla="*/ 0 h 2404"/>
                <a:gd name="T78" fmla="*/ 0 w 3240"/>
                <a:gd name="T79" fmla="*/ 0 h 2404"/>
                <a:gd name="T80" fmla="*/ 0 w 3240"/>
                <a:gd name="T81" fmla="*/ 0 h 2404"/>
                <a:gd name="T82" fmla="*/ 0 w 3240"/>
                <a:gd name="T83" fmla="*/ 0 h 2404"/>
                <a:gd name="T84" fmla="*/ 0 w 3240"/>
                <a:gd name="T85" fmla="*/ 0 h 2404"/>
                <a:gd name="T86" fmla="*/ 0 w 3240"/>
                <a:gd name="T87" fmla="*/ 0 h 2404"/>
                <a:gd name="T88" fmla="*/ 0 w 3240"/>
                <a:gd name="T89" fmla="*/ 0 h 2404"/>
                <a:gd name="T90" fmla="*/ 0 w 3240"/>
                <a:gd name="T91" fmla="*/ 0 h 2404"/>
                <a:gd name="T92" fmla="*/ 0 w 3240"/>
                <a:gd name="T93" fmla="*/ 0 h 2404"/>
                <a:gd name="T94" fmla="*/ 0 w 3240"/>
                <a:gd name="T95" fmla="*/ 0 h 2404"/>
                <a:gd name="T96" fmla="*/ 0 w 3240"/>
                <a:gd name="T97" fmla="*/ 0 h 2404"/>
                <a:gd name="T98" fmla="*/ 0 w 3240"/>
                <a:gd name="T99" fmla="*/ 0 h 2404"/>
                <a:gd name="T100" fmla="*/ 0 w 3240"/>
                <a:gd name="T101" fmla="*/ 0 h 2404"/>
                <a:gd name="T102" fmla="*/ 0 w 3240"/>
                <a:gd name="T103" fmla="*/ 0 h 2404"/>
                <a:gd name="T104" fmla="*/ 0 w 3240"/>
                <a:gd name="T105" fmla="*/ 0 h 2404"/>
                <a:gd name="T106" fmla="*/ 0 w 3240"/>
                <a:gd name="T107" fmla="*/ 0 h 2404"/>
                <a:gd name="T108" fmla="*/ 0 w 3240"/>
                <a:gd name="T109" fmla="*/ 0 h 2404"/>
                <a:gd name="T110" fmla="*/ 0 w 3240"/>
                <a:gd name="T111" fmla="*/ 0 h 2404"/>
                <a:gd name="T112" fmla="*/ 0 w 3240"/>
                <a:gd name="T113" fmla="*/ 0 h 2404"/>
                <a:gd name="T114" fmla="*/ 0 w 3240"/>
                <a:gd name="T115" fmla="*/ 0 h 2404"/>
                <a:gd name="T116" fmla="*/ 0 w 3240"/>
                <a:gd name="T117" fmla="*/ 0 h 2404"/>
                <a:gd name="T118" fmla="*/ 0 w 3240"/>
                <a:gd name="T119" fmla="*/ 0 h 2404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240"/>
                <a:gd name="T181" fmla="*/ 0 h 2404"/>
                <a:gd name="T182" fmla="*/ 3240 w 3240"/>
                <a:gd name="T183" fmla="*/ 2404 h 2404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240" h="2404">
                  <a:moveTo>
                    <a:pt x="1866" y="3"/>
                  </a:moveTo>
                  <a:lnTo>
                    <a:pt x="1876" y="0"/>
                  </a:lnTo>
                  <a:lnTo>
                    <a:pt x="1887" y="1"/>
                  </a:lnTo>
                  <a:lnTo>
                    <a:pt x="1898" y="2"/>
                  </a:lnTo>
                  <a:lnTo>
                    <a:pt x="1909" y="5"/>
                  </a:lnTo>
                  <a:lnTo>
                    <a:pt x="1919" y="9"/>
                  </a:lnTo>
                  <a:lnTo>
                    <a:pt x="1929" y="15"/>
                  </a:lnTo>
                  <a:lnTo>
                    <a:pt x="1939" y="20"/>
                  </a:lnTo>
                  <a:lnTo>
                    <a:pt x="1950" y="26"/>
                  </a:lnTo>
                  <a:lnTo>
                    <a:pt x="1960" y="30"/>
                  </a:lnTo>
                  <a:lnTo>
                    <a:pt x="1970" y="34"/>
                  </a:lnTo>
                  <a:lnTo>
                    <a:pt x="1980" y="36"/>
                  </a:lnTo>
                  <a:lnTo>
                    <a:pt x="1990" y="37"/>
                  </a:lnTo>
                  <a:lnTo>
                    <a:pt x="1998" y="36"/>
                  </a:lnTo>
                  <a:lnTo>
                    <a:pt x="2008" y="34"/>
                  </a:lnTo>
                  <a:lnTo>
                    <a:pt x="2019" y="28"/>
                  </a:lnTo>
                  <a:lnTo>
                    <a:pt x="2028" y="20"/>
                  </a:lnTo>
                  <a:lnTo>
                    <a:pt x="2038" y="20"/>
                  </a:lnTo>
                  <a:lnTo>
                    <a:pt x="2050" y="22"/>
                  </a:lnTo>
                  <a:lnTo>
                    <a:pt x="2061" y="24"/>
                  </a:lnTo>
                  <a:lnTo>
                    <a:pt x="2073" y="28"/>
                  </a:lnTo>
                  <a:lnTo>
                    <a:pt x="2082" y="31"/>
                  </a:lnTo>
                  <a:lnTo>
                    <a:pt x="2092" y="36"/>
                  </a:lnTo>
                  <a:lnTo>
                    <a:pt x="2099" y="41"/>
                  </a:lnTo>
                  <a:lnTo>
                    <a:pt x="2108" y="47"/>
                  </a:lnTo>
                  <a:lnTo>
                    <a:pt x="2116" y="37"/>
                  </a:lnTo>
                  <a:lnTo>
                    <a:pt x="2126" y="32"/>
                  </a:lnTo>
                  <a:lnTo>
                    <a:pt x="2135" y="29"/>
                  </a:lnTo>
                  <a:lnTo>
                    <a:pt x="2146" y="29"/>
                  </a:lnTo>
                  <a:lnTo>
                    <a:pt x="2157" y="30"/>
                  </a:lnTo>
                  <a:lnTo>
                    <a:pt x="2167" y="34"/>
                  </a:lnTo>
                  <a:lnTo>
                    <a:pt x="2178" y="39"/>
                  </a:lnTo>
                  <a:lnTo>
                    <a:pt x="2190" y="45"/>
                  </a:lnTo>
                  <a:lnTo>
                    <a:pt x="2199" y="50"/>
                  </a:lnTo>
                  <a:lnTo>
                    <a:pt x="2211" y="57"/>
                  </a:lnTo>
                  <a:lnTo>
                    <a:pt x="2222" y="62"/>
                  </a:lnTo>
                  <a:lnTo>
                    <a:pt x="2234" y="68"/>
                  </a:lnTo>
                  <a:lnTo>
                    <a:pt x="2244" y="72"/>
                  </a:lnTo>
                  <a:lnTo>
                    <a:pt x="2256" y="75"/>
                  </a:lnTo>
                  <a:lnTo>
                    <a:pt x="2267" y="76"/>
                  </a:lnTo>
                  <a:lnTo>
                    <a:pt x="2279" y="76"/>
                  </a:lnTo>
                  <a:lnTo>
                    <a:pt x="2285" y="79"/>
                  </a:lnTo>
                  <a:lnTo>
                    <a:pt x="2292" y="82"/>
                  </a:lnTo>
                  <a:lnTo>
                    <a:pt x="2298" y="82"/>
                  </a:lnTo>
                  <a:lnTo>
                    <a:pt x="2305" y="83"/>
                  </a:lnTo>
                  <a:lnTo>
                    <a:pt x="2311" y="82"/>
                  </a:lnTo>
                  <a:lnTo>
                    <a:pt x="2319" y="81"/>
                  </a:lnTo>
                  <a:lnTo>
                    <a:pt x="2325" y="79"/>
                  </a:lnTo>
                  <a:lnTo>
                    <a:pt x="2332" y="79"/>
                  </a:lnTo>
                  <a:lnTo>
                    <a:pt x="2338" y="76"/>
                  </a:lnTo>
                  <a:lnTo>
                    <a:pt x="2344" y="75"/>
                  </a:lnTo>
                  <a:lnTo>
                    <a:pt x="2351" y="74"/>
                  </a:lnTo>
                  <a:lnTo>
                    <a:pt x="2357" y="74"/>
                  </a:lnTo>
                  <a:lnTo>
                    <a:pt x="2364" y="74"/>
                  </a:lnTo>
                  <a:lnTo>
                    <a:pt x="2372" y="79"/>
                  </a:lnTo>
                  <a:lnTo>
                    <a:pt x="2379" y="81"/>
                  </a:lnTo>
                  <a:lnTo>
                    <a:pt x="2387" y="88"/>
                  </a:lnTo>
                  <a:lnTo>
                    <a:pt x="2397" y="95"/>
                  </a:lnTo>
                  <a:lnTo>
                    <a:pt x="2408" y="103"/>
                  </a:lnTo>
                  <a:lnTo>
                    <a:pt x="2418" y="112"/>
                  </a:lnTo>
                  <a:lnTo>
                    <a:pt x="2429" y="121"/>
                  </a:lnTo>
                  <a:lnTo>
                    <a:pt x="2439" y="127"/>
                  </a:lnTo>
                  <a:lnTo>
                    <a:pt x="2451" y="133"/>
                  </a:lnTo>
                  <a:lnTo>
                    <a:pt x="2458" y="134"/>
                  </a:lnTo>
                  <a:lnTo>
                    <a:pt x="2464" y="136"/>
                  </a:lnTo>
                  <a:lnTo>
                    <a:pt x="2470" y="136"/>
                  </a:lnTo>
                  <a:lnTo>
                    <a:pt x="2480" y="137"/>
                  </a:lnTo>
                  <a:lnTo>
                    <a:pt x="2479" y="128"/>
                  </a:lnTo>
                  <a:lnTo>
                    <a:pt x="2480" y="121"/>
                  </a:lnTo>
                  <a:lnTo>
                    <a:pt x="2486" y="130"/>
                  </a:lnTo>
                  <a:lnTo>
                    <a:pt x="2493" y="140"/>
                  </a:lnTo>
                  <a:lnTo>
                    <a:pt x="2494" y="145"/>
                  </a:lnTo>
                  <a:lnTo>
                    <a:pt x="2498" y="150"/>
                  </a:lnTo>
                  <a:lnTo>
                    <a:pt x="2502" y="155"/>
                  </a:lnTo>
                  <a:lnTo>
                    <a:pt x="2505" y="162"/>
                  </a:lnTo>
                  <a:lnTo>
                    <a:pt x="2510" y="172"/>
                  </a:lnTo>
                  <a:lnTo>
                    <a:pt x="2517" y="182"/>
                  </a:lnTo>
                  <a:lnTo>
                    <a:pt x="2523" y="192"/>
                  </a:lnTo>
                  <a:lnTo>
                    <a:pt x="2529" y="203"/>
                  </a:lnTo>
                  <a:lnTo>
                    <a:pt x="2534" y="207"/>
                  </a:lnTo>
                  <a:lnTo>
                    <a:pt x="2540" y="214"/>
                  </a:lnTo>
                  <a:lnTo>
                    <a:pt x="2545" y="218"/>
                  </a:lnTo>
                  <a:lnTo>
                    <a:pt x="2552" y="223"/>
                  </a:lnTo>
                  <a:lnTo>
                    <a:pt x="2558" y="227"/>
                  </a:lnTo>
                  <a:lnTo>
                    <a:pt x="2564" y="231"/>
                  </a:lnTo>
                  <a:lnTo>
                    <a:pt x="2573" y="233"/>
                  </a:lnTo>
                  <a:lnTo>
                    <a:pt x="2582" y="236"/>
                  </a:lnTo>
                  <a:lnTo>
                    <a:pt x="2581" y="244"/>
                  </a:lnTo>
                  <a:lnTo>
                    <a:pt x="2582" y="252"/>
                  </a:lnTo>
                  <a:lnTo>
                    <a:pt x="2583" y="258"/>
                  </a:lnTo>
                  <a:lnTo>
                    <a:pt x="2587" y="265"/>
                  </a:lnTo>
                  <a:lnTo>
                    <a:pt x="2592" y="273"/>
                  </a:lnTo>
                  <a:lnTo>
                    <a:pt x="2602" y="281"/>
                  </a:lnTo>
                  <a:lnTo>
                    <a:pt x="2606" y="283"/>
                  </a:lnTo>
                  <a:lnTo>
                    <a:pt x="2611" y="285"/>
                  </a:lnTo>
                  <a:lnTo>
                    <a:pt x="2618" y="287"/>
                  </a:lnTo>
                  <a:lnTo>
                    <a:pt x="2624" y="290"/>
                  </a:lnTo>
                  <a:lnTo>
                    <a:pt x="2632" y="290"/>
                  </a:lnTo>
                  <a:lnTo>
                    <a:pt x="2639" y="293"/>
                  </a:lnTo>
                  <a:lnTo>
                    <a:pt x="2646" y="294"/>
                  </a:lnTo>
                  <a:lnTo>
                    <a:pt x="2656" y="297"/>
                  </a:lnTo>
                  <a:lnTo>
                    <a:pt x="2657" y="296"/>
                  </a:lnTo>
                  <a:lnTo>
                    <a:pt x="2659" y="295"/>
                  </a:lnTo>
                  <a:lnTo>
                    <a:pt x="2661" y="296"/>
                  </a:lnTo>
                  <a:lnTo>
                    <a:pt x="2662" y="297"/>
                  </a:lnTo>
                  <a:lnTo>
                    <a:pt x="2665" y="306"/>
                  </a:lnTo>
                  <a:lnTo>
                    <a:pt x="2671" y="314"/>
                  </a:lnTo>
                  <a:lnTo>
                    <a:pt x="2677" y="323"/>
                  </a:lnTo>
                  <a:lnTo>
                    <a:pt x="2683" y="333"/>
                  </a:lnTo>
                  <a:lnTo>
                    <a:pt x="2687" y="342"/>
                  </a:lnTo>
                  <a:lnTo>
                    <a:pt x="2692" y="353"/>
                  </a:lnTo>
                  <a:lnTo>
                    <a:pt x="2692" y="358"/>
                  </a:lnTo>
                  <a:lnTo>
                    <a:pt x="2692" y="363"/>
                  </a:lnTo>
                  <a:lnTo>
                    <a:pt x="2692" y="368"/>
                  </a:lnTo>
                  <a:lnTo>
                    <a:pt x="2692" y="374"/>
                  </a:lnTo>
                  <a:lnTo>
                    <a:pt x="2699" y="381"/>
                  </a:lnTo>
                  <a:lnTo>
                    <a:pt x="2709" y="389"/>
                  </a:lnTo>
                  <a:lnTo>
                    <a:pt x="2714" y="392"/>
                  </a:lnTo>
                  <a:lnTo>
                    <a:pt x="2720" y="396"/>
                  </a:lnTo>
                  <a:lnTo>
                    <a:pt x="2727" y="401"/>
                  </a:lnTo>
                  <a:lnTo>
                    <a:pt x="2733" y="406"/>
                  </a:lnTo>
                  <a:lnTo>
                    <a:pt x="2738" y="409"/>
                  </a:lnTo>
                  <a:lnTo>
                    <a:pt x="2744" y="415"/>
                  </a:lnTo>
                  <a:lnTo>
                    <a:pt x="2749" y="419"/>
                  </a:lnTo>
                  <a:lnTo>
                    <a:pt x="2755" y="426"/>
                  </a:lnTo>
                  <a:lnTo>
                    <a:pt x="2759" y="430"/>
                  </a:lnTo>
                  <a:lnTo>
                    <a:pt x="2763" y="438"/>
                  </a:lnTo>
                  <a:lnTo>
                    <a:pt x="2767" y="443"/>
                  </a:lnTo>
                  <a:lnTo>
                    <a:pt x="2770" y="452"/>
                  </a:lnTo>
                  <a:lnTo>
                    <a:pt x="2773" y="457"/>
                  </a:lnTo>
                  <a:lnTo>
                    <a:pt x="2775" y="462"/>
                  </a:lnTo>
                  <a:lnTo>
                    <a:pt x="2777" y="468"/>
                  </a:lnTo>
                  <a:lnTo>
                    <a:pt x="2779" y="473"/>
                  </a:lnTo>
                  <a:lnTo>
                    <a:pt x="2774" y="478"/>
                  </a:lnTo>
                  <a:lnTo>
                    <a:pt x="2776" y="484"/>
                  </a:lnTo>
                  <a:lnTo>
                    <a:pt x="2781" y="491"/>
                  </a:lnTo>
                  <a:lnTo>
                    <a:pt x="2788" y="500"/>
                  </a:lnTo>
                  <a:lnTo>
                    <a:pt x="2795" y="508"/>
                  </a:lnTo>
                  <a:lnTo>
                    <a:pt x="2804" y="518"/>
                  </a:lnTo>
                  <a:lnTo>
                    <a:pt x="2809" y="527"/>
                  </a:lnTo>
                  <a:lnTo>
                    <a:pt x="2811" y="538"/>
                  </a:lnTo>
                  <a:lnTo>
                    <a:pt x="2808" y="538"/>
                  </a:lnTo>
                  <a:lnTo>
                    <a:pt x="2805" y="540"/>
                  </a:lnTo>
                  <a:lnTo>
                    <a:pt x="2808" y="544"/>
                  </a:lnTo>
                  <a:lnTo>
                    <a:pt x="2812" y="550"/>
                  </a:lnTo>
                  <a:lnTo>
                    <a:pt x="2816" y="555"/>
                  </a:lnTo>
                  <a:lnTo>
                    <a:pt x="2818" y="563"/>
                  </a:lnTo>
                  <a:lnTo>
                    <a:pt x="2820" y="569"/>
                  </a:lnTo>
                  <a:lnTo>
                    <a:pt x="2822" y="577"/>
                  </a:lnTo>
                  <a:lnTo>
                    <a:pt x="2824" y="585"/>
                  </a:lnTo>
                  <a:lnTo>
                    <a:pt x="2827" y="592"/>
                  </a:lnTo>
                  <a:lnTo>
                    <a:pt x="2828" y="599"/>
                  </a:lnTo>
                  <a:lnTo>
                    <a:pt x="2830" y="606"/>
                  </a:lnTo>
                  <a:lnTo>
                    <a:pt x="2833" y="611"/>
                  </a:lnTo>
                  <a:lnTo>
                    <a:pt x="2836" y="617"/>
                  </a:lnTo>
                  <a:lnTo>
                    <a:pt x="2840" y="620"/>
                  </a:lnTo>
                  <a:lnTo>
                    <a:pt x="2845" y="625"/>
                  </a:lnTo>
                  <a:lnTo>
                    <a:pt x="2852" y="627"/>
                  </a:lnTo>
                  <a:lnTo>
                    <a:pt x="2859" y="627"/>
                  </a:lnTo>
                  <a:lnTo>
                    <a:pt x="2864" y="634"/>
                  </a:lnTo>
                  <a:lnTo>
                    <a:pt x="2865" y="643"/>
                  </a:lnTo>
                  <a:lnTo>
                    <a:pt x="2865" y="652"/>
                  </a:lnTo>
                  <a:lnTo>
                    <a:pt x="2867" y="660"/>
                  </a:lnTo>
                  <a:lnTo>
                    <a:pt x="2865" y="670"/>
                  </a:lnTo>
                  <a:lnTo>
                    <a:pt x="2865" y="679"/>
                  </a:lnTo>
                  <a:lnTo>
                    <a:pt x="2865" y="687"/>
                  </a:lnTo>
                  <a:lnTo>
                    <a:pt x="2868" y="697"/>
                  </a:lnTo>
                  <a:lnTo>
                    <a:pt x="2870" y="696"/>
                  </a:lnTo>
                  <a:lnTo>
                    <a:pt x="2873" y="695"/>
                  </a:lnTo>
                  <a:lnTo>
                    <a:pt x="2874" y="695"/>
                  </a:lnTo>
                  <a:lnTo>
                    <a:pt x="2875" y="697"/>
                  </a:lnTo>
                  <a:lnTo>
                    <a:pt x="2874" y="702"/>
                  </a:lnTo>
                  <a:lnTo>
                    <a:pt x="2875" y="709"/>
                  </a:lnTo>
                  <a:lnTo>
                    <a:pt x="2877" y="712"/>
                  </a:lnTo>
                  <a:lnTo>
                    <a:pt x="2881" y="718"/>
                  </a:lnTo>
                  <a:lnTo>
                    <a:pt x="2886" y="721"/>
                  </a:lnTo>
                  <a:lnTo>
                    <a:pt x="2893" y="723"/>
                  </a:lnTo>
                  <a:lnTo>
                    <a:pt x="2900" y="725"/>
                  </a:lnTo>
                  <a:lnTo>
                    <a:pt x="2909" y="728"/>
                  </a:lnTo>
                  <a:lnTo>
                    <a:pt x="2915" y="731"/>
                  </a:lnTo>
                  <a:lnTo>
                    <a:pt x="2923" y="733"/>
                  </a:lnTo>
                  <a:lnTo>
                    <a:pt x="2933" y="735"/>
                  </a:lnTo>
                  <a:lnTo>
                    <a:pt x="2941" y="738"/>
                  </a:lnTo>
                  <a:lnTo>
                    <a:pt x="2947" y="741"/>
                  </a:lnTo>
                  <a:lnTo>
                    <a:pt x="2956" y="747"/>
                  </a:lnTo>
                  <a:lnTo>
                    <a:pt x="2960" y="752"/>
                  </a:lnTo>
                  <a:lnTo>
                    <a:pt x="2968" y="760"/>
                  </a:lnTo>
                  <a:lnTo>
                    <a:pt x="2977" y="765"/>
                  </a:lnTo>
                  <a:lnTo>
                    <a:pt x="2985" y="775"/>
                  </a:lnTo>
                  <a:lnTo>
                    <a:pt x="2989" y="784"/>
                  </a:lnTo>
                  <a:lnTo>
                    <a:pt x="2993" y="795"/>
                  </a:lnTo>
                  <a:lnTo>
                    <a:pt x="2993" y="805"/>
                  </a:lnTo>
                  <a:lnTo>
                    <a:pt x="2992" y="817"/>
                  </a:lnTo>
                  <a:lnTo>
                    <a:pt x="2988" y="828"/>
                  </a:lnTo>
                  <a:lnTo>
                    <a:pt x="2986" y="842"/>
                  </a:lnTo>
                  <a:lnTo>
                    <a:pt x="2981" y="854"/>
                  </a:lnTo>
                  <a:lnTo>
                    <a:pt x="2976" y="868"/>
                  </a:lnTo>
                  <a:lnTo>
                    <a:pt x="2971" y="881"/>
                  </a:lnTo>
                  <a:lnTo>
                    <a:pt x="2969" y="895"/>
                  </a:lnTo>
                  <a:lnTo>
                    <a:pt x="2965" y="908"/>
                  </a:lnTo>
                  <a:lnTo>
                    <a:pt x="2963" y="922"/>
                  </a:lnTo>
                  <a:lnTo>
                    <a:pt x="2963" y="934"/>
                  </a:lnTo>
                  <a:lnTo>
                    <a:pt x="2965" y="948"/>
                  </a:lnTo>
                  <a:lnTo>
                    <a:pt x="2959" y="967"/>
                  </a:lnTo>
                  <a:lnTo>
                    <a:pt x="2958" y="987"/>
                  </a:lnTo>
                  <a:lnTo>
                    <a:pt x="2954" y="1007"/>
                  </a:lnTo>
                  <a:lnTo>
                    <a:pt x="2953" y="1029"/>
                  </a:lnTo>
                  <a:lnTo>
                    <a:pt x="2951" y="1050"/>
                  </a:lnTo>
                  <a:lnTo>
                    <a:pt x="2951" y="1070"/>
                  </a:lnTo>
                  <a:lnTo>
                    <a:pt x="2951" y="1092"/>
                  </a:lnTo>
                  <a:lnTo>
                    <a:pt x="2951" y="1113"/>
                  </a:lnTo>
                  <a:lnTo>
                    <a:pt x="2951" y="1134"/>
                  </a:lnTo>
                  <a:lnTo>
                    <a:pt x="2951" y="1156"/>
                  </a:lnTo>
                  <a:lnTo>
                    <a:pt x="2951" y="1176"/>
                  </a:lnTo>
                  <a:lnTo>
                    <a:pt x="2952" y="1198"/>
                  </a:lnTo>
                  <a:lnTo>
                    <a:pt x="2951" y="1218"/>
                  </a:lnTo>
                  <a:lnTo>
                    <a:pt x="2951" y="1239"/>
                  </a:lnTo>
                  <a:lnTo>
                    <a:pt x="2950" y="1259"/>
                  </a:lnTo>
                  <a:lnTo>
                    <a:pt x="2950" y="1280"/>
                  </a:lnTo>
                  <a:lnTo>
                    <a:pt x="2946" y="1298"/>
                  </a:lnTo>
                  <a:lnTo>
                    <a:pt x="2945" y="1317"/>
                  </a:lnTo>
                  <a:lnTo>
                    <a:pt x="2944" y="1335"/>
                  </a:lnTo>
                  <a:lnTo>
                    <a:pt x="2945" y="1352"/>
                  </a:lnTo>
                  <a:lnTo>
                    <a:pt x="2946" y="1367"/>
                  </a:lnTo>
                  <a:lnTo>
                    <a:pt x="2948" y="1385"/>
                  </a:lnTo>
                  <a:lnTo>
                    <a:pt x="2952" y="1400"/>
                  </a:lnTo>
                  <a:lnTo>
                    <a:pt x="2956" y="1416"/>
                  </a:lnTo>
                  <a:lnTo>
                    <a:pt x="2958" y="1430"/>
                  </a:lnTo>
                  <a:lnTo>
                    <a:pt x="2962" y="1446"/>
                  </a:lnTo>
                  <a:lnTo>
                    <a:pt x="2965" y="1462"/>
                  </a:lnTo>
                  <a:lnTo>
                    <a:pt x="2969" y="1479"/>
                  </a:lnTo>
                  <a:lnTo>
                    <a:pt x="2970" y="1495"/>
                  </a:lnTo>
                  <a:lnTo>
                    <a:pt x="2971" y="1514"/>
                  </a:lnTo>
                  <a:lnTo>
                    <a:pt x="2971" y="1533"/>
                  </a:lnTo>
                  <a:lnTo>
                    <a:pt x="2971" y="1554"/>
                  </a:lnTo>
                  <a:lnTo>
                    <a:pt x="2982" y="1552"/>
                  </a:lnTo>
                  <a:lnTo>
                    <a:pt x="2994" y="1551"/>
                  </a:lnTo>
                  <a:lnTo>
                    <a:pt x="3007" y="1550"/>
                  </a:lnTo>
                  <a:lnTo>
                    <a:pt x="3021" y="1549"/>
                  </a:lnTo>
                  <a:lnTo>
                    <a:pt x="3034" y="1547"/>
                  </a:lnTo>
                  <a:lnTo>
                    <a:pt x="3047" y="1546"/>
                  </a:lnTo>
                  <a:lnTo>
                    <a:pt x="3062" y="1544"/>
                  </a:lnTo>
                  <a:lnTo>
                    <a:pt x="3075" y="1544"/>
                  </a:lnTo>
                  <a:lnTo>
                    <a:pt x="3088" y="1542"/>
                  </a:lnTo>
                  <a:lnTo>
                    <a:pt x="3101" y="1540"/>
                  </a:lnTo>
                  <a:lnTo>
                    <a:pt x="3115" y="1540"/>
                  </a:lnTo>
                  <a:lnTo>
                    <a:pt x="3128" y="1542"/>
                  </a:lnTo>
                  <a:lnTo>
                    <a:pt x="3140" y="1543"/>
                  </a:lnTo>
                  <a:lnTo>
                    <a:pt x="3152" y="1546"/>
                  </a:lnTo>
                  <a:lnTo>
                    <a:pt x="3163" y="1547"/>
                  </a:lnTo>
                  <a:lnTo>
                    <a:pt x="3175" y="1552"/>
                  </a:lnTo>
                  <a:lnTo>
                    <a:pt x="3175" y="1556"/>
                  </a:lnTo>
                  <a:lnTo>
                    <a:pt x="3175" y="1558"/>
                  </a:lnTo>
                  <a:lnTo>
                    <a:pt x="3165" y="1561"/>
                  </a:lnTo>
                  <a:lnTo>
                    <a:pt x="3159" y="1564"/>
                  </a:lnTo>
                  <a:lnTo>
                    <a:pt x="3156" y="1565"/>
                  </a:lnTo>
                  <a:lnTo>
                    <a:pt x="3157" y="1567"/>
                  </a:lnTo>
                  <a:lnTo>
                    <a:pt x="3158" y="1567"/>
                  </a:lnTo>
                  <a:lnTo>
                    <a:pt x="3163" y="1567"/>
                  </a:lnTo>
                  <a:lnTo>
                    <a:pt x="3168" y="1569"/>
                  </a:lnTo>
                  <a:lnTo>
                    <a:pt x="3176" y="1570"/>
                  </a:lnTo>
                  <a:lnTo>
                    <a:pt x="3182" y="1570"/>
                  </a:lnTo>
                  <a:lnTo>
                    <a:pt x="3191" y="1570"/>
                  </a:lnTo>
                  <a:lnTo>
                    <a:pt x="3197" y="1571"/>
                  </a:lnTo>
                  <a:lnTo>
                    <a:pt x="3204" y="1573"/>
                  </a:lnTo>
                  <a:lnTo>
                    <a:pt x="3210" y="1574"/>
                  </a:lnTo>
                  <a:lnTo>
                    <a:pt x="3213" y="1577"/>
                  </a:lnTo>
                  <a:lnTo>
                    <a:pt x="3217" y="1580"/>
                  </a:lnTo>
                  <a:lnTo>
                    <a:pt x="3218" y="1587"/>
                  </a:lnTo>
                  <a:lnTo>
                    <a:pt x="3218" y="1596"/>
                  </a:lnTo>
                  <a:lnTo>
                    <a:pt x="3221" y="1605"/>
                  </a:lnTo>
                  <a:lnTo>
                    <a:pt x="3223" y="1615"/>
                  </a:lnTo>
                  <a:lnTo>
                    <a:pt x="3224" y="1625"/>
                  </a:lnTo>
                  <a:lnTo>
                    <a:pt x="3223" y="1633"/>
                  </a:lnTo>
                  <a:lnTo>
                    <a:pt x="3219" y="1642"/>
                  </a:lnTo>
                  <a:lnTo>
                    <a:pt x="3216" y="1646"/>
                  </a:lnTo>
                  <a:lnTo>
                    <a:pt x="3213" y="1651"/>
                  </a:lnTo>
                  <a:lnTo>
                    <a:pt x="3209" y="1653"/>
                  </a:lnTo>
                  <a:lnTo>
                    <a:pt x="3203" y="1657"/>
                  </a:lnTo>
                  <a:lnTo>
                    <a:pt x="3210" y="1666"/>
                  </a:lnTo>
                  <a:lnTo>
                    <a:pt x="3217" y="1676"/>
                  </a:lnTo>
                  <a:lnTo>
                    <a:pt x="3219" y="1681"/>
                  </a:lnTo>
                  <a:lnTo>
                    <a:pt x="3223" y="1686"/>
                  </a:lnTo>
                  <a:lnTo>
                    <a:pt x="3225" y="1693"/>
                  </a:lnTo>
                  <a:lnTo>
                    <a:pt x="3228" y="1698"/>
                  </a:lnTo>
                  <a:lnTo>
                    <a:pt x="3229" y="1704"/>
                  </a:lnTo>
                  <a:lnTo>
                    <a:pt x="3230" y="1710"/>
                  </a:lnTo>
                  <a:lnTo>
                    <a:pt x="3230" y="1716"/>
                  </a:lnTo>
                  <a:lnTo>
                    <a:pt x="3230" y="1724"/>
                  </a:lnTo>
                  <a:lnTo>
                    <a:pt x="3228" y="1730"/>
                  </a:lnTo>
                  <a:lnTo>
                    <a:pt x="3225" y="1737"/>
                  </a:lnTo>
                  <a:lnTo>
                    <a:pt x="3222" y="1745"/>
                  </a:lnTo>
                  <a:lnTo>
                    <a:pt x="3218" y="1752"/>
                  </a:lnTo>
                  <a:lnTo>
                    <a:pt x="3213" y="1760"/>
                  </a:lnTo>
                  <a:lnTo>
                    <a:pt x="3213" y="1768"/>
                  </a:lnTo>
                  <a:lnTo>
                    <a:pt x="3213" y="1774"/>
                  </a:lnTo>
                  <a:lnTo>
                    <a:pt x="3215" y="1780"/>
                  </a:lnTo>
                  <a:lnTo>
                    <a:pt x="3217" y="1786"/>
                  </a:lnTo>
                  <a:lnTo>
                    <a:pt x="3222" y="1790"/>
                  </a:lnTo>
                  <a:lnTo>
                    <a:pt x="3227" y="1797"/>
                  </a:lnTo>
                  <a:lnTo>
                    <a:pt x="3234" y="1803"/>
                  </a:lnTo>
                  <a:lnTo>
                    <a:pt x="3236" y="1802"/>
                  </a:lnTo>
                  <a:lnTo>
                    <a:pt x="3238" y="1804"/>
                  </a:lnTo>
                  <a:lnTo>
                    <a:pt x="3239" y="1809"/>
                  </a:lnTo>
                  <a:lnTo>
                    <a:pt x="3240" y="1815"/>
                  </a:lnTo>
                  <a:lnTo>
                    <a:pt x="3240" y="1822"/>
                  </a:lnTo>
                  <a:lnTo>
                    <a:pt x="3240" y="1830"/>
                  </a:lnTo>
                  <a:lnTo>
                    <a:pt x="3239" y="1840"/>
                  </a:lnTo>
                  <a:lnTo>
                    <a:pt x="3238" y="1852"/>
                  </a:lnTo>
                  <a:lnTo>
                    <a:pt x="3236" y="1862"/>
                  </a:lnTo>
                  <a:lnTo>
                    <a:pt x="3234" y="1873"/>
                  </a:lnTo>
                  <a:lnTo>
                    <a:pt x="3231" y="1883"/>
                  </a:lnTo>
                  <a:lnTo>
                    <a:pt x="3229" y="1894"/>
                  </a:lnTo>
                  <a:lnTo>
                    <a:pt x="3225" y="1904"/>
                  </a:lnTo>
                  <a:lnTo>
                    <a:pt x="3224" y="1913"/>
                  </a:lnTo>
                  <a:lnTo>
                    <a:pt x="3221" y="1922"/>
                  </a:lnTo>
                  <a:lnTo>
                    <a:pt x="3218" y="1930"/>
                  </a:lnTo>
                  <a:lnTo>
                    <a:pt x="3212" y="1937"/>
                  </a:lnTo>
                  <a:lnTo>
                    <a:pt x="3206" y="1947"/>
                  </a:lnTo>
                  <a:lnTo>
                    <a:pt x="3201" y="1957"/>
                  </a:lnTo>
                  <a:lnTo>
                    <a:pt x="3198" y="1968"/>
                  </a:lnTo>
                  <a:lnTo>
                    <a:pt x="3193" y="1977"/>
                  </a:lnTo>
                  <a:lnTo>
                    <a:pt x="3189" y="1988"/>
                  </a:lnTo>
                  <a:lnTo>
                    <a:pt x="3186" y="1998"/>
                  </a:lnTo>
                  <a:lnTo>
                    <a:pt x="3182" y="2009"/>
                  </a:lnTo>
                  <a:lnTo>
                    <a:pt x="3178" y="2017"/>
                  </a:lnTo>
                  <a:lnTo>
                    <a:pt x="3174" y="2027"/>
                  </a:lnTo>
                  <a:lnTo>
                    <a:pt x="3169" y="2036"/>
                  </a:lnTo>
                  <a:lnTo>
                    <a:pt x="3165" y="2044"/>
                  </a:lnTo>
                  <a:lnTo>
                    <a:pt x="3159" y="2053"/>
                  </a:lnTo>
                  <a:lnTo>
                    <a:pt x="3154" y="2059"/>
                  </a:lnTo>
                  <a:lnTo>
                    <a:pt x="3147" y="2065"/>
                  </a:lnTo>
                  <a:lnTo>
                    <a:pt x="3141" y="2072"/>
                  </a:lnTo>
                  <a:lnTo>
                    <a:pt x="3139" y="2080"/>
                  </a:lnTo>
                  <a:lnTo>
                    <a:pt x="3136" y="2088"/>
                  </a:lnTo>
                  <a:lnTo>
                    <a:pt x="3132" y="2094"/>
                  </a:lnTo>
                  <a:lnTo>
                    <a:pt x="3127" y="2102"/>
                  </a:lnTo>
                  <a:lnTo>
                    <a:pt x="3121" y="2107"/>
                  </a:lnTo>
                  <a:lnTo>
                    <a:pt x="3113" y="2114"/>
                  </a:lnTo>
                  <a:lnTo>
                    <a:pt x="3105" y="2118"/>
                  </a:lnTo>
                  <a:lnTo>
                    <a:pt x="3097" y="2123"/>
                  </a:lnTo>
                  <a:lnTo>
                    <a:pt x="3087" y="2126"/>
                  </a:lnTo>
                  <a:lnTo>
                    <a:pt x="3077" y="2131"/>
                  </a:lnTo>
                  <a:lnTo>
                    <a:pt x="3068" y="2134"/>
                  </a:lnTo>
                  <a:lnTo>
                    <a:pt x="3058" y="2137"/>
                  </a:lnTo>
                  <a:lnTo>
                    <a:pt x="3048" y="2141"/>
                  </a:lnTo>
                  <a:lnTo>
                    <a:pt x="3039" y="2145"/>
                  </a:lnTo>
                  <a:lnTo>
                    <a:pt x="3029" y="2147"/>
                  </a:lnTo>
                  <a:lnTo>
                    <a:pt x="3022" y="2151"/>
                  </a:lnTo>
                  <a:lnTo>
                    <a:pt x="2986" y="2162"/>
                  </a:lnTo>
                  <a:lnTo>
                    <a:pt x="2951" y="2174"/>
                  </a:lnTo>
                  <a:lnTo>
                    <a:pt x="2915" y="2184"/>
                  </a:lnTo>
                  <a:lnTo>
                    <a:pt x="2880" y="2195"/>
                  </a:lnTo>
                  <a:lnTo>
                    <a:pt x="2844" y="2203"/>
                  </a:lnTo>
                  <a:lnTo>
                    <a:pt x="2808" y="2213"/>
                  </a:lnTo>
                  <a:lnTo>
                    <a:pt x="2773" y="2223"/>
                  </a:lnTo>
                  <a:lnTo>
                    <a:pt x="2738" y="2232"/>
                  </a:lnTo>
                  <a:lnTo>
                    <a:pt x="2702" y="2242"/>
                  </a:lnTo>
                  <a:lnTo>
                    <a:pt x="2665" y="2251"/>
                  </a:lnTo>
                  <a:lnTo>
                    <a:pt x="2629" y="2261"/>
                  </a:lnTo>
                  <a:lnTo>
                    <a:pt x="2594" y="2271"/>
                  </a:lnTo>
                  <a:lnTo>
                    <a:pt x="2558" y="2282"/>
                  </a:lnTo>
                  <a:lnTo>
                    <a:pt x="2523" y="2294"/>
                  </a:lnTo>
                  <a:lnTo>
                    <a:pt x="2488" y="2306"/>
                  </a:lnTo>
                  <a:lnTo>
                    <a:pt x="2455" y="2321"/>
                  </a:lnTo>
                  <a:lnTo>
                    <a:pt x="2439" y="2324"/>
                  </a:lnTo>
                  <a:lnTo>
                    <a:pt x="2426" y="2328"/>
                  </a:lnTo>
                  <a:lnTo>
                    <a:pt x="2411" y="2332"/>
                  </a:lnTo>
                  <a:lnTo>
                    <a:pt x="2398" y="2337"/>
                  </a:lnTo>
                  <a:lnTo>
                    <a:pt x="2382" y="2341"/>
                  </a:lnTo>
                  <a:lnTo>
                    <a:pt x="2368" y="2346"/>
                  </a:lnTo>
                  <a:lnTo>
                    <a:pt x="2355" y="2350"/>
                  </a:lnTo>
                  <a:lnTo>
                    <a:pt x="2341" y="2356"/>
                  </a:lnTo>
                  <a:lnTo>
                    <a:pt x="2326" y="2359"/>
                  </a:lnTo>
                  <a:lnTo>
                    <a:pt x="2311" y="2363"/>
                  </a:lnTo>
                  <a:lnTo>
                    <a:pt x="2297" y="2368"/>
                  </a:lnTo>
                  <a:lnTo>
                    <a:pt x="2285" y="2371"/>
                  </a:lnTo>
                  <a:lnTo>
                    <a:pt x="2270" y="2374"/>
                  </a:lnTo>
                  <a:lnTo>
                    <a:pt x="2257" y="2377"/>
                  </a:lnTo>
                  <a:lnTo>
                    <a:pt x="2244" y="2380"/>
                  </a:lnTo>
                  <a:lnTo>
                    <a:pt x="2231" y="2381"/>
                  </a:lnTo>
                  <a:lnTo>
                    <a:pt x="2217" y="2371"/>
                  </a:lnTo>
                  <a:lnTo>
                    <a:pt x="2204" y="2363"/>
                  </a:lnTo>
                  <a:lnTo>
                    <a:pt x="2190" y="2357"/>
                  </a:lnTo>
                  <a:lnTo>
                    <a:pt x="2175" y="2351"/>
                  </a:lnTo>
                  <a:lnTo>
                    <a:pt x="2158" y="2347"/>
                  </a:lnTo>
                  <a:lnTo>
                    <a:pt x="2143" y="2344"/>
                  </a:lnTo>
                  <a:lnTo>
                    <a:pt x="2126" y="2343"/>
                  </a:lnTo>
                  <a:lnTo>
                    <a:pt x="2110" y="2343"/>
                  </a:lnTo>
                  <a:lnTo>
                    <a:pt x="2093" y="2343"/>
                  </a:lnTo>
                  <a:lnTo>
                    <a:pt x="2076" y="2345"/>
                  </a:lnTo>
                  <a:lnTo>
                    <a:pt x="2060" y="2347"/>
                  </a:lnTo>
                  <a:lnTo>
                    <a:pt x="2044" y="2351"/>
                  </a:lnTo>
                  <a:lnTo>
                    <a:pt x="2028" y="2356"/>
                  </a:lnTo>
                  <a:lnTo>
                    <a:pt x="2013" y="2361"/>
                  </a:lnTo>
                  <a:lnTo>
                    <a:pt x="1997" y="2368"/>
                  </a:lnTo>
                  <a:lnTo>
                    <a:pt x="1984" y="2375"/>
                  </a:lnTo>
                  <a:lnTo>
                    <a:pt x="1980" y="2365"/>
                  </a:lnTo>
                  <a:lnTo>
                    <a:pt x="1974" y="2359"/>
                  </a:lnTo>
                  <a:lnTo>
                    <a:pt x="1967" y="2354"/>
                  </a:lnTo>
                  <a:lnTo>
                    <a:pt x="1960" y="2350"/>
                  </a:lnTo>
                  <a:lnTo>
                    <a:pt x="1950" y="2348"/>
                  </a:lnTo>
                  <a:lnTo>
                    <a:pt x="1942" y="2347"/>
                  </a:lnTo>
                  <a:lnTo>
                    <a:pt x="1931" y="2346"/>
                  </a:lnTo>
                  <a:lnTo>
                    <a:pt x="1921" y="2346"/>
                  </a:lnTo>
                  <a:lnTo>
                    <a:pt x="1909" y="2346"/>
                  </a:lnTo>
                  <a:lnTo>
                    <a:pt x="1897" y="2347"/>
                  </a:lnTo>
                  <a:lnTo>
                    <a:pt x="1885" y="2347"/>
                  </a:lnTo>
                  <a:lnTo>
                    <a:pt x="1874" y="2348"/>
                  </a:lnTo>
                  <a:lnTo>
                    <a:pt x="1863" y="2349"/>
                  </a:lnTo>
                  <a:lnTo>
                    <a:pt x="1852" y="2350"/>
                  </a:lnTo>
                  <a:lnTo>
                    <a:pt x="1843" y="2349"/>
                  </a:lnTo>
                  <a:lnTo>
                    <a:pt x="1834" y="2349"/>
                  </a:lnTo>
                  <a:lnTo>
                    <a:pt x="1824" y="2352"/>
                  </a:lnTo>
                  <a:lnTo>
                    <a:pt x="1814" y="2357"/>
                  </a:lnTo>
                  <a:lnTo>
                    <a:pt x="1804" y="2358"/>
                  </a:lnTo>
                  <a:lnTo>
                    <a:pt x="1795" y="2358"/>
                  </a:lnTo>
                  <a:lnTo>
                    <a:pt x="1785" y="2358"/>
                  </a:lnTo>
                  <a:lnTo>
                    <a:pt x="1775" y="2357"/>
                  </a:lnTo>
                  <a:lnTo>
                    <a:pt x="1766" y="2355"/>
                  </a:lnTo>
                  <a:lnTo>
                    <a:pt x="1757" y="2354"/>
                  </a:lnTo>
                  <a:lnTo>
                    <a:pt x="1748" y="2350"/>
                  </a:lnTo>
                  <a:lnTo>
                    <a:pt x="1738" y="2348"/>
                  </a:lnTo>
                  <a:lnTo>
                    <a:pt x="1728" y="2348"/>
                  </a:lnTo>
                  <a:lnTo>
                    <a:pt x="1718" y="2348"/>
                  </a:lnTo>
                  <a:lnTo>
                    <a:pt x="1707" y="2347"/>
                  </a:lnTo>
                  <a:lnTo>
                    <a:pt x="1697" y="2348"/>
                  </a:lnTo>
                  <a:lnTo>
                    <a:pt x="1686" y="2350"/>
                  </a:lnTo>
                  <a:lnTo>
                    <a:pt x="1677" y="2356"/>
                  </a:lnTo>
                  <a:lnTo>
                    <a:pt x="1683" y="2357"/>
                  </a:lnTo>
                  <a:lnTo>
                    <a:pt x="1692" y="2358"/>
                  </a:lnTo>
                  <a:lnTo>
                    <a:pt x="1701" y="2361"/>
                  </a:lnTo>
                  <a:lnTo>
                    <a:pt x="1707" y="2368"/>
                  </a:lnTo>
                  <a:lnTo>
                    <a:pt x="1709" y="2371"/>
                  </a:lnTo>
                  <a:lnTo>
                    <a:pt x="1709" y="2380"/>
                  </a:lnTo>
                  <a:lnTo>
                    <a:pt x="1702" y="2381"/>
                  </a:lnTo>
                  <a:lnTo>
                    <a:pt x="1693" y="2384"/>
                  </a:lnTo>
                  <a:lnTo>
                    <a:pt x="1684" y="2386"/>
                  </a:lnTo>
                  <a:lnTo>
                    <a:pt x="1675" y="2389"/>
                  </a:lnTo>
                  <a:lnTo>
                    <a:pt x="1666" y="2389"/>
                  </a:lnTo>
                  <a:lnTo>
                    <a:pt x="1657" y="2391"/>
                  </a:lnTo>
                  <a:lnTo>
                    <a:pt x="1646" y="2391"/>
                  </a:lnTo>
                  <a:lnTo>
                    <a:pt x="1639" y="2392"/>
                  </a:lnTo>
                  <a:lnTo>
                    <a:pt x="1633" y="2390"/>
                  </a:lnTo>
                  <a:lnTo>
                    <a:pt x="1626" y="2389"/>
                  </a:lnTo>
                  <a:lnTo>
                    <a:pt x="1620" y="2387"/>
                  </a:lnTo>
                  <a:lnTo>
                    <a:pt x="1615" y="2384"/>
                  </a:lnTo>
                  <a:lnTo>
                    <a:pt x="1610" y="2380"/>
                  </a:lnTo>
                  <a:lnTo>
                    <a:pt x="1608" y="2374"/>
                  </a:lnTo>
                  <a:lnTo>
                    <a:pt x="1606" y="2369"/>
                  </a:lnTo>
                  <a:lnTo>
                    <a:pt x="1606" y="2361"/>
                  </a:lnTo>
                  <a:lnTo>
                    <a:pt x="1601" y="2355"/>
                  </a:lnTo>
                  <a:lnTo>
                    <a:pt x="1596" y="2349"/>
                  </a:lnTo>
                  <a:lnTo>
                    <a:pt x="1589" y="2347"/>
                  </a:lnTo>
                  <a:lnTo>
                    <a:pt x="1584" y="2346"/>
                  </a:lnTo>
                  <a:lnTo>
                    <a:pt x="1577" y="2345"/>
                  </a:lnTo>
                  <a:lnTo>
                    <a:pt x="1568" y="2347"/>
                  </a:lnTo>
                  <a:lnTo>
                    <a:pt x="1561" y="2348"/>
                  </a:lnTo>
                  <a:lnTo>
                    <a:pt x="1554" y="2351"/>
                  </a:lnTo>
                  <a:lnTo>
                    <a:pt x="1543" y="2355"/>
                  </a:lnTo>
                  <a:lnTo>
                    <a:pt x="1534" y="2358"/>
                  </a:lnTo>
                  <a:lnTo>
                    <a:pt x="1526" y="2361"/>
                  </a:lnTo>
                  <a:lnTo>
                    <a:pt x="1518" y="2365"/>
                  </a:lnTo>
                  <a:lnTo>
                    <a:pt x="1508" y="2369"/>
                  </a:lnTo>
                  <a:lnTo>
                    <a:pt x="1501" y="2371"/>
                  </a:lnTo>
                  <a:lnTo>
                    <a:pt x="1492" y="2373"/>
                  </a:lnTo>
                  <a:lnTo>
                    <a:pt x="1485" y="2375"/>
                  </a:lnTo>
                  <a:lnTo>
                    <a:pt x="1477" y="2375"/>
                  </a:lnTo>
                  <a:lnTo>
                    <a:pt x="1471" y="2376"/>
                  </a:lnTo>
                  <a:lnTo>
                    <a:pt x="1466" y="2376"/>
                  </a:lnTo>
                  <a:lnTo>
                    <a:pt x="1462" y="2377"/>
                  </a:lnTo>
                  <a:lnTo>
                    <a:pt x="1460" y="2377"/>
                  </a:lnTo>
                  <a:lnTo>
                    <a:pt x="1461" y="2378"/>
                  </a:lnTo>
                  <a:lnTo>
                    <a:pt x="1466" y="2378"/>
                  </a:lnTo>
                  <a:lnTo>
                    <a:pt x="1473" y="2380"/>
                  </a:lnTo>
                  <a:lnTo>
                    <a:pt x="1479" y="2380"/>
                  </a:lnTo>
                  <a:lnTo>
                    <a:pt x="1485" y="2380"/>
                  </a:lnTo>
                  <a:lnTo>
                    <a:pt x="1493" y="2381"/>
                  </a:lnTo>
                  <a:lnTo>
                    <a:pt x="1501" y="2383"/>
                  </a:lnTo>
                  <a:lnTo>
                    <a:pt x="1507" y="2384"/>
                  </a:lnTo>
                  <a:lnTo>
                    <a:pt x="1513" y="2386"/>
                  </a:lnTo>
                  <a:lnTo>
                    <a:pt x="1519" y="2389"/>
                  </a:lnTo>
                  <a:lnTo>
                    <a:pt x="1522" y="2392"/>
                  </a:lnTo>
                  <a:lnTo>
                    <a:pt x="1516" y="2392"/>
                  </a:lnTo>
                  <a:lnTo>
                    <a:pt x="1510" y="2392"/>
                  </a:lnTo>
                  <a:lnTo>
                    <a:pt x="1504" y="2394"/>
                  </a:lnTo>
                  <a:lnTo>
                    <a:pt x="1498" y="2396"/>
                  </a:lnTo>
                  <a:lnTo>
                    <a:pt x="1486" y="2398"/>
                  </a:lnTo>
                  <a:lnTo>
                    <a:pt x="1475" y="2401"/>
                  </a:lnTo>
                  <a:lnTo>
                    <a:pt x="1469" y="2401"/>
                  </a:lnTo>
                  <a:lnTo>
                    <a:pt x="1462" y="2402"/>
                  </a:lnTo>
                  <a:lnTo>
                    <a:pt x="1457" y="2403"/>
                  </a:lnTo>
                  <a:lnTo>
                    <a:pt x="1451" y="2404"/>
                  </a:lnTo>
                  <a:lnTo>
                    <a:pt x="1442" y="2403"/>
                  </a:lnTo>
                  <a:lnTo>
                    <a:pt x="1432" y="2402"/>
                  </a:lnTo>
                  <a:lnTo>
                    <a:pt x="1426" y="2399"/>
                  </a:lnTo>
                  <a:lnTo>
                    <a:pt x="1419" y="2395"/>
                  </a:lnTo>
                  <a:lnTo>
                    <a:pt x="1413" y="2389"/>
                  </a:lnTo>
                  <a:lnTo>
                    <a:pt x="1408" y="2383"/>
                  </a:lnTo>
                  <a:lnTo>
                    <a:pt x="1400" y="2383"/>
                  </a:lnTo>
                  <a:lnTo>
                    <a:pt x="1391" y="2384"/>
                  </a:lnTo>
                  <a:lnTo>
                    <a:pt x="1384" y="2385"/>
                  </a:lnTo>
                  <a:lnTo>
                    <a:pt x="1377" y="2388"/>
                  </a:lnTo>
                  <a:lnTo>
                    <a:pt x="1367" y="2389"/>
                  </a:lnTo>
                  <a:lnTo>
                    <a:pt x="1357" y="2391"/>
                  </a:lnTo>
                  <a:lnTo>
                    <a:pt x="1349" y="2394"/>
                  </a:lnTo>
                  <a:lnTo>
                    <a:pt x="1342" y="2396"/>
                  </a:lnTo>
                  <a:lnTo>
                    <a:pt x="1333" y="2396"/>
                  </a:lnTo>
                  <a:lnTo>
                    <a:pt x="1325" y="2397"/>
                  </a:lnTo>
                  <a:lnTo>
                    <a:pt x="1318" y="2396"/>
                  </a:lnTo>
                  <a:lnTo>
                    <a:pt x="1310" y="2396"/>
                  </a:lnTo>
                  <a:lnTo>
                    <a:pt x="1304" y="2392"/>
                  </a:lnTo>
                  <a:lnTo>
                    <a:pt x="1298" y="2389"/>
                  </a:lnTo>
                  <a:lnTo>
                    <a:pt x="1295" y="2385"/>
                  </a:lnTo>
                  <a:lnTo>
                    <a:pt x="1291" y="2380"/>
                  </a:lnTo>
                  <a:lnTo>
                    <a:pt x="1279" y="2376"/>
                  </a:lnTo>
                  <a:lnTo>
                    <a:pt x="1268" y="2375"/>
                  </a:lnTo>
                  <a:lnTo>
                    <a:pt x="1257" y="2374"/>
                  </a:lnTo>
                  <a:lnTo>
                    <a:pt x="1247" y="2374"/>
                  </a:lnTo>
                  <a:lnTo>
                    <a:pt x="1235" y="2374"/>
                  </a:lnTo>
                  <a:lnTo>
                    <a:pt x="1225" y="2375"/>
                  </a:lnTo>
                  <a:lnTo>
                    <a:pt x="1213" y="2376"/>
                  </a:lnTo>
                  <a:lnTo>
                    <a:pt x="1203" y="2378"/>
                  </a:lnTo>
                  <a:lnTo>
                    <a:pt x="1191" y="2378"/>
                  </a:lnTo>
                  <a:lnTo>
                    <a:pt x="1180" y="2380"/>
                  </a:lnTo>
                  <a:lnTo>
                    <a:pt x="1169" y="2381"/>
                  </a:lnTo>
                  <a:lnTo>
                    <a:pt x="1160" y="2383"/>
                  </a:lnTo>
                  <a:lnTo>
                    <a:pt x="1148" y="2384"/>
                  </a:lnTo>
                  <a:lnTo>
                    <a:pt x="1137" y="2386"/>
                  </a:lnTo>
                  <a:lnTo>
                    <a:pt x="1125" y="2387"/>
                  </a:lnTo>
                  <a:lnTo>
                    <a:pt x="1115" y="2389"/>
                  </a:lnTo>
                  <a:lnTo>
                    <a:pt x="1108" y="2389"/>
                  </a:lnTo>
                  <a:lnTo>
                    <a:pt x="1102" y="2391"/>
                  </a:lnTo>
                  <a:lnTo>
                    <a:pt x="1094" y="2392"/>
                  </a:lnTo>
                  <a:lnTo>
                    <a:pt x="1088" y="2395"/>
                  </a:lnTo>
                  <a:lnTo>
                    <a:pt x="1079" y="2396"/>
                  </a:lnTo>
                  <a:lnTo>
                    <a:pt x="1073" y="2397"/>
                  </a:lnTo>
                  <a:lnTo>
                    <a:pt x="1067" y="2398"/>
                  </a:lnTo>
                  <a:lnTo>
                    <a:pt x="1060" y="2399"/>
                  </a:lnTo>
                  <a:lnTo>
                    <a:pt x="1054" y="2398"/>
                  </a:lnTo>
                  <a:lnTo>
                    <a:pt x="1047" y="2398"/>
                  </a:lnTo>
                  <a:lnTo>
                    <a:pt x="1041" y="2397"/>
                  </a:lnTo>
                  <a:lnTo>
                    <a:pt x="1035" y="2396"/>
                  </a:lnTo>
                  <a:lnTo>
                    <a:pt x="1023" y="2390"/>
                  </a:lnTo>
                  <a:lnTo>
                    <a:pt x="1014" y="2383"/>
                  </a:lnTo>
                  <a:lnTo>
                    <a:pt x="1004" y="2380"/>
                  </a:lnTo>
                  <a:lnTo>
                    <a:pt x="995" y="2378"/>
                  </a:lnTo>
                  <a:lnTo>
                    <a:pt x="985" y="2377"/>
                  </a:lnTo>
                  <a:lnTo>
                    <a:pt x="976" y="2378"/>
                  </a:lnTo>
                  <a:lnTo>
                    <a:pt x="966" y="2378"/>
                  </a:lnTo>
                  <a:lnTo>
                    <a:pt x="956" y="2380"/>
                  </a:lnTo>
                  <a:lnTo>
                    <a:pt x="947" y="2380"/>
                  </a:lnTo>
                  <a:lnTo>
                    <a:pt x="937" y="2382"/>
                  </a:lnTo>
                  <a:lnTo>
                    <a:pt x="927" y="2382"/>
                  </a:lnTo>
                  <a:lnTo>
                    <a:pt x="917" y="2383"/>
                  </a:lnTo>
                  <a:lnTo>
                    <a:pt x="907" y="2383"/>
                  </a:lnTo>
                  <a:lnTo>
                    <a:pt x="899" y="2383"/>
                  </a:lnTo>
                  <a:lnTo>
                    <a:pt x="890" y="2380"/>
                  </a:lnTo>
                  <a:lnTo>
                    <a:pt x="882" y="2378"/>
                  </a:lnTo>
                  <a:lnTo>
                    <a:pt x="873" y="2374"/>
                  </a:lnTo>
                  <a:lnTo>
                    <a:pt x="867" y="2369"/>
                  </a:lnTo>
                  <a:lnTo>
                    <a:pt x="859" y="2370"/>
                  </a:lnTo>
                  <a:lnTo>
                    <a:pt x="853" y="2372"/>
                  </a:lnTo>
                  <a:lnTo>
                    <a:pt x="847" y="2373"/>
                  </a:lnTo>
                  <a:lnTo>
                    <a:pt x="841" y="2375"/>
                  </a:lnTo>
                  <a:lnTo>
                    <a:pt x="830" y="2376"/>
                  </a:lnTo>
                  <a:lnTo>
                    <a:pt x="820" y="2376"/>
                  </a:lnTo>
                  <a:lnTo>
                    <a:pt x="811" y="2373"/>
                  </a:lnTo>
                  <a:lnTo>
                    <a:pt x="800" y="2370"/>
                  </a:lnTo>
                  <a:lnTo>
                    <a:pt x="790" y="2365"/>
                  </a:lnTo>
                  <a:lnTo>
                    <a:pt x="782" y="2359"/>
                  </a:lnTo>
                  <a:lnTo>
                    <a:pt x="773" y="2362"/>
                  </a:lnTo>
                  <a:lnTo>
                    <a:pt x="766" y="2367"/>
                  </a:lnTo>
                  <a:lnTo>
                    <a:pt x="760" y="2367"/>
                  </a:lnTo>
                  <a:lnTo>
                    <a:pt x="754" y="2368"/>
                  </a:lnTo>
                  <a:lnTo>
                    <a:pt x="742" y="2365"/>
                  </a:lnTo>
                  <a:lnTo>
                    <a:pt x="732" y="2361"/>
                  </a:lnTo>
                  <a:lnTo>
                    <a:pt x="726" y="2358"/>
                  </a:lnTo>
                  <a:lnTo>
                    <a:pt x="720" y="2357"/>
                  </a:lnTo>
                  <a:lnTo>
                    <a:pt x="715" y="2354"/>
                  </a:lnTo>
                  <a:lnTo>
                    <a:pt x="709" y="2352"/>
                  </a:lnTo>
                  <a:lnTo>
                    <a:pt x="703" y="2351"/>
                  </a:lnTo>
                  <a:lnTo>
                    <a:pt x="697" y="2351"/>
                  </a:lnTo>
                  <a:lnTo>
                    <a:pt x="691" y="2352"/>
                  </a:lnTo>
                  <a:lnTo>
                    <a:pt x="684" y="2356"/>
                  </a:lnTo>
                  <a:lnTo>
                    <a:pt x="674" y="2351"/>
                  </a:lnTo>
                  <a:lnTo>
                    <a:pt x="666" y="2351"/>
                  </a:lnTo>
                  <a:lnTo>
                    <a:pt x="656" y="2351"/>
                  </a:lnTo>
                  <a:lnTo>
                    <a:pt x="648" y="2354"/>
                  </a:lnTo>
                  <a:lnTo>
                    <a:pt x="637" y="2356"/>
                  </a:lnTo>
                  <a:lnTo>
                    <a:pt x="629" y="2358"/>
                  </a:lnTo>
                  <a:lnTo>
                    <a:pt x="619" y="2361"/>
                  </a:lnTo>
                  <a:lnTo>
                    <a:pt x="611" y="2365"/>
                  </a:lnTo>
                  <a:lnTo>
                    <a:pt x="601" y="2368"/>
                  </a:lnTo>
                  <a:lnTo>
                    <a:pt x="590" y="2369"/>
                  </a:lnTo>
                  <a:lnTo>
                    <a:pt x="582" y="2370"/>
                  </a:lnTo>
                  <a:lnTo>
                    <a:pt x="576" y="2371"/>
                  </a:lnTo>
                  <a:lnTo>
                    <a:pt x="568" y="2369"/>
                  </a:lnTo>
                  <a:lnTo>
                    <a:pt x="562" y="2368"/>
                  </a:lnTo>
                  <a:lnTo>
                    <a:pt x="556" y="2361"/>
                  </a:lnTo>
                  <a:lnTo>
                    <a:pt x="553" y="2356"/>
                  </a:lnTo>
                  <a:lnTo>
                    <a:pt x="544" y="2356"/>
                  </a:lnTo>
                  <a:lnTo>
                    <a:pt x="537" y="2358"/>
                  </a:lnTo>
                  <a:lnTo>
                    <a:pt x="531" y="2360"/>
                  </a:lnTo>
                  <a:lnTo>
                    <a:pt x="524" y="2362"/>
                  </a:lnTo>
                  <a:lnTo>
                    <a:pt x="518" y="2361"/>
                  </a:lnTo>
                  <a:lnTo>
                    <a:pt x="511" y="2361"/>
                  </a:lnTo>
                  <a:lnTo>
                    <a:pt x="505" y="2358"/>
                  </a:lnTo>
                  <a:lnTo>
                    <a:pt x="499" y="2351"/>
                  </a:lnTo>
                  <a:lnTo>
                    <a:pt x="487" y="2352"/>
                  </a:lnTo>
                  <a:lnTo>
                    <a:pt x="477" y="2355"/>
                  </a:lnTo>
                  <a:lnTo>
                    <a:pt x="467" y="2356"/>
                  </a:lnTo>
                  <a:lnTo>
                    <a:pt x="458" y="2356"/>
                  </a:lnTo>
                  <a:lnTo>
                    <a:pt x="461" y="2346"/>
                  </a:lnTo>
                  <a:lnTo>
                    <a:pt x="467" y="2338"/>
                  </a:lnTo>
                  <a:lnTo>
                    <a:pt x="476" y="2334"/>
                  </a:lnTo>
                  <a:lnTo>
                    <a:pt x="487" y="2336"/>
                  </a:lnTo>
                  <a:lnTo>
                    <a:pt x="487" y="2329"/>
                  </a:lnTo>
                  <a:lnTo>
                    <a:pt x="488" y="2323"/>
                  </a:lnTo>
                  <a:lnTo>
                    <a:pt x="489" y="2317"/>
                  </a:lnTo>
                  <a:lnTo>
                    <a:pt x="490" y="2314"/>
                  </a:lnTo>
                  <a:lnTo>
                    <a:pt x="482" y="2314"/>
                  </a:lnTo>
                  <a:lnTo>
                    <a:pt x="475" y="2315"/>
                  </a:lnTo>
                  <a:lnTo>
                    <a:pt x="465" y="2315"/>
                  </a:lnTo>
                  <a:lnTo>
                    <a:pt x="458" y="2315"/>
                  </a:lnTo>
                  <a:lnTo>
                    <a:pt x="449" y="2314"/>
                  </a:lnTo>
                  <a:lnTo>
                    <a:pt x="440" y="2314"/>
                  </a:lnTo>
                  <a:lnTo>
                    <a:pt x="431" y="2314"/>
                  </a:lnTo>
                  <a:lnTo>
                    <a:pt x="423" y="2314"/>
                  </a:lnTo>
                  <a:lnTo>
                    <a:pt x="413" y="2312"/>
                  </a:lnTo>
                  <a:lnTo>
                    <a:pt x="403" y="2311"/>
                  </a:lnTo>
                  <a:lnTo>
                    <a:pt x="394" y="2311"/>
                  </a:lnTo>
                  <a:lnTo>
                    <a:pt x="384" y="2311"/>
                  </a:lnTo>
                  <a:lnTo>
                    <a:pt x="375" y="2310"/>
                  </a:lnTo>
                  <a:lnTo>
                    <a:pt x="366" y="2310"/>
                  </a:lnTo>
                  <a:lnTo>
                    <a:pt x="358" y="2310"/>
                  </a:lnTo>
                  <a:lnTo>
                    <a:pt x="349" y="2311"/>
                  </a:lnTo>
                  <a:lnTo>
                    <a:pt x="341" y="2309"/>
                  </a:lnTo>
                  <a:lnTo>
                    <a:pt x="334" y="2309"/>
                  </a:lnTo>
                  <a:lnTo>
                    <a:pt x="324" y="2309"/>
                  </a:lnTo>
                  <a:lnTo>
                    <a:pt x="316" y="2309"/>
                  </a:lnTo>
                  <a:lnTo>
                    <a:pt x="306" y="2308"/>
                  </a:lnTo>
                  <a:lnTo>
                    <a:pt x="297" y="2308"/>
                  </a:lnTo>
                  <a:lnTo>
                    <a:pt x="289" y="2307"/>
                  </a:lnTo>
                  <a:lnTo>
                    <a:pt x="282" y="2306"/>
                  </a:lnTo>
                  <a:lnTo>
                    <a:pt x="282" y="2304"/>
                  </a:lnTo>
                  <a:lnTo>
                    <a:pt x="289" y="2296"/>
                  </a:lnTo>
                  <a:lnTo>
                    <a:pt x="291" y="2291"/>
                  </a:lnTo>
                  <a:lnTo>
                    <a:pt x="289" y="2284"/>
                  </a:lnTo>
                  <a:lnTo>
                    <a:pt x="288" y="2279"/>
                  </a:lnTo>
                  <a:lnTo>
                    <a:pt x="282" y="2274"/>
                  </a:lnTo>
                  <a:lnTo>
                    <a:pt x="278" y="2267"/>
                  </a:lnTo>
                  <a:lnTo>
                    <a:pt x="275" y="2262"/>
                  </a:lnTo>
                  <a:lnTo>
                    <a:pt x="276" y="2256"/>
                  </a:lnTo>
                  <a:lnTo>
                    <a:pt x="266" y="2250"/>
                  </a:lnTo>
                  <a:lnTo>
                    <a:pt x="257" y="2247"/>
                  </a:lnTo>
                  <a:lnTo>
                    <a:pt x="247" y="2243"/>
                  </a:lnTo>
                  <a:lnTo>
                    <a:pt x="237" y="2242"/>
                  </a:lnTo>
                  <a:lnTo>
                    <a:pt x="228" y="2240"/>
                  </a:lnTo>
                  <a:lnTo>
                    <a:pt x="218" y="2237"/>
                  </a:lnTo>
                  <a:lnTo>
                    <a:pt x="208" y="2231"/>
                  </a:lnTo>
                  <a:lnTo>
                    <a:pt x="202" y="2225"/>
                  </a:lnTo>
                  <a:lnTo>
                    <a:pt x="190" y="2223"/>
                  </a:lnTo>
                  <a:lnTo>
                    <a:pt x="181" y="2222"/>
                  </a:lnTo>
                  <a:lnTo>
                    <a:pt x="169" y="2219"/>
                  </a:lnTo>
                  <a:lnTo>
                    <a:pt x="159" y="2217"/>
                  </a:lnTo>
                  <a:lnTo>
                    <a:pt x="147" y="2213"/>
                  </a:lnTo>
                  <a:lnTo>
                    <a:pt x="137" y="2210"/>
                  </a:lnTo>
                  <a:lnTo>
                    <a:pt x="126" y="2205"/>
                  </a:lnTo>
                  <a:lnTo>
                    <a:pt x="119" y="2201"/>
                  </a:lnTo>
                  <a:lnTo>
                    <a:pt x="111" y="2196"/>
                  </a:lnTo>
                  <a:lnTo>
                    <a:pt x="104" y="2189"/>
                  </a:lnTo>
                  <a:lnTo>
                    <a:pt x="99" y="2183"/>
                  </a:lnTo>
                  <a:lnTo>
                    <a:pt x="96" y="2176"/>
                  </a:lnTo>
                  <a:lnTo>
                    <a:pt x="95" y="2168"/>
                  </a:lnTo>
                  <a:lnTo>
                    <a:pt x="96" y="2159"/>
                  </a:lnTo>
                  <a:lnTo>
                    <a:pt x="100" y="2149"/>
                  </a:lnTo>
                  <a:lnTo>
                    <a:pt x="106" y="2139"/>
                  </a:lnTo>
                  <a:lnTo>
                    <a:pt x="94" y="2141"/>
                  </a:lnTo>
                  <a:lnTo>
                    <a:pt x="83" y="2144"/>
                  </a:lnTo>
                  <a:lnTo>
                    <a:pt x="71" y="2147"/>
                  </a:lnTo>
                  <a:lnTo>
                    <a:pt x="61" y="2151"/>
                  </a:lnTo>
                  <a:lnTo>
                    <a:pt x="51" y="2154"/>
                  </a:lnTo>
                  <a:lnTo>
                    <a:pt x="40" y="2157"/>
                  </a:lnTo>
                  <a:lnTo>
                    <a:pt x="29" y="2157"/>
                  </a:lnTo>
                  <a:lnTo>
                    <a:pt x="18" y="2156"/>
                  </a:lnTo>
                  <a:lnTo>
                    <a:pt x="24" y="2148"/>
                  </a:lnTo>
                  <a:lnTo>
                    <a:pt x="34" y="2144"/>
                  </a:lnTo>
                  <a:lnTo>
                    <a:pt x="39" y="2141"/>
                  </a:lnTo>
                  <a:lnTo>
                    <a:pt x="45" y="2138"/>
                  </a:lnTo>
                  <a:lnTo>
                    <a:pt x="51" y="2137"/>
                  </a:lnTo>
                  <a:lnTo>
                    <a:pt x="57" y="2135"/>
                  </a:lnTo>
                  <a:lnTo>
                    <a:pt x="64" y="2132"/>
                  </a:lnTo>
                  <a:lnTo>
                    <a:pt x="70" y="2130"/>
                  </a:lnTo>
                  <a:lnTo>
                    <a:pt x="77" y="2126"/>
                  </a:lnTo>
                  <a:lnTo>
                    <a:pt x="83" y="2125"/>
                  </a:lnTo>
                  <a:lnTo>
                    <a:pt x="89" y="2122"/>
                  </a:lnTo>
                  <a:lnTo>
                    <a:pt x="94" y="2119"/>
                  </a:lnTo>
                  <a:lnTo>
                    <a:pt x="100" y="2116"/>
                  </a:lnTo>
                  <a:lnTo>
                    <a:pt x="106" y="2115"/>
                  </a:lnTo>
                  <a:lnTo>
                    <a:pt x="100" y="2112"/>
                  </a:lnTo>
                  <a:lnTo>
                    <a:pt x="93" y="2112"/>
                  </a:lnTo>
                  <a:lnTo>
                    <a:pt x="87" y="2112"/>
                  </a:lnTo>
                  <a:lnTo>
                    <a:pt x="81" y="2115"/>
                  </a:lnTo>
                  <a:lnTo>
                    <a:pt x="75" y="2115"/>
                  </a:lnTo>
                  <a:lnTo>
                    <a:pt x="69" y="2116"/>
                  </a:lnTo>
                  <a:lnTo>
                    <a:pt x="63" y="2117"/>
                  </a:lnTo>
                  <a:lnTo>
                    <a:pt x="57" y="2120"/>
                  </a:lnTo>
                  <a:lnTo>
                    <a:pt x="51" y="2121"/>
                  </a:lnTo>
                  <a:lnTo>
                    <a:pt x="45" y="2123"/>
                  </a:lnTo>
                  <a:lnTo>
                    <a:pt x="39" y="2125"/>
                  </a:lnTo>
                  <a:lnTo>
                    <a:pt x="34" y="2126"/>
                  </a:lnTo>
                  <a:lnTo>
                    <a:pt x="26" y="2128"/>
                  </a:lnTo>
                  <a:lnTo>
                    <a:pt x="20" y="2129"/>
                  </a:lnTo>
                  <a:lnTo>
                    <a:pt x="14" y="2130"/>
                  </a:lnTo>
                  <a:lnTo>
                    <a:pt x="10" y="2132"/>
                  </a:lnTo>
                  <a:lnTo>
                    <a:pt x="10" y="2124"/>
                  </a:lnTo>
                  <a:lnTo>
                    <a:pt x="13" y="2119"/>
                  </a:lnTo>
                  <a:lnTo>
                    <a:pt x="19" y="2114"/>
                  </a:lnTo>
                  <a:lnTo>
                    <a:pt x="25" y="2110"/>
                  </a:lnTo>
                  <a:lnTo>
                    <a:pt x="33" y="2106"/>
                  </a:lnTo>
                  <a:lnTo>
                    <a:pt x="40" y="2104"/>
                  </a:lnTo>
                  <a:lnTo>
                    <a:pt x="47" y="2102"/>
                  </a:lnTo>
                  <a:lnTo>
                    <a:pt x="57" y="2099"/>
                  </a:lnTo>
                  <a:lnTo>
                    <a:pt x="63" y="2096"/>
                  </a:lnTo>
                  <a:lnTo>
                    <a:pt x="69" y="2094"/>
                  </a:lnTo>
                  <a:lnTo>
                    <a:pt x="75" y="2091"/>
                  </a:lnTo>
                  <a:lnTo>
                    <a:pt x="79" y="2088"/>
                  </a:lnTo>
                  <a:lnTo>
                    <a:pt x="82" y="2083"/>
                  </a:lnTo>
                  <a:lnTo>
                    <a:pt x="83" y="2079"/>
                  </a:lnTo>
                  <a:lnTo>
                    <a:pt x="81" y="2074"/>
                  </a:lnTo>
                  <a:lnTo>
                    <a:pt x="78" y="2068"/>
                  </a:lnTo>
                  <a:lnTo>
                    <a:pt x="71" y="2068"/>
                  </a:lnTo>
                  <a:lnTo>
                    <a:pt x="65" y="2070"/>
                  </a:lnTo>
                  <a:lnTo>
                    <a:pt x="59" y="2071"/>
                  </a:lnTo>
                  <a:lnTo>
                    <a:pt x="54" y="2074"/>
                  </a:lnTo>
                  <a:lnTo>
                    <a:pt x="42" y="2076"/>
                  </a:lnTo>
                  <a:lnTo>
                    <a:pt x="31" y="2080"/>
                  </a:lnTo>
                  <a:lnTo>
                    <a:pt x="19" y="2083"/>
                  </a:lnTo>
                  <a:lnTo>
                    <a:pt x="8" y="2086"/>
                  </a:lnTo>
                  <a:lnTo>
                    <a:pt x="0" y="2090"/>
                  </a:lnTo>
                  <a:lnTo>
                    <a:pt x="0" y="2094"/>
                  </a:lnTo>
                  <a:lnTo>
                    <a:pt x="0" y="2086"/>
                  </a:lnTo>
                  <a:lnTo>
                    <a:pt x="0" y="2081"/>
                  </a:lnTo>
                  <a:lnTo>
                    <a:pt x="0" y="2075"/>
                  </a:lnTo>
                  <a:lnTo>
                    <a:pt x="0" y="2071"/>
                  </a:lnTo>
                  <a:lnTo>
                    <a:pt x="0" y="2064"/>
                  </a:lnTo>
                  <a:lnTo>
                    <a:pt x="10" y="2062"/>
                  </a:lnTo>
                  <a:lnTo>
                    <a:pt x="16" y="2059"/>
                  </a:lnTo>
                  <a:lnTo>
                    <a:pt x="22" y="2058"/>
                  </a:lnTo>
                  <a:lnTo>
                    <a:pt x="29" y="2057"/>
                  </a:lnTo>
                  <a:lnTo>
                    <a:pt x="35" y="2057"/>
                  </a:lnTo>
                  <a:lnTo>
                    <a:pt x="41" y="2056"/>
                  </a:lnTo>
                  <a:lnTo>
                    <a:pt x="47" y="2055"/>
                  </a:lnTo>
                  <a:lnTo>
                    <a:pt x="53" y="2054"/>
                  </a:lnTo>
                  <a:lnTo>
                    <a:pt x="59" y="2054"/>
                  </a:lnTo>
                  <a:lnTo>
                    <a:pt x="57" y="2049"/>
                  </a:lnTo>
                  <a:lnTo>
                    <a:pt x="53" y="2045"/>
                  </a:lnTo>
                  <a:lnTo>
                    <a:pt x="46" y="2044"/>
                  </a:lnTo>
                  <a:lnTo>
                    <a:pt x="41" y="2044"/>
                  </a:lnTo>
                  <a:lnTo>
                    <a:pt x="33" y="2044"/>
                  </a:lnTo>
                  <a:lnTo>
                    <a:pt x="25" y="2046"/>
                  </a:lnTo>
                  <a:lnTo>
                    <a:pt x="19" y="2046"/>
                  </a:lnTo>
                  <a:lnTo>
                    <a:pt x="13" y="2046"/>
                  </a:lnTo>
                  <a:lnTo>
                    <a:pt x="14" y="2040"/>
                  </a:lnTo>
                  <a:lnTo>
                    <a:pt x="17" y="2033"/>
                  </a:lnTo>
                  <a:lnTo>
                    <a:pt x="18" y="2028"/>
                  </a:lnTo>
                  <a:lnTo>
                    <a:pt x="22" y="2022"/>
                  </a:lnTo>
                  <a:lnTo>
                    <a:pt x="22" y="2016"/>
                  </a:lnTo>
                  <a:lnTo>
                    <a:pt x="24" y="2010"/>
                  </a:lnTo>
                  <a:lnTo>
                    <a:pt x="26" y="2005"/>
                  </a:lnTo>
                  <a:lnTo>
                    <a:pt x="30" y="2000"/>
                  </a:lnTo>
                  <a:lnTo>
                    <a:pt x="34" y="1989"/>
                  </a:lnTo>
                  <a:lnTo>
                    <a:pt x="36" y="1981"/>
                  </a:lnTo>
                  <a:lnTo>
                    <a:pt x="39" y="1972"/>
                  </a:lnTo>
                  <a:lnTo>
                    <a:pt x="40" y="1966"/>
                  </a:lnTo>
                  <a:lnTo>
                    <a:pt x="49" y="1958"/>
                  </a:lnTo>
                  <a:lnTo>
                    <a:pt x="60" y="1949"/>
                  </a:lnTo>
                  <a:lnTo>
                    <a:pt x="71" y="1943"/>
                  </a:lnTo>
                  <a:lnTo>
                    <a:pt x="83" y="1936"/>
                  </a:lnTo>
                  <a:lnTo>
                    <a:pt x="94" y="1931"/>
                  </a:lnTo>
                  <a:lnTo>
                    <a:pt x="106" y="1925"/>
                  </a:lnTo>
                  <a:lnTo>
                    <a:pt x="117" y="1921"/>
                  </a:lnTo>
                  <a:lnTo>
                    <a:pt x="129" y="1917"/>
                  </a:lnTo>
                  <a:lnTo>
                    <a:pt x="140" y="1912"/>
                  </a:lnTo>
                  <a:lnTo>
                    <a:pt x="152" y="1908"/>
                  </a:lnTo>
                  <a:lnTo>
                    <a:pt x="164" y="1905"/>
                  </a:lnTo>
                  <a:lnTo>
                    <a:pt x="176" y="1903"/>
                  </a:lnTo>
                  <a:lnTo>
                    <a:pt x="188" y="1899"/>
                  </a:lnTo>
                  <a:lnTo>
                    <a:pt x="200" y="1896"/>
                  </a:lnTo>
                  <a:lnTo>
                    <a:pt x="212" y="1894"/>
                  </a:lnTo>
                  <a:lnTo>
                    <a:pt x="225" y="1891"/>
                  </a:lnTo>
                  <a:lnTo>
                    <a:pt x="225" y="1890"/>
                  </a:lnTo>
                  <a:lnTo>
                    <a:pt x="225" y="1889"/>
                  </a:lnTo>
                  <a:lnTo>
                    <a:pt x="218" y="1883"/>
                  </a:lnTo>
                  <a:lnTo>
                    <a:pt x="214" y="1880"/>
                  </a:lnTo>
                  <a:lnTo>
                    <a:pt x="212" y="1876"/>
                  </a:lnTo>
                  <a:lnTo>
                    <a:pt x="213" y="1873"/>
                  </a:lnTo>
                  <a:lnTo>
                    <a:pt x="218" y="1865"/>
                  </a:lnTo>
                  <a:lnTo>
                    <a:pt x="229" y="1859"/>
                  </a:lnTo>
                  <a:lnTo>
                    <a:pt x="232" y="1856"/>
                  </a:lnTo>
                  <a:lnTo>
                    <a:pt x="240" y="1853"/>
                  </a:lnTo>
                  <a:lnTo>
                    <a:pt x="244" y="1851"/>
                  </a:lnTo>
                  <a:lnTo>
                    <a:pt x="252" y="1848"/>
                  </a:lnTo>
                  <a:lnTo>
                    <a:pt x="257" y="1844"/>
                  </a:lnTo>
                  <a:lnTo>
                    <a:pt x="263" y="1842"/>
                  </a:lnTo>
                  <a:lnTo>
                    <a:pt x="266" y="1841"/>
                  </a:lnTo>
                  <a:lnTo>
                    <a:pt x="269" y="1840"/>
                  </a:lnTo>
                  <a:lnTo>
                    <a:pt x="269" y="1823"/>
                  </a:lnTo>
                  <a:lnTo>
                    <a:pt x="270" y="1808"/>
                  </a:lnTo>
                  <a:lnTo>
                    <a:pt x="270" y="1790"/>
                  </a:lnTo>
                  <a:lnTo>
                    <a:pt x="270" y="1774"/>
                  </a:lnTo>
                  <a:lnTo>
                    <a:pt x="267" y="1757"/>
                  </a:lnTo>
                  <a:lnTo>
                    <a:pt x="266" y="1738"/>
                  </a:lnTo>
                  <a:lnTo>
                    <a:pt x="266" y="1721"/>
                  </a:lnTo>
                  <a:lnTo>
                    <a:pt x="265" y="1704"/>
                  </a:lnTo>
                  <a:lnTo>
                    <a:pt x="263" y="1686"/>
                  </a:lnTo>
                  <a:lnTo>
                    <a:pt x="260" y="1669"/>
                  </a:lnTo>
                  <a:lnTo>
                    <a:pt x="258" y="1651"/>
                  </a:lnTo>
                  <a:lnTo>
                    <a:pt x="257" y="1633"/>
                  </a:lnTo>
                  <a:lnTo>
                    <a:pt x="254" y="1616"/>
                  </a:lnTo>
                  <a:lnTo>
                    <a:pt x="254" y="1600"/>
                  </a:lnTo>
                  <a:lnTo>
                    <a:pt x="254" y="1585"/>
                  </a:lnTo>
                  <a:lnTo>
                    <a:pt x="254" y="1570"/>
                  </a:lnTo>
                  <a:lnTo>
                    <a:pt x="260" y="1564"/>
                  </a:lnTo>
                  <a:lnTo>
                    <a:pt x="265" y="1558"/>
                  </a:lnTo>
                  <a:lnTo>
                    <a:pt x="266" y="1552"/>
                  </a:lnTo>
                  <a:lnTo>
                    <a:pt x="265" y="1547"/>
                  </a:lnTo>
                  <a:lnTo>
                    <a:pt x="260" y="1540"/>
                  </a:lnTo>
                  <a:lnTo>
                    <a:pt x="254" y="1535"/>
                  </a:lnTo>
                  <a:lnTo>
                    <a:pt x="248" y="1527"/>
                  </a:lnTo>
                  <a:lnTo>
                    <a:pt x="243" y="1521"/>
                  </a:lnTo>
                  <a:lnTo>
                    <a:pt x="236" y="1511"/>
                  </a:lnTo>
                  <a:lnTo>
                    <a:pt x="231" y="1502"/>
                  </a:lnTo>
                  <a:lnTo>
                    <a:pt x="230" y="1495"/>
                  </a:lnTo>
                  <a:lnTo>
                    <a:pt x="231" y="1491"/>
                  </a:lnTo>
                  <a:lnTo>
                    <a:pt x="231" y="1484"/>
                  </a:lnTo>
                  <a:lnTo>
                    <a:pt x="236" y="1480"/>
                  </a:lnTo>
                  <a:lnTo>
                    <a:pt x="234" y="1455"/>
                  </a:lnTo>
                  <a:lnTo>
                    <a:pt x="235" y="1431"/>
                  </a:lnTo>
                  <a:lnTo>
                    <a:pt x="238" y="1410"/>
                  </a:lnTo>
                  <a:lnTo>
                    <a:pt x="244" y="1389"/>
                  </a:lnTo>
                  <a:lnTo>
                    <a:pt x="252" y="1369"/>
                  </a:lnTo>
                  <a:lnTo>
                    <a:pt x="261" y="1349"/>
                  </a:lnTo>
                  <a:lnTo>
                    <a:pt x="271" y="1330"/>
                  </a:lnTo>
                  <a:lnTo>
                    <a:pt x="284" y="1312"/>
                  </a:lnTo>
                  <a:lnTo>
                    <a:pt x="295" y="1293"/>
                  </a:lnTo>
                  <a:lnTo>
                    <a:pt x="308" y="1274"/>
                  </a:lnTo>
                  <a:lnTo>
                    <a:pt x="322" y="1257"/>
                  </a:lnTo>
                  <a:lnTo>
                    <a:pt x="335" y="1240"/>
                  </a:lnTo>
                  <a:lnTo>
                    <a:pt x="348" y="1220"/>
                  </a:lnTo>
                  <a:lnTo>
                    <a:pt x="363" y="1202"/>
                  </a:lnTo>
                  <a:lnTo>
                    <a:pt x="375" y="1184"/>
                  </a:lnTo>
                  <a:lnTo>
                    <a:pt x="388" y="1165"/>
                  </a:lnTo>
                  <a:lnTo>
                    <a:pt x="407" y="1147"/>
                  </a:lnTo>
                  <a:lnTo>
                    <a:pt x="429" y="1132"/>
                  </a:lnTo>
                  <a:lnTo>
                    <a:pt x="449" y="1117"/>
                  </a:lnTo>
                  <a:lnTo>
                    <a:pt x="472" y="1101"/>
                  </a:lnTo>
                  <a:lnTo>
                    <a:pt x="493" y="1087"/>
                  </a:lnTo>
                  <a:lnTo>
                    <a:pt x="514" y="1075"/>
                  </a:lnTo>
                  <a:lnTo>
                    <a:pt x="537" y="1063"/>
                  </a:lnTo>
                  <a:lnTo>
                    <a:pt x="560" y="1052"/>
                  </a:lnTo>
                  <a:lnTo>
                    <a:pt x="582" y="1040"/>
                  </a:lnTo>
                  <a:lnTo>
                    <a:pt x="603" y="1029"/>
                  </a:lnTo>
                  <a:lnTo>
                    <a:pt x="626" y="1019"/>
                  </a:lnTo>
                  <a:lnTo>
                    <a:pt x="650" y="1011"/>
                  </a:lnTo>
                  <a:lnTo>
                    <a:pt x="673" y="1002"/>
                  </a:lnTo>
                  <a:lnTo>
                    <a:pt x="696" y="993"/>
                  </a:lnTo>
                  <a:lnTo>
                    <a:pt x="720" y="986"/>
                  </a:lnTo>
                  <a:lnTo>
                    <a:pt x="746" y="979"/>
                  </a:lnTo>
                  <a:lnTo>
                    <a:pt x="752" y="955"/>
                  </a:lnTo>
                  <a:lnTo>
                    <a:pt x="758" y="933"/>
                  </a:lnTo>
                  <a:lnTo>
                    <a:pt x="765" y="910"/>
                  </a:lnTo>
                  <a:lnTo>
                    <a:pt x="771" y="887"/>
                  </a:lnTo>
                  <a:lnTo>
                    <a:pt x="777" y="864"/>
                  </a:lnTo>
                  <a:lnTo>
                    <a:pt x="788" y="841"/>
                  </a:lnTo>
                  <a:lnTo>
                    <a:pt x="796" y="819"/>
                  </a:lnTo>
                  <a:lnTo>
                    <a:pt x="807" y="799"/>
                  </a:lnTo>
                  <a:lnTo>
                    <a:pt x="817" y="777"/>
                  </a:lnTo>
                  <a:lnTo>
                    <a:pt x="831" y="758"/>
                  </a:lnTo>
                  <a:lnTo>
                    <a:pt x="844" y="740"/>
                  </a:lnTo>
                  <a:lnTo>
                    <a:pt x="861" y="723"/>
                  </a:lnTo>
                  <a:lnTo>
                    <a:pt x="879" y="708"/>
                  </a:lnTo>
                  <a:lnTo>
                    <a:pt x="899" y="694"/>
                  </a:lnTo>
                  <a:lnTo>
                    <a:pt x="920" y="681"/>
                  </a:lnTo>
                  <a:lnTo>
                    <a:pt x="947" y="672"/>
                  </a:lnTo>
                  <a:lnTo>
                    <a:pt x="955" y="667"/>
                  </a:lnTo>
                  <a:lnTo>
                    <a:pt x="955" y="652"/>
                  </a:lnTo>
                  <a:lnTo>
                    <a:pt x="958" y="638"/>
                  </a:lnTo>
                  <a:lnTo>
                    <a:pt x="960" y="626"/>
                  </a:lnTo>
                  <a:lnTo>
                    <a:pt x="965" y="615"/>
                  </a:lnTo>
                  <a:lnTo>
                    <a:pt x="970" y="603"/>
                  </a:lnTo>
                  <a:lnTo>
                    <a:pt x="976" y="593"/>
                  </a:lnTo>
                  <a:lnTo>
                    <a:pt x="983" y="584"/>
                  </a:lnTo>
                  <a:lnTo>
                    <a:pt x="991" y="575"/>
                  </a:lnTo>
                  <a:lnTo>
                    <a:pt x="998" y="565"/>
                  </a:lnTo>
                  <a:lnTo>
                    <a:pt x="1008" y="558"/>
                  </a:lnTo>
                  <a:lnTo>
                    <a:pt x="1018" y="550"/>
                  </a:lnTo>
                  <a:lnTo>
                    <a:pt x="1029" y="544"/>
                  </a:lnTo>
                  <a:lnTo>
                    <a:pt x="1039" y="537"/>
                  </a:lnTo>
                  <a:lnTo>
                    <a:pt x="1051" y="532"/>
                  </a:lnTo>
                  <a:lnTo>
                    <a:pt x="1064" y="525"/>
                  </a:lnTo>
                  <a:lnTo>
                    <a:pt x="1077" y="521"/>
                  </a:lnTo>
                  <a:lnTo>
                    <a:pt x="1078" y="512"/>
                  </a:lnTo>
                  <a:lnTo>
                    <a:pt x="1080" y="505"/>
                  </a:lnTo>
                  <a:lnTo>
                    <a:pt x="1084" y="497"/>
                  </a:lnTo>
                  <a:lnTo>
                    <a:pt x="1088" y="489"/>
                  </a:lnTo>
                  <a:lnTo>
                    <a:pt x="1090" y="480"/>
                  </a:lnTo>
                  <a:lnTo>
                    <a:pt x="1096" y="473"/>
                  </a:lnTo>
                  <a:lnTo>
                    <a:pt x="1101" y="466"/>
                  </a:lnTo>
                  <a:lnTo>
                    <a:pt x="1106" y="458"/>
                  </a:lnTo>
                  <a:lnTo>
                    <a:pt x="1110" y="449"/>
                  </a:lnTo>
                  <a:lnTo>
                    <a:pt x="1115" y="443"/>
                  </a:lnTo>
                  <a:lnTo>
                    <a:pt x="1121" y="435"/>
                  </a:lnTo>
                  <a:lnTo>
                    <a:pt x="1126" y="429"/>
                  </a:lnTo>
                  <a:lnTo>
                    <a:pt x="1132" y="422"/>
                  </a:lnTo>
                  <a:lnTo>
                    <a:pt x="1137" y="416"/>
                  </a:lnTo>
                  <a:lnTo>
                    <a:pt x="1143" y="411"/>
                  </a:lnTo>
                  <a:lnTo>
                    <a:pt x="1148" y="406"/>
                  </a:lnTo>
                  <a:lnTo>
                    <a:pt x="1143" y="398"/>
                  </a:lnTo>
                  <a:lnTo>
                    <a:pt x="1139" y="391"/>
                  </a:lnTo>
                  <a:lnTo>
                    <a:pt x="1137" y="385"/>
                  </a:lnTo>
                  <a:lnTo>
                    <a:pt x="1138" y="378"/>
                  </a:lnTo>
                  <a:lnTo>
                    <a:pt x="1138" y="373"/>
                  </a:lnTo>
                  <a:lnTo>
                    <a:pt x="1141" y="366"/>
                  </a:lnTo>
                  <a:lnTo>
                    <a:pt x="1144" y="362"/>
                  </a:lnTo>
                  <a:lnTo>
                    <a:pt x="1148" y="356"/>
                  </a:lnTo>
                  <a:lnTo>
                    <a:pt x="1157" y="347"/>
                  </a:lnTo>
                  <a:lnTo>
                    <a:pt x="1169" y="338"/>
                  </a:lnTo>
                  <a:lnTo>
                    <a:pt x="1176" y="333"/>
                  </a:lnTo>
                  <a:lnTo>
                    <a:pt x="1182" y="329"/>
                  </a:lnTo>
                  <a:lnTo>
                    <a:pt x="1189" y="324"/>
                  </a:lnTo>
                  <a:lnTo>
                    <a:pt x="1195" y="321"/>
                  </a:lnTo>
                  <a:lnTo>
                    <a:pt x="1207" y="310"/>
                  </a:lnTo>
                  <a:lnTo>
                    <a:pt x="1216" y="299"/>
                  </a:lnTo>
                  <a:lnTo>
                    <a:pt x="1218" y="293"/>
                  </a:lnTo>
                  <a:lnTo>
                    <a:pt x="1221" y="287"/>
                  </a:lnTo>
                  <a:lnTo>
                    <a:pt x="1222" y="281"/>
                  </a:lnTo>
                  <a:lnTo>
                    <a:pt x="1224" y="275"/>
                  </a:lnTo>
                  <a:lnTo>
                    <a:pt x="1233" y="269"/>
                  </a:lnTo>
                  <a:lnTo>
                    <a:pt x="1242" y="262"/>
                  </a:lnTo>
                  <a:lnTo>
                    <a:pt x="1249" y="254"/>
                  </a:lnTo>
                  <a:lnTo>
                    <a:pt x="1255" y="246"/>
                  </a:lnTo>
                  <a:lnTo>
                    <a:pt x="1260" y="236"/>
                  </a:lnTo>
                  <a:lnTo>
                    <a:pt x="1263" y="227"/>
                  </a:lnTo>
                  <a:lnTo>
                    <a:pt x="1268" y="218"/>
                  </a:lnTo>
                  <a:lnTo>
                    <a:pt x="1274" y="210"/>
                  </a:lnTo>
                  <a:lnTo>
                    <a:pt x="1277" y="205"/>
                  </a:lnTo>
                  <a:lnTo>
                    <a:pt x="1280" y="199"/>
                  </a:lnTo>
                  <a:lnTo>
                    <a:pt x="1285" y="194"/>
                  </a:lnTo>
                  <a:lnTo>
                    <a:pt x="1291" y="190"/>
                  </a:lnTo>
                  <a:lnTo>
                    <a:pt x="1297" y="186"/>
                  </a:lnTo>
                  <a:lnTo>
                    <a:pt x="1304" y="183"/>
                  </a:lnTo>
                  <a:lnTo>
                    <a:pt x="1312" y="180"/>
                  </a:lnTo>
                  <a:lnTo>
                    <a:pt x="1321" y="180"/>
                  </a:lnTo>
                  <a:lnTo>
                    <a:pt x="1330" y="177"/>
                  </a:lnTo>
                  <a:lnTo>
                    <a:pt x="1338" y="175"/>
                  </a:lnTo>
                  <a:lnTo>
                    <a:pt x="1345" y="173"/>
                  </a:lnTo>
                  <a:lnTo>
                    <a:pt x="1354" y="169"/>
                  </a:lnTo>
                  <a:lnTo>
                    <a:pt x="1360" y="164"/>
                  </a:lnTo>
                  <a:lnTo>
                    <a:pt x="1367" y="161"/>
                  </a:lnTo>
                  <a:lnTo>
                    <a:pt x="1373" y="155"/>
                  </a:lnTo>
                  <a:lnTo>
                    <a:pt x="1380" y="152"/>
                  </a:lnTo>
                  <a:lnTo>
                    <a:pt x="1385" y="146"/>
                  </a:lnTo>
                  <a:lnTo>
                    <a:pt x="1391" y="141"/>
                  </a:lnTo>
                  <a:lnTo>
                    <a:pt x="1397" y="136"/>
                  </a:lnTo>
                  <a:lnTo>
                    <a:pt x="1403" y="132"/>
                  </a:lnTo>
                  <a:lnTo>
                    <a:pt x="1410" y="128"/>
                  </a:lnTo>
                  <a:lnTo>
                    <a:pt x="1416" y="124"/>
                  </a:lnTo>
                  <a:lnTo>
                    <a:pt x="1424" y="121"/>
                  </a:lnTo>
                  <a:lnTo>
                    <a:pt x="1432" y="120"/>
                  </a:lnTo>
                  <a:lnTo>
                    <a:pt x="1438" y="112"/>
                  </a:lnTo>
                  <a:lnTo>
                    <a:pt x="1447" y="106"/>
                  </a:lnTo>
                  <a:lnTo>
                    <a:pt x="1453" y="99"/>
                  </a:lnTo>
                  <a:lnTo>
                    <a:pt x="1461" y="92"/>
                  </a:lnTo>
                  <a:lnTo>
                    <a:pt x="1466" y="84"/>
                  </a:lnTo>
                  <a:lnTo>
                    <a:pt x="1473" y="79"/>
                  </a:lnTo>
                  <a:lnTo>
                    <a:pt x="1479" y="71"/>
                  </a:lnTo>
                  <a:lnTo>
                    <a:pt x="1485" y="67"/>
                  </a:lnTo>
                  <a:lnTo>
                    <a:pt x="1492" y="60"/>
                  </a:lnTo>
                  <a:lnTo>
                    <a:pt x="1498" y="57"/>
                  </a:lnTo>
                  <a:lnTo>
                    <a:pt x="1506" y="55"/>
                  </a:lnTo>
                  <a:lnTo>
                    <a:pt x="1514" y="54"/>
                  </a:lnTo>
                  <a:lnTo>
                    <a:pt x="1521" y="53"/>
                  </a:lnTo>
                  <a:lnTo>
                    <a:pt x="1531" y="55"/>
                  </a:lnTo>
                  <a:lnTo>
                    <a:pt x="1542" y="57"/>
                  </a:lnTo>
                  <a:lnTo>
                    <a:pt x="1554" y="65"/>
                  </a:lnTo>
                  <a:lnTo>
                    <a:pt x="1565" y="68"/>
                  </a:lnTo>
                  <a:lnTo>
                    <a:pt x="1577" y="70"/>
                  </a:lnTo>
                  <a:lnTo>
                    <a:pt x="1581" y="69"/>
                  </a:lnTo>
                  <a:lnTo>
                    <a:pt x="1587" y="68"/>
                  </a:lnTo>
                  <a:lnTo>
                    <a:pt x="1593" y="68"/>
                  </a:lnTo>
                  <a:lnTo>
                    <a:pt x="1601" y="67"/>
                  </a:lnTo>
                  <a:lnTo>
                    <a:pt x="1606" y="63"/>
                  </a:lnTo>
                  <a:lnTo>
                    <a:pt x="1612" y="61"/>
                  </a:lnTo>
                  <a:lnTo>
                    <a:pt x="1619" y="59"/>
                  </a:lnTo>
                  <a:lnTo>
                    <a:pt x="1625" y="57"/>
                  </a:lnTo>
                  <a:lnTo>
                    <a:pt x="1632" y="55"/>
                  </a:lnTo>
                  <a:lnTo>
                    <a:pt x="1638" y="54"/>
                  </a:lnTo>
                  <a:lnTo>
                    <a:pt x="1645" y="52"/>
                  </a:lnTo>
                  <a:lnTo>
                    <a:pt x="1652" y="52"/>
                  </a:lnTo>
                  <a:lnTo>
                    <a:pt x="1658" y="46"/>
                  </a:lnTo>
                  <a:lnTo>
                    <a:pt x="1663" y="43"/>
                  </a:lnTo>
                  <a:lnTo>
                    <a:pt x="1668" y="41"/>
                  </a:lnTo>
                  <a:lnTo>
                    <a:pt x="1673" y="41"/>
                  </a:lnTo>
                  <a:lnTo>
                    <a:pt x="1680" y="43"/>
                  </a:lnTo>
                  <a:lnTo>
                    <a:pt x="1687" y="48"/>
                  </a:lnTo>
                  <a:lnTo>
                    <a:pt x="1693" y="53"/>
                  </a:lnTo>
                  <a:lnTo>
                    <a:pt x="1701" y="55"/>
                  </a:lnTo>
                  <a:lnTo>
                    <a:pt x="1704" y="53"/>
                  </a:lnTo>
                  <a:lnTo>
                    <a:pt x="1709" y="49"/>
                  </a:lnTo>
                  <a:lnTo>
                    <a:pt x="1714" y="46"/>
                  </a:lnTo>
                  <a:lnTo>
                    <a:pt x="1720" y="40"/>
                  </a:lnTo>
                  <a:lnTo>
                    <a:pt x="1727" y="32"/>
                  </a:lnTo>
                  <a:lnTo>
                    <a:pt x="1736" y="26"/>
                  </a:lnTo>
                  <a:lnTo>
                    <a:pt x="1743" y="21"/>
                  </a:lnTo>
                  <a:lnTo>
                    <a:pt x="1752" y="18"/>
                  </a:lnTo>
                  <a:lnTo>
                    <a:pt x="1762" y="15"/>
                  </a:lnTo>
                  <a:lnTo>
                    <a:pt x="1771" y="15"/>
                  </a:lnTo>
                  <a:lnTo>
                    <a:pt x="1779" y="15"/>
                  </a:lnTo>
                  <a:lnTo>
                    <a:pt x="1789" y="15"/>
                  </a:lnTo>
                  <a:lnTo>
                    <a:pt x="1798" y="15"/>
                  </a:lnTo>
                  <a:lnTo>
                    <a:pt x="1807" y="17"/>
                  </a:lnTo>
                  <a:lnTo>
                    <a:pt x="1815" y="17"/>
                  </a:lnTo>
                  <a:lnTo>
                    <a:pt x="1825" y="19"/>
                  </a:lnTo>
                  <a:lnTo>
                    <a:pt x="1832" y="19"/>
                  </a:lnTo>
                  <a:lnTo>
                    <a:pt x="1842" y="20"/>
                  </a:lnTo>
                  <a:lnTo>
                    <a:pt x="1850" y="20"/>
                  </a:lnTo>
                  <a:lnTo>
                    <a:pt x="1858" y="20"/>
                  </a:lnTo>
                  <a:lnTo>
                    <a:pt x="1858" y="12"/>
                  </a:lnTo>
                  <a:lnTo>
                    <a:pt x="1866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924" name="Freeform 362"/>
            <p:cNvSpPr>
              <a:spLocks/>
            </p:cNvSpPr>
            <p:nvPr/>
          </p:nvSpPr>
          <p:spPr bwMode="auto">
            <a:xfrm>
              <a:off x="6863" y="3581"/>
              <a:ext cx="27" cy="15"/>
            </a:xfrm>
            <a:custGeom>
              <a:avLst/>
              <a:gdLst>
                <a:gd name="T0" fmla="*/ 0 w 111"/>
                <a:gd name="T1" fmla="*/ 0 h 59"/>
                <a:gd name="T2" fmla="*/ 0 w 111"/>
                <a:gd name="T3" fmla="*/ 0 h 59"/>
                <a:gd name="T4" fmla="*/ 0 w 111"/>
                <a:gd name="T5" fmla="*/ 0 h 59"/>
                <a:gd name="T6" fmla="*/ 0 w 111"/>
                <a:gd name="T7" fmla="*/ 0 h 59"/>
                <a:gd name="T8" fmla="*/ 0 w 111"/>
                <a:gd name="T9" fmla="*/ 0 h 59"/>
                <a:gd name="T10" fmla="*/ 0 w 111"/>
                <a:gd name="T11" fmla="*/ 0 h 59"/>
                <a:gd name="T12" fmla="*/ 0 w 111"/>
                <a:gd name="T13" fmla="*/ 0 h 59"/>
                <a:gd name="T14" fmla="*/ 0 w 111"/>
                <a:gd name="T15" fmla="*/ 0 h 59"/>
                <a:gd name="T16" fmla="*/ 0 w 111"/>
                <a:gd name="T17" fmla="*/ 0 h 59"/>
                <a:gd name="T18" fmla="*/ 0 w 111"/>
                <a:gd name="T19" fmla="*/ 0 h 59"/>
                <a:gd name="T20" fmla="*/ 0 w 111"/>
                <a:gd name="T21" fmla="*/ 0 h 59"/>
                <a:gd name="T22" fmla="*/ 0 w 111"/>
                <a:gd name="T23" fmla="*/ 0 h 59"/>
                <a:gd name="T24" fmla="*/ 0 w 111"/>
                <a:gd name="T25" fmla="*/ 0 h 59"/>
                <a:gd name="T26" fmla="*/ 0 w 111"/>
                <a:gd name="T27" fmla="*/ 0 h 59"/>
                <a:gd name="T28" fmla="*/ 0 w 111"/>
                <a:gd name="T29" fmla="*/ 0 h 59"/>
                <a:gd name="T30" fmla="*/ 0 w 111"/>
                <a:gd name="T31" fmla="*/ 0 h 59"/>
                <a:gd name="T32" fmla="*/ 0 w 111"/>
                <a:gd name="T33" fmla="*/ 0 h 59"/>
                <a:gd name="T34" fmla="*/ 0 w 111"/>
                <a:gd name="T35" fmla="*/ 0 h 59"/>
                <a:gd name="T36" fmla="*/ 0 w 111"/>
                <a:gd name="T37" fmla="*/ 0 h 59"/>
                <a:gd name="T38" fmla="*/ 0 w 111"/>
                <a:gd name="T39" fmla="*/ 0 h 59"/>
                <a:gd name="T40" fmla="*/ 0 w 111"/>
                <a:gd name="T41" fmla="*/ 0 h 59"/>
                <a:gd name="T42" fmla="*/ 0 w 111"/>
                <a:gd name="T43" fmla="*/ 0 h 59"/>
                <a:gd name="T44" fmla="*/ 0 w 111"/>
                <a:gd name="T45" fmla="*/ 0 h 59"/>
                <a:gd name="T46" fmla="*/ 0 w 111"/>
                <a:gd name="T47" fmla="*/ 0 h 59"/>
                <a:gd name="T48" fmla="*/ 0 w 111"/>
                <a:gd name="T49" fmla="*/ 0 h 59"/>
                <a:gd name="T50" fmla="*/ 0 w 111"/>
                <a:gd name="T51" fmla="*/ 0 h 59"/>
                <a:gd name="T52" fmla="*/ 0 w 111"/>
                <a:gd name="T53" fmla="*/ 0 h 59"/>
                <a:gd name="T54" fmla="*/ 0 w 111"/>
                <a:gd name="T55" fmla="*/ 0 h 59"/>
                <a:gd name="T56" fmla="*/ 0 w 111"/>
                <a:gd name="T57" fmla="*/ 0 h 59"/>
                <a:gd name="T58" fmla="*/ 0 w 111"/>
                <a:gd name="T59" fmla="*/ 0 h 59"/>
                <a:gd name="T60" fmla="*/ 0 w 111"/>
                <a:gd name="T61" fmla="*/ 0 h 59"/>
                <a:gd name="T62" fmla="*/ 0 w 111"/>
                <a:gd name="T63" fmla="*/ 0 h 59"/>
                <a:gd name="T64" fmla="*/ 0 w 111"/>
                <a:gd name="T65" fmla="*/ 0 h 59"/>
                <a:gd name="T66" fmla="*/ 0 w 111"/>
                <a:gd name="T67" fmla="*/ 0 h 5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11"/>
                <a:gd name="T103" fmla="*/ 0 h 59"/>
                <a:gd name="T104" fmla="*/ 111 w 111"/>
                <a:gd name="T105" fmla="*/ 59 h 5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11" h="59">
                  <a:moveTo>
                    <a:pt x="98" y="0"/>
                  </a:moveTo>
                  <a:lnTo>
                    <a:pt x="104" y="8"/>
                  </a:lnTo>
                  <a:lnTo>
                    <a:pt x="110" y="15"/>
                  </a:lnTo>
                  <a:lnTo>
                    <a:pt x="111" y="19"/>
                  </a:lnTo>
                  <a:lnTo>
                    <a:pt x="111" y="21"/>
                  </a:lnTo>
                  <a:lnTo>
                    <a:pt x="109" y="23"/>
                  </a:lnTo>
                  <a:lnTo>
                    <a:pt x="104" y="25"/>
                  </a:lnTo>
                  <a:lnTo>
                    <a:pt x="102" y="25"/>
                  </a:lnTo>
                  <a:lnTo>
                    <a:pt x="98" y="26"/>
                  </a:lnTo>
                  <a:lnTo>
                    <a:pt x="92" y="27"/>
                  </a:lnTo>
                  <a:lnTo>
                    <a:pt x="87" y="30"/>
                  </a:lnTo>
                  <a:lnTo>
                    <a:pt x="77" y="33"/>
                  </a:lnTo>
                  <a:lnTo>
                    <a:pt x="69" y="36"/>
                  </a:lnTo>
                  <a:lnTo>
                    <a:pt x="59" y="39"/>
                  </a:lnTo>
                  <a:lnTo>
                    <a:pt x="51" y="41"/>
                  </a:lnTo>
                  <a:lnTo>
                    <a:pt x="41" y="43"/>
                  </a:lnTo>
                  <a:lnTo>
                    <a:pt x="30" y="47"/>
                  </a:lnTo>
                  <a:lnTo>
                    <a:pt x="21" y="50"/>
                  </a:lnTo>
                  <a:lnTo>
                    <a:pt x="15" y="52"/>
                  </a:lnTo>
                  <a:lnTo>
                    <a:pt x="8" y="53"/>
                  </a:lnTo>
                  <a:lnTo>
                    <a:pt x="0" y="59"/>
                  </a:lnTo>
                  <a:lnTo>
                    <a:pt x="6" y="51"/>
                  </a:lnTo>
                  <a:lnTo>
                    <a:pt x="14" y="45"/>
                  </a:lnTo>
                  <a:lnTo>
                    <a:pt x="20" y="39"/>
                  </a:lnTo>
                  <a:lnTo>
                    <a:pt x="27" y="33"/>
                  </a:lnTo>
                  <a:lnTo>
                    <a:pt x="34" y="27"/>
                  </a:lnTo>
                  <a:lnTo>
                    <a:pt x="42" y="22"/>
                  </a:lnTo>
                  <a:lnTo>
                    <a:pt x="52" y="18"/>
                  </a:lnTo>
                  <a:lnTo>
                    <a:pt x="62" y="13"/>
                  </a:lnTo>
                  <a:lnTo>
                    <a:pt x="70" y="10"/>
                  </a:lnTo>
                  <a:lnTo>
                    <a:pt x="79" y="7"/>
                  </a:lnTo>
                  <a:lnTo>
                    <a:pt x="88" y="3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925" name="Freeform 363"/>
            <p:cNvSpPr>
              <a:spLocks/>
            </p:cNvSpPr>
            <p:nvPr/>
          </p:nvSpPr>
          <p:spPr bwMode="auto">
            <a:xfrm>
              <a:off x="6890" y="3584"/>
              <a:ext cx="27" cy="17"/>
            </a:xfrm>
            <a:custGeom>
              <a:avLst/>
              <a:gdLst>
                <a:gd name="T0" fmla="*/ 0 w 109"/>
                <a:gd name="T1" fmla="*/ 0 h 68"/>
                <a:gd name="T2" fmla="*/ 0 w 109"/>
                <a:gd name="T3" fmla="*/ 0 h 68"/>
                <a:gd name="T4" fmla="*/ 0 w 109"/>
                <a:gd name="T5" fmla="*/ 0 h 68"/>
                <a:gd name="T6" fmla="*/ 0 w 109"/>
                <a:gd name="T7" fmla="*/ 0 h 68"/>
                <a:gd name="T8" fmla="*/ 0 w 109"/>
                <a:gd name="T9" fmla="*/ 0 h 68"/>
                <a:gd name="T10" fmla="*/ 0 w 109"/>
                <a:gd name="T11" fmla="*/ 0 h 68"/>
                <a:gd name="T12" fmla="*/ 0 w 109"/>
                <a:gd name="T13" fmla="*/ 0 h 68"/>
                <a:gd name="T14" fmla="*/ 0 w 109"/>
                <a:gd name="T15" fmla="*/ 0 h 68"/>
                <a:gd name="T16" fmla="*/ 0 w 109"/>
                <a:gd name="T17" fmla="*/ 0 h 68"/>
                <a:gd name="T18" fmla="*/ 0 w 109"/>
                <a:gd name="T19" fmla="*/ 0 h 68"/>
                <a:gd name="T20" fmla="*/ 0 w 109"/>
                <a:gd name="T21" fmla="*/ 0 h 68"/>
                <a:gd name="T22" fmla="*/ 0 w 109"/>
                <a:gd name="T23" fmla="*/ 0 h 68"/>
                <a:gd name="T24" fmla="*/ 0 w 109"/>
                <a:gd name="T25" fmla="*/ 0 h 68"/>
                <a:gd name="T26" fmla="*/ 0 w 109"/>
                <a:gd name="T27" fmla="*/ 0 h 68"/>
                <a:gd name="T28" fmla="*/ 0 w 109"/>
                <a:gd name="T29" fmla="*/ 0 h 68"/>
                <a:gd name="T30" fmla="*/ 0 w 109"/>
                <a:gd name="T31" fmla="*/ 0 h 68"/>
                <a:gd name="T32" fmla="*/ 0 w 109"/>
                <a:gd name="T33" fmla="*/ 0 h 68"/>
                <a:gd name="T34" fmla="*/ 0 w 109"/>
                <a:gd name="T35" fmla="*/ 0 h 68"/>
                <a:gd name="T36" fmla="*/ 0 w 109"/>
                <a:gd name="T37" fmla="*/ 0 h 68"/>
                <a:gd name="T38" fmla="*/ 0 w 109"/>
                <a:gd name="T39" fmla="*/ 0 h 68"/>
                <a:gd name="T40" fmla="*/ 0 w 109"/>
                <a:gd name="T41" fmla="*/ 0 h 68"/>
                <a:gd name="T42" fmla="*/ 0 w 109"/>
                <a:gd name="T43" fmla="*/ 0 h 68"/>
                <a:gd name="T44" fmla="*/ 0 w 109"/>
                <a:gd name="T45" fmla="*/ 0 h 68"/>
                <a:gd name="T46" fmla="*/ 0 w 109"/>
                <a:gd name="T47" fmla="*/ 0 h 68"/>
                <a:gd name="T48" fmla="*/ 0 w 109"/>
                <a:gd name="T49" fmla="*/ 0 h 68"/>
                <a:gd name="T50" fmla="*/ 0 w 109"/>
                <a:gd name="T51" fmla="*/ 0 h 68"/>
                <a:gd name="T52" fmla="*/ 0 w 109"/>
                <a:gd name="T53" fmla="*/ 0 h 68"/>
                <a:gd name="T54" fmla="*/ 0 w 109"/>
                <a:gd name="T55" fmla="*/ 0 h 68"/>
                <a:gd name="T56" fmla="*/ 0 w 109"/>
                <a:gd name="T57" fmla="*/ 0 h 68"/>
                <a:gd name="T58" fmla="*/ 0 w 109"/>
                <a:gd name="T59" fmla="*/ 0 h 68"/>
                <a:gd name="T60" fmla="*/ 0 w 109"/>
                <a:gd name="T61" fmla="*/ 0 h 68"/>
                <a:gd name="T62" fmla="*/ 0 w 109"/>
                <a:gd name="T63" fmla="*/ 0 h 68"/>
                <a:gd name="T64" fmla="*/ 0 w 109"/>
                <a:gd name="T65" fmla="*/ 0 h 68"/>
                <a:gd name="T66" fmla="*/ 0 w 109"/>
                <a:gd name="T67" fmla="*/ 0 h 6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09"/>
                <a:gd name="T103" fmla="*/ 0 h 68"/>
                <a:gd name="T104" fmla="*/ 109 w 109"/>
                <a:gd name="T105" fmla="*/ 68 h 6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09" h="68">
                  <a:moveTo>
                    <a:pt x="79" y="0"/>
                  </a:moveTo>
                  <a:lnTo>
                    <a:pt x="89" y="3"/>
                  </a:lnTo>
                  <a:lnTo>
                    <a:pt x="98" y="11"/>
                  </a:lnTo>
                  <a:lnTo>
                    <a:pt x="102" y="16"/>
                  </a:lnTo>
                  <a:lnTo>
                    <a:pt x="106" y="22"/>
                  </a:lnTo>
                  <a:lnTo>
                    <a:pt x="107" y="27"/>
                  </a:lnTo>
                  <a:lnTo>
                    <a:pt x="109" y="32"/>
                  </a:lnTo>
                  <a:lnTo>
                    <a:pt x="101" y="29"/>
                  </a:lnTo>
                  <a:lnTo>
                    <a:pt x="94" y="27"/>
                  </a:lnTo>
                  <a:lnTo>
                    <a:pt x="86" y="25"/>
                  </a:lnTo>
                  <a:lnTo>
                    <a:pt x="80" y="25"/>
                  </a:lnTo>
                  <a:lnTo>
                    <a:pt x="68" y="26"/>
                  </a:lnTo>
                  <a:lnTo>
                    <a:pt x="59" y="31"/>
                  </a:lnTo>
                  <a:lnTo>
                    <a:pt x="48" y="36"/>
                  </a:lnTo>
                  <a:lnTo>
                    <a:pt x="37" y="44"/>
                  </a:lnTo>
                  <a:lnTo>
                    <a:pt x="32" y="50"/>
                  </a:lnTo>
                  <a:lnTo>
                    <a:pt x="26" y="55"/>
                  </a:lnTo>
                  <a:lnTo>
                    <a:pt x="21" y="62"/>
                  </a:lnTo>
                  <a:lnTo>
                    <a:pt x="17" y="68"/>
                  </a:lnTo>
                  <a:lnTo>
                    <a:pt x="12" y="67"/>
                  </a:lnTo>
                  <a:lnTo>
                    <a:pt x="8" y="66"/>
                  </a:lnTo>
                  <a:lnTo>
                    <a:pt x="3" y="63"/>
                  </a:lnTo>
                  <a:lnTo>
                    <a:pt x="0" y="64"/>
                  </a:lnTo>
                  <a:lnTo>
                    <a:pt x="6" y="54"/>
                  </a:lnTo>
                  <a:lnTo>
                    <a:pt x="13" y="43"/>
                  </a:lnTo>
                  <a:lnTo>
                    <a:pt x="23" y="33"/>
                  </a:lnTo>
                  <a:lnTo>
                    <a:pt x="32" y="25"/>
                  </a:lnTo>
                  <a:lnTo>
                    <a:pt x="42" y="16"/>
                  </a:lnTo>
                  <a:lnTo>
                    <a:pt x="54" y="10"/>
                  </a:lnTo>
                  <a:lnTo>
                    <a:pt x="59" y="6"/>
                  </a:lnTo>
                  <a:lnTo>
                    <a:pt x="66" y="3"/>
                  </a:lnTo>
                  <a:lnTo>
                    <a:pt x="72" y="0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926" name="Freeform 364"/>
            <p:cNvSpPr>
              <a:spLocks/>
            </p:cNvSpPr>
            <p:nvPr/>
          </p:nvSpPr>
          <p:spPr bwMode="auto">
            <a:xfrm>
              <a:off x="6928" y="3584"/>
              <a:ext cx="15" cy="20"/>
            </a:xfrm>
            <a:custGeom>
              <a:avLst/>
              <a:gdLst>
                <a:gd name="T0" fmla="*/ 0 w 60"/>
                <a:gd name="T1" fmla="*/ 0 h 80"/>
                <a:gd name="T2" fmla="*/ 0 w 60"/>
                <a:gd name="T3" fmla="*/ 0 h 80"/>
                <a:gd name="T4" fmla="*/ 0 w 60"/>
                <a:gd name="T5" fmla="*/ 0 h 80"/>
                <a:gd name="T6" fmla="*/ 0 w 60"/>
                <a:gd name="T7" fmla="*/ 0 h 80"/>
                <a:gd name="T8" fmla="*/ 0 w 60"/>
                <a:gd name="T9" fmla="*/ 0 h 80"/>
                <a:gd name="T10" fmla="*/ 0 w 60"/>
                <a:gd name="T11" fmla="*/ 0 h 80"/>
                <a:gd name="T12" fmla="*/ 0 w 60"/>
                <a:gd name="T13" fmla="*/ 0 h 80"/>
                <a:gd name="T14" fmla="*/ 0 w 60"/>
                <a:gd name="T15" fmla="*/ 0 h 80"/>
                <a:gd name="T16" fmla="*/ 0 w 60"/>
                <a:gd name="T17" fmla="*/ 0 h 80"/>
                <a:gd name="T18" fmla="*/ 0 w 60"/>
                <a:gd name="T19" fmla="*/ 0 h 80"/>
                <a:gd name="T20" fmla="*/ 0 w 60"/>
                <a:gd name="T21" fmla="*/ 0 h 80"/>
                <a:gd name="T22" fmla="*/ 0 w 60"/>
                <a:gd name="T23" fmla="*/ 0 h 80"/>
                <a:gd name="T24" fmla="*/ 0 w 60"/>
                <a:gd name="T25" fmla="*/ 0 h 80"/>
                <a:gd name="T26" fmla="*/ 0 w 60"/>
                <a:gd name="T27" fmla="*/ 0 h 80"/>
                <a:gd name="T28" fmla="*/ 0 w 60"/>
                <a:gd name="T29" fmla="*/ 0 h 80"/>
                <a:gd name="T30" fmla="*/ 0 w 60"/>
                <a:gd name="T31" fmla="*/ 0 h 80"/>
                <a:gd name="T32" fmla="*/ 0 w 60"/>
                <a:gd name="T33" fmla="*/ 0 h 80"/>
                <a:gd name="T34" fmla="*/ 0 w 60"/>
                <a:gd name="T35" fmla="*/ 0 h 80"/>
                <a:gd name="T36" fmla="*/ 0 w 60"/>
                <a:gd name="T37" fmla="*/ 0 h 80"/>
                <a:gd name="T38" fmla="*/ 0 w 60"/>
                <a:gd name="T39" fmla="*/ 0 h 80"/>
                <a:gd name="T40" fmla="*/ 0 w 60"/>
                <a:gd name="T41" fmla="*/ 0 h 80"/>
                <a:gd name="T42" fmla="*/ 0 w 60"/>
                <a:gd name="T43" fmla="*/ 0 h 80"/>
                <a:gd name="T44" fmla="*/ 0 w 60"/>
                <a:gd name="T45" fmla="*/ 0 h 80"/>
                <a:gd name="T46" fmla="*/ 0 w 60"/>
                <a:gd name="T47" fmla="*/ 0 h 80"/>
                <a:gd name="T48" fmla="*/ 0 w 60"/>
                <a:gd name="T49" fmla="*/ 0 h 80"/>
                <a:gd name="T50" fmla="*/ 0 w 60"/>
                <a:gd name="T51" fmla="*/ 0 h 80"/>
                <a:gd name="T52" fmla="*/ 0 w 60"/>
                <a:gd name="T53" fmla="*/ 0 h 80"/>
                <a:gd name="T54" fmla="*/ 0 w 60"/>
                <a:gd name="T55" fmla="*/ 0 h 80"/>
                <a:gd name="T56" fmla="*/ 0 w 60"/>
                <a:gd name="T57" fmla="*/ 0 h 80"/>
                <a:gd name="T58" fmla="*/ 0 w 60"/>
                <a:gd name="T59" fmla="*/ 0 h 80"/>
                <a:gd name="T60" fmla="*/ 0 w 60"/>
                <a:gd name="T61" fmla="*/ 0 h 80"/>
                <a:gd name="T62" fmla="*/ 0 w 60"/>
                <a:gd name="T63" fmla="*/ 0 h 8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60"/>
                <a:gd name="T97" fmla="*/ 0 h 80"/>
                <a:gd name="T98" fmla="*/ 60 w 60"/>
                <a:gd name="T99" fmla="*/ 80 h 8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60" h="80">
                  <a:moveTo>
                    <a:pt x="44" y="0"/>
                  </a:moveTo>
                  <a:lnTo>
                    <a:pt x="49" y="2"/>
                  </a:lnTo>
                  <a:lnTo>
                    <a:pt x="55" y="5"/>
                  </a:lnTo>
                  <a:lnTo>
                    <a:pt x="58" y="10"/>
                  </a:lnTo>
                  <a:lnTo>
                    <a:pt x="60" y="13"/>
                  </a:lnTo>
                  <a:lnTo>
                    <a:pt x="60" y="22"/>
                  </a:lnTo>
                  <a:lnTo>
                    <a:pt x="58" y="29"/>
                  </a:lnTo>
                  <a:lnTo>
                    <a:pt x="51" y="35"/>
                  </a:lnTo>
                  <a:lnTo>
                    <a:pt x="45" y="42"/>
                  </a:lnTo>
                  <a:lnTo>
                    <a:pt x="41" y="48"/>
                  </a:lnTo>
                  <a:lnTo>
                    <a:pt x="35" y="54"/>
                  </a:lnTo>
                  <a:lnTo>
                    <a:pt x="30" y="60"/>
                  </a:lnTo>
                  <a:lnTo>
                    <a:pt x="25" y="67"/>
                  </a:lnTo>
                  <a:lnTo>
                    <a:pt x="23" y="73"/>
                  </a:lnTo>
                  <a:lnTo>
                    <a:pt x="20" y="80"/>
                  </a:lnTo>
                  <a:lnTo>
                    <a:pt x="15" y="76"/>
                  </a:lnTo>
                  <a:lnTo>
                    <a:pt x="14" y="71"/>
                  </a:lnTo>
                  <a:lnTo>
                    <a:pt x="13" y="66"/>
                  </a:lnTo>
                  <a:lnTo>
                    <a:pt x="14" y="62"/>
                  </a:lnTo>
                  <a:lnTo>
                    <a:pt x="13" y="55"/>
                  </a:lnTo>
                  <a:lnTo>
                    <a:pt x="12" y="52"/>
                  </a:lnTo>
                  <a:lnTo>
                    <a:pt x="8" y="49"/>
                  </a:lnTo>
                  <a:lnTo>
                    <a:pt x="0" y="46"/>
                  </a:lnTo>
                  <a:lnTo>
                    <a:pt x="5" y="42"/>
                  </a:lnTo>
                  <a:lnTo>
                    <a:pt x="11" y="37"/>
                  </a:lnTo>
                  <a:lnTo>
                    <a:pt x="14" y="30"/>
                  </a:lnTo>
                  <a:lnTo>
                    <a:pt x="20" y="24"/>
                  </a:lnTo>
                  <a:lnTo>
                    <a:pt x="24" y="17"/>
                  </a:lnTo>
                  <a:lnTo>
                    <a:pt x="30" y="11"/>
                  </a:lnTo>
                  <a:lnTo>
                    <a:pt x="36" y="4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927" name="Freeform 365"/>
            <p:cNvSpPr>
              <a:spLocks/>
            </p:cNvSpPr>
            <p:nvPr/>
          </p:nvSpPr>
          <p:spPr bwMode="auto">
            <a:xfrm>
              <a:off x="6966" y="3586"/>
              <a:ext cx="16" cy="22"/>
            </a:xfrm>
            <a:custGeom>
              <a:avLst/>
              <a:gdLst>
                <a:gd name="T0" fmla="*/ 0 w 64"/>
                <a:gd name="T1" fmla="*/ 0 h 84"/>
                <a:gd name="T2" fmla="*/ 0 w 64"/>
                <a:gd name="T3" fmla="*/ 0 h 84"/>
                <a:gd name="T4" fmla="*/ 0 w 64"/>
                <a:gd name="T5" fmla="*/ 0 h 84"/>
                <a:gd name="T6" fmla="*/ 0 w 64"/>
                <a:gd name="T7" fmla="*/ 0 h 84"/>
                <a:gd name="T8" fmla="*/ 0 w 64"/>
                <a:gd name="T9" fmla="*/ 0 h 84"/>
                <a:gd name="T10" fmla="*/ 0 w 64"/>
                <a:gd name="T11" fmla="*/ 0 h 84"/>
                <a:gd name="T12" fmla="*/ 0 w 64"/>
                <a:gd name="T13" fmla="*/ 0 h 84"/>
                <a:gd name="T14" fmla="*/ 0 w 64"/>
                <a:gd name="T15" fmla="*/ 0 h 84"/>
                <a:gd name="T16" fmla="*/ 0 w 64"/>
                <a:gd name="T17" fmla="*/ 0 h 84"/>
                <a:gd name="T18" fmla="*/ 0 w 64"/>
                <a:gd name="T19" fmla="*/ 0 h 84"/>
                <a:gd name="T20" fmla="*/ 0 w 64"/>
                <a:gd name="T21" fmla="*/ 0 h 84"/>
                <a:gd name="T22" fmla="*/ 0 w 64"/>
                <a:gd name="T23" fmla="*/ 0 h 84"/>
                <a:gd name="T24" fmla="*/ 0 w 64"/>
                <a:gd name="T25" fmla="*/ 0 h 84"/>
                <a:gd name="T26" fmla="*/ 0 w 64"/>
                <a:gd name="T27" fmla="*/ 0 h 84"/>
                <a:gd name="T28" fmla="*/ 0 w 64"/>
                <a:gd name="T29" fmla="*/ 0 h 84"/>
                <a:gd name="T30" fmla="*/ 0 w 64"/>
                <a:gd name="T31" fmla="*/ 0 h 84"/>
                <a:gd name="T32" fmla="*/ 0 w 64"/>
                <a:gd name="T33" fmla="*/ 0 h 84"/>
                <a:gd name="T34" fmla="*/ 0 w 64"/>
                <a:gd name="T35" fmla="*/ 0 h 84"/>
                <a:gd name="T36" fmla="*/ 0 w 64"/>
                <a:gd name="T37" fmla="*/ 0 h 84"/>
                <a:gd name="T38" fmla="*/ 0 w 64"/>
                <a:gd name="T39" fmla="*/ 0 h 84"/>
                <a:gd name="T40" fmla="*/ 0 w 64"/>
                <a:gd name="T41" fmla="*/ 0 h 84"/>
                <a:gd name="T42" fmla="*/ 0 w 64"/>
                <a:gd name="T43" fmla="*/ 0 h 84"/>
                <a:gd name="T44" fmla="*/ 0 w 64"/>
                <a:gd name="T45" fmla="*/ 0 h 84"/>
                <a:gd name="T46" fmla="*/ 0 w 64"/>
                <a:gd name="T47" fmla="*/ 0 h 84"/>
                <a:gd name="T48" fmla="*/ 0 w 64"/>
                <a:gd name="T49" fmla="*/ 0 h 84"/>
                <a:gd name="T50" fmla="*/ 0 w 64"/>
                <a:gd name="T51" fmla="*/ 0 h 84"/>
                <a:gd name="T52" fmla="*/ 0 w 64"/>
                <a:gd name="T53" fmla="*/ 0 h 84"/>
                <a:gd name="T54" fmla="*/ 0 w 64"/>
                <a:gd name="T55" fmla="*/ 0 h 84"/>
                <a:gd name="T56" fmla="*/ 0 w 64"/>
                <a:gd name="T57" fmla="*/ 0 h 84"/>
                <a:gd name="T58" fmla="*/ 0 w 64"/>
                <a:gd name="T59" fmla="*/ 0 h 84"/>
                <a:gd name="T60" fmla="*/ 0 w 64"/>
                <a:gd name="T61" fmla="*/ 0 h 84"/>
                <a:gd name="T62" fmla="*/ 0 w 64"/>
                <a:gd name="T63" fmla="*/ 0 h 84"/>
                <a:gd name="T64" fmla="*/ 0 w 64"/>
                <a:gd name="T65" fmla="*/ 0 h 84"/>
                <a:gd name="T66" fmla="*/ 0 w 64"/>
                <a:gd name="T67" fmla="*/ 0 h 84"/>
                <a:gd name="T68" fmla="*/ 0 w 64"/>
                <a:gd name="T69" fmla="*/ 0 h 84"/>
                <a:gd name="T70" fmla="*/ 0 w 64"/>
                <a:gd name="T71" fmla="*/ 0 h 8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4"/>
                <a:gd name="T109" fmla="*/ 0 h 84"/>
                <a:gd name="T110" fmla="*/ 64 w 64"/>
                <a:gd name="T111" fmla="*/ 84 h 8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4" h="84">
                  <a:moveTo>
                    <a:pt x="22" y="0"/>
                  </a:moveTo>
                  <a:lnTo>
                    <a:pt x="28" y="2"/>
                  </a:lnTo>
                  <a:lnTo>
                    <a:pt x="35" y="5"/>
                  </a:lnTo>
                  <a:lnTo>
                    <a:pt x="42" y="9"/>
                  </a:lnTo>
                  <a:lnTo>
                    <a:pt x="48" y="14"/>
                  </a:lnTo>
                  <a:lnTo>
                    <a:pt x="58" y="22"/>
                  </a:lnTo>
                  <a:lnTo>
                    <a:pt x="64" y="33"/>
                  </a:lnTo>
                  <a:lnTo>
                    <a:pt x="63" y="41"/>
                  </a:lnTo>
                  <a:lnTo>
                    <a:pt x="58" y="48"/>
                  </a:lnTo>
                  <a:lnTo>
                    <a:pt x="53" y="52"/>
                  </a:lnTo>
                  <a:lnTo>
                    <a:pt x="47" y="55"/>
                  </a:lnTo>
                  <a:lnTo>
                    <a:pt x="41" y="58"/>
                  </a:lnTo>
                  <a:lnTo>
                    <a:pt x="35" y="61"/>
                  </a:lnTo>
                  <a:lnTo>
                    <a:pt x="28" y="61"/>
                  </a:lnTo>
                  <a:lnTo>
                    <a:pt x="23" y="64"/>
                  </a:lnTo>
                  <a:lnTo>
                    <a:pt x="21" y="68"/>
                  </a:lnTo>
                  <a:lnTo>
                    <a:pt x="17" y="73"/>
                  </a:lnTo>
                  <a:lnTo>
                    <a:pt x="13" y="77"/>
                  </a:lnTo>
                  <a:lnTo>
                    <a:pt x="11" y="82"/>
                  </a:lnTo>
                  <a:lnTo>
                    <a:pt x="5" y="84"/>
                  </a:lnTo>
                  <a:lnTo>
                    <a:pt x="0" y="84"/>
                  </a:lnTo>
                  <a:lnTo>
                    <a:pt x="0" y="79"/>
                  </a:lnTo>
                  <a:lnTo>
                    <a:pt x="1" y="73"/>
                  </a:lnTo>
                  <a:lnTo>
                    <a:pt x="1" y="67"/>
                  </a:lnTo>
                  <a:lnTo>
                    <a:pt x="3" y="62"/>
                  </a:lnTo>
                  <a:lnTo>
                    <a:pt x="3" y="56"/>
                  </a:lnTo>
                  <a:lnTo>
                    <a:pt x="4" y="51"/>
                  </a:lnTo>
                  <a:lnTo>
                    <a:pt x="5" y="44"/>
                  </a:lnTo>
                  <a:lnTo>
                    <a:pt x="6" y="40"/>
                  </a:lnTo>
                  <a:lnTo>
                    <a:pt x="6" y="33"/>
                  </a:lnTo>
                  <a:lnTo>
                    <a:pt x="7" y="28"/>
                  </a:lnTo>
                  <a:lnTo>
                    <a:pt x="9" y="21"/>
                  </a:lnTo>
                  <a:lnTo>
                    <a:pt x="11" y="17"/>
                  </a:lnTo>
                  <a:lnTo>
                    <a:pt x="15" y="8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928" name="Freeform 366"/>
            <p:cNvSpPr>
              <a:spLocks/>
            </p:cNvSpPr>
            <p:nvPr/>
          </p:nvSpPr>
          <p:spPr bwMode="auto">
            <a:xfrm>
              <a:off x="6835" y="3589"/>
              <a:ext cx="14" cy="10"/>
            </a:xfrm>
            <a:custGeom>
              <a:avLst/>
              <a:gdLst>
                <a:gd name="T0" fmla="*/ 0 w 56"/>
                <a:gd name="T1" fmla="*/ 0 h 41"/>
                <a:gd name="T2" fmla="*/ 0 w 56"/>
                <a:gd name="T3" fmla="*/ 0 h 41"/>
                <a:gd name="T4" fmla="*/ 0 w 56"/>
                <a:gd name="T5" fmla="*/ 0 h 41"/>
                <a:gd name="T6" fmla="*/ 0 w 56"/>
                <a:gd name="T7" fmla="*/ 0 h 41"/>
                <a:gd name="T8" fmla="*/ 0 w 56"/>
                <a:gd name="T9" fmla="*/ 0 h 41"/>
                <a:gd name="T10" fmla="*/ 0 w 56"/>
                <a:gd name="T11" fmla="*/ 0 h 41"/>
                <a:gd name="T12" fmla="*/ 0 w 56"/>
                <a:gd name="T13" fmla="*/ 0 h 41"/>
                <a:gd name="T14" fmla="*/ 0 w 56"/>
                <a:gd name="T15" fmla="*/ 0 h 41"/>
                <a:gd name="T16" fmla="*/ 0 w 56"/>
                <a:gd name="T17" fmla="*/ 0 h 41"/>
                <a:gd name="T18" fmla="*/ 0 w 56"/>
                <a:gd name="T19" fmla="*/ 0 h 41"/>
                <a:gd name="T20" fmla="*/ 0 w 56"/>
                <a:gd name="T21" fmla="*/ 0 h 41"/>
                <a:gd name="T22" fmla="*/ 0 w 56"/>
                <a:gd name="T23" fmla="*/ 0 h 41"/>
                <a:gd name="T24" fmla="*/ 0 w 56"/>
                <a:gd name="T25" fmla="*/ 0 h 41"/>
                <a:gd name="T26" fmla="*/ 0 w 56"/>
                <a:gd name="T27" fmla="*/ 0 h 41"/>
                <a:gd name="T28" fmla="*/ 0 w 56"/>
                <a:gd name="T29" fmla="*/ 0 h 41"/>
                <a:gd name="T30" fmla="*/ 0 w 56"/>
                <a:gd name="T31" fmla="*/ 0 h 41"/>
                <a:gd name="T32" fmla="*/ 0 w 56"/>
                <a:gd name="T33" fmla="*/ 0 h 41"/>
                <a:gd name="T34" fmla="*/ 0 w 56"/>
                <a:gd name="T35" fmla="*/ 0 h 41"/>
                <a:gd name="T36" fmla="*/ 0 w 56"/>
                <a:gd name="T37" fmla="*/ 0 h 41"/>
                <a:gd name="T38" fmla="*/ 0 w 56"/>
                <a:gd name="T39" fmla="*/ 0 h 41"/>
                <a:gd name="T40" fmla="*/ 0 w 56"/>
                <a:gd name="T41" fmla="*/ 0 h 41"/>
                <a:gd name="T42" fmla="*/ 0 w 56"/>
                <a:gd name="T43" fmla="*/ 0 h 41"/>
                <a:gd name="T44" fmla="*/ 0 w 56"/>
                <a:gd name="T45" fmla="*/ 0 h 41"/>
                <a:gd name="T46" fmla="*/ 0 w 56"/>
                <a:gd name="T47" fmla="*/ 0 h 41"/>
                <a:gd name="T48" fmla="*/ 0 w 56"/>
                <a:gd name="T49" fmla="*/ 0 h 41"/>
                <a:gd name="T50" fmla="*/ 0 w 56"/>
                <a:gd name="T51" fmla="*/ 0 h 41"/>
                <a:gd name="T52" fmla="*/ 0 w 56"/>
                <a:gd name="T53" fmla="*/ 0 h 41"/>
                <a:gd name="T54" fmla="*/ 0 w 56"/>
                <a:gd name="T55" fmla="*/ 0 h 41"/>
                <a:gd name="T56" fmla="*/ 0 w 56"/>
                <a:gd name="T57" fmla="*/ 0 h 41"/>
                <a:gd name="T58" fmla="*/ 0 w 56"/>
                <a:gd name="T59" fmla="*/ 0 h 41"/>
                <a:gd name="T60" fmla="*/ 0 w 56"/>
                <a:gd name="T61" fmla="*/ 0 h 41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56"/>
                <a:gd name="T94" fmla="*/ 0 h 41"/>
                <a:gd name="T95" fmla="*/ 56 w 56"/>
                <a:gd name="T96" fmla="*/ 41 h 41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56" h="41">
                  <a:moveTo>
                    <a:pt x="23" y="0"/>
                  </a:moveTo>
                  <a:lnTo>
                    <a:pt x="26" y="4"/>
                  </a:lnTo>
                  <a:lnTo>
                    <a:pt x="31" y="8"/>
                  </a:lnTo>
                  <a:lnTo>
                    <a:pt x="31" y="3"/>
                  </a:lnTo>
                  <a:lnTo>
                    <a:pt x="33" y="1"/>
                  </a:lnTo>
                  <a:lnTo>
                    <a:pt x="36" y="0"/>
                  </a:lnTo>
                  <a:lnTo>
                    <a:pt x="39" y="3"/>
                  </a:lnTo>
                  <a:lnTo>
                    <a:pt x="45" y="7"/>
                  </a:lnTo>
                  <a:lnTo>
                    <a:pt x="55" y="10"/>
                  </a:lnTo>
                  <a:lnTo>
                    <a:pt x="56" y="16"/>
                  </a:lnTo>
                  <a:lnTo>
                    <a:pt x="56" y="22"/>
                  </a:lnTo>
                  <a:lnTo>
                    <a:pt x="53" y="27"/>
                  </a:lnTo>
                  <a:lnTo>
                    <a:pt x="48" y="34"/>
                  </a:lnTo>
                  <a:lnTo>
                    <a:pt x="43" y="27"/>
                  </a:lnTo>
                  <a:lnTo>
                    <a:pt x="42" y="22"/>
                  </a:lnTo>
                  <a:lnTo>
                    <a:pt x="39" y="22"/>
                  </a:lnTo>
                  <a:lnTo>
                    <a:pt x="33" y="27"/>
                  </a:lnTo>
                  <a:lnTo>
                    <a:pt x="27" y="31"/>
                  </a:lnTo>
                  <a:lnTo>
                    <a:pt x="19" y="31"/>
                  </a:lnTo>
                  <a:lnTo>
                    <a:pt x="11" y="34"/>
                  </a:lnTo>
                  <a:lnTo>
                    <a:pt x="11" y="36"/>
                  </a:lnTo>
                  <a:lnTo>
                    <a:pt x="11" y="41"/>
                  </a:lnTo>
                  <a:lnTo>
                    <a:pt x="5" y="38"/>
                  </a:lnTo>
                  <a:lnTo>
                    <a:pt x="1" y="34"/>
                  </a:lnTo>
                  <a:lnTo>
                    <a:pt x="0" y="26"/>
                  </a:lnTo>
                  <a:lnTo>
                    <a:pt x="2" y="21"/>
                  </a:lnTo>
                  <a:lnTo>
                    <a:pt x="5" y="12"/>
                  </a:lnTo>
                  <a:lnTo>
                    <a:pt x="9" y="7"/>
                  </a:lnTo>
                  <a:lnTo>
                    <a:pt x="14" y="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929" name="Freeform 367"/>
            <p:cNvSpPr>
              <a:spLocks/>
            </p:cNvSpPr>
            <p:nvPr/>
          </p:nvSpPr>
          <p:spPr bwMode="auto">
            <a:xfrm>
              <a:off x="7009" y="3594"/>
              <a:ext cx="10" cy="10"/>
            </a:xfrm>
            <a:custGeom>
              <a:avLst/>
              <a:gdLst>
                <a:gd name="T0" fmla="*/ 0 w 38"/>
                <a:gd name="T1" fmla="*/ 0 h 39"/>
                <a:gd name="T2" fmla="*/ 0 w 38"/>
                <a:gd name="T3" fmla="*/ 0 h 39"/>
                <a:gd name="T4" fmla="*/ 0 w 38"/>
                <a:gd name="T5" fmla="*/ 0 h 39"/>
                <a:gd name="T6" fmla="*/ 0 w 38"/>
                <a:gd name="T7" fmla="*/ 0 h 39"/>
                <a:gd name="T8" fmla="*/ 0 w 38"/>
                <a:gd name="T9" fmla="*/ 0 h 39"/>
                <a:gd name="T10" fmla="*/ 0 w 38"/>
                <a:gd name="T11" fmla="*/ 0 h 39"/>
                <a:gd name="T12" fmla="*/ 0 w 38"/>
                <a:gd name="T13" fmla="*/ 0 h 39"/>
                <a:gd name="T14" fmla="*/ 0 w 38"/>
                <a:gd name="T15" fmla="*/ 0 h 39"/>
                <a:gd name="T16" fmla="*/ 0 w 38"/>
                <a:gd name="T17" fmla="*/ 0 h 39"/>
                <a:gd name="T18" fmla="*/ 0 w 38"/>
                <a:gd name="T19" fmla="*/ 0 h 39"/>
                <a:gd name="T20" fmla="*/ 0 w 38"/>
                <a:gd name="T21" fmla="*/ 0 h 39"/>
                <a:gd name="T22" fmla="*/ 0 w 38"/>
                <a:gd name="T23" fmla="*/ 0 h 39"/>
                <a:gd name="T24" fmla="*/ 0 w 38"/>
                <a:gd name="T25" fmla="*/ 0 h 39"/>
                <a:gd name="T26" fmla="*/ 0 w 38"/>
                <a:gd name="T27" fmla="*/ 0 h 39"/>
                <a:gd name="T28" fmla="*/ 0 w 38"/>
                <a:gd name="T29" fmla="*/ 0 h 39"/>
                <a:gd name="T30" fmla="*/ 0 w 38"/>
                <a:gd name="T31" fmla="*/ 0 h 39"/>
                <a:gd name="T32" fmla="*/ 0 w 38"/>
                <a:gd name="T33" fmla="*/ 0 h 39"/>
                <a:gd name="T34" fmla="*/ 0 w 38"/>
                <a:gd name="T35" fmla="*/ 0 h 39"/>
                <a:gd name="T36" fmla="*/ 0 w 38"/>
                <a:gd name="T37" fmla="*/ 0 h 39"/>
                <a:gd name="T38" fmla="*/ 0 w 38"/>
                <a:gd name="T39" fmla="*/ 0 h 3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8"/>
                <a:gd name="T61" fmla="*/ 0 h 39"/>
                <a:gd name="T62" fmla="*/ 38 w 38"/>
                <a:gd name="T63" fmla="*/ 39 h 3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8" h="39">
                  <a:moveTo>
                    <a:pt x="36" y="0"/>
                  </a:moveTo>
                  <a:lnTo>
                    <a:pt x="38" y="4"/>
                  </a:lnTo>
                  <a:lnTo>
                    <a:pt x="38" y="11"/>
                  </a:lnTo>
                  <a:lnTo>
                    <a:pt x="35" y="16"/>
                  </a:lnTo>
                  <a:lnTo>
                    <a:pt x="30" y="23"/>
                  </a:lnTo>
                  <a:lnTo>
                    <a:pt x="23" y="28"/>
                  </a:lnTo>
                  <a:lnTo>
                    <a:pt x="18" y="34"/>
                  </a:lnTo>
                  <a:lnTo>
                    <a:pt x="11" y="36"/>
                  </a:lnTo>
                  <a:lnTo>
                    <a:pt x="7" y="39"/>
                  </a:lnTo>
                  <a:lnTo>
                    <a:pt x="2" y="37"/>
                  </a:lnTo>
                  <a:lnTo>
                    <a:pt x="0" y="34"/>
                  </a:lnTo>
                  <a:lnTo>
                    <a:pt x="0" y="29"/>
                  </a:lnTo>
                  <a:lnTo>
                    <a:pt x="0" y="25"/>
                  </a:lnTo>
                  <a:lnTo>
                    <a:pt x="1" y="19"/>
                  </a:lnTo>
                  <a:lnTo>
                    <a:pt x="5" y="13"/>
                  </a:lnTo>
                  <a:lnTo>
                    <a:pt x="10" y="7"/>
                  </a:lnTo>
                  <a:lnTo>
                    <a:pt x="18" y="3"/>
                  </a:lnTo>
                  <a:lnTo>
                    <a:pt x="28" y="1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930" name="Freeform 368"/>
            <p:cNvSpPr>
              <a:spLocks/>
            </p:cNvSpPr>
            <p:nvPr/>
          </p:nvSpPr>
          <p:spPr bwMode="auto">
            <a:xfrm>
              <a:off x="6792" y="3596"/>
              <a:ext cx="33" cy="16"/>
            </a:xfrm>
            <a:custGeom>
              <a:avLst/>
              <a:gdLst>
                <a:gd name="T0" fmla="*/ 0 w 133"/>
                <a:gd name="T1" fmla="*/ 0 h 65"/>
                <a:gd name="T2" fmla="*/ 0 w 133"/>
                <a:gd name="T3" fmla="*/ 0 h 65"/>
                <a:gd name="T4" fmla="*/ 0 w 133"/>
                <a:gd name="T5" fmla="*/ 0 h 65"/>
                <a:gd name="T6" fmla="*/ 0 w 133"/>
                <a:gd name="T7" fmla="*/ 0 h 65"/>
                <a:gd name="T8" fmla="*/ 0 w 133"/>
                <a:gd name="T9" fmla="*/ 0 h 65"/>
                <a:gd name="T10" fmla="*/ 0 w 133"/>
                <a:gd name="T11" fmla="*/ 0 h 65"/>
                <a:gd name="T12" fmla="*/ 0 w 133"/>
                <a:gd name="T13" fmla="*/ 0 h 65"/>
                <a:gd name="T14" fmla="*/ 0 w 133"/>
                <a:gd name="T15" fmla="*/ 0 h 65"/>
                <a:gd name="T16" fmla="*/ 0 w 133"/>
                <a:gd name="T17" fmla="*/ 0 h 65"/>
                <a:gd name="T18" fmla="*/ 0 w 133"/>
                <a:gd name="T19" fmla="*/ 0 h 65"/>
                <a:gd name="T20" fmla="*/ 0 w 133"/>
                <a:gd name="T21" fmla="*/ 0 h 65"/>
                <a:gd name="T22" fmla="*/ 0 w 133"/>
                <a:gd name="T23" fmla="*/ 0 h 65"/>
                <a:gd name="T24" fmla="*/ 0 w 133"/>
                <a:gd name="T25" fmla="*/ 0 h 65"/>
                <a:gd name="T26" fmla="*/ 0 w 133"/>
                <a:gd name="T27" fmla="*/ 0 h 65"/>
                <a:gd name="T28" fmla="*/ 0 w 133"/>
                <a:gd name="T29" fmla="*/ 0 h 65"/>
                <a:gd name="T30" fmla="*/ 0 w 133"/>
                <a:gd name="T31" fmla="*/ 0 h 65"/>
                <a:gd name="T32" fmla="*/ 0 w 133"/>
                <a:gd name="T33" fmla="*/ 0 h 65"/>
                <a:gd name="T34" fmla="*/ 0 w 133"/>
                <a:gd name="T35" fmla="*/ 0 h 65"/>
                <a:gd name="T36" fmla="*/ 0 w 133"/>
                <a:gd name="T37" fmla="*/ 0 h 65"/>
                <a:gd name="T38" fmla="*/ 0 w 133"/>
                <a:gd name="T39" fmla="*/ 0 h 65"/>
                <a:gd name="T40" fmla="*/ 0 w 133"/>
                <a:gd name="T41" fmla="*/ 0 h 65"/>
                <a:gd name="T42" fmla="*/ 0 w 133"/>
                <a:gd name="T43" fmla="*/ 0 h 65"/>
                <a:gd name="T44" fmla="*/ 0 w 133"/>
                <a:gd name="T45" fmla="*/ 0 h 65"/>
                <a:gd name="T46" fmla="*/ 0 w 133"/>
                <a:gd name="T47" fmla="*/ 0 h 65"/>
                <a:gd name="T48" fmla="*/ 0 w 133"/>
                <a:gd name="T49" fmla="*/ 0 h 65"/>
                <a:gd name="T50" fmla="*/ 0 w 133"/>
                <a:gd name="T51" fmla="*/ 0 h 65"/>
                <a:gd name="T52" fmla="*/ 0 w 133"/>
                <a:gd name="T53" fmla="*/ 0 h 65"/>
                <a:gd name="T54" fmla="*/ 0 w 133"/>
                <a:gd name="T55" fmla="*/ 0 h 65"/>
                <a:gd name="T56" fmla="*/ 0 w 133"/>
                <a:gd name="T57" fmla="*/ 0 h 65"/>
                <a:gd name="T58" fmla="*/ 0 w 133"/>
                <a:gd name="T59" fmla="*/ 0 h 65"/>
                <a:gd name="T60" fmla="*/ 0 w 133"/>
                <a:gd name="T61" fmla="*/ 0 h 65"/>
                <a:gd name="T62" fmla="*/ 0 w 133"/>
                <a:gd name="T63" fmla="*/ 0 h 65"/>
                <a:gd name="T64" fmla="*/ 0 w 133"/>
                <a:gd name="T65" fmla="*/ 0 h 65"/>
                <a:gd name="T66" fmla="*/ 0 w 133"/>
                <a:gd name="T67" fmla="*/ 0 h 6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33"/>
                <a:gd name="T103" fmla="*/ 0 h 65"/>
                <a:gd name="T104" fmla="*/ 133 w 133"/>
                <a:gd name="T105" fmla="*/ 65 h 6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33" h="65">
                  <a:moveTo>
                    <a:pt x="109" y="1"/>
                  </a:moveTo>
                  <a:lnTo>
                    <a:pt x="115" y="0"/>
                  </a:lnTo>
                  <a:lnTo>
                    <a:pt x="122" y="1"/>
                  </a:lnTo>
                  <a:lnTo>
                    <a:pt x="127" y="3"/>
                  </a:lnTo>
                  <a:lnTo>
                    <a:pt x="133" y="6"/>
                  </a:lnTo>
                  <a:lnTo>
                    <a:pt x="133" y="11"/>
                  </a:lnTo>
                  <a:lnTo>
                    <a:pt x="133" y="16"/>
                  </a:lnTo>
                  <a:lnTo>
                    <a:pt x="122" y="20"/>
                  </a:lnTo>
                  <a:lnTo>
                    <a:pt x="111" y="24"/>
                  </a:lnTo>
                  <a:lnTo>
                    <a:pt x="100" y="27"/>
                  </a:lnTo>
                  <a:lnTo>
                    <a:pt x="91" y="31"/>
                  </a:lnTo>
                  <a:lnTo>
                    <a:pt x="79" y="34"/>
                  </a:lnTo>
                  <a:lnTo>
                    <a:pt x="69" y="37"/>
                  </a:lnTo>
                  <a:lnTo>
                    <a:pt x="60" y="42"/>
                  </a:lnTo>
                  <a:lnTo>
                    <a:pt x="50" y="46"/>
                  </a:lnTo>
                  <a:lnTo>
                    <a:pt x="43" y="47"/>
                  </a:lnTo>
                  <a:lnTo>
                    <a:pt x="35" y="49"/>
                  </a:lnTo>
                  <a:lnTo>
                    <a:pt x="29" y="51"/>
                  </a:lnTo>
                  <a:lnTo>
                    <a:pt x="23" y="55"/>
                  </a:lnTo>
                  <a:lnTo>
                    <a:pt x="11" y="59"/>
                  </a:lnTo>
                  <a:lnTo>
                    <a:pt x="0" y="65"/>
                  </a:lnTo>
                  <a:lnTo>
                    <a:pt x="7" y="55"/>
                  </a:lnTo>
                  <a:lnTo>
                    <a:pt x="13" y="46"/>
                  </a:lnTo>
                  <a:lnTo>
                    <a:pt x="21" y="37"/>
                  </a:lnTo>
                  <a:lnTo>
                    <a:pt x="29" y="32"/>
                  </a:lnTo>
                  <a:lnTo>
                    <a:pt x="38" y="25"/>
                  </a:lnTo>
                  <a:lnTo>
                    <a:pt x="47" y="20"/>
                  </a:lnTo>
                  <a:lnTo>
                    <a:pt x="57" y="15"/>
                  </a:lnTo>
                  <a:lnTo>
                    <a:pt x="68" y="11"/>
                  </a:lnTo>
                  <a:lnTo>
                    <a:pt x="79" y="7"/>
                  </a:lnTo>
                  <a:lnTo>
                    <a:pt x="88" y="5"/>
                  </a:lnTo>
                  <a:lnTo>
                    <a:pt x="98" y="3"/>
                  </a:lnTo>
                  <a:lnTo>
                    <a:pt x="109" y="1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931" name="Freeform 369"/>
            <p:cNvSpPr>
              <a:spLocks/>
            </p:cNvSpPr>
            <p:nvPr/>
          </p:nvSpPr>
          <p:spPr bwMode="auto">
            <a:xfrm>
              <a:off x="6943" y="3596"/>
              <a:ext cx="11" cy="14"/>
            </a:xfrm>
            <a:custGeom>
              <a:avLst/>
              <a:gdLst>
                <a:gd name="T0" fmla="*/ 0 w 44"/>
                <a:gd name="T1" fmla="*/ 0 h 57"/>
                <a:gd name="T2" fmla="*/ 0 w 44"/>
                <a:gd name="T3" fmla="*/ 0 h 57"/>
                <a:gd name="T4" fmla="*/ 0 w 44"/>
                <a:gd name="T5" fmla="*/ 0 h 57"/>
                <a:gd name="T6" fmla="*/ 0 w 44"/>
                <a:gd name="T7" fmla="*/ 0 h 57"/>
                <a:gd name="T8" fmla="*/ 0 w 44"/>
                <a:gd name="T9" fmla="*/ 0 h 57"/>
                <a:gd name="T10" fmla="*/ 0 w 44"/>
                <a:gd name="T11" fmla="*/ 0 h 57"/>
                <a:gd name="T12" fmla="*/ 0 w 44"/>
                <a:gd name="T13" fmla="*/ 0 h 57"/>
                <a:gd name="T14" fmla="*/ 0 w 44"/>
                <a:gd name="T15" fmla="*/ 0 h 57"/>
                <a:gd name="T16" fmla="*/ 0 w 44"/>
                <a:gd name="T17" fmla="*/ 0 h 57"/>
                <a:gd name="T18" fmla="*/ 0 w 44"/>
                <a:gd name="T19" fmla="*/ 0 h 57"/>
                <a:gd name="T20" fmla="*/ 0 w 44"/>
                <a:gd name="T21" fmla="*/ 0 h 57"/>
                <a:gd name="T22" fmla="*/ 0 w 44"/>
                <a:gd name="T23" fmla="*/ 0 h 57"/>
                <a:gd name="T24" fmla="*/ 0 w 44"/>
                <a:gd name="T25" fmla="*/ 0 h 57"/>
                <a:gd name="T26" fmla="*/ 0 w 44"/>
                <a:gd name="T27" fmla="*/ 0 h 57"/>
                <a:gd name="T28" fmla="*/ 0 w 44"/>
                <a:gd name="T29" fmla="*/ 0 h 57"/>
                <a:gd name="T30" fmla="*/ 0 w 44"/>
                <a:gd name="T31" fmla="*/ 0 h 57"/>
                <a:gd name="T32" fmla="*/ 0 w 44"/>
                <a:gd name="T33" fmla="*/ 0 h 57"/>
                <a:gd name="T34" fmla="*/ 0 w 44"/>
                <a:gd name="T35" fmla="*/ 0 h 5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4"/>
                <a:gd name="T55" fmla="*/ 0 h 57"/>
                <a:gd name="T56" fmla="*/ 44 w 44"/>
                <a:gd name="T57" fmla="*/ 57 h 5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4" h="57">
                  <a:moveTo>
                    <a:pt x="40" y="0"/>
                  </a:moveTo>
                  <a:lnTo>
                    <a:pt x="44" y="5"/>
                  </a:lnTo>
                  <a:lnTo>
                    <a:pt x="44" y="14"/>
                  </a:lnTo>
                  <a:lnTo>
                    <a:pt x="43" y="23"/>
                  </a:lnTo>
                  <a:lnTo>
                    <a:pt x="37" y="33"/>
                  </a:lnTo>
                  <a:lnTo>
                    <a:pt x="31" y="41"/>
                  </a:lnTo>
                  <a:lnTo>
                    <a:pt x="24" y="47"/>
                  </a:lnTo>
                  <a:lnTo>
                    <a:pt x="18" y="53"/>
                  </a:lnTo>
                  <a:lnTo>
                    <a:pt x="11" y="57"/>
                  </a:lnTo>
                  <a:lnTo>
                    <a:pt x="2" y="48"/>
                  </a:lnTo>
                  <a:lnTo>
                    <a:pt x="0" y="42"/>
                  </a:lnTo>
                  <a:lnTo>
                    <a:pt x="1" y="34"/>
                  </a:lnTo>
                  <a:lnTo>
                    <a:pt x="7" y="27"/>
                  </a:lnTo>
                  <a:lnTo>
                    <a:pt x="13" y="18"/>
                  </a:lnTo>
                  <a:lnTo>
                    <a:pt x="23" y="10"/>
                  </a:lnTo>
                  <a:lnTo>
                    <a:pt x="31" y="5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932" name="Freeform 370"/>
            <p:cNvSpPr>
              <a:spLocks/>
            </p:cNvSpPr>
            <p:nvPr/>
          </p:nvSpPr>
          <p:spPr bwMode="auto">
            <a:xfrm>
              <a:off x="6975" y="3600"/>
              <a:ext cx="19" cy="21"/>
            </a:xfrm>
            <a:custGeom>
              <a:avLst/>
              <a:gdLst>
                <a:gd name="T0" fmla="*/ 0 w 76"/>
                <a:gd name="T1" fmla="*/ 0 h 85"/>
                <a:gd name="T2" fmla="*/ 0 w 76"/>
                <a:gd name="T3" fmla="*/ 0 h 85"/>
                <a:gd name="T4" fmla="*/ 0 w 76"/>
                <a:gd name="T5" fmla="*/ 0 h 85"/>
                <a:gd name="T6" fmla="*/ 0 w 76"/>
                <a:gd name="T7" fmla="*/ 0 h 85"/>
                <a:gd name="T8" fmla="*/ 0 w 76"/>
                <a:gd name="T9" fmla="*/ 0 h 85"/>
                <a:gd name="T10" fmla="*/ 0 w 76"/>
                <a:gd name="T11" fmla="*/ 0 h 85"/>
                <a:gd name="T12" fmla="*/ 0 w 76"/>
                <a:gd name="T13" fmla="*/ 0 h 85"/>
                <a:gd name="T14" fmla="*/ 0 w 76"/>
                <a:gd name="T15" fmla="*/ 0 h 85"/>
                <a:gd name="T16" fmla="*/ 0 w 76"/>
                <a:gd name="T17" fmla="*/ 0 h 85"/>
                <a:gd name="T18" fmla="*/ 0 w 76"/>
                <a:gd name="T19" fmla="*/ 0 h 85"/>
                <a:gd name="T20" fmla="*/ 0 w 76"/>
                <a:gd name="T21" fmla="*/ 0 h 85"/>
                <a:gd name="T22" fmla="*/ 0 w 76"/>
                <a:gd name="T23" fmla="*/ 0 h 85"/>
                <a:gd name="T24" fmla="*/ 0 w 76"/>
                <a:gd name="T25" fmla="*/ 0 h 85"/>
                <a:gd name="T26" fmla="*/ 0 w 76"/>
                <a:gd name="T27" fmla="*/ 0 h 85"/>
                <a:gd name="T28" fmla="*/ 0 w 76"/>
                <a:gd name="T29" fmla="*/ 0 h 85"/>
                <a:gd name="T30" fmla="*/ 0 w 76"/>
                <a:gd name="T31" fmla="*/ 0 h 85"/>
                <a:gd name="T32" fmla="*/ 0 w 76"/>
                <a:gd name="T33" fmla="*/ 0 h 85"/>
                <a:gd name="T34" fmla="*/ 0 w 76"/>
                <a:gd name="T35" fmla="*/ 0 h 85"/>
                <a:gd name="T36" fmla="*/ 0 w 76"/>
                <a:gd name="T37" fmla="*/ 0 h 85"/>
                <a:gd name="T38" fmla="*/ 0 w 76"/>
                <a:gd name="T39" fmla="*/ 0 h 85"/>
                <a:gd name="T40" fmla="*/ 0 w 76"/>
                <a:gd name="T41" fmla="*/ 0 h 85"/>
                <a:gd name="T42" fmla="*/ 0 w 76"/>
                <a:gd name="T43" fmla="*/ 0 h 85"/>
                <a:gd name="T44" fmla="*/ 0 w 76"/>
                <a:gd name="T45" fmla="*/ 0 h 85"/>
                <a:gd name="T46" fmla="*/ 0 w 76"/>
                <a:gd name="T47" fmla="*/ 0 h 85"/>
                <a:gd name="T48" fmla="*/ 0 w 76"/>
                <a:gd name="T49" fmla="*/ 0 h 85"/>
                <a:gd name="T50" fmla="*/ 0 w 76"/>
                <a:gd name="T51" fmla="*/ 0 h 85"/>
                <a:gd name="T52" fmla="*/ 0 w 76"/>
                <a:gd name="T53" fmla="*/ 0 h 85"/>
                <a:gd name="T54" fmla="*/ 0 w 76"/>
                <a:gd name="T55" fmla="*/ 0 h 85"/>
                <a:gd name="T56" fmla="*/ 0 w 76"/>
                <a:gd name="T57" fmla="*/ 0 h 85"/>
                <a:gd name="T58" fmla="*/ 0 w 76"/>
                <a:gd name="T59" fmla="*/ 0 h 85"/>
                <a:gd name="T60" fmla="*/ 0 w 76"/>
                <a:gd name="T61" fmla="*/ 0 h 85"/>
                <a:gd name="T62" fmla="*/ 0 w 76"/>
                <a:gd name="T63" fmla="*/ 0 h 85"/>
                <a:gd name="T64" fmla="*/ 0 w 76"/>
                <a:gd name="T65" fmla="*/ 0 h 85"/>
                <a:gd name="T66" fmla="*/ 0 w 76"/>
                <a:gd name="T67" fmla="*/ 0 h 85"/>
                <a:gd name="T68" fmla="*/ 0 w 76"/>
                <a:gd name="T69" fmla="*/ 0 h 85"/>
                <a:gd name="T70" fmla="*/ 0 w 76"/>
                <a:gd name="T71" fmla="*/ 0 h 85"/>
                <a:gd name="T72" fmla="*/ 0 w 76"/>
                <a:gd name="T73" fmla="*/ 0 h 8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76"/>
                <a:gd name="T112" fmla="*/ 0 h 85"/>
                <a:gd name="T113" fmla="*/ 76 w 76"/>
                <a:gd name="T114" fmla="*/ 85 h 8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76" h="85">
                  <a:moveTo>
                    <a:pt x="55" y="0"/>
                  </a:moveTo>
                  <a:lnTo>
                    <a:pt x="62" y="3"/>
                  </a:lnTo>
                  <a:lnTo>
                    <a:pt x="68" y="6"/>
                  </a:lnTo>
                  <a:lnTo>
                    <a:pt x="72" y="9"/>
                  </a:lnTo>
                  <a:lnTo>
                    <a:pt x="76" y="13"/>
                  </a:lnTo>
                  <a:lnTo>
                    <a:pt x="76" y="21"/>
                  </a:lnTo>
                  <a:lnTo>
                    <a:pt x="73" y="31"/>
                  </a:lnTo>
                  <a:lnTo>
                    <a:pt x="67" y="38"/>
                  </a:lnTo>
                  <a:lnTo>
                    <a:pt x="62" y="43"/>
                  </a:lnTo>
                  <a:lnTo>
                    <a:pt x="56" y="51"/>
                  </a:lnTo>
                  <a:lnTo>
                    <a:pt x="53" y="57"/>
                  </a:lnTo>
                  <a:lnTo>
                    <a:pt x="47" y="64"/>
                  </a:lnTo>
                  <a:lnTo>
                    <a:pt x="43" y="71"/>
                  </a:lnTo>
                  <a:lnTo>
                    <a:pt x="42" y="78"/>
                  </a:lnTo>
                  <a:lnTo>
                    <a:pt x="42" y="85"/>
                  </a:lnTo>
                  <a:lnTo>
                    <a:pt x="35" y="84"/>
                  </a:lnTo>
                  <a:lnTo>
                    <a:pt x="31" y="80"/>
                  </a:lnTo>
                  <a:lnTo>
                    <a:pt x="29" y="73"/>
                  </a:lnTo>
                  <a:lnTo>
                    <a:pt x="31" y="68"/>
                  </a:lnTo>
                  <a:lnTo>
                    <a:pt x="25" y="64"/>
                  </a:lnTo>
                  <a:lnTo>
                    <a:pt x="19" y="67"/>
                  </a:lnTo>
                  <a:lnTo>
                    <a:pt x="12" y="70"/>
                  </a:lnTo>
                  <a:lnTo>
                    <a:pt x="7" y="70"/>
                  </a:lnTo>
                  <a:lnTo>
                    <a:pt x="8" y="64"/>
                  </a:lnTo>
                  <a:lnTo>
                    <a:pt x="9" y="59"/>
                  </a:lnTo>
                  <a:lnTo>
                    <a:pt x="7" y="56"/>
                  </a:lnTo>
                  <a:lnTo>
                    <a:pt x="0" y="59"/>
                  </a:lnTo>
                  <a:lnTo>
                    <a:pt x="0" y="57"/>
                  </a:lnTo>
                  <a:lnTo>
                    <a:pt x="6" y="48"/>
                  </a:lnTo>
                  <a:lnTo>
                    <a:pt x="14" y="41"/>
                  </a:lnTo>
                  <a:lnTo>
                    <a:pt x="23" y="33"/>
                  </a:lnTo>
                  <a:lnTo>
                    <a:pt x="31" y="28"/>
                  </a:lnTo>
                  <a:lnTo>
                    <a:pt x="38" y="21"/>
                  </a:lnTo>
                  <a:lnTo>
                    <a:pt x="46" y="15"/>
                  </a:lnTo>
                  <a:lnTo>
                    <a:pt x="52" y="8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933" name="Freeform 371"/>
            <p:cNvSpPr>
              <a:spLocks/>
            </p:cNvSpPr>
            <p:nvPr/>
          </p:nvSpPr>
          <p:spPr bwMode="auto">
            <a:xfrm>
              <a:off x="7021" y="3601"/>
              <a:ext cx="14" cy="15"/>
            </a:xfrm>
            <a:custGeom>
              <a:avLst/>
              <a:gdLst>
                <a:gd name="T0" fmla="*/ 0 w 58"/>
                <a:gd name="T1" fmla="*/ 0 h 62"/>
                <a:gd name="T2" fmla="*/ 0 w 58"/>
                <a:gd name="T3" fmla="*/ 0 h 62"/>
                <a:gd name="T4" fmla="*/ 0 w 58"/>
                <a:gd name="T5" fmla="*/ 0 h 62"/>
                <a:gd name="T6" fmla="*/ 0 w 58"/>
                <a:gd name="T7" fmla="*/ 0 h 62"/>
                <a:gd name="T8" fmla="*/ 0 w 58"/>
                <a:gd name="T9" fmla="*/ 0 h 62"/>
                <a:gd name="T10" fmla="*/ 0 w 58"/>
                <a:gd name="T11" fmla="*/ 0 h 62"/>
                <a:gd name="T12" fmla="*/ 0 w 58"/>
                <a:gd name="T13" fmla="*/ 0 h 62"/>
                <a:gd name="T14" fmla="*/ 0 w 58"/>
                <a:gd name="T15" fmla="*/ 0 h 62"/>
                <a:gd name="T16" fmla="*/ 0 w 58"/>
                <a:gd name="T17" fmla="*/ 0 h 62"/>
                <a:gd name="T18" fmla="*/ 0 w 58"/>
                <a:gd name="T19" fmla="*/ 0 h 62"/>
                <a:gd name="T20" fmla="*/ 0 w 58"/>
                <a:gd name="T21" fmla="*/ 0 h 62"/>
                <a:gd name="T22" fmla="*/ 0 w 58"/>
                <a:gd name="T23" fmla="*/ 0 h 62"/>
                <a:gd name="T24" fmla="*/ 0 w 58"/>
                <a:gd name="T25" fmla="*/ 0 h 62"/>
                <a:gd name="T26" fmla="*/ 0 w 58"/>
                <a:gd name="T27" fmla="*/ 0 h 62"/>
                <a:gd name="T28" fmla="*/ 0 w 58"/>
                <a:gd name="T29" fmla="*/ 0 h 62"/>
                <a:gd name="T30" fmla="*/ 0 w 58"/>
                <a:gd name="T31" fmla="*/ 0 h 62"/>
                <a:gd name="T32" fmla="*/ 0 w 58"/>
                <a:gd name="T33" fmla="*/ 0 h 62"/>
                <a:gd name="T34" fmla="*/ 0 w 58"/>
                <a:gd name="T35" fmla="*/ 0 h 62"/>
                <a:gd name="T36" fmla="*/ 0 w 58"/>
                <a:gd name="T37" fmla="*/ 0 h 62"/>
                <a:gd name="T38" fmla="*/ 0 w 58"/>
                <a:gd name="T39" fmla="*/ 0 h 62"/>
                <a:gd name="T40" fmla="*/ 0 w 58"/>
                <a:gd name="T41" fmla="*/ 0 h 62"/>
                <a:gd name="T42" fmla="*/ 0 w 58"/>
                <a:gd name="T43" fmla="*/ 0 h 62"/>
                <a:gd name="T44" fmla="*/ 0 w 58"/>
                <a:gd name="T45" fmla="*/ 0 h 62"/>
                <a:gd name="T46" fmla="*/ 0 w 58"/>
                <a:gd name="T47" fmla="*/ 0 h 62"/>
                <a:gd name="T48" fmla="*/ 0 w 58"/>
                <a:gd name="T49" fmla="*/ 0 h 62"/>
                <a:gd name="T50" fmla="*/ 0 w 58"/>
                <a:gd name="T51" fmla="*/ 0 h 62"/>
                <a:gd name="T52" fmla="*/ 0 w 58"/>
                <a:gd name="T53" fmla="*/ 0 h 62"/>
                <a:gd name="T54" fmla="*/ 0 w 58"/>
                <a:gd name="T55" fmla="*/ 0 h 62"/>
                <a:gd name="T56" fmla="*/ 0 w 58"/>
                <a:gd name="T57" fmla="*/ 0 h 62"/>
                <a:gd name="T58" fmla="*/ 0 w 58"/>
                <a:gd name="T59" fmla="*/ 0 h 6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8"/>
                <a:gd name="T91" fmla="*/ 0 h 62"/>
                <a:gd name="T92" fmla="*/ 58 w 58"/>
                <a:gd name="T93" fmla="*/ 62 h 62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8" h="62">
                  <a:moveTo>
                    <a:pt x="26" y="0"/>
                  </a:moveTo>
                  <a:lnTo>
                    <a:pt x="31" y="7"/>
                  </a:lnTo>
                  <a:lnTo>
                    <a:pt x="36" y="13"/>
                  </a:lnTo>
                  <a:lnTo>
                    <a:pt x="41" y="18"/>
                  </a:lnTo>
                  <a:lnTo>
                    <a:pt x="46" y="26"/>
                  </a:lnTo>
                  <a:lnTo>
                    <a:pt x="50" y="29"/>
                  </a:lnTo>
                  <a:lnTo>
                    <a:pt x="55" y="36"/>
                  </a:lnTo>
                  <a:lnTo>
                    <a:pt x="58" y="42"/>
                  </a:lnTo>
                  <a:lnTo>
                    <a:pt x="58" y="49"/>
                  </a:lnTo>
                  <a:lnTo>
                    <a:pt x="54" y="55"/>
                  </a:lnTo>
                  <a:lnTo>
                    <a:pt x="46" y="62"/>
                  </a:lnTo>
                  <a:lnTo>
                    <a:pt x="46" y="55"/>
                  </a:lnTo>
                  <a:lnTo>
                    <a:pt x="44" y="51"/>
                  </a:lnTo>
                  <a:lnTo>
                    <a:pt x="41" y="48"/>
                  </a:lnTo>
                  <a:lnTo>
                    <a:pt x="38" y="47"/>
                  </a:lnTo>
                  <a:lnTo>
                    <a:pt x="30" y="44"/>
                  </a:lnTo>
                  <a:lnTo>
                    <a:pt x="23" y="43"/>
                  </a:lnTo>
                  <a:lnTo>
                    <a:pt x="19" y="42"/>
                  </a:lnTo>
                  <a:lnTo>
                    <a:pt x="16" y="41"/>
                  </a:lnTo>
                  <a:lnTo>
                    <a:pt x="14" y="38"/>
                  </a:lnTo>
                  <a:lnTo>
                    <a:pt x="16" y="34"/>
                  </a:lnTo>
                  <a:lnTo>
                    <a:pt x="8" y="34"/>
                  </a:lnTo>
                  <a:lnTo>
                    <a:pt x="0" y="34"/>
                  </a:lnTo>
                  <a:lnTo>
                    <a:pt x="1" y="27"/>
                  </a:lnTo>
                  <a:lnTo>
                    <a:pt x="3" y="22"/>
                  </a:lnTo>
                  <a:lnTo>
                    <a:pt x="7" y="17"/>
                  </a:lnTo>
                  <a:lnTo>
                    <a:pt x="11" y="14"/>
                  </a:lnTo>
                  <a:lnTo>
                    <a:pt x="17" y="7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934" name="Freeform 372"/>
            <p:cNvSpPr>
              <a:spLocks/>
            </p:cNvSpPr>
            <p:nvPr/>
          </p:nvSpPr>
          <p:spPr bwMode="auto">
            <a:xfrm>
              <a:off x="6896" y="3602"/>
              <a:ext cx="29" cy="12"/>
            </a:xfrm>
            <a:custGeom>
              <a:avLst/>
              <a:gdLst>
                <a:gd name="T0" fmla="*/ 0 w 117"/>
                <a:gd name="T1" fmla="*/ 0 h 50"/>
                <a:gd name="T2" fmla="*/ 0 w 117"/>
                <a:gd name="T3" fmla="*/ 0 h 50"/>
                <a:gd name="T4" fmla="*/ 0 w 117"/>
                <a:gd name="T5" fmla="*/ 0 h 50"/>
                <a:gd name="T6" fmla="*/ 0 w 117"/>
                <a:gd name="T7" fmla="*/ 0 h 50"/>
                <a:gd name="T8" fmla="*/ 0 w 117"/>
                <a:gd name="T9" fmla="*/ 0 h 50"/>
                <a:gd name="T10" fmla="*/ 0 w 117"/>
                <a:gd name="T11" fmla="*/ 0 h 50"/>
                <a:gd name="T12" fmla="*/ 0 w 117"/>
                <a:gd name="T13" fmla="*/ 0 h 50"/>
                <a:gd name="T14" fmla="*/ 0 w 117"/>
                <a:gd name="T15" fmla="*/ 0 h 50"/>
                <a:gd name="T16" fmla="*/ 0 w 117"/>
                <a:gd name="T17" fmla="*/ 0 h 50"/>
                <a:gd name="T18" fmla="*/ 0 w 117"/>
                <a:gd name="T19" fmla="*/ 0 h 50"/>
                <a:gd name="T20" fmla="*/ 0 w 117"/>
                <a:gd name="T21" fmla="*/ 0 h 50"/>
                <a:gd name="T22" fmla="*/ 0 w 117"/>
                <a:gd name="T23" fmla="*/ 0 h 50"/>
                <a:gd name="T24" fmla="*/ 0 w 117"/>
                <a:gd name="T25" fmla="*/ 0 h 50"/>
                <a:gd name="T26" fmla="*/ 0 w 117"/>
                <a:gd name="T27" fmla="*/ 0 h 50"/>
                <a:gd name="T28" fmla="*/ 0 w 117"/>
                <a:gd name="T29" fmla="*/ 0 h 50"/>
                <a:gd name="T30" fmla="*/ 0 w 117"/>
                <a:gd name="T31" fmla="*/ 0 h 50"/>
                <a:gd name="T32" fmla="*/ 0 w 117"/>
                <a:gd name="T33" fmla="*/ 0 h 50"/>
                <a:gd name="T34" fmla="*/ 0 w 117"/>
                <a:gd name="T35" fmla="*/ 0 h 50"/>
                <a:gd name="T36" fmla="*/ 0 w 117"/>
                <a:gd name="T37" fmla="*/ 0 h 50"/>
                <a:gd name="T38" fmla="*/ 0 w 117"/>
                <a:gd name="T39" fmla="*/ 0 h 50"/>
                <a:gd name="T40" fmla="*/ 0 w 117"/>
                <a:gd name="T41" fmla="*/ 0 h 50"/>
                <a:gd name="T42" fmla="*/ 0 w 117"/>
                <a:gd name="T43" fmla="*/ 0 h 50"/>
                <a:gd name="T44" fmla="*/ 0 w 117"/>
                <a:gd name="T45" fmla="*/ 0 h 50"/>
                <a:gd name="T46" fmla="*/ 0 w 117"/>
                <a:gd name="T47" fmla="*/ 0 h 50"/>
                <a:gd name="T48" fmla="*/ 0 w 117"/>
                <a:gd name="T49" fmla="*/ 0 h 50"/>
                <a:gd name="T50" fmla="*/ 0 w 117"/>
                <a:gd name="T51" fmla="*/ 0 h 50"/>
                <a:gd name="T52" fmla="*/ 0 w 117"/>
                <a:gd name="T53" fmla="*/ 0 h 50"/>
                <a:gd name="T54" fmla="*/ 0 w 117"/>
                <a:gd name="T55" fmla="*/ 0 h 50"/>
                <a:gd name="T56" fmla="*/ 0 w 117"/>
                <a:gd name="T57" fmla="*/ 0 h 50"/>
                <a:gd name="T58" fmla="*/ 0 w 117"/>
                <a:gd name="T59" fmla="*/ 0 h 50"/>
                <a:gd name="T60" fmla="*/ 0 w 117"/>
                <a:gd name="T61" fmla="*/ 0 h 50"/>
                <a:gd name="T62" fmla="*/ 0 w 117"/>
                <a:gd name="T63" fmla="*/ 0 h 5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17"/>
                <a:gd name="T97" fmla="*/ 0 h 50"/>
                <a:gd name="T98" fmla="*/ 117 w 117"/>
                <a:gd name="T99" fmla="*/ 50 h 5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17" h="50">
                  <a:moveTo>
                    <a:pt x="83" y="1"/>
                  </a:moveTo>
                  <a:lnTo>
                    <a:pt x="90" y="0"/>
                  </a:lnTo>
                  <a:lnTo>
                    <a:pt x="96" y="4"/>
                  </a:lnTo>
                  <a:lnTo>
                    <a:pt x="101" y="7"/>
                  </a:lnTo>
                  <a:lnTo>
                    <a:pt x="106" y="13"/>
                  </a:lnTo>
                  <a:lnTo>
                    <a:pt x="109" y="19"/>
                  </a:lnTo>
                  <a:lnTo>
                    <a:pt x="113" y="25"/>
                  </a:lnTo>
                  <a:lnTo>
                    <a:pt x="115" y="32"/>
                  </a:lnTo>
                  <a:lnTo>
                    <a:pt x="117" y="38"/>
                  </a:lnTo>
                  <a:lnTo>
                    <a:pt x="106" y="29"/>
                  </a:lnTo>
                  <a:lnTo>
                    <a:pt x="97" y="26"/>
                  </a:lnTo>
                  <a:lnTo>
                    <a:pt x="87" y="26"/>
                  </a:lnTo>
                  <a:lnTo>
                    <a:pt x="76" y="29"/>
                  </a:lnTo>
                  <a:lnTo>
                    <a:pt x="64" y="34"/>
                  </a:lnTo>
                  <a:lnTo>
                    <a:pt x="53" y="38"/>
                  </a:lnTo>
                  <a:lnTo>
                    <a:pt x="42" y="44"/>
                  </a:lnTo>
                  <a:lnTo>
                    <a:pt x="32" y="48"/>
                  </a:lnTo>
                  <a:lnTo>
                    <a:pt x="21" y="50"/>
                  </a:lnTo>
                  <a:lnTo>
                    <a:pt x="12" y="49"/>
                  </a:lnTo>
                  <a:lnTo>
                    <a:pt x="8" y="46"/>
                  </a:lnTo>
                  <a:lnTo>
                    <a:pt x="5" y="42"/>
                  </a:lnTo>
                  <a:lnTo>
                    <a:pt x="1" y="36"/>
                  </a:lnTo>
                  <a:lnTo>
                    <a:pt x="0" y="31"/>
                  </a:lnTo>
                  <a:lnTo>
                    <a:pt x="9" y="26"/>
                  </a:lnTo>
                  <a:lnTo>
                    <a:pt x="20" y="24"/>
                  </a:lnTo>
                  <a:lnTo>
                    <a:pt x="31" y="20"/>
                  </a:lnTo>
                  <a:lnTo>
                    <a:pt x="42" y="15"/>
                  </a:lnTo>
                  <a:lnTo>
                    <a:pt x="52" y="11"/>
                  </a:lnTo>
                  <a:lnTo>
                    <a:pt x="61" y="7"/>
                  </a:lnTo>
                  <a:lnTo>
                    <a:pt x="72" y="4"/>
                  </a:lnTo>
                  <a:lnTo>
                    <a:pt x="83" y="1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935" name="Freeform 373"/>
            <p:cNvSpPr>
              <a:spLocks/>
            </p:cNvSpPr>
            <p:nvPr/>
          </p:nvSpPr>
          <p:spPr bwMode="auto">
            <a:xfrm>
              <a:off x="6809" y="3603"/>
              <a:ext cx="38" cy="28"/>
            </a:xfrm>
            <a:custGeom>
              <a:avLst/>
              <a:gdLst>
                <a:gd name="T0" fmla="*/ 0 w 154"/>
                <a:gd name="T1" fmla="*/ 0 h 111"/>
                <a:gd name="T2" fmla="*/ 0 w 154"/>
                <a:gd name="T3" fmla="*/ 0 h 111"/>
                <a:gd name="T4" fmla="*/ 0 w 154"/>
                <a:gd name="T5" fmla="*/ 0 h 111"/>
                <a:gd name="T6" fmla="*/ 0 w 154"/>
                <a:gd name="T7" fmla="*/ 0 h 111"/>
                <a:gd name="T8" fmla="*/ 0 w 154"/>
                <a:gd name="T9" fmla="*/ 0 h 111"/>
                <a:gd name="T10" fmla="*/ 0 w 154"/>
                <a:gd name="T11" fmla="*/ 0 h 111"/>
                <a:gd name="T12" fmla="*/ 0 w 154"/>
                <a:gd name="T13" fmla="*/ 0 h 111"/>
                <a:gd name="T14" fmla="*/ 0 w 154"/>
                <a:gd name="T15" fmla="*/ 0 h 111"/>
                <a:gd name="T16" fmla="*/ 0 w 154"/>
                <a:gd name="T17" fmla="*/ 0 h 111"/>
                <a:gd name="T18" fmla="*/ 0 w 154"/>
                <a:gd name="T19" fmla="*/ 0 h 111"/>
                <a:gd name="T20" fmla="*/ 0 w 154"/>
                <a:gd name="T21" fmla="*/ 0 h 111"/>
                <a:gd name="T22" fmla="*/ 0 w 154"/>
                <a:gd name="T23" fmla="*/ 0 h 111"/>
                <a:gd name="T24" fmla="*/ 0 w 154"/>
                <a:gd name="T25" fmla="*/ 0 h 111"/>
                <a:gd name="T26" fmla="*/ 0 w 154"/>
                <a:gd name="T27" fmla="*/ 0 h 111"/>
                <a:gd name="T28" fmla="*/ 0 w 154"/>
                <a:gd name="T29" fmla="*/ 0 h 111"/>
                <a:gd name="T30" fmla="*/ 0 w 154"/>
                <a:gd name="T31" fmla="*/ 0 h 111"/>
                <a:gd name="T32" fmla="*/ 0 w 154"/>
                <a:gd name="T33" fmla="*/ 0 h 111"/>
                <a:gd name="T34" fmla="*/ 0 w 154"/>
                <a:gd name="T35" fmla="*/ 0 h 111"/>
                <a:gd name="T36" fmla="*/ 0 w 154"/>
                <a:gd name="T37" fmla="*/ 0 h 111"/>
                <a:gd name="T38" fmla="*/ 0 w 154"/>
                <a:gd name="T39" fmla="*/ 0 h 111"/>
                <a:gd name="T40" fmla="*/ 0 w 154"/>
                <a:gd name="T41" fmla="*/ 0 h 111"/>
                <a:gd name="T42" fmla="*/ 0 w 154"/>
                <a:gd name="T43" fmla="*/ 0 h 111"/>
                <a:gd name="T44" fmla="*/ 0 w 154"/>
                <a:gd name="T45" fmla="*/ 0 h 111"/>
                <a:gd name="T46" fmla="*/ 0 w 154"/>
                <a:gd name="T47" fmla="*/ 0 h 111"/>
                <a:gd name="T48" fmla="*/ 0 w 154"/>
                <a:gd name="T49" fmla="*/ 0 h 111"/>
                <a:gd name="T50" fmla="*/ 0 w 154"/>
                <a:gd name="T51" fmla="*/ 0 h 111"/>
                <a:gd name="T52" fmla="*/ 0 w 154"/>
                <a:gd name="T53" fmla="*/ 0 h 111"/>
                <a:gd name="T54" fmla="*/ 0 w 154"/>
                <a:gd name="T55" fmla="*/ 0 h 111"/>
                <a:gd name="T56" fmla="*/ 0 w 154"/>
                <a:gd name="T57" fmla="*/ 0 h 111"/>
                <a:gd name="T58" fmla="*/ 0 w 154"/>
                <a:gd name="T59" fmla="*/ 0 h 111"/>
                <a:gd name="T60" fmla="*/ 0 w 154"/>
                <a:gd name="T61" fmla="*/ 0 h 111"/>
                <a:gd name="T62" fmla="*/ 0 w 154"/>
                <a:gd name="T63" fmla="*/ 0 h 111"/>
                <a:gd name="T64" fmla="*/ 0 w 154"/>
                <a:gd name="T65" fmla="*/ 0 h 111"/>
                <a:gd name="T66" fmla="*/ 0 w 154"/>
                <a:gd name="T67" fmla="*/ 0 h 111"/>
                <a:gd name="T68" fmla="*/ 0 w 154"/>
                <a:gd name="T69" fmla="*/ 0 h 111"/>
                <a:gd name="T70" fmla="*/ 0 w 154"/>
                <a:gd name="T71" fmla="*/ 0 h 111"/>
                <a:gd name="T72" fmla="*/ 0 w 154"/>
                <a:gd name="T73" fmla="*/ 0 h 111"/>
                <a:gd name="T74" fmla="*/ 0 w 154"/>
                <a:gd name="T75" fmla="*/ 0 h 111"/>
                <a:gd name="T76" fmla="*/ 0 w 154"/>
                <a:gd name="T77" fmla="*/ 0 h 111"/>
                <a:gd name="T78" fmla="*/ 0 w 154"/>
                <a:gd name="T79" fmla="*/ 0 h 111"/>
                <a:gd name="T80" fmla="*/ 0 w 154"/>
                <a:gd name="T81" fmla="*/ 0 h 111"/>
                <a:gd name="T82" fmla="*/ 0 w 154"/>
                <a:gd name="T83" fmla="*/ 0 h 111"/>
                <a:gd name="T84" fmla="*/ 0 w 154"/>
                <a:gd name="T85" fmla="*/ 0 h 111"/>
                <a:gd name="T86" fmla="*/ 0 w 154"/>
                <a:gd name="T87" fmla="*/ 0 h 111"/>
                <a:gd name="T88" fmla="*/ 0 w 154"/>
                <a:gd name="T89" fmla="*/ 0 h 111"/>
                <a:gd name="T90" fmla="*/ 0 w 154"/>
                <a:gd name="T91" fmla="*/ 0 h 111"/>
                <a:gd name="T92" fmla="*/ 0 w 154"/>
                <a:gd name="T93" fmla="*/ 0 h 111"/>
                <a:gd name="T94" fmla="*/ 0 w 154"/>
                <a:gd name="T95" fmla="*/ 0 h 111"/>
                <a:gd name="T96" fmla="*/ 0 w 154"/>
                <a:gd name="T97" fmla="*/ 0 h 111"/>
                <a:gd name="T98" fmla="*/ 0 w 154"/>
                <a:gd name="T99" fmla="*/ 0 h 111"/>
                <a:gd name="T100" fmla="*/ 0 w 154"/>
                <a:gd name="T101" fmla="*/ 0 h 111"/>
                <a:gd name="T102" fmla="*/ 0 w 154"/>
                <a:gd name="T103" fmla="*/ 0 h 111"/>
                <a:gd name="T104" fmla="*/ 0 w 154"/>
                <a:gd name="T105" fmla="*/ 0 h 111"/>
                <a:gd name="T106" fmla="*/ 0 w 154"/>
                <a:gd name="T107" fmla="*/ 0 h 111"/>
                <a:gd name="T108" fmla="*/ 0 w 154"/>
                <a:gd name="T109" fmla="*/ 0 h 111"/>
                <a:gd name="T110" fmla="*/ 0 w 154"/>
                <a:gd name="T111" fmla="*/ 0 h 111"/>
                <a:gd name="T112" fmla="*/ 0 w 154"/>
                <a:gd name="T113" fmla="*/ 0 h 111"/>
                <a:gd name="T114" fmla="*/ 0 w 154"/>
                <a:gd name="T115" fmla="*/ 0 h 111"/>
                <a:gd name="T116" fmla="*/ 0 w 154"/>
                <a:gd name="T117" fmla="*/ 0 h 111"/>
                <a:gd name="T118" fmla="*/ 0 w 154"/>
                <a:gd name="T119" fmla="*/ 0 h 111"/>
                <a:gd name="T120" fmla="*/ 0 w 154"/>
                <a:gd name="T121" fmla="*/ 0 h 11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54"/>
                <a:gd name="T184" fmla="*/ 0 h 111"/>
                <a:gd name="T185" fmla="*/ 154 w 154"/>
                <a:gd name="T186" fmla="*/ 111 h 111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54" h="111">
                  <a:moveTo>
                    <a:pt x="132" y="1"/>
                  </a:moveTo>
                  <a:lnTo>
                    <a:pt x="139" y="0"/>
                  </a:lnTo>
                  <a:lnTo>
                    <a:pt x="147" y="3"/>
                  </a:lnTo>
                  <a:lnTo>
                    <a:pt x="151" y="7"/>
                  </a:lnTo>
                  <a:lnTo>
                    <a:pt x="154" y="15"/>
                  </a:lnTo>
                  <a:lnTo>
                    <a:pt x="151" y="15"/>
                  </a:lnTo>
                  <a:lnTo>
                    <a:pt x="143" y="14"/>
                  </a:lnTo>
                  <a:lnTo>
                    <a:pt x="138" y="15"/>
                  </a:lnTo>
                  <a:lnTo>
                    <a:pt x="132" y="16"/>
                  </a:lnTo>
                  <a:lnTo>
                    <a:pt x="130" y="20"/>
                  </a:lnTo>
                  <a:lnTo>
                    <a:pt x="126" y="28"/>
                  </a:lnTo>
                  <a:lnTo>
                    <a:pt x="126" y="37"/>
                  </a:lnTo>
                  <a:lnTo>
                    <a:pt x="127" y="44"/>
                  </a:lnTo>
                  <a:lnTo>
                    <a:pt x="130" y="53"/>
                  </a:lnTo>
                  <a:lnTo>
                    <a:pt x="119" y="58"/>
                  </a:lnTo>
                  <a:lnTo>
                    <a:pt x="109" y="66"/>
                  </a:lnTo>
                  <a:lnTo>
                    <a:pt x="100" y="70"/>
                  </a:lnTo>
                  <a:lnTo>
                    <a:pt x="92" y="74"/>
                  </a:lnTo>
                  <a:lnTo>
                    <a:pt x="86" y="73"/>
                  </a:lnTo>
                  <a:lnTo>
                    <a:pt x="82" y="71"/>
                  </a:lnTo>
                  <a:lnTo>
                    <a:pt x="77" y="69"/>
                  </a:lnTo>
                  <a:lnTo>
                    <a:pt x="72" y="63"/>
                  </a:lnTo>
                  <a:lnTo>
                    <a:pt x="64" y="66"/>
                  </a:lnTo>
                  <a:lnTo>
                    <a:pt x="56" y="71"/>
                  </a:lnTo>
                  <a:lnTo>
                    <a:pt x="48" y="77"/>
                  </a:lnTo>
                  <a:lnTo>
                    <a:pt x="42" y="83"/>
                  </a:lnTo>
                  <a:lnTo>
                    <a:pt x="35" y="90"/>
                  </a:lnTo>
                  <a:lnTo>
                    <a:pt x="30" y="97"/>
                  </a:lnTo>
                  <a:lnTo>
                    <a:pt x="25" y="104"/>
                  </a:lnTo>
                  <a:lnTo>
                    <a:pt x="24" y="111"/>
                  </a:lnTo>
                  <a:lnTo>
                    <a:pt x="18" y="108"/>
                  </a:lnTo>
                  <a:lnTo>
                    <a:pt x="12" y="104"/>
                  </a:lnTo>
                  <a:lnTo>
                    <a:pt x="7" y="102"/>
                  </a:lnTo>
                  <a:lnTo>
                    <a:pt x="2" y="104"/>
                  </a:lnTo>
                  <a:lnTo>
                    <a:pt x="0" y="98"/>
                  </a:lnTo>
                  <a:lnTo>
                    <a:pt x="0" y="92"/>
                  </a:lnTo>
                  <a:lnTo>
                    <a:pt x="0" y="87"/>
                  </a:lnTo>
                  <a:lnTo>
                    <a:pt x="0" y="82"/>
                  </a:lnTo>
                  <a:lnTo>
                    <a:pt x="0" y="73"/>
                  </a:lnTo>
                  <a:lnTo>
                    <a:pt x="2" y="67"/>
                  </a:lnTo>
                  <a:lnTo>
                    <a:pt x="5" y="60"/>
                  </a:lnTo>
                  <a:lnTo>
                    <a:pt x="9" y="56"/>
                  </a:lnTo>
                  <a:lnTo>
                    <a:pt x="13" y="52"/>
                  </a:lnTo>
                  <a:lnTo>
                    <a:pt x="20" y="49"/>
                  </a:lnTo>
                  <a:lnTo>
                    <a:pt x="25" y="46"/>
                  </a:lnTo>
                  <a:lnTo>
                    <a:pt x="32" y="43"/>
                  </a:lnTo>
                  <a:lnTo>
                    <a:pt x="39" y="40"/>
                  </a:lnTo>
                  <a:lnTo>
                    <a:pt x="47" y="38"/>
                  </a:lnTo>
                  <a:lnTo>
                    <a:pt x="54" y="36"/>
                  </a:lnTo>
                  <a:lnTo>
                    <a:pt x="61" y="32"/>
                  </a:lnTo>
                  <a:lnTo>
                    <a:pt x="70" y="29"/>
                  </a:lnTo>
                  <a:lnTo>
                    <a:pt x="77" y="27"/>
                  </a:lnTo>
                  <a:lnTo>
                    <a:pt x="83" y="24"/>
                  </a:lnTo>
                  <a:lnTo>
                    <a:pt x="90" y="20"/>
                  </a:lnTo>
                  <a:lnTo>
                    <a:pt x="96" y="16"/>
                  </a:lnTo>
                  <a:lnTo>
                    <a:pt x="103" y="13"/>
                  </a:lnTo>
                  <a:lnTo>
                    <a:pt x="109" y="9"/>
                  </a:lnTo>
                  <a:lnTo>
                    <a:pt x="117" y="6"/>
                  </a:lnTo>
                  <a:lnTo>
                    <a:pt x="125" y="3"/>
                  </a:lnTo>
                  <a:lnTo>
                    <a:pt x="132" y="1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936" name="Freeform 374"/>
            <p:cNvSpPr>
              <a:spLocks/>
            </p:cNvSpPr>
            <p:nvPr/>
          </p:nvSpPr>
          <p:spPr bwMode="auto">
            <a:xfrm>
              <a:off x="6835" y="3607"/>
              <a:ext cx="45" cy="36"/>
            </a:xfrm>
            <a:custGeom>
              <a:avLst/>
              <a:gdLst>
                <a:gd name="T0" fmla="*/ 0 w 179"/>
                <a:gd name="T1" fmla="*/ 0 h 146"/>
                <a:gd name="T2" fmla="*/ 0 w 179"/>
                <a:gd name="T3" fmla="*/ 0 h 146"/>
                <a:gd name="T4" fmla="*/ 0 w 179"/>
                <a:gd name="T5" fmla="*/ 0 h 146"/>
                <a:gd name="T6" fmla="*/ 0 w 179"/>
                <a:gd name="T7" fmla="*/ 0 h 146"/>
                <a:gd name="T8" fmla="*/ 0 w 179"/>
                <a:gd name="T9" fmla="*/ 0 h 146"/>
                <a:gd name="T10" fmla="*/ 0 w 179"/>
                <a:gd name="T11" fmla="*/ 0 h 146"/>
                <a:gd name="T12" fmla="*/ 0 w 179"/>
                <a:gd name="T13" fmla="*/ 0 h 146"/>
                <a:gd name="T14" fmla="*/ 0 w 179"/>
                <a:gd name="T15" fmla="*/ 0 h 146"/>
                <a:gd name="T16" fmla="*/ 0 w 179"/>
                <a:gd name="T17" fmla="*/ 0 h 146"/>
                <a:gd name="T18" fmla="*/ 0 w 179"/>
                <a:gd name="T19" fmla="*/ 0 h 146"/>
                <a:gd name="T20" fmla="*/ 0 w 179"/>
                <a:gd name="T21" fmla="*/ 0 h 146"/>
                <a:gd name="T22" fmla="*/ 0 w 179"/>
                <a:gd name="T23" fmla="*/ 0 h 146"/>
                <a:gd name="T24" fmla="*/ 0 w 179"/>
                <a:gd name="T25" fmla="*/ 0 h 146"/>
                <a:gd name="T26" fmla="*/ 0 w 179"/>
                <a:gd name="T27" fmla="*/ 0 h 146"/>
                <a:gd name="T28" fmla="*/ 0 w 179"/>
                <a:gd name="T29" fmla="*/ 0 h 146"/>
                <a:gd name="T30" fmla="*/ 0 w 179"/>
                <a:gd name="T31" fmla="*/ 0 h 146"/>
                <a:gd name="T32" fmla="*/ 0 w 179"/>
                <a:gd name="T33" fmla="*/ 0 h 146"/>
                <a:gd name="T34" fmla="*/ 0 w 179"/>
                <a:gd name="T35" fmla="*/ 0 h 146"/>
                <a:gd name="T36" fmla="*/ 0 w 179"/>
                <a:gd name="T37" fmla="*/ 0 h 146"/>
                <a:gd name="T38" fmla="*/ 0 w 179"/>
                <a:gd name="T39" fmla="*/ 0 h 146"/>
                <a:gd name="T40" fmla="*/ 0 w 179"/>
                <a:gd name="T41" fmla="*/ 0 h 146"/>
                <a:gd name="T42" fmla="*/ 0 w 179"/>
                <a:gd name="T43" fmla="*/ 0 h 146"/>
                <a:gd name="T44" fmla="*/ 0 w 179"/>
                <a:gd name="T45" fmla="*/ 0 h 146"/>
                <a:gd name="T46" fmla="*/ 0 w 179"/>
                <a:gd name="T47" fmla="*/ 0 h 146"/>
                <a:gd name="T48" fmla="*/ 0 w 179"/>
                <a:gd name="T49" fmla="*/ 0 h 146"/>
                <a:gd name="T50" fmla="*/ 0 w 179"/>
                <a:gd name="T51" fmla="*/ 0 h 146"/>
                <a:gd name="T52" fmla="*/ 0 w 179"/>
                <a:gd name="T53" fmla="*/ 0 h 146"/>
                <a:gd name="T54" fmla="*/ 0 w 179"/>
                <a:gd name="T55" fmla="*/ 0 h 146"/>
                <a:gd name="T56" fmla="*/ 0 w 179"/>
                <a:gd name="T57" fmla="*/ 0 h 146"/>
                <a:gd name="T58" fmla="*/ 0 w 179"/>
                <a:gd name="T59" fmla="*/ 0 h 146"/>
                <a:gd name="T60" fmla="*/ 0 w 179"/>
                <a:gd name="T61" fmla="*/ 0 h 146"/>
                <a:gd name="T62" fmla="*/ 0 w 179"/>
                <a:gd name="T63" fmla="*/ 0 h 146"/>
                <a:gd name="T64" fmla="*/ 0 w 179"/>
                <a:gd name="T65" fmla="*/ 0 h 146"/>
                <a:gd name="T66" fmla="*/ 0 w 179"/>
                <a:gd name="T67" fmla="*/ 0 h 146"/>
                <a:gd name="T68" fmla="*/ 0 w 179"/>
                <a:gd name="T69" fmla="*/ 0 h 146"/>
                <a:gd name="T70" fmla="*/ 0 w 179"/>
                <a:gd name="T71" fmla="*/ 0 h 14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79"/>
                <a:gd name="T109" fmla="*/ 0 h 146"/>
                <a:gd name="T110" fmla="*/ 179 w 179"/>
                <a:gd name="T111" fmla="*/ 146 h 14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79" h="146">
                  <a:moveTo>
                    <a:pt x="143" y="0"/>
                  </a:moveTo>
                  <a:lnTo>
                    <a:pt x="146" y="4"/>
                  </a:lnTo>
                  <a:lnTo>
                    <a:pt x="151" y="11"/>
                  </a:lnTo>
                  <a:lnTo>
                    <a:pt x="157" y="15"/>
                  </a:lnTo>
                  <a:lnTo>
                    <a:pt x="163" y="21"/>
                  </a:lnTo>
                  <a:lnTo>
                    <a:pt x="168" y="26"/>
                  </a:lnTo>
                  <a:lnTo>
                    <a:pt x="173" y="32"/>
                  </a:lnTo>
                  <a:lnTo>
                    <a:pt x="175" y="38"/>
                  </a:lnTo>
                  <a:lnTo>
                    <a:pt x="179" y="45"/>
                  </a:lnTo>
                  <a:lnTo>
                    <a:pt x="171" y="44"/>
                  </a:lnTo>
                  <a:lnTo>
                    <a:pt x="162" y="44"/>
                  </a:lnTo>
                  <a:lnTo>
                    <a:pt x="152" y="44"/>
                  </a:lnTo>
                  <a:lnTo>
                    <a:pt x="144" y="45"/>
                  </a:lnTo>
                  <a:lnTo>
                    <a:pt x="136" y="45"/>
                  </a:lnTo>
                  <a:lnTo>
                    <a:pt x="128" y="47"/>
                  </a:lnTo>
                  <a:lnTo>
                    <a:pt x="120" y="50"/>
                  </a:lnTo>
                  <a:lnTo>
                    <a:pt x="115" y="54"/>
                  </a:lnTo>
                  <a:lnTo>
                    <a:pt x="108" y="56"/>
                  </a:lnTo>
                  <a:lnTo>
                    <a:pt x="104" y="60"/>
                  </a:lnTo>
                  <a:lnTo>
                    <a:pt x="102" y="66"/>
                  </a:lnTo>
                  <a:lnTo>
                    <a:pt x="101" y="71"/>
                  </a:lnTo>
                  <a:lnTo>
                    <a:pt x="101" y="78"/>
                  </a:lnTo>
                  <a:lnTo>
                    <a:pt x="103" y="84"/>
                  </a:lnTo>
                  <a:lnTo>
                    <a:pt x="107" y="92"/>
                  </a:lnTo>
                  <a:lnTo>
                    <a:pt x="115" y="100"/>
                  </a:lnTo>
                  <a:lnTo>
                    <a:pt x="107" y="101"/>
                  </a:lnTo>
                  <a:lnTo>
                    <a:pt x="106" y="107"/>
                  </a:lnTo>
                  <a:lnTo>
                    <a:pt x="106" y="112"/>
                  </a:lnTo>
                  <a:lnTo>
                    <a:pt x="106" y="119"/>
                  </a:lnTo>
                  <a:lnTo>
                    <a:pt x="96" y="111"/>
                  </a:lnTo>
                  <a:lnTo>
                    <a:pt x="89" y="109"/>
                  </a:lnTo>
                  <a:lnTo>
                    <a:pt x="81" y="107"/>
                  </a:lnTo>
                  <a:lnTo>
                    <a:pt x="75" y="107"/>
                  </a:lnTo>
                  <a:lnTo>
                    <a:pt x="69" y="107"/>
                  </a:lnTo>
                  <a:lnTo>
                    <a:pt x="62" y="109"/>
                  </a:lnTo>
                  <a:lnTo>
                    <a:pt x="57" y="112"/>
                  </a:lnTo>
                  <a:lnTo>
                    <a:pt x="51" y="117"/>
                  </a:lnTo>
                  <a:lnTo>
                    <a:pt x="39" y="124"/>
                  </a:lnTo>
                  <a:lnTo>
                    <a:pt x="28" y="133"/>
                  </a:lnTo>
                  <a:lnTo>
                    <a:pt x="18" y="141"/>
                  </a:lnTo>
                  <a:lnTo>
                    <a:pt x="7" y="146"/>
                  </a:lnTo>
                  <a:lnTo>
                    <a:pt x="6" y="140"/>
                  </a:lnTo>
                  <a:lnTo>
                    <a:pt x="7" y="135"/>
                  </a:lnTo>
                  <a:lnTo>
                    <a:pt x="8" y="130"/>
                  </a:lnTo>
                  <a:lnTo>
                    <a:pt x="10" y="124"/>
                  </a:lnTo>
                  <a:lnTo>
                    <a:pt x="12" y="118"/>
                  </a:lnTo>
                  <a:lnTo>
                    <a:pt x="12" y="112"/>
                  </a:lnTo>
                  <a:lnTo>
                    <a:pt x="7" y="109"/>
                  </a:lnTo>
                  <a:lnTo>
                    <a:pt x="0" y="109"/>
                  </a:lnTo>
                  <a:lnTo>
                    <a:pt x="6" y="100"/>
                  </a:lnTo>
                  <a:lnTo>
                    <a:pt x="14" y="95"/>
                  </a:lnTo>
                  <a:lnTo>
                    <a:pt x="22" y="90"/>
                  </a:lnTo>
                  <a:lnTo>
                    <a:pt x="32" y="87"/>
                  </a:lnTo>
                  <a:lnTo>
                    <a:pt x="40" y="82"/>
                  </a:lnTo>
                  <a:lnTo>
                    <a:pt x="49" y="78"/>
                  </a:lnTo>
                  <a:lnTo>
                    <a:pt x="59" y="73"/>
                  </a:lnTo>
                  <a:lnTo>
                    <a:pt x="67" y="67"/>
                  </a:lnTo>
                  <a:lnTo>
                    <a:pt x="59" y="66"/>
                  </a:lnTo>
                  <a:lnTo>
                    <a:pt x="54" y="67"/>
                  </a:lnTo>
                  <a:lnTo>
                    <a:pt x="51" y="67"/>
                  </a:lnTo>
                  <a:lnTo>
                    <a:pt x="57" y="64"/>
                  </a:lnTo>
                  <a:lnTo>
                    <a:pt x="63" y="59"/>
                  </a:lnTo>
                  <a:lnTo>
                    <a:pt x="69" y="56"/>
                  </a:lnTo>
                  <a:lnTo>
                    <a:pt x="74" y="52"/>
                  </a:lnTo>
                  <a:lnTo>
                    <a:pt x="85" y="42"/>
                  </a:lnTo>
                  <a:lnTo>
                    <a:pt x="96" y="33"/>
                  </a:lnTo>
                  <a:lnTo>
                    <a:pt x="106" y="24"/>
                  </a:lnTo>
                  <a:lnTo>
                    <a:pt x="118" y="14"/>
                  </a:lnTo>
                  <a:lnTo>
                    <a:pt x="124" y="10"/>
                  </a:lnTo>
                  <a:lnTo>
                    <a:pt x="128" y="5"/>
                  </a:lnTo>
                  <a:lnTo>
                    <a:pt x="136" y="3"/>
                  </a:lnTo>
                  <a:lnTo>
                    <a:pt x="143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937" name="Freeform 375"/>
            <p:cNvSpPr>
              <a:spLocks/>
            </p:cNvSpPr>
            <p:nvPr/>
          </p:nvSpPr>
          <p:spPr bwMode="auto">
            <a:xfrm>
              <a:off x="7004" y="3610"/>
              <a:ext cx="6" cy="12"/>
            </a:xfrm>
            <a:custGeom>
              <a:avLst/>
              <a:gdLst>
                <a:gd name="T0" fmla="*/ 0 w 27"/>
                <a:gd name="T1" fmla="*/ 0 h 49"/>
                <a:gd name="T2" fmla="*/ 0 w 27"/>
                <a:gd name="T3" fmla="*/ 0 h 49"/>
                <a:gd name="T4" fmla="*/ 0 w 27"/>
                <a:gd name="T5" fmla="*/ 0 h 49"/>
                <a:gd name="T6" fmla="*/ 0 w 27"/>
                <a:gd name="T7" fmla="*/ 0 h 49"/>
                <a:gd name="T8" fmla="*/ 0 w 27"/>
                <a:gd name="T9" fmla="*/ 0 h 49"/>
                <a:gd name="T10" fmla="*/ 0 w 27"/>
                <a:gd name="T11" fmla="*/ 0 h 49"/>
                <a:gd name="T12" fmla="*/ 0 w 27"/>
                <a:gd name="T13" fmla="*/ 0 h 49"/>
                <a:gd name="T14" fmla="*/ 0 w 27"/>
                <a:gd name="T15" fmla="*/ 0 h 49"/>
                <a:gd name="T16" fmla="*/ 0 w 27"/>
                <a:gd name="T17" fmla="*/ 0 h 49"/>
                <a:gd name="T18" fmla="*/ 0 w 27"/>
                <a:gd name="T19" fmla="*/ 0 h 49"/>
                <a:gd name="T20" fmla="*/ 0 w 27"/>
                <a:gd name="T21" fmla="*/ 0 h 49"/>
                <a:gd name="T22" fmla="*/ 0 w 27"/>
                <a:gd name="T23" fmla="*/ 0 h 49"/>
                <a:gd name="T24" fmla="*/ 0 w 27"/>
                <a:gd name="T25" fmla="*/ 0 h 49"/>
                <a:gd name="T26" fmla="*/ 0 w 27"/>
                <a:gd name="T27" fmla="*/ 0 h 49"/>
                <a:gd name="T28" fmla="*/ 0 w 27"/>
                <a:gd name="T29" fmla="*/ 0 h 49"/>
                <a:gd name="T30" fmla="*/ 0 w 27"/>
                <a:gd name="T31" fmla="*/ 0 h 49"/>
                <a:gd name="T32" fmla="*/ 0 w 27"/>
                <a:gd name="T33" fmla="*/ 0 h 49"/>
                <a:gd name="T34" fmla="*/ 0 w 27"/>
                <a:gd name="T35" fmla="*/ 0 h 49"/>
                <a:gd name="T36" fmla="*/ 0 w 27"/>
                <a:gd name="T37" fmla="*/ 0 h 49"/>
                <a:gd name="T38" fmla="*/ 0 w 27"/>
                <a:gd name="T39" fmla="*/ 0 h 4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7"/>
                <a:gd name="T61" fmla="*/ 0 h 49"/>
                <a:gd name="T62" fmla="*/ 27 w 27"/>
                <a:gd name="T63" fmla="*/ 49 h 4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7" h="49">
                  <a:moveTo>
                    <a:pt x="13" y="0"/>
                  </a:moveTo>
                  <a:lnTo>
                    <a:pt x="19" y="2"/>
                  </a:lnTo>
                  <a:lnTo>
                    <a:pt x="23" y="7"/>
                  </a:lnTo>
                  <a:lnTo>
                    <a:pt x="26" y="13"/>
                  </a:lnTo>
                  <a:lnTo>
                    <a:pt x="27" y="20"/>
                  </a:lnTo>
                  <a:lnTo>
                    <a:pt x="26" y="26"/>
                  </a:lnTo>
                  <a:lnTo>
                    <a:pt x="24" y="31"/>
                  </a:lnTo>
                  <a:lnTo>
                    <a:pt x="22" y="38"/>
                  </a:lnTo>
                  <a:lnTo>
                    <a:pt x="21" y="43"/>
                  </a:lnTo>
                  <a:lnTo>
                    <a:pt x="10" y="49"/>
                  </a:lnTo>
                  <a:lnTo>
                    <a:pt x="5" y="47"/>
                  </a:lnTo>
                  <a:lnTo>
                    <a:pt x="0" y="42"/>
                  </a:lnTo>
                  <a:lnTo>
                    <a:pt x="0" y="33"/>
                  </a:lnTo>
                  <a:lnTo>
                    <a:pt x="0" y="29"/>
                  </a:lnTo>
                  <a:lnTo>
                    <a:pt x="0" y="24"/>
                  </a:lnTo>
                  <a:lnTo>
                    <a:pt x="1" y="18"/>
                  </a:lnTo>
                  <a:lnTo>
                    <a:pt x="4" y="14"/>
                  </a:lnTo>
                  <a:lnTo>
                    <a:pt x="9" y="5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938" name="Freeform 376"/>
            <p:cNvSpPr>
              <a:spLocks/>
            </p:cNvSpPr>
            <p:nvPr/>
          </p:nvSpPr>
          <p:spPr bwMode="auto">
            <a:xfrm>
              <a:off x="7045" y="3612"/>
              <a:ext cx="7" cy="6"/>
            </a:xfrm>
            <a:custGeom>
              <a:avLst/>
              <a:gdLst>
                <a:gd name="T0" fmla="*/ 0 w 26"/>
                <a:gd name="T1" fmla="*/ 0 h 24"/>
                <a:gd name="T2" fmla="*/ 0 w 26"/>
                <a:gd name="T3" fmla="*/ 0 h 24"/>
                <a:gd name="T4" fmla="*/ 0 w 26"/>
                <a:gd name="T5" fmla="*/ 0 h 24"/>
                <a:gd name="T6" fmla="*/ 0 w 26"/>
                <a:gd name="T7" fmla="*/ 0 h 24"/>
                <a:gd name="T8" fmla="*/ 0 w 26"/>
                <a:gd name="T9" fmla="*/ 0 h 24"/>
                <a:gd name="T10" fmla="*/ 0 w 26"/>
                <a:gd name="T11" fmla="*/ 0 h 24"/>
                <a:gd name="T12" fmla="*/ 0 w 26"/>
                <a:gd name="T13" fmla="*/ 0 h 24"/>
                <a:gd name="T14" fmla="*/ 0 w 26"/>
                <a:gd name="T15" fmla="*/ 0 h 24"/>
                <a:gd name="T16" fmla="*/ 0 w 26"/>
                <a:gd name="T17" fmla="*/ 0 h 24"/>
                <a:gd name="T18" fmla="*/ 0 w 26"/>
                <a:gd name="T19" fmla="*/ 0 h 24"/>
                <a:gd name="T20" fmla="*/ 0 w 26"/>
                <a:gd name="T21" fmla="*/ 0 h 24"/>
                <a:gd name="T22" fmla="*/ 0 w 26"/>
                <a:gd name="T23" fmla="*/ 0 h 24"/>
                <a:gd name="T24" fmla="*/ 0 w 26"/>
                <a:gd name="T25" fmla="*/ 0 h 24"/>
                <a:gd name="T26" fmla="*/ 0 w 26"/>
                <a:gd name="T27" fmla="*/ 0 h 2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6"/>
                <a:gd name="T43" fmla="*/ 0 h 24"/>
                <a:gd name="T44" fmla="*/ 26 w 26"/>
                <a:gd name="T45" fmla="*/ 24 h 2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6" h="24">
                  <a:moveTo>
                    <a:pt x="20" y="0"/>
                  </a:moveTo>
                  <a:lnTo>
                    <a:pt x="26" y="4"/>
                  </a:lnTo>
                  <a:lnTo>
                    <a:pt x="25" y="6"/>
                  </a:lnTo>
                  <a:lnTo>
                    <a:pt x="17" y="9"/>
                  </a:lnTo>
                  <a:lnTo>
                    <a:pt x="14" y="13"/>
                  </a:lnTo>
                  <a:lnTo>
                    <a:pt x="10" y="19"/>
                  </a:lnTo>
                  <a:lnTo>
                    <a:pt x="14" y="24"/>
                  </a:lnTo>
                  <a:lnTo>
                    <a:pt x="5" y="23"/>
                  </a:lnTo>
                  <a:lnTo>
                    <a:pt x="2" y="21"/>
                  </a:lnTo>
                  <a:lnTo>
                    <a:pt x="0" y="17"/>
                  </a:lnTo>
                  <a:lnTo>
                    <a:pt x="4" y="13"/>
                  </a:lnTo>
                  <a:lnTo>
                    <a:pt x="10" y="4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939" name="Freeform 377"/>
            <p:cNvSpPr>
              <a:spLocks/>
            </p:cNvSpPr>
            <p:nvPr/>
          </p:nvSpPr>
          <p:spPr bwMode="auto">
            <a:xfrm>
              <a:off x="6791" y="3616"/>
              <a:ext cx="12" cy="10"/>
            </a:xfrm>
            <a:custGeom>
              <a:avLst/>
              <a:gdLst>
                <a:gd name="T0" fmla="*/ 0 w 48"/>
                <a:gd name="T1" fmla="*/ 0 h 42"/>
                <a:gd name="T2" fmla="*/ 0 w 48"/>
                <a:gd name="T3" fmla="*/ 0 h 42"/>
                <a:gd name="T4" fmla="*/ 0 w 48"/>
                <a:gd name="T5" fmla="*/ 0 h 42"/>
                <a:gd name="T6" fmla="*/ 0 w 48"/>
                <a:gd name="T7" fmla="*/ 0 h 42"/>
                <a:gd name="T8" fmla="*/ 0 w 48"/>
                <a:gd name="T9" fmla="*/ 0 h 42"/>
                <a:gd name="T10" fmla="*/ 0 w 48"/>
                <a:gd name="T11" fmla="*/ 0 h 42"/>
                <a:gd name="T12" fmla="*/ 0 w 48"/>
                <a:gd name="T13" fmla="*/ 0 h 42"/>
                <a:gd name="T14" fmla="*/ 0 w 48"/>
                <a:gd name="T15" fmla="*/ 0 h 42"/>
                <a:gd name="T16" fmla="*/ 0 w 48"/>
                <a:gd name="T17" fmla="*/ 0 h 42"/>
                <a:gd name="T18" fmla="*/ 0 w 48"/>
                <a:gd name="T19" fmla="*/ 0 h 42"/>
                <a:gd name="T20" fmla="*/ 0 w 48"/>
                <a:gd name="T21" fmla="*/ 0 h 42"/>
                <a:gd name="T22" fmla="*/ 0 w 48"/>
                <a:gd name="T23" fmla="*/ 0 h 42"/>
                <a:gd name="T24" fmla="*/ 0 w 48"/>
                <a:gd name="T25" fmla="*/ 0 h 42"/>
                <a:gd name="T26" fmla="*/ 0 w 48"/>
                <a:gd name="T27" fmla="*/ 0 h 42"/>
                <a:gd name="T28" fmla="*/ 0 w 48"/>
                <a:gd name="T29" fmla="*/ 0 h 42"/>
                <a:gd name="T30" fmla="*/ 0 w 48"/>
                <a:gd name="T31" fmla="*/ 0 h 42"/>
                <a:gd name="T32" fmla="*/ 0 w 48"/>
                <a:gd name="T33" fmla="*/ 0 h 42"/>
                <a:gd name="T34" fmla="*/ 0 w 48"/>
                <a:gd name="T35" fmla="*/ 0 h 42"/>
                <a:gd name="T36" fmla="*/ 0 w 48"/>
                <a:gd name="T37" fmla="*/ 0 h 42"/>
                <a:gd name="T38" fmla="*/ 0 w 48"/>
                <a:gd name="T39" fmla="*/ 0 h 42"/>
                <a:gd name="T40" fmla="*/ 0 w 48"/>
                <a:gd name="T41" fmla="*/ 0 h 42"/>
                <a:gd name="T42" fmla="*/ 0 w 48"/>
                <a:gd name="T43" fmla="*/ 0 h 4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8"/>
                <a:gd name="T67" fmla="*/ 0 h 42"/>
                <a:gd name="T68" fmla="*/ 48 w 48"/>
                <a:gd name="T69" fmla="*/ 42 h 4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8" h="42">
                  <a:moveTo>
                    <a:pt x="24" y="2"/>
                  </a:moveTo>
                  <a:lnTo>
                    <a:pt x="34" y="0"/>
                  </a:lnTo>
                  <a:lnTo>
                    <a:pt x="41" y="1"/>
                  </a:lnTo>
                  <a:lnTo>
                    <a:pt x="46" y="3"/>
                  </a:lnTo>
                  <a:lnTo>
                    <a:pt x="48" y="8"/>
                  </a:lnTo>
                  <a:lnTo>
                    <a:pt x="48" y="11"/>
                  </a:lnTo>
                  <a:lnTo>
                    <a:pt x="47" y="18"/>
                  </a:lnTo>
                  <a:lnTo>
                    <a:pt x="43" y="22"/>
                  </a:lnTo>
                  <a:lnTo>
                    <a:pt x="40" y="29"/>
                  </a:lnTo>
                  <a:lnTo>
                    <a:pt x="35" y="32"/>
                  </a:lnTo>
                  <a:lnTo>
                    <a:pt x="29" y="37"/>
                  </a:lnTo>
                  <a:lnTo>
                    <a:pt x="23" y="40"/>
                  </a:lnTo>
                  <a:lnTo>
                    <a:pt x="17" y="42"/>
                  </a:lnTo>
                  <a:lnTo>
                    <a:pt x="7" y="40"/>
                  </a:lnTo>
                  <a:lnTo>
                    <a:pt x="0" y="33"/>
                  </a:lnTo>
                  <a:lnTo>
                    <a:pt x="0" y="25"/>
                  </a:lnTo>
                  <a:lnTo>
                    <a:pt x="2" y="19"/>
                  </a:lnTo>
                  <a:lnTo>
                    <a:pt x="7" y="12"/>
                  </a:lnTo>
                  <a:lnTo>
                    <a:pt x="13" y="8"/>
                  </a:lnTo>
                  <a:lnTo>
                    <a:pt x="18" y="5"/>
                  </a:lnTo>
                  <a:lnTo>
                    <a:pt x="24" y="2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940" name="Freeform 378"/>
            <p:cNvSpPr>
              <a:spLocks/>
            </p:cNvSpPr>
            <p:nvPr/>
          </p:nvSpPr>
          <p:spPr bwMode="auto">
            <a:xfrm>
              <a:off x="6922" y="3615"/>
              <a:ext cx="28" cy="19"/>
            </a:xfrm>
            <a:custGeom>
              <a:avLst/>
              <a:gdLst>
                <a:gd name="T0" fmla="*/ 0 w 112"/>
                <a:gd name="T1" fmla="*/ 0 h 76"/>
                <a:gd name="T2" fmla="*/ 0 w 112"/>
                <a:gd name="T3" fmla="*/ 0 h 76"/>
                <a:gd name="T4" fmla="*/ 0 w 112"/>
                <a:gd name="T5" fmla="*/ 0 h 76"/>
                <a:gd name="T6" fmla="*/ 0 w 112"/>
                <a:gd name="T7" fmla="*/ 0 h 76"/>
                <a:gd name="T8" fmla="*/ 0 w 112"/>
                <a:gd name="T9" fmla="*/ 0 h 76"/>
                <a:gd name="T10" fmla="*/ 0 w 112"/>
                <a:gd name="T11" fmla="*/ 0 h 76"/>
                <a:gd name="T12" fmla="*/ 0 w 112"/>
                <a:gd name="T13" fmla="*/ 0 h 76"/>
                <a:gd name="T14" fmla="*/ 0 w 112"/>
                <a:gd name="T15" fmla="*/ 0 h 76"/>
                <a:gd name="T16" fmla="*/ 0 w 112"/>
                <a:gd name="T17" fmla="*/ 0 h 76"/>
                <a:gd name="T18" fmla="*/ 0 w 112"/>
                <a:gd name="T19" fmla="*/ 0 h 76"/>
                <a:gd name="T20" fmla="*/ 0 w 112"/>
                <a:gd name="T21" fmla="*/ 0 h 76"/>
                <a:gd name="T22" fmla="*/ 0 w 112"/>
                <a:gd name="T23" fmla="*/ 0 h 76"/>
                <a:gd name="T24" fmla="*/ 0 w 112"/>
                <a:gd name="T25" fmla="*/ 0 h 76"/>
                <a:gd name="T26" fmla="*/ 0 w 112"/>
                <a:gd name="T27" fmla="*/ 0 h 76"/>
                <a:gd name="T28" fmla="*/ 0 w 112"/>
                <a:gd name="T29" fmla="*/ 0 h 76"/>
                <a:gd name="T30" fmla="*/ 0 w 112"/>
                <a:gd name="T31" fmla="*/ 0 h 76"/>
                <a:gd name="T32" fmla="*/ 0 w 112"/>
                <a:gd name="T33" fmla="*/ 0 h 76"/>
                <a:gd name="T34" fmla="*/ 0 w 112"/>
                <a:gd name="T35" fmla="*/ 0 h 76"/>
                <a:gd name="T36" fmla="*/ 0 w 112"/>
                <a:gd name="T37" fmla="*/ 0 h 76"/>
                <a:gd name="T38" fmla="*/ 0 w 112"/>
                <a:gd name="T39" fmla="*/ 0 h 76"/>
                <a:gd name="T40" fmla="*/ 0 w 112"/>
                <a:gd name="T41" fmla="*/ 0 h 76"/>
                <a:gd name="T42" fmla="*/ 0 w 112"/>
                <a:gd name="T43" fmla="*/ 0 h 76"/>
                <a:gd name="T44" fmla="*/ 0 w 112"/>
                <a:gd name="T45" fmla="*/ 0 h 76"/>
                <a:gd name="T46" fmla="*/ 0 w 112"/>
                <a:gd name="T47" fmla="*/ 0 h 76"/>
                <a:gd name="T48" fmla="*/ 0 w 112"/>
                <a:gd name="T49" fmla="*/ 0 h 76"/>
                <a:gd name="T50" fmla="*/ 0 w 112"/>
                <a:gd name="T51" fmla="*/ 0 h 76"/>
                <a:gd name="T52" fmla="*/ 0 w 112"/>
                <a:gd name="T53" fmla="*/ 0 h 76"/>
                <a:gd name="T54" fmla="*/ 0 w 112"/>
                <a:gd name="T55" fmla="*/ 0 h 76"/>
                <a:gd name="T56" fmla="*/ 0 w 112"/>
                <a:gd name="T57" fmla="*/ 0 h 76"/>
                <a:gd name="T58" fmla="*/ 0 w 112"/>
                <a:gd name="T59" fmla="*/ 0 h 76"/>
                <a:gd name="T60" fmla="*/ 0 w 112"/>
                <a:gd name="T61" fmla="*/ 0 h 76"/>
                <a:gd name="T62" fmla="*/ 0 w 112"/>
                <a:gd name="T63" fmla="*/ 0 h 76"/>
                <a:gd name="T64" fmla="*/ 0 w 112"/>
                <a:gd name="T65" fmla="*/ 0 h 76"/>
                <a:gd name="T66" fmla="*/ 0 w 112"/>
                <a:gd name="T67" fmla="*/ 0 h 76"/>
                <a:gd name="T68" fmla="*/ 0 w 112"/>
                <a:gd name="T69" fmla="*/ 0 h 7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12"/>
                <a:gd name="T106" fmla="*/ 0 h 76"/>
                <a:gd name="T107" fmla="*/ 112 w 112"/>
                <a:gd name="T108" fmla="*/ 76 h 7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12" h="76">
                  <a:moveTo>
                    <a:pt x="70" y="2"/>
                  </a:moveTo>
                  <a:lnTo>
                    <a:pt x="75" y="0"/>
                  </a:lnTo>
                  <a:lnTo>
                    <a:pt x="82" y="0"/>
                  </a:lnTo>
                  <a:lnTo>
                    <a:pt x="88" y="0"/>
                  </a:lnTo>
                  <a:lnTo>
                    <a:pt x="96" y="0"/>
                  </a:lnTo>
                  <a:lnTo>
                    <a:pt x="100" y="0"/>
                  </a:lnTo>
                  <a:lnTo>
                    <a:pt x="106" y="2"/>
                  </a:lnTo>
                  <a:lnTo>
                    <a:pt x="109" y="5"/>
                  </a:lnTo>
                  <a:lnTo>
                    <a:pt x="112" y="11"/>
                  </a:lnTo>
                  <a:lnTo>
                    <a:pt x="103" y="18"/>
                  </a:lnTo>
                  <a:lnTo>
                    <a:pt x="94" y="24"/>
                  </a:lnTo>
                  <a:lnTo>
                    <a:pt x="84" y="31"/>
                  </a:lnTo>
                  <a:lnTo>
                    <a:pt x="75" y="36"/>
                  </a:lnTo>
                  <a:lnTo>
                    <a:pt x="70" y="39"/>
                  </a:lnTo>
                  <a:lnTo>
                    <a:pt x="64" y="43"/>
                  </a:lnTo>
                  <a:lnTo>
                    <a:pt x="58" y="46"/>
                  </a:lnTo>
                  <a:lnTo>
                    <a:pt x="52" y="52"/>
                  </a:lnTo>
                  <a:lnTo>
                    <a:pt x="46" y="56"/>
                  </a:lnTo>
                  <a:lnTo>
                    <a:pt x="39" y="62"/>
                  </a:lnTo>
                  <a:lnTo>
                    <a:pt x="32" y="67"/>
                  </a:lnTo>
                  <a:lnTo>
                    <a:pt x="24" y="76"/>
                  </a:lnTo>
                  <a:lnTo>
                    <a:pt x="23" y="76"/>
                  </a:lnTo>
                  <a:lnTo>
                    <a:pt x="22" y="76"/>
                  </a:lnTo>
                  <a:lnTo>
                    <a:pt x="0" y="64"/>
                  </a:lnTo>
                  <a:lnTo>
                    <a:pt x="6" y="55"/>
                  </a:lnTo>
                  <a:lnTo>
                    <a:pt x="14" y="45"/>
                  </a:lnTo>
                  <a:lnTo>
                    <a:pt x="20" y="35"/>
                  </a:lnTo>
                  <a:lnTo>
                    <a:pt x="28" y="26"/>
                  </a:lnTo>
                  <a:lnTo>
                    <a:pt x="37" y="18"/>
                  </a:lnTo>
                  <a:lnTo>
                    <a:pt x="47" y="11"/>
                  </a:lnTo>
                  <a:lnTo>
                    <a:pt x="51" y="7"/>
                  </a:lnTo>
                  <a:lnTo>
                    <a:pt x="57" y="5"/>
                  </a:lnTo>
                  <a:lnTo>
                    <a:pt x="63" y="2"/>
                  </a:lnTo>
                  <a:lnTo>
                    <a:pt x="70" y="2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941" name="Freeform 379"/>
            <p:cNvSpPr>
              <a:spLocks/>
            </p:cNvSpPr>
            <p:nvPr/>
          </p:nvSpPr>
          <p:spPr bwMode="auto">
            <a:xfrm>
              <a:off x="7013" y="3617"/>
              <a:ext cx="22" cy="14"/>
            </a:xfrm>
            <a:custGeom>
              <a:avLst/>
              <a:gdLst>
                <a:gd name="T0" fmla="*/ 0 w 85"/>
                <a:gd name="T1" fmla="*/ 0 h 55"/>
                <a:gd name="T2" fmla="*/ 0 w 85"/>
                <a:gd name="T3" fmla="*/ 0 h 55"/>
                <a:gd name="T4" fmla="*/ 0 w 85"/>
                <a:gd name="T5" fmla="*/ 0 h 55"/>
                <a:gd name="T6" fmla="*/ 0 w 85"/>
                <a:gd name="T7" fmla="*/ 0 h 55"/>
                <a:gd name="T8" fmla="*/ 0 w 85"/>
                <a:gd name="T9" fmla="*/ 0 h 55"/>
                <a:gd name="T10" fmla="*/ 0 w 85"/>
                <a:gd name="T11" fmla="*/ 0 h 55"/>
                <a:gd name="T12" fmla="*/ 0 w 85"/>
                <a:gd name="T13" fmla="*/ 0 h 55"/>
                <a:gd name="T14" fmla="*/ 0 w 85"/>
                <a:gd name="T15" fmla="*/ 0 h 55"/>
                <a:gd name="T16" fmla="*/ 0 w 85"/>
                <a:gd name="T17" fmla="*/ 0 h 55"/>
                <a:gd name="T18" fmla="*/ 0 w 85"/>
                <a:gd name="T19" fmla="*/ 0 h 55"/>
                <a:gd name="T20" fmla="*/ 0 w 85"/>
                <a:gd name="T21" fmla="*/ 0 h 55"/>
                <a:gd name="T22" fmla="*/ 0 w 85"/>
                <a:gd name="T23" fmla="*/ 0 h 55"/>
                <a:gd name="T24" fmla="*/ 0 w 85"/>
                <a:gd name="T25" fmla="*/ 0 h 55"/>
                <a:gd name="T26" fmla="*/ 0 w 85"/>
                <a:gd name="T27" fmla="*/ 0 h 55"/>
                <a:gd name="T28" fmla="*/ 0 w 85"/>
                <a:gd name="T29" fmla="*/ 0 h 55"/>
                <a:gd name="T30" fmla="*/ 0 w 85"/>
                <a:gd name="T31" fmla="*/ 0 h 55"/>
                <a:gd name="T32" fmla="*/ 0 w 85"/>
                <a:gd name="T33" fmla="*/ 0 h 55"/>
                <a:gd name="T34" fmla="*/ 0 w 85"/>
                <a:gd name="T35" fmla="*/ 0 h 55"/>
                <a:gd name="T36" fmla="*/ 0 w 85"/>
                <a:gd name="T37" fmla="*/ 0 h 55"/>
                <a:gd name="T38" fmla="*/ 0 w 85"/>
                <a:gd name="T39" fmla="*/ 0 h 55"/>
                <a:gd name="T40" fmla="*/ 0 w 85"/>
                <a:gd name="T41" fmla="*/ 0 h 55"/>
                <a:gd name="T42" fmla="*/ 0 w 85"/>
                <a:gd name="T43" fmla="*/ 0 h 55"/>
                <a:gd name="T44" fmla="*/ 0 w 85"/>
                <a:gd name="T45" fmla="*/ 0 h 55"/>
                <a:gd name="T46" fmla="*/ 0 w 85"/>
                <a:gd name="T47" fmla="*/ 0 h 55"/>
                <a:gd name="T48" fmla="*/ 0 w 85"/>
                <a:gd name="T49" fmla="*/ 0 h 55"/>
                <a:gd name="T50" fmla="*/ 0 w 85"/>
                <a:gd name="T51" fmla="*/ 0 h 55"/>
                <a:gd name="T52" fmla="*/ 0 w 85"/>
                <a:gd name="T53" fmla="*/ 0 h 55"/>
                <a:gd name="T54" fmla="*/ 0 w 85"/>
                <a:gd name="T55" fmla="*/ 0 h 55"/>
                <a:gd name="T56" fmla="*/ 0 w 85"/>
                <a:gd name="T57" fmla="*/ 0 h 55"/>
                <a:gd name="T58" fmla="*/ 0 w 85"/>
                <a:gd name="T59" fmla="*/ 0 h 55"/>
                <a:gd name="T60" fmla="*/ 0 w 85"/>
                <a:gd name="T61" fmla="*/ 0 h 55"/>
                <a:gd name="T62" fmla="*/ 0 w 85"/>
                <a:gd name="T63" fmla="*/ 0 h 55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85"/>
                <a:gd name="T97" fmla="*/ 0 h 55"/>
                <a:gd name="T98" fmla="*/ 85 w 85"/>
                <a:gd name="T99" fmla="*/ 55 h 55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85" h="55">
                  <a:moveTo>
                    <a:pt x="50" y="0"/>
                  </a:moveTo>
                  <a:lnTo>
                    <a:pt x="59" y="6"/>
                  </a:lnTo>
                  <a:lnTo>
                    <a:pt x="68" y="15"/>
                  </a:lnTo>
                  <a:lnTo>
                    <a:pt x="73" y="21"/>
                  </a:lnTo>
                  <a:lnTo>
                    <a:pt x="77" y="25"/>
                  </a:lnTo>
                  <a:lnTo>
                    <a:pt x="80" y="31"/>
                  </a:lnTo>
                  <a:lnTo>
                    <a:pt x="85" y="37"/>
                  </a:lnTo>
                  <a:lnTo>
                    <a:pt x="76" y="31"/>
                  </a:lnTo>
                  <a:lnTo>
                    <a:pt x="67" y="29"/>
                  </a:lnTo>
                  <a:lnTo>
                    <a:pt x="59" y="29"/>
                  </a:lnTo>
                  <a:lnTo>
                    <a:pt x="50" y="34"/>
                  </a:lnTo>
                  <a:lnTo>
                    <a:pt x="43" y="36"/>
                  </a:lnTo>
                  <a:lnTo>
                    <a:pt x="38" y="41"/>
                  </a:lnTo>
                  <a:lnTo>
                    <a:pt x="35" y="47"/>
                  </a:lnTo>
                  <a:lnTo>
                    <a:pt x="32" y="55"/>
                  </a:lnTo>
                  <a:lnTo>
                    <a:pt x="27" y="53"/>
                  </a:lnTo>
                  <a:lnTo>
                    <a:pt x="25" y="49"/>
                  </a:lnTo>
                  <a:lnTo>
                    <a:pt x="24" y="44"/>
                  </a:lnTo>
                  <a:lnTo>
                    <a:pt x="24" y="41"/>
                  </a:lnTo>
                  <a:lnTo>
                    <a:pt x="18" y="44"/>
                  </a:lnTo>
                  <a:lnTo>
                    <a:pt x="15" y="51"/>
                  </a:lnTo>
                  <a:lnTo>
                    <a:pt x="7" y="48"/>
                  </a:lnTo>
                  <a:lnTo>
                    <a:pt x="0" y="49"/>
                  </a:lnTo>
                  <a:lnTo>
                    <a:pt x="6" y="41"/>
                  </a:lnTo>
                  <a:lnTo>
                    <a:pt x="12" y="35"/>
                  </a:lnTo>
                  <a:lnTo>
                    <a:pt x="18" y="28"/>
                  </a:lnTo>
                  <a:lnTo>
                    <a:pt x="25" y="23"/>
                  </a:lnTo>
                  <a:lnTo>
                    <a:pt x="31" y="16"/>
                  </a:lnTo>
                  <a:lnTo>
                    <a:pt x="38" y="11"/>
                  </a:lnTo>
                  <a:lnTo>
                    <a:pt x="43" y="4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942" name="Freeform 380"/>
            <p:cNvSpPr>
              <a:spLocks/>
            </p:cNvSpPr>
            <p:nvPr/>
          </p:nvSpPr>
          <p:spPr bwMode="auto">
            <a:xfrm>
              <a:off x="6748" y="3619"/>
              <a:ext cx="31" cy="27"/>
            </a:xfrm>
            <a:custGeom>
              <a:avLst/>
              <a:gdLst>
                <a:gd name="T0" fmla="*/ 0 w 121"/>
                <a:gd name="T1" fmla="*/ 0 h 111"/>
                <a:gd name="T2" fmla="*/ 0 w 121"/>
                <a:gd name="T3" fmla="*/ 0 h 111"/>
                <a:gd name="T4" fmla="*/ 0 w 121"/>
                <a:gd name="T5" fmla="*/ 0 h 111"/>
                <a:gd name="T6" fmla="*/ 0 w 121"/>
                <a:gd name="T7" fmla="*/ 0 h 111"/>
                <a:gd name="T8" fmla="*/ 0 w 121"/>
                <a:gd name="T9" fmla="*/ 0 h 111"/>
                <a:gd name="T10" fmla="*/ 0 w 121"/>
                <a:gd name="T11" fmla="*/ 0 h 111"/>
                <a:gd name="T12" fmla="*/ 0 w 121"/>
                <a:gd name="T13" fmla="*/ 0 h 111"/>
                <a:gd name="T14" fmla="*/ 0 w 121"/>
                <a:gd name="T15" fmla="*/ 0 h 111"/>
                <a:gd name="T16" fmla="*/ 0 w 121"/>
                <a:gd name="T17" fmla="*/ 0 h 111"/>
                <a:gd name="T18" fmla="*/ 0 w 121"/>
                <a:gd name="T19" fmla="*/ 0 h 111"/>
                <a:gd name="T20" fmla="*/ 0 w 121"/>
                <a:gd name="T21" fmla="*/ 0 h 111"/>
                <a:gd name="T22" fmla="*/ 0 w 121"/>
                <a:gd name="T23" fmla="*/ 0 h 111"/>
                <a:gd name="T24" fmla="*/ 0 w 121"/>
                <a:gd name="T25" fmla="*/ 0 h 111"/>
                <a:gd name="T26" fmla="*/ 0 w 121"/>
                <a:gd name="T27" fmla="*/ 0 h 111"/>
                <a:gd name="T28" fmla="*/ 0 w 121"/>
                <a:gd name="T29" fmla="*/ 0 h 111"/>
                <a:gd name="T30" fmla="*/ 0 w 121"/>
                <a:gd name="T31" fmla="*/ 0 h 111"/>
                <a:gd name="T32" fmla="*/ 0 w 121"/>
                <a:gd name="T33" fmla="*/ 0 h 111"/>
                <a:gd name="T34" fmla="*/ 0 w 121"/>
                <a:gd name="T35" fmla="*/ 0 h 111"/>
                <a:gd name="T36" fmla="*/ 0 w 121"/>
                <a:gd name="T37" fmla="*/ 0 h 111"/>
                <a:gd name="T38" fmla="*/ 0 w 121"/>
                <a:gd name="T39" fmla="*/ 0 h 111"/>
                <a:gd name="T40" fmla="*/ 0 w 121"/>
                <a:gd name="T41" fmla="*/ 0 h 111"/>
                <a:gd name="T42" fmla="*/ 0 w 121"/>
                <a:gd name="T43" fmla="*/ 0 h 111"/>
                <a:gd name="T44" fmla="*/ 0 w 121"/>
                <a:gd name="T45" fmla="*/ 0 h 111"/>
                <a:gd name="T46" fmla="*/ 0 w 121"/>
                <a:gd name="T47" fmla="*/ 0 h 111"/>
                <a:gd name="T48" fmla="*/ 0 w 121"/>
                <a:gd name="T49" fmla="*/ 0 h 111"/>
                <a:gd name="T50" fmla="*/ 0 w 121"/>
                <a:gd name="T51" fmla="*/ 0 h 111"/>
                <a:gd name="T52" fmla="*/ 0 w 121"/>
                <a:gd name="T53" fmla="*/ 0 h 111"/>
                <a:gd name="T54" fmla="*/ 0 w 121"/>
                <a:gd name="T55" fmla="*/ 0 h 111"/>
                <a:gd name="T56" fmla="*/ 0 w 121"/>
                <a:gd name="T57" fmla="*/ 0 h 111"/>
                <a:gd name="T58" fmla="*/ 0 w 121"/>
                <a:gd name="T59" fmla="*/ 0 h 111"/>
                <a:gd name="T60" fmla="*/ 0 w 121"/>
                <a:gd name="T61" fmla="*/ 0 h 111"/>
                <a:gd name="T62" fmla="*/ 0 w 121"/>
                <a:gd name="T63" fmla="*/ 0 h 111"/>
                <a:gd name="T64" fmla="*/ 0 w 121"/>
                <a:gd name="T65" fmla="*/ 0 h 111"/>
                <a:gd name="T66" fmla="*/ 0 w 121"/>
                <a:gd name="T67" fmla="*/ 0 h 111"/>
                <a:gd name="T68" fmla="*/ 0 w 121"/>
                <a:gd name="T69" fmla="*/ 0 h 111"/>
                <a:gd name="T70" fmla="*/ 0 w 121"/>
                <a:gd name="T71" fmla="*/ 0 h 111"/>
                <a:gd name="T72" fmla="*/ 0 w 121"/>
                <a:gd name="T73" fmla="*/ 0 h 111"/>
                <a:gd name="T74" fmla="*/ 0 w 121"/>
                <a:gd name="T75" fmla="*/ 0 h 111"/>
                <a:gd name="T76" fmla="*/ 0 w 121"/>
                <a:gd name="T77" fmla="*/ 0 h 111"/>
                <a:gd name="T78" fmla="*/ 0 w 121"/>
                <a:gd name="T79" fmla="*/ 0 h 111"/>
                <a:gd name="T80" fmla="*/ 0 w 121"/>
                <a:gd name="T81" fmla="*/ 0 h 111"/>
                <a:gd name="T82" fmla="*/ 0 w 121"/>
                <a:gd name="T83" fmla="*/ 0 h 111"/>
                <a:gd name="T84" fmla="*/ 0 w 121"/>
                <a:gd name="T85" fmla="*/ 0 h 111"/>
                <a:gd name="T86" fmla="*/ 0 w 121"/>
                <a:gd name="T87" fmla="*/ 0 h 111"/>
                <a:gd name="T88" fmla="*/ 0 w 121"/>
                <a:gd name="T89" fmla="*/ 0 h 111"/>
                <a:gd name="T90" fmla="*/ 0 w 121"/>
                <a:gd name="T91" fmla="*/ 0 h 111"/>
                <a:gd name="T92" fmla="*/ 0 w 121"/>
                <a:gd name="T93" fmla="*/ 0 h 111"/>
                <a:gd name="T94" fmla="*/ 0 w 121"/>
                <a:gd name="T95" fmla="*/ 0 h 111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21"/>
                <a:gd name="T145" fmla="*/ 0 h 111"/>
                <a:gd name="T146" fmla="*/ 121 w 121"/>
                <a:gd name="T147" fmla="*/ 111 h 111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21" h="111">
                  <a:moveTo>
                    <a:pt x="102" y="0"/>
                  </a:moveTo>
                  <a:lnTo>
                    <a:pt x="109" y="0"/>
                  </a:lnTo>
                  <a:lnTo>
                    <a:pt x="115" y="1"/>
                  </a:lnTo>
                  <a:lnTo>
                    <a:pt x="119" y="3"/>
                  </a:lnTo>
                  <a:lnTo>
                    <a:pt x="121" y="5"/>
                  </a:lnTo>
                  <a:lnTo>
                    <a:pt x="121" y="8"/>
                  </a:lnTo>
                  <a:lnTo>
                    <a:pt x="118" y="10"/>
                  </a:lnTo>
                  <a:lnTo>
                    <a:pt x="114" y="13"/>
                  </a:lnTo>
                  <a:lnTo>
                    <a:pt x="108" y="19"/>
                  </a:lnTo>
                  <a:lnTo>
                    <a:pt x="97" y="23"/>
                  </a:lnTo>
                  <a:lnTo>
                    <a:pt x="86" y="31"/>
                  </a:lnTo>
                  <a:lnTo>
                    <a:pt x="74" y="39"/>
                  </a:lnTo>
                  <a:lnTo>
                    <a:pt x="66" y="48"/>
                  </a:lnTo>
                  <a:lnTo>
                    <a:pt x="60" y="53"/>
                  </a:lnTo>
                  <a:lnTo>
                    <a:pt x="57" y="60"/>
                  </a:lnTo>
                  <a:lnTo>
                    <a:pt x="56" y="65"/>
                  </a:lnTo>
                  <a:lnTo>
                    <a:pt x="59" y="73"/>
                  </a:lnTo>
                  <a:lnTo>
                    <a:pt x="54" y="72"/>
                  </a:lnTo>
                  <a:lnTo>
                    <a:pt x="51" y="73"/>
                  </a:lnTo>
                  <a:lnTo>
                    <a:pt x="50" y="76"/>
                  </a:lnTo>
                  <a:lnTo>
                    <a:pt x="53" y="79"/>
                  </a:lnTo>
                  <a:lnTo>
                    <a:pt x="56" y="85"/>
                  </a:lnTo>
                  <a:lnTo>
                    <a:pt x="61" y="91"/>
                  </a:lnTo>
                  <a:lnTo>
                    <a:pt x="56" y="93"/>
                  </a:lnTo>
                  <a:lnTo>
                    <a:pt x="50" y="94"/>
                  </a:lnTo>
                  <a:lnTo>
                    <a:pt x="41" y="94"/>
                  </a:lnTo>
                  <a:lnTo>
                    <a:pt x="33" y="93"/>
                  </a:lnTo>
                  <a:lnTo>
                    <a:pt x="26" y="99"/>
                  </a:lnTo>
                  <a:lnTo>
                    <a:pt x="20" y="104"/>
                  </a:lnTo>
                  <a:lnTo>
                    <a:pt x="10" y="107"/>
                  </a:lnTo>
                  <a:lnTo>
                    <a:pt x="0" y="111"/>
                  </a:lnTo>
                  <a:lnTo>
                    <a:pt x="9" y="102"/>
                  </a:lnTo>
                  <a:lnTo>
                    <a:pt x="17" y="93"/>
                  </a:lnTo>
                  <a:lnTo>
                    <a:pt x="23" y="83"/>
                  </a:lnTo>
                  <a:lnTo>
                    <a:pt x="31" y="73"/>
                  </a:lnTo>
                  <a:lnTo>
                    <a:pt x="33" y="67"/>
                  </a:lnTo>
                  <a:lnTo>
                    <a:pt x="36" y="62"/>
                  </a:lnTo>
                  <a:lnTo>
                    <a:pt x="38" y="57"/>
                  </a:lnTo>
                  <a:lnTo>
                    <a:pt x="42" y="51"/>
                  </a:lnTo>
                  <a:lnTo>
                    <a:pt x="48" y="40"/>
                  </a:lnTo>
                  <a:lnTo>
                    <a:pt x="55" y="32"/>
                  </a:lnTo>
                  <a:lnTo>
                    <a:pt x="62" y="21"/>
                  </a:lnTo>
                  <a:lnTo>
                    <a:pt x="73" y="13"/>
                  </a:lnTo>
                  <a:lnTo>
                    <a:pt x="79" y="9"/>
                  </a:lnTo>
                  <a:lnTo>
                    <a:pt x="85" y="6"/>
                  </a:lnTo>
                  <a:lnTo>
                    <a:pt x="92" y="3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943" name="Freeform 381"/>
            <p:cNvSpPr>
              <a:spLocks/>
            </p:cNvSpPr>
            <p:nvPr/>
          </p:nvSpPr>
          <p:spPr bwMode="auto">
            <a:xfrm>
              <a:off x="6960" y="3622"/>
              <a:ext cx="22" cy="29"/>
            </a:xfrm>
            <a:custGeom>
              <a:avLst/>
              <a:gdLst>
                <a:gd name="T0" fmla="*/ 0 w 85"/>
                <a:gd name="T1" fmla="*/ 0 h 117"/>
                <a:gd name="T2" fmla="*/ 0 w 85"/>
                <a:gd name="T3" fmla="*/ 0 h 117"/>
                <a:gd name="T4" fmla="*/ 0 w 85"/>
                <a:gd name="T5" fmla="*/ 0 h 117"/>
                <a:gd name="T6" fmla="*/ 0 w 85"/>
                <a:gd name="T7" fmla="*/ 0 h 117"/>
                <a:gd name="T8" fmla="*/ 0 w 85"/>
                <a:gd name="T9" fmla="*/ 0 h 117"/>
                <a:gd name="T10" fmla="*/ 0 w 85"/>
                <a:gd name="T11" fmla="*/ 0 h 117"/>
                <a:gd name="T12" fmla="*/ 0 w 85"/>
                <a:gd name="T13" fmla="*/ 0 h 117"/>
                <a:gd name="T14" fmla="*/ 0 w 85"/>
                <a:gd name="T15" fmla="*/ 0 h 117"/>
                <a:gd name="T16" fmla="*/ 0 w 85"/>
                <a:gd name="T17" fmla="*/ 0 h 117"/>
                <a:gd name="T18" fmla="*/ 0 w 85"/>
                <a:gd name="T19" fmla="*/ 0 h 117"/>
                <a:gd name="T20" fmla="*/ 0 w 85"/>
                <a:gd name="T21" fmla="*/ 0 h 117"/>
                <a:gd name="T22" fmla="*/ 0 w 85"/>
                <a:gd name="T23" fmla="*/ 0 h 117"/>
                <a:gd name="T24" fmla="*/ 0 w 85"/>
                <a:gd name="T25" fmla="*/ 0 h 117"/>
                <a:gd name="T26" fmla="*/ 0 w 85"/>
                <a:gd name="T27" fmla="*/ 0 h 117"/>
                <a:gd name="T28" fmla="*/ 0 w 85"/>
                <a:gd name="T29" fmla="*/ 0 h 117"/>
                <a:gd name="T30" fmla="*/ 0 w 85"/>
                <a:gd name="T31" fmla="*/ 0 h 117"/>
                <a:gd name="T32" fmla="*/ 0 w 85"/>
                <a:gd name="T33" fmla="*/ 0 h 117"/>
                <a:gd name="T34" fmla="*/ 0 w 85"/>
                <a:gd name="T35" fmla="*/ 0 h 117"/>
                <a:gd name="T36" fmla="*/ 0 w 85"/>
                <a:gd name="T37" fmla="*/ 0 h 117"/>
                <a:gd name="T38" fmla="*/ 0 w 85"/>
                <a:gd name="T39" fmla="*/ 0 h 117"/>
                <a:gd name="T40" fmla="*/ 0 w 85"/>
                <a:gd name="T41" fmla="*/ 0 h 117"/>
                <a:gd name="T42" fmla="*/ 0 w 85"/>
                <a:gd name="T43" fmla="*/ 0 h 117"/>
                <a:gd name="T44" fmla="*/ 0 w 85"/>
                <a:gd name="T45" fmla="*/ 0 h 117"/>
                <a:gd name="T46" fmla="*/ 0 w 85"/>
                <a:gd name="T47" fmla="*/ 0 h 117"/>
                <a:gd name="T48" fmla="*/ 0 w 85"/>
                <a:gd name="T49" fmla="*/ 0 h 117"/>
                <a:gd name="T50" fmla="*/ 0 w 85"/>
                <a:gd name="T51" fmla="*/ 0 h 117"/>
                <a:gd name="T52" fmla="*/ 0 w 85"/>
                <a:gd name="T53" fmla="*/ 0 h 117"/>
                <a:gd name="T54" fmla="*/ 0 w 85"/>
                <a:gd name="T55" fmla="*/ 0 h 117"/>
                <a:gd name="T56" fmla="*/ 0 w 85"/>
                <a:gd name="T57" fmla="*/ 0 h 117"/>
                <a:gd name="T58" fmla="*/ 0 w 85"/>
                <a:gd name="T59" fmla="*/ 0 h 117"/>
                <a:gd name="T60" fmla="*/ 0 w 85"/>
                <a:gd name="T61" fmla="*/ 0 h 117"/>
                <a:gd name="T62" fmla="*/ 0 w 85"/>
                <a:gd name="T63" fmla="*/ 0 h 117"/>
                <a:gd name="T64" fmla="*/ 0 w 85"/>
                <a:gd name="T65" fmla="*/ 0 h 117"/>
                <a:gd name="T66" fmla="*/ 0 w 85"/>
                <a:gd name="T67" fmla="*/ 0 h 117"/>
                <a:gd name="T68" fmla="*/ 0 w 85"/>
                <a:gd name="T69" fmla="*/ 0 h 117"/>
                <a:gd name="T70" fmla="*/ 0 w 85"/>
                <a:gd name="T71" fmla="*/ 0 h 117"/>
                <a:gd name="T72" fmla="*/ 0 w 85"/>
                <a:gd name="T73" fmla="*/ 0 h 117"/>
                <a:gd name="T74" fmla="*/ 0 w 85"/>
                <a:gd name="T75" fmla="*/ 0 h 117"/>
                <a:gd name="T76" fmla="*/ 0 w 85"/>
                <a:gd name="T77" fmla="*/ 0 h 117"/>
                <a:gd name="T78" fmla="*/ 0 w 85"/>
                <a:gd name="T79" fmla="*/ 0 h 117"/>
                <a:gd name="T80" fmla="*/ 0 w 85"/>
                <a:gd name="T81" fmla="*/ 0 h 117"/>
                <a:gd name="T82" fmla="*/ 0 w 85"/>
                <a:gd name="T83" fmla="*/ 0 h 117"/>
                <a:gd name="T84" fmla="*/ 0 w 85"/>
                <a:gd name="T85" fmla="*/ 0 h 117"/>
                <a:gd name="T86" fmla="*/ 0 w 85"/>
                <a:gd name="T87" fmla="*/ 0 h 117"/>
                <a:gd name="T88" fmla="*/ 0 w 85"/>
                <a:gd name="T89" fmla="*/ 0 h 117"/>
                <a:gd name="T90" fmla="*/ 0 w 85"/>
                <a:gd name="T91" fmla="*/ 0 h 117"/>
                <a:gd name="T92" fmla="*/ 0 w 85"/>
                <a:gd name="T93" fmla="*/ 0 h 117"/>
                <a:gd name="T94" fmla="*/ 0 w 85"/>
                <a:gd name="T95" fmla="*/ 0 h 117"/>
                <a:gd name="T96" fmla="*/ 0 w 85"/>
                <a:gd name="T97" fmla="*/ 0 h 117"/>
                <a:gd name="T98" fmla="*/ 0 w 85"/>
                <a:gd name="T99" fmla="*/ 0 h 117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85"/>
                <a:gd name="T151" fmla="*/ 0 h 117"/>
                <a:gd name="T152" fmla="*/ 85 w 85"/>
                <a:gd name="T153" fmla="*/ 117 h 117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85" h="117">
                  <a:moveTo>
                    <a:pt x="33" y="0"/>
                  </a:moveTo>
                  <a:lnTo>
                    <a:pt x="74" y="2"/>
                  </a:lnTo>
                  <a:lnTo>
                    <a:pt x="73" y="8"/>
                  </a:lnTo>
                  <a:lnTo>
                    <a:pt x="71" y="13"/>
                  </a:lnTo>
                  <a:lnTo>
                    <a:pt x="67" y="17"/>
                  </a:lnTo>
                  <a:lnTo>
                    <a:pt x="62" y="20"/>
                  </a:lnTo>
                  <a:lnTo>
                    <a:pt x="53" y="23"/>
                  </a:lnTo>
                  <a:lnTo>
                    <a:pt x="49" y="24"/>
                  </a:lnTo>
                  <a:lnTo>
                    <a:pt x="54" y="34"/>
                  </a:lnTo>
                  <a:lnTo>
                    <a:pt x="49" y="40"/>
                  </a:lnTo>
                  <a:lnTo>
                    <a:pt x="51" y="47"/>
                  </a:lnTo>
                  <a:lnTo>
                    <a:pt x="56" y="50"/>
                  </a:lnTo>
                  <a:lnTo>
                    <a:pt x="63" y="53"/>
                  </a:lnTo>
                  <a:lnTo>
                    <a:pt x="69" y="57"/>
                  </a:lnTo>
                  <a:lnTo>
                    <a:pt x="78" y="60"/>
                  </a:lnTo>
                  <a:lnTo>
                    <a:pt x="83" y="66"/>
                  </a:lnTo>
                  <a:lnTo>
                    <a:pt x="85" y="75"/>
                  </a:lnTo>
                  <a:lnTo>
                    <a:pt x="79" y="73"/>
                  </a:lnTo>
                  <a:lnTo>
                    <a:pt x="72" y="74"/>
                  </a:lnTo>
                  <a:lnTo>
                    <a:pt x="67" y="74"/>
                  </a:lnTo>
                  <a:lnTo>
                    <a:pt x="61" y="76"/>
                  </a:lnTo>
                  <a:lnTo>
                    <a:pt x="51" y="81"/>
                  </a:lnTo>
                  <a:lnTo>
                    <a:pt x="43" y="89"/>
                  </a:lnTo>
                  <a:lnTo>
                    <a:pt x="33" y="97"/>
                  </a:lnTo>
                  <a:lnTo>
                    <a:pt x="25" y="104"/>
                  </a:lnTo>
                  <a:lnTo>
                    <a:pt x="16" y="112"/>
                  </a:lnTo>
                  <a:lnTo>
                    <a:pt x="8" y="117"/>
                  </a:lnTo>
                  <a:lnTo>
                    <a:pt x="7" y="108"/>
                  </a:lnTo>
                  <a:lnTo>
                    <a:pt x="9" y="102"/>
                  </a:lnTo>
                  <a:lnTo>
                    <a:pt x="9" y="94"/>
                  </a:lnTo>
                  <a:lnTo>
                    <a:pt x="13" y="89"/>
                  </a:lnTo>
                  <a:lnTo>
                    <a:pt x="15" y="82"/>
                  </a:lnTo>
                  <a:lnTo>
                    <a:pt x="18" y="75"/>
                  </a:lnTo>
                  <a:lnTo>
                    <a:pt x="19" y="68"/>
                  </a:lnTo>
                  <a:lnTo>
                    <a:pt x="19" y="61"/>
                  </a:lnTo>
                  <a:lnTo>
                    <a:pt x="10" y="60"/>
                  </a:lnTo>
                  <a:lnTo>
                    <a:pt x="7" y="58"/>
                  </a:lnTo>
                  <a:lnTo>
                    <a:pt x="3" y="53"/>
                  </a:lnTo>
                  <a:lnTo>
                    <a:pt x="2" y="50"/>
                  </a:lnTo>
                  <a:lnTo>
                    <a:pt x="0" y="45"/>
                  </a:lnTo>
                  <a:lnTo>
                    <a:pt x="1" y="39"/>
                  </a:lnTo>
                  <a:lnTo>
                    <a:pt x="1" y="34"/>
                  </a:lnTo>
                  <a:lnTo>
                    <a:pt x="4" y="28"/>
                  </a:lnTo>
                  <a:lnTo>
                    <a:pt x="7" y="23"/>
                  </a:lnTo>
                  <a:lnTo>
                    <a:pt x="9" y="18"/>
                  </a:lnTo>
                  <a:lnTo>
                    <a:pt x="13" y="11"/>
                  </a:lnTo>
                  <a:lnTo>
                    <a:pt x="18" y="8"/>
                  </a:lnTo>
                  <a:lnTo>
                    <a:pt x="25" y="1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944" name="Freeform 382"/>
            <p:cNvSpPr>
              <a:spLocks/>
            </p:cNvSpPr>
            <p:nvPr/>
          </p:nvSpPr>
          <p:spPr bwMode="auto">
            <a:xfrm>
              <a:off x="6888" y="3625"/>
              <a:ext cx="29" cy="18"/>
            </a:xfrm>
            <a:custGeom>
              <a:avLst/>
              <a:gdLst>
                <a:gd name="T0" fmla="*/ 0 w 114"/>
                <a:gd name="T1" fmla="*/ 0 h 71"/>
                <a:gd name="T2" fmla="*/ 0 w 114"/>
                <a:gd name="T3" fmla="*/ 0 h 71"/>
                <a:gd name="T4" fmla="*/ 0 w 114"/>
                <a:gd name="T5" fmla="*/ 0 h 71"/>
                <a:gd name="T6" fmla="*/ 0 w 114"/>
                <a:gd name="T7" fmla="*/ 0 h 71"/>
                <a:gd name="T8" fmla="*/ 0 w 114"/>
                <a:gd name="T9" fmla="*/ 0 h 71"/>
                <a:gd name="T10" fmla="*/ 0 w 114"/>
                <a:gd name="T11" fmla="*/ 0 h 71"/>
                <a:gd name="T12" fmla="*/ 0 w 114"/>
                <a:gd name="T13" fmla="*/ 0 h 71"/>
                <a:gd name="T14" fmla="*/ 0 w 114"/>
                <a:gd name="T15" fmla="*/ 0 h 71"/>
                <a:gd name="T16" fmla="*/ 0 w 114"/>
                <a:gd name="T17" fmla="*/ 0 h 71"/>
                <a:gd name="T18" fmla="*/ 0 w 114"/>
                <a:gd name="T19" fmla="*/ 0 h 71"/>
                <a:gd name="T20" fmla="*/ 0 w 114"/>
                <a:gd name="T21" fmla="*/ 0 h 71"/>
                <a:gd name="T22" fmla="*/ 0 w 114"/>
                <a:gd name="T23" fmla="*/ 0 h 71"/>
                <a:gd name="T24" fmla="*/ 0 w 114"/>
                <a:gd name="T25" fmla="*/ 0 h 71"/>
                <a:gd name="T26" fmla="*/ 0 w 114"/>
                <a:gd name="T27" fmla="*/ 0 h 71"/>
                <a:gd name="T28" fmla="*/ 0 w 114"/>
                <a:gd name="T29" fmla="*/ 0 h 71"/>
                <a:gd name="T30" fmla="*/ 0 w 114"/>
                <a:gd name="T31" fmla="*/ 0 h 71"/>
                <a:gd name="T32" fmla="*/ 0 w 114"/>
                <a:gd name="T33" fmla="*/ 0 h 71"/>
                <a:gd name="T34" fmla="*/ 0 w 114"/>
                <a:gd name="T35" fmla="*/ 0 h 71"/>
                <a:gd name="T36" fmla="*/ 0 w 114"/>
                <a:gd name="T37" fmla="*/ 0 h 71"/>
                <a:gd name="T38" fmla="*/ 0 w 114"/>
                <a:gd name="T39" fmla="*/ 0 h 71"/>
                <a:gd name="T40" fmla="*/ 0 w 114"/>
                <a:gd name="T41" fmla="*/ 0 h 71"/>
                <a:gd name="T42" fmla="*/ 0 w 114"/>
                <a:gd name="T43" fmla="*/ 0 h 71"/>
                <a:gd name="T44" fmla="*/ 0 w 114"/>
                <a:gd name="T45" fmla="*/ 0 h 71"/>
                <a:gd name="T46" fmla="*/ 0 w 114"/>
                <a:gd name="T47" fmla="*/ 0 h 71"/>
                <a:gd name="T48" fmla="*/ 0 w 114"/>
                <a:gd name="T49" fmla="*/ 0 h 71"/>
                <a:gd name="T50" fmla="*/ 0 w 114"/>
                <a:gd name="T51" fmla="*/ 0 h 71"/>
                <a:gd name="T52" fmla="*/ 0 w 114"/>
                <a:gd name="T53" fmla="*/ 0 h 71"/>
                <a:gd name="T54" fmla="*/ 0 w 114"/>
                <a:gd name="T55" fmla="*/ 0 h 71"/>
                <a:gd name="T56" fmla="*/ 0 w 114"/>
                <a:gd name="T57" fmla="*/ 0 h 71"/>
                <a:gd name="T58" fmla="*/ 0 w 114"/>
                <a:gd name="T59" fmla="*/ 0 h 71"/>
                <a:gd name="T60" fmla="*/ 0 w 114"/>
                <a:gd name="T61" fmla="*/ 0 h 71"/>
                <a:gd name="T62" fmla="*/ 0 w 114"/>
                <a:gd name="T63" fmla="*/ 0 h 71"/>
                <a:gd name="T64" fmla="*/ 0 w 114"/>
                <a:gd name="T65" fmla="*/ 0 h 71"/>
                <a:gd name="T66" fmla="*/ 0 w 114"/>
                <a:gd name="T67" fmla="*/ 0 h 71"/>
                <a:gd name="T68" fmla="*/ 0 w 114"/>
                <a:gd name="T69" fmla="*/ 0 h 71"/>
                <a:gd name="T70" fmla="*/ 0 w 114"/>
                <a:gd name="T71" fmla="*/ 0 h 7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4"/>
                <a:gd name="T109" fmla="*/ 0 h 71"/>
                <a:gd name="T110" fmla="*/ 114 w 114"/>
                <a:gd name="T111" fmla="*/ 71 h 7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4" h="71">
                  <a:moveTo>
                    <a:pt x="93" y="0"/>
                  </a:moveTo>
                  <a:lnTo>
                    <a:pt x="102" y="5"/>
                  </a:lnTo>
                  <a:lnTo>
                    <a:pt x="111" y="13"/>
                  </a:lnTo>
                  <a:lnTo>
                    <a:pt x="113" y="22"/>
                  </a:lnTo>
                  <a:lnTo>
                    <a:pt x="114" y="32"/>
                  </a:lnTo>
                  <a:lnTo>
                    <a:pt x="111" y="39"/>
                  </a:lnTo>
                  <a:lnTo>
                    <a:pt x="105" y="45"/>
                  </a:lnTo>
                  <a:lnTo>
                    <a:pt x="99" y="46"/>
                  </a:lnTo>
                  <a:lnTo>
                    <a:pt x="95" y="46"/>
                  </a:lnTo>
                  <a:lnTo>
                    <a:pt x="89" y="46"/>
                  </a:lnTo>
                  <a:lnTo>
                    <a:pt x="84" y="46"/>
                  </a:lnTo>
                  <a:lnTo>
                    <a:pt x="22" y="71"/>
                  </a:lnTo>
                  <a:lnTo>
                    <a:pt x="0" y="61"/>
                  </a:lnTo>
                  <a:lnTo>
                    <a:pt x="2" y="56"/>
                  </a:lnTo>
                  <a:lnTo>
                    <a:pt x="6" y="51"/>
                  </a:lnTo>
                  <a:lnTo>
                    <a:pt x="11" y="48"/>
                  </a:lnTo>
                  <a:lnTo>
                    <a:pt x="17" y="46"/>
                  </a:lnTo>
                  <a:lnTo>
                    <a:pt x="18" y="41"/>
                  </a:lnTo>
                  <a:lnTo>
                    <a:pt x="22" y="37"/>
                  </a:lnTo>
                  <a:lnTo>
                    <a:pt x="22" y="32"/>
                  </a:lnTo>
                  <a:lnTo>
                    <a:pt x="19" y="24"/>
                  </a:lnTo>
                  <a:lnTo>
                    <a:pt x="20" y="22"/>
                  </a:lnTo>
                  <a:lnTo>
                    <a:pt x="22" y="22"/>
                  </a:lnTo>
                  <a:lnTo>
                    <a:pt x="26" y="25"/>
                  </a:lnTo>
                  <a:lnTo>
                    <a:pt x="31" y="28"/>
                  </a:lnTo>
                  <a:lnTo>
                    <a:pt x="36" y="30"/>
                  </a:lnTo>
                  <a:lnTo>
                    <a:pt x="41" y="30"/>
                  </a:lnTo>
                  <a:lnTo>
                    <a:pt x="48" y="25"/>
                  </a:lnTo>
                  <a:lnTo>
                    <a:pt x="55" y="21"/>
                  </a:lnTo>
                  <a:lnTo>
                    <a:pt x="63" y="13"/>
                  </a:lnTo>
                  <a:lnTo>
                    <a:pt x="70" y="7"/>
                  </a:lnTo>
                  <a:lnTo>
                    <a:pt x="77" y="5"/>
                  </a:lnTo>
                  <a:lnTo>
                    <a:pt x="88" y="8"/>
                  </a:lnTo>
                  <a:lnTo>
                    <a:pt x="88" y="4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945" name="Freeform 383"/>
            <p:cNvSpPr>
              <a:spLocks/>
            </p:cNvSpPr>
            <p:nvPr/>
          </p:nvSpPr>
          <p:spPr bwMode="auto">
            <a:xfrm>
              <a:off x="7045" y="3628"/>
              <a:ext cx="26" cy="11"/>
            </a:xfrm>
            <a:custGeom>
              <a:avLst/>
              <a:gdLst>
                <a:gd name="T0" fmla="*/ 0 w 103"/>
                <a:gd name="T1" fmla="*/ 0 h 47"/>
                <a:gd name="T2" fmla="*/ 0 w 103"/>
                <a:gd name="T3" fmla="*/ 0 h 47"/>
                <a:gd name="T4" fmla="*/ 0 w 103"/>
                <a:gd name="T5" fmla="*/ 0 h 47"/>
                <a:gd name="T6" fmla="*/ 0 w 103"/>
                <a:gd name="T7" fmla="*/ 0 h 47"/>
                <a:gd name="T8" fmla="*/ 0 w 103"/>
                <a:gd name="T9" fmla="*/ 0 h 47"/>
                <a:gd name="T10" fmla="*/ 0 w 103"/>
                <a:gd name="T11" fmla="*/ 0 h 47"/>
                <a:gd name="T12" fmla="*/ 0 w 103"/>
                <a:gd name="T13" fmla="*/ 0 h 47"/>
                <a:gd name="T14" fmla="*/ 0 w 103"/>
                <a:gd name="T15" fmla="*/ 0 h 47"/>
                <a:gd name="T16" fmla="*/ 0 w 103"/>
                <a:gd name="T17" fmla="*/ 0 h 47"/>
                <a:gd name="T18" fmla="*/ 0 w 103"/>
                <a:gd name="T19" fmla="*/ 0 h 47"/>
                <a:gd name="T20" fmla="*/ 0 w 103"/>
                <a:gd name="T21" fmla="*/ 0 h 47"/>
                <a:gd name="T22" fmla="*/ 0 w 103"/>
                <a:gd name="T23" fmla="*/ 0 h 47"/>
                <a:gd name="T24" fmla="*/ 0 w 103"/>
                <a:gd name="T25" fmla="*/ 0 h 47"/>
                <a:gd name="T26" fmla="*/ 0 w 103"/>
                <a:gd name="T27" fmla="*/ 0 h 47"/>
                <a:gd name="T28" fmla="*/ 0 w 103"/>
                <a:gd name="T29" fmla="*/ 0 h 47"/>
                <a:gd name="T30" fmla="*/ 0 w 103"/>
                <a:gd name="T31" fmla="*/ 0 h 47"/>
                <a:gd name="T32" fmla="*/ 0 w 103"/>
                <a:gd name="T33" fmla="*/ 0 h 47"/>
                <a:gd name="T34" fmla="*/ 0 w 103"/>
                <a:gd name="T35" fmla="*/ 0 h 47"/>
                <a:gd name="T36" fmla="*/ 0 w 103"/>
                <a:gd name="T37" fmla="*/ 0 h 47"/>
                <a:gd name="T38" fmla="*/ 0 w 103"/>
                <a:gd name="T39" fmla="*/ 0 h 47"/>
                <a:gd name="T40" fmla="*/ 0 w 103"/>
                <a:gd name="T41" fmla="*/ 0 h 47"/>
                <a:gd name="T42" fmla="*/ 0 w 103"/>
                <a:gd name="T43" fmla="*/ 0 h 47"/>
                <a:gd name="T44" fmla="*/ 0 w 103"/>
                <a:gd name="T45" fmla="*/ 0 h 47"/>
                <a:gd name="T46" fmla="*/ 0 w 103"/>
                <a:gd name="T47" fmla="*/ 0 h 47"/>
                <a:gd name="T48" fmla="*/ 0 w 103"/>
                <a:gd name="T49" fmla="*/ 0 h 47"/>
                <a:gd name="T50" fmla="*/ 0 w 103"/>
                <a:gd name="T51" fmla="*/ 0 h 47"/>
                <a:gd name="T52" fmla="*/ 0 w 103"/>
                <a:gd name="T53" fmla="*/ 0 h 47"/>
                <a:gd name="T54" fmla="*/ 0 w 103"/>
                <a:gd name="T55" fmla="*/ 0 h 47"/>
                <a:gd name="T56" fmla="*/ 0 w 103"/>
                <a:gd name="T57" fmla="*/ 0 h 47"/>
                <a:gd name="T58" fmla="*/ 0 w 103"/>
                <a:gd name="T59" fmla="*/ 0 h 47"/>
                <a:gd name="T60" fmla="*/ 0 w 103"/>
                <a:gd name="T61" fmla="*/ 0 h 47"/>
                <a:gd name="T62" fmla="*/ 0 w 103"/>
                <a:gd name="T63" fmla="*/ 0 h 47"/>
                <a:gd name="T64" fmla="*/ 0 w 103"/>
                <a:gd name="T65" fmla="*/ 0 h 47"/>
                <a:gd name="T66" fmla="*/ 0 w 103"/>
                <a:gd name="T67" fmla="*/ 0 h 47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03"/>
                <a:gd name="T103" fmla="*/ 0 h 47"/>
                <a:gd name="T104" fmla="*/ 103 w 103"/>
                <a:gd name="T105" fmla="*/ 47 h 47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03" h="47">
                  <a:moveTo>
                    <a:pt x="41" y="0"/>
                  </a:moveTo>
                  <a:lnTo>
                    <a:pt x="44" y="4"/>
                  </a:lnTo>
                  <a:lnTo>
                    <a:pt x="47" y="9"/>
                  </a:lnTo>
                  <a:lnTo>
                    <a:pt x="52" y="11"/>
                  </a:lnTo>
                  <a:lnTo>
                    <a:pt x="57" y="14"/>
                  </a:lnTo>
                  <a:lnTo>
                    <a:pt x="68" y="16"/>
                  </a:lnTo>
                  <a:lnTo>
                    <a:pt x="79" y="20"/>
                  </a:lnTo>
                  <a:lnTo>
                    <a:pt x="86" y="23"/>
                  </a:lnTo>
                  <a:lnTo>
                    <a:pt x="93" y="26"/>
                  </a:lnTo>
                  <a:lnTo>
                    <a:pt x="99" y="31"/>
                  </a:lnTo>
                  <a:lnTo>
                    <a:pt x="103" y="39"/>
                  </a:lnTo>
                  <a:lnTo>
                    <a:pt x="92" y="37"/>
                  </a:lnTo>
                  <a:lnTo>
                    <a:pt x="82" y="39"/>
                  </a:lnTo>
                  <a:lnTo>
                    <a:pt x="71" y="41"/>
                  </a:lnTo>
                  <a:lnTo>
                    <a:pt x="62" y="46"/>
                  </a:lnTo>
                  <a:lnTo>
                    <a:pt x="52" y="46"/>
                  </a:lnTo>
                  <a:lnTo>
                    <a:pt x="46" y="44"/>
                  </a:lnTo>
                  <a:lnTo>
                    <a:pt x="40" y="39"/>
                  </a:lnTo>
                  <a:lnTo>
                    <a:pt x="35" y="31"/>
                  </a:lnTo>
                  <a:lnTo>
                    <a:pt x="31" y="37"/>
                  </a:lnTo>
                  <a:lnTo>
                    <a:pt x="26" y="42"/>
                  </a:lnTo>
                  <a:lnTo>
                    <a:pt x="20" y="46"/>
                  </a:lnTo>
                  <a:lnTo>
                    <a:pt x="16" y="47"/>
                  </a:lnTo>
                  <a:lnTo>
                    <a:pt x="5" y="47"/>
                  </a:lnTo>
                  <a:lnTo>
                    <a:pt x="2" y="41"/>
                  </a:lnTo>
                  <a:lnTo>
                    <a:pt x="0" y="36"/>
                  </a:lnTo>
                  <a:lnTo>
                    <a:pt x="2" y="31"/>
                  </a:lnTo>
                  <a:lnTo>
                    <a:pt x="5" y="26"/>
                  </a:lnTo>
                  <a:lnTo>
                    <a:pt x="14" y="20"/>
                  </a:lnTo>
                  <a:lnTo>
                    <a:pt x="20" y="14"/>
                  </a:lnTo>
                  <a:lnTo>
                    <a:pt x="27" y="8"/>
                  </a:lnTo>
                  <a:lnTo>
                    <a:pt x="33" y="3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946" name="Freeform 384"/>
            <p:cNvSpPr>
              <a:spLocks/>
            </p:cNvSpPr>
            <p:nvPr/>
          </p:nvSpPr>
          <p:spPr bwMode="auto">
            <a:xfrm>
              <a:off x="7001" y="3629"/>
              <a:ext cx="9" cy="9"/>
            </a:xfrm>
            <a:custGeom>
              <a:avLst/>
              <a:gdLst>
                <a:gd name="T0" fmla="*/ 0 w 36"/>
                <a:gd name="T1" fmla="*/ 0 h 35"/>
                <a:gd name="T2" fmla="*/ 0 w 36"/>
                <a:gd name="T3" fmla="*/ 0 h 35"/>
                <a:gd name="T4" fmla="*/ 0 w 36"/>
                <a:gd name="T5" fmla="*/ 0 h 35"/>
                <a:gd name="T6" fmla="*/ 0 w 36"/>
                <a:gd name="T7" fmla="*/ 0 h 35"/>
                <a:gd name="T8" fmla="*/ 0 w 36"/>
                <a:gd name="T9" fmla="*/ 0 h 35"/>
                <a:gd name="T10" fmla="*/ 0 w 36"/>
                <a:gd name="T11" fmla="*/ 0 h 35"/>
                <a:gd name="T12" fmla="*/ 0 w 36"/>
                <a:gd name="T13" fmla="*/ 0 h 35"/>
                <a:gd name="T14" fmla="*/ 0 w 36"/>
                <a:gd name="T15" fmla="*/ 0 h 35"/>
                <a:gd name="T16" fmla="*/ 0 w 36"/>
                <a:gd name="T17" fmla="*/ 0 h 35"/>
                <a:gd name="T18" fmla="*/ 0 w 36"/>
                <a:gd name="T19" fmla="*/ 0 h 35"/>
                <a:gd name="T20" fmla="*/ 0 w 36"/>
                <a:gd name="T21" fmla="*/ 0 h 35"/>
                <a:gd name="T22" fmla="*/ 0 w 36"/>
                <a:gd name="T23" fmla="*/ 0 h 35"/>
                <a:gd name="T24" fmla="*/ 0 w 36"/>
                <a:gd name="T25" fmla="*/ 0 h 35"/>
                <a:gd name="T26" fmla="*/ 0 w 36"/>
                <a:gd name="T27" fmla="*/ 0 h 35"/>
                <a:gd name="T28" fmla="*/ 0 w 36"/>
                <a:gd name="T29" fmla="*/ 0 h 35"/>
                <a:gd name="T30" fmla="*/ 0 w 36"/>
                <a:gd name="T31" fmla="*/ 0 h 35"/>
                <a:gd name="T32" fmla="*/ 0 w 36"/>
                <a:gd name="T33" fmla="*/ 0 h 35"/>
                <a:gd name="T34" fmla="*/ 0 w 36"/>
                <a:gd name="T35" fmla="*/ 0 h 35"/>
                <a:gd name="T36" fmla="*/ 0 w 36"/>
                <a:gd name="T37" fmla="*/ 0 h 35"/>
                <a:gd name="T38" fmla="*/ 0 w 36"/>
                <a:gd name="T39" fmla="*/ 0 h 3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6"/>
                <a:gd name="T61" fmla="*/ 0 h 35"/>
                <a:gd name="T62" fmla="*/ 36 w 36"/>
                <a:gd name="T63" fmla="*/ 35 h 3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6" h="35">
                  <a:moveTo>
                    <a:pt x="16" y="0"/>
                  </a:moveTo>
                  <a:lnTo>
                    <a:pt x="22" y="2"/>
                  </a:lnTo>
                  <a:lnTo>
                    <a:pt x="30" y="7"/>
                  </a:lnTo>
                  <a:lnTo>
                    <a:pt x="32" y="13"/>
                  </a:lnTo>
                  <a:lnTo>
                    <a:pt x="36" y="19"/>
                  </a:lnTo>
                  <a:lnTo>
                    <a:pt x="33" y="25"/>
                  </a:lnTo>
                  <a:lnTo>
                    <a:pt x="30" y="28"/>
                  </a:lnTo>
                  <a:lnTo>
                    <a:pt x="24" y="28"/>
                  </a:lnTo>
                  <a:lnTo>
                    <a:pt x="16" y="28"/>
                  </a:lnTo>
                  <a:lnTo>
                    <a:pt x="13" y="31"/>
                  </a:lnTo>
                  <a:lnTo>
                    <a:pt x="14" y="35"/>
                  </a:lnTo>
                  <a:lnTo>
                    <a:pt x="6" y="32"/>
                  </a:lnTo>
                  <a:lnTo>
                    <a:pt x="1" y="29"/>
                  </a:lnTo>
                  <a:lnTo>
                    <a:pt x="0" y="23"/>
                  </a:lnTo>
                  <a:lnTo>
                    <a:pt x="1" y="18"/>
                  </a:lnTo>
                  <a:lnTo>
                    <a:pt x="3" y="13"/>
                  </a:lnTo>
                  <a:lnTo>
                    <a:pt x="7" y="7"/>
                  </a:lnTo>
                  <a:lnTo>
                    <a:pt x="10" y="3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947" name="Freeform 385"/>
            <p:cNvSpPr>
              <a:spLocks/>
            </p:cNvSpPr>
            <p:nvPr/>
          </p:nvSpPr>
          <p:spPr bwMode="auto">
            <a:xfrm>
              <a:off x="6766" y="3630"/>
              <a:ext cx="31" cy="14"/>
            </a:xfrm>
            <a:custGeom>
              <a:avLst/>
              <a:gdLst>
                <a:gd name="T0" fmla="*/ 0 w 122"/>
                <a:gd name="T1" fmla="*/ 0 h 55"/>
                <a:gd name="T2" fmla="*/ 0 w 122"/>
                <a:gd name="T3" fmla="*/ 0 h 55"/>
                <a:gd name="T4" fmla="*/ 0 w 122"/>
                <a:gd name="T5" fmla="*/ 0 h 55"/>
                <a:gd name="T6" fmla="*/ 0 w 122"/>
                <a:gd name="T7" fmla="*/ 0 h 55"/>
                <a:gd name="T8" fmla="*/ 0 w 122"/>
                <a:gd name="T9" fmla="*/ 0 h 55"/>
                <a:gd name="T10" fmla="*/ 0 w 122"/>
                <a:gd name="T11" fmla="*/ 0 h 55"/>
                <a:gd name="T12" fmla="*/ 0 w 122"/>
                <a:gd name="T13" fmla="*/ 0 h 55"/>
                <a:gd name="T14" fmla="*/ 0 w 122"/>
                <a:gd name="T15" fmla="*/ 0 h 55"/>
                <a:gd name="T16" fmla="*/ 0 w 122"/>
                <a:gd name="T17" fmla="*/ 0 h 55"/>
                <a:gd name="T18" fmla="*/ 0 w 122"/>
                <a:gd name="T19" fmla="*/ 0 h 55"/>
                <a:gd name="T20" fmla="*/ 0 w 122"/>
                <a:gd name="T21" fmla="*/ 0 h 55"/>
                <a:gd name="T22" fmla="*/ 0 w 122"/>
                <a:gd name="T23" fmla="*/ 0 h 55"/>
                <a:gd name="T24" fmla="*/ 0 w 122"/>
                <a:gd name="T25" fmla="*/ 0 h 55"/>
                <a:gd name="T26" fmla="*/ 0 w 122"/>
                <a:gd name="T27" fmla="*/ 0 h 55"/>
                <a:gd name="T28" fmla="*/ 0 w 122"/>
                <a:gd name="T29" fmla="*/ 0 h 55"/>
                <a:gd name="T30" fmla="*/ 0 w 122"/>
                <a:gd name="T31" fmla="*/ 0 h 55"/>
                <a:gd name="T32" fmla="*/ 0 w 122"/>
                <a:gd name="T33" fmla="*/ 0 h 55"/>
                <a:gd name="T34" fmla="*/ 0 w 122"/>
                <a:gd name="T35" fmla="*/ 0 h 55"/>
                <a:gd name="T36" fmla="*/ 0 w 122"/>
                <a:gd name="T37" fmla="*/ 0 h 55"/>
                <a:gd name="T38" fmla="*/ 0 w 122"/>
                <a:gd name="T39" fmla="*/ 0 h 55"/>
                <a:gd name="T40" fmla="*/ 0 w 122"/>
                <a:gd name="T41" fmla="*/ 0 h 55"/>
                <a:gd name="T42" fmla="*/ 0 w 122"/>
                <a:gd name="T43" fmla="*/ 0 h 55"/>
                <a:gd name="T44" fmla="*/ 0 w 122"/>
                <a:gd name="T45" fmla="*/ 0 h 55"/>
                <a:gd name="T46" fmla="*/ 0 w 122"/>
                <a:gd name="T47" fmla="*/ 0 h 55"/>
                <a:gd name="T48" fmla="*/ 0 w 122"/>
                <a:gd name="T49" fmla="*/ 0 h 55"/>
                <a:gd name="T50" fmla="*/ 0 w 122"/>
                <a:gd name="T51" fmla="*/ 0 h 55"/>
                <a:gd name="T52" fmla="*/ 0 w 122"/>
                <a:gd name="T53" fmla="*/ 0 h 55"/>
                <a:gd name="T54" fmla="*/ 0 w 122"/>
                <a:gd name="T55" fmla="*/ 0 h 55"/>
                <a:gd name="T56" fmla="*/ 0 w 122"/>
                <a:gd name="T57" fmla="*/ 0 h 55"/>
                <a:gd name="T58" fmla="*/ 0 w 122"/>
                <a:gd name="T59" fmla="*/ 0 h 55"/>
                <a:gd name="T60" fmla="*/ 0 w 122"/>
                <a:gd name="T61" fmla="*/ 0 h 55"/>
                <a:gd name="T62" fmla="*/ 0 w 122"/>
                <a:gd name="T63" fmla="*/ 0 h 55"/>
                <a:gd name="T64" fmla="*/ 0 w 122"/>
                <a:gd name="T65" fmla="*/ 0 h 55"/>
                <a:gd name="T66" fmla="*/ 0 w 122"/>
                <a:gd name="T67" fmla="*/ 0 h 55"/>
                <a:gd name="T68" fmla="*/ 0 w 122"/>
                <a:gd name="T69" fmla="*/ 0 h 55"/>
                <a:gd name="T70" fmla="*/ 0 w 122"/>
                <a:gd name="T71" fmla="*/ 0 h 55"/>
                <a:gd name="T72" fmla="*/ 0 w 122"/>
                <a:gd name="T73" fmla="*/ 0 h 55"/>
                <a:gd name="T74" fmla="*/ 0 w 122"/>
                <a:gd name="T75" fmla="*/ 0 h 55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22"/>
                <a:gd name="T115" fmla="*/ 0 h 55"/>
                <a:gd name="T116" fmla="*/ 122 w 122"/>
                <a:gd name="T117" fmla="*/ 55 h 55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22" h="55">
                  <a:moveTo>
                    <a:pt x="93" y="0"/>
                  </a:moveTo>
                  <a:lnTo>
                    <a:pt x="102" y="2"/>
                  </a:lnTo>
                  <a:lnTo>
                    <a:pt x="113" y="10"/>
                  </a:lnTo>
                  <a:lnTo>
                    <a:pt x="118" y="18"/>
                  </a:lnTo>
                  <a:lnTo>
                    <a:pt x="122" y="27"/>
                  </a:lnTo>
                  <a:lnTo>
                    <a:pt x="113" y="24"/>
                  </a:lnTo>
                  <a:lnTo>
                    <a:pt x="107" y="23"/>
                  </a:lnTo>
                  <a:lnTo>
                    <a:pt x="101" y="22"/>
                  </a:lnTo>
                  <a:lnTo>
                    <a:pt x="95" y="22"/>
                  </a:lnTo>
                  <a:lnTo>
                    <a:pt x="89" y="22"/>
                  </a:lnTo>
                  <a:lnTo>
                    <a:pt x="82" y="22"/>
                  </a:lnTo>
                  <a:lnTo>
                    <a:pt x="77" y="23"/>
                  </a:lnTo>
                  <a:lnTo>
                    <a:pt x="72" y="25"/>
                  </a:lnTo>
                  <a:lnTo>
                    <a:pt x="60" y="29"/>
                  </a:lnTo>
                  <a:lnTo>
                    <a:pt x="51" y="35"/>
                  </a:lnTo>
                  <a:lnTo>
                    <a:pt x="40" y="41"/>
                  </a:lnTo>
                  <a:lnTo>
                    <a:pt x="30" y="46"/>
                  </a:lnTo>
                  <a:lnTo>
                    <a:pt x="22" y="49"/>
                  </a:lnTo>
                  <a:lnTo>
                    <a:pt x="16" y="52"/>
                  </a:lnTo>
                  <a:lnTo>
                    <a:pt x="8" y="54"/>
                  </a:lnTo>
                  <a:lnTo>
                    <a:pt x="0" y="55"/>
                  </a:lnTo>
                  <a:lnTo>
                    <a:pt x="0" y="46"/>
                  </a:lnTo>
                  <a:lnTo>
                    <a:pt x="4" y="38"/>
                  </a:lnTo>
                  <a:lnTo>
                    <a:pt x="7" y="32"/>
                  </a:lnTo>
                  <a:lnTo>
                    <a:pt x="12" y="27"/>
                  </a:lnTo>
                  <a:lnTo>
                    <a:pt x="17" y="24"/>
                  </a:lnTo>
                  <a:lnTo>
                    <a:pt x="23" y="21"/>
                  </a:lnTo>
                  <a:lnTo>
                    <a:pt x="30" y="18"/>
                  </a:lnTo>
                  <a:lnTo>
                    <a:pt x="36" y="16"/>
                  </a:lnTo>
                  <a:lnTo>
                    <a:pt x="43" y="14"/>
                  </a:lnTo>
                  <a:lnTo>
                    <a:pt x="52" y="14"/>
                  </a:lnTo>
                  <a:lnTo>
                    <a:pt x="58" y="13"/>
                  </a:lnTo>
                  <a:lnTo>
                    <a:pt x="66" y="12"/>
                  </a:lnTo>
                  <a:lnTo>
                    <a:pt x="73" y="9"/>
                  </a:lnTo>
                  <a:lnTo>
                    <a:pt x="81" y="5"/>
                  </a:lnTo>
                  <a:lnTo>
                    <a:pt x="87" y="3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948" name="Freeform 386"/>
            <p:cNvSpPr>
              <a:spLocks/>
            </p:cNvSpPr>
            <p:nvPr/>
          </p:nvSpPr>
          <p:spPr bwMode="auto">
            <a:xfrm>
              <a:off x="6928" y="3630"/>
              <a:ext cx="14" cy="15"/>
            </a:xfrm>
            <a:custGeom>
              <a:avLst/>
              <a:gdLst>
                <a:gd name="T0" fmla="*/ 0 w 55"/>
                <a:gd name="T1" fmla="*/ 0 h 56"/>
                <a:gd name="T2" fmla="*/ 0 w 55"/>
                <a:gd name="T3" fmla="*/ 0 h 56"/>
                <a:gd name="T4" fmla="*/ 0 w 55"/>
                <a:gd name="T5" fmla="*/ 0 h 56"/>
                <a:gd name="T6" fmla="*/ 0 w 55"/>
                <a:gd name="T7" fmla="*/ 0 h 56"/>
                <a:gd name="T8" fmla="*/ 0 w 55"/>
                <a:gd name="T9" fmla="*/ 0 h 56"/>
                <a:gd name="T10" fmla="*/ 0 w 55"/>
                <a:gd name="T11" fmla="*/ 0 h 56"/>
                <a:gd name="T12" fmla="*/ 0 w 55"/>
                <a:gd name="T13" fmla="*/ 0 h 56"/>
                <a:gd name="T14" fmla="*/ 0 w 55"/>
                <a:gd name="T15" fmla="*/ 0 h 56"/>
                <a:gd name="T16" fmla="*/ 0 w 55"/>
                <a:gd name="T17" fmla="*/ 0 h 56"/>
                <a:gd name="T18" fmla="*/ 0 w 55"/>
                <a:gd name="T19" fmla="*/ 0 h 56"/>
                <a:gd name="T20" fmla="*/ 0 w 55"/>
                <a:gd name="T21" fmla="*/ 0 h 56"/>
                <a:gd name="T22" fmla="*/ 0 w 55"/>
                <a:gd name="T23" fmla="*/ 0 h 56"/>
                <a:gd name="T24" fmla="*/ 0 w 55"/>
                <a:gd name="T25" fmla="*/ 0 h 56"/>
                <a:gd name="T26" fmla="*/ 0 w 55"/>
                <a:gd name="T27" fmla="*/ 0 h 56"/>
                <a:gd name="T28" fmla="*/ 0 w 55"/>
                <a:gd name="T29" fmla="*/ 0 h 56"/>
                <a:gd name="T30" fmla="*/ 0 w 55"/>
                <a:gd name="T31" fmla="*/ 0 h 56"/>
                <a:gd name="T32" fmla="*/ 0 w 55"/>
                <a:gd name="T33" fmla="*/ 0 h 56"/>
                <a:gd name="T34" fmla="*/ 0 w 55"/>
                <a:gd name="T35" fmla="*/ 0 h 56"/>
                <a:gd name="T36" fmla="*/ 0 w 55"/>
                <a:gd name="T37" fmla="*/ 0 h 56"/>
                <a:gd name="T38" fmla="*/ 0 w 55"/>
                <a:gd name="T39" fmla="*/ 0 h 56"/>
                <a:gd name="T40" fmla="*/ 0 w 55"/>
                <a:gd name="T41" fmla="*/ 0 h 56"/>
                <a:gd name="T42" fmla="*/ 0 w 55"/>
                <a:gd name="T43" fmla="*/ 0 h 56"/>
                <a:gd name="T44" fmla="*/ 0 w 55"/>
                <a:gd name="T45" fmla="*/ 0 h 56"/>
                <a:gd name="T46" fmla="*/ 0 w 55"/>
                <a:gd name="T47" fmla="*/ 0 h 56"/>
                <a:gd name="T48" fmla="*/ 0 w 55"/>
                <a:gd name="T49" fmla="*/ 0 h 56"/>
                <a:gd name="T50" fmla="*/ 0 w 55"/>
                <a:gd name="T51" fmla="*/ 0 h 56"/>
                <a:gd name="T52" fmla="*/ 0 w 55"/>
                <a:gd name="T53" fmla="*/ 0 h 56"/>
                <a:gd name="T54" fmla="*/ 0 w 55"/>
                <a:gd name="T55" fmla="*/ 0 h 56"/>
                <a:gd name="T56" fmla="*/ 0 w 55"/>
                <a:gd name="T57" fmla="*/ 0 h 56"/>
                <a:gd name="T58" fmla="*/ 0 w 55"/>
                <a:gd name="T59" fmla="*/ 0 h 5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5"/>
                <a:gd name="T91" fmla="*/ 0 h 56"/>
                <a:gd name="T92" fmla="*/ 55 w 55"/>
                <a:gd name="T93" fmla="*/ 56 h 5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5" h="56">
                  <a:moveTo>
                    <a:pt x="39" y="0"/>
                  </a:moveTo>
                  <a:lnTo>
                    <a:pt x="47" y="3"/>
                  </a:lnTo>
                  <a:lnTo>
                    <a:pt x="51" y="10"/>
                  </a:lnTo>
                  <a:lnTo>
                    <a:pt x="51" y="17"/>
                  </a:lnTo>
                  <a:lnTo>
                    <a:pt x="53" y="25"/>
                  </a:lnTo>
                  <a:lnTo>
                    <a:pt x="47" y="26"/>
                  </a:lnTo>
                  <a:lnTo>
                    <a:pt x="42" y="27"/>
                  </a:lnTo>
                  <a:lnTo>
                    <a:pt x="44" y="32"/>
                  </a:lnTo>
                  <a:lnTo>
                    <a:pt x="49" y="37"/>
                  </a:lnTo>
                  <a:lnTo>
                    <a:pt x="54" y="41"/>
                  </a:lnTo>
                  <a:lnTo>
                    <a:pt x="55" y="46"/>
                  </a:lnTo>
                  <a:lnTo>
                    <a:pt x="48" y="46"/>
                  </a:lnTo>
                  <a:lnTo>
                    <a:pt x="43" y="46"/>
                  </a:lnTo>
                  <a:lnTo>
                    <a:pt x="35" y="45"/>
                  </a:lnTo>
                  <a:lnTo>
                    <a:pt x="29" y="45"/>
                  </a:lnTo>
                  <a:lnTo>
                    <a:pt x="21" y="45"/>
                  </a:lnTo>
                  <a:lnTo>
                    <a:pt x="15" y="46"/>
                  </a:lnTo>
                  <a:lnTo>
                    <a:pt x="11" y="49"/>
                  </a:lnTo>
                  <a:lnTo>
                    <a:pt x="11" y="55"/>
                  </a:lnTo>
                  <a:lnTo>
                    <a:pt x="7" y="55"/>
                  </a:lnTo>
                  <a:lnTo>
                    <a:pt x="2" y="56"/>
                  </a:lnTo>
                  <a:lnTo>
                    <a:pt x="0" y="48"/>
                  </a:lnTo>
                  <a:lnTo>
                    <a:pt x="0" y="40"/>
                  </a:lnTo>
                  <a:lnTo>
                    <a:pt x="2" y="31"/>
                  </a:lnTo>
                  <a:lnTo>
                    <a:pt x="9" y="24"/>
                  </a:lnTo>
                  <a:lnTo>
                    <a:pt x="15" y="16"/>
                  </a:lnTo>
                  <a:lnTo>
                    <a:pt x="23" y="11"/>
                  </a:lnTo>
                  <a:lnTo>
                    <a:pt x="31" y="3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949" name="Freeform 387"/>
            <p:cNvSpPr>
              <a:spLocks/>
            </p:cNvSpPr>
            <p:nvPr/>
          </p:nvSpPr>
          <p:spPr bwMode="auto">
            <a:xfrm>
              <a:off x="6793" y="3634"/>
              <a:ext cx="31" cy="17"/>
            </a:xfrm>
            <a:custGeom>
              <a:avLst/>
              <a:gdLst>
                <a:gd name="T0" fmla="*/ 0 w 124"/>
                <a:gd name="T1" fmla="*/ 0 h 66"/>
                <a:gd name="T2" fmla="*/ 0 w 124"/>
                <a:gd name="T3" fmla="*/ 0 h 66"/>
                <a:gd name="T4" fmla="*/ 0 w 124"/>
                <a:gd name="T5" fmla="*/ 0 h 66"/>
                <a:gd name="T6" fmla="*/ 0 w 124"/>
                <a:gd name="T7" fmla="*/ 0 h 66"/>
                <a:gd name="T8" fmla="*/ 0 w 124"/>
                <a:gd name="T9" fmla="*/ 0 h 66"/>
                <a:gd name="T10" fmla="*/ 0 w 124"/>
                <a:gd name="T11" fmla="*/ 0 h 66"/>
                <a:gd name="T12" fmla="*/ 0 w 124"/>
                <a:gd name="T13" fmla="*/ 0 h 66"/>
                <a:gd name="T14" fmla="*/ 0 w 124"/>
                <a:gd name="T15" fmla="*/ 0 h 66"/>
                <a:gd name="T16" fmla="*/ 0 w 124"/>
                <a:gd name="T17" fmla="*/ 0 h 66"/>
                <a:gd name="T18" fmla="*/ 0 w 124"/>
                <a:gd name="T19" fmla="*/ 0 h 66"/>
                <a:gd name="T20" fmla="*/ 0 w 124"/>
                <a:gd name="T21" fmla="*/ 0 h 66"/>
                <a:gd name="T22" fmla="*/ 0 w 124"/>
                <a:gd name="T23" fmla="*/ 0 h 66"/>
                <a:gd name="T24" fmla="*/ 0 w 124"/>
                <a:gd name="T25" fmla="*/ 0 h 66"/>
                <a:gd name="T26" fmla="*/ 0 w 124"/>
                <a:gd name="T27" fmla="*/ 0 h 66"/>
                <a:gd name="T28" fmla="*/ 0 w 124"/>
                <a:gd name="T29" fmla="*/ 0 h 66"/>
                <a:gd name="T30" fmla="*/ 0 w 124"/>
                <a:gd name="T31" fmla="*/ 0 h 66"/>
                <a:gd name="T32" fmla="*/ 0 w 124"/>
                <a:gd name="T33" fmla="*/ 0 h 66"/>
                <a:gd name="T34" fmla="*/ 0 w 124"/>
                <a:gd name="T35" fmla="*/ 0 h 66"/>
                <a:gd name="T36" fmla="*/ 0 w 124"/>
                <a:gd name="T37" fmla="*/ 0 h 66"/>
                <a:gd name="T38" fmla="*/ 0 w 124"/>
                <a:gd name="T39" fmla="*/ 0 h 66"/>
                <a:gd name="T40" fmla="*/ 0 w 124"/>
                <a:gd name="T41" fmla="*/ 0 h 66"/>
                <a:gd name="T42" fmla="*/ 0 w 124"/>
                <a:gd name="T43" fmla="*/ 0 h 66"/>
                <a:gd name="T44" fmla="*/ 0 w 124"/>
                <a:gd name="T45" fmla="*/ 0 h 66"/>
                <a:gd name="T46" fmla="*/ 0 w 124"/>
                <a:gd name="T47" fmla="*/ 0 h 66"/>
                <a:gd name="T48" fmla="*/ 0 w 124"/>
                <a:gd name="T49" fmla="*/ 0 h 66"/>
                <a:gd name="T50" fmla="*/ 0 w 124"/>
                <a:gd name="T51" fmla="*/ 0 h 66"/>
                <a:gd name="T52" fmla="*/ 0 w 124"/>
                <a:gd name="T53" fmla="*/ 0 h 66"/>
                <a:gd name="T54" fmla="*/ 0 w 124"/>
                <a:gd name="T55" fmla="*/ 0 h 66"/>
                <a:gd name="T56" fmla="*/ 0 w 124"/>
                <a:gd name="T57" fmla="*/ 0 h 66"/>
                <a:gd name="T58" fmla="*/ 0 w 124"/>
                <a:gd name="T59" fmla="*/ 0 h 66"/>
                <a:gd name="T60" fmla="*/ 0 w 124"/>
                <a:gd name="T61" fmla="*/ 0 h 66"/>
                <a:gd name="T62" fmla="*/ 0 w 124"/>
                <a:gd name="T63" fmla="*/ 0 h 66"/>
                <a:gd name="T64" fmla="*/ 0 w 124"/>
                <a:gd name="T65" fmla="*/ 0 h 66"/>
                <a:gd name="T66" fmla="*/ 0 w 124"/>
                <a:gd name="T67" fmla="*/ 0 h 66"/>
                <a:gd name="T68" fmla="*/ 0 w 124"/>
                <a:gd name="T69" fmla="*/ 0 h 66"/>
                <a:gd name="T70" fmla="*/ 0 w 124"/>
                <a:gd name="T71" fmla="*/ 0 h 66"/>
                <a:gd name="T72" fmla="*/ 0 w 124"/>
                <a:gd name="T73" fmla="*/ 0 h 66"/>
                <a:gd name="T74" fmla="*/ 0 w 124"/>
                <a:gd name="T75" fmla="*/ 0 h 66"/>
                <a:gd name="T76" fmla="*/ 0 w 124"/>
                <a:gd name="T77" fmla="*/ 0 h 66"/>
                <a:gd name="T78" fmla="*/ 0 w 124"/>
                <a:gd name="T79" fmla="*/ 0 h 66"/>
                <a:gd name="T80" fmla="*/ 0 w 124"/>
                <a:gd name="T81" fmla="*/ 0 h 66"/>
                <a:gd name="T82" fmla="*/ 0 w 124"/>
                <a:gd name="T83" fmla="*/ 0 h 66"/>
                <a:gd name="T84" fmla="*/ 0 w 124"/>
                <a:gd name="T85" fmla="*/ 0 h 66"/>
                <a:gd name="T86" fmla="*/ 0 w 124"/>
                <a:gd name="T87" fmla="*/ 0 h 6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24"/>
                <a:gd name="T133" fmla="*/ 0 h 66"/>
                <a:gd name="T134" fmla="*/ 124 w 124"/>
                <a:gd name="T135" fmla="*/ 66 h 6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24" h="66">
                  <a:moveTo>
                    <a:pt x="105" y="0"/>
                  </a:moveTo>
                  <a:lnTo>
                    <a:pt x="110" y="2"/>
                  </a:lnTo>
                  <a:lnTo>
                    <a:pt x="115" y="7"/>
                  </a:lnTo>
                  <a:lnTo>
                    <a:pt x="118" y="11"/>
                  </a:lnTo>
                  <a:lnTo>
                    <a:pt x="122" y="16"/>
                  </a:lnTo>
                  <a:lnTo>
                    <a:pt x="123" y="24"/>
                  </a:lnTo>
                  <a:lnTo>
                    <a:pt x="124" y="31"/>
                  </a:lnTo>
                  <a:lnTo>
                    <a:pt x="115" y="31"/>
                  </a:lnTo>
                  <a:lnTo>
                    <a:pt x="107" y="31"/>
                  </a:lnTo>
                  <a:lnTo>
                    <a:pt x="98" y="33"/>
                  </a:lnTo>
                  <a:lnTo>
                    <a:pt x="92" y="36"/>
                  </a:lnTo>
                  <a:lnTo>
                    <a:pt x="84" y="39"/>
                  </a:lnTo>
                  <a:lnTo>
                    <a:pt x="76" y="41"/>
                  </a:lnTo>
                  <a:lnTo>
                    <a:pt x="69" y="46"/>
                  </a:lnTo>
                  <a:lnTo>
                    <a:pt x="62" y="51"/>
                  </a:lnTo>
                  <a:lnTo>
                    <a:pt x="62" y="57"/>
                  </a:lnTo>
                  <a:lnTo>
                    <a:pt x="60" y="63"/>
                  </a:lnTo>
                  <a:lnTo>
                    <a:pt x="57" y="65"/>
                  </a:lnTo>
                  <a:lnTo>
                    <a:pt x="52" y="66"/>
                  </a:lnTo>
                  <a:lnTo>
                    <a:pt x="43" y="65"/>
                  </a:lnTo>
                  <a:lnTo>
                    <a:pt x="37" y="63"/>
                  </a:lnTo>
                  <a:lnTo>
                    <a:pt x="29" y="62"/>
                  </a:lnTo>
                  <a:lnTo>
                    <a:pt x="23" y="61"/>
                  </a:lnTo>
                  <a:lnTo>
                    <a:pt x="17" y="61"/>
                  </a:lnTo>
                  <a:lnTo>
                    <a:pt x="11" y="61"/>
                  </a:lnTo>
                  <a:lnTo>
                    <a:pt x="6" y="62"/>
                  </a:lnTo>
                  <a:lnTo>
                    <a:pt x="4" y="64"/>
                  </a:lnTo>
                  <a:lnTo>
                    <a:pt x="0" y="59"/>
                  </a:lnTo>
                  <a:lnTo>
                    <a:pt x="1" y="53"/>
                  </a:lnTo>
                  <a:lnTo>
                    <a:pt x="5" y="48"/>
                  </a:lnTo>
                  <a:lnTo>
                    <a:pt x="10" y="42"/>
                  </a:lnTo>
                  <a:lnTo>
                    <a:pt x="16" y="37"/>
                  </a:lnTo>
                  <a:lnTo>
                    <a:pt x="24" y="33"/>
                  </a:lnTo>
                  <a:lnTo>
                    <a:pt x="33" y="28"/>
                  </a:lnTo>
                  <a:lnTo>
                    <a:pt x="42" y="24"/>
                  </a:lnTo>
                  <a:lnTo>
                    <a:pt x="52" y="20"/>
                  </a:lnTo>
                  <a:lnTo>
                    <a:pt x="62" y="15"/>
                  </a:lnTo>
                  <a:lnTo>
                    <a:pt x="70" y="11"/>
                  </a:lnTo>
                  <a:lnTo>
                    <a:pt x="80" y="9"/>
                  </a:lnTo>
                  <a:lnTo>
                    <a:pt x="87" y="6"/>
                  </a:lnTo>
                  <a:lnTo>
                    <a:pt x="95" y="2"/>
                  </a:lnTo>
                  <a:lnTo>
                    <a:pt x="100" y="0"/>
                  </a:lnTo>
                  <a:lnTo>
                    <a:pt x="105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950" name="Freeform 388"/>
            <p:cNvSpPr>
              <a:spLocks/>
            </p:cNvSpPr>
            <p:nvPr/>
          </p:nvSpPr>
          <p:spPr bwMode="auto">
            <a:xfrm>
              <a:off x="7060" y="3644"/>
              <a:ext cx="13" cy="11"/>
            </a:xfrm>
            <a:custGeom>
              <a:avLst/>
              <a:gdLst>
                <a:gd name="T0" fmla="*/ 0 w 53"/>
                <a:gd name="T1" fmla="*/ 0 h 43"/>
                <a:gd name="T2" fmla="*/ 0 w 53"/>
                <a:gd name="T3" fmla="*/ 0 h 43"/>
                <a:gd name="T4" fmla="*/ 0 w 53"/>
                <a:gd name="T5" fmla="*/ 0 h 43"/>
                <a:gd name="T6" fmla="*/ 0 w 53"/>
                <a:gd name="T7" fmla="*/ 0 h 43"/>
                <a:gd name="T8" fmla="*/ 0 w 53"/>
                <a:gd name="T9" fmla="*/ 0 h 43"/>
                <a:gd name="T10" fmla="*/ 0 w 53"/>
                <a:gd name="T11" fmla="*/ 0 h 43"/>
                <a:gd name="T12" fmla="*/ 0 w 53"/>
                <a:gd name="T13" fmla="*/ 0 h 43"/>
                <a:gd name="T14" fmla="*/ 0 w 53"/>
                <a:gd name="T15" fmla="*/ 0 h 43"/>
                <a:gd name="T16" fmla="*/ 0 w 53"/>
                <a:gd name="T17" fmla="*/ 0 h 43"/>
                <a:gd name="T18" fmla="*/ 0 w 53"/>
                <a:gd name="T19" fmla="*/ 0 h 43"/>
                <a:gd name="T20" fmla="*/ 0 w 53"/>
                <a:gd name="T21" fmla="*/ 0 h 43"/>
                <a:gd name="T22" fmla="*/ 0 w 53"/>
                <a:gd name="T23" fmla="*/ 0 h 43"/>
                <a:gd name="T24" fmla="*/ 0 w 53"/>
                <a:gd name="T25" fmla="*/ 0 h 43"/>
                <a:gd name="T26" fmla="*/ 0 w 53"/>
                <a:gd name="T27" fmla="*/ 0 h 43"/>
                <a:gd name="T28" fmla="*/ 0 w 53"/>
                <a:gd name="T29" fmla="*/ 0 h 43"/>
                <a:gd name="T30" fmla="*/ 0 w 53"/>
                <a:gd name="T31" fmla="*/ 0 h 43"/>
                <a:gd name="T32" fmla="*/ 0 w 53"/>
                <a:gd name="T33" fmla="*/ 0 h 43"/>
                <a:gd name="T34" fmla="*/ 0 w 53"/>
                <a:gd name="T35" fmla="*/ 0 h 43"/>
                <a:gd name="T36" fmla="*/ 0 w 53"/>
                <a:gd name="T37" fmla="*/ 0 h 43"/>
                <a:gd name="T38" fmla="*/ 0 w 53"/>
                <a:gd name="T39" fmla="*/ 0 h 43"/>
                <a:gd name="T40" fmla="*/ 0 w 53"/>
                <a:gd name="T41" fmla="*/ 0 h 43"/>
                <a:gd name="T42" fmla="*/ 0 w 53"/>
                <a:gd name="T43" fmla="*/ 0 h 43"/>
                <a:gd name="T44" fmla="*/ 0 w 53"/>
                <a:gd name="T45" fmla="*/ 0 h 43"/>
                <a:gd name="T46" fmla="*/ 0 w 53"/>
                <a:gd name="T47" fmla="*/ 0 h 43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53"/>
                <a:gd name="T73" fmla="*/ 0 h 43"/>
                <a:gd name="T74" fmla="*/ 53 w 53"/>
                <a:gd name="T75" fmla="*/ 43 h 43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53" h="43">
                  <a:moveTo>
                    <a:pt x="40" y="0"/>
                  </a:moveTo>
                  <a:lnTo>
                    <a:pt x="45" y="2"/>
                  </a:lnTo>
                  <a:lnTo>
                    <a:pt x="49" y="8"/>
                  </a:lnTo>
                  <a:lnTo>
                    <a:pt x="52" y="12"/>
                  </a:lnTo>
                  <a:lnTo>
                    <a:pt x="53" y="19"/>
                  </a:lnTo>
                  <a:lnTo>
                    <a:pt x="52" y="24"/>
                  </a:lnTo>
                  <a:lnTo>
                    <a:pt x="52" y="30"/>
                  </a:lnTo>
                  <a:lnTo>
                    <a:pt x="51" y="36"/>
                  </a:lnTo>
                  <a:lnTo>
                    <a:pt x="51" y="42"/>
                  </a:lnTo>
                  <a:lnTo>
                    <a:pt x="42" y="41"/>
                  </a:lnTo>
                  <a:lnTo>
                    <a:pt x="36" y="41"/>
                  </a:lnTo>
                  <a:lnTo>
                    <a:pt x="30" y="42"/>
                  </a:lnTo>
                  <a:lnTo>
                    <a:pt x="24" y="43"/>
                  </a:lnTo>
                  <a:lnTo>
                    <a:pt x="18" y="43"/>
                  </a:lnTo>
                  <a:lnTo>
                    <a:pt x="12" y="43"/>
                  </a:lnTo>
                  <a:lnTo>
                    <a:pt x="6" y="43"/>
                  </a:lnTo>
                  <a:lnTo>
                    <a:pt x="0" y="42"/>
                  </a:lnTo>
                  <a:lnTo>
                    <a:pt x="4" y="33"/>
                  </a:lnTo>
                  <a:lnTo>
                    <a:pt x="11" y="24"/>
                  </a:lnTo>
                  <a:lnTo>
                    <a:pt x="17" y="15"/>
                  </a:lnTo>
                  <a:lnTo>
                    <a:pt x="23" y="9"/>
                  </a:lnTo>
                  <a:lnTo>
                    <a:pt x="30" y="2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951" name="Freeform 389"/>
            <p:cNvSpPr>
              <a:spLocks/>
            </p:cNvSpPr>
            <p:nvPr/>
          </p:nvSpPr>
          <p:spPr bwMode="auto">
            <a:xfrm>
              <a:off x="6866" y="3645"/>
              <a:ext cx="10" cy="15"/>
            </a:xfrm>
            <a:custGeom>
              <a:avLst/>
              <a:gdLst>
                <a:gd name="T0" fmla="*/ 0 w 42"/>
                <a:gd name="T1" fmla="*/ 0 h 59"/>
                <a:gd name="T2" fmla="*/ 0 w 42"/>
                <a:gd name="T3" fmla="*/ 0 h 59"/>
                <a:gd name="T4" fmla="*/ 0 w 42"/>
                <a:gd name="T5" fmla="*/ 0 h 59"/>
                <a:gd name="T6" fmla="*/ 0 w 42"/>
                <a:gd name="T7" fmla="*/ 0 h 59"/>
                <a:gd name="T8" fmla="*/ 0 w 42"/>
                <a:gd name="T9" fmla="*/ 0 h 59"/>
                <a:gd name="T10" fmla="*/ 0 w 42"/>
                <a:gd name="T11" fmla="*/ 0 h 59"/>
                <a:gd name="T12" fmla="*/ 0 w 42"/>
                <a:gd name="T13" fmla="*/ 0 h 59"/>
                <a:gd name="T14" fmla="*/ 0 w 42"/>
                <a:gd name="T15" fmla="*/ 0 h 59"/>
                <a:gd name="T16" fmla="*/ 0 w 42"/>
                <a:gd name="T17" fmla="*/ 0 h 59"/>
                <a:gd name="T18" fmla="*/ 0 w 42"/>
                <a:gd name="T19" fmla="*/ 0 h 59"/>
                <a:gd name="T20" fmla="*/ 0 w 42"/>
                <a:gd name="T21" fmla="*/ 0 h 59"/>
                <a:gd name="T22" fmla="*/ 0 w 42"/>
                <a:gd name="T23" fmla="*/ 0 h 59"/>
                <a:gd name="T24" fmla="*/ 0 w 42"/>
                <a:gd name="T25" fmla="*/ 0 h 59"/>
                <a:gd name="T26" fmla="*/ 0 w 42"/>
                <a:gd name="T27" fmla="*/ 0 h 59"/>
                <a:gd name="T28" fmla="*/ 0 w 42"/>
                <a:gd name="T29" fmla="*/ 0 h 59"/>
                <a:gd name="T30" fmla="*/ 0 w 42"/>
                <a:gd name="T31" fmla="*/ 0 h 59"/>
                <a:gd name="T32" fmla="*/ 0 w 42"/>
                <a:gd name="T33" fmla="*/ 0 h 59"/>
                <a:gd name="T34" fmla="*/ 0 w 42"/>
                <a:gd name="T35" fmla="*/ 0 h 59"/>
                <a:gd name="T36" fmla="*/ 0 w 42"/>
                <a:gd name="T37" fmla="*/ 0 h 59"/>
                <a:gd name="T38" fmla="*/ 0 w 42"/>
                <a:gd name="T39" fmla="*/ 0 h 59"/>
                <a:gd name="T40" fmla="*/ 0 w 42"/>
                <a:gd name="T41" fmla="*/ 0 h 59"/>
                <a:gd name="T42" fmla="*/ 0 w 42"/>
                <a:gd name="T43" fmla="*/ 0 h 5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2"/>
                <a:gd name="T67" fmla="*/ 0 h 59"/>
                <a:gd name="T68" fmla="*/ 42 w 42"/>
                <a:gd name="T69" fmla="*/ 59 h 5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2" h="59">
                  <a:moveTo>
                    <a:pt x="33" y="0"/>
                  </a:moveTo>
                  <a:lnTo>
                    <a:pt x="38" y="9"/>
                  </a:lnTo>
                  <a:lnTo>
                    <a:pt x="42" y="18"/>
                  </a:lnTo>
                  <a:lnTo>
                    <a:pt x="37" y="20"/>
                  </a:lnTo>
                  <a:lnTo>
                    <a:pt x="32" y="24"/>
                  </a:lnTo>
                  <a:lnTo>
                    <a:pt x="27" y="30"/>
                  </a:lnTo>
                  <a:lnTo>
                    <a:pt x="25" y="35"/>
                  </a:lnTo>
                  <a:lnTo>
                    <a:pt x="20" y="40"/>
                  </a:lnTo>
                  <a:lnTo>
                    <a:pt x="18" y="47"/>
                  </a:lnTo>
                  <a:lnTo>
                    <a:pt x="15" y="52"/>
                  </a:lnTo>
                  <a:lnTo>
                    <a:pt x="16" y="59"/>
                  </a:lnTo>
                  <a:lnTo>
                    <a:pt x="7" y="57"/>
                  </a:lnTo>
                  <a:lnTo>
                    <a:pt x="0" y="54"/>
                  </a:lnTo>
                  <a:lnTo>
                    <a:pt x="0" y="46"/>
                  </a:lnTo>
                  <a:lnTo>
                    <a:pt x="1" y="38"/>
                  </a:lnTo>
                  <a:lnTo>
                    <a:pt x="3" y="30"/>
                  </a:lnTo>
                  <a:lnTo>
                    <a:pt x="6" y="24"/>
                  </a:lnTo>
                  <a:lnTo>
                    <a:pt x="9" y="18"/>
                  </a:lnTo>
                  <a:lnTo>
                    <a:pt x="15" y="11"/>
                  </a:lnTo>
                  <a:lnTo>
                    <a:pt x="22" y="6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952" name="Freeform 390"/>
            <p:cNvSpPr>
              <a:spLocks/>
            </p:cNvSpPr>
            <p:nvPr/>
          </p:nvSpPr>
          <p:spPr bwMode="auto">
            <a:xfrm>
              <a:off x="6890" y="3647"/>
              <a:ext cx="26" cy="13"/>
            </a:xfrm>
            <a:custGeom>
              <a:avLst/>
              <a:gdLst>
                <a:gd name="T0" fmla="*/ 0 w 106"/>
                <a:gd name="T1" fmla="*/ 0 h 53"/>
                <a:gd name="T2" fmla="*/ 0 w 106"/>
                <a:gd name="T3" fmla="*/ 0 h 53"/>
                <a:gd name="T4" fmla="*/ 0 w 106"/>
                <a:gd name="T5" fmla="*/ 0 h 53"/>
                <a:gd name="T6" fmla="*/ 0 w 106"/>
                <a:gd name="T7" fmla="*/ 0 h 53"/>
                <a:gd name="T8" fmla="*/ 0 w 106"/>
                <a:gd name="T9" fmla="*/ 0 h 53"/>
                <a:gd name="T10" fmla="*/ 0 w 106"/>
                <a:gd name="T11" fmla="*/ 0 h 53"/>
                <a:gd name="T12" fmla="*/ 0 w 106"/>
                <a:gd name="T13" fmla="*/ 0 h 53"/>
                <a:gd name="T14" fmla="*/ 0 w 106"/>
                <a:gd name="T15" fmla="*/ 0 h 53"/>
                <a:gd name="T16" fmla="*/ 0 w 106"/>
                <a:gd name="T17" fmla="*/ 0 h 53"/>
                <a:gd name="T18" fmla="*/ 0 w 106"/>
                <a:gd name="T19" fmla="*/ 0 h 53"/>
                <a:gd name="T20" fmla="*/ 0 w 106"/>
                <a:gd name="T21" fmla="*/ 0 h 53"/>
                <a:gd name="T22" fmla="*/ 0 w 106"/>
                <a:gd name="T23" fmla="*/ 0 h 53"/>
                <a:gd name="T24" fmla="*/ 0 w 106"/>
                <a:gd name="T25" fmla="*/ 0 h 53"/>
                <a:gd name="T26" fmla="*/ 0 w 106"/>
                <a:gd name="T27" fmla="*/ 0 h 53"/>
                <a:gd name="T28" fmla="*/ 0 w 106"/>
                <a:gd name="T29" fmla="*/ 0 h 53"/>
                <a:gd name="T30" fmla="*/ 0 w 106"/>
                <a:gd name="T31" fmla="*/ 0 h 53"/>
                <a:gd name="T32" fmla="*/ 0 w 106"/>
                <a:gd name="T33" fmla="*/ 0 h 53"/>
                <a:gd name="T34" fmla="*/ 0 w 106"/>
                <a:gd name="T35" fmla="*/ 0 h 53"/>
                <a:gd name="T36" fmla="*/ 0 w 106"/>
                <a:gd name="T37" fmla="*/ 0 h 53"/>
                <a:gd name="T38" fmla="*/ 0 w 106"/>
                <a:gd name="T39" fmla="*/ 0 h 53"/>
                <a:gd name="T40" fmla="*/ 0 w 106"/>
                <a:gd name="T41" fmla="*/ 0 h 53"/>
                <a:gd name="T42" fmla="*/ 0 w 106"/>
                <a:gd name="T43" fmla="*/ 0 h 53"/>
                <a:gd name="T44" fmla="*/ 0 w 106"/>
                <a:gd name="T45" fmla="*/ 0 h 53"/>
                <a:gd name="T46" fmla="*/ 0 w 106"/>
                <a:gd name="T47" fmla="*/ 0 h 53"/>
                <a:gd name="T48" fmla="*/ 0 w 106"/>
                <a:gd name="T49" fmla="*/ 0 h 53"/>
                <a:gd name="T50" fmla="*/ 0 w 106"/>
                <a:gd name="T51" fmla="*/ 0 h 53"/>
                <a:gd name="T52" fmla="*/ 0 w 106"/>
                <a:gd name="T53" fmla="*/ 0 h 53"/>
                <a:gd name="T54" fmla="*/ 0 w 106"/>
                <a:gd name="T55" fmla="*/ 0 h 53"/>
                <a:gd name="T56" fmla="*/ 0 w 106"/>
                <a:gd name="T57" fmla="*/ 0 h 53"/>
                <a:gd name="T58" fmla="*/ 0 w 106"/>
                <a:gd name="T59" fmla="*/ 0 h 53"/>
                <a:gd name="T60" fmla="*/ 0 w 106"/>
                <a:gd name="T61" fmla="*/ 0 h 53"/>
                <a:gd name="T62" fmla="*/ 0 w 106"/>
                <a:gd name="T63" fmla="*/ 0 h 53"/>
                <a:gd name="T64" fmla="*/ 0 w 106"/>
                <a:gd name="T65" fmla="*/ 0 h 53"/>
                <a:gd name="T66" fmla="*/ 0 w 106"/>
                <a:gd name="T67" fmla="*/ 0 h 53"/>
                <a:gd name="T68" fmla="*/ 0 w 106"/>
                <a:gd name="T69" fmla="*/ 0 h 53"/>
                <a:gd name="T70" fmla="*/ 0 w 106"/>
                <a:gd name="T71" fmla="*/ 0 h 53"/>
                <a:gd name="T72" fmla="*/ 0 w 106"/>
                <a:gd name="T73" fmla="*/ 0 h 53"/>
                <a:gd name="T74" fmla="*/ 0 w 106"/>
                <a:gd name="T75" fmla="*/ 0 h 53"/>
                <a:gd name="T76" fmla="*/ 0 w 106"/>
                <a:gd name="T77" fmla="*/ 0 h 53"/>
                <a:gd name="T78" fmla="*/ 0 w 106"/>
                <a:gd name="T79" fmla="*/ 0 h 53"/>
                <a:gd name="T80" fmla="*/ 0 w 106"/>
                <a:gd name="T81" fmla="*/ 0 h 53"/>
                <a:gd name="T82" fmla="*/ 0 w 106"/>
                <a:gd name="T83" fmla="*/ 0 h 53"/>
                <a:gd name="T84" fmla="*/ 0 w 106"/>
                <a:gd name="T85" fmla="*/ 0 h 53"/>
                <a:gd name="T86" fmla="*/ 0 w 106"/>
                <a:gd name="T87" fmla="*/ 0 h 53"/>
                <a:gd name="T88" fmla="*/ 0 w 106"/>
                <a:gd name="T89" fmla="*/ 0 h 53"/>
                <a:gd name="T90" fmla="*/ 0 w 106"/>
                <a:gd name="T91" fmla="*/ 0 h 5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06"/>
                <a:gd name="T139" fmla="*/ 0 h 53"/>
                <a:gd name="T140" fmla="*/ 106 w 106"/>
                <a:gd name="T141" fmla="*/ 53 h 53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06" h="53">
                  <a:moveTo>
                    <a:pt x="78" y="0"/>
                  </a:moveTo>
                  <a:lnTo>
                    <a:pt x="87" y="0"/>
                  </a:lnTo>
                  <a:lnTo>
                    <a:pt x="95" y="3"/>
                  </a:lnTo>
                  <a:lnTo>
                    <a:pt x="89" y="8"/>
                  </a:lnTo>
                  <a:lnTo>
                    <a:pt x="89" y="13"/>
                  </a:lnTo>
                  <a:lnTo>
                    <a:pt x="96" y="11"/>
                  </a:lnTo>
                  <a:lnTo>
                    <a:pt x="102" y="12"/>
                  </a:lnTo>
                  <a:lnTo>
                    <a:pt x="105" y="15"/>
                  </a:lnTo>
                  <a:lnTo>
                    <a:pt x="106" y="22"/>
                  </a:lnTo>
                  <a:lnTo>
                    <a:pt x="105" y="26"/>
                  </a:lnTo>
                  <a:lnTo>
                    <a:pt x="105" y="32"/>
                  </a:lnTo>
                  <a:lnTo>
                    <a:pt x="102" y="37"/>
                  </a:lnTo>
                  <a:lnTo>
                    <a:pt x="100" y="43"/>
                  </a:lnTo>
                  <a:lnTo>
                    <a:pt x="93" y="44"/>
                  </a:lnTo>
                  <a:lnTo>
                    <a:pt x="85" y="45"/>
                  </a:lnTo>
                  <a:lnTo>
                    <a:pt x="78" y="44"/>
                  </a:lnTo>
                  <a:lnTo>
                    <a:pt x="71" y="43"/>
                  </a:lnTo>
                  <a:lnTo>
                    <a:pt x="65" y="40"/>
                  </a:lnTo>
                  <a:lnTo>
                    <a:pt x="60" y="36"/>
                  </a:lnTo>
                  <a:lnTo>
                    <a:pt x="58" y="30"/>
                  </a:lnTo>
                  <a:lnTo>
                    <a:pt x="59" y="23"/>
                  </a:lnTo>
                  <a:lnTo>
                    <a:pt x="53" y="29"/>
                  </a:lnTo>
                  <a:lnTo>
                    <a:pt x="47" y="35"/>
                  </a:lnTo>
                  <a:lnTo>
                    <a:pt x="37" y="41"/>
                  </a:lnTo>
                  <a:lnTo>
                    <a:pt x="29" y="46"/>
                  </a:lnTo>
                  <a:lnTo>
                    <a:pt x="22" y="50"/>
                  </a:lnTo>
                  <a:lnTo>
                    <a:pt x="14" y="53"/>
                  </a:lnTo>
                  <a:lnTo>
                    <a:pt x="8" y="53"/>
                  </a:lnTo>
                  <a:lnTo>
                    <a:pt x="4" y="53"/>
                  </a:lnTo>
                  <a:lnTo>
                    <a:pt x="0" y="50"/>
                  </a:lnTo>
                  <a:lnTo>
                    <a:pt x="0" y="44"/>
                  </a:lnTo>
                  <a:lnTo>
                    <a:pt x="0" y="41"/>
                  </a:lnTo>
                  <a:lnTo>
                    <a:pt x="0" y="37"/>
                  </a:lnTo>
                  <a:lnTo>
                    <a:pt x="1" y="32"/>
                  </a:lnTo>
                  <a:lnTo>
                    <a:pt x="5" y="27"/>
                  </a:lnTo>
                  <a:lnTo>
                    <a:pt x="7" y="22"/>
                  </a:lnTo>
                  <a:lnTo>
                    <a:pt x="11" y="17"/>
                  </a:lnTo>
                  <a:lnTo>
                    <a:pt x="13" y="13"/>
                  </a:lnTo>
                  <a:lnTo>
                    <a:pt x="18" y="11"/>
                  </a:lnTo>
                  <a:lnTo>
                    <a:pt x="26" y="6"/>
                  </a:lnTo>
                  <a:lnTo>
                    <a:pt x="36" y="5"/>
                  </a:lnTo>
                  <a:lnTo>
                    <a:pt x="47" y="3"/>
                  </a:lnTo>
                  <a:lnTo>
                    <a:pt x="57" y="3"/>
                  </a:lnTo>
                  <a:lnTo>
                    <a:pt x="67" y="1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953" name="Freeform 391"/>
            <p:cNvSpPr>
              <a:spLocks/>
            </p:cNvSpPr>
            <p:nvPr/>
          </p:nvSpPr>
          <p:spPr bwMode="auto">
            <a:xfrm>
              <a:off x="7079" y="3649"/>
              <a:ext cx="16" cy="16"/>
            </a:xfrm>
            <a:custGeom>
              <a:avLst/>
              <a:gdLst>
                <a:gd name="T0" fmla="*/ 0 w 66"/>
                <a:gd name="T1" fmla="*/ 0 h 64"/>
                <a:gd name="T2" fmla="*/ 0 w 66"/>
                <a:gd name="T3" fmla="*/ 0 h 64"/>
                <a:gd name="T4" fmla="*/ 0 w 66"/>
                <a:gd name="T5" fmla="*/ 0 h 64"/>
                <a:gd name="T6" fmla="*/ 0 w 66"/>
                <a:gd name="T7" fmla="*/ 0 h 64"/>
                <a:gd name="T8" fmla="*/ 0 w 66"/>
                <a:gd name="T9" fmla="*/ 0 h 64"/>
                <a:gd name="T10" fmla="*/ 0 w 66"/>
                <a:gd name="T11" fmla="*/ 0 h 64"/>
                <a:gd name="T12" fmla="*/ 0 w 66"/>
                <a:gd name="T13" fmla="*/ 0 h 64"/>
                <a:gd name="T14" fmla="*/ 0 w 66"/>
                <a:gd name="T15" fmla="*/ 0 h 64"/>
                <a:gd name="T16" fmla="*/ 0 w 66"/>
                <a:gd name="T17" fmla="*/ 0 h 64"/>
                <a:gd name="T18" fmla="*/ 0 w 66"/>
                <a:gd name="T19" fmla="*/ 0 h 64"/>
                <a:gd name="T20" fmla="*/ 0 w 66"/>
                <a:gd name="T21" fmla="*/ 0 h 64"/>
                <a:gd name="T22" fmla="*/ 0 w 66"/>
                <a:gd name="T23" fmla="*/ 0 h 64"/>
                <a:gd name="T24" fmla="*/ 0 w 66"/>
                <a:gd name="T25" fmla="*/ 0 h 64"/>
                <a:gd name="T26" fmla="*/ 0 w 66"/>
                <a:gd name="T27" fmla="*/ 0 h 64"/>
                <a:gd name="T28" fmla="*/ 0 w 66"/>
                <a:gd name="T29" fmla="*/ 0 h 64"/>
                <a:gd name="T30" fmla="*/ 0 w 66"/>
                <a:gd name="T31" fmla="*/ 0 h 64"/>
                <a:gd name="T32" fmla="*/ 0 w 66"/>
                <a:gd name="T33" fmla="*/ 0 h 64"/>
                <a:gd name="T34" fmla="*/ 0 w 66"/>
                <a:gd name="T35" fmla="*/ 0 h 64"/>
                <a:gd name="T36" fmla="*/ 0 w 66"/>
                <a:gd name="T37" fmla="*/ 0 h 64"/>
                <a:gd name="T38" fmla="*/ 0 w 66"/>
                <a:gd name="T39" fmla="*/ 0 h 64"/>
                <a:gd name="T40" fmla="*/ 0 w 66"/>
                <a:gd name="T41" fmla="*/ 0 h 64"/>
                <a:gd name="T42" fmla="*/ 0 w 66"/>
                <a:gd name="T43" fmla="*/ 0 h 64"/>
                <a:gd name="T44" fmla="*/ 0 w 66"/>
                <a:gd name="T45" fmla="*/ 0 h 64"/>
                <a:gd name="T46" fmla="*/ 0 w 66"/>
                <a:gd name="T47" fmla="*/ 0 h 64"/>
                <a:gd name="T48" fmla="*/ 0 w 66"/>
                <a:gd name="T49" fmla="*/ 0 h 64"/>
                <a:gd name="T50" fmla="*/ 0 w 66"/>
                <a:gd name="T51" fmla="*/ 0 h 64"/>
                <a:gd name="T52" fmla="*/ 0 w 66"/>
                <a:gd name="T53" fmla="*/ 0 h 64"/>
                <a:gd name="T54" fmla="*/ 0 w 66"/>
                <a:gd name="T55" fmla="*/ 0 h 64"/>
                <a:gd name="T56" fmla="*/ 0 w 66"/>
                <a:gd name="T57" fmla="*/ 0 h 64"/>
                <a:gd name="T58" fmla="*/ 0 w 66"/>
                <a:gd name="T59" fmla="*/ 0 h 64"/>
                <a:gd name="T60" fmla="*/ 0 w 66"/>
                <a:gd name="T61" fmla="*/ 0 h 64"/>
                <a:gd name="T62" fmla="*/ 0 w 66"/>
                <a:gd name="T63" fmla="*/ 0 h 64"/>
                <a:gd name="T64" fmla="*/ 0 w 66"/>
                <a:gd name="T65" fmla="*/ 0 h 64"/>
                <a:gd name="T66" fmla="*/ 0 w 66"/>
                <a:gd name="T67" fmla="*/ 0 h 64"/>
                <a:gd name="T68" fmla="*/ 0 w 66"/>
                <a:gd name="T69" fmla="*/ 0 h 64"/>
                <a:gd name="T70" fmla="*/ 0 w 66"/>
                <a:gd name="T71" fmla="*/ 0 h 6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6"/>
                <a:gd name="T109" fmla="*/ 0 h 64"/>
                <a:gd name="T110" fmla="*/ 66 w 66"/>
                <a:gd name="T111" fmla="*/ 64 h 6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6" h="64">
                  <a:moveTo>
                    <a:pt x="45" y="0"/>
                  </a:moveTo>
                  <a:lnTo>
                    <a:pt x="48" y="1"/>
                  </a:lnTo>
                  <a:lnTo>
                    <a:pt x="54" y="2"/>
                  </a:lnTo>
                  <a:lnTo>
                    <a:pt x="58" y="4"/>
                  </a:lnTo>
                  <a:lnTo>
                    <a:pt x="58" y="9"/>
                  </a:lnTo>
                  <a:lnTo>
                    <a:pt x="52" y="10"/>
                  </a:lnTo>
                  <a:lnTo>
                    <a:pt x="46" y="11"/>
                  </a:lnTo>
                  <a:lnTo>
                    <a:pt x="51" y="12"/>
                  </a:lnTo>
                  <a:lnTo>
                    <a:pt x="57" y="14"/>
                  </a:lnTo>
                  <a:lnTo>
                    <a:pt x="62" y="14"/>
                  </a:lnTo>
                  <a:lnTo>
                    <a:pt x="66" y="19"/>
                  </a:lnTo>
                  <a:lnTo>
                    <a:pt x="58" y="24"/>
                  </a:lnTo>
                  <a:lnTo>
                    <a:pt x="51" y="33"/>
                  </a:lnTo>
                  <a:lnTo>
                    <a:pt x="43" y="38"/>
                  </a:lnTo>
                  <a:lnTo>
                    <a:pt x="35" y="46"/>
                  </a:lnTo>
                  <a:lnTo>
                    <a:pt x="27" y="51"/>
                  </a:lnTo>
                  <a:lnTo>
                    <a:pt x="18" y="57"/>
                  </a:lnTo>
                  <a:lnTo>
                    <a:pt x="9" y="61"/>
                  </a:lnTo>
                  <a:lnTo>
                    <a:pt x="0" y="64"/>
                  </a:lnTo>
                  <a:lnTo>
                    <a:pt x="0" y="56"/>
                  </a:lnTo>
                  <a:lnTo>
                    <a:pt x="5" y="49"/>
                  </a:lnTo>
                  <a:lnTo>
                    <a:pt x="10" y="43"/>
                  </a:lnTo>
                  <a:lnTo>
                    <a:pt x="15" y="36"/>
                  </a:lnTo>
                  <a:lnTo>
                    <a:pt x="13" y="35"/>
                  </a:lnTo>
                  <a:lnTo>
                    <a:pt x="12" y="35"/>
                  </a:lnTo>
                  <a:lnTo>
                    <a:pt x="7" y="35"/>
                  </a:lnTo>
                  <a:lnTo>
                    <a:pt x="4" y="36"/>
                  </a:lnTo>
                  <a:lnTo>
                    <a:pt x="7" y="31"/>
                  </a:lnTo>
                  <a:lnTo>
                    <a:pt x="11" y="24"/>
                  </a:lnTo>
                  <a:lnTo>
                    <a:pt x="16" y="19"/>
                  </a:lnTo>
                  <a:lnTo>
                    <a:pt x="23" y="15"/>
                  </a:lnTo>
                  <a:lnTo>
                    <a:pt x="27" y="9"/>
                  </a:lnTo>
                  <a:lnTo>
                    <a:pt x="34" y="5"/>
                  </a:lnTo>
                  <a:lnTo>
                    <a:pt x="39" y="3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954" name="Freeform 392"/>
            <p:cNvSpPr>
              <a:spLocks/>
            </p:cNvSpPr>
            <p:nvPr/>
          </p:nvSpPr>
          <p:spPr bwMode="auto">
            <a:xfrm>
              <a:off x="6753" y="3651"/>
              <a:ext cx="25" cy="20"/>
            </a:xfrm>
            <a:custGeom>
              <a:avLst/>
              <a:gdLst>
                <a:gd name="T0" fmla="*/ 0 w 101"/>
                <a:gd name="T1" fmla="*/ 0 h 81"/>
                <a:gd name="T2" fmla="*/ 0 w 101"/>
                <a:gd name="T3" fmla="*/ 0 h 81"/>
                <a:gd name="T4" fmla="*/ 0 w 101"/>
                <a:gd name="T5" fmla="*/ 0 h 81"/>
                <a:gd name="T6" fmla="*/ 0 w 101"/>
                <a:gd name="T7" fmla="*/ 0 h 81"/>
                <a:gd name="T8" fmla="*/ 0 w 101"/>
                <a:gd name="T9" fmla="*/ 0 h 81"/>
                <a:gd name="T10" fmla="*/ 0 w 101"/>
                <a:gd name="T11" fmla="*/ 0 h 81"/>
                <a:gd name="T12" fmla="*/ 0 w 101"/>
                <a:gd name="T13" fmla="*/ 0 h 81"/>
                <a:gd name="T14" fmla="*/ 0 w 101"/>
                <a:gd name="T15" fmla="*/ 0 h 81"/>
                <a:gd name="T16" fmla="*/ 0 w 101"/>
                <a:gd name="T17" fmla="*/ 0 h 81"/>
                <a:gd name="T18" fmla="*/ 0 w 101"/>
                <a:gd name="T19" fmla="*/ 0 h 81"/>
                <a:gd name="T20" fmla="*/ 0 w 101"/>
                <a:gd name="T21" fmla="*/ 0 h 81"/>
                <a:gd name="T22" fmla="*/ 0 w 101"/>
                <a:gd name="T23" fmla="*/ 0 h 81"/>
                <a:gd name="T24" fmla="*/ 0 w 101"/>
                <a:gd name="T25" fmla="*/ 0 h 81"/>
                <a:gd name="T26" fmla="*/ 0 w 101"/>
                <a:gd name="T27" fmla="*/ 0 h 81"/>
                <a:gd name="T28" fmla="*/ 0 w 101"/>
                <a:gd name="T29" fmla="*/ 0 h 81"/>
                <a:gd name="T30" fmla="*/ 0 w 101"/>
                <a:gd name="T31" fmla="*/ 0 h 81"/>
                <a:gd name="T32" fmla="*/ 0 w 101"/>
                <a:gd name="T33" fmla="*/ 0 h 81"/>
                <a:gd name="T34" fmla="*/ 0 w 101"/>
                <a:gd name="T35" fmla="*/ 0 h 81"/>
                <a:gd name="T36" fmla="*/ 0 w 101"/>
                <a:gd name="T37" fmla="*/ 0 h 81"/>
                <a:gd name="T38" fmla="*/ 0 w 101"/>
                <a:gd name="T39" fmla="*/ 0 h 81"/>
                <a:gd name="T40" fmla="*/ 0 w 101"/>
                <a:gd name="T41" fmla="*/ 0 h 81"/>
                <a:gd name="T42" fmla="*/ 0 w 101"/>
                <a:gd name="T43" fmla="*/ 0 h 81"/>
                <a:gd name="T44" fmla="*/ 0 w 101"/>
                <a:gd name="T45" fmla="*/ 0 h 81"/>
                <a:gd name="T46" fmla="*/ 0 w 101"/>
                <a:gd name="T47" fmla="*/ 0 h 81"/>
                <a:gd name="T48" fmla="*/ 0 w 101"/>
                <a:gd name="T49" fmla="*/ 0 h 81"/>
                <a:gd name="T50" fmla="*/ 0 w 101"/>
                <a:gd name="T51" fmla="*/ 0 h 81"/>
                <a:gd name="T52" fmla="*/ 0 w 101"/>
                <a:gd name="T53" fmla="*/ 0 h 81"/>
                <a:gd name="T54" fmla="*/ 0 w 101"/>
                <a:gd name="T55" fmla="*/ 0 h 81"/>
                <a:gd name="T56" fmla="*/ 0 w 101"/>
                <a:gd name="T57" fmla="*/ 0 h 81"/>
                <a:gd name="T58" fmla="*/ 0 w 101"/>
                <a:gd name="T59" fmla="*/ 0 h 81"/>
                <a:gd name="T60" fmla="*/ 0 w 101"/>
                <a:gd name="T61" fmla="*/ 0 h 81"/>
                <a:gd name="T62" fmla="*/ 0 w 101"/>
                <a:gd name="T63" fmla="*/ 0 h 81"/>
                <a:gd name="T64" fmla="*/ 0 w 101"/>
                <a:gd name="T65" fmla="*/ 0 h 81"/>
                <a:gd name="T66" fmla="*/ 0 w 101"/>
                <a:gd name="T67" fmla="*/ 0 h 81"/>
                <a:gd name="T68" fmla="*/ 0 w 101"/>
                <a:gd name="T69" fmla="*/ 0 h 81"/>
                <a:gd name="T70" fmla="*/ 0 w 101"/>
                <a:gd name="T71" fmla="*/ 0 h 8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01"/>
                <a:gd name="T109" fmla="*/ 0 h 81"/>
                <a:gd name="T110" fmla="*/ 101 w 101"/>
                <a:gd name="T111" fmla="*/ 81 h 8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01" h="81">
                  <a:moveTo>
                    <a:pt x="101" y="0"/>
                  </a:moveTo>
                  <a:lnTo>
                    <a:pt x="97" y="8"/>
                  </a:lnTo>
                  <a:lnTo>
                    <a:pt x="94" y="17"/>
                  </a:lnTo>
                  <a:lnTo>
                    <a:pt x="89" y="25"/>
                  </a:lnTo>
                  <a:lnTo>
                    <a:pt x="85" y="34"/>
                  </a:lnTo>
                  <a:lnTo>
                    <a:pt x="83" y="38"/>
                  </a:lnTo>
                  <a:lnTo>
                    <a:pt x="79" y="43"/>
                  </a:lnTo>
                  <a:lnTo>
                    <a:pt x="73" y="48"/>
                  </a:lnTo>
                  <a:lnTo>
                    <a:pt x="68" y="51"/>
                  </a:lnTo>
                  <a:lnTo>
                    <a:pt x="61" y="55"/>
                  </a:lnTo>
                  <a:lnTo>
                    <a:pt x="54" y="60"/>
                  </a:lnTo>
                  <a:lnTo>
                    <a:pt x="47" y="63"/>
                  </a:lnTo>
                  <a:lnTo>
                    <a:pt x="39" y="68"/>
                  </a:lnTo>
                  <a:lnTo>
                    <a:pt x="32" y="70"/>
                  </a:lnTo>
                  <a:lnTo>
                    <a:pt x="26" y="75"/>
                  </a:lnTo>
                  <a:lnTo>
                    <a:pt x="19" y="77"/>
                  </a:lnTo>
                  <a:lnTo>
                    <a:pt x="13" y="79"/>
                  </a:lnTo>
                  <a:lnTo>
                    <a:pt x="6" y="80"/>
                  </a:lnTo>
                  <a:lnTo>
                    <a:pt x="0" y="81"/>
                  </a:lnTo>
                  <a:lnTo>
                    <a:pt x="2" y="73"/>
                  </a:lnTo>
                  <a:lnTo>
                    <a:pt x="5" y="66"/>
                  </a:lnTo>
                  <a:lnTo>
                    <a:pt x="8" y="60"/>
                  </a:lnTo>
                  <a:lnTo>
                    <a:pt x="13" y="55"/>
                  </a:lnTo>
                  <a:lnTo>
                    <a:pt x="15" y="49"/>
                  </a:lnTo>
                  <a:lnTo>
                    <a:pt x="21" y="44"/>
                  </a:lnTo>
                  <a:lnTo>
                    <a:pt x="26" y="39"/>
                  </a:lnTo>
                  <a:lnTo>
                    <a:pt x="32" y="36"/>
                  </a:lnTo>
                  <a:lnTo>
                    <a:pt x="38" y="29"/>
                  </a:lnTo>
                  <a:lnTo>
                    <a:pt x="45" y="24"/>
                  </a:lnTo>
                  <a:lnTo>
                    <a:pt x="53" y="18"/>
                  </a:lnTo>
                  <a:lnTo>
                    <a:pt x="62" y="15"/>
                  </a:lnTo>
                  <a:lnTo>
                    <a:pt x="72" y="10"/>
                  </a:lnTo>
                  <a:lnTo>
                    <a:pt x="82" y="7"/>
                  </a:lnTo>
                  <a:lnTo>
                    <a:pt x="91" y="3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955" name="Freeform 393"/>
            <p:cNvSpPr>
              <a:spLocks/>
            </p:cNvSpPr>
            <p:nvPr/>
          </p:nvSpPr>
          <p:spPr bwMode="auto">
            <a:xfrm>
              <a:off x="7012" y="3652"/>
              <a:ext cx="13" cy="15"/>
            </a:xfrm>
            <a:custGeom>
              <a:avLst/>
              <a:gdLst>
                <a:gd name="T0" fmla="*/ 0 w 54"/>
                <a:gd name="T1" fmla="*/ 0 h 61"/>
                <a:gd name="T2" fmla="*/ 0 w 54"/>
                <a:gd name="T3" fmla="*/ 0 h 61"/>
                <a:gd name="T4" fmla="*/ 0 w 54"/>
                <a:gd name="T5" fmla="*/ 0 h 61"/>
                <a:gd name="T6" fmla="*/ 0 w 54"/>
                <a:gd name="T7" fmla="*/ 0 h 61"/>
                <a:gd name="T8" fmla="*/ 0 w 54"/>
                <a:gd name="T9" fmla="*/ 0 h 61"/>
                <a:gd name="T10" fmla="*/ 0 w 54"/>
                <a:gd name="T11" fmla="*/ 0 h 61"/>
                <a:gd name="T12" fmla="*/ 0 w 54"/>
                <a:gd name="T13" fmla="*/ 0 h 61"/>
                <a:gd name="T14" fmla="*/ 0 w 54"/>
                <a:gd name="T15" fmla="*/ 0 h 61"/>
                <a:gd name="T16" fmla="*/ 0 w 54"/>
                <a:gd name="T17" fmla="*/ 0 h 61"/>
                <a:gd name="T18" fmla="*/ 0 w 54"/>
                <a:gd name="T19" fmla="*/ 0 h 61"/>
                <a:gd name="T20" fmla="*/ 0 w 54"/>
                <a:gd name="T21" fmla="*/ 0 h 61"/>
                <a:gd name="T22" fmla="*/ 0 w 54"/>
                <a:gd name="T23" fmla="*/ 0 h 61"/>
                <a:gd name="T24" fmla="*/ 0 w 54"/>
                <a:gd name="T25" fmla="*/ 0 h 61"/>
                <a:gd name="T26" fmla="*/ 0 w 54"/>
                <a:gd name="T27" fmla="*/ 0 h 61"/>
                <a:gd name="T28" fmla="*/ 0 w 54"/>
                <a:gd name="T29" fmla="*/ 0 h 61"/>
                <a:gd name="T30" fmla="*/ 0 w 54"/>
                <a:gd name="T31" fmla="*/ 0 h 61"/>
                <a:gd name="T32" fmla="*/ 0 w 54"/>
                <a:gd name="T33" fmla="*/ 0 h 61"/>
                <a:gd name="T34" fmla="*/ 0 w 54"/>
                <a:gd name="T35" fmla="*/ 0 h 61"/>
                <a:gd name="T36" fmla="*/ 0 w 54"/>
                <a:gd name="T37" fmla="*/ 0 h 61"/>
                <a:gd name="T38" fmla="*/ 0 w 54"/>
                <a:gd name="T39" fmla="*/ 0 h 61"/>
                <a:gd name="T40" fmla="*/ 0 w 54"/>
                <a:gd name="T41" fmla="*/ 0 h 61"/>
                <a:gd name="T42" fmla="*/ 0 w 54"/>
                <a:gd name="T43" fmla="*/ 0 h 61"/>
                <a:gd name="T44" fmla="*/ 0 w 54"/>
                <a:gd name="T45" fmla="*/ 0 h 61"/>
                <a:gd name="T46" fmla="*/ 0 w 54"/>
                <a:gd name="T47" fmla="*/ 0 h 61"/>
                <a:gd name="T48" fmla="*/ 0 w 54"/>
                <a:gd name="T49" fmla="*/ 0 h 61"/>
                <a:gd name="T50" fmla="*/ 0 w 54"/>
                <a:gd name="T51" fmla="*/ 0 h 61"/>
                <a:gd name="T52" fmla="*/ 0 w 54"/>
                <a:gd name="T53" fmla="*/ 0 h 61"/>
                <a:gd name="T54" fmla="*/ 0 w 54"/>
                <a:gd name="T55" fmla="*/ 0 h 61"/>
                <a:gd name="T56" fmla="*/ 0 w 54"/>
                <a:gd name="T57" fmla="*/ 0 h 61"/>
                <a:gd name="T58" fmla="*/ 0 w 54"/>
                <a:gd name="T59" fmla="*/ 0 h 61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4"/>
                <a:gd name="T91" fmla="*/ 0 h 61"/>
                <a:gd name="T92" fmla="*/ 54 w 54"/>
                <a:gd name="T93" fmla="*/ 61 h 61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4" h="61">
                  <a:moveTo>
                    <a:pt x="12" y="0"/>
                  </a:moveTo>
                  <a:lnTo>
                    <a:pt x="18" y="3"/>
                  </a:lnTo>
                  <a:lnTo>
                    <a:pt x="24" y="5"/>
                  </a:lnTo>
                  <a:lnTo>
                    <a:pt x="27" y="9"/>
                  </a:lnTo>
                  <a:lnTo>
                    <a:pt x="32" y="13"/>
                  </a:lnTo>
                  <a:lnTo>
                    <a:pt x="35" y="19"/>
                  </a:lnTo>
                  <a:lnTo>
                    <a:pt x="41" y="24"/>
                  </a:lnTo>
                  <a:lnTo>
                    <a:pt x="47" y="29"/>
                  </a:lnTo>
                  <a:lnTo>
                    <a:pt x="54" y="34"/>
                  </a:lnTo>
                  <a:lnTo>
                    <a:pt x="44" y="34"/>
                  </a:lnTo>
                  <a:lnTo>
                    <a:pt x="37" y="36"/>
                  </a:lnTo>
                  <a:lnTo>
                    <a:pt x="31" y="42"/>
                  </a:lnTo>
                  <a:lnTo>
                    <a:pt x="25" y="47"/>
                  </a:lnTo>
                  <a:lnTo>
                    <a:pt x="21" y="52"/>
                  </a:lnTo>
                  <a:lnTo>
                    <a:pt x="17" y="57"/>
                  </a:lnTo>
                  <a:lnTo>
                    <a:pt x="12" y="59"/>
                  </a:lnTo>
                  <a:lnTo>
                    <a:pt x="6" y="61"/>
                  </a:lnTo>
                  <a:lnTo>
                    <a:pt x="6" y="54"/>
                  </a:lnTo>
                  <a:lnTo>
                    <a:pt x="5" y="48"/>
                  </a:lnTo>
                  <a:lnTo>
                    <a:pt x="5" y="43"/>
                  </a:lnTo>
                  <a:lnTo>
                    <a:pt x="8" y="37"/>
                  </a:lnTo>
                  <a:lnTo>
                    <a:pt x="5" y="35"/>
                  </a:lnTo>
                  <a:lnTo>
                    <a:pt x="0" y="35"/>
                  </a:lnTo>
                  <a:lnTo>
                    <a:pt x="3" y="26"/>
                  </a:lnTo>
                  <a:lnTo>
                    <a:pt x="3" y="17"/>
                  </a:lnTo>
                  <a:lnTo>
                    <a:pt x="3" y="11"/>
                  </a:lnTo>
                  <a:lnTo>
                    <a:pt x="5" y="7"/>
                  </a:lnTo>
                  <a:lnTo>
                    <a:pt x="7" y="3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956" name="Freeform 394"/>
            <p:cNvSpPr>
              <a:spLocks/>
            </p:cNvSpPr>
            <p:nvPr/>
          </p:nvSpPr>
          <p:spPr bwMode="auto">
            <a:xfrm>
              <a:off x="6739" y="3655"/>
              <a:ext cx="10" cy="12"/>
            </a:xfrm>
            <a:custGeom>
              <a:avLst/>
              <a:gdLst>
                <a:gd name="T0" fmla="*/ 0 w 40"/>
                <a:gd name="T1" fmla="*/ 0 h 50"/>
                <a:gd name="T2" fmla="*/ 0 w 40"/>
                <a:gd name="T3" fmla="*/ 0 h 50"/>
                <a:gd name="T4" fmla="*/ 0 w 40"/>
                <a:gd name="T5" fmla="*/ 0 h 50"/>
                <a:gd name="T6" fmla="*/ 0 w 40"/>
                <a:gd name="T7" fmla="*/ 0 h 50"/>
                <a:gd name="T8" fmla="*/ 0 w 40"/>
                <a:gd name="T9" fmla="*/ 0 h 50"/>
                <a:gd name="T10" fmla="*/ 0 w 40"/>
                <a:gd name="T11" fmla="*/ 0 h 50"/>
                <a:gd name="T12" fmla="*/ 0 w 40"/>
                <a:gd name="T13" fmla="*/ 0 h 50"/>
                <a:gd name="T14" fmla="*/ 0 w 40"/>
                <a:gd name="T15" fmla="*/ 0 h 50"/>
                <a:gd name="T16" fmla="*/ 0 w 40"/>
                <a:gd name="T17" fmla="*/ 0 h 50"/>
                <a:gd name="T18" fmla="*/ 0 w 40"/>
                <a:gd name="T19" fmla="*/ 0 h 50"/>
                <a:gd name="T20" fmla="*/ 0 w 40"/>
                <a:gd name="T21" fmla="*/ 0 h 50"/>
                <a:gd name="T22" fmla="*/ 0 w 40"/>
                <a:gd name="T23" fmla="*/ 0 h 50"/>
                <a:gd name="T24" fmla="*/ 0 w 40"/>
                <a:gd name="T25" fmla="*/ 0 h 50"/>
                <a:gd name="T26" fmla="*/ 0 w 40"/>
                <a:gd name="T27" fmla="*/ 0 h 50"/>
                <a:gd name="T28" fmla="*/ 0 w 40"/>
                <a:gd name="T29" fmla="*/ 0 h 50"/>
                <a:gd name="T30" fmla="*/ 0 w 40"/>
                <a:gd name="T31" fmla="*/ 0 h 50"/>
                <a:gd name="T32" fmla="*/ 0 w 40"/>
                <a:gd name="T33" fmla="*/ 0 h 50"/>
                <a:gd name="T34" fmla="*/ 0 w 40"/>
                <a:gd name="T35" fmla="*/ 0 h 50"/>
                <a:gd name="T36" fmla="*/ 0 w 40"/>
                <a:gd name="T37" fmla="*/ 0 h 50"/>
                <a:gd name="T38" fmla="*/ 0 w 40"/>
                <a:gd name="T39" fmla="*/ 0 h 50"/>
                <a:gd name="T40" fmla="*/ 0 w 40"/>
                <a:gd name="T41" fmla="*/ 0 h 50"/>
                <a:gd name="T42" fmla="*/ 0 w 40"/>
                <a:gd name="T43" fmla="*/ 0 h 50"/>
                <a:gd name="T44" fmla="*/ 0 w 40"/>
                <a:gd name="T45" fmla="*/ 0 h 50"/>
                <a:gd name="T46" fmla="*/ 0 w 40"/>
                <a:gd name="T47" fmla="*/ 0 h 5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40"/>
                <a:gd name="T73" fmla="*/ 0 h 50"/>
                <a:gd name="T74" fmla="*/ 40 w 40"/>
                <a:gd name="T75" fmla="*/ 50 h 50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40" h="50">
                  <a:moveTo>
                    <a:pt x="27" y="0"/>
                  </a:moveTo>
                  <a:lnTo>
                    <a:pt x="32" y="1"/>
                  </a:lnTo>
                  <a:lnTo>
                    <a:pt x="36" y="5"/>
                  </a:lnTo>
                  <a:lnTo>
                    <a:pt x="38" y="7"/>
                  </a:lnTo>
                  <a:lnTo>
                    <a:pt x="40" y="10"/>
                  </a:lnTo>
                  <a:lnTo>
                    <a:pt x="39" y="14"/>
                  </a:lnTo>
                  <a:lnTo>
                    <a:pt x="36" y="21"/>
                  </a:lnTo>
                  <a:lnTo>
                    <a:pt x="33" y="25"/>
                  </a:lnTo>
                  <a:lnTo>
                    <a:pt x="30" y="32"/>
                  </a:lnTo>
                  <a:lnTo>
                    <a:pt x="29" y="38"/>
                  </a:lnTo>
                  <a:lnTo>
                    <a:pt x="34" y="47"/>
                  </a:lnTo>
                  <a:lnTo>
                    <a:pt x="24" y="49"/>
                  </a:lnTo>
                  <a:lnTo>
                    <a:pt x="16" y="50"/>
                  </a:lnTo>
                  <a:lnTo>
                    <a:pt x="9" y="49"/>
                  </a:lnTo>
                  <a:lnTo>
                    <a:pt x="2" y="49"/>
                  </a:lnTo>
                  <a:lnTo>
                    <a:pt x="0" y="40"/>
                  </a:lnTo>
                  <a:lnTo>
                    <a:pt x="0" y="33"/>
                  </a:lnTo>
                  <a:lnTo>
                    <a:pt x="2" y="27"/>
                  </a:lnTo>
                  <a:lnTo>
                    <a:pt x="6" y="22"/>
                  </a:lnTo>
                  <a:lnTo>
                    <a:pt x="10" y="15"/>
                  </a:lnTo>
                  <a:lnTo>
                    <a:pt x="15" y="10"/>
                  </a:lnTo>
                  <a:lnTo>
                    <a:pt x="21" y="5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957" name="Freeform 395"/>
            <p:cNvSpPr>
              <a:spLocks/>
            </p:cNvSpPr>
            <p:nvPr/>
          </p:nvSpPr>
          <p:spPr bwMode="auto">
            <a:xfrm>
              <a:off x="6990" y="3656"/>
              <a:ext cx="17" cy="14"/>
            </a:xfrm>
            <a:custGeom>
              <a:avLst/>
              <a:gdLst>
                <a:gd name="T0" fmla="*/ 0 w 68"/>
                <a:gd name="T1" fmla="*/ 0 h 57"/>
                <a:gd name="T2" fmla="*/ 0 w 68"/>
                <a:gd name="T3" fmla="*/ 0 h 57"/>
                <a:gd name="T4" fmla="*/ 0 w 68"/>
                <a:gd name="T5" fmla="*/ 0 h 57"/>
                <a:gd name="T6" fmla="*/ 0 w 68"/>
                <a:gd name="T7" fmla="*/ 0 h 57"/>
                <a:gd name="T8" fmla="*/ 0 w 68"/>
                <a:gd name="T9" fmla="*/ 0 h 57"/>
                <a:gd name="T10" fmla="*/ 0 w 68"/>
                <a:gd name="T11" fmla="*/ 0 h 57"/>
                <a:gd name="T12" fmla="*/ 0 w 68"/>
                <a:gd name="T13" fmla="*/ 0 h 57"/>
                <a:gd name="T14" fmla="*/ 0 w 68"/>
                <a:gd name="T15" fmla="*/ 0 h 57"/>
                <a:gd name="T16" fmla="*/ 0 w 68"/>
                <a:gd name="T17" fmla="*/ 0 h 57"/>
                <a:gd name="T18" fmla="*/ 0 w 68"/>
                <a:gd name="T19" fmla="*/ 0 h 57"/>
                <a:gd name="T20" fmla="*/ 0 w 68"/>
                <a:gd name="T21" fmla="*/ 0 h 57"/>
                <a:gd name="T22" fmla="*/ 0 w 68"/>
                <a:gd name="T23" fmla="*/ 0 h 57"/>
                <a:gd name="T24" fmla="*/ 0 w 68"/>
                <a:gd name="T25" fmla="*/ 0 h 57"/>
                <a:gd name="T26" fmla="*/ 0 w 68"/>
                <a:gd name="T27" fmla="*/ 0 h 57"/>
                <a:gd name="T28" fmla="*/ 0 w 68"/>
                <a:gd name="T29" fmla="*/ 0 h 57"/>
                <a:gd name="T30" fmla="*/ 0 w 68"/>
                <a:gd name="T31" fmla="*/ 0 h 57"/>
                <a:gd name="T32" fmla="*/ 0 w 68"/>
                <a:gd name="T33" fmla="*/ 0 h 57"/>
                <a:gd name="T34" fmla="*/ 0 w 68"/>
                <a:gd name="T35" fmla="*/ 0 h 57"/>
                <a:gd name="T36" fmla="*/ 0 w 68"/>
                <a:gd name="T37" fmla="*/ 0 h 57"/>
                <a:gd name="T38" fmla="*/ 0 w 68"/>
                <a:gd name="T39" fmla="*/ 0 h 57"/>
                <a:gd name="T40" fmla="*/ 0 w 68"/>
                <a:gd name="T41" fmla="*/ 0 h 57"/>
                <a:gd name="T42" fmla="*/ 0 w 68"/>
                <a:gd name="T43" fmla="*/ 0 h 57"/>
                <a:gd name="T44" fmla="*/ 0 w 68"/>
                <a:gd name="T45" fmla="*/ 0 h 57"/>
                <a:gd name="T46" fmla="*/ 0 w 68"/>
                <a:gd name="T47" fmla="*/ 0 h 57"/>
                <a:gd name="T48" fmla="*/ 0 w 68"/>
                <a:gd name="T49" fmla="*/ 0 h 57"/>
                <a:gd name="T50" fmla="*/ 0 w 68"/>
                <a:gd name="T51" fmla="*/ 0 h 5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8"/>
                <a:gd name="T79" fmla="*/ 0 h 57"/>
                <a:gd name="T80" fmla="*/ 68 w 68"/>
                <a:gd name="T81" fmla="*/ 57 h 57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8" h="57">
                  <a:moveTo>
                    <a:pt x="42" y="0"/>
                  </a:moveTo>
                  <a:lnTo>
                    <a:pt x="44" y="3"/>
                  </a:lnTo>
                  <a:lnTo>
                    <a:pt x="51" y="7"/>
                  </a:lnTo>
                  <a:lnTo>
                    <a:pt x="55" y="10"/>
                  </a:lnTo>
                  <a:lnTo>
                    <a:pt x="61" y="16"/>
                  </a:lnTo>
                  <a:lnTo>
                    <a:pt x="65" y="19"/>
                  </a:lnTo>
                  <a:lnTo>
                    <a:pt x="67" y="24"/>
                  </a:lnTo>
                  <a:lnTo>
                    <a:pt x="68" y="30"/>
                  </a:lnTo>
                  <a:lnTo>
                    <a:pt x="67" y="37"/>
                  </a:lnTo>
                  <a:lnTo>
                    <a:pt x="59" y="38"/>
                  </a:lnTo>
                  <a:lnTo>
                    <a:pt x="50" y="40"/>
                  </a:lnTo>
                  <a:lnTo>
                    <a:pt x="41" y="40"/>
                  </a:lnTo>
                  <a:lnTo>
                    <a:pt x="31" y="41"/>
                  </a:lnTo>
                  <a:lnTo>
                    <a:pt x="20" y="42"/>
                  </a:lnTo>
                  <a:lnTo>
                    <a:pt x="14" y="46"/>
                  </a:lnTo>
                  <a:lnTo>
                    <a:pt x="8" y="50"/>
                  </a:lnTo>
                  <a:lnTo>
                    <a:pt x="4" y="57"/>
                  </a:lnTo>
                  <a:lnTo>
                    <a:pt x="0" y="50"/>
                  </a:lnTo>
                  <a:lnTo>
                    <a:pt x="0" y="45"/>
                  </a:lnTo>
                  <a:lnTo>
                    <a:pt x="1" y="40"/>
                  </a:lnTo>
                  <a:lnTo>
                    <a:pt x="4" y="33"/>
                  </a:lnTo>
                  <a:lnTo>
                    <a:pt x="12" y="22"/>
                  </a:lnTo>
                  <a:lnTo>
                    <a:pt x="21" y="14"/>
                  </a:lnTo>
                  <a:lnTo>
                    <a:pt x="31" y="5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958" name="Freeform 396"/>
            <p:cNvSpPr>
              <a:spLocks/>
            </p:cNvSpPr>
            <p:nvPr/>
          </p:nvSpPr>
          <p:spPr bwMode="auto">
            <a:xfrm>
              <a:off x="6834" y="3658"/>
              <a:ext cx="23" cy="11"/>
            </a:xfrm>
            <a:custGeom>
              <a:avLst/>
              <a:gdLst>
                <a:gd name="T0" fmla="*/ 0 w 91"/>
                <a:gd name="T1" fmla="*/ 0 h 45"/>
                <a:gd name="T2" fmla="*/ 0 w 91"/>
                <a:gd name="T3" fmla="*/ 0 h 45"/>
                <a:gd name="T4" fmla="*/ 0 w 91"/>
                <a:gd name="T5" fmla="*/ 0 h 45"/>
                <a:gd name="T6" fmla="*/ 0 w 91"/>
                <a:gd name="T7" fmla="*/ 0 h 45"/>
                <a:gd name="T8" fmla="*/ 0 w 91"/>
                <a:gd name="T9" fmla="*/ 0 h 45"/>
                <a:gd name="T10" fmla="*/ 0 w 91"/>
                <a:gd name="T11" fmla="*/ 0 h 45"/>
                <a:gd name="T12" fmla="*/ 0 w 91"/>
                <a:gd name="T13" fmla="*/ 0 h 45"/>
                <a:gd name="T14" fmla="*/ 0 w 91"/>
                <a:gd name="T15" fmla="*/ 0 h 45"/>
                <a:gd name="T16" fmla="*/ 0 w 91"/>
                <a:gd name="T17" fmla="*/ 0 h 45"/>
                <a:gd name="T18" fmla="*/ 0 w 91"/>
                <a:gd name="T19" fmla="*/ 0 h 45"/>
                <a:gd name="T20" fmla="*/ 0 w 91"/>
                <a:gd name="T21" fmla="*/ 0 h 45"/>
                <a:gd name="T22" fmla="*/ 0 w 91"/>
                <a:gd name="T23" fmla="*/ 0 h 45"/>
                <a:gd name="T24" fmla="*/ 0 w 91"/>
                <a:gd name="T25" fmla="*/ 0 h 45"/>
                <a:gd name="T26" fmla="*/ 0 w 91"/>
                <a:gd name="T27" fmla="*/ 0 h 45"/>
                <a:gd name="T28" fmla="*/ 0 w 91"/>
                <a:gd name="T29" fmla="*/ 0 h 45"/>
                <a:gd name="T30" fmla="*/ 0 w 91"/>
                <a:gd name="T31" fmla="*/ 0 h 45"/>
                <a:gd name="T32" fmla="*/ 0 w 91"/>
                <a:gd name="T33" fmla="*/ 0 h 45"/>
                <a:gd name="T34" fmla="*/ 0 w 91"/>
                <a:gd name="T35" fmla="*/ 0 h 45"/>
                <a:gd name="T36" fmla="*/ 0 w 91"/>
                <a:gd name="T37" fmla="*/ 0 h 45"/>
                <a:gd name="T38" fmla="*/ 0 w 91"/>
                <a:gd name="T39" fmla="*/ 0 h 45"/>
                <a:gd name="T40" fmla="*/ 0 w 91"/>
                <a:gd name="T41" fmla="*/ 0 h 45"/>
                <a:gd name="T42" fmla="*/ 0 w 91"/>
                <a:gd name="T43" fmla="*/ 0 h 45"/>
                <a:gd name="T44" fmla="*/ 0 w 91"/>
                <a:gd name="T45" fmla="*/ 0 h 45"/>
                <a:gd name="T46" fmla="*/ 0 w 91"/>
                <a:gd name="T47" fmla="*/ 0 h 45"/>
                <a:gd name="T48" fmla="*/ 0 w 91"/>
                <a:gd name="T49" fmla="*/ 0 h 45"/>
                <a:gd name="T50" fmla="*/ 0 w 91"/>
                <a:gd name="T51" fmla="*/ 0 h 45"/>
                <a:gd name="T52" fmla="*/ 0 w 91"/>
                <a:gd name="T53" fmla="*/ 0 h 45"/>
                <a:gd name="T54" fmla="*/ 0 w 91"/>
                <a:gd name="T55" fmla="*/ 0 h 45"/>
                <a:gd name="T56" fmla="*/ 0 w 91"/>
                <a:gd name="T57" fmla="*/ 0 h 45"/>
                <a:gd name="T58" fmla="*/ 0 w 91"/>
                <a:gd name="T59" fmla="*/ 0 h 45"/>
                <a:gd name="T60" fmla="*/ 0 w 91"/>
                <a:gd name="T61" fmla="*/ 0 h 45"/>
                <a:gd name="T62" fmla="*/ 0 w 91"/>
                <a:gd name="T63" fmla="*/ 0 h 45"/>
                <a:gd name="T64" fmla="*/ 0 w 91"/>
                <a:gd name="T65" fmla="*/ 0 h 45"/>
                <a:gd name="T66" fmla="*/ 0 w 91"/>
                <a:gd name="T67" fmla="*/ 0 h 45"/>
                <a:gd name="T68" fmla="*/ 0 w 91"/>
                <a:gd name="T69" fmla="*/ 0 h 45"/>
                <a:gd name="T70" fmla="*/ 0 w 91"/>
                <a:gd name="T71" fmla="*/ 0 h 45"/>
                <a:gd name="T72" fmla="*/ 0 w 91"/>
                <a:gd name="T73" fmla="*/ 0 h 45"/>
                <a:gd name="T74" fmla="*/ 0 w 91"/>
                <a:gd name="T75" fmla="*/ 0 h 45"/>
                <a:gd name="T76" fmla="*/ 0 w 91"/>
                <a:gd name="T77" fmla="*/ 0 h 45"/>
                <a:gd name="T78" fmla="*/ 0 w 91"/>
                <a:gd name="T79" fmla="*/ 0 h 4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1"/>
                <a:gd name="T121" fmla="*/ 0 h 45"/>
                <a:gd name="T122" fmla="*/ 91 w 91"/>
                <a:gd name="T123" fmla="*/ 45 h 45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1" h="45">
                  <a:moveTo>
                    <a:pt x="67" y="0"/>
                  </a:moveTo>
                  <a:lnTo>
                    <a:pt x="73" y="1"/>
                  </a:lnTo>
                  <a:lnTo>
                    <a:pt x="79" y="5"/>
                  </a:lnTo>
                  <a:lnTo>
                    <a:pt x="83" y="8"/>
                  </a:lnTo>
                  <a:lnTo>
                    <a:pt x="86" y="10"/>
                  </a:lnTo>
                  <a:lnTo>
                    <a:pt x="90" y="18"/>
                  </a:lnTo>
                  <a:lnTo>
                    <a:pt x="91" y="25"/>
                  </a:lnTo>
                  <a:lnTo>
                    <a:pt x="86" y="33"/>
                  </a:lnTo>
                  <a:lnTo>
                    <a:pt x="82" y="38"/>
                  </a:lnTo>
                  <a:lnTo>
                    <a:pt x="73" y="40"/>
                  </a:lnTo>
                  <a:lnTo>
                    <a:pt x="65" y="37"/>
                  </a:lnTo>
                  <a:lnTo>
                    <a:pt x="62" y="33"/>
                  </a:lnTo>
                  <a:lnTo>
                    <a:pt x="59" y="29"/>
                  </a:lnTo>
                  <a:lnTo>
                    <a:pt x="55" y="23"/>
                  </a:lnTo>
                  <a:lnTo>
                    <a:pt x="54" y="18"/>
                  </a:lnTo>
                  <a:lnTo>
                    <a:pt x="49" y="21"/>
                  </a:lnTo>
                  <a:lnTo>
                    <a:pt x="42" y="27"/>
                  </a:lnTo>
                  <a:lnTo>
                    <a:pt x="33" y="32"/>
                  </a:lnTo>
                  <a:lnTo>
                    <a:pt x="26" y="37"/>
                  </a:lnTo>
                  <a:lnTo>
                    <a:pt x="19" y="39"/>
                  </a:lnTo>
                  <a:lnTo>
                    <a:pt x="14" y="42"/>
                  </a:lnTo>
                  <a:lnTo>
                    <a:pt x="8" y="43"/>
                  </a:lnTo>
                  <a:lnTo>
                    <a:pt x="5" y="45"/>
                  </a:lnTo>
                  <a:lnTo>
                    <a:pt x="1" y="43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2" y="33"/>
                  </a:lnTo>
                  <a:lnTo>
                    <a:pt x="5" y="28"/>
                  </a:lnTo>
                  <a:lnTo>
                    <a:pt x="9" y="23"/>
                  </a:lnTo>
                  <a:lnTo>
                    <a:pt x="12" y="18"/>
                  </a:lnTo>
                  <a:lnTo>
                    <a:pt x="15" y="13"/>
                  </a:lnTo>
                  <a:lnTo>
                    <a:pt x="18" y="10"/>
                  </a:lnTo>
                  <a:lnTo>
                    <a:pt x="23" y="9"/>
                  </a:lnTo>
                  <a:lnTo>
                    <a:pt x="29" y="7"/>
                  </a:lnTo>
                  <a:lnTo>
                    <a:pt x="38" y="7"/>
                  </a:lnTo>
                  <a:lnTo>
                    <a:pt x="45" y="6"/>
                  </a:lnTo>
                  <a:lnTo>
                    <a:pt x="53" y="6"/>
                  </a:lnTo>
                  <a:lnTo>
                    <a:pt x="60" y="3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959" name="Freeform 397"/>
            <p:cNvSpPr>
              <a:spLocks/>
            </p:cNvSpPr>
            <p:nvPr/>
          </p:nvSpPr>
          <p:spPr bwMode="auto">
            <a:xfrm>
              <a:off x="6802" y="3660"/>
              <a:ext cx="23" cy="19"/>
            </a:xfrm>
            <a:custGeom>
              <a:avLst/>
              <a:gdLst>
                <a:gd name="T0" fmla="*/ 0 w 94"/>
                <a:gd name="T1" fmla="*/ 0 h 77"/>
                <a:gd name="T2" fmla="*/ 0 w 94"/>
                <a:gd name="T3" fmla="*/ 0 h 77"/>
                <a:gd name="T4" fmla="*/ 0 w 94"/>
                <a:gd name="T5" fmla="*/ 0 h 77"/>
                <a:gd name="T6" fmla="*/ 0 w 94"/>
                <a:gd name="T7" fmla="*/ 0 h 77"/>
                <a:gd name="T8" fmla="*/ 0 w 94"/>
                <a:gd name="T9" fmla="*/ 0 h 77"/>
                <a:gd name="T10" fmla="*/ 0 w 94"/>
                <a:gd name="T11" fmla="*/ 0 h 77"/>
                <a:gd name="T12" fmla="*/ 0 w 94"/>
                <a:gd name="T13" fmla="*/ 0 h 77"/>
                <a:gd name="T14" fmla="*/ 0 w 94"/>
                <a:gd name="T15" fmla="*/ 0 h 77"/>
                <a:gd name="T16" fmla="*/ 0 w 94"/>
                <a:gd name="T17" fmla="*/ 0 h 77"/>
                <a:gd name="T18" fmla="*/ 0 w 94"/>
                <a:gd name="T19" fmla="*/ 0 h 77"/>
                <a:gd name="T20" fmla="*/ 0 w 94"/>
                <a:gd name="T21" fmla="*/ 0 h 77"/>
                <a:gd name="T22" fmla="*/ 0 w 94"/>
                <a:gd name="T23" fmla="*/ 0 h 77"/>
                <a:gd name="T24" fmla="*/ 0 w 94"/>
                <a:gd name="T25" fmla="*/ 0 h 77"/>
                <a:gd name="T26" fmla="*/ 0 w 94"/>
                <a:gd name="T27" fmla="*/ 0 h 77"/>
                <a:gd name="T28" fmla="*/ 0 w 94"/>
                <a:gd name="T29" fmla="*/ 0 h 77"/>
                <a:gd name="T30" fmla="*/ 0 w 94"/>
                <a:gd name="T31" fmla="*/ 0 h 77"/>
                <a:gd name="T32" fmla="*/ 0 w 94"/>
                <a:gd name="T33" fmla="*/ 0 h 77"/>
                <a:gd name="T34" fmla="*/ 0 w 94"/>
                <a:gd name="T35" fmla="*/ 0 h 77"/>
                <a:gd name="T36" fmla="*/ 0 w 94"/>
                <a:gd name="T37" fmla="*/ 0 h 77"/>
                <a:gd name="T38" fmla="*/ 0 w 94"/>
                <a:gd name="T39" fmla="*/ 0 h 77"/>
                <a:gd name="T40" fmla="*/ 0 w 94"/>
                <a:gd name="T41" fmla="*/ 0 h 77"/>
                <a:gd name="T42" fmla="*/ 0 w 94"/>
                <a:gd name="T43" fmla="*/ 0 h 77"/>
                <a:gd name="T44" fmla="*/ 0 w 94"/>
                <a:gd name="T45" fmla="*/ 0 h 77"/>
                <a:gd name="T46" fmla="*/ 0 w 94"/>
                <a:gd name="T47" fmla="*/ 0 h 77"/>
                <a:gd name="T48" fmla="*/ 0 w 94"/>
                <a:gd name="T49" fmla="*/ 0 h 77"/>
                <a:gd name="T50" fmla="*/ 0 w 94"/>
                <a:gd name="T51" fmla="*/ 0 h 77"/>
                <a:gd name="T52" fmla="*/ 0 w 94"/>
                <a:gd name="T53" fmla="*/ 0 h 77"/>
                <a:gd name="T54" fmla="*/ 0 w 94"/>
                <a:gd name="T55" fmla="*/ 0 h 77"/>
                <a:gd name="T56" fmla="*/ 0 w 94"/>
                <a:gd name="T57" fmla="*/ 0 h 77"/>
                <a:gd name="T58" fmla="*/ 0 w 94"/>
                <a:gd name="T59" fmla="*/ 0 h 77"/>
                <a:gd name="T60" fmla="*/ 0 w 94"/>
                <a:gd name="T61" fmla="*/ 0 h 77"/>
                <a:gd name="T62" fmla="*/ 0 w 94"/>
                <a:gd name="T63" fmla="*/ 0 h 77"/>
                <a:gd name="T64" fmla="*/ 0 w 94"/>
                <a:gd name="T65" fmla="*/ 0 h 77"/>
                <a:gd name="T66" fmla="*/ 0 w 94"/>
                <a:gd name="T67" fmla="*/ 0 h 77"/>
                <a:gd name="T68" fmla="*/ 0 w 94"/>
                <a:gd name="T69" fmla="*/ 0 h 77"/>
                <a:gd name="T70" fmla="*/ 0 w 94"/>
                <a:gd name="T71" fmla="*/ 0 h 77"/>
                <a:gd name="T72" fmla="*/ 0 w 94"/>
                <a:gd name="T73" fmla="*/ 0 h 77"/>
                <a:gd name="T74" fmla="*/ 0 w 94"/>
                <a:gd name="T75" fmla="*/ 0 h 77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94"/>
                <a:gd name="T115" fmla="*/ 0 h 77"/>
                <a:gd name="T116" fmla="*/ 94 w 94"/>
                <a:gd name="T117" fmla="*/ 77 h 77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94" h="77">
                  <a:moveTo>
                    <a:pt x="59" y="1"/>
                  </a:moveTo>
                  <a:lnTo>
                    <a:pt x="64" y="0"/>
                  </a:lnTo>
                  <a:lnTo>
                    <a:pt x="70" y="1"/>
                  </a:lnTo>
                  <a:lnTo>
                    <a:pt x="75" y="2"/>
                  </a:lnTo>
                  <a:lnTo>
                    <a:pt x="78" y="5"/>
                  </a:lnTo>
                  <a:lnTo>
                    <a:pt x="82" y="9"/>
                  </a:lnTo>
                  <a:lnTo>
                    <a:pt x="86" y="13"/>
                  </a:lnTo>
                  <a:lnTo>
                    <a:pt x="88" y="18"/>
                  </a:lnTo>
                  <a:lnTo>
                    <a:pt x="94" y="25"/>
                  </a:lnTo>
                  <a:lnTo>
                    <a:pt x="86" y="28"/>
                  </a:lnTo>
                  <a:lnTo>
                    <a:pt x="78" y="31"/>
                  </a:lnTo>
                  <a:lnTo>
                    <a:pt x="70" y="32"/>
                  </a:lnTo>
                  <a:lnTo>
                    <a:pt x="63" y="36"/>
                  </a:lnTo>
                  <a:lnTo>
                    <a:pt x="54" y="38"/>
                  </a:lnTo>
                  <a:lnTo>
                    <a:pt x="47" y="40"/>
                  </a:lnTo>
                  <a:lnTo>
                    <a:pt x="40" y="43"/>
                  </a:lnTo>
                  <a:lnTo>
                    <a:pt x="33" y="46"/>
                  </a:lnTo>
                  <a:lnTo>
                    <a:pt x="24" y="52"/>
                  </a:lnTo>
                  <a:lnTo>
                    <a:pt x="17" y="58"/>
                  </a:lnTo>
                  <a:lnTo>
                    <a:pt x="12" y="62"/>
                  </a:lnTo>
                  <a:lnTo>
                    <a:pt x="8" y="66"/>
                  </a:lnTo>
                  <a:lnTo>
                    <a:pt x="6" y="71"/>
                  </a:lnTo>
                  <a:lnTo>
                    <a:pt x="2" y="77"/>
                  </a:lnTo>
                  <a:lnTo>
                    <a:pt x="0" y="71"/>
                  </a:lnTo>
                  <a:lnTo>
                    <a:pt x="0" y="65"/>
                  </a:lnTo>
                  <a:lnTo>
                    <a:pt x="0" y="60"/>
                  </a:lnTo>
                  <a:lnTo>
                    <a:pt x="2" y="56"/>
                  </a:lnTo>
                  <a:lnTo>
                    <a:pt x="6" y="48"/>
                  </a:lnTo>
                  <a:lnTo>
                    <a:pt x="13" y="39"/>
                  </a:lnTo>
                  <a:lnTo>
                    <a:pt x="17" y="32"/>
                  </a:lnTo>
                  <a:lnTo>
                    <a:pt x="22" y="27"/>
                  </a:lnTo>
                  <a:lnTo>
                    <a:pt x="27" y="22"/>
                  </a:lnTo>
                  <a:lnTo>
                    <a:pt x="33" y="17"/>
                  </a:lnTo>
                  <a:lnTo>
                    <a:pt x="40" y="12"/>
                  </a:lnTo>
                  <a:lnTo>
                    <a:pt x="46" y="9"/>
                  </a:lnTo>
                  <a:lnTo>
                    <a:pt x="52" y="4"/>
                  </a:lnTo>
                  <a:lnTo>
                    <a:pt x="59" y="1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960" name="Freeform 398"/>
            <p:cNvSpPr>
              <a:spLocks/>
            </p:cNvSpPr>
            <p:nvPr/>
          </p:nvSpPr>
          <p:spPr bwMode="auto">
            <a:xfrm>
              <a:off x="7085" y="3663"/>
              <a:ext cx="15" cy="13"/>
            </a:xfrm>
            <a:custGeom>
              <a:avLst/>
              <a:gdLst>
                <a:gd name="T0" fmla="*/ 0 w 62"/>
                <a:gd name="T1" fmla="*/ 0 h 50"/>
                <a:gd name="T2" fmla="*/ 0 w 62"/>
                <a:gd name="T3" fmla="*/ 0 h 50"/>
                <a:gd name="T4" fmla="*/ 0 w 62"/>
                <a:gd name="T5" fmla="*/ 0 h 50"/>
                <a:gd name="T6" fmla="*/ 0 w 62"/>
                <a:gd name="T7" fmla="*/ 0 h 50"/>
                <a:gd name="T8" fmla="*/ 0 w 62"/>
                <a:gd name="T9" fmla="*/ 0 h 50"/>
                <a:gd name="T10" fmla="*/ 0 w 62"/>
                <a:gd name="T11" fmla="*/ 0 h 50"/>
                <a:gd name="T12" fmla="*/ 0 w 62"/>
                <a:gd name="T13" fmla="*/ 0 h 50"/>
                <a:gd name="T14" fmla="*/ 0 w 62"/>
                <a:gd name="T15" fmla="*/ 0 h 50"/>
                <a:gd name="T16" fmla="*/ 0 w 62"/>
                <a:gd name="T17" fmla="*/ 0 h 50"/>
                <a:gd name="T18" fmla="*/ 0 w 62"/>
                <a:gd name="T19" fmla="*/ 0 h 50"/>
                <a:gd name="T20" fmla="*/ 0 w 62"/>
                <a:gd name="T21" fmla="*/ 0 h 50"/>
                <a:gd name="T22" fmla="*/ 0 w 62"/>
                <a:gd name="T23" fmla="*/ 0 h 50"/>
                <a:gd name="T24" fmla="*/ 0 w 62"/>
                <a:gd name="T25" fmla="*/ 0 h 50"/>
                <a:gd name="T26" fmla="*/ 0 w 62"/>
                <a:gd name="T27" fmla="*/ 0 h 50"/>
                <a:gd name="T28" fmla="*/ 0 w 62"/>
                <a:gd name="T29" fmla="*/ 0 h 50"/>
                <a:gd name="T30" fmla="*/ 0 w 62"/>
                <a:gd name="T31" fmla="*/ 0 h 50"/>
                <a:gd name="T32" fmla="*/ 0 w 62"/>
                <a:gd name="T33" fmla="*/ 0 h 50"/>
                <a:gd name="T34" fmla="*/ 0 w 62"/>
                <a:gd name="T35" fmla="*/ 0 h 50"/>
                <a:gd name="T36" fmla="*/ 0 w 62"/>
                <a:gd name="T37" fmla="*/ 0 h 50"/>
                <a:gd name="T38" fmla="*/ 0 w 62"/>
                <a:gd name="T39" fmla="*/ 0 h 50"/>
                <a:gd name="T40" fmla="*/ 0 w 62"/>
                <a:gd name="T41" fmla="*/ 0 h 50"/>
                <a:gd name="T42" fmla="*/ 0 w 62"/>
                <a:gd name="T43" fmla="*/ 0 h 50"/>
                <a:gd name="T44" fmla="*/ 0 w 62"/>
                <a:gd name="T45" fmla="*/ 0 h 50"/>
                <a:gd name="T46" fmla="*/ 0 w 62"/>
                <a:gd name="T47" fmla="*/ 0 h 50"/>
                <a:gd name="T48" fmla="*/ 0 w 62"/>
                <a:gd name="T49" fmla="*/ 0 h 50"/>
                <a:gd name="T50" fmla="*/ 0 w 62"/>
                <a:gd name="T51" fmla="*/ 0 h 50"/>
                <a:gd name="T52" fmla="*/ 0 w 62"/>
                <a:gd name="T53" fmla="*/ 0 h 50"/>
                <a:gd name="T54" fmla="*/ 0 w 62"/>
                <a:gd name="T55" fmla="*/ 0 h 50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62"/>
                <a:gd name="T85" fmla="*/ 0 h 50"/>
                <a:gd name="T86" fmla="*/ 62 w 62"/>
                <a:gd name="T87" fmla="*/ 50 h 50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62" h="50">
                  <a:moveTo>
                    <a:pt x="34" y="0"/>
                  </a:moveTo>
                  <a:lnTo>
                    <a:pt x="39" y="0"/>
                  </a:lnTo>
                  <a:lnTo>
                    <a:pt x="44" y="3"/>
                  </a:lnTo>
                  <a:lnTo>
                    <a:pt x="46" y="7"/>
                  </a:lnTo>
                  <a:lnTo>
                    <a:pt x="48" y="13"/>
                  </a:lnTo>
                  <a:lnTo>
                    <a:pt x="50" y="19"/>
                  </a:lnTo>
                  <a:lnTo>
                    <a:pt x="53" y="25"/>
                  </a:lnTo>
                  <a:lnTo>
                    <a:pt x="57" y="30"/>
                  </a:lnTo>
                  <a:lnTo>
                    <a:pt x="62" y="36"/>
                  </a:lnTo>
                  <a:lnTo>
                    <a:pt x="56" y="35"/>
                  </a:lnTo>
                  <a:lnTo>
                    <a:pt x="50" y="35"/>
                  </a:lnTo>
                  <a:lnTo>
                    <a:pt x="44" y="33"/>
                  </a:lnTo>
                  <a:lnTo>
                    <a:pt x="36" y="35"/>
                  </a:lnTo>
                  <a:lnTo>
                    <a:pt x="30" y="35"/>
                  </a:lnTo>
                  <a:lnTo>
                    <a:pt x="24" y="39"/>
                  </a:lnTo>
                  <a:lnTo>
                    <a:pt x="21" y="42"/>
                  </a:lnTo>
                  <a:lnTo>
                    <a:pt x="18" y="50"/>
                  </a:lnTo>
                  <a:lnTo>
                    <a:pt x="12" y="46"/>
                  </a:lnTo>
                  <a:lnTo>
                    <a:pt x="11" y="41"/>
                  </a:lnTo>
                  <a:lnTo>
                    <a:pt x="13" y="37"/>
                  </a:lnTo>
                  <a:lnTo>
                    <a:pt x="16" y="31"/>
                  </a:lnTo>
                  <a:lnTo>
                    <a:pt x="9" y="29"/>
                  </a:lnTo>
                  <a:lnTo>
                    <a:pt x="0" y="30"/>
                  </a:lnTo>
                  <a:lnTo>
                    <a:pt x="7" y="22"/>
                  </a:lnTo>
                  <a:lnTo>
                    <a:pt x="15" y="14"/>
                  </a:lnTo>
                  <a:lnTo>
                    <a:pt x="23" y="6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961" name="Freeform 399"/>
            <p:cNvSpPr>
              <a:spLocks/>
            </p:cNvSpPr>
            <p:nvPr/>
          </p:nvSpPr>
          <p:spPr bwMode="auto">
            <a:xfrm>
              <a:off x="6917" y="3666"/>
              <a:ext cx="16" cy="15"/>
            </a:xfrm>
            <a:custGeom>
              <a:avLst/>
              <a:gdLst>
                <a:gd name="T0" fmla="*/ 0 w 62"/>
                <a:gd name="T1" fmla="*/ 0 h 58"/>
                <a:gd name="T2" fmla="*/ 0 w 62"/>
                <a:gd name="T3" fmla="*/ 0 h 58"/>
                <a:gd name="T4" fmla="*/ 0 w 62"/>
                <a:gd name="T5" fmla="*/ 0 h 58"/>
                <a:gd name="T6" fmla="*/ 0 w 62"/>
                <a:gd name="T7" fmla="*/ 0 h 58"/>
                <a:gd name="T8" fmla="*/ 0 w 62"/>
                <a:gd name="T9" fmla="*/ 0 h 58"/>
                <a:gd name="T10" fmla="*/ 0 w 62"/>
                <a:gd name="T11" fmla="*/ 0 h 58"/>
                <a:gd name="T12" fmla="*/ 0 w 62"/>
                <a:gd name="T13" fmla="*/ 0 h 58"/>
                <a:gd name="T14" fmla="*/ 0 w 62"/>
                <a:gd name="T15" fmla="*/ 0 h 58"/>
                <a:gd name="T16" fmla="*/ 0 w 62"/>
                <a:gd name="T17" fmla="*/ 0 h 58"/>
                <a:gd name="T18" fmla="*/ 0 w 62"/>
                <a:gd name="T19" fmla="*/ 0 h 58"/>
                <a:gd name="T20" fmla="*/ 0 w 62"/>
                <a:gd name="T21" fmla="*/ 0 h 58"/>
                <a:gd name="T22" fmla="*/ 0 w 62"/>
                <a:gd name="T23" fmla="*/ 0 h 58"/>
                <a:gd name="T24" fmla="*/ 0 w 62"/>
                <a:gd name="T25" fmla="*/ 0 h 58"/>
                <a:gd name="T26" fmla="*/ 0 w 62"/>
                <a:gd name="T27" fmla="*/ 0 h 58"/>
                <a:gd name="T28" fmla="*/ 0 w 62"/>
                <a:gd name="T29" fmla="*/ 0 h 58"/>
                <a:gd name="T30" fmla="*/ 0 w 62"/>
                <a:gd name="T31" fmla="*/ 0 h 58"/>
                <a:gd name="T32" fmla="*/ 0 w 62"/>
                <a:gd name="T33" fmla="*/ 0 h 58"/>
                <a:gd name="T34" fmla="*/ 0 w 62"/>
                <a:gd name="T35" fmla="*/ 0 h 58"/>
                <a:gd name="T36" fmla="*/ 0 w 62"/>
                <a:gd name="T37" fmla="*/ 0 h 58"/>
                <a:gd name="T38" fmla="*/ 0 w 62"/>
                <a:gd name="T39" fmla="*/ 0 h 58"/>
                <a:gd name="T40" fmla="*/ 0 w 62"/>
                <a:gd name="T41" fmla="*/ 0 h 58"/>
                <a:gd name="T42" fmla="*/ 0 w 62"/>
                <a:gd name="T43" fmla="*/ 0 h 58"/>
                <a:gd name="T44" fmla="*/ 0 w 62"/>
                <a:gd name="T45" fmla="*/ 0 h 58"/>
                <a:gd name="T46" fmla="*/ 0 w 62"/>
                <a:gd name="T47" fmla="*/ 0 h 58"/>
                <a:gd name="T48" fmla="*/ 0 w 62"/>
                <a:gd name="T49" fmla="*/ 0 h 58"/>
                <a:gd name="T50" fmla="*/ 0 w 62"/>
                <a:gd name="T51" fmla="*/ 0 h 58"/>
                <a:gd name="T52" fmla="*/ 0 w 62"/>
                <a:gd name="T53" fmla="*/ 0 h 58"/>
                <a:gd name="T54" fmla="*/ 0 w 62"/>
                <a:gd name="T55" fmla="*/ 0 h 58"/>
                <a:gd name="T56" fmla="*/ 0 w 62"/>
                <a:gd name="T57" fmla="*/ 0 h 58"/>
                <a:gd name="T58" fmla="*/ 0 w 62"/>
                <a:gd name="T59" fmla="*/ 0 h 58"/>
                <a:gd name="T60" fmla="*/ 0 w 62"/>
                <a:gd name="T61" fmla="*/ 0 h 58"/>
                <a:gd name="T62" fmla="*/ 0 w 62"/>
                <a:gd name="T63" fmla="*/ 0 h 58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62"/>
                <a:gd name="T97" fmla="*/ 0 h 58"/>
                <a:gd name="T98" fmla="*/ 62 w 62"/>
                <a:gd name="T99" fmla="*/ 58 h 58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62" h="58">
                  <a:moveTo>
                    <a:pt x="44" y="2"/>
                  </a:moveTo>
                  <a:lnTo>
                    <a:pt x="51" y="0"/>
                  </a:lnTo>
                  <a:lnTo>
                    <a:pt x="56" y="2"/>
                  </a:lnTo>
                  <a:lnTo>
                    <a:pt x="59" y="5"/>
                  </a:lnTo>
                  <a:lnTo>
                    <a:pt x="62" y="10"/>
                  </a:lnTo>
                  <a:lnTo>
                    <a:pt x="62" y="15"/>
                  </a:lnTo>
                  <a:lnTo>
                    <a:pt x="59" y="19"/>
                  </a:lnTo>
                  <a:lnTo>
                    <a:pt x="53" y="21"/>
                  </a:lnTo>
                  <a:lnTo>
                    <a:pt x="44" y="18"/>
                  </a:lnTo>
                  <a:lnTo>
                    <a:pt x="43" y="23"/>
                  </a:lnTo>
                  <a:lnTo>
                    <a:pt x="43" y="27"/>
                  </a:lnTo>
                  <a:lnTo>
                    <a:pt x="42" y="29"/>
                  </a:lnTo>
                  <a:lnTo>
                    <a:pt x="40" y="32"/>
                  </a:lnTo>
                  <a:lnTo>
                    <a:pt x="33" y="35"/>
                  </a:lnTo>
                  <a:lnTo>
                    <a:pt x="28" y="38"/>
                  </a:lnTo>
                  <a:lnTo>
                    <a:pt x="20" y="39"/>
                  </a:lnTo>
                  <a:lnTo>
                    <a:pt x="15" y="41"/>
                  </a:lnTo>
                  <a:lnTo>
                    <a:pt x="12" y="43"/>
                  </a:lnTo>
                  <a:lnTo>
                    <a:pt x="12" y="47"/>
                  </a:lnTo>
                  <a:lnTo>
                    <a:pt x="10" y="51"/>
                  </a:lnTo>
                  <a:lnTo>
                    <a:pt x="12" y="58"/>
                  </a:lnTo>
                  <a:lnTo>
                    <a:pt x="6" y="54"/>
                  </a:lnTo>
                  <a:lnTo>
                    <a:pt x="2" y="51"/>
                  </a:lnTo>
                  <a:lnTo>
                    <a:pt x="0" y="47"/>
                  </a:lnTo>
                  <a:lnTo>
                    <a:pt x="0" y="43"/>
                  </a:lnTo>
                  <a:lnTo>
                    <a:pt x="2" y="34"/>
                  </a:lnTo>
                  <a:lnTo>
                    <a:pt x="8" y="27"/>
                  </a:lnTo>
                  <a:lnTo>
                    <a:pt x="16" y="18"/>
                  </a:lnTo>
                  <a:lnTo>
                    <a:pt x="26" y="11"/>
                  </a:lnTo>
                  <a:lnTo>
                    <a:pt x="34" y="5"/>
                  </a:lnTo>
                  <a:lnTo>
                    <a:pt x="44" y="2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962" name="Freeform 400"/>
            <p:cNvSpPr>
              <a:spLocks/>
            </p:cNvSpPr>
            <p:nvPr/>
          </p:nvSpPr>
          <p:spPr bwMode="auto">
            <a:xfrm>
              <a:off x="6766" y="3668"/>
              <a:ext cx="29" cy="19"/>
            </a:xfrm>
            <a:custGeom>
              <a:avLst/>
              <a:gdLst>
                <a:gd name="T0" fmla="*/ 0 w 115"/>
                <a:gd name="T1" fmla="*/ 0 h 77"/>
                <a:gd name="T2" fmla="*/ 0 w 115"/>
                <a:gd name="T3" fmla="*/ 0 h 77"/>
                <a:gd name="T4" fmla="*/ 0 w 115"/>
                <a:gd name="T5" fmla="*/ 0 h 77"/>
                <a:gd name="T6" fmla="*/ 0 w 115"/>
                <a:gd name="T7" fmla="*/ 0 h 77"/>
                <a:gd name="T8" fmla="*/ 0 w 115"/>
                <a:gd name="T9" fmla="*/ 0 h 77"/>
                <a:gd name="T10" fmla="*/ 0 w 115"/>
                <a:gd name="T11" fmla="*/ 0 h 77"/>
                <a:gd name="T12" fmla="*/ 0 w 115"/>
                <a:gd name="T13" fmla="*/ 0 h 77"/>
                <a:gd name="T14" fmla="*/ 0 w 115"/>
                <a:gd name="T15" fmla="*/ 0 h 77"/>
                <a:gd name="T16" fmla="*/ 0 w 115"/>
                <a:gd name="T17" fmla="*/ 0 h 77"/>
                <a:gd name="T18" fmla="*/ 0 w 115"/>
                <a:gd name="T19" fmla="*/ 0 h 77"/>
                <a:gd name="T20" fmla="*/ 0 w 115"/>
                <a:gd name="T21" fmla="*/ 0 h 77"/>
                <a:gd name="T22" fmla="*/ 0 w 115"/>
                <a:gd name="T23" fmla="*/ 0 h 77"/>
                <a:gd name="T24" fmla="*/ 0 w 115"/>
                <a:gd name="T25" fmla="*/ 0 h 77"/>
                <a:gd name="T26" fmla="*/ 0 w 115"/>
                <a:gd name="T27" fmla="*/ 0 h 77"/>
                <a:gd name="T28" fmla="*/ 0 w 115"/>
                <a:gd name="T29" fmla="*/ 0 h 77"/>
                <a:gd name="T30" fmla="*/ 0 w 115"/>
                <a:gd name="T31" fmla="*/ 0 h 77"/>
                <a:gd name="T32" fmla="*/ 0 w 115"/>
                <a:gd name="T33" fmla="*/ 0 h 77"/>
                <a:gd name="T34" fmla="*/ 0 w 115"/>
                <a:gd name="T35" fmla="*/ 0 h 77"/>
                <a:gd name="T36" fmla="*/ 0 w 115"/>
                <a:gd name="T37" fmla="*/ 0 h 77"/>
                <a:gd name="T38" fmla="*/ 0 w 115"/>
                <a:gd name="T39" fmla="*/ 0 h 77"/>
                <a:gd name="T40" fmla="*/ 0 w 115"/>
                <a:gd name="T41" fmla="*/ 0 h 77"/>
                <a:gd name="T42" fmla="*/ 0 w 115"/>
                <a:gd name="T43" fmla="*/ 0 h 77"/>
                <a:gd name="T44" fmla="*/ 0 w 115"/>
                <a:gd name="T45" fmla="*/ 0 h 77"/>
                <a:gd name="T46" fmla="*/ 0 w 115"/>
                <a:gd name="T47" fmla="*/ 0 h 77"/>
                <a:gd name="T48" fmla="*/ 0 w 115"/>
                <a:gd name="T49" fmla="*/ 0 h 77"/>
                <a:gd name="T50" fmla="*/ 0 w 115"/>
                <a:gd name="T51" fmla="*/ 0 h 77"/>
                <a:gd name="T52" fmla="*/ 0 w 115"/>
                <a:gd name="T53" fmla="*/ 0 h 77"/>
                <a:gd name="T54" fmla="*/ 0 w 115"/>
                <a:gd name="T55" fmla="*/ 0 h 77"/>
                <a:gd name="T56" fmla="*/ 0 w 115"/>
                <a:gd name="T57" fmla="*/ 0 h 77"/>
                <a:gd name="T58" fmla="*/ 0 w 115"/>
                <a:gd name="T59" fmla="*/ 0 h 77"/>
                <a:gd name="T60" fmla="*/ 0 w 115"/>
                <a:gd name="T61" fmla="*/ 0 h 77"/>
                <a:gd name="T62" fmla="*/ 0 w 115"/>
                <a:gd name="T63" fmla="*/ 0 h 77"/>
                <a:gd name="T64" fmla="*/ 0 w 115"/>
                <a:gd name="T65" fmla="*/ 0 h 77"/>
                <a:gd name="T66" fmla="*/ 0 w 115"/>
                <a:gd name="T67" fmla="*/ 0 h 77"/>
                <a:gd name="T68" fmla="*/ 0 w 115"/>
                <a:gd name="T69" fmla="*/ 0 h 77"/>
                <a:gd name="T70" fmla="*/ 0 w 115"/>
                <a:gd name="T71" fmla="*/ 0 h 77"/>
                <a:gd name="T72" fmla="*/ 0 w 115"/>
                <a:gd name="T73" fmla="*/ 0 h 77"/>
                <a:gd name="T74" fmla="*/ 0 w 115"/>
                <a:gd name="T75" fmla="*/ 0 h 77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15"/>
                <a:gd name="T115" fmla="*/ 0 h 77"/>
                <a:gd name="T116" fmla="*/ 115 w 115"/>
                <a:gd name="T117" fmla="*/ 77 h 77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15" h="77">
                  <a:moveTo>
                    <a:pt x="95" y="0"/>
                  </a:moveTo>
                  <a:lnTo>
                    <a:pt x="102" y="0"/>
                  </a:lnTo>
                  <a:lnTo>
                    <a:pt x="108" y="1"/>
                  </a:lnTo>
                  <a:lnTo>
                    <a:pt x="112" y="5"/>
                  </a:lnTo>
                  <a:lnTo>
                    <a:pt x="115" y="8"/>
                  </a:lnTo>
                  <a:lnTo>
                    <a:pt x="115" y="13"/>
                  </a:lnTo>
                  <a:lnTo>
                    <a:pt x="115" y="20"/>
                  </a:lnTo>
                  <a:lnTo>
                    <a:pt x="109" y="25"/>
                  </a:lnTo>
                  <a:lnTo>
                    <a:pt x="103" y="29"/>
                  </a:lnTo>
                  <a:lnTo>
                    <a:pt x="101" y="28"/>
                  </a:lnTo>
                  <a:lnTo>
                    <a:pt x="97" y="27"/>
                  </a:lnTo>
                  <a:lnTo>
                    <a:pt x="93" y="24"/>
                  </a:lnTo>
                  <a:lnTo>
                    <a:pt x="91" y="20"/>
                  </a:lnTo>
                  <a:lnTo>
                    <a:pt x="81" y="25"/>
                  </a:lnTo>
                  <a:lnTo>
                    <a:pt x="74" y="33"/>
                  </a:lnTo>
                  <a:lnTo>
                    <a:pt x="67" y="39"/>
                  </a:lnTo>
                  <a:lnTo>
                    <a:pt x="60" y="48"/>
                  </a:lnTo>
                  <a:lnTo>
                    <a:pt x="53" y="54"/>
                  </a:lnTo>
                  <a:lnTo>
                    <a:pt x="45" y="62"/>
                  </a:lnTo>
                  <a:lnTo>
                    <a:pt x="37" y="67"/>
                  </a:lnTo>
                  <a:lnTo>
                    <a:pt x="30" y="74"/>
                  </a:lnTo>
                  <a:lnTo>
                    <a:pt x="21" y="75"/>
                  </a:lnTo>
                  <a:lnTo>
                    <a:pt x="15" y="76"/>
                  </a:lnTo>
                  <a:lnTo>
                    <a:pt x="8" y="76"/>
                  </a:lnTo>
                  <a:lnTo>
                    <a:pt x="0" y="77"/>
                  </a:lnTo>
                  <a:lnTo>
                    <a:pt x="4" y="68"/>
                  </a:lnTo>
                  <a:lnTo>
                    <a:pt x="10" y="61"/>
                  </a:lnTo>
                  <a:lnTo>
                    <a:pt x="19" y="53"/>
                  </a:lnTo>
                  <a:lnTo>
                    <a:pt x="27" y="46"/>
                  </a:lnTo>
                  <a:lnTo>
                    <a:pt x="33" y="39"/>
                  </a:lnTo>
                  <a:lnTo>
                    <a:pt x="43" y="33"/>
                  </a:lnTo>
                  <a:lnTo>
                    <a:pt x="51" y="27"/>
                  </a:lnTo>
                  <a:lnTo>
                    <a:pt x="61" y="22"/>
                  </a:lnTo>
                  <a:lnTo>
                    <a:pt x="69" y="17"/>
                  </a:lnTo>
                  <a:lnTo>
                    <a:pt x="79" y="11"/>
                  </a:lnTo>
                  <a:lnTo>
                    <a:pt x="86" y="5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963" name="Freeform 401"/>
            <p:cNvSpPr>
              <a:spLocks/>
            </p:cNvSpPr>
            <p:nvPr/>
          </p:nvSpPr>
          <p:spPr bwMode="auto">
            <a:xfrm>
              <a:off x="6967" y="3668"/>
              <a:ext cx="7" cy="10"/>
            </a:xfrm>
            <a:custGeom>
              <a:avLst/>
              <a:gdLst>
                <a:gd name="T0" fmla="*/ 0 w 28"/>
                <a:gd name="T1" fmla="*/ 0 h 39"/>
                <a:gd name="T2" fmla="*/ 0 w 28"/>
                <a:gd name="T3" fmla="*/ 0 h 39"/>
                <a:gd name="T4" fmla="*/ 0 w 28"/>
                <a:gd name="T5" fmla="*/ 0 h 39"/>
                <a:gd name="T6" fmla="*/ 0 w 28"/>
                <a:gd name="T7" fmla="*/ 0 h 39"/>
                <a:gd name="T8" fmla="*/ 0 w 28"/>
                <a:gd name="T9" fmla="*/ 0 h 39"/>
                <a:gd name="T10" fmla="*/ 0 w 28"/>
                <a:gd name="T11" fmla="*/ 0 h 39"/>
                <a:gd name="T12" fmla="*/ 0 w 28"/>
                <a:gd name="T13" fmla="*/ 0 h 39"/>
                <a:gd name="T14" fmla="*/ 0 w 28"/>
                <a:gd name="T15" fmla="*/ 0 h 39"/>
                <a:gd name="T16" fmla="*/ 0 w 28"/>
                <a:gd name="T17" fmla="*/ 0 h 39"/>
                <a:gd name="T18" fmla="*/ 0 w 28"/>
                <a:gd name="T19" fmla="*/ 0 h 39"/>
                <a:gd name="T20" fmla="*/ 0 w 28"/>
                <a:gd name="T21" fmla="*/ 0 h 39"/>
                <a:gd name="T22" fmla="*/ 0 w 28"/>
                <a:gd name="T23" fmla="*/ 0 h 39"/>
                <a:gd name="T24" fmla="*/ 0 w 28"/>
                <a:gd name="T25" fmla="*/ 0 h 39"/>
                <a:gd name="T26" fmla="*/ 0 w 28"/>
                <a:gd name="T27" fmla="*/ 0 h 39"/>
                <a:gd name="T28" fmla="*/ 0 w 28"/>
                <a:gd name="T29" fmla="*/ 0 h 39"/>
                <a:gd name="T30" fmla="*/ 0 w 28"/>
                <a:gd name="T31" fmla="*/ 0 h 39"/>
                <a:gd name="T32" fmla="*/ 0 w 28"/>
                <a:gd name="T33" fmla="*/ 0 h 39"/>
                <a:gd name="T34" fmla="*/ 0 w 28"/>
                <a:gd name="T35" fmla="*/ 0 h 39"/>
                <a:gd name="T36" fmla="*/ 0 w 28"/>
                <a:gd name="T37" fmla="*/ 0 h 39"/>
                <a:gd name="T38" fmla="*/ 0 w 28"/>
                <a:gd name="T39" fmla="*/ 0 h 3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8"/>
                <a:gd name="T61" fmla="*/ 0 h 39"/>
                <a:gd name="T62" fmla="*/ 28 w 28"/>
                <a:gd name="T63" fmla="*/ 39 h 3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8" h="39">
                  <a:moveTo>
                    <a:pt x="5" y="0"/>
                  </a:moveTo>
                  <a:lnTo>
                    <a:pt x="9" y="5"/>
                  </a:lnTo>
                  <a:lnTo>
                    <a:pt x="13" y="8"/>
                  </a:lnTo>
                  <a:lnTo>
                    <a:pt x="16" y="9"/>
                  </a:lnTo>
                  <a:lnTo>
                    <a:pt x="20" y="8"/>
                  </a:lnTo>
                  <a:lnTo>
                    <a:pt x="23" y="5"/>
                  </a:lnTo>
                  <a:lnTo>
                    <a:pt x="28" y="0"/>
                  </a:lnTo>
                  <a:lnTo>
                    <a:pt x="28" y="7"/>
                  </a:lnTo>
                  <a:lnTo>
                    <a:pt x="28" y="15"/>
                  </a:lnTo>
                  <a:lnTo>
                    <a:pt x="26" y="24"/>
                  </a:lnTo>
                  <a:lnTo>
                    <a:pt x="26" y="35"/>
                  </a:lnTo>
                  <a:lnTo>
                    <a:pt x="17" y="34"/>
                  </a:lnTo>
                  <a:lnTo>
                    <a:pt x="10" y="39"/>
                  </a:lnTo>
                  <a:lnTo>
                    <a:pt x="8" y="33"/>
                  </a:lnTo>
                  <a:lnTo>
                    <a:pt x="5" y="28"/>
                  </a:lnTo>
                  <a:lnTo>
                    <a:pt x="4" y="23"/>
                  </a:lnTo>
                  <a:lnTo>
                    <a:pt x="2" y="19"/>
                  </a:lnTo>
                  <a:lnTo>
                    <a:pt x="0" y="8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964" name="Freeform 402"/>
            <p:cNvSpPr>
              <a:spLocks/>
            </p:cNvSpPr>
            <p:nvPr/>
          </p:nvSpPr>
          <p:spPr bwMode="auto">
            <a:xfrm>
              <a:off x="7046" y="3668"/>
              <a:ext cx="28" cy="14"/>
            </a:xfrm>
            <a:custGeom>
              <a:avLst/>
              <a:gdLst>
                <a:gd name="T0" fmla="*/ 0 w 112"/>
                <a:gd name="T1" fmla="*/ 0 h 55"/>
                <a:gd name="T2" fmla="*/ 0 w 112"/>
                <a:gd name="T3" fmla="*/ 0 h 55"/>
                <a:gd name="T4" fmla="*/ 0 w 112"/>
                <a:gd name="T5" fmla="*/ 0 h 55"/>
                <a:gd name="T6" fmla="*/ 0 w 112"/>
                <a:gd name="T7" fmla="*/ 0 h 55"/>
                <a:gd name="T8" fmla="*/ 0 w 112"/>
                <a:gd name="T9" fmla="*/ 0 h 55"/>
                <a:gd name="T10" fmla="*/ 0 w 112"/>
                <a:gd name="T11" fmla="*/ 0 h 55"/>
                <a:gd name="T12" fmla="*/ 0 w 112"/>
                <a:gd name="T13" fmla="*/ 0 h 55"/>
                <a:gd name="T14" fmla="*/ 0 w 112"/>
                <a:gd name="T15" fmla="*/ 0 h 55"/>
                <a:gd name="T16" fmla="*/ 0 w 112"/>
                <a:gd name="T17" fmla="*/ 0 h 55"/>
                <a:gd name="T18" fmla="*/ 0 w 112"/>
                <a:gd name="T19" fmla="*/ 0 h 55"/>
                <a:gd name="T20" fmla="*/ 0 w 112"/>
                <a:gd name="T21" fmla="*/ 0 h 55"/>
                <a:gd name="T22" fmla="*/ 0 w 112"/>
                <a:gd name="T23" fmla="*/ 0 h 55"/>
                <a:gd name="T24" fmla="*/ 0 w 112"/>
                <a:gd name="T25" fmla="*/ 0 h 55"/>
                <a:gd name="T26" fmla="*/ 0 w 112"/>
                <a:gd name="T27" fmla="*/ 0 h 55"/>
                <a:gd name="T28" fmla="*/ 0 w 112"/>
                <a:gd name="T29" fmla="*/ 0 h 55"/>
                <a:gd name="T30" fmla="*/ 0 w 112"/>
                <a:gd name="T31" fmla="*/ 0 h 55"/>
                <a:gd name="T32" fmla="*/ 0 w 112"/>
                <a:gd name="T33" fmla="*/ 0 h 55"/>
                <a:gd name="T34" fmla="*/ 0 w 112"/>
                <a:gd name="T35" fmla="*/ 0 h 55"/>
                <a:gd name="T36" fmla="*/ 0 w 112"/>
                <a:gd name="T37" fmla="*/ 0 h 55"/>
                <a:gd name="T38" fmla="*/ 0 w 112"/>
                <a:gd name="T39" fmla="*/ 0 h 55"/>
                <a:gd name="T40" fmla="*/ 0 w 112"/>
                <a:gd name="T41" fmla="*/ 0 h 55"/>
                <a:gd name="T42" fmla="*/ 0 w 112"/>
                <a:gd name="T43" fmla="*/ 0 h 55"/>
                <a:gd name="T44" fmla="*/ 0 w 112"/>
                <a:gd name="T45" fmla="*/ 0 h 55"/>
                <a:gd name="T46" fmla="*/ 0 w 112"/>
                <a:gd name="T47" fmla="*/ 0 h 55"/>
                <a:gd name="T48" fmla="*/ 0 w 112"/>
                <a:gd name="T49" fmla="*/ 0 h 55"/>
                <a:gd name="T50" fmla="*/ 0 w 112"/>
                <a:gd name="T51" fmla="*/ 0 h 55"/>
                <a:gd name="T52" fmla="*/ 0 w 112"/>
                <a:gd name="T53" fmla="*/ 0 h 55"/>
                <a:gd name="T54" fmla="*/ 0 w 112"/>
                <a:gd name="T55" fmla="*/ 0 h 55"/>
                <a:gd name="T56" fmla="*/ 0 w 112"/>
                <a:gd name="T57" fmla="*/ 0 h 55"/>
                <a:gd name="T58" fmla="*/ 0 w 112"/>
                <a:gd name="T59" fmla="*/ 0 h 55"/>
                <a:gd name="T60" fmla="*/ 0 w 112"/>
                <a:gd name="T61" fmla="*/ 0 h 55"/>
                <a:gd name="T62" fmla="*/ 0 w 112"/>
                <a:gd name="T63" fmla="*/ 0 h 55"/>
                <a:gd name="T64" fmla="*/ 0 w 112"/>
                <a:gd name="T65" fmla="*/ 0 h 55"/>
                <a:gd name="T66" fmla="*/ 0 w 112"/>
                <a:gd name="T67" fmla="*/ 0 h 55"/>
                <a:gd name="T68" fmla="*/ 0 w 112"/>
                <a:gd name="T69" fmla="*/ 0 h 55"/>
                <a:gd name="T70" fmla="*/ 0 w 112"/>
                <a:gd name="T71" fmla="*/ 0 h 55"/>
                <a:gd name="T72" fmla="*/ 0 w 112"/>
                <a:gd name="T73" fmla="*/ 0 h 55"/>
                <a:gd name="T74" fmla="*/ 0 w 112"/>
                <a:gd name="T75" fmla="*/ 0 h 55"/>
                <a:gd name="T76" fmla="*/ 0 w 112"/>
                <a:gd name="T77" fmla="*/ 0 h 55"/>
                <a:gd name="T78" fmla="*/ 0 w 112"/>
                <a:gd name="T79" fmla="*/ 0 h 55"/>
                <a:gd name="T80" fmla="*/ 0 w 112"/>
                <a:gd name="T81" fmla="*/ 0 h 55"/>
                <a:gd name="T82" fmla="*/ 0 w 112"/>
                <a:gd name="T83" fmla="*/ 0 h 55"/>
                <a:gd name="T84" fmla="*/ 0 w 112"/>
                <a:gd name="T85" fmla="*/ 0 h 55"/>
                <a:gd name="T86" fmla="*/ 0 w 112"/>
                <a:gd name="T87" fmla="*/ 0 h 55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2"/>
                <a:gd name="T133" fmla="*/ 0 h 55"/>
                <a:gd name="T134" fmla="*/ 112 w 112"/>
                <a:gd name="T135" fmla="*/ 55 h 55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2" h="55">
                  <a:moveTo>
                    <a:pt x="34" y="0"/>
                  </a:moveTo>
                  <a:lnTo>
                    <a:pt x="43" y="1"/>
                  </a:lnTo>
                  <a:lnTo>
                    <a:pt x="53" y="2"/>
                  </a:lnTo>
                  <a:lnTo>
                    <a:pt x="64" y="2"/>
                  </a:lnTo>
                  <a:lnTo>
                    <a:pt x="75" y="5"/>
                  </a:lnTo>
                  <a:lnTo>
                    <a:pt x="84" y="6"/>
                  </a:lnTo>
                  <a:lnTo>
                    <a:pt x="95" y="10"/>
                  </a:lnTo>
                  <a:lnTo>
                    <a:pt x="104" y="14"/>
                  </a:lnTo>
                  <a:lnTo>
                    <a:pt x="112" y="23"/>
                  </a:lnTo>
                  <a:lnTo>
                    <a:pt x="110" y="28"/>
                  </a:lnTo>
                  <a:lnTo>
                    <a:pt x="107" y="33"/>
                  </a:lnTo>
                  <a:lnTo>
                    <a:pt x="105" y="37"/>
                  </a:lnTo>
                  <a:lnTo>
                    <a:pt x="101" y="41"/>
                  </a:lnTo>
                  <a:lnTo>
                    <a:pt x="94" y="47"/>
                  </a:lnTo>
                  <a:lnTo>
                    <a:pt x="90" y="55"/>
                  </a:lnTo>
                  <a:lnTo>
                    <a:pt x="83" y="54"/>
                  </a:lnTo>
                  <a:lnTo>
                    <a:pt x="77" y="55"/>
                  </a:lnTo>
                  <a:lnTo>
                    <a:pt x="76" y="49"/>
                  </a:lnTo>
                  <a:lnTo>
                    <a:pt x="69" y="48"/>
                  </a:lnTo>
                  <a:lnTo>
                    <a:pt x="71" y="44"/>
                  </a:lnTo>
                  <a:lnTo>
                    <a:pt x="74" y="38"/>
                  </a:lnTo>
                  <a:lnTo>
                    <a:pt x="77" y="33"/>
                  </a:lnTo>
                  <a:lnTo>
                    <a:pt x="80" y="29"/>
                  </a:lnTo>
                  <a:lnTo>
                    <a:pt x="80" y="28"/>
                  </a:lnTo>
                  <a:lnTo>
                    <a:pt x="80" y="27"/>
                  </a:lnTo>
                  <a:lnTo>
                    <a:pt x="70" y="31"/>
                  </a:lnTo>
                  <a:lnTo>
                    <a:pt x="60" y="33"/>
                  </a:lnTo>
                  <a:lnTo>
                    <a:pt x="57" y="28"/>
                  </a:lnTo>
                  <a:lnTo>
                    <a:pt x="55" y="23"/>
                  </a:lnTo>
                  <a:lnTo>
                    <a:pt x="48" y="25"/>
                  </a:lnTo>
                  <a:lnTo>
                    <a:pt x="42" y="28"/>
                  </a:lnTo>
                  <a:lnTo>
                    <a:pt x="36" y="31"/>
                  </a:lnTo>
                  <a:lnTo>
                    <a:pt x="29" y="33"/>
                  </a:lnTo>
                  <a:lnTo>
                    <a:pt x="22" y="33"/>
                  </a:lnTo>
                  <a:lnTo>
                    <a:pt x="14" y="33"/>
                  </a:lnTo>
                  <a:lnTo>
                    <a:pt x="7" y="33"/>
                  </a:lnTo>
                  <a:lnTo>
                    <a:pt x="0" y="32"/>
                  </a:lnTo>
                  <a:lnTo>
                    <a:pt x="4" y="21"/>
                  </a:lnTo>
                  <a:lnTo>
                    <a:pt x="13" y="12"/>
                  </a:lnTo>
                  <a:lnTo>
                    <a:pt x="17" y="8"/>
                  </a:lnTo>
                  <a:lnTo>
                    <a:pt x="23" y="5"/>
                  </a:lnTo>
                  <a:lnTo>
                    <a:pt x="28" y="1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965" name="Freeform 403"/>
            <p:cNvSpPr>
              <a:spLocks/>
            </p:cNvSpPr>
            <p:nvPr/>
          </p:nvSpPr>
          <p:spPr bwMode="auto">
            <a:xfrm>
              <a:off x="6726" y="3671"/>
              <a:ext cx="12" cy="9"/>
            </a:xfrm>
            <a:custGeom>
              <a:avLst/>
              <a:gdLst>
                <a:gd name="T0" fmla="*/ 0 w 50"/>
                <a:gd name="T1" fmla="*/ 0 h 37"/>
                <a:gd name="T2" fmla="*/ 0 w 50"/>
                <a:gd name="T3" fmla="*/ 0 h 37"/>
                <a:gd name="T4" fmla="*/ 0 w 50"/>
                <a:gd name="T5" fmla="*/ 0 h 37"/>
                <a:gd name="T6" fmla="*/ 0 w 50"/>
                <a:gd name="T7" fmla="*/ 0 h 37"/>
                <a:gd name="T8" fmla="*/ 0 w 50"/>
                <a:gd name="T9" fmla="*/ 0 h 37"/>
                <a:gd name="T10" fmla="*/ 0 w 50"/>
                <a:gd name="T11" fmla="*/ 0 h 37"/>
                <a:gd name="T12" fmla="*/ 0 w 50"/>
                <a:gd name="T13" fmla="*/ 0 h 37"/>
                <a:gd name="T14" fmla="*/ 0 w 50"/>
                <a:gd name="T15" fmla="*/ 0 h 37"/>
                <a:gd name="T16" fmla="*/ 0 w 50"/>
                <a:gd name="T17" fmla="*/ 0 h 37"/>
                <a:gd name="T18" fmla="*/ 0 w 50"/>
                <a:gd name="T19" fmla="*/ 0 h 37"/>
                <a:gd name="T20" fmla="*/ 0 w 50"/>
                <a:gd name="T21" fmla="*/ 0 h 37"/>
                <a:gd name="T22" fmla="*/ 0 w 50"/>
                <a:gd name="T23" fmla="*/ 0 h 37"/>
                <a:gd name="T24" fmla="*/ 0 w 50"/>
                <a:gd name="T25" fmla="*/ 0 h 37"/>
                <a:gd name="T26" fmla="*/ 0 w 50"/>
                <a:gd name="T27" fmla="*/ 0 h 37"/>
                <a:gd name="T28" fmla="*/ 0 w 50"/>
                <a:gd name="T29" fmla="*/ 0 h 37"/>
                <a:gd name="T30" fmla="*/ 0 w 50"/>
                <a:gd name="T31" fmla="*/ 0 h 37"/>
                <a:gd name="T32" fmla="*/ 0 w 50"/>
                <a:gd name="T33" fmla="*/ 0 h 37"/>
                <a:gd name="T34" fmla="*/ 0 w 50"/>
                <a:gd name="T35" fmla="*/ 0 h 37"/>
                <a:gd name="T36" fmla="*/ 0 w 50"/>
                <a:gd name="T37" fmla="*/ 0 h 37"/>
                <a:gd name="T38" fmla="*/ 0 w 50"/>
                <a:gd name="T39" fmla="*/ 0 h 3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50"/>
                <a:gd name="T61" fmla="*/ 0 h 37"/>
                <a:gd name="T62" fmla="*/ 50 w 50"/>
                <a:gd name="T63" fmla="*/ 37 h 3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50" h="37">
                  <a:moveTo>
                    <a:pt x="39" y="0"/>
                  </a:moveTo>
                  <a:lnTo>
                    <a:pt x="45" y="2"/>
                  </a:lnTo>
                  <a:lnTo>
                    <a:pt x="48" y="7"/>
                  </a:lnTo>
                  <a:lnTo>
                    <a:pt x="50" y="10"/>
                  </a:lnTo>
                  <a:lnTo>
                    <a:pt x="50" y="15"/>
                  </a:lnTo>
                  <a:lnTo>
                    <a:pt x="45" y="21"/>
                  </a:lnTo>
                  <a:lnTo>
                    <a:pt x="41" y="25"/>
                  </a:lnTo>
                  <a:lnTo>
                    <a:pt x="32" y="30"/>
                  </a:lnTo>
                  <a:lnTo>
                    <a:pt x="20" y="35"/>
                  </a:lnTo>
                  <a:lnTo>
                    <a:pt x="9" y="37"/>
                  </a:lnTo>
                  <a:lnTo>
                    <a:pt x="0" y="36"/>
                  </a:lnTo>
                  <a:lnTo>
                    <a:pt x="3" y="30"/>
                  </a:lnTo>
                  <a:lnTo>
                    <a:pt x="8" y="24"/>
                  </a:lnTo>
                  <a:lnTo>
                    <a:pt x="10" y="19"/>
                  </a:lnTo>
                  <a:lnTo>
                    <a:pt x="17" y="14"/>
                  </a:lnTo>
                  <a:lnTo>
                    <a:pt x="21" y="9"/>
                  </a:lnTo>
                  <a:lnTo>
                    <a:pt x="28" y="6"/>
                  </a:lnTo>
                  <a:lnTo>
                    <a:pt x="33" y="1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966" name="Freeform 404"/>
            <p:cNvSpPr>
              <a:spLocks/>
            </p:cNvSpPr>
            <p:nvPr/>
          </p:nvSpPr>
          <p:spPr bwMode="auto">
            <a:xfrm>
              <a:off x="7103" y="3674"/>
              <a:ext cx="8" cy="7"/>
            </a:xfrm>
            <a:custGeom>
              <a:avLst/>
              <a:gdLst>
                <a:gd name="T0" fmla="*/ 0 w 31"/>
                <a:gd name="T1" fmla="*/ 0 h 29"/>
                <a:gd name="T2" fmla="*/ 0 w 31"/>
                <a:gd name="T3" fmla="*/ 0 h 29"/>
                <a:gd name="T4" fmla="*/ 0 w 31"/>
                <a:gd name="T5" fmla="*/ 0 h 29"/>
                <a:gd name="T6" fmla="*/ 0 w 31"/>
                <a:gd name="T7" fmla="*/ 0 h 29"/>
                <a:gd name="T8" fmla="*/ 0 w 31"/>
                <a:gd name="T9" fmla="*/ 0 h 29"/>
                <a:gd name="T10" fmla="*/ 0 w 31"/>
                <a:gd name="T11" fmla="*/ 0 h 29"/>
                <a:gd name="T12" fmla="*/ 0 w 31"/>
                <a:gd name="T13" fmla="*/ 0 h 29"/>
                <a:gd name="T14" fmla="*/ 0 w 31"/>
                <a:gd name="T15" fmla="*/ 0 h 29"/>
                <a:gd name="T16" fmla="*/ 0 w 31"/>
                <a:gd name="T17" fmla="*/ 0 h 29"/>
                <a:gd name="T18" fmla="*/ 0 w 31"/>
                <a:gd name="T19" fmla="*/ 0 h 29"/>
                <a:gd name="T20" fmla="*/ 0 w 31"/>
                <a:gd name="T21" fmla="*/ 0 h 29"/>
                <a:gd name="T22" fmla="*/ 0 w 31"/>
                <a:gd name="T23" fmla="*/ 0 h 29"/>
                <a:gd name="T24" fmla="*/ 0 w 31"/>
                <a:gd name="T25" fmla="*/ 0 h 29"/>
                <a:gd name="T26" fmla="*/ 0 w 31"/>
                <a:gd name="T27" fmla="*/ 0 h 29"/>
                <a:gd name="T28" fmla="*/ 0 w 31"/>
                <a:gd name="T29" fmla="*/ 0 h 29"/>
                <a:gd name="T30" fmla="*/ 0 w 31"/>
                <a:gd name="T31" fmla="*/ 0 h 2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31"/>
                <a:gd name="T49" fmla="*/ 0 h 29"/>
                <a:gd name="T50" fmla="*/ 31 w 31"/>
                <a:gd name="T51" fmla="*/ 29 h 2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31" h="29">
                  <a:moveTo>
                    <a:pt x="17" y="0"/>
                  </a:moveTo>
                  <a:lnTo>
                    <a:pt x="26" y="4"/>
                  </a:lnTo>
                  <a:lnTo>
                    <a:pt x="30" y="10"/>
                  </a:lnTo>
                  <a:lnTo>
                    <a:pt x="31" y="13"/>
                  </a:lnTo>
                  <a:lnTo>
                    <a:pt x="30" y="19"/>
                  </a:lnTo>
                  <a:lnTo>
                    <a:pt x="25" y="21"/>
                  </a:lnTo>
                  <a:lnTo>
                    <a:pt x="19" y="24"/>
                  </a:lnTo>
                  <a:lnTo>
                    <a:pt x="14" y="26"/>
                  </a:lnTo>
                  <a:lnTo>
                    <a:pt x="8" y="29"/>
                  </a:lnTo>
                  <a:lnTo>
                    <a:pt x="0" y="26"/>
                  </a:lnTo>
                  <a:lnTo>
                    <a:pt x="0" y="19"/>
                  </a:lnTo>
                  <a:lnTo>
                    <a:pt x="2" y="14"/>
                  </a:lnTo>
                  <a:lnTo>
                    <a:pt x="6" y="10"/>
                  </a:lnTo>
                  <a:lnTo>
                    <a:pt x="11" y="5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967" name="Freeform 405"/>
            <p:cNvSpPr>
              <a:spLocks/>
            </p:cNvSpPr>
            <p:nvPr/>
          </p:nvSpPr>
          <p:spPr bwMode="auto">
            <a:xfrm>
              <a:off x="6797" y="3682"/>
              <a:ext cx="20" cy="19"/>
            </a:xfrm>
            <a:custGeom>
              <a:avLst/>
              <a:gdLst>
                <a:gd name="T0" fmla="*/ 0 w 81"/>
                <a:gd name="T1" fmla="*/ 0 h 75"/>
                <a:gd name="T2" fmla="*/ 0 w 81"/>
                <a:gd name="T3" fmla="*/ 0 h 75"/>
                <a:gd name="T4" fmla="*/ 0 w 81"/>
                <a:gd name="T5" fmla="*/ 0 h 75"/>
                <a:gd name="T6" fmla="*/ 0 w 81"/>
                <a:gd name="T7" fmla="*/ 0 h 75"/>
                <a:gd name="T8" fmla="*/ 0 w 81"/>
                <a:gd name="T9" fmla="*/ 0 h 75"/>
                <a:gd name="T10" fmla="*/ 0 w 81"/>
                <a:gd name="T11" fmla="*/ 0 h 75"/>
                <a:gd name="T12" fmla="*/ 0 w 81"/>
                <a:gd name="T13" fmla="*/ 0 h 75"/>
                <a:gd name="T14" fmla="*/ 0 w 81"/>
                <a:gd name="T15" fmla="*/ 0 h 75"/>
                <a:gd name="T16" fmla="*/ 0 w 81"/>
                <a:gd name="T17" fmla="*/ 0 h 75"/>
                <a:gd name="T18" fmla="*/ 0 w 81"/>
                <a:gd name="T19" fmla="*/ 0 h 75"/>
                <a:gd name="T20" fmla="*/ 0 w 81"/>
                <a:gd name="T21" fmla="*/ 0 h 75"/>
                <a:gd name="T22" fmla="*/ 0 w 81"/>
                <a:gd name="T23" fmla="*/ 0 h 75"/>
                <a:gd name="T24" fmla="*/ 0 w 81"/>
                <a:gd name="T25" fmla="*/ 0 h 75"/>
                <a:gd name="T26" fmla="*/ 0 w 81"/>
                <a:gd name="T27" fmla="*/ 0 h 75"/>
                <a:gd name="T28" fmla="*/ 0 w 81"/>
                <a:gd name="T29" fmla="*/ 0 h 75"/>
                <a:gd name="T30" fmla="*/ 0 w 81"/>
                <a:gd name="T31" fmla="*/ 0 h 75"/>
                <a:gd name="T32" fmla="*/ 0 w 81"/>
                <a:gd name="T33" fmla="*/ 0 h 75"/>
                <a:gd name="T34" fmla="*/ 0 w 81"/>
                <a:gd name="T35" fmla="*/ 0 h 75"/>
                <a:gd name="T36" fmla="*/ 0 w 81"/>
                <a:gd name="T37" fmla="*/ 0 h 75"/>
                <a:gd name="T38" fmla="*/ 0 w 81"/>
                <a:gd name="T39" fmla="*/ 0 h 75"/>
                <a:gd name="T40" fmla="*/ 0 w 81"/>
                <a:gd name="T41" fmla="*/ 0 h 75"/>
                <a:gd name="T42" fmla="*/ 0 w 81"/>
                <a:gd name="T43" fmla="*/ 0 h 75"/>
                <a:gd name="T44" fmla="*/ 0 w 81"/>
                <a:gd name="T45" fmla="*/ 0 h 75"/>
                <a:gd name="T46" fmla="*/ 0 w 81"/>
                <a:gd name="T47" fmla="*/ 0 h 75"/>
                <a:gd name="T48" fmla="*/ 0 w 81"/>
                <a:gd name="T49" fmla="*/ 0 h 75"/>
                <a:gd name="T50" fmla="*/ 0 w 81"/>
                <a:gd name="T51" fmla="*/ 0 h 75"/>
                <a:gd name="T52" fmla="*/ 0 w 81"/>
                <a:gd name="T53" fmla="*/ 0 h 75"/>
                <a:gd name="T54" fmla="*/ 0 w 81"/>
                <a:gd name="T55" fmla="*/ 0 h 75"/>
                <a:gd name="T56" fmla="*/ 0 w 81"/>
                <a:gd name="T57" fmla="*/ 0 h 75"/>
                <a:gd name="T58" fmla="*/ 0 w 81"/>
                <a:gd name="T59" fmla="*/ 0 h 75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81"/>
                <a:gd name="T91" fmla="*/ 0 h 75"/>
                <a:gd name="T92" fmla="*/ 81 w 81"/>
                <a:gd name="T93" fmla="*/ 75 h 75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81" h="75">
                  <a:moveTo>
                    <a:pt x="48" y="0"/>
                  </a:moveTo>
                  <a:lnTo>
                    <a:pt x="59" y="8"/>
                  </a:lnTo>
                  <a:lnTo>
                    <a:pt x="68" y="17"/>
                  </a:lnTo>
                  <a:lnTo>
                    <a:pt x="72" y="21"/>
                  </a:lnTo>
                  <a:lnTo>
                    <a:pt x="75" y="27"/>
                  </a:lnTo>
                  <a:lnTo>
                    <a:pt x="78" y="32"/>
                  </a:lnTo>
                  <a:lnTo>
                    <a:pt x="81" y="38"/>
                  </a:lnTo>
                  <a:lnTo>
                    <a:pt x="72" y="35"/>
                  </a:lnTo>
                  <a:lnTo>
                    <a:pt x="63" y="36"/>
                  </a:lnTo>
                  <a:lnTo>
                    <a:pt x="55" y="39"/>
                  </a:lnTo>
                  <a:lnTo>
                    <a:pt x="48" y="46"/>
                  </a:lnTo>
                  <a:lnTo>
                    <a:pt x="39" y="52"/>
                  </a:lnTo>
                  <a:lnTo>
                    <a:pt x="33" y="61"/>
                  </a:lnTo>
                  <a:lnTo>
                    <a:pt x="27" y="67"/>
                  </a:lnTo>
                  <a:lnTo>
                    <a:pt x="25" y="75"/>
                  </a:lnTo>
                  <a:lnTo>
                    <a:pt x="16" y="73"/>
                  </a:lnTo>
                  <a:lnTo>
                    <a:pt x="10" y="73"/>
                  </a:lnTo>
                  <a:lnTo>
                    <a:pt x="4" y="71"/>
                  </a:lnTo>
                  <a:lnTo>
                    <a:pt x="2" y="72"/>
                  </a:lnTo>
                  <a:lnTo>
                    <a:pt x="0" y="63"/>
                  </a:lnTo>
                  <a:lnTo>
                    <a:pt x="1" y="56"/>
                  </a:lnTo>
                  <a:lnTo>
                    <a:pt x="2" y="47"/>
                  </a:lnTo>
                  <a:lnTo>
                    <a:pt x="8" y="40"/>
                  </a:lnTo>
                  <a:lnTo>
                    <a:pt x="12" y="34"/>
                  </a:lnTo>
                  <a:lnTo>
                    <a:pt x="16" y="29"/>
                  </a:lnTo>
                  <a:lnTo>
                    <a:pt x="21" y="22"/>
                  </a:lnTo>
                  <a:lnTo>
                    <a:pt x="27" y="18"/>
                  </a:lnTo>
                  <a:lnTo>
                    <a:pt x="38" y="9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968" name="Freeform 406"/>
            <p:cNvSpPr>
              <a:spLocks/>
            </p:cNvSpPr>
            <p:nvPr/>
          </p:nvSpPr>
          <p:spPr bwMode="auto">
            <a:xfrm>
              <a:off x="6816" y="3682"/>
              <a:ext cx="34" cy="23"/>
            </a:xfrm>
            <a:custGeom>
              <a:avLst/>
              <a:gdLst>
                <a:gd name="T0" fmla="*/ 0 w 136"/>
                <a:gd name="T1" fmla="*/ 0 h 92"/>
                <a:gd name="T2" fmla="*/ 0 w 136"/>
                <a:gd name="T3" fmla="*/ 0 h 92"/>
                <a:gd name="T4" fmla="*/ 0 w 136"/>
                <a:gd name="T5" fmla="*/ 0 h 92"/>
                <a:gd name="T6" fmla="*/ 0 w 136"/>
                <a:gd name="T7" fmla="*/ 0 h 92"/>
                <a:gd name="T8" fmla="*/ 0 w 136"/>
                <a:gd name="T9" fmla="*/ 0 h 92"/>
                <a:gd name="T10" fmla="*/ 0 w 136"/>
                <a:gd name="T11" fmla="*/ 0 h 92"/>
                <a:gd name="T12" fmla="*/ 0 w 136"/>
                <a:gd name="T13" fmla="*/ 0 h 92"/>
                <a:gd name="T14" fmla="*/ 0 w 136"/>
                <a:gd name="T15" fmla="*/ 0 h 92"/>
                <a:gd name="T16" fmla="*/ 0 w 136"/>
                <a:gd name="T17" fmla="*/ 0 h 92"/>
                <a:gd name="T18" fmla="*/ 0 w 136"/>
                <a:gd name="T19" fmla="*/ 0 h 92"/>
                <a:gd name="T20" fmla="*/ 0 w 136"/>
                <a:gd name="T21" fmla="*/ 0 h 92"/>
                <a:gd name="T22" fmla="*/ 0 w 136"/>
                <a:gd name="T23" fmla="*/ 0 h 92"/>
                <a:gd name="T24" fmla="*/ 0 w 136"/>
                <a:gd name="T25" fmla="*/ 0 h 92"/>
                <a:gd name="T26" fmla="*/ 0 w 136"/>
                <a:gd name="T27" fmla="*/ 0 h 92"/>
                <a:gd name="T28" fmla="*/ 0 w 136"/>
                <a:gd name="T29" fmla="*/ 0 h 92"/>
                <a:gd name="T30" fmla="*/ 0 w 136"/>
                <a:gd name="T31" fmla="*/ 0 h 92"/>
                <a:gd name="T32" fmla="*/ 0 w 136"/>
                <a:gd name="T33" fmla="*/ 0 h 92"/>
                <a:gd name="T34" fmla="*/ 0 w 136"/>
                <a:gd name="T35" fmla="*/ 0 h 92"/>
                <a:gd name="T36" fmla="*/ 0 w 136"/>
                <a:gd name="T37" fmla="*/ 0 h 92"/>
                <a:gd name="T38" fmla="*/ 0 w 136"/>
                <a:gd name="T39" fmla="*/ 0 h 92"/>
                <a:gd name="T40" fmla="*/ 0 w 136"/>
                <a:gd name="T41" fmla="*/ 0 h 92"/>
                <a:gd name="T42" fmla="*/ 0 w 136"/>
                <a:gd name="T43" fmla="*/ 0 h 92"/>
                <a:gd name="T44" fmla="*/ 0 w 136"/>
                <a:gd name="T45" fmla="*/ 0 h 92"/>
                <a:gd name="T46" fmla="*/ 0 w 136"/>
                <a:gd name="T47" fmla="*/ 0 h 92"/>
                <a:gd name="T48" fmla="*/ 0 w 136"/>
                <a:gd name="T49" fmla="*/ 0 h 92"/>
                <a:gd name="T50" fmla="*/ 0 w 136"/>
                <a:gd name="T51" fmla="*/ 0 h 92"/>
                <a:gd name="T52" fmla="*/ 0 w 136"/>
                <a:gd name="T53" fmla="*/ 0 h 92"/>
                <a:gd name="T54" fmla="*/ 0 w 136"/>
                <a:gd name="T55" fmla="*/ 0 h 92"/>
                <a:gd name="T56" fmla="*/ 0 w 136"/>
                <a:gd name="T57" fmla="*/ 0 h 92"/>
                <a:gd name="T58" fmla="*/ 0 w 136"/>
                <a:gd name="T59" fmla="*/ 0 h 92"/>
                <a:gd name="T60" fmla="*/ 0 w 136"/>
                <a:gd name="T61" fmla="*/ 0 h 92"/>
                <a:gd name="T62" fmla="*/ 0 w 136"/>
                <a:gd name="T63" fmla="*/ 0 h 92"/>
                <a:gd name="T64" fmla="*/ 0 w 136"/>
                <a:gd name="T65" fmla="*/ 0 h 92"/>
                <a:gd name="T66" fmla="*/ 0 w 136"/>
                <a:gd name="T67" fmla="*/ 0 h 92"/>
                <a:gd name="T68" fmla="*/ 0 w 136"/>
                <a:gd name="T69" fmla="*/ 0 h 92"/>
                <a:gd name="T70" fmla="*/ 0 w 136"/>
                <a:gd name="T71" fmla="*/ 0 h 92"/>
                <a:gd name="T72" fmla="*/ 0 w 136"/>
                <a:gd name="T73" fmla="*/ 0 h 92"/>
                <a:gd name="T74" fmla="*/ 0 w 136"/>
                <a:gd name="T75" fmla="*/ 0 h 92"/>
                <a:gd name="T76" fmla="*/ 0 w 136"/>
                <a:gd name="T77" fmla="*/ 0 h 92"/>
                <a:gd name="T78" fmla="*/ 0 w 136"/>
                <a:gd name="T79" fmla="*/ 0 h 92"/>
                <a:gd name="T80" fmla="*/ 0 w 136"/>
                <a:gd name="T81" fmla="*/ 0 h 92"/>
                <a:gd name="T82" fmla="*/ 0 w 136"/>
                <a:gd name="T83" fmla="*/ 0 h 92"/>
                <a:gd name="T84" fmla="*/ 0 w 136"/>
                <a:gd name="T85" fmla="*/ 0 h 92"/>
                <a:gd name="T86" fmla="*/ 0 w 136"/>
                <a:gd name="T87" fmla="*/ 0 h 92"/>
                <a:gd name="T88" fmla="*/ 0 w 136"/>
                <a:gd name="T89" fmla="*/ 0 h 92"/>
                <a:gd name="T90" fmla="*/ 0 w 136"/>
                <a:gd name="T91" fmla="*/ 0 h 92"/>
                <a:gd name="T92" fmla="*/ 0 w 136"/>
                <a:gd name="T93" fmla="*/ 0 h 92"/>
                <a:gd name="T94" fmla="*/ 0 w 136"/>
                <a:gd name="T95" fmla="*/ 0 h 92"/>
                <a:gd name="T96" fmla="*/ 0 w 136"/>
                <a:gd name="T97" fmla="*/ 0 h 92"/>
                <a:gd name="T98" fmla="*/ 0 w 136"/>
                <a:gd name="T99" fmla="*/ 0 h 92"/>
                <a:gd name="T100" fmla="*/ 0 w 136"/>
                <a:gd name="T101" fmla="*/ 0 h 92"/>
                <a:gd name="T102" fmla="*/ 0 w 136"/>
                <a:gd name="T103" fmla="*/ 0 h 92"/>
                <a:gd name="T104" fmla="*/ 0 w 136"/>
                <a:gd name="T105" fmla="*/ 0 h 92"/>
                <a:gd name="T106" fmla="*/ 0 w 136"/>
                <a:gd name="T107" fmla="*/ 0 h 92"/>
                <a:gd name="T108" fmla="*/ 0 w 136"/>
                <a:gd name="T109" fmla="*/ 0 h 92"/>
                <a:gd name="T110" fmla="*/ 0 w 136"/>
                <a:gd name="T111" fmla="*/ 0 h 92"/>
                <a:gd name="T112" fmla="*/ 0 w 136"/>
                <a:gd name="T113" fmla="*/ 0 h 92"/>
                <a:gd name="T114" fmla="*/ 0 w 136"/>
                <a:gd name="T115" fmla="*/ 0 h 92"/>
                <a:gd name="T116" fmla="*/ 0 w 136"/>
                <a:gd name="T117" fmla="*/ 0 h 92"/>
                <a:gd name="T118" fmla="*/ 0 w 136"/>
                <a:gd name="T119" fmla="*/ 0 h 9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36"/>
                <a:gd name="T181" fmla="*/ 0 h 92"/>
                <a:gd name="T182" fmla="*/ 136 w 136"/>
                <a:gd name="T183" fmla="*/ 92 h 92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36" h="92">
                  <a:moveTo>
                    <a:pt x="100" y="1"/>
                  </a:moveTo>
                  <a:lnTo>
                    <a:pt x="104" y="0"/>
                  </a:lnTo>
                  <a:lnTo>
                    <a:pt x="110" y="1"/>
                  </a:lnTo>
                  <a:lnTo>
                    <a:pt x="116" y="3"/>
                  </a:lnTo>
                  <a:lnTo>
                    <a:pt x="122" y="6"/>
                  </a:lnTo>
                  <a:lnTo>
                    <a:pt x="131" y="11"/>
                  </a:lnTo>
                  <a:lnTo>
                    <a:pt x="136" y="20"/>
                  </a:lnTo>
                  <a:lnTo>
                    <a:pt x="135" y="23"/>
                  </a:lnTo>
                  <a:lnTo>
                    <a:pt x="132" y="28"/>
                  </a:lnTo>
                  <a:lnTo>
                    <a:pt x="127" y="30"/>
                  </a:lnTo>
                  <a:lnTo>
                    <a:pt x="124" y="31"/>
                  </a:lnTo>
                  <a:lnTo>
                    <a:pt x="118" y="32"/>
                  </a:lnTo>
                  <a:lnTo>
                    <a:pt x="112" y="33"/>
                  </a:lnTo>
                  <a:lnTo>
                    <a:pt x="106" y="31"/>
                  </a:lnTo>
                  <a:lnTo>
                    <a:pt x="100" y="31"/>
                  </a:lnTo>
                  <a:lnTo>
                    <a:pt x="94" y="31"/>
                  </a:lnTo>
                  <a:lnTo>
                    <a:pt x="90" y="33"/>
                  </a:lnTo>
                  <a:lnTo>
                    <a:pt x="80" y="38"/>
                  </a:lnTo>
                  <a:lnTo>
                    <a:pt x="76" y="45"/>
                  </a:lnTo>
                  <a:lnTo>
                    <a:pt x="71" y="53"/>
                  </a:lnTo>
                  <a:lnTo>
                    <a:pt x="68" y="63"/>
                  </a:lnTo>
                  <a:lnTo>
                    <a:pt x="67" y="68"/>
                  </a:lnTo>
                  <a:lnTo>
                    <a:pt x="68" y="74"/>
                  </a:lnTo>
                  <a:lnTo>
                    <a:pt x="68" y="80"/>
                  </a:lnTo>
                  <a:lnTo>
                    <a:pt x="72" y="86"/>
                  </a:lnTo>
                  <a:lnTo>
                    <a:pt x="72" y="88"/>
                  </a:lnTo>
                  <a:lnTo>
                    <a:pt x="72" y="92"/>
                  </a:lnTo>
                  <a:lnTo>
                    <a:pt x="65" y="87"/>
                  </a:lnTo>
                  <a:lnTo>
                    <a:pt x="59" y="86"/>
                  </a:lnTo>
                  <a:lnTo>
                    <a:pt x="53" y="85"/>
                  </a:lnTo>
                  <a:lnTo>
                    <a:pt x="48" y="86"/>
                  </a:lnTo>
                  <a:lnTo>
                    <a:pt x="42" y="86"/>
                  </a:lnTo>
                  <a:lnTo>
                    <a:pt x="38" y="86"/>
                  </a:lnTo>
                  <a:lnTo>
                    <a:pt x="33" y="85"/>
                  </a:lnTo>
                  <a:lnTo>
                    <a:pt x="30" y="80"/>
                  </a:lnTo>
                  <a:lnTo>
                    <a:pt x="25" y="85"/>
                  </a:lnTo>
                  <a:lnTo>
                    <a:pt x="17" y="88"/>
                  </a:lnTo>
                  <a:lnTo>
                    <a:pt x="7" y="89"/>
                  </a:lnTo>
                  <a:lnTo>
                    <a:pt x="0" y="92"/>
                  </a:lnTo>
                  <a:lnTo>
                    <a:pt x="1" y="85"/>
                  </a:lnTo>
                  <a:lnTo>
                    <a:pt x="6" y="77"/>
                  </a:lnTo>
                  <a:lnTo>
                    <a:pt x="9" y="68"/>
                  </a:lnTo>
                  <a:lnTo>
                    <a:pt x="17" y="61"/>
                  </a:lnTo>
                  <a:lnTo>
                    <a:pt x="21" y="54"/>
                  </a:lnTo>
                  <a:lnTo>
                    <a:pt x="27" y="53"/>
                  </a:lnTo>
                  <a:lnTo>
                    <a:pt x="29" y="52"/>
                  </a:lnTo>
                  <a:lnTo>
                    <a:pt x="30" y="53"/>
                  </a:lnTo>
                  <a:lnTo>
                    <a:pt x="31" y="57"/>
                  </a:lnTo>
                  <a:lnTo>
                    <a:pt x="32" y="63"/>
                  </a:lnTo>
                  <a:lnTo>
                    <a:pt x="42" y="54"/>
                  </a:lnTo>
                  <a:lnTo>
                    <a:pt x="53" y="49"/>
                  </a:lnTo>
                  <a:lnTo>
                    <a:pt x="61" y="43"/>
                  </a:lnTo>
                  <a:lnTo>
                    <a:pt x="70" y="35"/>
                  </a:lnTo>
                  <a:lnTo>
                    <a:pt x="76" y="28"/>
                  </a:lnTo>
                  <a:lnTo>
                    <a:pt x="83" y="21"/>
                  </a:lnTo>
                  <a:lnTo>
                    <a:pt x="86" y="17"/>
                  </a:lnTo>
                  <a:lnTo>
                    <a:pt x="90" y="11"/>
                  </a:lnTo>
                  <a:lnTo>
                    <a:pt x="95" y="7"/>
                  </a:lnTo>
                  <a:lnTo>
                    <a:pt x="100" y="1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969" name="Freeform 407"/>
            <p:cNvSpPr>
              <a:spLocks/>
            </p:cNvSpPr>
            <p:nvPr/>
          </p:nvSpPr>
          <p:spPr bwMode="auto">
            <a:xfrm>
              <a:off x="7041" y="3683"/>
              <a:ext cx="14" cy="15"/>
            </a:xfrm>
            <a:custGeom>
              <a:avLst/>
              <a:gdLst>
                <a:gd name="T0" fmla="*/ 0 w 55"/>
                <a:gd name="T1" fmla="*/ 0 h 60"/>
                <a:gd name="T2" fmla="*/ 0 w 55"/>
                <a:gd name="T3" fmla="*/ 0 h 60"/>
                <a:gd name="T4" fmla="*/ 0 w 55"/>
                <a:gd name="T5" fmla="*/ 0 h 60"/>
                <a:gd name="T6" fmla="*/ 0 w 55"/>
                <a:gd name="T7" fmla="*/ 0 h 60"/>
                <a:gd name="T8" fmla="*/ 0 w 55"/>
                <a:gd name="T9" fmla="*/ 0 h 60"/>
                <a:gd name="T10" fmla="*/ 0 w 55"/>
                <a:gd name="T11" fmla="*/ 0 h 60"/>
                <a:gd name="T12" fmla="*/ 0 w 55"/>
                <a:gd name="T13" fmla="*/ 0 h 60"/>
                <a:gd name="T14" fmla="*/ 0 w 55"/>
                <a:gd name="T15" fmla="*/ 0 h 60"/>
                <a:gd name="T16" fmla="*/ 0 w 55"/>
                <a:gd name="T17" fmla="*/ 0 h 60"/>
                <a:gd name="T18" fmla="*/ 0 w 55"/>
                <a:gd name="T19" fmla="*/ 0 h 60"/>
                <a:gd name="T20" fmla="*/ 0 w 55"/>
                <a:gd name="T21" fmla="*/ 0 h 60"/>
                <a:gd name="T22" fmla="*/ 0 w 55"/>
                <a:gd name="T23" fmla="*/ 0 h 60"/>
                <a:gd name="T24" fmla="*/ 0 w 55"/>
                <a:gd name="T25" fmla="*/ 0 h 60"/>
                <a:gd name="T26" fmla="*/ 0 w 55"/>
                <a:gd name="T27" fmla="*/ 0 h 60"/>
                <a:gd name="T28" fmla="*/ 0 w 55"/>
                <a:gd name="T29" fmla="*/ 0 h 60"/>
                <a:gd name="T30" fmla="*/ 0 w 55"/>
                <a:gd name="T31" fmla="*/ 0 h 60"/>
                <a:gd name="T32" fmla="*/ 0 w 55"/>
                <a:gd name="T33" fmla="*/ 0 h 60"/>
                <a:gd name="T34" fmla="*/ 0 w 55"/>
                <a:gd name="T35" fmla="*/ 0 h 60"/>
                <a:gd name="T36" fmla="*/ 0 w 55"/>
                <a:gd name="T37" fmla="*/ 0 h 60"/>
                <a:gd name="T38" fmla="*/ 0 w 55"/>
                <a:gd name="T39" fmla="*/ 0 h 60"/>
                <a:gd name="T40" fmla="*/ 0 w 55"/>
                <a:gd name="T41" fmla="*/ 0 h 60"/>
                <a:gd name="T42" fmla="*/ 0 w 55"/>
                <a:gd name="T43" fmla="*/ 0 h 60"/>
                <a:gd name="T44" fmla="*/ 0 w 55"/>
                <a:gd name="T45" fmla="*/ 0 h 60"/>
                <a:gd name="T46" fmla="*/ 0 w 55"/>
                <a:gd name="T47" fmla="*/ 0 h 60"/>
                <a:gd name="T48" fmla="*/ 0 w 55"/>
                <a:gd name="T49" fmla="*/ 0 h 60"/>
                <a:gd name="T50" fmla="*/ 0 w 55"/>
                <a:gd name="T51" fmla="*/ 0 h 60"/>
                <a:gd name="T52" fmla="*/ 0 w 55"/>
                <a:gd name="T53" fmla="*/ 0 h 60"/>
                <a:gd name="T54" fmla="*/ 0 w 55"/>
                <a:gd name="T55" fmla="*/ 0 h 60"/>
                <a:gd name="T56" fmla="*/ 0 w 55"/>
                <a:gd name="T57" fmla="*/ 0 h 60"/>
                <a:gd name="T58" fmla="*/ 0 w 55"/>
                <a:gd name="T59" fmla="*/ 0 h 60"/>
                <a:gd name="T60" fmla="*/ 0 w 55"/>
                <a:gd name="T61" fmla="*/ 0 h 60"/>
                <a:gd name="T62" fmla="*/ 0 w 55"/>
                <a:gd name="T63" fmla="*/ 0 h 60"/>
                <a:gd name="T64" fmla="*/ 0 w 55"/>
                <a:gd name="T65" fmla="*/ 0 h 60"/>
                <a:gd name="T66" fmla="*/ 0 w 55"/>
                <a:gd name="T67" fmla="*/ 0 h 6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55"/>
                <a:gd name="T103" fmla="*/ 0 h 60"/>
                <a:gd name="T104" fmla="*/ 55 w 55"/>
                <a:gd name="T105" fmla="*/ 60 h 6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55" h="60">
                  <a:moveTo>
                    <a:pt x="6" y="0"/>
                  </a:moveTo>
                  <a:lnTo>
                    <a:pt x="15" y="4"/>
                  </a:lnTo>
                  <a:lnTo>
                    <a:pt x="26" y="3"/>
                  </a:lnTo>
                  <a:lnTo>
                    <a:pt x="31" y="1"/>
                  </a:lnTo>
                  <a:lnTo>
                    <a:pt x="36" y="1"/>
                  </a:lnTo>
                  <a:lnTo>
                    <a:pt x="43" y="2"/>
                  </a:lnTo>
                  <a:lnTo>
                    <a:pt x="50" y="5"/>
                  </a:lnTo>
                  <a:lnTo>
                    <a:pt x="48" y="7"/>
                  </a:lnTo>
                  <a:lnTo>
                    <a:pt x="46" y="9"/>
                  </a:lnTo>
                  <a:lnTo>
                    <a:pt x="53" y="13"/>
                  </a:lnTo>
                  <a:lnTo>
                    <a:pt x="55" y="18"/>
                  </a:lnTo>
                  <a:lnTo>
                    <a:pt x="55" y="25"/>
                  </a:lnTo>
                  <a:lnTo>
                    <a:pt x="53" y="30"/>
                  </a:lnTo>
                  <a:lnTo>
                    <a:pt x="48" y="37"/>
                  </a:lnTo>
                  <a:lnTo>
                    <a:pt x="46" y="43"/>
                  </a:lnTo>
                  <a:lnTo>
                    <a:pt x="46" y="48"/>
                  </a:lnTo>
                  <a:lnTo>
                    <a:pt x="50" y="55"/>
                  </a:lnTo>
                  <a:lnTo>
                    <a:pt x="43" y="56"/>
                  </a:lnTo>
                  <a:lnTo>
                    <a:pt x="36" y="57"/>
                  </a:lnTo>
                  <a:lnTo>
                    <a:pt x="30" y="58"/>
                  </a:lnTo>
                  <a:lnTo>
                    <a:pt x="23" y="60"/>
                  </a:lnTo>
                  <a:lnTo>
                    <a:pt x="26" y="51"/>
                  </a:lnTo>
                  <a:lnTo>
                    <a:pt x="29" y="43"/>
                  </a:lnTo>
                  <a:lnTo>
                    <a:pt x="29" y="34"/>
                  </a:lnTo>
                  <a:lnTo>
                    <a:pt x="27" y="28"/>
                  </a:lnTo>
                  <a:lnTo>
                    <a:pt x="23" y="24"/>
                  </a:lnTo>
                  <a:lnTo>
                    <a:pt x="19" y="21"/>
                  </a:lnTo>
                  <a:lnTo>
                    <a:pt x="11" y="21"/>
                  </a:lnTo>
                  <a:lnTo>
                    <a:pt x="3" y="25"/>
                  </a:lnTo>
                  <a:lnTo>
                    <a:pt x="0" y="18"/>
                  </a:lnTo>
                  <a:lnTo>
                    <a:pt x="0" y="13"/>
                  </a:lnTo>
                  <a:lnTo>
                    <a:pt x="1" y="5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970" name="Freeform 408"/>
            <p:cNvSpPr>
              <a:spLocks/>
            </p:cNvSpPr>
            <p:nvPr/>
          </p:nvSpPr>
          <p:spPr bwMode="auto">
            <a:xfrm>
              <a:off x="6736" y="3684"/>
              <a:ext cx="9" cy="18"/>
            </a:xfrm>
            <a:custGeom>
              <a:avLst/>
              <a:gdLst>
                <a:gd name="T0" fmla="*/ 0 w 39"/>
                <a:gd name="T1" fmla="*/ 0 h 72"/>
                <a:gd name="T2" fmla="*/ 0 w 39"/>
                <a:gd name="T3" fmla="*/ 0 h 72"/>
                <a:gd name="T4" fmla="*/ 0 w 39"/>
                <a:gd name="T5" fmla="*/ 0 h 72"/>
                <a:gd name="T6" fmla="*/ 0 w 39"/>
                <a:gd name="T7" fmla="*/ 0 h 72"/>
                <a:gd name="T8" fmla="*/ 0 w 39"/>
                <a:gd name="T9" fmla="*/ 0 h 72"/>
                <a:gd name="T10" fmla="*/ 0 w 39"/>
                <a:gd name="T11" fmla="*/ 0 h 72"/>
                <a:gd name="T12" fmla="*/ 0 w 39"/>
                <a:gd name="T13" fmla="*/ 0 h 72"/>
                <a:gd name="T14" fmla="*/ 0 w 39"/>
                <a:gd name="T15" fmla="*/ 0 h 72"/>
                <a:gd name="T16" fmla="*/ 0 w 39"/>
                <a:gd name="T17" fmla="*/ 0 h 72"/>
                <a:gd name="T18" fmla="*/ 0 w 39"/>
                <a:gd name="T19" fmla="*/ 0 h 72"/>
                <a:gd name="T20" fmla="*/ 0 w 39"/>
                <a:gd name="T21" fmla="*/ 0 h 72"/>
                <a:gd name="T22" fmla="*/ 0 w 39"/>
                <a:gd name="T23" fmla="*/ 0 h 72"/>
                <a:gd name="T24" fmla="*/ 0 w 39"/>
                <a:gd name="T25" fmla="*/ 0 h 72"/>
                <a:gd name="T26" fmla="*/ 0 w 39"/>
                <a:gd name="T27" fmla="*/ 0 h 72"/>
                <a:gd name="T28" fmla="*/ 0 w 39"/>
                <a:gd name="T29" fmla="*/ 0 h 72"/>
                <a:gd name="T30" fmla="*/ 0 w 39"/>
                <a:gd name="T31" fmla="*/ 0 h 72"/>
                <a:gd name="T32" fmla="*/ 0 w 39"/>
                <a:gd name="T33" fmla="*/ 0 h 72"/>
                <a:gd name="T34" fmla="*/ 0 w 39"/>
                <a:gd name="T35" fmla="*/ 0 h 72"/>
                <a:gd name="T36" fmla="*/ 0 w 39"/>
                <a:gd name="T37" fmla="*/ 0 h 72"/>
                <a:gd name="T38" fmla="*/ 0 w 39"/>
                <a:gd name="T39" fmla="*/ 0 h 72"/>
                <a:gd name="T40" fmla="*/ 0 w 39"/>
                <a:gd name="T41" fmla="*/ 0 h 72"/>
                <a:gd name="T42" fmla="*/ 0 w 39"/>
                <a:gd name="T43" fmla="*/ 0 h 7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9"/>
                <a:gd name="T67" fmla="*/ 0 h 72"/>
                <a:gd name="T68" fmla="*/ 39 w 39"/>
                <a:gd name="T69" fmla="*/ 72 h 7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9" h="72">
                  <a:moveTo>
                    <a:pt x="30" y="0"/>
                  </a:moveTo>
                  <a:lnTo>
                    <a:pt x="36" y="2"/>
                  </a:lnTo>
                  <a:lnTo>
                    <a:pt x="39" y="7"/>
                  </a:lnTo>
                  <a:lnTo>
                    <a:pt x="39" y="11"/>
                  </a:lnTo>
                  <a:lnTo>
                    <a:pt x="39" y="19"/>
                  </a:lnTo>
                  <a:lnTo>
                    <a:pt x="30" y="27"/>
                  </a:lnTo>
                  <a:lnTo>
                    <a:pt x="22" y="38"/>
                  </a:lnTo>
                  <a:lnTo>
                    <a:pt x="14" y="48"/>
                  </a:lnTo>
                  <a:lnTo>
                    <a:pt x="11" y="55"/>
                  </a:lnTo>
                  <a:lnTo>
                    <a:pt x="17" y="67"/>
                  </a:lnTo>
                  <a:lnTo>
                    <a:pt x="9" y="72"/>
                  </a:lnTo>
                  <a:lnTo>
                    <a:pt x="1" y="64"/>
                  </a:lnTo>
                  <a:lnTo>
                    <a:pt x="0" y="56"/>
                  </a:lnTo>
                  <a:lnTo>
                    <a:pt x="1" y="48"/>
                  </a:lnTo>
                  <a:lnTo>
                    <a:pt x="4" y="40"/>
                  </a:lnTo>
                  <a:lnTo>
                    <a:pt x="6" y="34"/>
                  </a:lnTo>
                  <a:lnTo>
                    <a:pt x="10" y="28"/>
                  </a:lnTo>
                  <a:lnTo>
                    <a:pt x="14" y="22"/>
                  </a:lnTo>
                  <a:lnTo>
                    <a:pt x="17" y="17"/>
                  </a:lnTo>
                  <a:lnTo>
                    <a:pt x="24" y="9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971" name="Freeform 409"/>
            <p:cNvSpPr>
              <a:spLocks/>
            </p:cNvSpPr>
            <p:nvPr/>
          </p:nvSpPr>
          <p:spPr bwMode="auto">
            <a:xfrm>
              <a:off x="7061" y="3687"/>
              <a:ext cx="11" cy="7"/>
            </a:xfrm>
            <a:custGeom>
              <a:avLst/>
              <a:gdLst>
                <a:gd name="T0" fmla="*/ 0 w 43"/>
                <a:gd name="T1" fmla="*/ 0 h 28"/>
                <a:gd name="T2" fmla="*/ 0 w 43"/>
                <a:gd name="T3" fmla="*/ 0 h 28"/>
                <a:gd name="T4" fmla="*/ 0 w 43"/>
                <a:gd name="T5" fmla="*/ 0 h 28"/>
                <a:gd name="T6" fmla="*/ 0 w 43"/>
                <a:gd name="T7" fmla="*/ 0 h 28"/>
                <a:gd name="T8" fmla="*/ 0 w 43"/>
                <a:gd name="T9" fmla="*/ 0 h 28"/>
                <a:gd name="T10" fmla="*/ 0 w 43"/>
                <a:gd name="T11" fmla="*/ 0 h 28"/>
                <a:gd name="T12" fmla="*/ 0 w 43"/>
                <a:gd name="T13" fmla="*/ 0 h 28"/>
                <a:gd name="T14" fmla="*/ 0 w 43"/>
                <a:gd name="T15" fmla="*/ 0 h 28"/>
                <a:gd name="T16" fmla="*/ 0 w 43"/>
                <a:gd name="T17" fmla="*/ 0 h 28"/>
                <a:gd name="T18" fmla="*/ 0 w 43"/>
                <a:gd name="T19" fmla="*/ 0 h 28"/>
                <a:gd name="T20" fmla="*/ 0 w 43"/>
                <a:gd name="T21" fmla="*/ 0 h 28"/>
                <a:gd name="T22" fmla="*/ 0 w 43"/>
                <a:gd name="T23" fmla="*/ 0 h 28"/>
                <a:gd name="T24" fmla="*/ 0 w 43"/>
                <a:gd name="T25" fmla="*/ 0 h 28"/>
                <a:gd name="T26" fmla="*/ 0 w 43"/>
                <a:gd name="T27" fmla="*/ 0 h 28"/>
                <a:gd name="T28" fmla="*/ 0 w 43"/>
                <a:gd name="T29" fmla="*/ 0 h 28"/>
                <a:gd name="T30" fmla="*/ 0 w 43"/>
                <a:gd name="T31" fmla="*/ 0 h 28"/>
                <a:gd name="T32" fmla="*/ 0 w 43"/>
                <a:gd name="T33" fmla="*/ 0 h 28"/>
                <a:gd name="T34" fmla="*/ 0 w 43"/>
                <a:gd name="T35" fmla="*/ 0 h 2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3"/>
                <a:gd name="T55" fmla="*/ 0 h 28"/>
                <a:gd name="T56" fmla="*/ 43 w 43"/>
                <a:gd name="T57" fmla="*/ 28 h 2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3" h="28">
                  <a:moveTo>
                    <a:pt x="22" y="0"/>
                  </a:moveTo>
                  <a:lnTo>
                    <a:pt x="26" y="1"/>
                  </a:lnTo>
                  <a:lnTo>
                    <a:pt x="32" y="7"/>
                  </a:lnTo>
                  <a:lnTo>
                    <a:pt x="37" y="11"/>
                  </a:lnTo>
                  <a:lnTo>
                    <a:pt x="43" y="16"/>
                  </a:lnTo>
                  <a:lnTo>
                    <a:pt x="43" y="17"/>
                  </a:lnTo>
                  <a:lnTo>
                    <a:pt x="43" y="18"/>
                  </a:lnTo>
                  <a:lnTo>
                    <a:pt x="37" y="15"/>
                  </a:lnTo>
                  <a:lnTo>
                    <a:pt x="30" y="15"/>
                  </a:lnTo>
                  <a:lnTo>
                    <a:pt x="25" y="15"/>
                  </a:lnTo>
                  <a:lnTo>
                    <a:pt x="19" y="18"/>
                  </a:lnTo>
                  <a:lnTo>
                    <a:pt x="9" y="24"/>
                  </a:lnTo>
                  <a:lnTo>
                    <a:pt x="0" y="28"/>
                  </a:lnTo>
                  <a:lnTo>
                    <a:pt x="2" y="20"/>
                  </a:lnTo>
                  <a:lnTo>
                    <a:pt x="9" y="13"/>
                  </a:lnTo>
                  <a:lnTo>
                    <a:pt x="17" y="7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972" name="Freeform 410"/>
            <p:cNvSpPr>
              <a:spLocks/>
            </p:cNvSpPr>
            <p:nvPr/>
          </p:nvSpPr>
          <p:spPr bwMode="auto">
            <a:xfrm>
              <a:off x="6857" y="3688"/>
              <a:ext cx="17" cy="13"/>
            </a:xfrm>
            <a:custGeom>
              <a:avLst/>
              <a:gdLst>
                <a:gd name="T0" fmla="*/ 0 w 68"/>
                <a:gd name="T1" fmla="*/ 0 h 49"/>
                <a:gd name="T2" fmla="*/ 0 w 68"/>
                <a:gd name="T3" fmla="*/ 0 h 49"/>
                <a:gd name="T4" fmla="*/ 0 w 68"/>
                <a:gd name="T5" fmla="*/ 0 h 49"/>
                <a:gd name="T6" fmla="*/ 0 w 68"/>
                <a:gd name="T7" fmla="*/ 0 h 49"/>
                <a:gd name="T8" fmla="*/ 0 w 68"/>
                <a:gd name="T9" fmla="*/ 0 h 49"/>
                <a:gd name="T10" fmla="*/ 0 w 68"/>
                <a:gd name="T11" fmla="*/ 0 h 49"/>
                <a:gd name="T12" fmla="*/ 0 w 68"/>
                <a:gd name="T13" fmla="*/ 0 h 49"/>
                <a:gd name="T14" fmla="*/ 0 w 68"/>
                <a:gd name="T15" fmla="*/ 0 h 49"/>
                <a:gd name="T16" fmla="*/ 0 w 68"/>
                <a:gd name="T17" fmla="*/ 0 h 49"/>
                <a:gd name="T18" fmla="*/ 0 w 68"/>
                <a:gd name="T19" fmla="*/ 0 h 49"/>
                <a:gd name="T20" fmla="*/ 0 w 68"/>
                <a:gd name="T21" fmla="*/ 0 h 49"/>
                <a:gd name="T22" fmla="*/ 0 w 68"/>
                <a:gd name="T23" fmla="*/ 0 h 49"/>
                <a:gd name="T24" fmla="*/ 0 w 68"/>
                <a:gd name="T25" fmla="*/ 0 h 49"/>
                <a:gd name="T26" fmla="*/ 0 w 68"/>
                <a:gd name="T27" fmla="*/ 0 h 49"/>
                <a:gd name="T28" fmla="*/ 0 w 68"/>
                <a:gd name="T29" fmla="*/ 0 h 49"/>
                <a:gd name="T30" fmla="*/ 0 w 68"/>
                <a:gd name="T31" fmla="*/ 0 h 49"/>
                <a:gd name="T32" fmla="*/ 0 w 68"/>
                <a:gd name="T33" fmla="*/ 0 h 49"/>
                <a:gd name="T34" fmla="*/ 0 w 68"/>
                <a:gd name="T35" fmla="*/ 0 h 49"/>
                <a:gd name="T36" fmla="*/ 0 w 68"/>
                <a:gd name="T37" fmla="*/ 0 h 49"/>
                <a:gd name="T38" fmla="*/ 0 w 68"/>
                <a:gd name="T39" fmla="*/ 0 h 49"/>
                <a:gd name="T40" fmla="*/ 0 w 68"/>
                <a:gd name="T41" fmla="*/ 0 h 49"/>
                <a:gd name="T42" fmla="*/ 0 w 68"/>
                <a:gd name="T43" fmla="*/ 0 h 49"/>
                <a:gd name="T44" fmla="*/ 0 w 68"/>
                <a:gd name="T45" fmla="*/ 0 h 49"/>
                <a:gd name="T46" fmla="*/ 0 w 68"/>
                <a:gd name="T47" fmla="*/ 0 h 49"/>
                <a:gd name="T48" fmla="*/ 0 w 68"/>
                <a:gd name="T49" fmla="*/ 0 h 49"/>
                <a:gd name="T50" fmla="*/ 0 w 68"/>
                <a:gd name="T51" fmla="*/ 0 h 4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8"/>
                <a:gd name="T79" fmla="*/ 0 h 49"/>
                <a:gd name="T80" fmla="*/ 68 w 68"/>
                <a:gd name="T81" fmla="*/ 49 h 4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8" h="49">
                  <a:moveTo>
                    <a:pt x="54" y="0"/>
                  </a:moveTo>
                  <a:lnTo>
                    <a:pt x="59" y="4"/>
                  </a:lnTo>
                  <a:lnTo>
                    <a:pt x="63" y="9"/>
                  </a:lnTo>
                  <a:lnTo>
                    <a:pt x="67" y="16"/>
                  </a:lnTo>
                  <a:lnTo>
                    <a:pt x="68" y="24"/>
                  </a:lnTo>
                  <a:lnTo>
                    <a:pt x="60" y="22"/>
                  </a:lnTo>
                  <a:lnTo>
                    <a:pt x="53" y="23"/>
                  </a:lnTo>
                  <a:lnTo>
                    <a:pt x="48" y="25"/>
                  </a:lnTo>
                  <a:lnTo>
                    <a:pt x="42" y="30"/>
                  </a:lnTo>
                  <a:lnTo>
                    <a:pt x="36" y="35"/>
                  </a:lnTo>
                  <a:lnTo>
                    <a:pt x="30" y="39"/>
                  </a:lnTo>
                  <a:lnTo>
                    <a:pt x="25" y="44"/>
                  </a:lnTo>
                  <a:lnTo>
                    <a:pt x="19" y="47"/>
                  </a:lnTo>
                  <a:lnTo>
                    <a:pt x="15" y="48"/>
                  </a:lnTo>
                  <a:lnTo>
                    <a:pt x="10" y="49"/>
                  </a:lnTo>
                  <a:lnTo>
                    <a:pt x="4" y="48"/>
                  </a:lnTo>
                  <a:lnTo>
                    <a:pt x="0" y="47"/>
                  </a:lnTo>
                  <a:lnTo>
                    <a:pt x="4" y="38"/>
                  </a:lnTo>
                  <a:lnTo>
                    <a:pt x="12" y="33"/>
                  </a:lnTo>
                  <a:lnTo>
                    <a:pt x="17" y="26"/>
                  </a:lnTo>
                  <a:lnTo>
                    <a:pt x="24" y="21"/>
                  </a:lnTo>
                  <a:lnTo>
                    <a:pt x="29" y="16"/>
                  </a:lnTo>
                  <a:lnTo>
                    <a:pt x="37" y="10"/>
                  </a:lnTo>
                  <a:lnTo>
                    <a:pt x="44" y="4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973" name="Freeform 411"/>
            <p:cNvSpPr>
              <a:spLocks/>
            </p:cNvSpPr>
            <p:nvPr/>
          </p:nvSpPr>
          <p:spPr bwMode="auto">
            <a:xfrm>
              <a:off x="6713" y="3690"/>
              <a:ext cx="7" cy="8"/>
            </a:xfrm>
            <a:custGeom>
              <a:avLst/>
              <a:gdLst>
                <a:gd name="T0" fmla="*/ 0 w 30"/>
                <a:gd name="T1" fmla="*/ 0 h 31"/>
                <a:gd name="T2" fmla="*/ 0 w 30"/>
                <a:gd name="T3" fmla="*/ 0 h 31"/>
                <a:gd name="T4" fmla="*/ 0 w 30"/>
                <a:gd name="T5" fmla="*/ 0 h 31"/>
                <a:gd name="T6" fmla="*/ 0 w 30"/>
                <a:gd name="T7" fmla="*/ 0 h 31"/>
                <a:gd name="T8" fmla="*/ 0 w 30"/>
                <a:gd name="T9" fmla="*/ 0 h 31"/>
                <a:gd name="T10" fmla="*/ 0 w 30"/>
                <a:gd name="T11" fmla="*/ 0 h 31"/>
                <a:gd name="T12" fmla="*/ 0 w 30"/>
                <a:gd name="T13" fmla="*/ 0 h 31"/>
                <a:gd name="T14" fmla="*/ 0 w 30"/>
                <a:gd name="T15" fmla="*/ 0 h 31"/>
                <a:gd name="T16" fmla="*/ 0 w 30"/>
                <a:gd name="T17" fmla="*/ 0 h 31"/>
                <a:gd name="T18" fmla="*/ 0 w 30"/>
                <a:gd name="T19" fmla="*/ 0 h 31"/>
                <a:gd name="T20" fmla="*/ 0 w 30"/>
                <a:gd name="T21" fmla="*/ 0 h 31"/>
                <a:gd name="T22" fmla="*/ 0 w 30"/>
                <a:gd name="T23" fmla="*/ 0 h 31"/>
                <a:gd name="T24" fmla="*/ 0 w 30"/>
                <a:gd name="T25" fmla="*/ 0 h 31"/>
                <a:gd name="T26" fmla="*/ 0 w 30"/>
                <a:gd name="T27" fmla="*/ 0 h 31"/>
                <a:gd name="T28" fmla="*/ 0 w 30"/>
                <a:gd name="T29" fmla="*/ 0 h 31"/>
                <a:gd name="T30" fmla="*/ 0 w 30"/>
                <a:gd name="T31" fmla="*/ 0 h 3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30"/>
                <a:gd name="T49" fmla="*/ 0 h 31"/>
                <a:gd name="T50" fmla="*/ 30 w 30"/>
                <a:gd name="T51" fmla="*/ 31 h 3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30" h="31">
                  <a:moveTo>
                    <a:pt x="21" y="0"/>
                  </a:moveTo>
                  <a:lnTo>
                    <a:pt x="27" y="4"/>
                  </a:lnTo>
                  <a:lnTo>
                    <a:pt x="30" y="8"/>
                  </a:lnTo>
                  <a:lnTo>
                    <a:pt x="27" y="12"/>
                  </a:lnTo>
                  <a:lnTo>
                    <a:pt x="21" y="17"/>
                  </a:lnTo>
                  <a:lnTo>
                    <a:pt x="13" y="23"/>
                  </a:lnTo>
                  <a:lnTo>
                    <a:pt x="8" y="31"/>
                  </a:lnTo>
                  <a:lnTo>
                    <a:pt x="2" y="26"/>
                  </a:lnTo>
                  <a:lnTo>
                    <a:pt x="0" y="20"/>
                  </a:lnTo>
                  <a:lnTo>
                    <a:pt x="1" y="17"/>
                  </a:lnTo>
                  <a:lnTo>
                    <a:pt x="3" y="14"/>
                  </a:lnTo>
                  <a:lnTo>
                    <a:pt x="8" y="9"/>
                  </a:lnTo>
                  <a:lnTo>
                    <a:pt x="14" y="6"/>
                  </a:lnTo>
                  <a:lnTo>
                    <a:pt x="18" y="3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974" name="Freeform 412"/>
            <p:cNvSpPr>
              <a:spLocks/>
            </p:cNvSpPr>
            <p:nvPr/>
          </p:nvSpPr>
          <p:spPr bwMode="auto">
            <a:xfrm>
              <a:off x="6769" y="3693"/>
              <a:ext cx="17" cy="13"/>
            </a:xfrm>
            <a:custGeom>
              <a:avLst/>
              <a:gdLst>
                <a:gd name="T0" fmla="*/ 0 w 68"/>
                <a:gd name="T1" fmla="*/ 0 h 53"/>
                <a:gd name="T2" fmla="*/ 0 w 68"/>
                <a:gd name="T3" fmla="*/ 0 h 53"/>
                <a:gd name="T4" fmla="*/ 0 w 68"/>
                <a:gd name="T5" fmla="*/ 0 h 53"/>
                <a:gd name="T6" fmla="*/ 0 w 68"/>
                <a:gd name="T7" fmla="*/ 0 h 53"/>
                <a:gd name="T8" fmla="*/ 0 w 68"/>
                <a:gd name="T9" fmla="*/ 0 h 53"/>
                <a:gd name="T10" fmla="*/ 0 w 68"/>
                <a:gd name="T11" fmla="*/ 0 h 53"/>
                <a:gd name="T12" fmla="*/ 0 w 68"/>
                <a:gd name="T13" fmla="*/ 0 h 53"/>
                <a:gd name="T14" fmla="*/ 0 w 68"/>
                <a:gd name="T15" fmla="*/ 0 h 53"/>
                <a:gd name="T16" fmla="*/ 0 w 68"/>
                <a:gd name="T17" fmla="*/ 0 h 53"/>
                <a:gd name="T18" fmla="*/ 0 w 68"/>
                <a:gd name="T19" fmla="*/ 0 h 53"/>
                <a:gd name="T20" fmla="*/ 0 w 68"/>
                <a:gd name="T21" fmla="*/ 0 h 53"/>
                <a:gd name="T22" fmla="*/ 0 w 68"/>
                <a:gd name="T23" fmla="*/ 0 h 53"/>
                <a:gd name="T24" fmla="*/ 0 w 68"/>
                <a:gd name="T25" fmla="*/ 0 h 53"/>
                <a:gd name="T26" fmla="*/ 0 w 68"/>
                <a:gd name="T27" fmla="*/ 0 h 53"/>
                <a:gd name="T28" fmla="*/ 0 w 68"/>
                <a:gd name="T29" fmla="*/ 0 h 53"/>
                <a:gd name="T30" fmla="*/ 0 w 68"/>
                <a:gd name="T31" fmla="*/ 0 h 53"/>
                <a:gd name="T32" fmla="*/ 0 w 68"/>
                <a:gd name="T33" fmla="*/ 0 h 53"/>
                <a:gd name="T34" fmla="*/ 0 w 68"/>
                <a:gd name="T35" fmla="*/ 0 h 53"/>
                <a:gd name="T36" fmla="*/ 0 w 68"/>
                <a:gd name="T37" fmla="*/ 0 h 53"/>
                <a:gd name="T38" fmla="*/ 0 w 68"/>
                <a:gd name="T39" fmla="*/ 0 h 53"/>
                <a:gd name="T40" fmla="*/ 0 w 68"/>
                <a:gd name="T41" fmla="*/ 0 h 53"/>
                <a:gd name="T42" fmla="*/ 0 w 68"/>
                <a:gd name="T43" fmla="*/ 0 h 53"/>
                <a:gd name="T44" fmla="*/ 0 w 68"/>
                <a:gd name="T45" fmla="*/ 0 h 53"/>
                <a:gd name="T46" fmla="*/ 0 w 68"/>
                <a:gd name="T47" fmla="*/ 0 h 53"/>
                <a:gd name="T48" fmla="*/ 0 w 68"/>
                <a:gd name="T49" fmla="*/ 0 h 53"/>
                <a:gd name="T50" fmla="*/ 0 w 68"/>
                <a:gd name="T51" fmla="*/ 0 h 5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8"/>
                <a:gd name="T79" fmla="*/ 0 h 53"/>
                <a:gd name="T80" fmla="*/ 68 w 68"/>
                <a:gd name="T81" fmla="*/ 53 h 53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8" h="53">
                  <a:moveTo>
                    <a:pt x="42" y="0"/>
                  </a:moveTo>
                  <a:lnTo>
                    <a:pt x="47" y="4"/>
                  </a:lnTo>
                  <a:lnTo>
                    <a:pt x="56" y="8"/>
                  </a:lnTo>
                  <a:lnTo>
                    <a:pt x="63" y="15"/>
                  </a:lnTo>
                  <a:lnTo>
                    <a:pt x="68" y="24"/>
                  </a:lnTo>
                  <a:lnTo>
                    <a:pt x="61" y="19"/>
                  </a:lnTo>
                  <a:lnTo>
                    <a:pt x="56" y="19"/>
                  </a:lnTo>
                  <a:lnTo>
                    <a:pt x="51" y="18"/>
                  </a:lnTo>
                  <a:lnTo>
                    <a:pt x="48" y="21"/>
                  </a:lnTo>
                  <a:lnTo>
                    <a:pt x="41" y="27"/>
                  </a:lnTo>
                  <a:lnTo>
                    <a:pt x="34" y="36"/>
                  </a:lnTo>
                  <a:lnTo>
                    <a:pt x="27" y="42"/>
                  </a:lnTo>
                  <a:lnTo>
                    <a:pt x="21" y="47"/>
                  </a:lnTo>
                  <a:lnTo>
                    <a:pt x="15" y="50"/>
                  </a:lnTo>
                  <a:lnTo>
                    <a:pt x="10" y="52"/>
                  </a:lnTo>
                  <a:lnTo>
                    <a:pt x="6" y="52"/>
                  </a:lnTo>
                  <a:lnTo>
                    <a:pt x="0" y="53"/>
                  </a:lnTo>
                  <a:lnTo>
                    <a:pt x="4" y="46"/>
                  </a:lnTo>
                  <a:lnTo>
                    <a:pt x="9" y="39"/>
                  </a:lnTo>
                  <a:lnTo>
                    <a:pt x="14" y="32"/>
                  </a:lnTo>
                  <a:lnTo>
                    <a:pt x="21" y="27"/>
                  </a:lnTo>
                  <a:lnTo>
                    <a:pt x="25" y="19"/>
                  </a:lnTo>
                  <a:lnTo>
                    <a:pt x="31" y="13"/>
                  </a:lnTo>
                  <a:lnTo>
                    <a:pt x="36" y="6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975" name="Freeform 413"/>
            <p:cNvSpPr>
              <a:spLocks/>
            </p:cNvSpPr>
            <p:nvPr/>
          </p:nvSpPr>
          <p:spPr bwMode="auto">
            <a:xfrm>
              <a:off x="6926" y="3693"/>
              <a:ext cx="17" cy="10"/>
            </a:xfrm>
            <a:custGeom>
              <a:avLst/>
              <a:gdLst>
                <a:gd name="T0" fmla="*/ 0 w 69"/>
                <a:gd name="T1" fmla="*/ 0 h 38"/>
                <a:gd name="T2" fmla="*/ 0 w 69"/>
                <a:gd name="T3" fmla="*/ 0 h 38"/>
                <a:gd name="T4" fmla="*/ 0 w 69"/>
                <a:gd name="T5" fmla="*/ 0 h 38"/>
                <a:gd name="T6" fmla="*/ 0 w 69"/>
                <a:gd name="T7" fmla="*/ 0 h 38"/>
                <a:gd name="T8" fmla="*/ 0 w 69"/>
                <a:gd name="T9" fmla="*/ 0 h 38"/>
                <a:gd name="T10" fmla="*/ 0 w 69"/>
                <a:gd name="T11" fmla="*/ 0 h 38"/>
                <a:gd name="T12" fmla="*/ 0 w 69"/>
                <a:gd name="T13" fmla="*/ 0 h 38"/>
                <a:gd name="T14" fmla="*/ 0 w 69"/>
                <a:gd name="T15" fmla="*/ 0 h 38"/>
                <a:gd name="T16" fmla="*/ 0 w 69"/>
                <a:gd name="T17" fmla="*/ 0 h 38"/>
                <a:gd name="T18" fmla="*/ 0 w 69"/>
                <a:gd name="T19" fmla="*/ 0 h 38"/>
                <a:gd name="T20" fmla="*/ 0 w 69"/>
                <a:gd name="T21" fmla="*/ 0 h 38"/>
                <a:gd name="T22" fmla="*/ 0 w 69"/>
                <a:gd name="T23" fmla="*/ 0 h 38"/>
                <a:gd name="T24" fmla="*/ 0 w 69"/>
                <a:gd name="T25" fmla="*/ 0 h 38"/>
                <a:gd name="T26" fmla="*/ 0 w 69"/>
                <a:gd name="T27" fmla="*/ 0 h 38"/>
                <a:gd name="T28" fmla="*/ 0 w 69"/>
                <a:gd name="T29" fmla="*/ 0 h 38"/>
                <a:gd name="T30" fmla="*/ 0 w 69"/>
                <a:gd name="T31" fmla="*/ 0 h 38"/>
                <a:gd name="T32" fmla="*/ 0 w 69"/>
                <a:gd name="T33" fmla="*/ 0 h 38"/>
                <a:gd name="T34" fmla="*/ 0 w 69"/>
                <a:gd name="T35" fmla="*/ 0 h 38"/>
                <a:gd name="T36" fmla="*/ 0 w 69"/>
                <a:gd name="T37" fmla="*/ 0 h 38"/>
                <a:gd name="T38" fmla="*/ 0 w 69"/>
                <a:gd name="T39" fmla="*/ 0 h 3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69"/>
                <a:gd name="T61" fmla="*/ 0 h 38"/>
                <a:gd name="T62" fmla="*/ 69 w 69"/>
                <a:gd name="T63" fmla="*/ 38 h 3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69" h="38">
                  <a:moveTo>
                    <a:pt x="32" y="0"/>
                  </a:moveTo>
                  <a:lnTo>
                    <a:pt x="41" y="2"/>
                  </a:lnTo>
                  <a:lnTo>
                    <a:pt x="51" y="7"/>
                  </a:lnTo>
                  <a:lnTo>
                    <a:pt x="59" y="15"/>
                  </a:lnTo>
                  <a:lnTo>
                    <a:pt x="69" y="21"/>
                  </a:lnTo>
                  <a:lnTo>
                    <a:pt x="59" y="17"/>
                  </a:lnTo>
                  <a:lnTo>
                    <a:pt x="52" y="16"/>
                  </a:lnTo>
                  <a:lnTo>
                    <a:pt x="42" y="17"/>
                  </a:lnTo>
                  <a:lnTo>
                    <a:pt x="34" y="20"/>
                  </a:lnTo>
                  <a:lnTo>
                    <a:pt x="26" y="24"/>
                  </a:lnTo>
                  <a:lnTo>
                    <a:pt x="17" y="28"/>
                  </a:lnTo>
                  <a:lnTo>
                    <a:pt x="9" y="33"/>
                  </a:lnTo>
                  <a:lnTo>
                    <a:pt x="0" y="38"/>
                  </a:lnTo>
                  <a:lnTo>
                    <a:pt x="5" y="31"/>
                  </a:lnTo>
                  <a:lnTo>
                    <a:pt x="10" y="26"/>
                  </a:lnTo>
                  <a:lnTo>
                    <a:pt x="15" y="19"/>
                  </a:lnTo>
                  <a:lnTo>
                    <a:pt x="20" y="14"/>
                  </a:lnTo>
                  <a:lnTo>
                    <a:pt x="26" y="6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976" name="Freeform 414"/>
            <p:cNvSpPr>
              <a:spLocks/>
            </p:cNvSpPr>
            <p:nvPr/>
          </p:nvSpPr>
          <p:spPr bwMode="auto">
            <a:xfrm>
              <a:off x="7105" y="3694"/>
              <a:ext cx="17" cy="16"/>
            </a:xfrm>
            <a:custGeom>
              <a:avLst/>
              <a:gdLst>
                <a:gd name="T0" fmla="*/ 0 w 67"/>
                <a:gd name="T1" fmla="*/ 0 h 63"/>
                <a:gd name="T2" fmla="*/ 0 w 67"/>
                <a:gd name="T3" fmla="*/ 0 h 63"/>
                <a:gd name="T4" fmla="*/ 0 w 67"/>
                <a:gd name="T5" fmla="*/ 0 h 63"/>
                <a:gd name="T6" fmla="*/ 0 w 67"/>
                <a:gd name="T7" fmla="*/ 0 h 63"/>
                <a:gd name="T8" fmla="*/ 0 w 67"/>
                <a:gd name="T9" fmla="*/ 0 h 63"/>
                <a:gd name="T10" fmla="*/ 0 w 67"/>
                <a:gd name="T11" fmla="*/ 0 h 63"/>
                <a:gd name="T12" fmla="*/ 0 w 67"/>
                <a:gd name="T13" fmla="*/ 0 h 63"/>
                <a:gd name="T14" fmla="*/ 0 w 67"/>
                <a:gd name="T15" fmla="*/ 0 h 63"/>
                <a:gd name="T16" fmla="*/ 0 w 67"/>
                <a:gd name="T17" fmla="*/ 0 h 63"/>
                <a:gd name="T18" fmla="*/ 0 w 67"/>
                <a:gd name="T19" fmla="*/ 0 h 63"/>
                <a:gd name="T20" fmla="*/ 0 w 67"/>
                <a:gd name="T21" fmla="*/ 0 h 63"/>
                <a:gd name="T22" fmla="*/ 0 w 67"/>
                <a:gd name="T23" fmla="*/ 0 h 63"/>
                <a:gd name="T24" fmla="*/ 0 w 67"/>
                <a:gd name="T25" fmla="*/ 0 h 63"/>
                <a:gd name="T26" fmla="*/ 0 w 67"/>
                <a:gd name="T27" fmla="*/ 0 h 63"/>
                <a:gd name="T28" fmla="*/ 0 w 67"/>
                <a:gd name="T29" fmla="*/ 0 h 63"/>
                <a:gd name="T30" fmla="*/ 0 w 67"/>
                <a:gd name="T31" fmla="*/ 0 h 63"/>
                <a:gd name="T32" fmla="*/ 0 w 67"/>
                <a:gd name="T33" fmla="*/ 0 h 63"/>
                <a:gd name="T34" fmla="*/ 0 w 67"/>
                <a:gd name="T35" fmla="*/ 0 h 63"/>
                <a:gd name="T36" fmla="*/ 0 w 67"/>
                <a:gd name="T37" fmla="*/ 0 h 63"/>
                <a:gd name="T38" fmla="*/ 0 w 67"/>
                <a:gd name="T39" fmla="*/ 0 h 63"/>
                <a:gd name="T40" fmla="*/ 0 w 67"/>
                <a:gd name="T41" fmla="*/ 0 h 63"/>
                <a:gd name="T42" fmla="*/ 0 w 67"/>
                <a:gd name="T43" fmla="*/ 0 h 63"/>
                <a:gd name="T44" fmla="*/ 0 w 67"/>
                <a:gd name="T45" fmla="*/ 0 h 63"/>
                <a:gd name="T46" fmla="*/ 0 w 67"/>
                <a:gd name="T47" fmla="*/ 0 h 63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67"/>
                <a:gd name="T73" fmla="*/ 0 h 63"/>
                <a:gd name="T74" fmla="*/ 67 w 67"/>
                <a:gd name="T75" fmla="*/ 63 h 63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67" h="63">
                  <a:moveTo>
                    <a:pt x="42" y="0"/>
                  </a:moveTo>
                  <a:lnTo>
                    <a:pt x="48" y="2"/>
                  </a:lnTo>
                  <a:lnTo>
                    <a:pt x="55" y="9"/>
                  </a:lnTo>
                  <a:lnTo>
                    <a:pt x="60" y="15"/>
                  </a:lnTo>
                  <a:lnTo>
                    <a:pt x="67" y="22"/>
                  </a:lnTo>
                  <a:lnTo>
                    <a:pt x="60" y="27"/>
                  </a:lnTo>
                  <a:lnTo>
                    <a:pt x="55" y="36"/>
                  </a:lnTo>
                  <a:lnTo>
                    <a:pt x="47" y="43"/>
                  </a:lnTo>
                  <a:lnTo>
                    <a:pt x="40" y="51"/>
                  </a:lnTo>
                  <a:lnTo>
                    <a:pt x="31" y="56"/>
                  </a:lnTo>
                  <a:lnTo>
                    <a:pt x="22" y="62"/>
                  </a:lnTo>
                  <a:lnTo>
                    <a:pt x="17" y="62"/>
                  </a:lnTo>
                  <a:lnTo>
                    <a:pt x="11" y="63"/>
                  </a:lnTo>
                  <a:lnTo>
                    <a:pt x="6" y="62"/>
                  </a:lnTo>
                  <a:lnTo>
                    <a:pt x="0" y="61"/>
                  </a:lnTo>
                  <a:lnTo>
                    <a:pt x="8" y="52"/>
                  </a:lnTo>
                  <a:lnTo>
                    <a:pt x="14" y="43"/>
                  </a:lnTo>
                  <a:lnTo>
                    <a:pt x="19" y="34"/>
                  </a:lnTo>
                  <a:lnTo>
                    <a:pt x="24" y="25"/>
                  </a:lnTo>
                  <a:lnTo>
                    <a:pt x="28" y="17"/>
                  </a:lnTo>
                  <a:lnTo>
                    <a:pt x="31" y="12"/>
                  </a:lnTo>
                  <a:lnTo>
                    <a:pt x="35" y="6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977" name="Freeform 415"/>
            <p:cNvSpPr>
              <a:spLocks/>
            </p:cNvSpPr>
            <p:nvPr/>
          </p:nvSpPr>
          <p:spPr bwMode="auto">
            <a:xfrm>
              <a:off x="6943" y="3696"/>
              <a:ext cx="12" cy="10"/>
            </a:xfrm>
            <a:custGeom>
              <a:avLst/>
              <a:gdLst>
                <a:gd name="T0" fmla="*/ 0 w 48"/>
                <a:gd name="T1" fmla="*/ 0 h 41"/>
                <a:gd name="T2" fmla="*/ 0 w 48"/>
                <a:gd name="T3" fmla="*/ 0 h 41"/>
                <a:gd name="T4" fmla="*/ 0 w 48"/>
                <a:gd name="T5" fmla="*/ 0 h 41"/>
                <a:gd name="T6" fmla="*/ 0 w 48"/>
                <a:gd name="T7" fmla="*/ 0 h 41"/>
                <a:gd name="T8" fmla="*/ 0 w 48"/>
                <a:gd name="T9" fmla="*/ 0 h 41"/>
                <a:gd name="T10" fmla="*/ 0 w 48"/>
                <a:gd name="T11" fmla="*/ 0 h 41"/>
                <a:gd name="T12" fmla="*/ 0 w 48"/>
                <a:gd name="T13" fmla="*/ 0 h 41"/>
                <a:gd name="T14" fmla="*/ 0 w 48"/>
                <a:gd name="T15" fmla="*/ 0 h 41"/>
                <a:gd name="T16" fmla="*/ 0 w 48"/>
                <a:gd name="T17" fmla="*/ 0 h 41"/>
                <a:gd name="T18" fmla="*/ 0 w 48"/>
                <a:gd name="T19" fmla="*/ 0 h 41"/>
                <a:gd name="T20" fmla="*/ 0 w 48"/>
                <a:gd name="T21" fmla="*/ 0 h 41"/>
                <a:gd name="T22" fmla="*/ 0 w 48"/>
                <a:gd name="T23" fmla="*/ 0 h 41"/>
                <a:gd name="T24" fmla="*/ 0 w 48"/>
                <a:gd name="T25" fmla="*/ 0 h 41"/>
                <a:gd name="T26" fmla="*/ 0 w 48"/>
                <a:gd name="T27" fmla="*/ 0 h 41"/>
                <a:gd name="T28" fmla="*/ 0 w 48"/>
                <a:gd name="T29" fmla="*/ 0 h 41"/>
                <a:gd name="T30" fmla="*/ 0 w 48"/>
                <a:gd name="T31" fmla="*/ 0 h 41"/>
                <a:gd name="T32" fmla="*/ 0 w 48"/>
                <a:gd name="T33" fmla="*/ 0 h 41"/>
                <a:gd name="T34" fmla="*/ 0 w 48"/>
                <a:gd name="T35" fmla="*/ 0 h 41"/>
                <a:gd name="T36" fmla="*/ 0 w 48"/>
                <a:gd name="T37" fmla="*/ 0 h 41"/>
                <a:gd name="T38" fmla="*/ 0 w 48"/>
                <a:gd name="T39" fmla="*/ 0 h 41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8"/>
                <a:gd name="T61" fmla="*/ 0 h 41"/>
                <a:gd name="T62" fmla="*/ 48 w 48"/>
                <a:gd name="T63" fmla="*/ 41 h 41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8" h="41">
                  <a:moveTo>
                    <a:pt x="35" y="0"/>
                  </a:moveTo>
                  <a:lnTo>
                    <a:pt x="41" y="1"/>
                  </a:lnTo>
                  <a:lnTo>
                    <a:pt x="44" y="4"/>
                  </a:lnTo>
                  <a:lnTo>
                    <a:pt x="47" y="5"/>
                  </a:lnTo>
                  <a:lnTo>
                    <a:pt x="48" y="7"/>
                  </a:lnTo>
                  <a:lnTo>
                    <a:pt x="47" y="12"/>
                  </a:lnTo>
                  <a:lnTo>
                    <a:pt x="44" y="17"/>
                  </a:lnTo>
                  <a:lnTo>
                    <a:pt x="41" y="22"/>
                  </a:lnTo>
                  <a:lnTo>
                    <a:pt x="35" y="27"/>
                  </a:lnTo>
                  <a:lnTo>
                    <a:pt x="26" y="32"/>
                  </a:lnTo>
                  <a:lnTo>
                    <a:pt x="19" y="37"/>
                  </a:lnTo>
                  <a:lnTo>
                    <a:pt x="10" y="39"/>
                  </a:lnTo>
                  <a:lnTo>
                    <a:pt x="5" y="41"/>
                  </a:lnTo>
                  <a:lnTo>
                    <a:pt x="0" y="32"/>
                  </a:lnTo>
                  <a:lnTo>
                    <a:pt x="2" y="24"/>
                  </a:lnTo>
                  <a:lnTo>
                    <a:pt x="7" y="15"/>
                  </a:lnTo>
                  <a:lnTo>
                    <a:pt x="16" y="7"/>
                  </a:lnTo>
                  <a:lnTo>
                    <a:pt x="24" y="2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978" name="Freeform 416"/>
            <p:cNvSpPr>
              <a:spLocks/>
            </p:cNvSpPr>
            <p:nvPr/>
          </p:nvSpPr>
          <p:spPr bwMode="auto">
            <a:xfrm>
              <a:off x="6978" y="3696"/>
              <a:ext cx="22" cy="14"/>
            </a:xfrm>
            <a:custGeom>
              <a:avLst/>
              <a:gdLst>
                <a:gd name="T0" fmla="*/ 0 w 86"/>
                <a:gd name="T1" fmla="*/ 0 h 56"/>
                <a:gd name="T2" fmla="*/ 0 w 86"/>
                <a:gd name="T3" fmla="*/ 0 h 56"/>
                <a:gd name="T4" fmla="*/ 0 w 86"/>
                <a:gd name="T5" fmla="*/ 0 h 56"/>
                <a:gd name="T6" fmla="*/ 0 w 86"/>
                <a:gd name="T7" fmla="*/ 0 h 56"/>
                <a:gd name="T8" fmla="*/ 0 w 86"/>
                <a:gd name="T9" fmla="*/ 0 h 56"/>
                <a:gd name="T10" fmla="*/ 0 w 86"/>
                <a:gd name="T11" fmla="*/ 0 h 56"/>
                <a:gd name="T12" fmla="*/ 0 w 86"/>
                <a:gd name="T13" fmla="*/ 0 h 56"/>
                <a:gd name="T14" fmla="*/ 0 w 86"/>
                <a:gd name="T15" fmla="*/ 0 h 56"/>
                <a:gd name="T16" fmla="*/ 0 w 86"/>
                <a:gd name="T17" fmla="*/ 0 h 56"/>
                <a:gd name="T18" fmla="*/ 0 w 86"/>
                <a:gd name="T19" fmla="*/ 0 h 56"/>
                <a:gd name="T20" fmla="*/ 0 w 86"/>
                <a:gd name="T21" fmla="*/ 0 h 56"/>
                <a:gd name="T22" fmla="*/ 0 w 86"/>
                <a:gd name="T23" fmla="*/ 0 h 56"/>
                <a:gd name="T24" fmla="*/ 0 w 86"/>
                <a:gd name="T25" fmla="*/ 0 h 56"/>
                <a:gd name="T26" fmla="*/ 0 w 86"/>
                <a:gd name="T27" fmla="*/ 0 h 56"/>
                <a:gd name="T28" fmla="*/ 0 w 86"/>
                <a:gd name="T29" fmla="*/ 0 h 56"/>
                <a:gd name="T30" fmla="*/ 0 w 86"/>
                <a:gd name="T31" fmla="*/ 0 h 56"/>
                <a:gd name="T32" fmla="*/ 0 w 86"/>
                <a:gd name="T33" fmla="*/ 0 h 56"/>
                <a:gd name="T34" fmla="*/ 0 w 86"/>
                <a:gd name="T35" fmla="*/ 0 h 56"/>
                <a:gd name="T36" fmla="*/ 0 w 86"/>
                <a:gd name="T37" fmla="*/ 0 h 56"/>
                <a:gd name="T38" fmla="*/ 0 w 86"/>
                <a:gd name="T39" fmla="*/ 0 h 56"/>
                <a:gd name="T40" fmla="*/ 0 w 86"/>
                <a:gd name="T41" fmla="*/ 0 h 56"/>
                <a:gd name="T42" fmla="*/ 0 w 86"/>
                <a:gd name="T43" fmla="*/ 0 h 56"/>
                <a:gd name="T44" fmla="*/ 0 w 86"/>
                <a:gd name="T45" fmla="*/ 0 h 56"/>
                <a:gd name="T46" fmla="*/ 0 w 86"/>
                <a:gd name="T47" fmla="*/ 0 h 56"/>
                <a:gd name="T48" fmla="*/ 0 w 86"/>
                <a:gd name="T49" fmla="*/ 0 h 56"/>
                <a:gd name="T50" fmla="*/ 0 w 86"/>
                <a:gd name="T51" fmla="*/ 0 h 56"/>
                <a:gd name="T52" fmla="*/ 0 w 86"/>
                <a:gd name="T53" fmla="*/ 0 h 56"/>
                <a:gd name="T54" fmla="*/ 0 w 86"/>
                <a:gd name="T55" fmla="*/ 0 h 56"/>
                <a:gd name="T56" fmla="*/ 0 w 86"/>
                <a:gd name="T57" fmla="*/ 0 h 56"/>
                <a:gd name="T58" fmla="*/ 0 w 86"/>
                <a:gd name="T59" fmla="*/ 0 h 56"/>
                <a:gd name="T60" fmla="*/ 0 w 86"/>
                <a:gd name="T61" fmla="*/ 0 h 5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86"/>
                <a:gd name="T94" fmla="*/ 0 h 56"/>
                <a:gd name="T95" fmla="*/ 86 w 86"/>
                <a:gd name="T96" fmla="*/ 56 h 5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86" h="56">
                  <a:moveTo>
                    <a:pt x="57" y="0"/>
                  </a:moveTo>
                  <a:lnTo>
                    <a:pt x="66" y="2"/>
                  </a:lnTo>
                  <a:lnTo>
                    <a:pt x="77" y="6"/>
                  </a:lnTo>
                  <a:lnTo>
                    <a:pt x="83" y="15"/>
                  </a:lnTo>
                  <a:lnTo>
                    <a:pt x="86" y="26"/>
                  </a:lnTo>
                  <a:lnTo>
                    <a:pt x="79" y="22"/>
                  </a:lnTo>
                  <a:lnTo>
                    <a:pt x="74" y="21"/>
                  </a:lnTo>
                  <a:lnTo>
                    <a:pt x="67" y="21"/>
                  </a:lnTo>
                  <a:lnTo>
                    <a:pt x="62" y="21"/>
                  </a:lnTo>
                  <a:lnTo>
                    <a:pt x="55" y="21"/>
                  </a:lnTo>
                  <a:lnTo>
                    <a:pt x="49" y="24"/>
                  </a:lnTo>
                  <a:lnTo>
                    <a:pt x="43" y="25"/>
                  </a:lnTo>
                  <a:lnTo>
                    <a:pt x="38" y="27"/>
                  </a:lnTo>
                  <a:lnTo>
                    <a:pt x="29" y="32"/>
                  </a:lnTo>
                  <a:lnTo>
                    <a:pt x="21" y="38"/>
                  </a:lnTo>
                  <a:lnTo>
                    <a:pt x="18" y="45"/>
                  </a:lnTo>
                  <a:lnTo>
                    <a:pt x="16" y="53"/>
                  </a:lnTo>
                  <a:lnTo>
                    <a:pt x="14" y="56"/>
                  </a:lnTo>
                  <a:lnTo>
                    <a:pt x="6" y="48"/>
                  </a:lnTo>
                  <a:lnTo>
                    <a:pt x="1" y="44"/>
                  </a:lnTo>
                  <a:lnTo>
                    <a:pt x="0" y="39"/>
                  </a:lnTo>
                  <a:lnTo>
                    <a:pt x="3" y="35"/>
                  </a:lnTo>
                  <a:lnTo>
                    <a:pt x="7" y="29"/>
                  </a:lnTo>
                  <a:lnTo>
                    <a:pt x="13" y="25"/>
                  </a:lnTo>
                  <a:lnTo>
                    <a:pt x="20" y="19"/>
                  </a:lnTo>
                  <a:lnTo>
                    <a:pt x="30" y="15"/>
                  </a:lnTo>
                  <a:lnTo>
                    <a:pt x="37" y="11"/>
                  </a:lnTo>
                  <a:lnTo>
                    <a:pt x="44" y="6"/>
                  </a:lnTo>
                  <a:lnTo>
                    <a:pt x="51" y="3"/>
                  </a:lnTo>
                  <a:lnTo>
                    <a:pt x="57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979" name="Freeform 417"/>
            <p:cNvSpPr>
              <a:spLocks/>
            </p:cNvSpPr>
            <p:nvPr/>
          </p:nvSpPr>
          <p:spPr bwMode="auto">
            <a:xfrm>
              <a:off x="7079" y="3699"/>
              <a:ext cx="18" cy="14"/>
            </a:xfrm>
            <a:custGeom>
              <a:avLst/>
              <a:gdLst>
                <a:gd name="T0" fmla="*/ 0 w 75"/>
                <a:gd name="T1" fmla="*/ 0 h 57"/>
                <a:gd name="T2" fmla="*/ 0 w 75"/>
                <a:gd name="T3" fmla="*/ 0 h 57"/>
                <a:gd name="T4" fmla="*/ 0 w 75"/>
                <a:gd name="T5" fmla="*/ 0 h 57"/>
                <a:gd name="T6" fmla="*/ 0 w 75"/>
                <a:gd name="T7" fmla="*/ 0 h 57"/>
                <a:gd name="T8" fmla="*/ 0 w 75"/>
                <a:gd name="T9" fmla="*/ 0 h 57"/>
                <a:gd name="T10" fmla="*/ 0 w 75"/>
                <a:gd name="T11" fmla="*/ 0 h 57"/>
                <a:gd name="T12" fmla="*/ 0 w 75"/>
                <a:gd name="T13" fmla="*/ 0 h 57"/>
                <a:gd name="T14" fmla="*/ 0 w 75"/>
                <a:gd name="T15" fmla="*/ 0 h 57"/>
                <a:gd name="T16" fmla="*/ 0 w 75"/>
                <a:gd name="T17" fmla="*/ 0 h 57"/>
                <a:gd name="T18" fmla="*/ 0 w 75"/>
                <a:gd name="T19" fmla="*/ 0 h 57"/>
                <a:gd name="T20" fmla="*/ 0 w 75"/>
                <a:gd name="T21" fmla="*/ 0 h 57"/>
                <a:gd name="T22" fmla="*/ 0 w 75"/>
                <a:gd name="T23" fmla="*/ 0 h 57"/>
                <a:gd name="T24" fmla="*/ 0 w 75"/>
                <a:gd name="T25" fmla="*/ 0 h 57"/>
                <a:gd name="T26" fmla="*/ 0 w 75"/>
                <a:gd name="T27" fmla="*/ 0 h 57"/>
                <a:gd name="T28" fmla="*/ 0 w 75"/>
                <a:gd name="T29" fmla="*/ 0 h 57"/>
                <a:gd name="T30" fmla="*/ 0 w 75"/>
                <a:gd name="T31" fmla="*/ 0 h 57"/>
                <a:gd name="T32" fmla="*/ 0 w 75"/>
                <a:gd name="T33" fmla="*/ 0 h 57"/>
                <a:gd name="T34" fmla="*/ 0 w 75"/>
                <a:gd name="T35" fmla="*/ 0 h 57"/>
                <a:gd name="T36" fmla="*/ 0 w 75"/>
                <a:gd name="T37" fmla="*/ 0 h 57"/>
                <a:gd name="T38" fmla="*/ 0 w 75"/>
                <a:gd name="T39" fmla="*/ 0 h 57"/>
                <a:gd name="T40" fmla="*/ 0 w 75"/>
                <a:gd name="T41" fmla="*/ 0 h 57"/>
                <a:gd name="T42" fmla="*/ 0 w 75"/>
                <a:gd name="T43" fmla="*/ 0 h 57"/>
                <a:gd name="T44" fmla="*/ 0 w 75"/>
                <a:gd name="T45" fmla="*/ 0 h 57"/>
                <a:gd name="T46" fmla="*/ 0 w 75"/>
                <a:gd name="T47" fmla="*/ 0 h 5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75"/>
                <a:gd name="T73" fmla="*/ 0 h 57"/>
                <a:gd name="T74" fmla="*/ 75 w 75"/>
                <a:gd name="T75" fmla="*/ 57 h 57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75" h="57">
                  <a:moveTo>
                    <a:pt x="53" y="0"/>
                  </a:moveTo>
                  <a:lnTo>
                    <a:pt x="59" y="2"/>
                  </a:lnTo>
                  <a:lnTo>
                    <a:pt x="68" y="6"/>
                  </a:lnTo>
                  <a:lnTo>
                    <a:pt x="72" y="12"/>
                  </a:lnTo>
                  <a:lnTo>
                    <a:pt x="75" y="19"/>
                  </a:lnTo>
                  <a:lnTo>
                    <a:pt x="66" y="18"/>
                  </a:lnTo>
                  <a:lnTo>
                    <a:pt x="58" y="21"/>
                  </a:lnTo>
                  <a:lnTo>
                    <a:pt x="52" y="23"/>
                  </a:lnTo>
                  <a:lnTo>
                    <a:pt x="46" y="30"/>
                  </a:lnTo>
                  <a:lnTo>
                    <a:pt x="39" y="34"/>
                  </a:lnTo>
                  <a:lnTo>
                    <a:pt x="33" y="41"/>
                  </a:lnTo>
                  <a:lnTo>
                    <a:pt x="25" y="45"/>
                  </a:lnTo>
                  <a:lnTo>
                    <a:pt x="21" y="52"/>
                  </a:lnTo>
                  <a:lnTo>
                    <a:pt x="10" y="56"/>
                  </a:lnTo>
                  <a:lnTo>
                    <a:pt x="0" y="57"/>
                  </a:lnTo>
                  <a:lnTo>
                    <a:pt x="1" y="47"/>
                  </a:lnTo>
                  <a:lnTo>
                    <a:pt x="6" y="40"/>
                  </a:lnTo>
                  <a:lnTo>
                    <a:pt x="11" y="32"/>
                  </a:lnTo>
                  <a:lnTo>
                    <a:pt x="21" y="26"/>
                  </a:lnTo>
                  <a:lnTo>
                    <a:pt x="27" y="19"/>
                  </a:lnTo>
                  <a:lnTo>
                    <a:pt x="36" y="13"/>
                  </a:lnTo>
                  <a:lnTo>
                    <a:pt x="45" y="5"/>
                  </a:lnTo>
                  <a:lnTo>
                    <a:pt x="53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980" name="Freeform 418"/>
            <p:cNvSpPr>
              <a:spLocks/>
            </p:cNvSpPr>
            <p:nvPr/>
          </p:nvSpPr>
          <p:spPr bwMode="auto">
            <a:xfrm>
              <a:off x="7021" y="3703"/>
              <a:ext cx="11" cy="10"/>
            </a:xfrm>
            <a:custGeom>
              <a:avLst/>
              <a:gdLst>
                <a:gd name="T0" fmla="*/ 0 w 41"/>
                <a:gd name="T1" fmla="*/ 0 h 43"/>
                <a:gd name="T2" fmla="*/ 0 w 41"/>
                <a:gd name="T3" fmla="*/ 0 h 43"/>
                <a:gd name="T4" fmla="*/ 0 w 41"/>
                <a:gd name="T5" fmla="*/ 0 h 43"/>
                <a:gd name="T6" fmla="*/ 0 w 41"/>
                <a:gd name="T7" fmla="*/ 0 h 43"/>
                <a:gd name="T8" fmla="*/ 0 w 41"/>
                <a:gd name="T9" fmla="*/ 0 h 43"/>
                <a:gd name="T10" fmla="*/ 0 w 41"/>
                <a:gd name="T11" fmla="*/ 0 h 43"/>
                <a:gd name="T12" fmla="*/ 0 w 41"/>
                <a:gd name="T13" fmla="*/ 0 h 43"/>
                <a:gd name="T14" fmla="*/ 0 w 41"/>
                <a:gd name="T15" fmla="*/ 0 h 43"/>
                <a:gd name="T16" fmla="*/ 0 w 41"/>
                <a:gd name="T17" fmla="*/ 0 h 43"/>
                <a:gd name="T18" fmla="*/ 0 w 41"/>
                <a:gd name="T19" fmla="*/ 0 h 43"/>
                <a:gd name="T20" fmla="*/ 0 w 41"/>
                <a:gd name="T21" fmla="*/ 0 h 43"/>
                <a:gd name="T22" fmla="*/ 0 w 41"/>
                <a:gd name="T23" fmla="*/ 0 h 43"/>
                <a:gd name="T24" fmla="*/ 0 w 41"/>
                <a:gd name="T25" fmla="*/ 0 h 43"/>
                <a:gd name="T26" fmla="*/ 0 w 41"/>
                <a:gd name="T27" fmla="*/ 0 h 43"/>
                <a:gd name="T28" fmla="*/ 0 w 41"/>
                <a:gd name="T29" fmla="*/ 0 h 43"/>
                <a:gd name="T30" fmla="*/ 0 w 41"/>
                <a:gd name="T31" fmla="*/ 0 h 43"/>
                <a:gd name="T32" fmla="*/ 0 w 41"/>
                <a:gd name="T33" fmla="*/ 0 h 43"/>
                <a:gd name="T34" fmla="*/ 0 w 41"/>
                <a:gd name="T35" fmla="*/ 0 h 43"/>
                <a:gd name="T36" fmla="*/ 0 w 41"/>
                <a:gd name="T37" fmla="*/ 0 h 43"/>
                <a:gd name="T38" fmla="*/ 0 w 41"/>
                <a:gd name="T39" fmla="*/ 0 h 4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1"/>
                <a:gd name="T61" fmla="*/ 0 h 43"/>
                <a:gd name="T62" fmla="*/ 41 w 41"/>
                <a:gd name="T63" fmla="*/ 43 h 43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1" h="43">
                  <a:moveTo>
                    <a:pt x="22" y="0"/>
                  </a:moveTo>
                  <a:lnTo>
                    <a:pt x="27" y="3"/>
                  </a:lnTo>
                  <a:lnTo>
                    <a:pt x="31" y="8"/>
                  </a:lnTo>
                  <a:lnTo>
                    <a:pt x="34" y="13"/>
                  </a:lnTo>
                  <a:lnTo>
                    <a:pt x="41" y="15"/>
                  </a:lnTo>
                  <a:lnTo>
                    <a:pt x="31" y="18"/>
                  </a:lnTo>
                  <a:lnTo>
                    <a:pt x="22" y="25"/>
                  </a:lnTo>
                  <a:lnTo>
                    <a:pt x="17" y="32"/>
                  </a:lnTo>
                  <a:lnTo>
                    <a:pt x="17" y="43"/>
                  </a:lnTo>
                  <a:lnTo>
                    <a:pt x="10" y="43"/>
                  </a:lnTo>
                  <a:lnTo>
                    <a:pt x="6" y="43"/>
                  </a:lnTo>
                  <a:lnTo>
                    <a:pt x="2" y="42"/>
                  </a:lnTo>
                  <a:lnTo>
                    <a:pt x="1" y="42"/>
                  </a:lnTo>
                  <a:lnTo>
                    <a:pt x="0" y="35"/>
                  </a:lnTo>
                  <a:lnTo>
                    <a:pt x="4" y="30"/>
                  </a:lnTo>
                  <a:lnTo>
                    <a:pt x="7" y="20"/>
                  </a:lnTo>
                  <a:lnTo>
                    <a:pt x="12" y="12"/>
                  </a:lnTo>
                  <a:lnTo>
                    <a:pt x="18" y="4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981" name="Freeform 419"/>
            <p:cNvSpPr>
              <a:spLocks/>
            </p:cNvSpPr>
            <p:nvPr/>
          </p:nvSpPr>
          <p:spPr bwMode="auto">
            <a:xfrm>
              <a:off x="6829" y="3708"/>
              <a:ext cx="13" cy="8"/>
            </a:xfrm>
            <a:custGeom>
              <a:avLst/>
              <a:gdLst>
                <a:gd name="T0" fmla="*/ 0 w 52"/>
                <a:gd name="T1" fmla="*/ 0 h 32"/>
                <a:gd name="T2" fmla="*/ 0 w 52"/>
                <a:gd name="T3" fmla="*/ 0 h 32"/>
                <a:gd name="T4" fmla="*/ 0 w 52"/>
                <a:gd name="T5" fmla="*/ 0 h 32"/>
                <a:gd name="T6" fmla="*/ 0 w 52"/>
                <a:gd name="T7" fmla="*/ 0 h 32"/>
                <a:gd name="T8" fmla="*/ 0 w 52"/>
                <a:gd name="T9" fmla="*/ 0 h 32"/>
                <a:gd name="T10" fmla="*/ 0 w 52"/>
                <a:gd name="T11" fmla="*/ 0 h 32"/>
                <a:gd name="T12" fmla="*/ 0 w 52"/>
                <a:gd name="T13" fmla="*/ 0 h 32"/>
                <a:gd name="T14" fmla="*/ 0 w 52"/>
                <a:gd name="T15" fmla="*/ 0 h 32"/>
                <a:gd name="T16" fmla="*/ 0 w 52"/>
                <a:gd name="T17" fmla="*/ 0 h 32"/>
                <a:gd name="T18" fmla="*/ 0 w 52"/>
                <a:gd name="T19" fmla="*/ 0 h 32"/>
                <a:gd name="T20" fmla="*/ 0 w 52"/>
                <a:gd name="T21" fmla="*/ 0 h 32"/>
                <a:gd name="T22" fmla="*/ 0 w 52"/>
                <a:gd name="T23" fmla="*/ 0 h 32"/>
                <a:gd name="T24" fmla="*/ 0 w 52"/>
                <a:gd name="T25" fmla="*/ 0 h 32"/>
                <a:gd name="T26" fmla="*/ 0 w 52"/>
                <a:gd name="T27" fmla="*/ 0 h 32"/>
                <a:gd name="T28" fmla="*/ 0 w 52"/>
                <a:gd name="T29" fmla="*/ 0 h 32"/>
                <a:gd name="T30" fmla="*/ 0 w 52"/>
                <a:gd name="T31" fmla="*/ 0 h 32"/>
                <a:gd name="T32" fmla="*/ 0 w 52"/>
                <a:gd name="T33" fmla="*/ 0 h 32"/>
                <a:gd name="T34" fmla="*/ 0 w 52"/>
                <a:gd name="T35" fmla="*/ 0 h 32"/>
                <a:gd name="T36" fmla="*/ 0 w 52"/>
                <a:gd name="T37" fmla="*/ 0 h 32"/>
                <a:gd name="T38" fmla="*/ 0 w 52"/>
                <a:gd name="T39" fmla="*/ 0 h 32"/>
                <a:gd name="T40" fmla="*/ 0 w 52"/>
                <a:gd name="T41" fmla="*/ 0 h 3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52"/>
                <a:gd name="T64" fmla="*/ 0 h 32"/>
                <a:gd name="T65" fmla="*/ 52 w 52"/>
                <a:gd name="T66" fmla="*/ 32 h 3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52" h="32">
                  <a:moveTo>
                    <a:pt x="26" y="2"/>
                  </a:moveTo>
                  <a:lnTo>
                    <a:pt x="34" y="0"/>
                  </a:lnTo>
                  <a:lnTo>
                    <a:pt x="40" y="1"/>
                  </a:lnTo>
                  <a:lnTo>
                    <a:pt x="43" y="3"/>
                  </a:lnTo>
                  <a:lnTo>
                    <a:pt x="46" y="8"/>
                  </a:lnTo>
                  <a:lnTo>
                    <a:pt x="46" y="11"/>
                  </a:lnTo>
                  <a:lnTo>
                    <a:pt x="47" y="16"/>
                  </a:lnTo>
                  <a:lnTo>
                    <a:pt x="48" y="22"/>
                  </a:lnTo>
                  <a:lnTo>
                    <a:pt x="52" y="27"/>
                  </a:lnTo>
                  <a:lnTo>
                    <a:pt x="46" y="27"/>
                  </a:lnTo>
                  <a:lnTo>
                    <a:pt x="38" y="27"/>
                  </a:lnTo>
                  <a:lnTo>
                    <a:pt x="32" y="27"/>
                  </a:lnTo>
                  <a:lnTo>
                    <a:pt x="26" y="27"/>
                  </a:lnTo>
                  <a:lnTo>
                    <a:pt x="16" y="28"/>
                  </a:lnTo>
                  <a:lnTo>
                    <a:pt x="5" y="32"/>
                  </a:lnTo>
                  <a:lnTo>
                    <a:pt x="0" y="22"/>
                  </a:lnTo>
                  <a:lnTo>
                    <a:pt x="7" y="15"/>
                  </a:lnTo>
                  <a:lnTo>
                    <a:pt x="13" y="11"/>
                  </a:lnTo>
                  <a:lnTo>
                    <a:pt x="20" y="6"/>
                  </a:lnTo>
                  <a:lnTo>
                    <a:pt x="26" y="2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982" name="Freeform 420"/>
            <p:cNvSpPr>
              <a:spLocks/>
            </p:cNvSpPr>
            <p:nvPr/>
          </p:nvSpPr>
          <p:spPr bwMode="auto">
            <a:xfrm>
              <a:off x="6878" y="3716"/>
              <a:ext cx="15" cy="13"/>
            </a:xfrm>
            <a:custGeom>
              <a:avLst/>
              <a:gdLst>
                <a:gd name="T0" fmla="*/ 0 w 61"/>
                <a:gd name="T1" fmla="*/ 0 h 54"/>
                <a:gd name="T2" fmla="*/ 0 w 61"/>
                <a:gd name="T3" fmla="*/ 0 h 54"/>
                <a:gd name="T4" fmla="*/ 0 w 61"/>
                <a:gd name="T5" fmla="*/ 0 h 54"/>
                <a:gd name="T6" fmla="*/ 0 w 61"/>
                <a:gd name="T7" fmla="*/ 0 h 54"/>
                <a:gd name="T8" fmla="*/ 0 w 61"/>
                <a:gd name="T9" fmla="*/ 0 h 54"/>
                <a:gd name="T10" fmla="*/ 0 w 61"/>
                <a:gd name="T11" fmla="*/ 0 h 54"/>
                <a:gd name="T12" fmla="*/ 0 w 61"/>
                <a:gd name="T13" fmla="*/ 0 h 54"/>
                <a:gd name="T14" fmla="*/ 0 w 61"/>
                <a:gd name="T15" fmla="*/ 0 h 54"/>
                <a:gd name="T16" fmla="*/ 0 w 61"/>
                <a:gd name="T17" fmla="*/ 0 h 54"/>
                <a:gd name="T18" fmla="*/ 0 w 61"/>
                <a:gd name="T19" fmla="*/ 0 h 54"/>
                <a:gd name="T20" fmla="*/ 0 w 61"/>
                <a:gd name="T21" fmla="*/ 0 h 54"/>
                <a:gd name="T22" fmla="*/ 0 w 61"/>
                <a:gd name="T23" fmla="*/ 0 h 54"/>
                <a:gd name="T24" fmla="*/ 0 w 61"/>
                <a:gd name="T25" fmla="*/ 0 h 54"/>
                <a:gd name="T26" fmla="*/ 0 w 61"/>
                <a:gd name="T27" fmla="*/ 0 h 54"/>
                <a:gd name="T28" fmla="*/ 0 w 61"/>
                <a:gd name="T29" fmla="*/ 0 h 54"/>
                <a:gd name="T30" fmla="*/ 0 w 61"/>
                <a:gd name="T31" fmla="*/ 0 h 54"/>
                <a:gd name="T32" fmla="*/ 0 w 61"/>
                <a:gd name="T33" fmla="*/ 0 h 54"/>
                <a:gd name="T34" fmla="*/ 0 w 61"/>
                <a:gd name="T35" fmla="*/ 0 h 54"/>
                <a:gd name="T36" fmla="*/ 0 w 61"/>
                <a:gd name="T37" fmla="*/ 0 h 54"/>
                <a:gd name="T38" fmla="*/ 0 w 61"/>
                <a:gd name="T39" fmla="*/ 0 h 54"/>
                <a:gd name="T40" fmla="*/ 0 w 61"/>
                <a:gd name="T41" fmla="*/ 0 h 54"/>
                <a:gd name="T42" fmla="*/ 0 w 61"/>
                <a:gd name="T43" fmla="*/ 0 h 54"/>
                <a:gd name="T44" fmla="*/ 0 w 61"/>
                <a:gd name="T45" fmla="*/ 0 h 54"/>
                <a:gd name="T46" fmla="*/ 0 w 61"/>
                <a:gd name="T47" fmla="*/ 0 h 54"/>
                <a:gd name="T48" fmla="*/ 0 w 61"/>
                <a:gd name="T49" fmla="*/ 0 h 5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61"/>
                <a:gd name="T76" fmla="*/ 0 h 54"/>
                <a:gd name="T77" fmla="*/ 61 w 61"/>
                <a:gd name="T78" fmla="*/ 54 h 5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61" h="54">
                  <a:moveTo>
                    <a:pt x="32" y="0"/>
                  </a:moveTo>
                  <a:lnTo>
                    <a:pt x="37" y="2"/>
                  </a:lnTo>
                  <a:lnTo>
                    <a:pt x="44" y="6"/>
                  </a:lnTo>
                  <a:lnTo>
                    <a:pt x="49" y="10"/>
                  </a:lnTo>
                  <a:lnTo>
                    <a:pt x="53" y="16"/>
                  </a:lnTo>
                  <a:lnTo>
                    <a:pt x="55" y="21"/>
                  </a:lnTo>
                  <a:lnTo>
                    <a:pt x="59" y="27"/>
                  </a:lnTo>
                  <a:lnTo>
                    <a:pt x="60" y="32"/>
                  </a:lnTo>
                  <a:lnTo>
                    <a:pt x="61" y="39"/>
                  </a:lnTo>
                  <a:lnTo>
                    <a:pt x="57" y="44"/>
                  </a:lnTo>
                  <a:lnTo>
                    <a:pt x="50" y="49"/>
                  </a:lnTo>
                  <a:lnTo>
                    <a:pt x="45" y="50"/>
                  </a:lnTo>
                  <a:lnTo>
                    <a:pt x="39" y="53"/>
                  </a:lnTo>
                  <a:lnTo>
                    <a:pt x="33" y="53"/>
                  </a:lnTo>
                  <a:lnTo>
                    <a:pt x="26" y="54"/>
                  </a:lnTo>
                  <a:lnTo>
                    <a:pt x="0" y="48"/>
                  </a:lnTo>
                  <a:lnTo>
                    <a:pt x="2" y="42"/>
                  </a:lnTo>
                  <a:lnTo>
                    <a:pt x="6" y="35"/>
                  </a:lnTo>
                  <a:lnTo>
                    <a:pt x="10" y="30"/>
                  </a:lnTo>
                  <a:lnTo>
                    <a:pt x="15" y="23"/>
                  </a:lnTo>
                  <a:lnTo>
                    <a:pt x="19" y="17"/>
                  </a:lnTo>
                  <a:lnTo>
                    <a:pt x="24" y="10"/>
                  </a:lnTo>
                  <a:lnTo>
                    <a:pt x="27" y="5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983" name="Freeform 421"/>
            <p:cNvSpPr>
              <a:spLocks/>
            </p:cNvSpPr>
            <p:nvPr/>
          </p:nvSpPr>
          <p:spPr bwMode="auto">
            <a:xfrm>
              <a:off x="6683" y="3716"/>
              <a:ext cx="30" cy="32"/>
            </a:xfrm>
            <a:custGeom>
              <a:avLst/>
              <a:gdLst>
                <a:gd name="T0" fmla="*/ 0 w 121"/>
                <a:gd name="T1" fmla="*/ 0 h 126"/>
                <a:gd name="T2" fmla="*/ 0 w 121"/>
                <a:gd name="T3" fmla="*/ 0 h 126"/>
                <a:gd name="T4" fmla="*/ 0 w 121"/>
                <a:gd name="T5" fmla="*/ 0 h 126"/>
                <a:gd name="T6" fmla="*/ 0 w 121"/>
                <a:gd name="T7" fmla="*/ 0 h 126"/>
                <a:gd name="T8" fmla="*/ 0 w 121"/>
                <a:gd name="T9" fmla="*/ 0 h 126"/>
                <a:gd name="T10" fmla="*/ 0 w 121"/>
                <a:gd name="T11" fmla="*/ 0 h 126"/>
                <a:gd name="T12" fmla="*/ 0 w 121"/>
                <a:gd name="T13" fmla="*/ 0 h 126"/>
                <a:gd name="T14" fmla="*/ 0 w 121"/>
                <a:gd name="T15" fmla="*/ 0 h 126"/>
                <a:gd name="T16" fmla="*/ 0 w 121"/>
                <a:gd name="T17" fmla="*/ 0 h 126"/>
                <a:gd name="T18" fmla="*/ 0 w 121"/>
                <a:gd name="T19" fmla="*/ 0 h 126"/>
                <a:gd name="T20" fmla="*/ 0 w 121"/>
                <a:gd name="T21" fmla="*/ 0 h 126"/>
                <a:gd name="T22" fmla="*/ 0 w 121"/>
                <a:gd name="T23" fmla="*/ 0 h 126"/>
                <a:gd name="T24" fmla="*/ 0 w 121"/>
                <a:gd name="T25" fmla="*/ 0 h 126"/>
                <a:gd name="T26" fmla="*/ 0 w 121"/>
                <a:gd name="T27" fmla="*/ 0 h 126"/>
                <a:gd name="T28" fmla="*/ 0 w 121"/>
                <a:gd name="T29" fmla="*/ 0 h 126"/>
                <a:gd name="T30" fmla="*/ 0 w 121"/>
                <a:gd name="T31" fmla="*/ 0 h 126"/>
                <a:gd name="T32" fmla="*/ 0 w 121"/>
                <a:gd name="T33" fmla="*/ 0 h 126"/>
                <a:gd name="T34" fmla="*/ 0 w 121"/>
                <a:gd name="T35" fmla="*/ 0 h 126"/>
                <a:gd name="T36" fmla="*/ 0 w 121"/>
                <a:gd name="T37" fmla="*/ 0 h 126"/>
                <a:gd name="T38" fmla="*/ 0 w 121"/>
                <a:gd name="T39" fmla="*/ 0 h 126"/>
                <a:gd name="T40" fmla="*/ 0 w 121"/>
                <a:gd name="T41" fmla="*/ 0 h 126"/>
                <a:gd name="T42" fmla="*/ 0 w 121"/>
                <a:gd name="T43" fmla="*/ 0 h 126"/>
                <a:gd name="T44" fmla="*/ 0 w 121"/>
                <a:gd name="T45" fmla="*/ 0 h 126"/>
                <a:gd name="T46" fmla="*/ 0 w 121"/>
                <a:gd name="T47" fmla="*/ 0 h 126"/>
                <a:gd name="T48" fmla="*/ 0 w 121"/>
                <a:gd name="T49" fmla="*/ 0 h 126"/>
                <a:gd name="T50" fmla="*/ 0 w 121"/>
                <a:gd name="T51" fmla="*/ 0 h 126"/>
                <a:gd name="T52" fmla="*/ 0 w 121"/>
                <a:gd name="T53" fmla="*/ 0 h 126"/>
                <a:gd name="T54" fmla="*/ 0 w 121"/>
                <a:gd name="T55" fmla="*/ 0 h 126"/>
                <a:gd name="T56" fmla="*/ 0 w 121"/>
                <a:gd name="T57" fmla="*/ 0 h 126"/>
                <a:gd name="T58" fmla="*/ 0 w 121"/>
                <a:gd name="T59" fmla="*/ 0 h 126"/>
                <a:gd name="T60" fmla="*/ 0 w 121"/>
                <a:gd name="T61" fmla="*/ 0 h 126"/>
                <a:gd name="T62" fmla="*/ 0 w 121"/>
                <a:gd name="T63" fmla="*/ 0 h 126"/>
                <a:gd name="T64" fmla="*/ 0 w 121"/>
                <a:gd name="T65" fmla="*/ 0 h 126"/>
                <a:gd name="T66" fmla="*/ 0 w 121"/>
                <a:gd name="T67" fmla="*/ 0 h 12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21"/>
                <a:gd name="T103" fmla="*/ 0 h 126"/>
                <a:gd name="T104" fmla="*/ 121 w 121"/>
                <a:gd name="T105" fmla="*/ 126 h 12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21" h="126">
                  <a:moveTo>
                    <a:pt x="51" y="0"/>
                  </a:moveTo>
                  <a:lnTo>
                    <a:pt x="63" y="0"/>
                  </a:lnTo>
                  <a:lnTo>
                    <a:pt x="75" y="3"/>
                  </a:lnTo>
                  <a:lnTo>
                    <a:pt x="85" y="6"/>
                  </a:lnTo>
                  <a:lnTo>
                    <a:pt x="94" y="12"/>
                  </a:lnTo>
                  <a:lnTo>
                    <a:pt x="100" y="18"/>
                  </a:lnTo>
                  <a:lnTo>
                    <a:pt x="107" y="25"/>
                  </a:lnTo>
                  <a:lnTo>
                    <a:pt x="112" y="32"/>
                  </a:lnTo>
                  <a:lnTo>
                    <a:pt x="117" y="41"/>
                  </a:lnTo>
                  <a:lnTo>
                    <a:pt x="120" y="50"/>
                  </a:lnTo>
                  <a:lnTo>
                    <a:pt x="121" y="59"/>
                  </a:lnTo>
                  <a:lnTo>
                    <a:pt x="120" y="69"/>
                  </a:lnTo>
                  <a:lnTo>
                    <a:pt x="118" y="79"/>
                  </a:lnTo>
                  <a:lnTo>
                    <a:pt x="114" y="87"/>
                  </a:lnTo>
                  <a:lnTo>
                    <a:pt x="110" y="96"/>
                  </a:lnTo>
                  <a:lnTo>
                    <a:pt x="104" y="104"/>
                  </a:lnTo>
                  <a:lnTo>
                    <a:pt x="98" y="113"/>
                  </a:lnTo>
                  <a:lnTo>
                    <a:pt x="87" y="119"/>
                  </a:lnTo>
                  <a:lnTo>
                    <a:pt x="77" y="126"/>
                  </a:lnTo>
                  <a:lnTo>
                    <a:pt x="77" y="121"/>
                  </a:lnTo>
                  <a:lnTo>
                    <a:pt x="80" y="114"/>
                  </a:lnTo>
                  <a:lnTo>
                    <a:pt x="81" y="107"/>
                  </a:lnTo>
                  <a:lnTo>
                    <a:pt x="83" y="100"/>
                  </a:lnTo>
                  <a:lnTo>
                    <a:pt x="85" y="92"/>
                  </a:lnTo>
                  <a:lnTo>
                    <a:pt x="86" y="83"/>
                  </a:lnTo>
                  <a:lnTo>
                    <a:pt x="87" y="76"/>
                  </a:lnTo>
                  <a:lnTo>
                    <a:pt x="87" y="68"/>
                  </a:lnTo>
                  <a:lnTo>
                    <a:pt x="87" y="59"/>
                  </a:lnTo>
                  <a:lnTo>
                    <a:pt x="86" y="52"/>
                  </a:lnTo>
                  <a:lnTo>
                    <a:pt x="83" y="45"/>
                  </a:lnTo>
                  <a:lnTo>
                    <a:pt x="81" y="40"/>
                  </a:lnTo>
                  <a:lnTo>
                    <a:pt x="76" y="34"/>
                  </a:lnTo>
                  <a:lnTo>
                    <a:pt x="71" y="31"/>
                  </a:lnTo>
                  <a:lnTo>
                    <a:pt x="64" y="29"/>
                  </a:lnTo>
                  <a:lnTo>
                    <a:pt x="56" y="29"/>
                  </a:lnTo>
                  <a:lnTo>
                    <a:pt x="54" y="33"/>
                  </a:lnTo>
                  <a:lnTo>
                    <a:pt x="53" y="39"/>
                  </a:lnTo>
                  <a:lnTo>
                    <a:pt x="53" y="45"/>
                  </a:lnTo>
                  <a:lnTo>
                    <a:pt x="53" y="52"/>
                  </a:lnTo>
                  <a:lnTo>
                    <a:pt x="52" y="58"/>
                  </a:lnTo>
                  <a:lnTo>
                    <a:pt x="52" y="65"/>
                  </a:lnTo>
                  <a:lnTo>
                    <a:pt x="51" y="70"/>
                  </a:lnTo>
                  <a:lnTo>
                    <a:pt x="51" y="78"/>
                  </a:lnTo>
                  <a:lnTo>
                    <a:pt x="47" y="82"/>
                  </a:lnTo>
                  <a:lnTo>
                    <a:pt x="45" y="87"/>
                  </a:lnTo>
                  <a:lnTo>
                    <a:pt x="41" y="91"/>
                  </a:lnTo>
                  <a:lnTo>
                    <a:pt x="39" y="94"/>
                  </a:lnTo>
                  <a:lnTo>
                    <a:pt x="33" y="94"/>
                  </a:lnTo>
                  <a:lnTo>
                    <a:pt x="28" y="95"/>
                  </a:lnTo>
                  <a:lnTo>
                    <a:pt x="20" y="93"/>
                  </a:lnTo>
                  <a:lnTo>
                    <a:pt x="14" y="91"/>
                  </a:lnTo>
                  <a:lnTo>
                    <a:pt x="6" y="83"/>
                  </a:lnTo>
                  <a:lnTo>
                    <a:pt x="4" y="78"/>
                  </a:lnTo>
                  <a:lnTo>
                    <a:pt x="0" y="70"/>
                  </a:lnTo>
                  <a:lnTo>
                    <a:pt x="0" y="65"/>
                  </a:lnTo>
                  <a:lnTo>
                    <a:pt x="0" y="58"/>
                  </a:lnTo>
                  <a:lnTo>
                    <a:pt x="1" y="51"/>
                  </a:lnTo>
                  <a:lnTo>
                    <a:pt x="4" y="45"/>
                  </a:lnTo>
                  <a:lnTo>
                    <a:pt x="6" y="39"/>
                  </a:lnTo>
                  <a:lnTo>
                    <a:pt x="10" y="32"/>
                  </a:lnTo>
                  <a:lnTo>
                    <a:pt x="15" y="26"/>
                  </a:lnTo>
                  <a:lnTo>
                    <a:pt x="18" y="19"/>
                  </a:lnTo>
                  <a:lnTo>
                    <a:pt x="26" y="15"/>
                  </a:lnTo>
                  <a:lnTo>
                    <a:pt x="30" y="10"/>
                  </a:lnTo>
                  <a:lnTo>
                    <a:pt x="38" y="6"/>
                  </a:lnTo>
                  <a:lnTo>
                    <a:pt x="44" y="2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984" name="Freeform 422"/>
            <p:cNvSpPr>
              <a:spLocks/>
            </p:cNvSpPr>
            <p:nvPr/>
          </p:nvSpPr>
          <p:spPr bwMode="auto">
            <a:xfrm>
              <a:off x="7107" y="3716"/>
              <a:ext cx="23" cy="13"/>
            </a:xfrm>
            <a:custGeom>
              <a:avLst/>
              <a:gdLst>
                <a:gd name="T0" fmla="*/ 0 w 90"/>
                <a:gd name="T1" fmla="*/ 0 h 51"/>
                <a:gd name="T2" fmla="*/ 0 w 90"/>
                <a:gd name="T3" fmla="*/ 0 h 51"/>
                <a:gd name="T4" fmla="*/ 0 w 90"/>
                <a:gd name="T5" fmla="*/ 0 h 51"/>
                <a:gd name="T6" fmla="*/ 0 w 90"/>
                <a:gd name="T7" fmla="*/ 0 h 51"/>
                <a:gd name="T8" fmla="*/ 0 w 90"/>
                <a:gd name="T9" fmla="*/ 0 h 51"/>
                <a:gd name="T10" fmla="*/ 0 w 90"/>
                <a:gd name="T11" fmla="*/ 0 h 51"/>
                <a:gd name="T12" fmla="*/ 0 w 90"/>
                <a:gd name="T13" fmla="*/ 0 h 51"/>
                <a:gd name="T14" fmla="*/ 0 w 90"/>
                <a:gd name="T15" fmla="*/ 0 h 51"/>
                <a:gd name="T16" fmla="*/ 0 w 90"/>
                <a:gd name="T17" fmla="*/ 0 h 51"/>
                <a:gd name="T18" fmla="*/ 0 w 90"/>
                <a:gd name="T19" fmla="*/ 0 h 51"/>
                <a:gd name="T20" fmla="*/ 0 w 90"/>
                <a:gd name="T21" fmla="*/ 0 h 51"/>
                <a:gd name="T22" fmla="*/ 0 w 90"/>
                <a:gd name="T23" fmla="*/ 0 h 51"/>
                <a:gd name="T24" fmla="*/ 0 w 90"/>
                <a:gd name="T25" fmla="*/ 0 h 51"/>
                <a:gd name="T26" fmla="*/ 0 w 90"/>
                <a:gd name="T27" fmla="*/ 0 h 51"/>
                <a:gd name="T28" fmla="*/ 0 w 90"/>
                <a:gd name="T29" fmla="*/ 0 h 51"/>
                <a:gd name="T30" fmla="*/ 0 w 90"/>
                <a:gd name="T31" fmla="*/ 0 h 51"/>
                <a:gd name="T32" fmla="*/ 0 w 90"/>
                <a:gd name="T33" fmla="*/ 0 h 51"/>
                <a:gd name="T34" fmla="*/ 0 w 90"/>
                <a:gd name="T35" fmla="*/ 0 h 51"/>
                <a:gd name="T36" fmla="*/ 0 w 90"/>
                <a:gd name="T37" fmla="*/ 0 h 51"/>
                <a:gd name="T38" fmla="*/ 0 w 90"/>
                <a:gd name="T39" fmla="*/ 0 h 51"/>
                <a:gd name="T40" fmla="*/ 0 w 90"/>
                <a:gd name="T41" fmla="*/ 0 h 51"/>
                <a:gd name="T42" fmla="*/ 0 w 90"/>
                <a:gd name="T43" fmla="*/ 0 h 51"/>
                <a:gd name="T44" fmla="*/ 0 w 90"/>
                <a:gd name="T45" fmla="*/ 0 h 51"/>
                <a:gd name="T46" fmla="*/ 0 w 90"/>
                <a:gd name="T47" fmla="*/ 0 h 51"/>
                <a:gd name="T48" fmla="*/ 0 w 90"/>
                <a:gd name="T49" fmla="*/ 0 h 51"/>
                <a:gd name="T50" fmla="*/ 0 w 90"/>
                <a:gd name="T51" fmla="*/ 0 h 51"/>
                <a:gd name="T52" fmla="*/ 0 w 90"/>
                <a:gd name="T53" fmla="*/ 0 h 51"/>
                <a:gd name="T54" fmla="*/ 0 w 90"/>
                <a:gd name="T55" fmla="*/ 0 h 51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90"/>
                <a:gd name="T85" fmla="*/ 0 h 51"/>
                <a:gd name="T86" fmla="*/ 90 w 90"/>
                <a:gd name="T87" fmla="*/ 51 h 51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90" h="51">
                  <a:moveTo>
                    <a:pt x="74" y="0"/>
                  </a:moveTo>
                  <a:lnTo>
                    <a:pt x="79" y="6"/>
                  </a:lnTo>
                  <a:lnTo>
                    <a:pt x="84" y="11"/>
                  </a:lnTo>
                  <a:lnTo>
                    <a:pt x="89" y="16"/>
                  </a:lnTo>
                  <a:lnTo>
                    <a:pt x="90" y="24"/>
                  </a:lnTo>
                  <a:lnTo>
                    <a:pt x="81" y="26"/>
                  </a:lnTo>
                  <a:lnTo>
                    <a:pt x="73" y="30"/>
                  </a:lnTo>
                  <a:lnTo>
                    <a:pt x="65" y="36"/>
                  </a:lnTo>
                  <a:lnTo>
                    <a:pt x="57" y="41"/>
                  </a:lnTo>
                  <a:lnTo>
                    <a:pt x="48" y="46"/>
                  </a:lnTo>
                  <a:lnTo>
                    <a:pt x="39" y="50"/>
                  </a:lnTo>
                  <a:lnTo>
                    <a:pt x="30" y="51"/>
                  </a:lnTo>
                  <a:lnTo>
                    <a:pt x="21" y="51"/>
                  </a:lnTo>
                  <a:lnTo>
                    <a:pt x="20" y="48"/>
                  </a:lnTo>
                  <a:lnTo>
                    <a:pt x="24" y="45"/>
                  </a:lnTo>
                  <a:lnTo>
                    <a:pt x="16" y="44"/>
                  </a:lnTo>
                  <a:lnTo>
                    <a:pt x="12" y="44"/>
                  </a:lnTo>
                  <a:lnTo>
                    <a:pt x="4" y="44"/>
                  </a:lnTo>
                  <a:lnTo>
                    <a:pt x="0" y="45"/>
                  </a:lnTo>
                  <a:lnTo>
                    <a:pt x="7" y="38"/>
                  </a:lnTo>
                  <a:lnTo>
                    <a:pt x="16" y="31"/>
                  </a:lnTo>
                  <a:lnTo>
                    <a:pt x="26" y="26"/>
                  </a:lnTo>
                  <a:lnTo>
                    <a:pt x="37" y="21"/>
                  </a:lnTo>
                  <a:lnTo>
                    <a:pt x="47" y="17"/>
                  </a:lnTo>
                  <a:lnTo>
                    <a:pt x="57" y="12"/>
                  </a:lnTo>
                  <a:lnTo>
                    <a:pt x="66" y="6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985" name="Freeform 423"/>
            <p:cNvSpPr>
              <a:spLocks/>
            </p:cNvSpPr>
            <p:nvPr/>
          </p:nvSpPr>
          <p:spPr bwMode="auto">
            <a:xfrm>
              <a:off x="6746" y="3721"/>
              <a:ext cx="36" cy="32"/>
            </a:xfrm>
            <a:custGeom>
              <a:avLst/>
              <a:gdLst>
                <a:gd name="T0" fmla="*/ 0 w 145"/>
                <a:gd name="T1" fmla="*/ 0 h 129"/>
                <a:gd name="T2" fmla="*/ 0 w 145"/>
                <a:gd name="T3" fmla="*/ 0 h 129"/>
                <a:gd name="T4" fmla="*/ 0 w 145"/>
                <a:gd name="T5" fmla="*/ 0 h 129"/>
                <a:gd name="T6" fmla="*/ 0 w 145"/>
                <a:gd name="T7" fmla="*/ 0 h 129"/>
                <a:gd name="T8" fmla="*/ 0 w 145"/>
                <a:gd name="T9" fmla="*/ 0 h 129"/>
                <a:gd name="T10" fmla="*/ 0 w 145"/>
                <a:gd name="T11" fmla="*/ 0 h 129"/>
                <a:gd name="T12" fmla="*/ 0 w 145"/>
                <a:gd name="T13" fmla="*/ 0 h 129"/>
                <a:gd name="T14" fmla="*/ 0 w 145"/>
                <a:gd name="T15" fmla="*/ 0 h 129"/>
                <a:gd name="T16" fmla="*/ 0 w 145"/>
                <a:gd name="T17" fmla="*/ 0 h 129"/>
                <a:gd name="T18" fmla="*/ 0 w 145"/>
                <a:gd name="T19" fmla="*/ 0 h 129"/>
                <a:gd name="T20" fmla="*/ 0 w 145"/>
                <a:gd name="T21" fmla="*/ 0 h 129"/>
                <a:gd name="T22" fmla="*/ 0 w 145"/>
                <a:gd name="T23" fmla="*/ 0 h 129"/>
                <a:gd name="T24" fmla="*/ 0 w 145"/>
                <a:gd name="T25" fmla="*/ 0 h 129"/>
                <a:gd name="T26" fmla="*/ 0 w 145"/>
                <a:gd name="T27" fmla="*/ 0 h 129"/>
                <a:gd name="T28" fmla="*/ 0 w 145"/>
                <a:gd name="T29" fmla="*/ 0 h 129"/>
                <a:gd name="T30" fmla="*/ 0 w 145"/>
                <a:gd name="T31" fmla="*/ 0 h 129"/>
                <a:gd name="T32" fmla="*/ 0 w 145"/>
                <a:gd name="T33" fmla="*/ 0 h 129"/>
                <a:gd name="T34" fmla="*/ 0 w 145"/>
                <a:gd name="T35" fmla="*/ 0 h 129"/>
                <a:gd name="T36" fmla="*/ 0 w 145"/>
                <a:gd name="T37" fmla="*/ 0 h 129"/>
                <a:gd name="T38" fmla="*/ 0 w 145"/>
                <a:gd name="T39" fmla="*/ 0 h 129"/>
                <a:gd name="T40" fmla="*/ 0 w 145"/>
                <a:gd name="T41" fmla="*/ 0 h 129"/>
                <a:gd name="T42" fmla="*/ 0 w 145"/>
                <a:gd name="T43" fmla="*/ 0 h 129"/>
                <a:gd name="T44" fmla="*/ 0 w 145"/>
                <a:gd name="T45" fmla="*/ 0 h 129"/>
                <a:gd name="T46" fmla="*/ 0 w 145"/>
                <a:gd name="T47" fmla="*/ 0 h 129"/>
                <a:gd name="T48" fmla="*/ 0 w 145"/>
                <a:gd name="T49" fmla="*/ 0 h 129"/>
                <a:gd name="T50" fmla="*/ 0 w 145"/>
                <a:gd name="T51" fmla="*/ 0 h 129"/>
                <a:gd name="T52" fmla="*/ 0 w 145"/>
                <a:gd name="T53" fmla="*/ 0 h 129"/>
                <a:gd name="T54" fmla="*/ 0 w 145"/>
                <a:gd name="T55" fmla="*/ 0 h 129"/>
                <a:gd name="T56" fmla="*/ 0 w 145"/>
                <a:gd name="T57" fmla="*/ 0 h 129"/>
                <a:gd name="T58" fmla="*/ 0 w 145"/>
                <a:gd name="T59" fmla="*/ 0 h 129"/>
                <a:gd name="T60" fmla="*/ 0 w 145"/>
                <a:gd name="T61" fmla="*/ 0 h 129"/>
                <a:gd name="T62" fmla="*/ 0 w 145"/>
                <a:gd name="T63" fmla="*/ 0 h 129"/>
                <a:gd name="T64" fmla="*/ 0 w 145"/>
                <a:gd name="T65" fmla="*/ 0 h 129"/>
                <a:gd name="T66" fmla="*/ 0 w 145"/>
                <a:gd name="T67" fmla="*/ 0 h 129"/>
                <a:gd name="T68" fmla="*/ 0 w 145"/>
                <a:gd name="T69" fmla="*/ 0 h 12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45"/>
                <a:gd name="T106" fmla="*/ 0 h 129"/>
                <a:gd name="T107" fmla="*/ 145 w 145"/>
                <a:gd name="T108" fmla="*/ 129 h 12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45" h="129">
                  <a:moveTo>
                    <a:pt x="50" y="3"/>
                  </a:moveTo>
                  <a:lnTo>
                    <a:pt x="59" y="0"/>
                  </a:lnTo>
                  <a:lnTo>
                    <a:pt x="70" y="1"/>
                  </a:lnTo>
                  <a:lnTo>
                    <a:pt x="80" y="3"/>
                  </a:lnTo>
                  <a:lnTo>
                    <a:pt x="92" y="9"/>
                  </a:lnTo>
                  <a:lnTo>
                    <a:pt x="100" y="13"/>
                  </a:lnTo>
                  <a:lnTo>
                    <a:pt x="111" y="20"/>
                  </a:lnTo>
                  <a:lnTo>
                    <a:pt x="120" y="27"/>
                  </a:lnTo>
                  <a:lnTo>
                    <a:pt x="128" y="36"/>
                  </a:lnTo>
                  <a:lnTo>
                    <a:pt x="134" y="45"/>
                  </a:lnTo>
                  <a:lnTo>
                    <a:pt x="139" y="53"/>
                  </a:lnTo>
                  <a:lnTo>
                    <a:pt x="143" y="64"/>
                  </a:lnTo>
                  <a:lnTo>
                    <a:pt x="145" y="75"/>
                  </a:lnTo>
                  <a:lnTo>
                    <a:pt x="144" y="83"/>
                  </a:lnTo>
                  <a:lnTo>
                    <a:pt x="141" y="93"/>
                  </a:lnTo>
                  <a:lnTo>
                    <a:pt x="135" y="102"/>
                  </a:lnTo>
                  <a:lnTo>
                    <a:pt x="129" y="111"/>
                  </a:lnTo>
                  <a:lnTo>
                    <a:pt x="123" y="113"/>
                  </a:lnTo>
                  <a:lnTo>
                    <a:pt x="117" y="116"/>
                  </a:lnTo>
                  <a:lnTo>
                    <a:pt x="110" y="117"/>
                  </a:lnTo>
                  <a:lnTo>
                    <a:pt x="103" y="120"/>
                  </a:lnTo>
                  <a:lnTo>
                    <a:pt x="94" y="122"/>
                  </a:lnTo>
                  <a:lnTo>
                    <a:pt x="87" y="126"/>
                  </a:lnTo>
                  <a:lnTo>
                    <a:pt x="78" y="127"/>
                  </a:lnTo>
                  <a:lnTo>
                    <a:pt x="71" y="128"/>
                  </a:lnTo>
                  <a:lnTo>
                    <a:pt x="64" y="129"/>
                  </a:lnTo>
                  <a:lnTo>
                    <a:pt x="58" y="128"/>
                  </a:lnTo>
                  <a:lnTo>
                    <a:pt x="67" y="122"/>
                  </a:lnTo>
                  <a:lnTo>
                    <a:pt x="76" y="116"/>
                  </a:lnTo>
                  <a:lnTo>
                    <a:pt x="81" y="106"/>
                  </a:lnTo>
                  <a:lnTo>
                    <a:pt x="87" y="96"/>
                  </a:lnTo>
                  <a:lnTo>
                    <a:pt x="88" y="85"/>
                  </a:lnTo>
                  <a:lnTo>
                    <a:pt x="91" y="75"/>
                  </a:lnTo>
                  <a:lnTo>
                    <a:pt x="90" y="63"/>
                  </a:lnTo>
                  <a:lnTo>
                    <a:pt x="88" y="53"/>
                  </a:lnTo>
                  <a:lnTo>
                    <a:pt x="85" y="42"/>
                  </a:lnTo>
                  <a:lnTo>
                    <a:pt x="79" y="35"/>
                  </a:lnTo>
                  <a:lnTo>
                    <a:pt x="73" y="28"/>
                  </a:lnTo>
                  <a:lnTo>
                    <a:pt x="65" y="25"/>
                  </a:lnTo>
                  <a:lnTo>
                    <a:pt x="56" y="23"/>
                  </a:lnTo>
                  <a:lnTo>
                    <a:pt x="47" y="25"/>
                  </a:lnTo>
                  <a:lnTo>
                    <a:pt x="37" y="32"/>
                  </a:lnTo>
                  <a:lnTo>
                    <a:pt x="26" y="41"/>
                  </a:lnTo>
                  <a:lnTo>
                    <a:pt x="26" y="56"/>
                  </a:lnTo>
                  <a:lnTo>
                    <a:pt x="33" y="56"/>
                  </a:lnTo>
                  <a:lnTo>
                    <a:pt x="40" y="59"/>
                  </a:lnTo>
                  <a:lnTo>
                    <a:pt x="44" y="60"/>
                  </a:lnTo>
                  <a:lnTo>
                    <a:pt x="49" y="63"/>
                  </a:lnTo>
                  <a:lnTo>
                    <a:pt x="52" y="67"/>
                  </a:lnTo>
                  <a:lnTo>
                    <a:pt x="53" y="75"/>
                  </a:lnTo>
                  <a:lnTo>
                    <a:pt x="49" y="82"/>
                  </a:lnTo>
                  <a:lnTo>
                    <a:pt x="44" y="91"/>
                  </a:lnTo>
                  <a:lnTo>
                    <a:pt x="39" y="100"/>
                  </a:lnTo>
                  <a:lnTo>
                    <a:pt x="34" y="108"/>
                  </a:lnTo>
                  <a:lnTo>
                    <a:pt x="23" y="103"/>
                  </a:lnTo>
                  <a:lnTo>
                    <a:pt x="17" y="98"/>
                  </a:lnTo>
                  <a:lnTo>
                    <a:pt x="9" y="91"/>
                  </a:lnTo>
                  <a:lnTo>
                    <a:pt x="6" y="85"/>
                  </a:lnTo>
                  <a:lnTo>
                    <a:pt x="3" y="77"/>
                  </a:lnTo>
                  <a:lnTo>
                    <a:pt x="2" y="69"/>
                  </a:lnTo>
                  <a:lnTo>
                    <a:pt x="0" y="62"/>
                  </a:lnTo>
                  <a:lnTo>
                    <a:pt x="3" y="53"/>
                  </a:lnTo>
                  <a:lnTo>
                    <a:pt x="4" y="45"/>
                  </a:lnTo>
                  <a:lnTo>
                    <a:pt x="8" y="37"/>
                  </a:lnTo>
                  <a:lnTo>
                    <a:pt x="11" y="29"/>
                  </a:lnTo>
                  <a:lnTo>
                    <a:pt x="18" y="23"/>
                  </a:lnTo>
                  <a:lnTo>
                    <a:pt x="23" y="16"/>
                  </a:lnTo>
                  <a:lnTo>
                    <a:pt x="31" y="11"/>
                  </a:lnTo>
                  <a:lnTo>
                    <a:pt x="40" y="7"/>
                  </a:lnTo>
                  <a:lnTo>
                    <a:pt x="50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986" name="Freeform 424"/>
            <p:cNvSpPr>
              <a:spLocks/>
            </p:cNvSpPr>
            <p:nvPr/>
          </p:nvSpPr>
          <p:spPr bwMode="auto">
            <a:xfrm>
              <a:off x="6988" y="3722"/>
              <a:ext cx="11" cy="18"/>
            </a:xfrm>
            <a:custGeom>
              <a:avLst/>
              <a:gdLst>
                <a:gd name="T0" fmla="*/ 0 w 42"/>
                <a:gd name="T1" fmla="*/ 0 h 70"/>
                <a:gd name="T2" fmla="*/ 0 w 42"/>
                <a:gd name="T3" fmla="*/ 0 h 70"/>
                <a:gd name="T4" fmla="*/ 0 w 42"/>
                <a:gd name="T5" fmla="*/ 0 h 70"/>
                <a:gd name="T6" fmla="*/ 0 w 42"/>
                <a:gd name="T7" fmla="*/ 0 h 70"/>
                <a:gd name="T8" fmla="*/ 0 w 42"/>
                <a:gd name="T9" fmla="*/ 0 h 70"/>
                <a:gd name="T10" fmla="*/ 0 w 42"/>
                <a:gd name="T11" fmla="*/ 0 h 70"/>
                <a:gd name="T12" fmla="*/ 0 w 42"/>
                <a:gd name="T13" fmla="*/ 0 h 70"/>
                <a:gd name="T14" fmla="*/ 0 w 42"/>
                <a:gd name="T15" fmla="*/ 0 h 70"/>
                <a:gd name="T16" fmla="*/ 0 w 42"/>
                <a:gd name="T17" fmla="*/ 0 h 70"/>
                <a:gd name="T18" fmla="*/ 0 w 42"/>
                <a:gd name="T19" fmla="*/ 0 h 70"/>
                <a:gd name="T20" fmla="*/ 0 w 42"/>
                <a:gd name="T21" fmla="*/ 0 h 70"/>
                <a:gd name="T22" fmla="*/ 0 w 42"/>
                <a:gd name="T23" fmla="*/ 0 h 70"/>
                <a:gd name="T24" fmla="*/ 0 w 42"/>
                <a:gd name="T25" fmla="*/ 0 h 70"/>
                <a:gd name="T26" fmla="*/ 0 w 42"/>
                <a:gd name="T27" fmla="*/ 0 h 70"/>
                <a:gd name="T28" fmla="*/ 0 w 42"/>
                <a:gd name="T29" fmla="*/ 0 h 70"/>
                <a:gd name="T30" fmla="*/ 0 w 42"/>
                <a:gd name="T31" fmla="*/ 0 h 70"/>
                <a:gd name="T32" fmla="*/ 0 w 42"/>
                <a:gd name="T33" fmla="*/ 0 h 70"/>
                <a:gd name="T34" fmla="*/ 0 w 42"/>
                <a:gd name="T35" fmla="*/ 0 h 70"/>
                <a:gd name="T36" fmla="*/ 0 w 42"/>
                <a:gd name="T37" fmla="*/ 0 h 70"/>
                <a:gd name="T38" fmla="*/ 0 w 42"/>
                <a:gd name="T39" fmla="*/ 0 h 70"/>
                <a:gd name="T40" fmla="*/ 0 w 42"/>
                <a:gd name="T41" fmla="*/ 0 h 70"/>
                <a:gd name="T42" fmla="*/ 0 w 42"/>
                <a:gd name="T43" fmla="*/ 0 h 70"/>
                <a:gd name="T44" fmla="*/ 0 w 42"/>
                <a:gd name="T45" fmla="*/ 0 h 70"/>
                <a:gd name="T46" fmla="*/ 0 w 42"/>
                <a:gd name="T47" fmla="*/ 0 h 70"/>
                <a:gd name="T48" fmla="*/ 0 w 42"/>
                <a:gd name="T49" fmla="*/ 0 h 70"/>
                <a:gd name="T50" fmla="*/ 0 w 42"/>
                <a:gd name="T51" fmla="*/ 0 h 70"/>
                <a:gd name="T52" fmla="*/ 0 w 42"/>
                <a:gd name="T53" fmla="*/ 0 h 70"/>
                <a:gd name="T54" fmla="*/ 0 w 42"/>
                <a:gd name="T55" fmla="*/ 0 h 70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42"/>
                <a:gd name="T85" fmla="*/ 0 h 70"/>
                <a:gd name="T86" fmla="*/ 42 w 42"/>
                <a:gd name="T87" fmla="*/ 70 h 70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42" h="70">
                  <a:moveTo>
                    <a:pt x="13" y="2"/>
                  </a:moveTo>
                  <a:lnTo>
                    <a:pt x="18" y="0"/>
                  </a:lnTo>
                  <a:lnTo>
                    <a:pt x="24" y="0"/>
                  </a:lnTo>
                  <a:lnTo>
                    <a:pt x="27" y="0"/>
                  </a:lnTo>
                  <a:lnTo>
                    <a:pt x="32" y="2"/>
                  </a:lnTo>
                  <a:lnTo>
                    <a:pt x="37" y="5"/>
                  </a:lnTo>
                  <a:lnTo>
                    <a:pt x="41" y="12"/>
                  </a:lnTo>
                  <a:lnTo>
                    <a:pt x="41" y="17"/>
                  </a:lnTo>
                  <a:lnTo>
                    <a:pt x="42" y="23"/>
                  </a:lnTo>
                  <a:lnTo>
                    <a:pt x="41" y="29"/>
                  </a:lnTo>
                  <a:lnTo>
                    <a:pt x="38" y="35"/>
                  </a:lnTo>
                  <a:lnTo>
                    <a:pt x="33" y="45"/>
                  </a:lnTo>
                  <a:lnTo>
                    <a:pt x="26" y="56"/>
                  </a:lnTo>
                  <a:lnTo>
                    <a:pt x="18" y="63"/>
                  </a:lnTo>
                  <a:lnTo>
                    <a:pt x="8" y="70"/>
                  </a:lnTo>
                  <a:lnTo>
                    <a:pt x="4" y="63"/>
                  </a:lnTo>
                  <a:lnTo>
                    <a:pt x="3" y="58"/>
                  </a:lnTo>
                  <a:lnTo>
                    <a:pt x="2" y="50"/>
                  </a:lnTo>
                  <a:lnTo>
                    <a:pt x="2" y="44"/>
                  </a:lnTo>
                  <a:lnTo>
                    <a:pt x="2" y="36"/>
                  </a:lnTo>
                  <a:lnTo>
                    <a:pt x="2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6" y="14"/>
                  </a:lnTo>
                  <a:lnTo>
                    <a:pt x="12" y="12"/>
                  </a:lnTo>
                  <a:lnTo>
                    <a:pt x="14" y="7"/>
                  </a:lnTo>
                  <a:lnTo>
                    <a:pt x="13" y="2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987" name="Freeform 425"/>
            <p:cNvSpPr>
              <a:spLocks/>
            </p:cNvSpPr>
            <p:nvPr/>
          </p:nvSpPr>
          <p:spPr bwMode="auto">
            <a:xfrm>
              <a:off x="6722" y="3726"/>
              <a:ext cx="21" cy="6"/>
            </a:xfrm>
            <a:custGeom>
              <a:avLst/>
              <a:gdLst>
                <a:gd name="T0" fmla="*/ 0 w 83"/>
                <a:gd name="T1" fmla="*/ 0 h 24"/>
                <a:gd name="T2" fmla="*/ 0 w 83"/>
                <a:gd name="T3" fmla="*/ 0 h 24"/>
                <a:gd name="T4" fmla="*/ 0 w 83"/>
                <a:gd name="T5" fmla="*/ 0 h 24"/>
                <a:gd name="T6" fmla="*/ 0 w 83"/>
                <a:gd name="T7" fmla="*/ 0 h 24"/>
                <a:gd name="T8" fmla="*/ 0 w 83"/>
                <a:gd name="T9" fmla="*/ 0 h 24"/>
                <a:gd name="T10" fmla="*/ 0 w 83"/>
                <a:gd name="T11" fmla="*/ 0 h 24"/>
                <a:gd name="T12" fmla="*/ 0 w 83"/>
                <a:gd name="T13" fmla="*/ 0 h 24"/>
                <a:gd name="T14" fmla="*/ 0 w 83"/>
                <a:gd name="T15" fmla="*/ 0 h 24"/>
                <a:gd name="T16" fmla="*/ 0 w 83"/>
                <a:gd name="T17" fmla="*/ 0 h 24"/>
                <a:gd name="T18" fmla="*/ 0 w 83"/>
                <a:gd name="T19" fmla="*/ 0 h 24"/>
                <a:gd name="T20" fmla="*/ 0 w 83"/>
                <a:gd name="T21" fmla="*/ 0 h 24"/>
                <a:gd name="T22" fmla="*/ 0 w 83"/>
                <a:gd name="T23" fmla="*/ 0 h 24"/>
                <a:gd name="T24" fmla="*/ 0 w 83"/>
                <a:gd name="T25" fmla="*/ 0 h 24"/>
                <a:gd name="T26" fmla="*/ 0 w 83"/>
                <a:gd name="T27" fmla="*/ 0 h 24"/>
                <a:gd name="T28" fmla="*/ 0 w 83"/>
                <a:gd name="T29" fmla="*/ 0 h 24"/>
                <a:gd name="T30" fmla="*/ 0 w 83"/>
                <a:gd name="T31" fmla="*/ 0 h 24"/>
                <a:gd name="T32" fmla="*/ 0 w 83"/>
                <a:gd name="T33" fmla="*/ 0 h 24"/>
                <a:gd name="T34" fmla="*/ 0 w 83"/>
                <a:gd name="T35" fmla="*/ 0 h 24"/>
                <a:gd name="T36" fmla="*/ 0 w 83"/>
                <a:gd name="T37" fmla="*/ 0 h 24"/>
                <a:gd name="T38" fmla="*/ 0 w 83"/>
                <a:gd name="T39" fmla="*/ 0 h 24"/>
                <a:gd name="T40" fmla="*/ 0 w 83"/>
                <a:gd name="T41" fmla="*/ 0 h 24"/>
                <a:gd name="T42" fmla="*/ 0 w 83"/>
                <a:gd name="T43" fmla="*/ 0 h 24"/>
                <a:gd name="T44" fmla="*/ 0 w 83"/>
                <a:gd name="T45" fmla="*/ 0 h 24"/>
                <a:gd name="T46" fmla="*/ 0 w 83"/>
                <a:gd name="T47" fmla="*/ 0 h 24"/>
                <a:gd name="T48" fmla="*/ 0 w 83"/>
                <a:gd name="T49" fmla="*/ 0 h 24"/>
                <a:gd name="T50" fmla="*/ 0 w 83"/>
                <a:gd name="T51" fmla="*/ 0 h 24"/>
                <a:gd name="T52" fmla="*/ 0 w 83"/>
                <a:gd name="T53" fmla="*/ 0 h 24"/>
                <a:gd name="T54" fmla="*/ 0 w 83"/>
                <a:gd name="T55" fmla="*/ 0 h 24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83"/>
                <a:gd name="T85" fmla="*/ 0 h 24"/>
                <a:gd name="T86" fmla="*/ 83 w 83"/>
                <a:gd name="T87" fmla="*/ 24 h 24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83" h="24">
                  <a:moveTo>
                    <a:pt x="17" y="1"/>
                  </a:moveTo>
                  <a:lnTo>
                    <a:pt x="25" y="0"/>
                  </a:lnTo>
                  <a:lnTo>
                    <a:pt x="34" y="0"/>
                  </a:lnTo>
                  <a:lnTo>
                    <a:pt x="43" y="0"/>
                  </a:lnTo>
                  <a:lnTo>
                    <a:pt x="52" y="0"/>
                  </a:lnTo>
                  <a:lnTo>
                    <a:pt x="59" y="0"/>
                  </a:lnTo>
                  <a:lnTo>
                    <a:pt x="67" y="1"/>
                  </a:lnTo>
                  <a:lnTo>
                    <a:pt x="75" y="2"/>
                  </a:lnTo>
                  <a:lnTo>
                    <a:pt x="83" y="5"/>
                  </a:lnTo>
                  <a:lnTo>
                    <a:pt x="79" y="7"/>
                  </a:lnTo>
                  <a:lnTo>
                    <a:pt x="76" y="11"/>
                  </a:lnTo>
                  <a:lnTo>
                    <a:pt x="73" y="16"/>
                  </a:lnTo>
                  <a:lnTo>
                    <a:pt x="75" y="23"/>
                  </a:lnTo>
                  <a:lnTo>
                    <a:pt x="69" y="23"/>
                  </a:lnTo>
                  <a:lnTo>
                    <a:pt x="60" y="23"/>
                  </a:lnTo>
                  <a:lnTo>
                    <a:pt x="52" y="23"/>
                  </a:lnTo>
                  <a:lnTo>
                    <a:pt x="43" y="24"/>
                  </a:lnTo>
                  <a:lnTo>
                    <a:pt x="34" y="23"/>
                  </a:lnTo>
                  <a:lnTo>
                    <a:pt x="23" y="21"/>
                  </a:lnTo>
                  <a:lnTo>
                    <a:pt x="14" y="20"/>
                  </a:lnTo>
                  <a:lnTo>
                    <a:pt x="8" y="19"/>
                  </a:lnTo>
                  <a:lnTo>
                    <a:pt x="1" y="15"/>
                  </a:lnTo>
                  <a:lnTo>
                    <a:pt x="0" y="11"/>
                  </a:lnTo>
                  <a:lnTo>
                    <a:pt x="0" y="8"/>
                  </a:lnTo>
                  <a:lnTo>
                    <a:pt x="3" y="6"/>
                  </a:lnTo>
                  <a:lnTo>
                    <a:pt x="9" y="3"/>
                  </a:lnTo>
                  <a:lnTo>
                    <a:pt x="17" y="1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988" name="Freeform 426"/>
            <p:cNvSpPr>
              <a:spLocks/>
            </p:cNvSpPr>
            <p:nvPr/>
          </p:nvSpPr>
          <p:spPr bwMode="auto">
            <a:xfrm>
              <a:off x="6789" y="3731"/>
              <a:ext cx="382" cy="183"/>
            </a:xfrm>
            <a:custGeom>
              <a:avLst/>
              <a:gdLst>
                <a:gd name="T0" fmla="*/ 0 w 1527"/>
                <a:gd name="T1" fmla="*/ 0 h 733"/>
                <a:gd name="T2" fmla="*/ 0 w 1527"/>
                <a:gd name="T3" fmla="*/ 0 h 733"/>
                <a:gd name="T4" fmla="*/ 0 w 1527"/>
                <a:gd name="T5" fmla="*/ 0 h 733"/>
                <a:gd name="T6" fmla="*/ 0 w 1527"/>
                <a:gd name="T7" fmla="*/ 0 h 733"/>
                <a:gd name="T8" fmla="*/ 0 w 1527"/>
                <a:gd name="T9" fmla="*/ 0 h 733"/>
                <a:gd name="T10" fmla="*/ 0 w 1527"/>
                <a:gd name="T11" fmla="*/ 0 h 733"/>
                <a:gd name="T12" fmla="*/ 0 w 1527"/>
                <a:gd name="T13" fmla="*/ 0 h 733"/>
                <a:gd name="T14" fmla="*/ 0 w 1527"/>
                <a:gd name="T15" fmla="*/ 0 h 733"/>
                <a:gd name="T16" fmla="*/ 0 w 1527"/>
                <a:gd name="T17" fmla="*/ 0 h 733"/>
                <a:gd name="T18" fmla="*/ 0 w 1527"/>
                <a:gd name="T19" fmla="*/ 0 h 733"/>
                <a:gd name="T20" fmla="*/ 0 w 1527"/>
                <a:gd name="T21" fmla="*/ 0 h 733"/>
                <a:gd name="T22" fmla="*/ 0 w 1527"/>
                <a:gd name="T23" fmla="*/ 0 h 733"/>
                <a:gd name="T24" fmla="*/ 0 w 1527"/>
                <a:gd name="T25" fmla="*/ 0 h 733"/>
                <a:gd name="T26" fmla="*/ 0 w 1527"/>
                <a:gd name="T27" fmla="*/ 0 h 733"/>
                <a:gd name="T28" fmla="*/ 0 w 1527"/>
                <a:gd name="T29" fmla="*/ 0 h 733"/>
                <a:gd name="T30" fmla="*/ 0 w 1527"/>
                <a:gd name="T31" fmla="*/ 0 h 733"/>
                <a:gd name="T32" fmla="*/ 0 w 1527"/>
                <a:gd name="T33" fmla="*/ 0 h 733"/>
                <a:gd name="T34" fmla="*/ 0 w 1527"/>
                <a:gd name="T35" fmla="*/ 0 h 733"/>
                <a:gd name="T36" fmla="*/ 0 w 1527"/>
                <a:gd name="T37" fmla="*/ 0 h 733"/>
                <a:gd name="T38" fmla="*/ 0 w 1527"/>
                <a:gd name="T39" fmla="*/ 0 h 733"/>
                <a:gd name="T40" fmla="*/ 0 w 1527"/>
                <a:gd name="T41" fmla="*/ 0 h 733"/>
                <a:gd name="T42" fmla="*/ 0 w 1527"/>
                <a:gd name="T43" fmla="*/ 0 h 733"/>
                <a:gd name="T44" fmla="*/ 0 w 1527"/>
                <a:gd name="T45" fmla="*/ 0 h 733"/>
                <a:gd name="T46" fmla="*/ 0 w 1527"/>
                <a:gd name="T47" fmla="*/ 0 h 733"/>
                <a:gd name="T48" fmla="*/ 0 w 1527"/>
                <a:gd name="T49" fmla="*/ 0 h 733"/>
                <a:gd name="T50" fmla="*/ 0 w 1527"/>
                <a:gd name="T51" fmla="*/ 0 h 733"/>
                <a:gd name="T52" fmla="*/ 0 w 1527"/>
                <a:gd name="T53" fmla="*/ 0 h 733"/>
                <a:gd name="T54" fmla="*/ 0 w 1527"/>
                <a:gd name="T55" fmla="*/ 0 h 733"/>
                <a:gd name="T56" fmla="*/ 0 w 1527"/>
                <a:gd name="T57" fmla="*/ 0 h 733"/>
                <a:gd name="T58" fmla="*/ 0 w 1527"/>
                <a:gd name="T59" fmla="*/ 0 h 733"/>
                <a:gd name="T60" fmla="*/ 0 w 1527"/>
                <a:gd name="T61" fmla="*/ 0 h 733"/>
                <a:gd name="T62" fmla="*/ 0 w 1527"/>
                <a:gd name="T63" fmla="*/ 0 h 733"/>
                <a:gd name="T64" fmla="*/ 0 w 1527"/>
                <a:gd name="T65" fmla="*/ 0 h 733"/>
                <a:gd name="T66" fmla="*/ 0 w 1527"/>
                <a:gd name="T67" fmla="*/ 0 h 733"/>
                <a:gd name="T68" fmla="*/ 0 w 1527"/>
                <a:gd name="T69" fmla="*/ 0 h 733"/>
                <a:gd name="T70" fmla="*/ 0 w 1527"/>
                <a:gd name="T71" fmla="*/ 0 h 733"/>
                <a:gd name="T72" fmla="*/ 0 w 1527"/>
                <a:gd name="T73" fmla="*/ 0 h 733"/>
                <a:gd name="T74" fmla="*/ 0 w 1527"/>
                <a:gd name="T75" fmla="*/ 0 h 733"/>
                <a:gd name="T76" fmla="*/ 0 w 1527"/>
                <a:gd name="T77" fmla="*/ 0 h 733"/>
                <a:gd name="T78" fmla="*/ 0 w 1527"/>
                <a:gd name="T79" fmla="*/ 0 h 733"/>
                <a:gd name="T80" fmla="*/ 0 w 1527"/>
                <a:gd name="T81" fmla="*/ 0 h 733"/>
                <a:gd name="T82" fmla="*/ 0 w 1527"/>
                <a:gd name="T83" fmla="*/ 0 h 733"/>
                <a:gd name="T84" fmla="*/ 0 w 1527"/>
                <a:gd name="T85" fmla="*/ 0 h 733"/>
                <a:gd name="T86" fmla="*/ 0 w 1527"/>
                <a:gd name="T87" fmla="*/ 0 h 733"/>
                <a:gd name="T88" fmla="*/ 0 w 1527"/>
                <a:gd name="T89" fmla="*/ 0 h 733"/>
                <a:gd name="T90" fmla="*/ 0 w 1527"/>
                <a:gd name="T91" fmla="*/ 0 h 733"/>
                <a:gd name="T92" fmla="*/ 0 w 1527"/>
                <a:gd name="T93" fmla="*/ 0 h 733"/>
                <a:gd name="T94" fmla="*/ 0 w 1527"/>
                <a:gd name="T95" fmla="*/ 0 h 733"/>
                <a:gd name="T96" fmla="*/ 0 w 1527"/>
                <a:gd name="T97" fmla="*/ 0 h 733"/>
                <a:gd name="T98" fmla="*/ 0 w 1527"/>
                <a:gd name="T99" fmla="*/ 0 h 733"/>
                <a:gd name="T100" fmla="*/ 0 w 1527"/>
                <a:gd name="T101" fmla="*/ 0 h 733"/>
                <a:gd name="T102" fmla="*/ 0 w 1527"/>
                <a:gd name="T103" fmla="*/ 0 h 733"/>
                <a:gd name="T104" fmla="*/ 0 w 1527"/>
                <a:gd name="T105" fmla="*/ 0 h 733"/>
                <a:gd name="T106" fmla="*/ 0 w 1527"/>
                <a:gd name="T107" fmla="*/ 0 h 733"/>
                <a:gd name="T108" fmla="*/ 0 w 1527"/>
                <a:gd name="T109" fmla="*/ 0 h 733"/>
                <a:gd name="T110" fmla="*/ 0 w 1527"/>
                <a:gd name="T111" fmla="*/ 0 h 733"/>
                <a:gd name="T112" fmla="*/ 0 w 1527"/>
                <a:gd name="T113" fmla="*/ 0 h 733"/>
                <a:gd name="T114" fmla="*/ 0 w 1527"/>
                <a:gd name="T115" fmla="*/ 0 h 733"/>
                <a:gd name="T116" fmla="*/ 0 w 1527"/>
                <a:gd name="T117" fmla="*/ 0 h 733"/>
                <a:gd name="T118" fmla="*/ 0 w 1527"/>
                <a:gd name="T119" fmla="*/ 0 h 733"/>
                <a:gd name="T120" fmla="*/ 0 w 1527"/>
                <a:gd name="T121" fmla="*/ 0 h 733"/>
                <a:gd name="T122" fmla="*/ 0 w 1527"/>
                <a:gd name="T123" fmla="*/ 0 h 733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527"/>
                <a:gd name="T187" fmla="*/ 0 h 733"/>
                <a:gd name="T188" fmla="*/ 1527 w 1527"/>
                <a:gd name="T189" fmla="*/ 733 h 733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527" h="733">
                  <a:moveTo>
                    <a:pt x="3" y="0"/>
                  </a:moveTo>
                  <a:lnTo>
                    <a:pt x="22" y="0"/>
                  </a:lnTo>
                  <a:lnTo>
                    <a:pt x="40" y="0"/>
                  </a:lnTo>
                  <a:lnTo>
                    <a:pt x="58" y="0"/>
                  </a:lnTo>
                  <a:lnTo>
                    <a:pt x="79" y="1"/>
                  </a:lnTo>
                  <a:lnTo>
                    <a:pt x="97" y="1"/>
                  </a:lnTo>
                  <a:lnTo>
                    <a:pt x="116" y="3"/>
                  </a:lnTo>
                  <a:lnTo>
                    <a:pt x="135" y="3"/>
                  </a:lnTo>
                  <a:lnTo>
                    <a:pt x="154" y="7"/>
                  </a:lnTo>
                  <a:lnTo>
                    <a:pt x="172" y="8"/>
                  </a:lnTo>
                  <a:lnTo>
                    <a:pt x="191" y="10"/>
                  </a:lnTo>
                  <a:lnTo>
                    <a:pt x="209" y="13"/>
                  </a:lnTo>
                  <a:lnTo>
                    <a:pt x="228" y="15"/>
                  </a:lnTo>
                  <a:lnTo>
                    <a:pt x="244" y="19"/>
                  </a:lnTo>
                  <a:lnTo>
                    <a:pt x="262" y="22"/>
                  </a:lnTo>
                  <a:lnTo>
                    <a:pt x="278" y="25"/>
                  </a:lnTo>
                  <a:lnTo>
                    <a:pt x="295" y="29"/>
                  </a:lnTo>
                  <a:lnTo>
                    <a:pt x="297" y="41"/>
                  </a:lnTo>
                  <a:lnTo>
                    <a:pt x="298" y="54"/>
                  </a:lnTo>
                  <a:lnTo>
                    <a:pt x="298" y="67"/>
                  </a:lnTo>
                  <a:lnTo>
                    <a:pt x="299" y="79"/>
                  </a:lnTo>
                  <a:lnTo>
                    <a:pt x="298" y="91"/>
                  </a:lnTo>
                  <a:lnTo>
                    <a:pt x="298" y="105"/>
                  </a:lnTo>
                  <a:lnTo>
                    <a:pt x="298" y="117"/>
                  </a:lnTo>
                  <a:lnTo>
                    <a:pt x="298" y="130"/>
                  </a:lnTo>
                  <a:lnTo>
                    <a:pt x="297" y="142"/>
                  </a:lnTo>
                  <a:lnTo>
                    <a:pt x="295" y="155"/>
                  </a:lnTo>
                  <a:lnTo>
                    <a:pt x="295" y="168"/>
                  </a:lnTo>
                  <a:lnTo>
                    <a:pt x="295" y="181"/>
                  </a:lnTo>
                  <a:lnTo>
                    <a:pt x="295" y="193"/>
                  </a:lnTo>
                  <a:lnTo>
                    <a:pt x="295" y="206"/>
                  </a:lnTo>
                  <a:lnTo>
                    <a:pt x="297" y="219"/>
                  </a:lnTo>
                  <a:lnTo>
                    <a:pt x="300" y="232"/>
                  </a:lnTo>
                  <a:lnTo>
                    <a:pt x="371" y="224"/>
                  </a:lnTo>
                  <a:lnTo>
                    <a:pt x="442" y="216"/>
                  </a:lnTo>
                  <a:lnTo>
                    <a:pt x="515" y="211"/>
                  </a:lnTo>
                  <a:lnTo>
                    <a:pt x="588" y="205"/>
                  </a:lnTo>
                  <a:lnTo>
                    <a:pt x="660" y="199"/>
                  </a:lnTo>
                  <a:lnTo>
                    <a:pt x="733" y="193"/>
                  </a:lnTo>
                  <a:lnTo>
                    <a:pt x="806" y="187"/>
                  </a:lnTo>
                  <a:lnTo>
                    <a:pt x="879" y="183"/>
                  </a:lnTo>
                  <a:lnTo>
                    <a:pt x="952" y="177"/>
                  </a:lnTo>
                  <a:lnTo>
                    <a:pt x="1024" y="173"/>
                  </a:lnTo>
                  <a:lnTo>
                    <a:pt x="1097" y="169"/>
                  </a:lnTo>
                  <a:lnTo>
                    <a:pt x="1171" y="164"/>
                  </a:lnTo>
                  <a:lnTo>
                    <a:pt x="1242" y="161"/>
                  </a:lnTo>
                  <a:lnTo>
                    <a:pt x="1315" y="158"/>
                  </a:lnTo>
                  <a:lnTo>
                    <a:pt x="1389" y="155"/>
                  </a:lnTo>
                  <a:lnTo>
                    <a:pt x="1461" y="152"/>
                  </a:lnTo>
                  <a:lnTo>
                    <a:pt x="1465" y="158"/>
                  </a:lnTo>
                  <a:lnTo>
                    <a:pt x="1473" y="159"/>
                  </a:lnTo>
                  <a:lnTo>
                    <a:pt x="1483" y="154"/>
                  </a:lnTo>
                  <a:lnTo>
                    <a:pt x="1494" y="148"/>
                  </a:lnTo>
                  <a:lnTo>
                    <a:pt x="1500" y="141"/>
                  </a:lnTo>
                  <a:lnTo>
                    <a:pt x="1505" y="132"/>
                  </a:lnTo>
                  <a:lnTo>
                    <a:pt x="1503" y="130"/>
                  </a:lnTo>
                  <a:lnTo>
                    <a:pt x="1502" y="127"/>
                  </a:lnTo>
                  <a:lnTo>
                    <a:pt x="1497" y="124"/>
                  </a:lnTo>
                  <a:lnTo>
                    <a:pt x="1493" y="124"/>
                  </a:lnTo>
                  <a:lnTo>
                    <a:pt x="1483" y="120"/>
                  </a:lnTo>
                  <a:lnTo>
                    <a:pt x="1473" y="117"/>
                  </a:lnTo>
                  <a:lnTo>
                    <a:pt x="1464" y="112"/>
                  </a:lnTo>
                  <a:lnTo>
                    <a:pt x="1454" y="109"/>
                  </a:lnTo>
                  <a:lnTo>
                    <a:pt x="1454" y="101"/>
                  </a:lnTo>
                  <a:lnTo>
                    <a:pt x="1454" y="93"/>
                  </a:lnTo>
                  <a:lnTo>
                    <a:pt x="1461" y="92"/>
                  </a:lnTo>
                  <a:lnTo>
                    <a:pt x="1470" y="94"/>
                  </a:lnTo>
                  <a:lnTo>
                    <a:pt x="1477" y="96"/>
                  </a:lnTo>
                  <a:lnTo>
                    <a:pt x="1485" y="100"/>
                  </a:lnTo>
                  <a:lnTo>
                    <a:pt x="1493" y="103"/>
                  </a:lnTo>
                  <a:lnTo>
                    <a:pt x="1500" y="109"/>
                  </a:lnTo>
                  <a:lnTo>
                    <a:pt x="1506" y="115"/>
                  </a:lnTo>
                  <a:lnTo>
                    <a:pt x="1512" y="120"/>
                  </a:lnTo>
                  <a:lnTo>
                    <a:pt x="1518" y="129"/>
                  </a:lnTo>
                  <a:lnTo>
                    <a:pt x="1521" y="137"/>
                  </a:lnTo>
                  <a:lnTo>
                    <a:pt x="1525" y="146"/>
                  </a:lnTo>
                  <a:lnTo>
                    <a:pt x="1527" y="155"/>
                  </a:lnTo>
                  <a:lnTo>
                    <a:pt x="1527" y="161"/>
                  </a:lnTo>
                  <a:lnTo>
                    <a:pt x="1526" y="170"/>
                  </a:lnTo>
                  <a:lnTo>
                    <a:pt x="1521" y="174"/>
                  </a:lnTo>
                  <a:lnTo>
                    <a:pt x="1517" y="181"/>
                  </a:lnTo>
                  <a:lnTo>
                    <a:pt x="1508" y="183"/>
                  </a:lnTo>
                  <a:lnTo>
                    <a:pt x="1501" y="186"/>
                  </a:lnTo>
                  <a:lnTo>
                    <a:pt x="1491" y="186"/>
                  </a:lnTo>
                  <a:lnTo>
                    <a:pt x="1482" y="186"/>
                  </a:lnTo>
                  <a:lnTo>
                    <a:pt x="1442" y="189"/>
                  </a:lnTo>
                  <a:lnTo>
                    <a:pt x="1403" y="193"/>
                  </a:lnTo>
                  <a:lnTo>
                    <a:pt x="1365" y="195"/>
                  </a:lnTo>
                  <a:lnTo>
                    <a:pt x="1326" y="198"/>
                  </a:lnTo>
                  <a:lnTo>
                    <a:pt x="1287" y="200"/>
                  </a:lnTo>
                  <a:lnTo>
                    <a:pt x="1249" y="202"/>
                  </a:lnTo>
                  <a:lnTo>
                    <a:pt x="1209" y="205"/>
                  </a:lnTo>
                  <a:lnTo>
                    <a:pt x="1171" y="206"/>
                  </a:lnTo>
                  <a:lnTo>
                    <a:pt x="1131" y="207"/>
                  </a:lnTo>
                  <a:lnTo>
                    <a:pt x="1090" y="209"/>
                  </a:lnTo>
                  <a:lnTo>
                    <a:pt x="1051" y="211"/>
                  </a:lnTo>
                  <a:lnTo>
                    <a:pt x="1011" y="214"/>
                  </a:lnTo>
                  <a:lnTo>
                    <a:pt x="970" y="215"/>
                  </a:lnTo>
                  <a:lnTo>
                    <a:pt x="928" y="219"/>
                  </a:lnTo>
                  <a:lnTo>
                    <a:pt x="887" y="222"/>
                  </a:lnTo>
                  <a:lnTo>
                    <a:pt x="846" y="225"/>
                  </a:lnTo>
                  <a:lnTo>
                    <a:pt x="811" y="228"/>
                  </a:lnTo>
                  <a:lnTo>
                    <a:pt x="776" y="232"/>
                  </a:lnTo>
                  <a:lnTo>
                    <a:pt x="741" y="235"/>
                  </a:lnTo>
                  <a:lnTo>
                    <a:pt x="707" y="238"/>
                  </a:lnTo>
                  <a:lnTo>
                    <a:pt x="672" y="241"/>
                  </a:lnTo>
                  <a:lnTo>
                    <a:pt x="637" y="245"/>
                  </a:lnTo>
                  <a:lnTo>
                    <a:pt x="602" y="247"/>
                  </a:lnTo>
                  <a:lnTo>
                    <a:pt x="569" y="250"/>
                  </a:lnTo>
                  <a:lnTo>
                    <a:pt x="533" y="253"/>
                  </a:lnTo>
                  <a:lnTo>
                    <a:pt x="499" y="256"/>
                  </a:lnTo>
                  <a:lnTo>
                    <a:pt x="464" y="259"/>
                  </a:lnTo>
                  <a:lnTo>
                    <a:pt x="430" y="263"/>
                  </a:lnTo>
                  <a:lnTo>
                    <a:pt x="397" y="267"/>
                  </a:lnTo>
                  <a:lnTo>
                    <a:pt x="364" y="272"/>
                  </a:lnTo>
                  <a:lnTo>
                    <a:pt x="331" y="277"/>
                  </a:lnTo>
                  <a:lnTo>
                    <a:pt x="300" y="282"/>
                  </a:lnTo>
                  <a:lnTo>
                    <a:pt x="299" y="308"/>
                  </a:lnTo>
                  <a:lnTo>
                    <a:pt x="298" y="333"/>
                  </a:lnTo>
                  <a:lnTo>
                    <a:pt x="298" y="360"/>
                  </a:lnTo>
                  <a:lnTo>
                    <a:pt x="299" y="386"/>
                  </a:lnTo>
                  <a:lnTo>
                    <a:pt x="299" y="412"/>
                  </a:lnTo>
                  <a:lnTo>
                    <a:pt x="299" y="438"/>
                  </a:lnTo>
                  <a:lnTo>
                    <a:pt x="300" y="465"/>
                  </a:lnTo>
                  <a:lnTo>
                    <a:pt x="301" y="491"/>
                  </a:lnTo>
                  <a:lnTo>
                    <a:pt x="301" y="516"/>
                  </a:lnTo>
                  <a:lnTo>
                    <a:pt x="304" y="542"/>
                  </a:lnTo>
                  <a:lnTo>
                    <a:pt x="305" y="566"/>
                  </a:lnTo>
                  <a:lnTo>
                    <a:pt x="307" y="592"/>
                  </a:lnTo>
                  <a:lnTo>
                    <a:pt x="309" y="615"/>
                  </a:lnTo>
                  <a:lnTo>
                    <a:pt x="311" y="639"/>
                  </a:lnTo>
                  <a:lnTo>
                    <a:pt x="313" y="663"/>
                  </a:lnTo>
                  <a:lnTo>
                    <a:pt x="315" y="687"/>
                  </a:lnTo>
                  <a:lnTo>
                    <a:pt x="330" y="682"/>
                  </a:lnTo>
                  <a:lnTo>
                    <a:pt x="347" y="679"/>
                  </a:lnTo>
                  <a:lnTo>
                    <a:pt x="363" y="676"/>
                  </a:lnTo>
                  <a:lnTo>
                    <a:pt x="381" y="673"/>
                  </a:lnTo>
                  <a:lnTo>
                    <a:pt x="397" y="668"/>
                  </a:lnTo>
                  <a:lnTo>
                    <a:pt x="413" y="666"/>
                  </a:lnTo>
                  <a:lnTo>
                    <a:pt x="430" y="663"/>
                  </a:lnTo>
                  <a:lnTo>
                    <a:pt x="448" y="661"/>
                  </a:lnTo>
                  <a:lnTo>
                    <a:pt x="464" y="659"/>
                  </a:lnTo>
                  <a:lnTo>
                    <a:pt x="481" y="655"/>
                  </a:lnTo>
                  <a:lnTo>
                    <a:pt x="498" y="653"/>
                  </a:lnTo>
                  <a:lnTo>
                    <a:pt x="515" y="653"/>
                  </a:lnTo>
                  <a:lnTo>
                    <a:pt x="531" y="651"/>
                  </a:lnTo>
                  <a:lnTo>
                    <a:pt x="547" y="651"/>
                  </a:lnTo>
                  <a:lnTo>
                    <a:pt x="564" y="651"/>
                  </a:lnTo>
                  <a:lnTo>
                    <a:pt x="581" y="652"/>
                  </a:lnTo>
                  <a:lnTo>
                    <a:pt x="580" y="660"/>
                  </a:lnTo>
                  <a:lnTo>
                    <a:pt x="581" y="668"/>
                  </a:lnTo>
                  <a:lnTo>
                    <a:pt x="581" y="669"/>
                  </a:lnTo>
                  <a:lnTo>
                    <a:pt x="584" y="673"/>
                  </a:lnTo>
                  <a:lnTo>
                    <a:pt x="588" y="672"/>
                  </a:lnTo>
                  <a:lnTo>
                    <a:pt x="594" y="672"/>
                  </a:lnTo>
                  <a:lnTo>
                    <a:pt x="602" y="668"/>
                  </a:lnTo>
                  <a:lnTo>
                    <a:pt x="612" y="666"/>
                  </a:lnTo>
                  <a:lnTo>
                    <a:pt x="621" y="663"/>
                  </a:lnTo>
                  <a:lnTo>
                    <a:pt x="630" y="660"/>
                  </a:lnTo>
                  <a:lnTo>
                    <a:pt x="637" y="655"/>
                  </a:lnTo>
                  <a:lnTo>
                    <a:pt x="648" y="652"/>
                  </a:lnTo>
                  <a:lnTo>
                    <a:pt x="655" y="647"/>
                  </a:lnTo>
                  <a:lnTo>
                    <a:pt x="665" y="645"/>
                  </a:lnTo>
                  <a:lnTo>
                    <a:pt x="674" y="639"/>
                  </a:lnTo>
                  <a:lnTo>
                    <a:pt x="683" y="636"/>
                  </a:lnTo>
                  <a:lnTo>
                    <a:pt x="693" y="633"/>
                  </a:lnTo>
                  <a:lnTo>
                    <a:pt x="702" y="629"/>
                  </a:lnTo>
                  <a:lnTo>
                    <a:pt x="712" y="626"/>
                  </a:lnTo>
                  <a:lnTo>
                    <a:pt x="722" y="625"/>
                  </a:lnTo>
                  <a:lnTo>
                    <a:pt x="731" y="623"/>
                  </a:lnTo>
                  <a:lnTo>
                    <a:pt x="743" y="623"/>
                  </a:lnTo>
                  <a:lnTo>
                    <a:pt x="751" y="622"/>
                  </a:lnTo>
                  <a:lnTo>
                    <a:pt x="758" y="622"/>
                  </a:lnTo>
                  <a:lnTo>
                    <a:pt x="765" y="621"/>
                  </a:lnTo>
                  <a:lnTo>
                    <a:pt x="775" y="620"/>
                  </a:lnTo>
                  <a:lnTo>
                    <a:pt x="782" y="618"/>
                  </a:lnTo>
                  <a:lnTo>
                    <a:pt x="790" y="615"/>
                  </a:lnTo>
                  <a:lnTo>
                    <a:pt x="800" y="614"/>
                  </a:lnTo>
                  <a:lnTo>
                    <a:pt x="808" y="613"/>
                  </a:lnTo>
                  <a:lnTo>
                    <a:pt x="816" y="610"/>
                  </a:lnTo>
                  <a:lnTo>
                    <a:pt x="824" y="609"/>
                  </a:lnTo>
                  <a:lnTo>
                    <a:pt x="834" y="607"/>
                  </a:lnTo>
                  <a:lnTo>
                    <a:pt x="842" y="607"/>
                  </a:lnTo>
                  <a:lnTo>
                    <a:pt x="849" y="607"/>
                  </a:lnTo>
                  <a:lnTo>
                    <a:pt x="858" y="607"/>
                  </a:lnTo>
                  <a:lnTo>
                    <a:pt x="865" y="608"/>
                  </a:lnTo>
                  <a:lnTo>
                    <a:pt x="873" y="611"/>
                  </a:lnTo>
                  <a:lnTo>
                    <a:pt x="878" y="613"/>
                  </a:lnTo>
                  <a:lnTo>
                    <a:pt x="884" y="615"/>
                  </a:lnTo>
                  <a:lnTo>
                    <a:pt x="890" y="620"/>
                  </a:lnTo>
                  <a:lnTo>
                    <a:pt x="895" y="625"/>
                  </a:lnTo>
                  <a:lnTo>
                    <a:pt x="899" y="626"/>
                  </a:lnTo>
                  <a:lnTo>
                    <a:pt x="905" y="626"/>
                  </a:lnTo>
                  <a:lnTo>
                    <a:pt x="912" y="626"/>
                  </a:lnTo>
                  <a:lnTo>
                    <a:pt x="918" y="627"/>
                  </a:lnTo>
                  <a:lnTo>
                    <a:pt x="925" y="627"/>
                  </a:lnTo>
                  <a:lnTo>
                    <a:pt x="931" y="627"/>
                  </a:lnTo>
                  <a:lnTo>
                    <a:pt x="940" y="626"/>
                  </a:lnTo>
                  <a:lnTo>
                    <a:pt x="947" y="626"/>
                  </a:lnTo>
                  <a:lnTo>
                    <a:pt x="952" y="625"/>
                  </a:lnTo>
                  <a:lnTo>
                    <a:pt x="959" y="623"/>
                  </a:lnTo>
                  <a:lnTo>
                    <a:pt x="964" y="621"/>
                  </a:lnTo>
                  <a:lnTo>
                    <a:pt x="970" y="620"/>
                  </a:lnTo>
                  <a:lnTo>
                    <a:pt x="976" y="613"/>
                  </a:lnTo>
                  <a:lnTo>
                    <a:pt x="979" y="607"/>
                  </a:lnTo>
                  <a:lnTo>
                    <a:pt x="993" y="601"/>
                  </a:lnTo>
                  <a:lnTo>
                    <a:pt x="1008" y="597"/>
                  </a:lnTo>
                  <a:lnTo>
                    <a:pt x="1024" y="593"/>
                  </a:lnTo>
                  <a:lnTo>
                    <a:pt x="1041" y="588"/>
                  </a:lnTo>
                  <a:lnTo>
                    <a:pt x="1057" y="584"/>
                  </a:lnTo>
                  <a:lnTo>
                    <a:pt x="1075" y="582"/>
                  </a:lnTo>
                  <a:lnTo>
                    <a:pt x="1091" y="579"/>
                  </a:lnTo>
                  <a:lnTo>
                    <a:pt x="1110" y="578"/>
                  </a:lnTo>
                  <a:lnTo>
                    <a:pt x="1125" y="574"/>
                  </a:lnTo>
                  <a:lnTo>
                    <a:pt x="1142" y="574"/>
                  </a:lnTo>
                  <a:lnTo>
                    <a:pt x="1159" y="574"/>
                  </a:lnTo>
                  <a:lnTo>
                    <a:pt x="1176" y="578"/>
                  </a:lnTo>
                  <a:lnTo>
                    <a:pt x="1191" y="580"/>
                  </a:lnTo>
                  <a:lnTo>
                    <a:pt x="1207" y="584"/>
                  </a:lnTo>
                  <a:lnTo>
                    <a:pt x="1223" y="588"/>
                  </a:lnTo>
                  <a:lnTo>
                    <a:pt x="1240" y="595"/>
                  </a:lnTo>
                  <a:lnTo>
                    <a:pt x="1243" y="595"/>
                  </a:lnTo>
                  <a:lnTo>
                    <a:pt x="1250" y="595"/>
                  </a:lnTo>
                  <a:lnTo>
                    <a:pt x="1255" y="594"/>
                  </a:lnTo>
                  <a:lnTo>
                    <a:pt x="1262" y="593"/>
                  </a:lnTo>
                  <a:lnTo>
                    <a:pt x="1272" y="586"/>
                  </a:lnTo>
                  <a:lnTo>
                    <a:pt x="1278" y="578"/>
                  </a:lnTo>
                  <a:lnTo>
                    <a:pt x="1282" y="573"/>
                  </a:lnTo>
                  <a:lnTo>
                    <a:pt x="1288" y="569"/>
                  </a:lnTo>
                  <a:lnTo>
                    <a:pt x="1295" y="566"/>
                  </a:lnTo>
                  <a:lnTo>
                    <a:pt x="1302" y="563"/>
                  </a:lnTo>
                  <a:lnTo>
                    <a:pt x="1311" y="560"/>
                  </a:lnTo>
                  <a:lnTo>
                    <a:pt x="1319" y="558"/>
                  </a:lnTo>
                  <a:lnTo>
                    <a:pt x="1329" y="556"/>
                  </a:lnTo>
                  <a:lnTo>
                    <a:pt x="1338" y="556"/>
                  </a:lnTo>
                  <a:lnTo>
                    <a:pt x="1347" y="555"/>
                  </a:lnTo>
                  <a:lnTo>
                    <a:pt x="1356" y="555"/>
                  </a:lnTo>
                  <a:lnTo>
                    <a:pt x="1365" y="555"/>
                  </a:lnTo>
                  <a:lnTo>
                    <a:pt x="1373" y="555"/>
                  </a:lnTo>
                  <a:lnTo>
                    <a:pt x="1381" y="555"/>
                  </a:lnTo>
                  <a:lnTo>
                    <a:pt x="1389" y="556"/>
                  </a:lnTo>
                  <a:lnTo>
                    <a:pt x="1395" y="557"/>
                  </a:lnTo>
                  <a:lnTo>
                    <a:pt x="1402" y="558"/>
                  </a:lnTo>
                  <a:lnTo>
                    <a:pt x="1409" y="563"/>
                  </a:lnTo>
                  <a:lnTo>
                    <a:pt x="1415" y="571"/>
                  </a:lnTo>
                  <a:lnTo>
                    <a:pt x="1417" y="579"/>
                  </a:lnTo>
                  <a:lnTo>
                    <a:pt x="1417" y="587"/>
                  </a:lnTo>
                  <a:lnTo>
                    <a:pt x="1413" y="595"/>
                  </a:lnTo>
                  <a:lnTo>
                    <a:pt x="1406" y="602"/>
                  </a:lnTo>
                  <a:lnTo>
                    <a:pt x="1401" y="603"/>
                  </a:lnTo>
                  <a:lnTo>
                    <a:pt x="1395" y="605"/>
                  </a:lnTo>
                  <a:lnTo>
                    <a:pt x="1389" y="605"/>
                  </a:lnTo>
                  <a:lnTo>
                    <a:pt x="1382" y="605"/>
                  </a:lnTo>
                  <a:lnTo>
                    <a:pt x="1342" y="608"/>
                  </a:lnTo>
                  <a:lnTo>
                    <a:pt x="1302" y="611"/>
                  </a:lnTo>
                  <a:lnTo>
                    <a:pt x="1264" y="614"/>
                  </a:lnTo>
                  <a:lnTo>
                    <a:pt x="1224" y="618"/>
                  </a:lnTo>
                  <a:lnTo>
                    <a:pt x="1184" y="621"/>
                  </a:lnTo>
                  <a:lnTo>
                    <a:pt x="1146" y="624"/>
                  </a:lnTo>
                  <a:lnTo>
                    <a:pt x="1106" y="626"/>
                  </a:lnTo>
                  <a:lnTo>
                    <a:pt x="1066" y="631"/>
                  </a:lnTo>
                  <a:lnTo>
                    <a:pt x="1028" y="634"/>
                  </a:lnTo>
                  <a:lnTo>
                    <a:pt x="988" y="638"/>
                  </a:lnTo>
                  <a:lnTo>
                    <a:pt x="949" y="642"/>
                  </a:lnTo>
                  <a:lnTo>
                    <a:pt x="911" y="648"/>
                  </a:lnTo>
                  <a:lnTo>
                    <a:pt x="871" y="654"/>
                  </a:lnTo>
                  <a:lnTo>
                    <a:pt x="833" y="661"/>
                  </a:lnTo>
                  <a:lnTo>
                    <a:pt x="793" y="668"/>
                  </a:lnTo>
                  <a:lnTo>
                    <a:pt x="754" y="679"/>
                  </a:lnTo>
                  <a:lnTo>
                    <a:pt x="727" y="679"/>
                  </a:lnTo>
                  <a:lnTo>
                    <a:pt x="699" y="681"/>
                  </a:lnTo>
                  <a:lnTo>
                    <a:pt x="671" y="684"/>
                  </a:lnTo>
                  <a:lnTo>
                    <a:pt x="643" y="687"/>
                  </a:lnTo>
                  <a:lnTo>
                    <a:pt x="615" y="690"/>
                  </a:lnTo>
                  <a:lnTo>
                    <a:pt x="588" y="692"/>
                  </a:lnTo>
                  <a:lnTo>
                    <a:pt x="559" y="696"/>
                  </a:lnTo>
                  <a:lnTo>
                    <a:pt x="533" y="700"/>
                  </a:lnTo>
                  <a:lnTo>
                    <a:pt x="504" y="703"/>
                  </a:lnTo>
                  <a:lnTo>
                    <a:pt x="476" y="707"/>
                  </a:lnTo>
                  <a:lnTo>
                    <a:pt x="448" y="711"/>
                  </a:lnTo>
                  <a:lnTo>
                    <a:pt x="422" y="716"/>
                  </a:lnTo>
                  <a:lnTo>
                    <a:pt x="393" y="720"/>
                  </a:lnTo>
                  <a:lnTo>
                    <a:pt x="368" y="725"/>
                  </a:lnTo>
                  <a:lnTo>
                    <a:pt x="341" y="729"/>
                  </a:lnTo>
                  <a:lnTo>
                    <a:pt x="315" y="733"/>
                  </a:lnTo>
                  <a:lnTo>
                    <a:pt x="309" y="732"/>
                  </a:lnTo>
                  <a:lnTo>
                    <a:pt x="303" y="732"/>
                  </a:lnTo>
                  <a:lnTo>
                    <a:pt x="297" y="732"/>
                  </a:lnTo>
                  <a:lnTo>
                    <a:pt x="291" y="732"/>
                  </a:lnTo>
                  <a:lnTo>
                    <a:pt x="284" y="731"/>
                  </a:lnTo>
                  <a:lnTo>
                    <a:pt x="278" y="731"/>
                  </a:lnTo>
                  <a:lnTo>
                    <a:pt x="271" y="730"/>
                  </a:lnTo>
                  <a:lnTo>
                    <a:pt x="266" y="730"/>
                  </a:lnTo>
                  <a:lnTo>
                    <a:pt x="257" y="726"/>
                  </a:lnTo>
                  <a:lnTo>
                    <a:pt x="251" y="720"/>
                  </a:lnTo>
                  <a:lnTo>
                    <a:pt x="247" y="714"/>
                  </a:lnTo>
                  <a:lnTo>
                    <a:pt x="247" y="709"/>
                  </a:lnTo>
                  <a:lnTo>
                    <a:pt x="247" y="703"/>
                  </a:lnTo>
                  <a:lnTo>
                    <a:pt x="250" y="696"/>
                  </a:lnTo>
                  <a:lnTo>
                    <a:pt x="248" y="678"/>
                  </a:lnTo>
                  <a:lnTo>
                    <a:pt x="248" y="660"/>
                  </a:lnTo>
                  <a:lnTo>
                    <a:pt x="248" y="642"/>
                  </a:lnTo>
                  <a:lnTo>
                    <a:pt x="248" y="625"/>
                  </a:lnTo>
                  <a:lnTo>
                    <a:pt x="248" y="606"/>
                  </a:lnTo>
                  <a:lnTo>
                    <a:pt x="248" y="588"/>
                  </a:lnTo>
                  <a:lnTo>
                    <a:pt x="248" y="571"/>
                  </a:lnTo>
                  <a:lnTo>
                    <a:pt x="248" y="553"/>
                  </a:lnTo>
                  <a:lnTo>
                    <a:pt x="247" y="535"/>
                  </a:lnTo>
                  <a:lnTo>
                    <a:pt x="247" y="518"/>
                  </a:lnTo>
                  <a:lnTo>
                    <a:pt x="247" y="500"/>
                  </a:lnTo>
                  <a:lnTo>
                    <a:pt x="247" y="482"/>
                  </a:lnTo>
                  <a:lnTo>
                    <a:pt x="247" y="465"/>
                  </a:lnTo>
                  <a:lnTo>
                    <a:pt x="247" y="447"/>
                  </a:lnTo>
                  <a:lnTo>
                    <a:pt x="247" y="429"/>
                  </a:lnTo>
                  <a:lnTo>
                    <a:pt x="247" y="413"/>
                  </a:lnTo>
                  <a:lnTo>
                    <a:pt x="244" y="392"/>
                  </a:lnTo>
                  <a:lnTo>
                    <a:pt x="241" y="371"/>
                  </a:lnTo>
                  <a:lnTo>
                    <a:pt x="239" y="349"/>
                  </a:lnTo>
                  <a:lnTo>
                    <a:pt x="239" y="328"/>
                  </a:lnTo>
                  <a:lnTo>
                    <a:pt x="239" y="305"/>
                  </a:lnTo>
                  <a:lnTo>
                    <a:pt x="239" y="282"/>
                  </a:lnTo>
                  <a:lnTo>
                    <a:pt x="240" y="260"/>
                  </a:lnTo>
                  <a:lnTo>
                    <a:pt x="241" y="238"/>
                  </a:lnTo>
                  <a:lnTo>
                    <a:pt x="240" y="215"/>
                  </a:lnTo>
                  <a:lnTo>
                    <a:pt x="240" y="193"/>
                  </a:lnTo>
                  <a:lnTo>
                    <a:pt x="239" y="171"/>
                  </a:lnTo>
                  <a:lnTo>
                    <a:pt x="239" y="149"/>
                  </a:lnTo>
                  <a:lnTo>
                    <a:pt x="235" y="127"/>
                  </a:lnTo>
                  <a:lnTo>
                    <a:pt x="231" y="106"/>
                  </a:lnTo>
                  <a:lnTo>
                    <a:pt x="227" y="86"/>
                  </a:lnTo>
                  <a:lnTo>
                    <a:pt x="221" y="66"/>
                  </a:lnTo>
                  <a:lnTo>
                    <a:pt x="210" y="67"/>
                  </a:lnTo>
                  <a:lnTo>
                    <a:pt x="199" y="67"/>
                  </a:lnTo>
                  <a:lnTo>
                    <a:pt x="189" y="67"/>
                  </a:lnTo>
                  <a:lnTo>
                    <a:pt x="180" y="67"/>
                  </a:lnTo>
                  <a:lnTo>
                    <a:pt x="170" y="65"/>
                  </a:lnTo>
                  <a:lnTo>
                    <a:pt x="160" y="63"/>
                  </a:lnTo>
                  <a:lnTo>
                    <a:pt x="150" y="61"/>
                  </a:lnTo>
                  <a:lnTo>
                    <a:pt x="141" y="59"/>
                  </a:lnTo>
                  <a:lnTo>
                    <a:pt x="132" y="56"/>
                  </a:lnTo>
                  <a:lnTo>
                    <a:pt x="122" y="55"/>
                  </a:lnTo>
                  <a:lnTo>
                    <a:pt x="113" y="54"/>
                  </a:lnTo>
                  <a:lnTo>
                    <a:pt x="104" y="54"/>
                  </a:lnTo>
                  <a:lnTo>
                    <a:pt x="94" y="54"/>
                  </a:lnTo>
                  <a:lnTo>
                    <a:pt x="86" y="55"/>
                  </a:lnTo>
                  <a:lnTo>
                    <a:pt x="77" y="57"/>
                  </a:lnTo>
                  <a:lnTo>
                    <a:pt x="69" y="62"/>
                  </a:lnTo>
                  <a:lnTo>
                    <a:pt x="66" y="61"/>
                  </a:lnTo>
                  <a:lnTo>
                    <a:pt x="62" y="61"/>
                  </a:lnTo>
                  <a:lnTo>
                    <a:pt x="57" y="60"/>
                  </a:lnTo>
                  <a:lnTo>
                    <a:pt x="54" y="60"/>
                  </a:lnTo>
                  <a:lnTo>
                    <a:pt x="46" y="55"/>
                  </a:lnTo>
                  <a:lnTo>
                    <a:pt x="40" y="51"/>
                  </a:lnTo>
                  <a:lnTo>
                    <a:pt x="34" y="47"/>
                  </a:lnTo>
                  <a:lnTo>
                    <a:pt x="33" y="44"/>
                  </a:lnTo>
                  <a:lnTo>
                    <a:pt x="30" y="40"/>
                  </a:lnTo>
                  <a:lnTo>
                    <a:pt x="32" y="37"/>
                  </a:lnTo>
                  <a:lnTo>
                    <a:pt x="35" y="35"/>
                  </a:lnTo>
                  <a:lnTo>
                    <a:pt x="45" y="32"/>
                  </a:lnTo>
                  <a:lnTo>
                    <a:pt x="51" y="32"/>
                  </a:lnTo>
                  <a:lnTo>
                    <a:pt x="57" y="32"/>
                  </a:lnTo>
                  <a:lnTo>
                    <a:pt x="52" y="25"/>
                  </a:lnTo>
                  <a:lnTo>
                    <a:pt x="45" y="22"/>
                  </a:lnTo>
                  <a:lnTo>
                    <a:pt x="36" y="20"/>
                  </a:lnTo>
                  <a:lnTo>
                    <a:pt x="30" y="20"/>
                  </a:lnTo>
                  <a:lnTo>
                    <a:pt x="23" y="19"/>
                  </a:lnTo>
                  <a:lnTo>
                    <a:pt x="16" y="17"/>
                  </a:lnTo>
                  <a:lnTo>
                    <a:pt x="9" y="14"/>
                  </a:lnTo>
                  <a:lnTo>
                    <a:pt x="3" y="12"/>
                  </a:lnTo>
                  <a:lnTo>
                    <a:pt x="0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989" name="Freeform 427"/>
            <p:cNvSpPr>
              <a:spLocks/>
            </p:cNvSpPr>
            <p:nvPr/>
          </p:nvSpPr>
          <p:spPr bwMode="auto">
            <a:xfrm>
              <a:off x="7080" y="3731"/>
              <a:ext cx="11" cy="10"/>
            </a:xfrm>
            <a:custGeom>
              <a:avLst/>
              <a:gdLst>
                <a:gd name="T0" fmla="*/ 0 w 44"/>
                <a:gd name="T1" fmla="*/ 0 h 41"/>
                <a:gd name="T2" fmla="*/ 0 w 44"/>
                <a:gd name="T3" fmla="*/ 0 h 41"/>
                <a:gd name="T4" fmla="*/ 0 w 44"/>
                <a:gd name="T5" fmla="*/ 0 h 41"/>
                <a:gd name="T6" fmla="*/ 0 w 44"/>
                <a:gd name="T7" fmla="*/ 0 h 41"/>
                <a:gd name="T8" fmla="*/ 0 w 44"/>
                <a:gd name="T9" fmla="*/ 0 h 41"/>
                <a:gd name="T10" fmla="*/ 0 w 44"/>
                <a:gd name="T11" fmla="*/ 0 h 41"/>
                <a:gd name="T12" fmla="*/ 0 w 44"/>
                <a:gd name="T13" fmla="*/ 0 h 41"/>
                <a:gd name="T14" fmla="*/ 0 w 44"/>
                <a:gd name="T15" fmla="*/ 0 h 41"/>
                <a:gd name="T16" fmla="*/ 0 w 44"/>
                <a:gd name="T17" fmla="*/ 0 h 41"/>
                <a:gd name="T18" fmla="*/ 0 w 44"/>
                <a:gd name="T19" fmla="*/ 0 h 41"/>
                <a:gd name="T20" fmla="*/ 0 w 44"/>
                <a:gd name="T21" fmla="*/ 0 h 41"/>
                <a:gd name="T22" fmla="*/ 0 w 44"/>
                <a:gd name="T23" fmla="*/ 0 h 41"/>
                <a:gd name="T24" fmla="*/ 0 w 44"/>
                <a:gd name="T25" fmla="*/ 0 h 41"/>
                <a:gd name="T26" fmla="*/ 0 w 44"/>
                <a:gd name="T27" fmla="*/ 0 h 41"/>
                <a:gd name="T28" fmla="*/ 0 w 44"/>
                <a:gd name="T29" fmla="*/ 0 h 41"/>
                <a:gd name="T30" fmla="*/ 0 w 44"/>
                <a:gd name="T31" fmla="*/ 0 h 41"/>
                <a:gd name="T32" fmla="*/ 0 w 44"/>
                <a:gd name="T33" fmla="*/ 0 h 41"/>
                <a:gd name="T34" fmla="*/ 0 w 44"/>
                <a:gd name="T35" fmla="*/ 0 h 4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4"/>
                <a:gd name="T55" fmla="*/ 0 h 41"/>
                <a:gd name="T56" fmla="*/ 44 w 44"/>
                <a:gd name="T57" fmla="*/ 41 h 41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4" h="41">
                  <a:moveTo>
                    <a:pt x="19" y="0"/>
                  </a:moveTo>
                  <a:lnTo>
                    <a:pt x="25" y="1"/>
                  </a:lnTo>
                  <a:lnTo>
                    <a:pt x="31" y="6"/>
                  </a:lnTo>
                  <a:lnTo>
                    <a:pt x="38" y="11"/>
                  </a:lnTo>
                  <a:lnTo>
                    <a:pt x="44" y="17"/>
                  </a:lnTo>
                  <a:lnTo>
                    <a:pt x="32" y="22"/>
                  </a:lnTo>
                  <a:lnTo>
                    <a:pt x="21" y="28"/>
                  </a:lnTo>
                  <a:lnTo>
                    <a:pt x="11" y="36"/>
                  </a:lnTo>
                  <a:lnTo>
                    <a:pt x="0" y="41"/>
                  </a:lnTo>
                  <a:lnTo>
                    <a:pt x="1" y="34"/>
                  </a:lnTo>
                  <a:lnTo>
                    <a:pt x="2" y="26"/>
                  </a:lnTo>
                  <a:lnTo>
                    <a:pt x="3" y="20"/>
                  </a:lnTo>
                  <a:lnTo>
                    <a:pt x="5" y="13"/>
                  </a:lnTo>
                  <a:lnTo>
                    <a:pt x="6" y="9"/>
                  </a:lnTo>
                  <a:lnTo>
                    <a:pt x="7" y="6"/>
                  </a:lnTo>
                  <a:lnTo>
                    <a:pt x="11" y="3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990" name="Freeform 428"/>
            <p:cNvSpPr>
              <a:spLocks/>
            </p:cNvSpPr>
            <p:nvPr/>
          </p:nvSpPr>
          <p:spPr bwMode="auto">
            <a:xfrm>
              <a:off x="6777" y="3734"/>
              <a:ext cx="3" cy="4"/>
            </a:xfrm>
            <a:custGeom>
              <a:avLst/>
              <a:gdLst>
                <a:gd name="T0" fmla="*/ 0 w 12"/>
                <a:gd name="T1" fmla="*/ 0 h 15"/>
                <a:gd name="T2" fmla="*/ 0 w 12"/>
                <a:gd name="T3" fmla="*/ 0 h 15"/>
                <a:gd name="T4" fmla="*/ 0 w 12"/>
                <a:gd name="T5" fmla="*/ 0 h 15"/>
                <a:gd name="T6" fmla="*/ 0 w 12"/>
                <a:gd name="T7" fmla="*/ 0 h 15"/>
                <a:gd name="T8" fmla="*/ 0 w 12"/>
                <a:gd name="T9" fmla="*/ 0 h 15"/>
                <a:gd name="T10" fmla="*/ 0 w 12"/>
                <a:gd name="T11" fmla="*/ 0 h 15"/>
                <a:gd name="T12" fmla="*/ 0 w 12"/>
                <a:gd name="T13" fmla="*/ 0 h 15"/>
                <a:gd name="T14" fmla="*/ 0 w 12"/>
                <a:gd name="T15" fmla="*/ 0 h 15"/>
                <a:gd name="T16" fmla="*/ 0 w 12"/>
                <a:gd name="T17" fmla="*/ 0 h 15"/>
                <a:gd name="T18" fmla="*/ 0 w 12"/>
                <a:gd name="T19" fmla="*/ 0 h 15"/>
                <a:gd name="T20" fmla="*/ 0 w 12"/>
                <a:gd name="T21" fmla="*/ 0 h 15"/>
                <a:gd name="T22" fmla="*/ 0 w 12"/>
                <a:gd name="T23" fmla="*/ 0 h 1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2"/>
                <a:gd name="T37" fmla="*/ 0 h 15"/>
                <a:gd name="T38" fmla="*/ 12 w 12"/>
                <a:gd name="T39" fmla="*/ 15 h 1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2" h="15">
                  <a:moveTo>
                    <a:pt x="4" y="0"/>
                  </a:moveTo>
                  <a:lnTo>
                    <a:pt x="9" y="1"/>
                  </a:lnTo>
                  <a:lnTo>
                    <a:pt x="12" y="8"/>
                  </a:lnTo>
                  <a:lnTo>
                    <a:pt x="11" y="12"/>
                  </a:lnTo>
                  <a:lnTo>
                    <a:pt x="11" y="15"/>
                  </a:lnTo>
                  <a:lnTo>
                    <a:pt x="6" y="14"/>
                  </a:lnTo>
                  <a:lnTo>
                    <a:pt x="1" y="13"/>
                  </a:lnTo>
                  <a:lnTo>
                    <a:pt x="0" y="11"/>
                  </a:lnTo>
                  <a:lnTo>
                    <a:pt x="0" y="7"/>
                  </a:lnTo>
                  <a:lnTo>
                    <a:pt x="0" y="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991" name="Freeform 429"/>
            <p:cNvSpPr>
              <a:spLocks/>
            </p:cNvSpPr>
            <p:nvPr/>
          </p:nvSpPr>
          <p:spPr bwMode="auto">
            <a:xfrm>
              <a:off x="6547" y="3739"/>
              <a:ext cx="288" cy="184"/>
            </a:xfrm>
            <a:custGeom>
              <a:avLst/>
              <a:gdLst>
                <a:gd name="T0" fmla="*/ 0 w 1151"/>
                <a:gd name="T1" fmla="*/ 0 h 738"/>
                <a:gd name="T2" fmla="*/ 0 w 1151"/>
                <a:gd name="T3" fmla="*/ 0 h 738"/>
                <a:gd name="T4" fmla="*/ 0 w 1151"/>
                <a:gd name="T5" fmla="*/ 0 h 738"/>
                <a:gd name="T6" fmla="*/ 0 w 1151"/>
                <a:gd name="T7" fmla="*/ 0 h 738"/>
                <a:gd name="T8" fmla="*/ 0 w 1151"/>
                <a:gd name="T9" fmla="*/ 0 h 738"/>
                <a:gd name="T10" fmla="*/ 0 w 1151"/>
                <a:gd name="T11" fmla="*/ 0 h 738"/>
                <a:gd name="T12" fmla="*/ 0 w 1151"/>
                <a:gd name="T13" fmla="*/ 0 h 738"/>
                <a:gd name="T14" fmla="*/ 0 w 1151"/>
                <a:gd name="T15" fmla="*/ 0 h 738"/>
                <a:gd name="T16" fmla="*/ 0 w 1151"/>
                <a:gd name="T17" fmla="*/ 0 h 738"/>
                <a:gd name="T18" fmla="*/ 0 w 1151"/>
                <a:gd name="T19" fmla="*/ 0 h 738"/>
                <a:gd name="T20" fmla="*/ 0 w 1151"/>
                <a:gd name="T21" fmla="*/ 0 h 738"/>
                <a:gd name="T22" fmla="*/ 0 w 1151"/>
                <a:gd name="T23" fmla="*/ 0 h 738"/>
                <a:gd name="T24" fmla="*/ 0 w 1151"/>
                <a:gd name="T25" fmla="*/ 0 h 738"/>
                <a:gd name="T26" fmla="*/ 0 w 1151"/>
                <a:gd name="T27" fmla="*/ 0 h 738"/>
                <a:gd name="T28" fmla="*/ 0 w 1151"/>
                <a:gd name="T29" fmla="*/ 0 h 738"/>
                <a:gd name="T30" fmla="*/ 0 w 1151"/>
                <a:gd name="T31" fmla="*/ 0 h 738"/>
                <a:gd name="T32" fmla="*/ 0 w 1151"/>
                <a:gd name="T33" fmla="*/ 0 h 738"/>
                <a:gd name="T34" fmla="*/ 0 w 1151"/>
                <a:gd name="T35" fmla="*/ 0 h 738"/>
                <a:gd name="T36" fmla="*/ 0 w 1151"/>
                <a:gd name="T37" fmla="*/ 0 h 738"/>
                <a:gd name="T38" fmla="*/ 0 w 1151"/>
                <a:gd name="T39" fmla="*/ 0 h 738"/>
                <a:gd name="T40" fmla="*/ 0 w 1151"/>
                <a:gd name="T41" fmla="*/ 0 h 738"/>
                <a:gd name="T42" fmla="*/ 0 w 1151"/>
                <a:gd name="T43" fmla="*/ 0 h 738"/>
                <a:gd name="T44" fmla="*/ 0 w 1151"/>
                <a:gd name="T45" fmla="*/ 0 h 738"/>
                <a:gd name="T46" fmla="*/ 0 w 1151"/>
                <a:gd name="T47" fmla="*/ 0 h 738"/>
                <a:gd name="T48" fmla="*/ 0 w 1151"/>
                <a:gd name="T49" fmla="*/ 0 h 738"/>
                <a:gd name="T50" fmla="*/ 0 w 1151"/>
                <a:gd name="T51" fmla="*/ 0 h 738"/>
                <a:gd name="T52" fmla="*/ 0 w 1151"/>
                <a:gd name="T53" fmla="*/ 0 h 738"/>
                <a:gd name="T54" fmla="*/ 0 w 1151"/>
                <a:gd name="T55" fmla="*/ 0 h 738"/>
                <a:gd name="T56" fmla="*/ 0 w 1151"/>
                <a:gd name="T57" fmla="*/ 0 h 738"/>
                <a:gd name="T58" fmla="*/ 0 w 1151"/>
                <a:gd name="T59" fmla="*/ 0 h 738"/>
                <a:gd name="T60" fmla="*/ 0 w 1151"/>
                <a:gd name="T61" fmla="*/ 0 h 738"/>
                <a:gd name="T62" fmla="*/ 0 w 1151"/>
                <a:gd name="T63" fmla="*/ 0 h 738"/>
                <a:gd name="T64" fmla="*/ 0 w 1151"/>
                <a:gd name="T65" fmla="*/ 0 h 738"/>
                <a:gd name="T66" fmla="*/ 0 w 1151"/>
                <a:gd name="T67" fmla="*/ 0 h 738"/>
                <a:gd name="T68" fmla="*/ 0 w 1151"/>
                <a:gd name="T69" fmla="*/ 0 h 738"/>
                <a:gd name="T70" fmla="*/ 0 w 1151"/>
                <a:gd name="T71" fmla="*/ 0 h 738"/>
                <a:gd name="T72" fmla="*/ 0 w 1151"/>
                <a:gd name="T73" fmla="*/ 0 h 738"/>
                <a:gd name="T74" fmla="*/ 0 w 1151"/>
                <a:gd name="T75" fmla="*/ 0 h 738"/>
                <a:gd name="T76" fmla="*/ 0 w 1151"/>
                <a:gd name="T77" fmla="*/ 0 h 738"/>
                <a:gd name="T78" fmla="*/ 0 w 1151"/>
                <a:gd name="T79" fmla="*/ 0 h 738"/>
                <a:gd name="T80" fmla="*/ 0 w 1151"/>
                <a:gd name="T81" fmla="*/ 0 h 738"/>
                <a:gd name="T82" fmla="*/ 0 w 1151"/>
                <a:gd name="T83" fmla="*/ 0 h 738"/>
                <a:gd name="T84" fmla="*/ 0 w 1151"/>
                <a:gd name="T85" fmla="*/ 0 h 738"/>
                <a:gd name="T86" fmla="*/ 0 w 1151"/>
                <a:gd name="T87" fmla="*/ 0 h 738"/>
                <a:gd name="T88" fmla="*/ 0 w 1151"/>
                <a:gd name="T89" fmla="*/ 0 h 738"/>
                <a:gd name="T90" fmla="*/ 0 w 1151"/>
                <a:gd name="T91" fmla="*/ 0 h 738"/>
                <a:gd name="T92" fmla="*/ 0 w 1151"/>
                <a:gd name="T93" fmla="*/ 0 h 738"/>
                <a:gd name="T94" fmla="*/ 0 w 1151"/>
                <a:gd name="T95" fmla="*/ 0 h 738"/>
                <a:gd name="T96" fmla="*/ 0 w 1151"/>
                <a:gd name="T97" fmla="*/ 0 h 738"/>
                <a:gd name="T98" fmla="*/ 0 w 1151"/>
                <a:gd name="T99" fmla="*/ 0 h 738"/>
                <a:gd name="T100" fmla="*/ 0 w 1151"/>
                <a:gd name="T101" fmla="*/ 0 h 738"/>
                <a:gd name="T102" fmla="*/ 0 w 1151"/>
                <a:gd name="T103" fmla="*/ 0 h 738"/>
                <a:gd name="T104" fmla="*/ 0 w 1151"/>
                <a:gd name="T105" fmla="*/ 0 h 738"/>
                <a:gd name="T106" fmla="*/ 0 w 1151"/>
                <a:gd name="T107" fmla="*/ 0 h 738"/>
                <a:gd name="T108" fmla="*/ 0 w 1151"/>
                <a:gd name="T109" fmla="*/ 0 h 738"/>
                <a:gd name="T110" fmla="*/ 0 w 1151"/>
                <a:gd name="T111" fmla="*/ 0 h 738"/>
                <a:gd name="T112" fmla="*/ 0 w 1151"/>
                <a:gd name="T113" fmla="*/ 0 h 738"/>
                <a:gd name="T114" fmla="*/ 0 w 1151"/>
                <a:gd name="T115" fmla="*/ 0 h 738"/>
                <a:gd name="T116" fmla="*/ 0 w 1151"/>
                <a:gd name="T117" fmla="*/ 0 h 738"/>
                <a:gd name="T118" fmla="*/ 0 w 1151"/>
                <a:gd name="T119" fmla="*/ 0 h 738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151"/>
                <a:gd name="T181" fmla="*/ 0 h 738"/>
                <a:gd name="T182" fmla="*/ 1151 w 1151"/>
                <a:gd name="T183" fmla="*/ 738 h 738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151" h="738">
                  <a:moveTo>
                    <a:pt x="702" y="0"/>
                  </a:moveTo>
                  <a:lnTo>
                    <a:pt x="711" y="3"/>
                  </a:lnTo>
                  <a:lnTo>
                    <a:pt x="721" y="4"/>
                  </a:lnTo>
                  <a:lnTo>
                    <a:pt x="730" y="3"/>
                  </a:lnTo>
                  <a:lnTo>
                    <a:pt x="742" y="3"/>
                  </a:lnTo>
                  <a:lnTo>
                    <a:pt x="751" y="3"/>
                  </a:lnTo>
                  <a:lnTo>
                    <a:pt x="760" y="4"/>
                  </a:lnTo>
                  <a:lnTo>
                    <a:pt x="763" y="5"/>
                  </a:lnTo>
                  <a:lnTo>
                    <a:pt x="766" y="8"/>
                  </a:lnTo>
                  <a:lnTo>
                    <a:pt x="768" y="12"/>
                  </a:lnTo>
                  <a:lnTo>
                    <a:pt x="769" y="18"/>
                  </a:lnTo>
                  <a:lnTo>
                    <a:pt x="749" y="20"/>
                  </a:lnTo>
                  <a:lnTo>
                    <a:pt x="754" y="32"/>
                  </a:lnTo>
                  <a:lnTo>
                    <a:pt x="760" y="32"/>
                  </a:lnTo>
                  <a:lnTo>
                    <a:pt x="768" y="35"/>
                  </a:lnTo>
                  <a:lnTo>
                    <a:pt x="774" y="37"/>
                  </a:lnTo>
                  <a:lnTo>
                    <a:pt x="780" y="44"/>
                  </a:lnTo>
                  <a:lnTo>
                    <a:pt x="771" y="45"/>
                  </a:lnTo>
                  <a:lnTo>
                    <a:pt x="771" y="47"/>
                  </a:lnTo>
                  <a:lnTo>
                    <a:pt x="777" y="51"/>
                  </a:lnTo>
                  <a:lnTo>
                    <a:pt x="783" y="56"/>
                  </a:lnTo>
                  <a:lnTo>
                    <a:pt x="789" y="59"/>
                  </a:lnTo>
                  <a:lnTo>
                    <a:pt x="795" y="64"/>
                  </a:lnTo>
                  <a:lnTo>
                    <a:pt x="802" y="67"/>
                  </a:lnTo>
                  <a:lnTo>
                    <a:pt x="808" y="71"/>
                  </a:lnTo>
                  <a:lnTo>
                    <a:pt x="816" y="74"/>
                  </a:lnTo>
                  <a:lnTo>
                    <a:pt x="824" y="77"/>
                  </a:lnTo>
                  <a:lnTo>
                    <a:pt x="830" y="77"/>
                  </a:lnTo>
                  <a:lnTo>
                    <a:pt x="837" y="80"/>
                  </a:lnTo>
                  <a:lnTo>
                    <a:pt x="846" y="80"/>
                  </a:lnTo>
                  <a:lnTo>
                    <a:pt x="854" y="81"/>
                  </a:lnTo>
                  <a:lnTo>
                    <a:pt x="863" y="78"/>
                  </a:lnTo>
                  <a:lnTo>
                    <a:pt x="872" y="77"/>
                  </a:lnTo>
                  <a:lnTo>
                    <a:pt x="882" y="75"/>
                  </a:lnTo>
                  <a:lnTo>
                    <a:pt x="893" y="73"/>
                  </a:lnTo>
                  <a:lnTo>
                    <a:pt x="902" y="70"/>
                  </a:lnTo>
                  <a:lnTo>
                    <a:pt x="912" y="68"/>
                  </a:lnTo>
                  <a:lnTo>
                    <a:pt x="922" y="65"/>
                  </a:lnTo>
                  <a:lnTo>
                    <a:pt x="933" y="63"/>
                  </a:lnTo>
                  <a:lnTo>
                    <a:pt x="942" y="60"/>
                  </a:lnTo>
                  <a:lnTo>
                    <a:pt x="953" y="58"/>
                  </a:lnTo>
                  <a:lnTo>
                    <a:pt x="963" y="56"/>
                  </a:lnTo>
                  <a:lnTo>
                    <a:pt x="972" y="55"/>
                  </a:lnTo>
                  <a:lnTo>
                    <a:pt x="982" y="51"/>
                  </a:lnTo>
                  <a:lnTo>
                    <a:pt x="992" y="50"/>
                  </a:lnTo>
                  <a:lnTo>
                    <a:pt x="1001" y="50"/>
                  </a:lnTo>
                  <a:lnTo>
                    <a:pt x="1012" y="50"/>
                  </a:lnTo>
                  <a:lnTo>
                    <a:pt x="1022" y="50"/>
                  </a:lnTo>
                  <a:lnTo>
                    <a:pt x="1032" y="51"/>
                  </a:lnTo>
                  <a:lnTo>
                    <a:pt x="1043" y="54"/>
                  </a:lnTo>
                  <a:lnTo>
                    <a:pt x="1055" y="57"/>
                  </a:lnTo>
                  <a:lnTo>
                    <a:pt x="1076" y="60"/>
                  </a:lnTo>
                  <a:lnTo>
                    <a:pt x="1093" y="67"/>
                  </a:lnTo>
                  <a:lnTo>
                    <a:pt x="1106" y="76"/>
                  </a:lnTo>
                  <a:lnTo>
                    <a:pt x="1119" y="88"/>
                  </a:lnTo>
                  <a:lnTo>
                    <a:pt x="1128" y="102"/>
                  </a:lnTo>
                  <a:lnTo>
                    <a:pt x="1135" y="118"/>
                  </a:lnTo>
                  <a:lnTo>
                    <a:pt x="1140" y="135"/>
                  </a:lnTo>
                  <a:lnTo>
                    <a:pt x="1143" y="154"/>
                  </a:lnTo>
                  <a:lnTo>
                    <a:pt x="1145" y="173"/>
                  </a:lnTo>
                  <a:lnTo>
                    <a:pt x="1146" y="193"/>
                  </a:lnTo>
                  <a:lnTo>
                    <a:pt x="1146" y="214"/>
                  </a:lnTo>
                  <a:lnTo>
                    <a:pt x="1146" y="234"/>
                  </a:lnTo>
                  <a:lnTo>
                    <a:pt x="1145" y="253"/>
                  </a:lnTo>
                  <a:lnTo>
                    <a:pt x="1145" y="272"/>
                  </a:lnTo>
                  <a:lnTo>
                    <a:pt x="1145" y="290"/>
                  </a:lnTo>
                  <a:lnTo>
                    <a:pt x="1147" y="309"/>
                  </a:lnTo>
                  <a:lnTo>
                    <a:pt x="1148" y="329"/>
                  </a:lnTo>
                  <a:lnTo>
                    <a:pt x="1149" y="352"/>
                  </a:lnTo>
                  <a:lnTo>
                    <a:pt x="1151" y="373"/>
                  </a:lnTo>
                  <a:lnTo>
                    <a:pt x="1151" y="395"/>
                  </a:lnTo>
                  <a:lnTo>
                    <a:pt x="1151" y="416"/>
                  </a:lnTo>
                  <a:lnTo>
                    <a:pt x="1151" y="438"/>
                  </a:lnTo>
                  <a:lnTo>
                    <a:pt x="1151" y="460"/>
                  </a:lnTo>
                  <a:lnTo>
                    <a:pt x="1151" y="483"/>
                  </a:lnTo>
                  <a:lnTo>
                    <a:pt x="1149" y="504"/>
                  </a:lnTo>
                  <a:lnTo>
                    <a:pt x="1148" y="526"/>
                  </a:lnTo>
                  <a:lnTo>
                    <a:pt x="1146" y="548"/>
                  </a:lnTo>
                  <a:lnTo>
                    <a:pt x="1143" y="569"/>
                  </a:lnTo>
                  <a:lnTo>
                    <a:pt x="1140" y="590"/>
                  </a:lnTo>
                  <a:lnTo>
                    <a:pt x="1137" y="612"/>
                  </a:lnTo>
                  <a:lnTo>
                    <a:pt x="1132" y="633"/>
                  </a:lnTo>
                  <a:lnTo>
                    <a:pt x="1129" y="655"/>
                  </a:lnTo>
                  <a:lnTo>
                    <a:pt x="1118" y="650"/>
                  </a:lnTo>
                  <a:lnTo>
                    <a:pt x="1117" y="639"/>
                  </a:lnTo>
                  <a:lnTo>
                    <a:pt x="1117" y="627"/>
                  </a:lnTo>
                  <a:lnTo>
                    <a:pt x="1117" y="616"/>
                  </a:lnTo>
                  <a:lnTo>
                    <a:pt x="1117" y="605"/>
                  </a:lnTo>
                  <a:lnTo>
                    <a:pt x="1116" y="594"/>
                  </a:lnTo>
                  <a:lnTo>
                    <a:pt x="1116" y="584"/>
                  </a:lnTo>
                  <a:lnTo>
                    <a:pt x="1116" y="574"/>
                  </a:lnTo>
                  <a:lnTo>
                    <a:pt x="1116" y="564"/>
                  </a:lnTo>
                  <a:lnTo>
                    <a:pt x="1116" y="553"/>
                  </a:lnTo>
                  <a:lnTo>
                    <a:pt x="1114" y="543"/>
                  </a:lnTo>
                  <a:lnTo>
                    <a:pt x="1113" y="533"/>
                  </a:lnTo>
                  <a:lnTo>
                    <a:pt x="1112" y="523"/>
                  </a:lnTo>
                  <a:lnTo>
                    <a:pt x="1111" y="512"/>
                  </a:lnTo>
                  <a:lnTo>
                    <a:pt x="1110" y="503"/>
                  </a:lnTo>
                  <a:lnTo>
                    <a:pt x="1108" y="493"/>
                  </a:lnTo>
                  <a:lnTo>
                    <a:pt x="1107" y="484"/>
                  </a:lnTo>
                  <a:lnTo>
                    <a:pt x="1099" y="486"/>
                  </a:lnTo>
                  <a:lnTo>
                    <a:pt x="1094" y="491"/>
                  </a:lnTo>
                  <a:lnTo>
                    <a:pt x="1093" y="499"/>
                  </a:lnTo>
                  <a:lnTo>
                    <a:pt x="1093" y="510"/>
                  </a:lnTo>
                  <a:lnTo>
                    <a:pt x="1090" y="520"/>
                  </a:lnTo>
                  <a:lnTo>
                    <a:pt x="1089" y="529"/>
                  </a:lnTo>
                  <a:lnTo>
                    <a:pt x="1085" y="537"/>
                  </a:lnTo>
                  <a:lnTo>
                    <a:pt x="1079" y="541"/>
                  </a:lnTo>
                  <a:lnTo>
                    <a:pt x="1079" y="536"/>
                  </a:lnTo>
                  <a:lnTo>
                    <a:pt x="1079" y="530"/>
                  </a:lnTo>
                  <a:lnTo>
                    <a:pt x="1079" y="524"/>
                  </a:lnTo>
                  <a:lnTo>
                    <a:pt x="1079" y="519"/>
                  </a:lnTo>
                  <a:lnTo>
                    <a:pt x="1079" y="512"/>
                  </a:lnTo>
                  <a:lnTo>
                    <a:pt x="1079" y="508"/>
                  </a:lnTo>
                  <a:lnTo>
                    <a:pt x="1079" y="501"/>
                  </a:lnTo>
                  <a:lnTo>
                    <a:pt x="1081" y="497"/>
                  </a:lnTo>
                  <a:lnTo>
                    <a:pt x="1081" y="486"/>
                  </a:lnTo>
                  <a:lnTo>
                    <a:pt x="1081" y="476"/>
                  </a:lnTo>
                  <a:lnTo>
                    <a:pt x="1081" y="466"/>
                  </a:lnTo>
                  <a:lnTo>
                    <a:pt x="1081" y="457"/>
                  </a:lnTo>
                  <a:lnTo>
                    <a:pt x="1058" y="460"/>
                  </a:lnTo>
                  <a:lnTo>
                    <a:pt x="1035" y="466"/>
                  </a:lnTo>
                  <a:lnTo>
                    <a:pt x="1012" y="469"/>
                  </a:lnTo>
                  <a:lnTo>
                    <a:pt x="992" y="474"/>
                  </a:lnTo>
                  <a:lnTo>
                    <a:pt x="969" y="479"/>
                  </a:lnTo>
                  <a:lnTo>
                    <a:pt x="948" y="483"/>
                  </a:lnTo>
                  <a:lnTo>
                    <a:pt x="927" y="487"/>
                  </a:lnTo>
                  <a:lnTo>
                    <a:pt x="906" y="493"/>
                  </a:lnTo>
                  <a:lnTo>
                    <a:pt x="884" y="498"/>
                  </a:lnTo>
                  <a:lnTo>
                    <a:pt x="863" y="502"/>
                  </a:lnTo>
                  <a:lnTo>
                    <a:pt x="842" y="509"/>
                  </a:lnTo>
                  <a:lnTo>
                    <a:pt x="823" y="515"/>
                  </a:lnTo>
                  <a:lnTo>
                    <a:pt x="802" y="521"/>
                  </a:lnTo>
                  <a:lnTo>
                    <a:pt x="781" y="530"/>
                  </a:lnTo>
                  <a:lnTo>
                    <a:pt x="760" y="538"/>
                  </a:lnTo>
                  <a:lnTo>
                    <a:pt x="741" y="548"/>
                  </a:lnTo>
                  <a:lnTo>
                    <a:pt x="754" y="546"/>
                  </a:lnTo>
                  <a:lnTo>
                    <a:pt x="768" y="543"/>
                  </a:lnTo>
                  <a:lnTo>
                    <a:pt x="781" y="541"/>
                  </a:lnTo>
                  <a:lnTo>
                    <a:pt x="795" y="538"/>
                  </a:lnTo>
                  <a:lnTo>
                    <a:pt x="810" y="534"/>
                  </a:lnTo>
                  <a:lnTo>
                    <a:pt x="825" y="530"/>
                  </a:lnTo>
                  <a:lnTo>
                    <a:pt x="839" y="526"/>
                  </a:lnTo>
                  <a:lnTo>
                    <a:pt x="855" y="522"/>
                  </a:lnTo>
                  <a:lnTo>
                    <a:pt x="871" y="517"/>
                  </a:lnTo>
                  <a:lnTo>
                    <a:pt x="886" y="513"/>
                  </a:lnTo>
                  <a:lnTo>
                    <a:pt x="901" y="510"/>
                  </a:lnTo>
                  <a:lnTo>
                    <a:pt x="918" y="507"/>
                  </a:lnTo>
                  <a:lnTo>
                    <a:pt x="933" y="503"/>
                  </a:lnTo>
                  <a:lnTo>
                    <a:pt x="948" y="501"/>
                  </a:lnTo>
                  <a:lnTo>
                    <a:pt x="964" y="499"/>
                  </a:lnTo>
                  <a:lnTo>
                    <a:pt x="979" y="499"/>
                  </a:lnTo>
                  <a:lnTo>
                    <a:pt x="987" y="496"/>
                  </a:lnTo>
                  <a:lnTo>
                    <a:pt x="994" y="496"/>
                  </a:lnTo>
                  <a:lnTo>
                    <a:pt x="1000" y="496"/>
                  </a:lnTo>
                  <a:lnTo>
                    <a:pt x="1008" y="496"/>
                  </a:lnTo>
                  <a:lnTo>
                    <a:pt x="1004" y="500"/>
                  </a:lnTo>
                  <a:lnTo>
                    <a:pt x="998" y="503"/>
                  </a:lnTo>
                  <a:lnTo>
                    <a:pt x="989" y="506"/>
                  </a:lnTo>
                  <a:lnTo>
                    <a:pt x="981" y="508"/>
                  </a:lnTo>
                  <a:lnTo>
                    <a:pt x="971" y="509"/>
                  </a:lnTo>
                  <a:lnTo>
                    <a:pt x="963" y="511"/>
                  </a:lnTo>
                  <a:lnTo>
                    <a:pt x="955" y="516"/>
                  </a:lnTo>
                  <a:lnTo>
                    <a:pt x="954" y="524"/>
                  </a:lnTo>
                  <a:lnTo>
                    <a:pt x="943" y="525"/>
                  </a:lnTo>
                  <a:lnTo>
                    <a:pt x="935" y="527"/>
                  </a:lnTo>
                  <a:lnTo>
                    <a:pt x="927" y="528"/>
                  </a:lnTo>
                  <a:lnTo>
                    <a:pt x="918" y="530"/>
                  </a:lnTo>
                  <a:lnTo>
                    <a:pt x="907" y="531"/>
                  </a:lnTo>
                  <a:lnTo>
                    <a:pt x="900" y="533"/>
                  </a:lnTo>
                  <a:lnTo>
                    <a:pt x="892" y="534"/>
                  </a:lnTo>
                  <a:lnTo>
                    <a:pt x="884" y="537"/>
                  </a:lnTo>
                  <a:lnTo>
                    <a:pt x="874" y="538"/>
                  </a:lnTo>
                  <a:lnTo>
                    <a:pt x="866" y="540"/>
                  </a:lnTo>
                  <a:lnTo>
                    <a:pt x="858" y="542"/>
                  </a:lnTo>
                  <a:lnTo>
                    <a:pt x="849" y="547"/>
                  </a:lnTo>
                  <a:lnTo>
                    <a:pt x="841" y="550"/>
                  </a:lnTo>
                  <a:lnTo>
                    <a:pt x="834" y="554"/>
                  </a:lnTo>
                  <a:lnTo>
                    <a:pt x="825" y="560"/>
                  </a:lnTo>
                  <a:lnTo>
                    <a:pt x="817" y="565"/>
                  </a:lnTo>
                  <a:lnTo>
                    <a:pt x="824" y="565"/>
                  </a:lnTo>
                  <a:lnTo>
                    <a:pt x="830" y="565"/>
                  </a:lnTo>
                  <a:lnTo>
                    <a:pt x="837" y="565"/>
                  </a:lnTo>
                  <a:lnTo>
                    <a:pt x="843" y="565"/>
                  </a:lnTo>
                  <a:lnTo>
                    <a:pt x="849" y="564"/>
                  </a:lnTo>
                  <a:lnTo>
                    <a:pt x="857" y="563"/>
                  </a:lnTo>
                  <a:lnTo>
                    <a:pt x="863" y="563"/>
                  </a:lnTo>
                  <a:lnTo>
                    <a:pt x="870" y="562"/>
                  </a:lnTo>
                  <a:lnTo>
                    <a:pt x="876" y="560"/>
                  </a:lnTo>
                  <a:lnTo>
                    <a:pt x="883" y="559"/>
                  </a:lnTo>
                  <a:lnTo>
                    <a:pt x="889" y="557"/>
                  </a:lnTo>
                  <a:lnTo>
                    <a:pt x="896" y="557"/>
                  </a:lnTo>
                  <a:lnTo>
                    <a:pt x="904" y="556"/>
                  </a:lnTo>
                  <a:lnTo>
                    <a:pt x="911" y="556"/>
                  </a:lnTo>
                  <a:lnTo>
                    <a:pt x="918" y="556"/>
                  </a:lnTo>
                  <a:lnTo>
                    <a:pt x="925" y="557"/>
                  </a:lnTo>
                  <a:lnTo>
                    <a:pt x="904" y="563"/>
                  </a:lnTo>
                  <a:lnTo>
                    <a:pt x="882" y="568"/>
                  </a:lnTo>
                  <a:lnTo>
                    <a:pt x="860" y="574"/>
                  </a:lnTo>
                  <a:lnTo>
                    <a:pt x="837" y="580"/>
                  </a:lnTo>
                  <a:lnTo>
                    <a:pt x="814" y="586"/>
                  </a:lnTo>
                  <a:lnTo>
                    <a:pt x="793" y="592"/>
                  </a:lnTo>
                  <a:lnTo>
                    <a:pt x="771" y="597"/>
                  </a:lnTo>
                  <a:lnTo>
                    <a:pt x="751" y="606"/>
                  </a:lnTo>
                  <a:lnTo>
                    <a:pt x="728" y="615"/>
                  </a:lnTo>
                  <a:lnTo>
                    <a:pt x="707" y="624"/>
                  </a:lnTo>
                  <a:lnTo>
                    <a:pt x="687" y="634"/>
                  </a:lnTo>
                  <a:lnTo>
                    <a:pt x="668" y="646"/>
                  </a:lnTo>
                  <a:lnTo>
                    <a:pt x="648" y="658"/>
                  </a:lnTo>
                  <a:lnTo>
                    <a:pt x="630" y="673"/>
                  </a:lnTo>
                  <a:lnTo>
                    <a:pt x="613" y="689"/>
                  </a:lnTo>
                  <a:lnTo>
                    <a:pt x="598" y="710"/>
                  </a:lnTo>
                  <a:lnTo>
                    <a:pt x="588" y="711"/>
                  </a:lnTo>
                  <a:lnTo>
                    <a:pt x="582" y="715"/>
                  </a:lnTo>
                  <a:lnTo>
                    <a:pt x="575" y="721"/>
                  </a:lnTo>
                  <a:lnTo>
                    <a:pt x="569" y="728"/>
                  </a:lnTo>
                  <a:lnTo>
                    <a:pt x="562" y="733"/>
                  </a:lnTo>
                  <a:lnTo>
                    <a:pt x="557" y="737"/>
                  </a:lnTo>
                  <a:lnTo>
                    <a:pt x="550" y="738"/>
                  </a:lnTo>
                  <a:lnTo>
                    <a:pt x="545" y="737"/>
                  </a:lnTo>
                  <a:lnTo>
                    <a:pt x="547" y="730"/>
                  </a:lnTo>
                  <a:lnTo>
                    <a:pt x="552" y="724"/>
                  </a:lnTo>
                  <a:lnTo>
                    <a:pt x="559" y="717"/>
                  </a:lnTo>
                  <a:lnTo>
                    <a:pt x="566" y="711"/>
                  </a:lnTo>
                  <a:lnTo>
                    <a:pt x="572" y="702"/>
                  </a:lnTo>
                  <a:lnTo>
                    <a:pt x="581" y="697"/>
                  </a:lnTo>
                  <a:lnTo>
                    <a:pt x="588" y="689"/>
                  </a:lnTo>
                  <a:lnTo>
                    <a:pt x="595" y="684"/>
                  </a:lnTo>
                  <a:lnTo>
                    <a:pt x="600" y="677"/>
                  </a:lnTo>
                  <a:lnTo>
                    <a:pt x="605" y="671"/>
                  </a:lnTo>
                  <a:lnTo>
                    <a:pt x="606" y="667"/>
                  </a:lnTo>
                  <a:lnTo>
                    <a:pt x="606" y="662"/>
                  </a:lnTo>
                  <a:lnTo>
                    <a:pt x="604" y="658"/>
                  </a:lnTo>
                  <a:lnTo>
                    <a:pt x="598" y="657"/>
                  </a:lnTo>
                  <a:lnTo>
                    <a:pt x="589" y="656"/>
                  </a:lnTo>
                  <a:lnTo>
                    <a:pt x="577" y="657"/>
                  </a:lnTo>
                  <a:lnTo>
                    <a:pt x="568" y="666"/>
                  </a:lnTo>
                  <a:lnTo>
                    <a:pt x="559" y="674"/>
                  </a:lnTo>
                  <a:lnTo>
                    <a:pt x="551" y="682"/>
                  </a:lnTo>
                  <a:lnTo>
                    <a:pt x="542" y="689"/>
                  </a:lnTo>
                  <a:lnTo>
                    <a:pt x="536" y="693"/>
                  </a:lnTo>
                  <a:lnTo>
                    <a:pt x="530" y="696"/>
                  </a:lnTo>
                  <a:lnTo>
                    <a:pt x="524" y="698"/>
                  </a:lnTo>
                  <a:lnTo>
                    <a:pt x="518" y="699"/>
                  </a:lnTo>
                  <a:lnTo>
                    <a:pt x="518" y="690"/>
                  </a:lnTo>
                  <a:lnTo>
                    <a:pt x="523" y="682"/>
                  </a:lnTo>
                  <a:lnTo>
                    <a:pt x="527" y="673"/>
                  </a:lnTo>
                  <a:lnTo>
                    <a:pt x="534" y="667"/>
                  </a:lnTo>
                  <a:lnTo>
                    <a:pt x="542" y="657"/>
                  </a:lnTo>
                  <a:lnTo>
                    <a:pt x="554" y="647"/>
                  </a:lnTo>
                  <a:lnTo>
                    <a:pt x="559" y="644"/>
                  </a:lnTo>
                  <a:lnTo>
                    <a:pt x="565" y="640"/>
                  </a:lnTo>
                  <a:lnTo>
                    <a:pt x="571" y="636"/>
                  </a:lnTo>
                  <a:lnTo>
                    <a:pt x="578" y="633"/>
                  </a:lnTo>
                  <a:lnTo>
                    <a:pt x="583" y="629"/>
                  </a:lnTo>
                  <a:lnTo>
                    <a:pt x="590" y="626"/>
                  </a:lnTo>
                  <a:lnTo>
                    <a:pt x="596" y="621"/>
                  </a:lnTo>
                  <a:lnTo>
                    <a:pt x="604" y="618"/>
                  </a:lnTo>
                  <a:lnTo>
                    <a:pt x="609" y="615"/>
                  </a:lnTo>
                  <a:lnTo>
                    <a:pt x="616" y="612"/>
                  </a:lnTo>
                  <a:lnTo>
                    <a:pt x="621" y="607"/>
                  </a:lnTo>
                  <a:lnTo>
                    <a:pt x="627" y="604"/>
                  </a:lnTo>
                  <a:lnTo>
                    <a:pt x="631" y="601"/>
                  </a:lnTo>
                  <a:lnTo>
                    <a:pt x="639" y="596"/>
                  </a:lnTo>
                  <a:lnTo>
                    <a:pt x="643" y="591"/>
                  </a:lnTo>
                  <a:lnTo>
                    <a:pt x="646" y="584"/>
                  </a:lnTo>
                  <a:lnTo>
                    <a:pt x="637" y="588"/>
                  </a:lnTo>
                  <a:lnTo>
                    <a:pt x="629" y="592"/>
                  </a:lnTo>
                  <a:lnTo>
                    <a:pt x="619" y="594"/>
                  </a:lnTo>
                  <a:lnTo>
                    <a:pt x="612" y="599"/>
                  </a:lnTo>
                  <a:lnTo>
                    <a:pt x="604" y="601"/>
                  </a:lnTo>
                  <a:lnTo>
                    <a:pt x="595" y="604"/>
                  </a:lnTo>
                  <a:lnTo>
                    <a:pt x="587" y="606"/>
                  </a:lnTo>
                  <a:lnTo>
                    <a:pt x="581" y="609"/>
                  </a:lnTo>
                  <a:lnTo>
                    <a:pt x="571" y="612"/>
                  </a:lnTo>
                  <a:lnTo>
                    <a:pt x="564" y="615"/>
                  </a:lnTo>
                  <a:lnTo>
                    <a:pt x="556" y="617"/>
                  </a:lnTo>
                  <a:lnTo>
                    <a:pt x="548" y="622"/>
                  </a:lnTo>
                  <a:lnTo>
                    <a:pt x="541" y="627"/>
                  </a:lnTo>
                  <a:lnTo>
                    <a:pt x="534" y="632"/>
                  </a:lnTo>
                  <a:lnTo>
                    <a:pt x="527" y="637"/>
                  </a:lnTo>
                  <a:lnTo>
                    <a:pt x="521" y="647"/>
                  </a:lnTo>
                  <a:lnTo>
                    <a:pt x="519" y="641"/>
                  </a:lnTo>
                  <a:lnTo>
                    <a:pt x="521" y="635"/>
                  </a:lnTo>
                  <a:lnTo>
                    <a:pt x="523" y="629"/>
                  </a:lnTo>
                  <a:lnTo>
                    <a:pt x="525" y="624"/>
                  </a:lnTo>
                  <a:lnTo>
                    <a:pt x="534" y="615"/>
                  </a:lnTo>
                  <a:lnTo>
                    <a:pt x="545" y="605"/>
                  </a:lnTo>
                  <a:lnTo>
                    <a:pt x="548" y="601"/>
                  </a:lnTo>
                  <a:lnTo>
                    <a:pt x="556" y="596"/>
                  </a:lnTo>
                  <a:lnTo>
                    <a:pt x="560" y="594"/>
                  </a:lnTo>
                  <a:lnTo>
                    <a:pt x="568" y="591"/>
                  </a:lnTo>
                  <a:lnTo>
                    <a:pt x="572" y="588"/>
                  </a:lnTo>
                  <a:lnTo>
                    <a:pt x="578" y="584"/>
                  </a:lnTo>
                  <a:lnTo>
                    <a:pt x="583" y="582"/>
                  </a:lnTo>
                  <a:lnTo>
                    <a:pt x="590" y="581"/>
                  </a:lnTo>
                  <a:lnTo>
                    <a:pt x="583" y="577"/>
                  </a:lnTo>
                  <a:lnTo>
                    <a:pt x="577" y="576"/>
                  </a:lnTo>
                  <a:lnTo>
                    <a:pt x="571" y="575"/>
                  </a:lnTo>
                  <a:lnTo>
                    <a:pt x="564" y="577"/>
                  </a:lnTo>
                  <a:lnTo>
                    <a:pt x="557" y="579"/>
                  </a:lnTo>
                  <a:lnTo>
                    <a:pt x="548" y="583"/>
                  </a:lnTo>
                  <a:lnTo>
                    <a:pt x="542" y="587"/>
                  </a:lnTo>
                  <a:lnTo>
                    <a:pt x="536" y="592"/>
                  </a:lnTo>
                  <a:lnTo>
                    <a:pt x="529" y="595"/>
                  </a:lnTo>
                  <a:lnTo>
                    <a:pt x="523" y="600"/>
                  </a:lnTo>
                  <a:lnTo>
                    <a:pt x="516" y="603"/>
                  </a:lnTo>
                  <a:lnTo>
                    <a:pt x="510" y="606"/>
                  </a:lnTo>
                  <a:lnTo>
                    <a:pt x="513" y="596"/>
                  </a:lnTo>
                  <a:lnTo>
                    <a:pt x="521" y="591"/>
                  </a:lnTo>
                  <a:lnTo>
                    <a:pt x="528" y="584"/>
                  </a:lnTo>
                  <a:lnTo>
                    <a:pt x="536" y="581"/>
                  </a:lnTo>
                  <a:lnTo>
                    <a:pt x="543" y="576"/>
                  </a:lnTo>
                  <a:lnTo>
                    <a:pt x="551" y="571"/>
                  </a:lnTo>
                  <a:lnTo>
                    <a:pt x="557" y="564"/>
                  </a:lnTo>
                  <a:lnTo>
                    <a:pt x="559" y="557"/>
                  </a:lnTo>
                  <a:lnTo>
                    <a:pt x="551" y="559"/>
                  </a:lnTo>
                  <a:lnTo>
                    <a:pt x="542" y="560"/>
                  </a:lnTo>
                  <a:lnTo>
                    <a:pt x="530" y="561"/>
                  </a:lnTo>
                  <a:lnTo>
                    <a:pt x="519" y="563"/>
                  </a:lnTo>
                  <a:lnTo>
                    <a:pt x="509" y="565"/>
                  </a:lnTo>
                  <a:lnTo>
                    <a:pt x="499" y="567"/>
                  </a:lnTo>
                  <a:lnTo>
                    <a:pt x="527" y="541"/>
                  </a:lnTo>
                  <a:lnTo>
                    <a:pt x="558" y="520"/>
                  </a:lnTo>
                  <a:lnTo>
                    <a:pt x="589" y="499"/>
                  </a:lnTo>
                  <a:lnTo>
                    <a:pt x="623" y="482"/>
                  </a:lnTo>
                  <a:lnTo>
                    <a:pt x="657" y="466"/>
                  </a:lnTo>
                  <a:lnTo>
                    <a:pt x="693" y="451"/>
                  </a:lnTo>
                  <a:lnTo>
                    <a:pt x="729" y="438"/>
                  </a:lnTo>
                  <a:lnTo>
                    <a:pt x="766" y="428"/>
                  </a:lnTo>
                  <a:lnTo>
                    <a:pt x="802" y="416"/>
                  </a:lnTo>
                  <a:lnTo>
                    <a:pt x="840" y="407"/>
                  </a:lnTo>
                  <a:lnTo>
                    <a:pt x="878" y="398"/>
                  </a:lnTo>
                  <a:lnTo>
                    <a:pt x="917" y="391"/>
                  </a:lnTo>
                  <a:lnTo>
                    <a:pt x="954" y="382"/>
                  </a:lnTo>
                  <a:lnTo>
                    <a:pt x="990" y="375"/>
                  </a:lnTo>
                  <a:lnTo>
                    <a:pt x="1026" y="366"/>
                  </a:lnTo>
                  <a:lnTo>
                    <a:pt x="1064" y="360"/>
                  </a:lnTo>
                  <a:lnTo>
                    <a:pt x="1064" y="352"/>
                  </a:lnTo>
                  <a:lnTo>
                    <a:pt x="1063" y="346"/>
                  </a:lnTo>
                  <a:lnTo>
                    <a:pt x="1060" y="340"/>
                  </a:lnTo>
                  <a:lnTo>
                    <a:pt x="1059" y="334"/>
                  </a:lnTo>
                  <a:lnTo>
                    <a:pt x="1045" y="336"/>
                  </a:lnTo>
                  <a:lnTo>
                    <a:pt x="1030" y="339"/>
                  </a:lnTo>
                  <a:lnTo>
                    <a:pt x="1014" y="341"/>
                  </a:lnTo>
                  <a:lnTo>
                    <a:pt x="1001" y="344"/>
                  </a:lnTo>
                  <a:lnTo>
                    <a:pt x="987" y="347"/>
                  </a:lnTo>
                  <a:lnTo>
                    <a:pt x="972" y="350"/>
                  </a:lnTo>
                  <a:lnTo>
                    <a:pt x="958" y="352"/>
                  </a:lnTo>
                  <a:lnTo>
                    <a:pt x="945" y="354"/>
                  </a:lnTo>
                  <a:lnTo>
                    <a:pt x="930" y="356"/>
                  </a:lnTo>
                  <a:lnTo>
                    <a:pt x="917" y="358"/>
                  </a:lnTo>
                  <a:lnTo>
                    <a:pt x="904" y="361"/>
                  </a:lnTo>
                  <a:lnTo>
                    <a:pt x="890" y="363"/>
                  </a:lnTo>
                  <a:lnTo>
                    <a:pt x="877" y="365"/>
                  </a:lnTo>
                  <a:lnTo>
                    <a:pt x="865" y="367"/>
                  </a:lnTo>
                  <a:lnTo>
                    <a:pt x="853" y="370"/>
                  </a:lnTo>
                  <a:lnTo>
                    <a:pt x="843" y="373"/>
                  </a:lnTo>
                  <a:lnTo>
                    <a:pt x="835" y="373"/>
                  </a:lnTo>
                  <a:lnTo>
                    <a:pt x="827" y="373"/>
                  </a:lnTo>
                  <a:lnTo>
                    <a:pt x="818" y="374"/>
                  </a:lnTo>
                  <a:lnTo>
                    <a:pt x="812" y="376"/>
                  </a:lnTo>
                  <a:lnTo>
                    <a:pt x="804" y="378"/>
                  </a:lnTo>
                  <a:lnTo>
                    <a:pt x="798" y="381"/>
                  </a:lnTo>
                  <a:lnTo>
                    <a:pt x="790" y="383"/>
                  </a:lnTo>
                  <a:lnTo>
                    <a:pt x="784" y="387"/>
                  </a:lnTo>
                  <a:lnTo>
                    <a:pt x="777" y="389"/>
                  </a:lnTo>
                  <a:lnTo>
                    <a:pt x="770" y="392"/>
                  </a:lnTo>
                  <a:lnTo>
                    <a:pt x="764" y="394"/>
                  </a:lnTo>
                  <a:lnTo>
                    <a:pt x="757" y="397"/>
                  </a:lnTo>
                  <a:lnTo>
                    <a:pt x="749" y="400"/>
                  </a:lnTo>
                  <a:lnTo>
                    <a:pt x="742" y="402"/>
                  </a:lnTo>
                  <a:lnTo>
                    <a:pt x="734" y="403"/>
                  </a:lnTo>
                  <a:lnTo>
                    <a:pt x="727" y="404"/>
                  </a:lnTo>
                  <a:lnTo>
                    <a:pt x="711" y="407"/>
                  </a:lnTo>
                  <a:lnTo>
                    <a:pt x="696" y="414"/>
                  </a:lnTo>
                  <a:lnTo>
                    <a:pt x="681" y="417"/>
                  </a:lnTo>
                  <a:lnTo>
                    <a:pt x="666" y="423"/>
                  </a:lnTo>
                  <a:lnTo>
                    <a:pt x="651" y="428"/>
                  </a:lnTo>
                  <a:lnTo>
                    <a:pt x="636" y="433"/>
                  </a:lnTo>
                  <a:lnTo>
                    <a:pt x="621" y="438"/>
                  </a:lnTo>
                  <a:lnTo>
                    <a:pt x="606" y="445"/>
                  </a:lnTo>
                  <a:lnTo>
                    <a:pt x="592" y="450"/>
                  </a:lnTo>
                  <a:lnTo>
                    <a:pt x="577" y="457"/>
                  </a:lnTo>
                  <a:lnTo>
                    <a:pt x="563" y="463"/>
                  </a:lnTo>
                  <a:lnTo>
                    <a:pt x="550" y="471"/>
                  </a:lnTo>
                  <a:lnTo>
                    <a:pt x="536" y="479"/>
                  </a:lnTo>
                  <a:lnTo>
                    <a:pt x="524" y="488"/>
                  </a:lnTo>
                  <a:lnTo>
                    <a:pt x="512" y="497"/>
                  </a:lnTo>
                  <a:lnTo>
                    <a:pt x="501" y="508"/>
                  </a:lnTo>
                  <a:lnTo>
                    <a:pt x="495" y="504"/>
                  </a:lnTo>
                  <a:lnTo>
                    <a:pt x="490" y="506"/>
                  </a:lnTo>
                  <a:lnTo>
                    <a:pt x="486" y="506"/>
                  </a:lnTo>
                  <a:lnTo>
                    <a:pt x="481" y="503"/>
                  </a:lnTo>
                  <a:lnTo>
                    <a:pt x="477" y="510"/>
                  </a:lnTo>
                  <a:lnTo>
                    <a:pt x="476" y="513"/>
                  </a:lnTo>
                  <a:lnTo>
                    <a:pt x="471" y="516"/>
                  </a:lnTo>
                  <a:lnTo>
                    <a:pt x="466" y="519"/>
                  </a:lnTo>
                  <a:lnTo>
                    <a:pt x="460" y="517"/>
                  </a:lnTo>
                  <a:lnTo>
                    <a:pt x="454" y="517"/>
                  </a:lnTo>
                  <a:lnTo>
                    <a:pt x="448" y="515"/>
                  </a:lnTo>
                  <a:lnTo>
                    <a:pt x="442" y="514"/>
                  </a:lnTo>
                  <a:lnTo>
                    <a:pt x="434" y="511"/>
                  </a:lnTo>
                  <a:lnTo>
                    <a:pt x="427" y="509"/>
                  </a:lnTo>
                  <a:lnTo>
                    <a:pt x="419" y="506"/>
                  </a:lnTo>
                  <a:lnTo>
                    <a:pt x="411" y="502"/>
                  </a:lnTo>
                  <a:lnTo>
                    <a:pt x="403" y="499"/>
                  </a:lnTo>
                  <a:lnTo>
                    <a:pt x="397" y="499"/>
                  </a:lnTo>
                  <a:lnTo>
                    <a:pt x="388" y="499"/>
                  </a:lnTo>
                  <a:lnTo>
                    <a:pt x="382" y="499"/>
                  </a:lnTo>
                  <a:lnTo>
                    <a:pt x="371" y="499"/>
                  </a:lnTo>
                  <a:lnTo>
                    <a:pt x="356" y="498"/>
                  </a:lnTo>
                  <a:lnTo>
                    <a:pt x="338" y="497"/>
                  </a:lnTo>
                  <a:lnTo>
                    <a:pt x="317" y="496"/>
                  </a:lnTo>
                  <a:lnTo>
                    <a:pt x="293" y="494"/>
                  </a:lnTo>
                  <a:lnTo>
                    <a:pt x="269" y="491"/>
                  </a:lnTo>
                  <a:lnTo>
                    <a:pt x="241" y="489"/>
                  </a:lnTo>
                  <a:lnTo>
                    <a:pt x="213" y="488"/>
                  </a:lnTo>
                  <a:lnTo>
                    <a:pt x="185" y="486"/>
                  </a:lnTo>
                  <a:lnTo>
                    <a:pt x="156" y="485"/>
                  </a:lnTo>
                  <a:lnTo>
                    <a:pt x="129" y="483"/>
                  </a:lnTo>
                  <a:lnTo>
                    <a:pt x="103" y="482"/>
                  </a:lnTo>
                  <a:lnTo>
                    <a:pt x="77" y="481"/>
                  </a:lnTo>
                  <a:lnTo>
                    <a:pt x="56" y="480"/>
                  </a:lnTo>
                  <a:lnTo>
                    <a:pt x="36" y="480"/>
                  </a:lnTo>
                  <a:lnTo>
                    <a:pt x="21" y="480"/>
                  </a:lnTo>
                  <a:lnTo>
                    <a:pt x="11" y="481"/>
                  </a:lnTo>
                  <a:lnTo>
                    <a:pt x="0" y="482"/>
                  </a:lnTo>
                  <a:lnTo>
                    <a:pt x="16" y="468"/>
                  </a:lnTo>
                  <a:lnTo>
                    <a:pt x="24" y="460"/>
                  </a:lnTo>
                  <a:lnTo>
                    <a:pt x="34" y="454"/>
                  </a:lnTo>
                  <a:lnTo>
                    <a:pt x="44" y="447"/>
                  </a:lnTo>
                  <a:lnTo>
                    <a:pt x="53" y="441"/>
                  </a:lnTo>
                  <a:lnTo>
                    <a:pt x="63" y="435"/>
                  </a:lnTo>
                  <a:lnTo>
                    <a:pt x="75" y="429"/>
                  </a:lnTo>
                  <a:lnTo>
                    <a:pt x="86" y="423"/>
                  </a:lnTo>
                  <a:lnTo>
                    <a:pt x="98" y="417"/>
                  </a:lnTo>
                  <a:lnTo>
                    <a:pt x="107" y="411"/>
                  </a:lnTo>
                  <a:lnTo>
                    <a:pt x="120" y="405"/>
                  </a:lnTo>
                  <a:lnTo>
                    <a:pt x="129" y="400"/>
                  </a:lnTo>
                  <a:lnTo>
                    <a:pt x="142" y="394"/>
                  </a:lnTo>
                  <a:lnTo>
                    <a:pt x="152" y="389"/>
                  </a:lnTo>
                  <a:lnTo>
                    <a:pt x="164" y="383"/>
                  </a:lnTo>
                  <a:lnTo>
                    <a:pt x="175" y="378"/>
                  </a:lnTo>
                  <a:lnTo>
                    <a:pt x="187" y="373"/>
                  </a:lnTo>
                  <a:lnTo>
                    <a:pt x="220" y="361"/>
                  </a:lnTo>
                  <a:lnTo>
                    <a:pt x="253" y="352"/>
                  </a:lnTo>
                  <a:lnTo>
                    <a:pt x="288" y="343"/>
                  </a:lnTo>
                  <a:lnTo>
                    <a:pt x="324" y="339"/>
                  </a:lnTo>
                  <a:lnTo>
                    <a:pt x="360" y="334"/>
                  </a:lnTo>
                  <a:lnTo>
                    <a:pt x="397" y="330"/>
                  </a:lnTo>
                  <a:lnTo>
                    <a:pt x="433" y="329"/>
                  </a:lnTo>
                  <a:lnTo>
                    <a:pt x="470" y="329"/>
                  </a:lnTo>
                  <a:lnTo>
                    <a:pt x="506" y="328"/>
                  </a:lnTo>
                  <a:lnTo>
                    <a:pt x="543" y="328"/>
                  </a:lnTo>
                  <a:lnTo>
                    <a:pt x="581" y="329"/>
                  </a:lnTo>
                  <a:lnTo>
                    <a:pt x="618" y="330"/>
                  </a:lnTo>
                  <a:lnTo>
                    <a:pt x="656" y="331"/>
                  </a:lnTo>
                  <a:lnTo>
                    <a:pt x="693" y="334"/>
                  </a:lnTo>
                  <a:lnTo>
                    <a:pt x="730" y="336"/>
                  </a:lnTo>
                  <a:lnTo>
                    <a:pt x="768" y="338"/>
                  </a:lnTo>
                  <a:lnTo>
                    <a:pt x="764" y="330"/>
                  </a:lnTo>
                  <a:lnTo>
                    <a:pt x="763" y="323"/>
                  </a:lnTo>
                  <a:lnTo>
                    <a:pt x="763" y="315"/>
                  </a:lnTo>
                  <a:lnTo>
                    <a:pt x="764" y="308"/>
                  </a:lnTo>
                  <a:lnTo>
                    <a:pt x="765" y="299"/>
                  </a:lnTo>
                  <a:lnTo>
                    <a:pt x="768" y="289"/>
                  </a:lnTo>
                  <a:lnTo>
                    <a:pt x="770" y="281"/>
                  </a:lnTo>
                  <a:lnTo>
                    <a:pt x="775" y="273"/>
                  </a:lnTo>
                  <a:lnTo>
                    <a:pt x="778" y="263"/>
                  </a:lnTo>
                  <a:lnTo>
                    <a:pt x="781" y="255"/>
                  </a:lnTo>
                  <a:lnTo>
                    <a:pt x="784" y="246"/>
                  </a:lnTo>
                  <a:lnTo>
                    <a:pt x="789" y="236"/>
                  </a:lnTo>
                  <a:lnTo>
                    <a:pt x="792" y="228"/>
                  </a:lnTo>
                  <a:lnTo>
                    <a:pt x="795" y="219"/>
                  </a:lnTo>
                  <a:lnTo>
                    <a:pt x="799" y="211"/>
                  </a:lnTo>
                  <a:lnTo>
                    <a:pt x="802" y="204"/>
                  </a:lnTo>
                  <a:lnTo>
                    <a:pt x="804" y="195"/>
                  </a:lnTo>
                  <a:lnTo>
                    <a:pt x="807" y="188"/>
                  </a:lnTo>
                  <a:lnTo>
                    <a:pt x="811" y="179"/>
                  </a:lnTo>
                  <a:lnTo>
                    <a:pt x="814" y="171"/>
                  </a:lnTo>
                  <a:lnTo>
                    <a:pt x="816" y="162"/>
                  </a:lnTo>
                  <a:lnTo>
                    <a:pt x="819" y="154"/>
                  </a:lnTo>
                  <a:lnTo>
                    <a:pt x="822" y="147"/>
                  </a:lnTo>
                  <a:lnTo>
                    <a:pt x="824" y="140"/>
                  </a:lnTo>
                  <a:lnTo>
                    <a:pt x="823" y="131"/>
                  </a:lnTo>
                  <a:lnTo>
                    <a:pt x="823" y="126"/>
                  </a:lnTo>
                  <a:lnTo>
                    <a:pt x="819" y="120"/>
                  </a:lnTo>
                  <a:lnTo>
                    <a:pt x="816" y="116"/>
                  </a:lnTo>
                  <a:lnTo>
                    <a:pt x="810" y="112"/>
                  </a:lnTo>
                  <a:lnTo>
                    <a:pt x="802" y="110"/>
                  </a:lnTo>
                  <a:lnTo>
                    <a:pt x="792" y="109"/>
                  </a:lnTo>
                  <a:lnTo>
                    <a:pt x="780" y="110"/>
                  </a:lnTo>
                  <a:lnTo>
                    <a:pt x="758" y="102"/>
                  </a:lnTo>
                  <a:lnTo>
                    <a:pt x="737" y="98"/>
                  </a:lnTo>
                  <a:lnTo>
                    <a:pt x="716" y="94"/>
                  </a:lnTo>
                  <a:lnTo>
                    <a:pt x="694" y="91"/>
                  </a:lnTo>
                  <a:lnTo>
                    <a:pt x="671" y="89"/>
                  </a:lnTo>
                  <a:lnTo>
                    <a:pt x="648" y="89"/>
                  </a:lnTo>
                  <a:lnTo>
                    <a:pt x="625" y="89"/>
                  </a:lnTo>
                  <a:lnTo>
                    <a:pt x="603" y="89"/>
                  </a:lnTo>
                  <a:lnTo>
                    <a:pt x="578" y="88"/>
                  </a:lnTo>
                  <a:lnTo>
                    <a:pt x="556" y="88"/>
                  </a:lnTo>
                  <a:lnTo>
                    <a:pt x="533" y="88"/>
                  </a:lnTo>
                  <a:lnTo>
                    <a:pt x="511" y="87"/>
                  </a:lnTo>
                  <a:lnTo>
                    <a:pt x="488" y="83"/>
                  </a:lnTo>
                  <a:lnTo>
                    <a:pt x="468" y="80"/>
                  </a:lnTo>
                  <a:lnTo>
                    <a:pt x="447" y="75"/>
                  </a:lnTo>
                  <a:lnTo>
                    <a:pt x="430" y="69"/>
                  </a:lnTo>
                  <a:lnTo>
                    <a:pt x="430" y="67"/>
                  </a:lnTo>
                  <a:lnTo>
                    <a:pt x="428" y="63"/>
                  </a:lnTo>
                  <a:lnTo>
                    <a:pt x="434" y="60"/>
                  </a:lnTo>
                  <a:lnTo>
                    <a:pt x="442" y="58"/>
                  </a:lnTo>
                  <a:lnTo>
                    <a:pt x="448" y="56"/>
                  </a:lnTo>
                  <a:lnTo>
                    <a:pt x="456" y="52"/>
                  </a:lnTo>
                  <a:lnTo>
                    <a:pt x="463" y="48"/>
                  </a:lnTo>
                  <a:lnTo>
                    <a:pt x="469" y="45"/>
                  </a:lnTo>
                  <a:lnTo>
                    <a:pt x="476" y="41"/>
                  </a:lnTo>
                  <a:lnTo>
                    <a:pt x="483" y="37"/>
                  </a:lnTo>
                  <a:lnTo>
                    <a:pt x="490" y="33"/>
                  </a:lnTo>
                  <a:lnTo>
                    <a:pt x="500" y="30"/>
                  </a:lnTo>
                  <a:lnTo>
                    <a:pt x="507" y="27"/>
                  </a:lnTo>
                  <a:lnTo>
                    <a:pt x="516" y="27"/>
                  </a:lnTo>
                  <a:lnTo>
                    <a:pt x="524" y="25"/>
                  </a:lnTo>
                  <a:lnTo>
                    <a:pt x="533" y="29"/>
                  </a:lnTo>
                  <a:lnTo>
                    <a:pt x="540" y="33"/>
                  </a:lnTo>
                  <a:lnTo>
                    <a:pt x="548" y="40"/>
                  </a:lnTo>
                  <a:lnTo>
                    <a:pt x="558" y="44"/>
                  </a:lnTo>
                  <a:lnTo>
                    <a:pt x="568" y="47"/>
                  </a:lnTo>
                  <a:lnTo>
                    <a:pt x="577" y="50"/>
                  </a:lnTo>
                  <a:lnTo>
                    <a:pt x="588" y="54"/>
                  </a:lnTo>
                  <a:lnTo>
                    <a:pt x="598" y="55"/>
                  </a:lnTo>
                  <a:lnTo>
                    <a:pt x="610" y="56"/>
                  </a:lnTo>
                  <a:lnTo>
                    <a:pt x="619" y="55"/>
                  </a:lnTo>
                  <a:lnTo>
                    <a:pt x="631" y="54"/>
                  </a:lnTo>
                  <a:lnTo>
                    <a:pt x="641" y="49"/>
                  </a:lnTo>
                  <a:lnTo>
                    <a:pt x="652" y="46"/>
                  </a:lnTo>
                  <a:lnTo>
                    <a:pt x="662" y="41"/>
                  </a:lnTo>
                  <a:lnTo>
                    <a:pt x="671" y="35"/>
                  </a:lnTo>
                  <a:lnTo>
                    <a:pt x="678" y="27"/>
                  </a:lnTo>
                  <a:lnTo>
                    <a:pt x="687" y="19"/>
                  </a:lnTo>
                  <a:lnTo>
                    <a:pt x="695" y="9"/>
                  </a:lnTo>
                  <a:lnTo>
                    <a:pt x="702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992" name="Freeform 430"/>
            <p:cNvSpPr>
              <a:spLocks/>
            </p:cNvSpPr>
            <p:nvPr/>
          </p:nvSpPr>
          <p:spPr bwMode="auto">
            <a:xfrm>
              <a:off x="6841" y="3739"/>
              <a:ext cx="18" cy="6"/>
            </a:xfrm>
            <a:custGeom>
              <a:avLst/>
              <a:gdLst>
                <a:gd name="T0" fmla="*/ 0 w 71"/>
                <a:gd name="T1" fmla="*/ 0 h 24"/>
                <a:gd name="T2" fmla="*/ 0 w 71"/>
                <a:gd name="T3" fmla="*/ 0 h 24"/>
                <a:gd name="T4" fmla="*/ 0 w 71"/>
                <a:gd name="T5" fmla="*/ 0 h 24"/>
                <a:gd name="T6" fmla="*/ 0 w 71"/>
                <a:gd name="T7" fmla="*/ 0 h 24"/>
                <a:gd name="T8" fmla="*/ 0 w 71"/>
                <a:gd name="T9" fmla="*/ 0 h 24"/>
                <a:gd name="T10" fmla="*/ 0 w 71"/>
                <a:gd name="T11" fmla="*/ 0 h 24"/>
                <a:gd name="T12" fmla="*/ 0 w 71"/>
                <a:gd name="T13" fmla="*/ 0 h 24"/>
                <a:gd name="T14" fmla="*/ 0 w 71"/>
                <a:gd name="T15" fmla="*/ 0 h 24"/>
                <a:gd name="T16" fmla="*/ 0 w 71"/>
                <a:gd name="T17" fmla="*/ 0 h 24"/>
                <a:gd name="T18" fmla="*/ 0 w 71"/>
                <a:gd name="T19" fmla="*/ 0 h 24"/>
                <a:gd name="T20" fmla="*/ 0 w 71"/>
                <a:gd name="T21" fmla="*/ 0 h 24"/>
                <a:gd name="T22" fmla="*/ 0 w 71"/>
                <a:gd name="T23" fmla="*/ 0 h 24"/>
                <a:gd name="T24" fmla="*/ 0 w 71"/>
                <a:gd name="T25" fmla="*/ 0 h 24"/>
                <a:gd name="T26" fmla="*/ 0 w 71"/>
                <a:gd name="T27" fmla="*/ 0 h 24"/>
                <a:gd name="T28" fmla="*/ 0 w 71"/>
                <a:gd name="T29" fmla="*/ 0 h 24"/>
                <a:gd name="T30" fmla="*/ 0 w 71"/>
                <a:gd name="T31" fmla="*/ 0 h 24"/>
                <a:gd name="T32" fmla="*/ 0 w 71"/>
                <a:gd name="T33" fmla="*/ 0 h 24"/>
                <a:gd name="T34" fmla="*/ 0 w 71"/>
                <a:gd name="T35" fmla="*/ 0 h 24"/>
                <a:gd name="T36" fmla="*/ 0 w 71"/>
                <a:gd name="T37" fmla="*/ 0 h 2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1"/>
                <a:gd name="T58" fmla="*/ 0 h 24"/>
                <a:gd name="T59" fmla="*/ 71 w 71"/>
                <a:gd name="T60" fmla="*/ 24 h 2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1" h="24">
                  <a:moveTo>
                    <a:pt x="8" y="0"/>
                  </a:moveTo>
                  <a:lnTo>
                    <a:pt x="13" y="0"/>
                  </a:lnTo>
                  <a:lnTo>
                    <a:pt x="20" y="1"/>
                  </a:lnTo>
                  <a:lnTo>
                    <a:pt x="27" y="1"/>
                  </a:lnTo>
                  <a:lnTo>
                    <a:pt x="36" y="2"/>
                  </a:lnTo>
                  <a:lnTo>
                    <a:pt x="45" y="3"/>
                  </a:lnTo>
                  <a:lnTo>
                    <a:pt x="56" y="4"/>
                  </a:lnTo>
                  <a:lnTo>
                    <a:pt x="65" y="7"/>
                  </a:lnTo>
                  <a:lnTo>
                    <a:pt x="71" y="12"/>
                  </a:lnTo>
                  <a:lnTo>
                    <a:pt x="43" y="24"/>
                  </a:lnTo>
                  <a:lnTo>
                    <a:pt x="32" y="24"/>
                  </a:lnTo>
                  <a:lnTo>
                    <a:pt x="21" y="24"/>
                  </a:lnTo>
                  <a:lnTo>
                    <a:pt x="10" y="21"/>
                  </a:lnTo>
                  <a:lnTo>
                    <a:pt x="3" y="18"/>
                  </a:lnTo>
                  <a:lnTo>
                    <a:pt x="0" y="14"/>
                  </a:lnTo>
                  <a:lnTo>
                    <a:pt x="0" y="10"/>
                  </a:lnTo>
                  <a:lnTo>
                    <a:pt x="1" y="4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993" name="Freeform 431"/>
            <p:cNvSpPr>
              <a:spLocks/>
            </p:cNvSpPr>
            <p:nvPr/>
          </p:nvSpPr>
          <p:spPr bwMode="auto">
            <a:xfrm>
              <a:off x="7035" y="3739"/>
              <a:ext cx="11" cy="8"/>
            </a:xfrm>
            <a:custGeom>
              <a:avLst/>
              <a:gdLst>
                <a:gd name="T0" fmla="*/ 0 w 46"/>
                <a:gd name="T1" fmla="*/ 0 h 34"/>
                <a:gd name="T2" fmla="*/ 0 w 46"/>
                <a:gd name="T3" fmla="*/ 0 h 34"/>
                <a:gd name="T4" fmla="*/ 0 w 46"/>
                <a:gd name="T5" fmla="*/ 0 h 34"/>
                <a:gd name="T6" fmla="*/ 0 w 46"/>
                <a:gd name="T7" fmla="*/ 0 h 34"/>
                <a:gd name="T8" fmla="*/ 0 w 46"/>
                <a:gd name="T9" fmla="*/ 0 h 34"/>
                <a:gd name="T10" fmla="*/ 0 w 46"/>
                <a:gd name="T11" fmla="*/ 0 h 34"/>
                <a:gd name="T12" fmla="*/ 0 w 46"/>
                <a:gd name="T13" fmla="*/ 0 h 34"/>
                <a:gd name="T14" fmla="*/ 0 w 46"/>
                <a:gd name="T15" fmla="*/ 0 h 34"/>
                <a:gd name="T16" fmla="*/ 0 w 46"/>
                <a:gd name="T17" fmla="*/ 0 h 34"/>
                <a:gd name="T18" fmla="*/ 0 w 46"/>
                <a:gd name="T19" fmla="*/ 0 h 34"/>
                <a:gd name="T20" fmla="*/ 0 w 46"/>
                <a:gd name="T21" fmla="*/ 0 h 34"/>
                <a:gd name="T22" fmla="*/ 0 w 46"/>
                <a:gd name="T23" fmla="*/ 0 h 34"/>
                <a:gd name="T24" fmla="*/ 0 w 46"/>
                <a:gd name="T25" fmla="*/ 0 h 34"/>
                <a:gd name="T26" fmla="*/ 0 w 46"/>
                <a:gd name="T27" fmla="*/ 0 h 34"/>
                <a:gd name="T28" fmla="*/ 0 w 46"/>
                <a:gd name="T29" fmla="*/ 0 h 34"/>
                <a:gd name="T30" fmla="*/ 0 w 46"/>
                <a:gd name="T31" fmla="*/ 0 h 34"/>
                <a:gd name="T32" fmla="*/ 0 w 46"/>
                <a:gd name="T33" fmla="*/ 0 h 34"/>
                <a:gd name="T34" fmla="*/ 0 w 46"/>
                <a:gd name="T35" fmla="*/ 0 h 34"/>
                <a:gd name="T36" fmla="*/ 0 w 46"/>
                <a:gd name="T37" fmla="*/ 0 h 34"/>
                <a:gd name="T38" fmla="*/ 0 w 46"/>
                <a:gd name="T39" fmla="*/ 0 h 3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6"/>
                <a:gd name="T61" fmla="*/ 0 h 34"/>
                <a:gd name="T62" fmla="*/ 46 w 46"/>
                <a:gd name="T63" fmla="*/ 34 h 3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6" h="34">
                  <a:moveTo>
                    <a:pt x="24" y="0"/>
                  </a:moveTo>
                  <a:lnTo>
                    <a:pt x="27" y="1"/>
                  </a:lnTo>
                  <a:lnTo>
                    <a:pt x="34" y="3"/>
                  </a:lnTo>
                  <a:lnTo>
                    <a:pt x="38" y="4"/>
                  </a:lnTo>
                  <a:lnTo>
                    <a:pt x="44" y="7"/>
                  </a:lnTo>
                  <a:lnTo>
                    <a:pt x="45" y="10"/>
                  </a:lnTo>
                  <a:lnTo>
                    <a:pt x="46" y="16"/>
                  </a:lnTo>
                  <a:lnTo>
                    <a:pt x="39" y="15"/>
                  </a:lnTo>
                  <a:lnTo>
                    <a:pt x="35" y="15"/>
                  </a:lnTo>
                  <a:lnTo>
                    <a:pt x="32" y="16"/>
                  </a:lnTo>
                  <a:lnTo>
                    <a:pt x="28" y="18"/>
                  </a:lnTo>
                  <a:lnTo>
                    <a:pt x="22" y="23"/>
                  </a:lnTo>
                  <a:lnTo>
                    <a:pt x="16" y="28"/>
                  </a:lnTo>
                  <a:lnTo>
                    <a:pt x="9" y="32"/>
                  </a:lnTo>
                  <a:lnTo>
                    <a:pt x="0" y="34"/>
                  </a:lnTo>
                  <a:lnTo>
                    <a:pt x="6" y="24"/>
                  </a:lnTo>
                  <a:lnTo>
                    <a:pt x="14" y="17"/>
                  </a:lnTo>
                  <a:lnTo>
                    <a:pt x="20" y="8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994" name="Freeform 432"/>
            <p:cNvSpPr>
              <a:spLocks/>
            </p:cNvSpPr>
            <p:nvPr/>
          </p:nvSpPr>
          <p:spPr bwMode="auto">
            <a:xfrm>
              <a:off x="6945" y="3745"/>
              <a:ext cx="16" cy="13"/>
            </a:xfrm>
            <a:custGeom>
              <a:avLst/>
              <a:gdLst>
                <a:gd name="T0" fmla="*/ 0 w 62"/>
                <a:gd name="T1" fmla="*/ 0 h 53"/>
                <a:gd name="T2" fmla="*/ 0 w 62"/>
                <a:gd name="T3" fmla="*/ 0 h 53"/>
                <a:gd name="T4" fmla="*/ 0 w 62"/>
                <a:gd name="T5" fmla="*/ 0 h 53"/>
                <a:gd name="T6" fmla="*/ 0 w 62"/>
                <a:gd name="T7" fmla="*/ 0 h 53"/>
                <a:gd name="T8" fmla="*/ 0 w 62"/>
                <a:gd name="T9" fmla="*/ 0 h 53"/>
                <a:gd name="T10" fmla="*/ 0 w 62"/>
                <a:gd name="T11" fmla="*/ 0 h 53"/>
                <a:gd name="T12" fmla="*/ 0 w 62"/>
                <a:gd name="T13" fmla="*/ 0 h 53"/>
                <a:gd name="T14" fmla="*/ 0 w 62"/>
                <a:gd name="T15" fmla="*/ 0 h 53"/>
                <a:gd name="T16" fmla="*/ 0 w 62"/>
                <a:gd name="T17" fmla="*/ 0 h 53"/>
                <a:gd name="T18" fmla="*/ 0 w 62"/>
                <a:gd name="T19" fmla="*/ 0 h 53"/>
                <a:gd name="T20" fmla="*/ 0 w 62"/>
                <a:gd name="T21" fmla="*/ 0 h 53"/>
                <a:gd name="T22" fmla="*/ 0 w 62"/>
                <a:gd name="T23" fmla="*/ 0 h 53"/>
                <a:gd name="T24" fmla="*/ 0 w 62"/>
                <a:gd name="T25" fmla="*/ 0 h 53"/>
                <a:gd name="T26" fmla="*/ 0 w 62"/>
                <a:gd name="T27" fmla="*/ 0 h 53"/>
                <a:gd name="T28" fmla="*/ 0 w 62"/>
                <a:gd name="T29" fmla="*/ 0 h 53"/>
                <a:gd name="T30" fmla="*/ 0 w 62"/>
                <a:gd name="T31" fmla="*/ 0 h 53"/>
                <a:gd name="T32" fmla="*/ 0 w 62"/>
                <a:gd name="T33" fmla="*/ 0 h 53"/>
                <a:gd name="T34" fmla="*/ 0 w 62"/>
                <a:gd name="T35" fmla="*/ 0 h 53"/>
                <a:gd name="T36" fmla="*/ 0 w 62"/>
                <a:gd name="T37" fmla="*/ 0 h 53"/>
                <a:gd name="T38" fmla="*/ 0 w 62"/>
                <a:gd name="T39" fmla="*/ 0 h 53"/>
                <a:gd name="T40" fmla="*/ 0 w 62"/>
                <a:gd name="T41" fmla="*/ 0 h 53"/>
                <a:gd name="T42" fmla="*/ 0 w 62"/>
                <a:gd name="T43" fmla="*/ 0 h 53"/>
                <a:gd name="T44" fmla="*/ 0 w 62"/>
                <a:gd name="T45" fmla="*/ 0 h 53"/>
                <a:gd name="T46" fmla="*/ 0 w 62"/>
                <a:gd name="T47" fmla="*/ 0 h 53"/>
                <a:gd name="T48" fmla="*/ 0 w 62"/>
                <a:gd name="T49" fmla="*/ 0 h 53"/>
                <a:gd name="T50" fmla="*/ 0 w 62"/>
                <a:gd name="T51" fmla="*/ 0 h 53"/>
                <a:gd name="T52" fmla="*/ 0 w 62"/>
                <a:gd name="T53" fmla="*/ 0 h 53"/>
                <a:gd name="T54" fmla="*/ 0 w 62"/>
                <a:gd name="T55" fmla="*/ 0 h 53"/>
                <a:gd name="T56" fmla="*/ 0 w 62"/>
                <a:gd name="T57" fmla="*/ 0 h 53"/>
                <a:gd name="T58" fmla="*/ 0 w 62"/>
                <a:gd name="T59" fmla="*/ 0 h 53"/>
                <a:gd name="T60" fmla="*/ 0 w 62"/>
                <a:gd name="T61" fmla="*/ 0 h 53"/>
                <a:gd name="T62" fmla="*/ 0 w 62"/>
                <a:gd name="T63" fmla="*/ 0 h 53"/>
                <a:gd name="T64" fmla="*/ 0 w 62"/>
                <a:gd name="T65" fmla="*/ 0 h 53"/>
                <a:gd name="T66" fmla="*/ 0 w 62"/>
                <a:gd name="T67" fmla="*/ 0 h 53"/>
                <a:gd name="T68" fmla="*/ 0 w 62"/>
                <a:gd name="T69" fmla="*/ 0 h 5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62"/>
                <a:gd name="T106" fmla="*/ 0 h 53"/>
                <a:gd name="T107" fmla="*/ 62 w 62"/>
                <a:gd name="T108" fmla="*/ 53 h 5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62" h="53">
                  <a:moveTo>
                    <a:pt x="30" y="0"/>
                  </a:moveTo>
                  <a:lnTo>
                    <a:pt x="34" y="7"/>
                  </a:lnTo>
                  <a:lnTo>
                    <a:pt x="36" y="16"/>
                  </a:lnTo>
                  <a:lnTo>
                    <a:pt x="34" y="23"/>
                  </a:lnTo>
                  <a:lnTo>
                    <a:pt x="34" y="32"/>
                  </a:lnTo>
                  <a:lnTo>
                    <a:pt x="41" y="31"/>
                  </a:lnTo>
                  <a:lnTo>
                    <a:pt x="48" y="29"/>
                  </a:lnTo>
                  <a:lnTo>
                    <a:pt x="55" y="25"/>
                  </a:lnTo>
                  <a:lnTo>
                    <a:pt x="62" y="24"/>
                  </a:lnTo>
                  <a:lnTo>
                    <a:pt x="56" y="30"/>
                  </a:lnTo>
                  <a:lnTo>
                    <a:pt x="55" y="36"/>
                  </a:lnTo>
                  <a:lnTo>
                    <a:pt x="54" y="44"/>
                  </a:lnTo>
                  <a:lnTo>
                    <a:pt x="54" y="52"/>
                  </a:lnTo>
                  <a:lnTo>
                    <a:pt x="45" y="52"/>
                  </a:lnTo>
                  <a:lnTo>
                    <a:pt x="38" y="53"/>
                  </a:lnTo>
                  <a:lnTo>
                    <a:pt x="32" y="52"/>
                  </a:lnTo>
                  <a:lnTo>
                    <a:pt x="28" y="51"/>
                  </a:lnTo>
                  <a:lnTo>
                    <a:pt x="24" y="47"/>
                  </a:lnTo>
                  <a:lnTo>
                    <a:pt x="22" y="42"/>
                  </a:lnTo>
                  <a:lnTo>
                    <a:pt x="22" y="35"/>
                  </a:lnTo>
                  <a:lnTo>
                    <a:pt x="22" y="29"/>
                  </a:lnTo>
                  <a:lnTo>
                    <a:pt x="21" y="29"/>
                  </a:lnTo>
                  <a:lnTo>
                    <a:pt x="18" y="34"/>
                  </a:lnTo>
                  <a:lnTo>
                    <a:pt x="12" y="37"/>
                  </a:lnTo>
                  <a:lnTo>
                    <a:pt x="6" y="39"/>
                  </a:lnTo>
                  <a:lnTo>
                    <a:pt x="0" y="40"/>
                  </a:lnTo>
                  <a:lnTo>
                    <a:pt x="0" y="32"/>
                  </a:lnTo>
                  <a:lnTo>
                    <a:pt x="0" y="26"/>
                  </a:lnTo>
                  <a:lnTo>
                    <a:pt x="2" y="20"/>
                  </a:lnTo>
                  <a:lnTo>
                    <a:pt x="7" y="16"/>
                  </a:lnTo>
                  <a:lnTo>
                    <a:pt x="10" y="10"/>
                  </a:lnTo>
                  <a:lnTo>
                    <a:pt x="16" y="7"/>
                  </a:lnTo>
                  <a:lnTo>
                    <a:pt x="22" y="4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995" name="Freeform 433"/>
            <p:cNvSpPr>
              <a:spLocks/>
            </p:cNvSpPr>
            <p:nvPr/>
          </p:nvSpPr>
          <p:spPr bwMode="auto">
            <a:xfrm>
              <a:off x="6915" y="3752"/>
              <a:ext cx="10" cy="11"/>
            </a:xfrm>
            <a:custGeom>
              <a:avLst/>
              <a:gdLst>
                <a:gd name="T0" fmla="*/ 0 w 41"/>
                <a:gd name="T1" fmla="*/ 0 h 44"/>
                <a:gd name="T2" fmla="*/ 0 w 41"/>
                <a:gd name="T3" fmla="*/ 0 h 44"/>
                <a:gd name="T4" fmla="*/ 0 w 41"/>
                <a:gd name="T5" fmla="*/ 0 h 44"/>
                <a:gd name="T6" fmla="*/ 0 w 41"/>
                <a:gd name="T7" fmla="*/ 0 h 44"/>
                <a:gd name="T8" fmla="*/ 0 w 41"/>
                <a:gd name="T9" fmla="*/ 0 h 44"/>
                <a:gd name="T10" fmla="*/ 0 w 41"/>
                <a:gd name="T11" fmla="*/ 0 h 44"/>
                <a:gd name="T12" fmla="*/ 0 w 41"/>
                <a:gd name="T13" fmla="*/ 0 h 44"/>
                <a:gd name="T14" fmla="*/ 0 w 41"/>
                <a:gd name="T15" fmla="*/ 0 h 44"/>
                <a:gd name="T16" fmla="*/ 0 w 41"/>
                <a:gd name="T17" fmla="*/ 0 h 44"/>
                <a:gd name="T18" fmla="*/ 0 w 41"/>
                <a:gd name="T19" fmla="*/ 0 h 44"/>
                <a:gd name="T20" fmla="*/ 0 w 41"/>
                <a:gd name="T21" fmla="*/ 0 h 44"/>
                <a:gd name="T22" fmla="*/ 0 w 41"/>
                <a:gd name="T23" fmla="*/ 0 h 44"/>
                <a:gd name="T24" fmla="*/ 0 w 41"/>
                <a:gd name="T25" fmla="*/ 0 h 44"/>
                <a:gd name="T26" fmla="*/ 0 w 41"/>
                <a:gd name="T27" fmla="*/ 0 h 44"/>
                <a:gd name="T28" fmla="*/ 0 w 41"/>
                <a:gd name="T29" fmla="*/ 0 h 44"/>
                <a:gd name="T30" fmla="*/ 0 w 41"/>
                <a:gd name="T31" fmla="*/ 0 h 44"/>
                <a:gd name="T32" fmla="*/ 0 w 41"/>
                <a:gd name="T33" fmla="*/ 0 h 44"/>
                <a:gd name="T34" fmla="*/ 0 w 41"/>
                <a:gd name="T35" fmla="*/ 0 h 44"/>
                <a:gd name="T36" fmla="*/ 0 w 41"/>
                <a:gd name="T37" fmla="*/ 0 h 44"/>
                <a:gd name="T38" fmla="*/ 0 w 41"/>
                <a:gd name="T39" fmla="*/ 0 h 44"/>
                <a:gd name="T40" fmla="*/ 0 w 41"/>
                <a:gd name="T41" fmla="*/ 0 h 44"/>
                <a:gd name="T42" fmla="*/ 0 w 41"/>
                <a:gd name="T43" fmla="*/ 0 h 4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1"/>
                <a:gd name="T67" fmla="*/ 0 h 44"/>
                <a:gd name="T68" fmla="*/ 41 w 41"/>
                <a:gd name="T69" fmla="*/ 44 h 44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1" h="44">
                  <a:moveTo>
                    <a:pt x="16" y="0"/>
                  </a:moveTo>
                  <a:lnTo>
                    <a:pt x="22" y="0"/>
                  </a:lnTo>
                  <a:lnTo>
                    <a:pt x="29" y="1"/>
                  </a:lnTo>
                  <a:lnTo>
                    <a:pt x="34" y="2"/>
                  </a:lnTo>
                  <a:lnTo>
                    <a:pt x="38" y="3"/>
                  </a:lnTo>
                  <a:lnTo>
                    <a:pt x="41" y="6"/>
                  </a:lnTo>
                  <a:lnTo>
                    <a:pt x="41" y="11"/>
                  </a:lnTo>
                  <a:lnTo>
                    <a:pt x="38" y="15"/>
                  </a:lnTo>
                  <a:lnTo>
                    <a:pt x="32" y="21"/>
                  </a:lnTo>
                  <a:lnTo>
                    <a:pt x="25" y="27"/>
                  </a:lnTo>
                  <a:lnTo>
                    <a:pt x="17" y="33"/>
                  </a:lnTo>
                  <a:lnTo>
                    <a:pt x="8" y="38"/>
                  </a:lnTo>
                  <a:lnTo>
                    <a:pt x="2" y="44"/>
                  </a:lnTo>
                  <a:lnTo>
                    <a:pt x="0" y="37"/>
                  </a:lnTo>
                  <a:lnTo>
                    <a:pt x="0" y="32"/>
                  </a:lnTo>
                  <a:lnTo>
                    <a:pt x="0" y="26"/>
                  </a:lnTo>
                  <a:lnTo>
                    <a:pt x="2" y="20"/>
                  </a:lnTo>
                  <a:lnTo>
                    <a:pt x="5" y="14"/>
                  </a:lnTo>
                  <a:lnTo>
                    <a:pt x="7" y="8"/>
                  </a:lnTo>
                  <a:lnTo>
                    <a:pt x="11" y="3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996" name="Freeform 434"/>
            <p:cNvSpPr>
              <a:spLocks/>
            </p:cNvSpPr>
            <p:nvPr/>
          </p:nvSpPr>
          <p:spPr bwMode="auto">
            <a:xfrm>
              <a:off x="6964" y="3759"/>
              <a:ext cx="14" cy="11"/>
            </a:xfrm>
            <a:custGeom>
              <a:avLst/>
              <a:gdLst>
                <a:gd name="T0" fmla="*/ 0 w 54"/>
                <a:gd name="T1" fmla="*/ 0 h 44"/>
                <a:gd name="T2" fmla="*/ 0 w 54"/>
                <a:gd name="T3" fmla="*/ 0 h 44"/>
                <a:gd name="T4" fmla="*/ 0 w 54"/>
                <a:gd name="T5" fmla="*/ 0 h 44"/>
                <a:gd name="T6" fmla="*/ 0 w 54"/>
                <a:gd name="T7" fmla="*/ 0 h 44"/>
                <a:gd name="T8" fmla="*/ 0 w 54"/>
                <a:gd name="T9" fmla="*/ 0 h 44"/>
                <a:gd name="T10" fmla="*/ 0 w 54"/>
                <a:gd name="T11" fmla="*/ 0 h 44"/>
                <a:gd name="T12" fmla="*/ 0 w 54"/>
                <a:gd name="T13" fmla="*/ 0 h 44"/>
                <a:gd name="T14" fmla="*/ 0 w 54"/>
                <a:gd name="T15" fmla="*/ 0 h 44"/>
                <a:gd name="T16" fmla="*/ 0 w 54"/>
                <a:gd name="T17" fmla="*/ 0 h 44"/>
                <a:gd name="T18" fmla="*/ 0 w 54"/>
                <a:gd name="T19" fmla="*/ 0 h 44"/>
                <a:gd name="T20" fmla="*/ 0 w 54"/>
                <a:gd name="T21" fmla="*/ 0 h 44"/>
                <a:gd name="T22" fmla="*/ 0 w 54"/>
                <a:gd name="T23" fmla="*/ 0 h 44"/>
                <a:gd name="T24" fmla="*/ 0 w 54"/>
                <a:gd name="T25" fmla="*/ 0 h 44"/>
                <a:gd name="T26" fmla="*/ 0 w 54"/>
                <a:gd name="T27" fmla="*/ 0 h 44"/>
                <a:gd name="T28" fmla="*/ 0 w 54"/>
                <a:gd name="T29" fmla="*/ 0 h 44"/>
                <a:gd name="T30" fmla="*/ 0 w 54"/>
                <a:gd name="T31" fmla="*/ 0 h 44"/>
                <a:gd name="T32" fmla="*/ 0 w 54"/>
                <a:gd name="T33" fmla="*/ 0 h 44"/>
                <a:gd name="T34" fmla="*/ 0 w 54"/>
                <a:gd name="T35" fmla="*/ 0 h 44"/>
                <a:gd name="T36" fmla="*/ 0 w 54"/>
                <a:gd name="T37" fmla="*/ 0 h 44"/>
                <a:gd name="T38" fmla="*/ 0 w 54"/>
                <a:gd name="T39" fmla="*/ 0 h 44"/>
                <a:gd name="T40" fmla="*/ 0 w 54"/>
                <a:gd name="T41" fmla="*/ 0 h 44"/>
                <a:gd name="T42" fmla="*/ 0 w 54"/>
                <a:gd name="T43" fmla="*/ 0 h 44"/>
                <a:gd name="T44" fmla="*/ 0 w 54"/>
                <a:gd name="T45" fmla="*/ 0 h 44"/>
                <a:gd name="T46" fmla="*/ 0 w 54"/>
                <a:gd name="T47" fmla="*/ 0 h 44"/>
                <a:gd name="T48" fmla="*/ 0 w 54"/>
                <a:gd name="T49" fmla="*/ 0 h 44"/>
                <a:gd name="T50" fmla="*/ 0 w 54"/>
                <a:gd name="T51" fmla="*/ 0 h 44"/>
                <a:gd name="T52" fmla="*/ 0 w 54"/>
                <a:gd name="T53" fmla="*/ 0 h 44"/>
                <a:gd name="T54" fmla="*/ 0 w 54"/>
                <a:gd name="T55" fmla="*/ 0 h 44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54"/>
                <a:gd name="T85" fmla="*/ 0 h 44"/>
                <a:gd name="T86" fmla="*/ 54 w 54"/>
                <a:gd name="T87" fmla="*/ 44 h 44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54" h="44">
                  <a:moveTo>
                    <a:pt x="41" y="1"/>
                  </a:moveTo>
                  <a:lnTo>
                    <a:pt x="45" y="0"/>
                  </a:lnTo>
                  <a:lnTo>
                    <a:pt x="47" y="3"/>
                  </a:lnTo>
                  <a:lnTo>
                    <a:pt x="46" y="6"/>
                  </a:lnTo>
                  <a:lnTo>
                    <a:pt x="47" y="10"/>
                  </a:lnTo>
                  <a:lnTo>
                    <a:pt x="50" y="10"/>
                  </a:lnTo>
                  <a:lnTo>
                    <a:pt x="51" y="7"/>
                  </a:lnTo>
                  <a:lnTo>
                    <a:pt x="52" y="5"/>
                  </a:lnTo>
                  <a:lnTo>
                    <a:pt x="53" y="5"/>
                  </a:lnTo>
                  <a:lnTo>
                    <a:pt x="54" y="14"/>
                  </a:lnTo>
                  <a:lnTo>
                    <a:pt x="54" y="20"/>
                  </a:lnTo>
                  <a:lnTo>
                    <a:pt x="51" y="27"/>
                  </a:lnTo>
                  <a:lnTo>
                    <a:pt x="47" y="30"/>
                  </a:lnTo>
                  <a:lnTo>
                    <a:pt x="38" y="33"/>
                  </a:lnTo>
                  <a:lnTo>
                    <a:pt x="28" y="36"/>
                  </a:lnTo>
                  <a:lnTo>
                    <a:pt x="17" y="39"/>
                  </a:lnTo>
                  <a:lnTo>
                    <a:pt x="7" y="44"/>
                  </a:lnTo>
                  <a:lnTo>
                    <a:pt x="4" y="38"/>
                  </a:lnTo>
                  <a:lnTo>
                    <a:pt x="1" y="33"/>
                  </a:lnTo>
                  <a:lnTo>
                    <a:pt x="0" y="29"/>
                  </a:lnTo>
                  <a:lnTo>
                    <a:pt x="1" y="27"/>
                  </a:lnTo>
                  <a:lnTo>
                    <a:pt x="5" y="19"/>
                  </a:lnTo>
                  <a:lnTo>
                    <a:pt x="11" y="16"/>
                  </a:lnTo>
                  <a:lnTo>
                    <a:pt x="18" y="10"/>
                  </a:lnTo>
                  <a:lnTo>
                    <a:pt x="28" y="7"/>
                  </a:lnTo>
                  <a:lnTo>
                    <a:pt x="34" y="4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997" name="Freeform 435"/>
            <p:cNvSpPr>
              <a:spLocks/>
            </p:cNvSpPr>
            <p:nvPr/>
          </p:nvSpPr>
          <p:spPr bwMode="auto">
            <a:xfrm>
              <a:off x="6629" y="3765"/>
              <a:ext cx="38" cy="48"/>
            </a:xfrm>
            <a:custGeom>
              <a:avLst/>
              <a:gdLst>
                <a:gd name="T0" fmla="*/ 0 w 150"/>
                <a:gd name="T1" fmla="*/ 0 h 190"/>
                <a:gd name="T2" fmla="*/ 0 w 150"/>
                <a:gd name="T3" fmla="*/ 0 h 190"/>
                <a:gd name="T4" fmla="*/ 0 w 150"/>
                <a:gd name="T5" fmla="*/ 0 h 190"/>
                <a:gd name="T6" fmla="*/ 0 w 150"/>
                <a:gd name="T7" fmla="*/ 0 h 190"/>
                <a:gd name="T8" fmla="*/ 0 w 150"/>
                <a:gd name="T9" fmla="*/ 0 h 190"/>
                <a:gd name="T10" fmla="*/ 0 w 150"/>
                <a:gd name="T11" fmla="*/ 0 h 190"/>
                <a:gd name="T12" fmla="*/ 0 w 150"/>
                <a:gd name="T13" fmla="*/ 0 h 190"/>
                <a:gd name="T14" fmla="*/ 0 w 150"/>
                <a:gd name="T15" fmla="*/ 0 h 190"/>
                <a:gd name="T16" fmla="*/ 0 w 150"/>
                <a:gd name="T17" fmla="*/ 0 h 190"/>
                <a:gd name="T18" fmla="*/ 0 w 150"/>
                <a:gd name="T19" fmla="*/ 0 h 190"/>
                <a:gd name="T20" fmla="*/ 0 w 150"/>
                <a:gd name="T21" fmla="*/ 0 h 190"/>
                <a:gd name="T22" fmla="*/ 0 w 150"/>
                <a:gd name="T23" fmla="*/ 0 h 190"/>
                <a:gd name="T24" fmla="*/ 0 w 150"/>
                <a:gd name="T25" fmla="*/ 0 h 190"/>
                <a:gd name="T26" fmla="*/ 0 w 150"/>
                <a:gd name="T27" fmla="*/ 0 h 190"/>
                <a:gd name="T28" fmla="*/ 0 w 150"/>
                <a:gd name="T29" fmla="*/ 0 h 190"/>
                <a:gd name="T30" fmla="*/ 0 w 150"/>
                <a:gd name="T31" fmla="*/ 0 h 190"/>
                <a:gd name="T32" fmla="*/ 0 w 150"/>
                <a:gd name="T33" fmla="*/ 0 h 190"/>
                <a:gd name="T34" fmla="*/ 0 w 150"/>
                <a:gd name="T35" fmla="*/ 0 h 190"/>
                <a:gd name="T36" fmla="*/ 0 w 150"/>
                <a:gd name="T37" fmla="*/ 0 h 190"/>
                <a:gd name="T38" fmla="*/ 0 w 150"/>
                <a:gd name="T39" fmla="*/ 0 h 190"/>
                <a:gd name="T40" fmla="*/ 0 w 150"/>
                <a:gd name="T41" fmla="*/ 0 h 190"/>
                <a:gd name="T42" fmla="*/ 0 w 150"/>
                <a:gd name="T43" fmla="*/ 0 h 190"/>
                <a:gd name="T44" fmla="*/ 0 w 150"/>
                <a:gd name="T45" fmla="*/ 0 h 190"/>
                <a:gd name="T46" fmla="*/ 0 w 150"/>
                <a:gd name="T47" fmla="*/ 0 h 190"/>
                <a:gd name="T48" fmla="*/ 0 w 150"/>
                <a:gd name="T49" fmla="*/ 0 h 190"/>
                <a:gd name="T50" fmla="*/ 0 w 150"/>
                <a:gd name="T51" fmla="*/ 0 h 190"/>
                <a:gd name="T52" fmla="*/ 0 w 150"/>
                <a:gd name="T53" fmla="*/ 0 h 190"/>
                <a:gd name="T54" fmla="*/ 0 w 150"/>
                <a:gd name="T55" fmla="*/ 0 h 190"/>
                <a:gd name="T56" fmla="*/ 0 w 150"/>
                <a:gd name="T57" fmla="*/ 0 h 190"/>
                <a:gd name="T58" fmla="*/ 0 w 150"/>
                <a:gd name="T59" fmla="*/ 0 h 190"/>
                <a:gd name="T60" fmla="*/ 0 w 150"/>
                <a:gd name="T61" fmla="*/ 0 h 190"/>
                <a:gd name="T62" fmla="*/ 0 w 150"/>
                <a:gd name="T63" fmla="*/ 0 h 190"/>
                <a:gd name="T64" fmla="*/ 0 w 150"/>
                <a:gd name="T65" fmla="*/ 0 h 190"/>
                <a:gd name="T66" fmla="*/ 0 w 150"/>
                <a:gd name="T67" fmla="*/ 0 h 190"/>
                <a:gd name="T68" fmla="*/ 0 w 150"/>
                <a:gd name="T69" fmla="*/ 0 h 190"/>
                <a:gd name="T70" fmla="*/ 0 w 150"/>
                <a:gd name="T71" fmla="*/ 0 h 190"/>
                <a:gd name="T72" fmla="*/ 0 w 150"/>
                <a:gd name="T73" fmla="*/ 0 h 19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50"/>
                <a:gd name="T112" fmla="*/ 0 h 190"/>
                <a:gd name="T113" fmla="*/ 150 w 150"/>
                <a:gd name="T114" fmla="*/ 190 h 190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50" h="190">
                  <a:moveTo>
                    <a:pt x="103" y="0"/>
                  </a:moveTo>
                  <a:lnTo>
                    <a:pt x="150" y="3"/>
                  </a:lnTo>
                  <a:lnTo>
                    <a:pt x="150" y="5"/>
                  </a:lnTo>
                  <a:lnTo>
                    <a:pt x="137" y="13"/>
                  </a:lnTo>
                  <a:lnTo>
                    <a:pt x="126" y="22"/>
                  </a:lnTo>
                  <a:lnTo>
                    <a:pt x="114" y="31"/>
                  </a:lnTo>
                  <a:lnTo>
                    <a:pt x="104" y="42"/>
                  </a:lnTo>
                  <a:lnTo>
                    <a:pt x="94" y="50"/>
                  </a:lnTo>
                  <a:lnTo>
                    <a:pt x="83" y="61"/>
                  </a:lnTo>
                  <a:lnTo>
                    <a:pt x="73" y="73"/>
                  </a:lnTo>
                  <a:lnTo>
                    <a:pt x="66" y="85"/>
                  </a:lnTo>
                  <a:lnTo>
                    <a:pt x="58" y="96"/>
                  </a:lnTo>
                  <a:lnTo>
                    <a:pt x="49" y="108"/>
                  </a:lnTo>
                  <a:lnTo>
                    <a:pt x="43" y="118"/>
                  </a:lnTo>
                  <a:lnTo>
                    <a:pt x="36" y="130"/>
                  </a:lnTo>
                  <a:lnTo>
                    <a:pt x="30" y="142"/>
                  </a:lnTo>
                  <a:lnTo>
                    <a:pt x="24" y="155"/>
                  </a:lnTo>
                  <a:lnTo>
                    <a:pt x="19" y="168"/>
                  </a:lnTo>
                  <a:lnTo>
                    <a:pt x="15" y="181"/>
                  </a:lnTo>
                  <a:lnTo>
                    <a:pt x="0" y="190"/>
                  </a:lnTo>
                  <a:lnTo>
                    <a:pt x="0" y="175"/>
                  </a:lnTo>
                  <a:lnTo>
                    <a:pt x="1" y="162"/>
                  </a:lnTo>
                  <a:lnTo>
                    <a:pt x="3" y="149"/>
                  </a:lnTo>
                  <a:lnTo>
                    <a:pt x="8" y="136"/>
                  </a:lnTo>
                  <a:lnTo>
                    <a:pt x="12" y="122"/>
                  </a:lnTo>
                  <a:lnTo>
                    <a:pt x="17" y="109"/>
                  </a:lnTo>
                  <a:lnTo>
                    <a:pt x="23" y="97"/>
                  </a:lnTo>
                  <a:lnTo>
                    <a:pt x="30" y="86"/>
                  </a:lnTo>
                  <a:lnTo>
                    <a:pt x="36" y="73"/>
                  </a:lnTo>
                  <a:lnTo>
                    <a:pt x="44" y="61"/>
                  </a:lnTo>
                  <a:lnTo>
                    <a:pt x="53" y="49"/>
                  </a:lnTo>
                  <a:lnTo>
                    <a:pt x="62" y="40"/>
                  </a:lnTo>
                  <a:lnTo>
                    <a:pt x="71" y="28"/>
                  </a:lnTo>
                  <a:lnTo>
                    <a:pt x="82" y="18"/>
                  </a:lnTo>
                  <a:lnTo>
                    <a:pt x="92" y="8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998" name="Freeform 436"/>
            <p:cNvSpPr>
              <a:spLocks/>
            </p:cNvSpPr>
            <p:nvPr/>
          </p:nvSpPr>
          <p:spPr bwMode="auto">
            <a:xfrm>
              <a:off x="6709" y="3769"/>
              <a:ext cx="32" cy="46"/>
            </a:xfrm>
            <a:custGeom>
              <a:avLst/>
              <a:gdLst>
                <a:gd name="T0" fmla="*/ 0 w 130"/>
                <a:gd name="T1" fmla="*/ 0 h 185"/>
                <a:gd name="T2" fmla="*/ 0 w 130"/>
                <a:gd name="T3" fmla="*/ 0 h 185"/>
                <a:gd name="T4" fmla="*/ 0 w 130"/>
                <a:gd name="T5" fmla="*/ 0 h 185"/>
                <a:gd name="T6" fmla="*/ 0 w 130"/>
                <a:gd name="T7" fmla="*/ 0 h 185"/>
                <a:gd name="T8" fmla="*/ 0 w 130"/>
                <a:gd name="T9" fmla="*/ 0 h 185"/>
                <a:gd name="T10" fmla="*/ 0 w 130"/>
                <a:gd name="T11" fmla="*/ 0 h 185"/>
                <a:gd name="T12" fmla="*/ 0 w 130"/>
                <a:gd name="T13" fmla="*/ 0 h 185"/>
                <a:gd name="T14" fmla="*/ 0 w 130"/>
                <a:gd name="T15" fmla="*/ 0 h 185"/>
                <a:gd name="T16" fmla="*/ 0 w 130"/>
                <a:gd name="T17" fmla="*/ 0 h 185"/>
                <a:gd name="T18" fmla="*/ 0 w 130"/>
                <a:gd name="T19" fmla="*/ 0 h 185"/>
                <a:gd name="T20" fmla="*/ 0 w 130"/>
                <a:gd name="T21" fmla="*/ 0 h 185"/>
                <a:gd name="T22" fmla="*/ 0 w 130"/>
                <a:gd name="T23" fmla="*/ 0 h 185"/>
                <a:gd name="T24" fmla="*/ 0 w 130"/>
                <a:gd name="T25" fmla="*/ 0 h 185"/>
                <a:gd name="T26" fmla="*/ 0 w 130"/>
                <a:gd name="T27" fmla="*/ 0 h 185"/>
                <a:gd name="T28" fmla="*/ 0 w 130"/>
                <a:gd name="T29" fmla="*/ 0 h 185"/>
                <a:gd name="T30" fmla="*/ 0 w 130"/>
                <a:gd name="T31" fmla="*/ 0 h 185"/>
                <a:gd name="T32" fmla="*/ 0 w 130"/>
                <a:gd name="T33" fmla="*/ 0 h 185"/>
                <a:gd name="T34" fmla="*/ 0 w 130"/>
                <a:gd name="T35" fmla="*/ 0 h 185"/>
                <a:gd name="T36" fmla="*/ 0 w 130"/>
                <a:gd name="T37" fmla="*/ 0 h 185"/>
                <a:gd name="T38" fmla="*/ 0 w 130"/>
                <a:gd name="T39" fmla="*/ 0 h 185"/>
                <a:gd name="T40" fmla="*/ 0 w 130"/>
                <a:gd name="T41" fmla="*/ 0 h 185"/>
                <a:gd name="T42" fmla="*/ 0 w 130"/>
                <a:gd name="T43" fmla="*/ 0 h 185"/>
                <a:gd name="T44" fmla="*/ 0 w 130"/>
                <a:gd name="T45" fmla="*/ 0 h 185"/>
                <a:gd name="T46" fmla="*/ 0 w 130"/>
                <a:gd name="T47" fmla="*/ 0 h 185"/>
                <a:gd name="T48" fmla="*/ 0 w 130"/>
                <a:gd name="T49" fmla="*/ 0 h 185"/>
                <a:gd name="T50" fmla="*/ 0 w 130"/>
                <a:gd name="T51" fmla="*/ 0 h 185"/>
                <a:gd name="T52" fmla="*/ 0 w 130"/>
                <a:gd name="T53" fmla="*/ 0 h 185"/>
                <a:gd name="T54" fmla="*/ 0 w 130"/>
                <a:gd name="T55" fmla="*/ 0 h 185"/>
                <a:gd name="T56" fmla="*/ 0 w 130"/>
                <a:gd name="T57" fmla="*/ 0 h 185"/>
                <a:gd name="T58" fmla="*/ 0 w 130"/>
                <a:gd name="T59" fmla="*/ 0 h 185"/>
                <a:gd name="T60" fmla="*/ 0 w 130"/>
                <a:gd name="T61" fmla="*/ 0 h 185"/>
                <a:gd name="T62" fmla="*/ 0 w 130"/>
                <a:gd name="T63" fmla="*/ 0 h 185"/>
                <a:gd name="T64" fmla="*/ 0 w 130"/>
                <a:gd name="T65" fmla="*/ 0 h 185"/>
                <a:gd name="T66" fmla="*/ 0 w 130"/>
                <a:gd name="T67" fmla="*/ 0 h 185"/>
                <a:gd name="T68" fmla="*/ 0 w 130"/>
                <a:gd name="T69" fmla="*/ 0 h 185"/>
                <a:gd name="T70" fmla="*/ 0 w 130"/>
                <a:gd name="T71" fmla="*/ 0 h 185"/>
                <a:gd name="T72" fmla="*/ 0 w 130"/>
                <a:gd name="T73" fmla="*/ 0 h 185"/>
                <a:gd name="T74" fmla="*/ 0 w 130"/>
                <a:gd name="T75" fmla="*/ 0 h 185"/>
                <a:gd name="T76" fmla="*/ 0 w 130"/>
                <a:gd name="T77" fmla="*/ 0 h 185"/>
                <a:gd name="T78" fmla="*/ 0 w 130"/>
                <a:gd name="T79" fmla="*/ 0 h 185"/>
                <a:gd name="T80" fmla="*/ 0 w 130"/>
                <a:gd name="T81" fmla="*/ 0 h 185"/>
                <a:gd name="T82" fmla="*/ 0 w 130"/>
                <a:gd name="T83" fmla="*/ 0 h 185"/>
                <a:gd name="T84" fmla="*/ 0 w 130"/>
                <a:gd name="T85" fmla="*/ 0 h 185"/>
                <a:gd name="T86" fmla="*/ 0 w 130"/>
                <a:gd name="T87" fmla="*/ 0 h 185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30"/>
                <a:gd name="T133" fmla="*/ 0 h 185"/>
                <a:gd name="T134" fmla="*/ 130 w 130"/>
                <a:gd name="T135" fmla="*/ 185 h 185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30" h="185">
                  <a:moveTo>
                    <a:pt x="97" y="0"/>
                  </a:moveTo>
                  <a:lnTo>
                    <a:pt x="103" y="1"/>
                  </a:lnTo>
                  <a:lnTo>
                    <a:pt x="109" y="3"/>
                  </a:lnTo>
                  <a:lnTo>
                    <a:pt x="114" y="6"/>
                  </a:lnTo>
                  <a:lnTo>
                    <a:pt x="120" y="9"/>
                  </a:lnTo>
                  <a:lnTo>
                    <a:pt x="126" y="17"/>
                  </a:lnTo>
                  <a:lnTo>
                    <a:pt x="130" y="27"/>
                  </a:lnTo>
                  <a:lnTo>
                    <a:pt x="130" y="33"/>
                  </a:lnTo>
                  <a:lnTo>
                    <a:pt x="130" y="41"/>
                  </a:lnTo>
                  <a:lnTo>
                    <a:pt x="129" y="48"/>
                  </a:lnTo>
                  <a:lnTo>
                    <a:pt x="128" y="56"/>
                  </a:lnTo>
                  <a:lnTo>
                    <a:pt x="125" y="61"/>
                  </a:lnTo>
                  <a:lnTo>
                    <a:pt x="123" y="69"/>
                  </a:lnTo>
                  <a:lnTo>
                    <a:pt x="120" y="75"/>
                  </a:lnTo>
                  <a:lnTo>
                    <a:pt x="118" y="82"/>
                  </a:lnTo>
                  <a:lnTo>
                    <a:pt x="114" y="88"/>
                  </a:lnTo>
                  <a:lnTo>
                    <a:pt x="112" y="96"/>
                  </a:lnTo>
                  <a:lnTo>
                    <a:pt x="109" y="102"/>
                  </a:lnTo>
                  <a:lnTo>
                    <a:pt x="107" y="110"/>
                  </a:lnTo>
                  <a:lnTo>
                    <a:pt x="103" y="115"/>
                  </a:lnTo>
                  <a:lnTo>
                    <a:pt x="100" y="123"/>
                  </a:lnTo>
                  <a:lnTo>
                    <a:pt x="99" y="128"/>
                  </a:lnTo>
                  <a:lnTo>
                    <a:pt x="96" y="135"/>
                  </a:lnTo>
                  <a:lnTo>
                    <a:pt x="94" y="141"/>
                  </a:lnTo>
                  <a:lnTo>
                    <a:pt x="93" y="147"/>
                  </a:lnTo>
                  <a:lnTo>
                    <a:pt x="93" y="153"/>
                  </a:lnTo>
                  <a:lnTo>
                    <a:pt x="93" y="159"/>
                  </a:lnTo>
                  <a:lnTo>
                    <a:pt x="84" y="162"/>
                  </a:lnTo>
                  <a:lnTo>
                    <a:pt x="76" y="165"/>
                  </a:lnTo>
                  <a:lnTo>
                    <a:pt x="70" y="167"/>
                  </a:lnTo>
                  <a:lnTo>
                    <a:pt x="64" y="172"/>
                  </a:lnTo>
                  <a:lnTo>
                    <a:pt x="55" y="175"/>
                  </a:lnTo>
                  <a:lnTo>
                    <a:pt x="49" y="178"/>
                  </a:lnTo>
                  <a:lnTo>
                    <a:pt x="41" y="181"/>
                  </a:lnTo>
                  <a:lnTo>
                    <a:pt x="35" y="185"/>
                  </a:lnTo>
                  <a:lnTo>
                    <a:pt x="38" y="178"/>
                  </a:lnTo>
                  <a:lnTo>
                    <a:pt x="43" y="175"/>
                  </a:lnTo>
                  <a:lnTo>
                    <a:pt x="47" y="169"/>
                  </a:lnTo>
                  <a:lnTo>
                    <a:pt x="48" y="163"/>
                  </a:lnTo>
                  <a:lnTo>
                    <a:pt x="37" y="166"/>
                  </a:lnTo>
                  <a:lnTo>
                    <a:pt x="29" y="172"/>
                  </a:lnTo>
                  <a:lnTo>
                    <a:pt x="18" y="177"/>
                  </a:lnTo>
                  <a:lnTo>
                    <a:pt x="8" y="178"/>
                  </a:lnTo>
                  <a:lnTo>
                    <a:pt x="16" y="168"/>
                  </a:lnTo>
                  <a:lnTo>
                    <a:pt x="25" y="162"/>
                  </a:lnTo>
                  <a:lnTo>
                    <a:pt x="36" y="155"/>
                  </a:lnTo>
                  <a:lnTo>
                    <a:pt x="48" y="149"/>
                  </a:lnTo>
                  <a:lnTo>
                    <a:pt x="58" y="141"/>
                  </a:lnTo>
                  <a:lnTo>
                    <a:pt x="67" y="134"/>
                  </a:lnTo>
                  <a:lnTo>
                    <a:pt x="71" y="129"/>
                  </a:lnTo>
                  <a:lnTo>
                    <a:pt x="75" y="124"/>
                  </a:lnTo>
                  <a:lnTo>
                    <a:pt x="77" y="120"/>
                  </a:lnTo>
                  <a:lnTo>
                    <a:pt x="81" y="114"/>
                  </a:lnTo>
                  <a:lnTo>
                    <a:pt x="73" y="118"/>
                  </a:lnTo>
                  <a:lnTo>
                    <a:pt x="66" y="121"/>
                  </a:lnTo>
                  <a:lnTo>
                    <a:pt x="59" y="124"/>
                  </a:lnTo>
                  <a:lnTo>
                    <a:pt x="52" y="129"/>
                  </a:lnTo>
                  <a:lnTo>
                    <a:pt x="43" y="133"/>
                  </a:lnTo>
                  <a:lnTo>
                    <a:pt x="36" y="137"/>
                  </a:lnTo>
                  <a:lnTo>
                    <a:pt x="29" y="140"/>
                  </a:lnTo>
                  <a:lnTo>
                    <a:pt x="22" y="146"/>
                  </a:lnTo>
                  <a:lnTo>
                    <a:pt x="17" y="146"/>
                  </a:lnTo>
                  <a:lnTo>
                    <a:pt x="11" y="147"/>
                  </a:lnTo>
                  <a:lnTo>
                    <a:pt x="5" y="147"/>
                  </a:lnTo>
                  <a:lnTo>
                    <a:pt x="0" y="147"/>
                  </a:lnTo>
                  <a:lnTo>
                    <a:pt x="5" y="140"/>
                  </a:lnTo>
                  <a:lnTo>
                    <a:pt x="10" y="135"/>
                  </a:lnTo>
                  <a:lnTo>
                    <a:pt x="14" y="132"/>
                  </a:lnTo>
                  <a:lnTo>
                    <a:pt x="19" y="128"/>
                  </a:lnTo>
                  <a:lnTo>
                    <a:pt x="29" y="122"/>
                  </a:lnTo>
                  <a:lnTo>
                    <a:pt x="38" y="115"/>
                  </a:lnTo>
                  <a:lnTo>
                    <a:pt x="47" y="110"/>
                  </a:lnTo>
                  <a:lnTo>
                    <a:pt x="56" y="105"/>
                  </a:lnTo>
                  <a:lnTo>
                    <a:pt x="65" y="99"/>
                  </a:lnTo>
                  <a:lnTo>
                    <a:pt x="75" y="93"/>
                  </a:lnTo>
                  <a:lnTo>
                    <a:pt x="85" y="86"/>
                  </a:lnTo>
                  <a:lnTo>
                    <a:pt x="95" y="80"/>
                  </a:lnTo>
                  <a:lnTo>
                    <a:pt x="87" y="81"/>
                  </a:lnTo>
                  <a:lnTo>
                    <a:pt x="78" y="83"/>
                  </a:lnTo>
                  <a:lnTo>
                    <a:pt x="71" y="86"/>
                  </a:lnTo>
                  <a:lnTo>
                    <a:pt x="64" y="91"/>
                  </a:lnTo>
                  <a:lnTo>
                    <a:pt x="55" y="94"/>
                  </a:lnTo>
                  <a:lnTo>
                    <a:pt x="48" y="98"/>
                  </a:lnTo>
                  <a:lnTo>
                    <a:pt x="41" y="101"/>
                  </a:lnTo>
                  <a:lnTo>
                    <a:pt x="32" y="105"/>
                  </a:lnTo>
                  <a:lnTo>
                    <a:pt x="23" y="106"/>
                  </a:lnTo>
                  <a:lnTo>
                    <a:pt x="13" y="105"/>
                  </a:lnTo>
                  <a:lnTo>
                    <a:pt x="18" y="99"/>
                  </a:lnTo>
                  <a:lnTo>
                    <a:pt x="25" y="94"/>
                  </a:lnTo>
                  <a:lnTo>
                    <a:pt x="32" y="89"/>
                  </a:lnTo>
                  <a:lnTo>
                    <a:pt x="41" y="85"/>
                  </a:lnTo>
                  <a:lnTo>
                    <a:pt x="53" y="79"/>
                  </a:lnTo>
                  <a:lnTo>
                    <a:pt x="64" y="71"/>
                  </a:lnTo>
                  <a:lnTo>
                    <a:pt x="73" y="65"/>
                  </a:lnTo>
                  <a:lnTo>
                    <a:pt x="83" y="58"/>
                  </a:lnTo>
                  <a:lnTo>
                    <a:pt x="75" y="58"/>
                  </a:lnTo>
                  <a:lnTo>
                    <a:pt x="67" y="59"/>
                  </a:lnTo>
                  <a:lnTo>
                    <a:pt x="61" y="59"/>
                  </a:lnTo>
                  <a:lnTo>
                    <a:pt x="58" y="60"/>
                  </a:lnTo>
                  <a:lnTo>
                    <a:pt x="50" y="60"/>
                  </a:lnTo>
                  <a:lnTo>
                    <a:pt x="46" y="60"/>
                  </a:lnTo>
                  <a:lnTo>
                    <a:pt x="41" y="58"/>
                  </a:lnTo>
                  <a:lnTo>
                    <a:pt x="41" y="56"/>
                  </a:lnTo>
                  <a:lnTo>
                    <a:pt x="44" y="53"/>
                  </a:lnTo>
                  <a:lnTo>
                    <a:pt x="53" y="51"/>
                  </a:lnTo>
                  <a:lnTo>
                    <a:pt x="56" y="47"/>
                  </a:lnTo>
                  <a:lnTo>
                    <a:pt x="64" y="44"/>
                  </a:lnTo>
                  <a:lnTo>
                    <a:pt x="70" y="41"/>
                  </a:lnTo>
                  <a:lnTo>
                    <a:pt x="76" y="39"/>
                  </a:lnTo>
                  <a:lnTo>
                    <a:pt x="82" y="35"/>
                  </a:lnTo>
                  <a:lnTo>
                    <a:pt x="88" y="32"/>
                  </a:lnTo>
                  <a:lnTo>
                    <a:pt x="95" y="30"/>
                  </a:lnTo>
                  <a:lnTo>
                    <a:pt x="101" y="29"/>
                  </a:lnTo>
                  <a:lnTo>
                    <a:pt x="103" y="29"/>
                  </a:lnTo>
                  <a:lnTo>
                    <a:pt x="102" y="25"/>
                  </a:lnTo>
                  <a:lnTo>
                    <a:pt x="101" y="20"/>
                  </a:lnTo>
                  <a:lnTo>
                    <a:pt x="94" y="22"/>
                  </a:lnTo>
                  <a:lnTo>
                    <a:pt x="87" y="25"/>
                  </a:lnTo>
                  <a:lnTo>
                    <a:pt x="81" y="27"/>
                  </a:lnTo>
                  <a:lnTo>
                    <a:pt x="75" y="29"/>
                  </a:lnTo>
                  <a:lnTo>
                    <a:pt x="67" y="29"/>
                  </a:lnTo>
                  <a:lnTo>
                    <a:pt x="61" y="31"/>
                  </a:lnTo>
                  <a:lnTo>
                    <a:pt x="54" y="32"/>
                  </a:lnTo>
                  <a:lnTo>
                    <a:pt x="48" y="34"/>
                  </a:lnTo>
                  <a:lnTo>
                    <a:pt x="49" y="29"/>
                  </a:lnTo>
                  <a:lnTo>
                    <a:pt x="53" y="25"/>
                  </a:lnTo>
                  <a:lnTo>
                    <a:pt x="55" y="21"/>
                  </a:lnTo>
                  <a:lnTo>
                    <a:pt x="59" y="18"/>
                  </a:lnTo>
                  <a:lnTo>
                    <a:pt x="69" y="12"/>
                  </a:lnTo>
                  <a:lnTo>
                    <a:pt x="79" y="8"/>
                  </a:lnTo>
                  <a:lnTo>
                    <a:pt x="88" y="4"/>
                  </a:lnTo>
                  <a:lnTo>
                    <a:pt x="9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999" name="Freeform 437"/>
            <p:cNvSpPr>
              <a:spLocks/>
            </p:cNvSpPr>
            <p:nvPr/>
          </p:nvSpPr>
          <p:spPr bwMode="auto">
            <a:xfrm>
              <a:off x="6750" y="3768"/>
              <a:ext cx="61" cy="57"/>
            </a:xfrm>
            <a:custGeom>
              <a:avLst/>
              <a:gdLst>
                <a:gd name="T0" fmla="*/ 0 w 244"/>
                <a:gd name="T1" fmla="*/ 0 h 228"/>
                <a:gd name="T2" fmla="*/ 0 w 244"/>
                <a:gd name="T3" fmla="*/ 0 h 228"/>
                <a:gd name="T4" fmla="*/ 0 w 244"/>
                <a:gd name="T5" fmla="*/ 0 h 228"/>
                <a:gd name="T6" fmla="*/ 0 w 244"/>
                <a:gd name="T7" fmla="*/ 0 h 228"/>
                <a:gd name="T8" fmla="*/ 0 w 244"/>
                <a:gd name="T9" fmla="*/ 0 h 228"/>
                <a:gd name="T10" fmla="*/ 0 w 244"/>
                <a:gd name="T11" fmla="*/ 0 h 228"/>
                <a:gd name="T12" fmla="*/ 0 w 244"/>
                <a:gd name="T13" fmla="*/ 0 h 228"/>
                <a:gd name="T14" fmla="*/ 0 w 244"/>
                <a:gd name="T15" fmla="*/ 0 h 228"/>
                <a:gd name="T16" fmla="*/ 0 w 244"/>
                <a:gd name="T17" fmla="*/ 0 h 228"/>
                <a:gd name="T18" fmla="*/ 0 w 244"/>
                <a:gd name="T19" fmla="*/ 0 h 228"/>
                <a:gd name="T20" fmla="*/ 0 w 244"/>
                <a:gd name="T21" fmla="*/ 0 h 228"/>
                <a:gd name="T22" fmla="*/ 0 w 244"/>
                <a:gd name="T23" fmla="*/ 0 h 228"/>
                <a:gd name="T24" fmla="*/ 0 w 244"/>
                <a:gd name="T25" fmla="*/ 0 h 228"/>
                <a:gd name="T26" fmla="*/ 0 w 244"/>
                <a:gd name="T27" fmla="*/ 0 h 228"/>
                <a:gd name="T28" fmla="*/ 0 w 244"/>
                <a:gd name="T29" fmla="*/ 0 h 228"/>
                <a:gd name="T30" fmla="*/ 0 w 244"/>
                <a:gd name="T31" fmla="*/ 0 h 228"/>
                <a:gd name="T32" fmla="*/ 0 w 244"/>
                <a:gd name="T33" fmla="*/ 0 h 228"/>
                <a:gd name="T34" fmla="*/ 0 w 244"/>
                <a:gd name="T35" fmla="*/ 0 h 228"/>
                <a:gd name="T36" fmla="*/ 0 w 244"/>
                <a:gd name="T37" fmla="*/ 0 h 228"/>
                <a:gd name="T38" fmla="*/ 0 w 244"/>
                <a:gd name="T39" fmla="*/ 0 h 228"/>
                <a:gd name="T40" fmla="*/ 0 w 244"/>
                <a:gd name="T41" fmla="*/ 0 h 228"/>
                <a:gd name="T42" fmla="*/ 0 w 244"/>
                <a:gd name="T43" fmla="*/ 0 h 228"/>
                <a:gd name="T44" fmla="*/ 0 w 244"/>
                <a:gd name="T45" fmla="*/ 0 h 228"/>
                <a:gd name="T46" fmla="*/ 0 w 244"/>
                <a:gd name="T47" fmla="*/ 0 h 228"/>
                <a:gd name="T48" fmla="*/ 0 w 244"/>
                <a:gd name="T49" fmla="*/ 0 h 228"/>
                <a:gd name="T50" fmla="*/ 0 w 244"/>
                <a:gd name="T51" fmla="*/ 0 h 228"/>
                <a:gd name="T52" fmla="*/ 0 w 244"/>
                <a:gd name="T53" fmla="*/ 0 h 228"/>
                <a:gd name="T54" fmla="*/ 0 w 244"/>
                <a:gd name="T55" fmla="*/ 0 h 228"/>
                <a:gd name="T56" fmla="*/ 0 w 244"/>
                <a:gd name="T57" fmla="*/ 0 h 228"/>
                <a:gd name="T58" fmla="*/ 0 w 244"/>
                <a:gd name="T59" fmla="*/ 0 h 228"/>
                <a:gd name="T60" fmla="*/ 0 w 244"/>
                <a:gd name="T61" fmla="*/ 0 h 228"/>
                <a:gd name="T62" fmla="*/ 0 w 244"/>
                <a:gd name="T63" fmla="*/ 0 h 228"/>
                <a:gd name="T64" fmla="*/ 0 w 244"/>
                <a:gd name="T65" fmla="*/ 0 h 228"/>
                <a:gd name="T66" fmla="*/ 0 w 244"/>
                <a:gd name="T67" fmla="*/ 0 h 228"/>
                <a:gd name="T68" fmla="*/ 0 w 244"/>
                <a:gd name="T69" fmla="*/ 0 h 228"/>
                <a:gd name="T70" fmla="*/ 0 w 244"/>
                <a:gd name="T71" fmla="*/ 0 h 228"/>
                <a:gd name="T72" fmla="*/ 0 w 244"/>
                <a:gd name="T73" fmla="*/ 0 h 228"/>
                <a:gd name="T74" fmla="*/ 0 w 244"/>
                <a:gd name="T75" fmla="*/ 0 h 228"/>
                <a:gd name="T76" fmla="*/ 0 w 244"/>
                <a:gd name="T77" fmla="*/ 0 h 228"/>
                <a:gd name="T78" fmla="*/ 0 w 244"/>
                <a:gd name="T79" fmla="*/ 0 h 228"/>
                <a:gd name="T80" fmla="*/ 0 w 244"/>
                <a:gd name="T81" fmla="*/ 0 h 22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44"/>
                <a:gd name="T124" fmla="*/ 0 h 228"/>
                <a:gd name="T125" fmla="*/ 244 w 244"/>
                <a:gd name="T126" fmla="*/ 228 h 22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44" h="228">
                  <a:moveTo>
                    <a:pt x="128" y="4"/>
                  </a:moveTo>
                  <a:lnTo>
                    <a:pt x="136" y="3"/>
                  </a:lnTo>
                  <a:lnTo>
                    <a:pt x="146" y="3"/>
                  </a:lnTo>
                  <a:lnTo>
                    <a:pt x="155" y="2"/>
                  </a:lnTo>
                  <a:lnTo>
                    <a:pt x="166" y="2"/>
                  </a:lnTo>
                  <a:lnTo>
                    <a:pt x="177" y="2"/>
                  </a:lnTo>
                  <a:lnTo>
                    <a:pt x="187" y="0"/>
                  </a:lnTo>
                  <a:lnTo>
                    <a:pt x="196" y="0"/>
                  </a:lnTo>
                  <a:lnTo>
                    <a:pt x="207" y="2"/>
                  </a:lnTo>
                  <a:lnTo>
                    <a:pt x="214" y="3"/>
                  </a:lnTo>
                  <a:lnTo>
                    <a:pt x="223" y="6"/>
                  </a:lnTo>
                  <a:lnTo>
                    <a:pt x="229" y="10"/>
                  </a:lnTo>
                  <a:lnTo>
                    <a:pt x="235" y="16"/>
                  </a:lnTo>
                  <a:lnTo>
                    <a:pt x="240" y="22"/>
                  </a:lnTo>
                  <a:lnTo>
                    <a:pt x="243" y="31"/>
                  </a:lnTo>
                  <a:lnTo>
                    <a:pt x="244" y="40"/>
                  </a:lnTo>
                  <a:lnTo>
                    <a:pt x="244" y="55"/>
                  </a:lnTo>
                  <a:lnTo>
                    <a:pt x="242" y="63"/>
                  </a:lnTo>
                  <a:lnTo>
                    <a:pt x="241" y="72"/>
                  </a:lnTo>
                  <a:lnTo>
                    <a:pt x="238" y="80"/>
                  </a:lnTo>
                  <a:lnTo>
                    <a:pt x="238" y="90"/>
                  </a:lnTo>
                  <a:lnTo>
                    <a:pt x="236" y="99"/>
                  </a:lnTo>
                  <a:lnTo>
                    <a:pt x="235" y="109"/>
                  </a:lnTo>
                  <a:lnTo>
                    <a:pt x="234" y="117"/>
                  </a:lnTo>
                  <a:lnTo>
                    <a:pt x="234" y="128"/>
                  </a:lnTo>
                  <a:lnTo>
                    <a:pt x="232" y="137"/>
                  </a:lnTo>
                  <a:lnTo>
                    <a:pt x="231" y="145"/>
                  </a:lnTo>
                  <a:lnTo>
                    <a:pt x="231" y="154"/>
                  </a:lnTo>
                  <a:lnTo>
                    <a:pt x="231" y="164"/>
                  </a:lnTo>
                  <a:lnTo>
                    <a:pt x="231" y="172"/>
                  </a:lnTo>
                  <a:lnTo>
                    <a:pt x="232" y="181"/>
                  </a:lnTo>
                  <a:lnTo>
                    <a:pt x="234" y="191"/>
                  </a:lnTo>
                  <a:lnTo>
                    <a:pt x="235" y="200"/>
                  </a:lnTo>
                  <a:lnTo>
                    <a:pt x="219" y="200"/>
                  </a:lnTo>
                  <a:lnTo>
                    <a:pt x="205" y="202"/>
                  </a:lnTo>
                  <a:lnTo>
                    <a:pt x="189" y="203"/>
                  </a:lnTo>
                  <a:lnTo>
                    <a:pt x="176" y="205"/>
                  </a:lnTo>
                  <a:lnTo>
                    <a:pt x="160" y="206"/>
                  </a:lnTo>
                  <a:lnTo>
                    <a:pt x="147" y="208"/>
                  </a:lnTo>
                  <a:lnTo>
                    <a:pt x="131" y="209"/>
                  </a:lnTo>
                  <a:lnTo>
                    <a:pt x="119" y="211"/>
                  </a:lnTo>
                  <a:lnTo>
                    <a:pt x="103" y="212"/>
                  </a:lnTo>
                  <a:lnTo>
                    <a:pt x="89" y="213"/>
                  </a:lnTo>
                  <a:lnTo>
                    <a:pt x="75" y="216"/>
                  </a:lnTo>
                  <a:lnTo>
                    <a:pt x="61" y="219"/>
                  </a:lnTo>
                  <a:lnTo>
                    <a:pt x="48" y="221"/>
                  </a:lnTo>
                  <a:lnTo>
                    <a:pt x="34" y="222"/>
                  </a:lnTo>
                  <a:lnTo>
                    <a:pt x="19" y="224"/>
                  </a:lnTo>
                  <a:lnTo>
                    <a:pt x="6" y="228"/>
                  </a:lnTo>
                  <a:lnTo>
                    <a:pt x="2" y="213"/>
                  </a:lnTo>
                  <a:lnTo>
                    <a:pt x="1" y="202"/>
                  </a:lnTo>
                  <a:lnTo>
                    <a:pt x="0" y="189"/>
                  </a:lnTo>
                  <a:lnTo>
                    <a:pt x="2" y="176"/>
                  </a:lnTo>
                  <a:lnTo>
                    <a:pt x="3" y="162"/>
                  </a:lnTo>
                  <a:lnTo>
                    <a:pt x="6" y="150"/>
                  </a:lnTo>
                  <a:lnTo>
                    <a:pt x="10" y="136"/>
                  </a:lnTo>
                  <a:lnTo>
                    <a:pt x="14" y="124"/>
                  </a:lnTo>
                  <a:lnTo>
                    <a:pt x="18" y="110"/>
                  </a:lnTo>
                  <a:lnTo>
                    <a:pt x="24" y="97"/>
                  </a:lnTo>
                  <a:lnTo>
                    <a:pt x="29" y="86"/>
                  </a:lnTo>
                  <a:lnTo>
                    <a:pt x="35" y="74"/>
                  </a:lnTo>
                  <a:lnTo>
                    <a:pt x="38" y="62"/>
                  </a:lnTo>
                  <a:lnTo>
                    <a:pt x="43" y="50"/>
                  </a:lnTo>
                  <a:lnTo>
                    <a:pt x="48" y="38"/>
                  </a:lnTo>
                  <a:lnTo>
                    <a:pt x="52" y="29"/>
                  </a:lnTo>
                  <a:lnTo>
                    <a:pt x="50" y="22"/>
                  </a:lnTo>
                  <a:lnTo>
                    <a:pt x="50" y="19"/>
                  </a:lnTo>
                  <a:lnTo>
                    <a:pt x="53" y="14"/>
                  </a:lnTo>
                  <a:lnTo>
                    <a:pt x="58" y="12"/>
                  </a:lnTo>
                  <a:lnTo>
                    <a:pt x="61" y="10"/>
                  </a:lnTo>
                  <a:lnTo>
                    <a:pt x="66" y="9"/>
                  </a:lnTo>
                  <a:lnTo>
                    <a:pt x="73" y="9"/>
                  </a:lnTo>
                  <a:lnTo>
                    <a:pt x="79" y="9"/>
                  </a:lnTo>
                  <a:lnTo>
                    <a:pt x="85" y="8"/>
                  </a:lnTo>
                  <a:lnTo>
                    <a:pt x="93" y="8"/>
                  </a:lnTo>
                  <a:lnTo>
                    <a:pt x="99" y="8"/>
                  </a:lnTo>
                  <a:lnTo>
                    <a:pt x="106" y="8"/>
                  </a:lnTo>
                  <a:lnTo>
                    <a:pt x="111" y="7"/>
                  </a:lnTo>
                  <a:lnTo>
                    <a:pt x="118" y="6"/>
                  </a:lnTo>
                  <a:lnTo>
                    <a:pt x="122" y="5"/>
                  </a:lnTo>
                  <a:lnTo>
                    <a:pt x="128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000" name="Freeform 438"/>
            <p:cNvSpPr>
              <a:spLocks/>
            </p:cNvSpPr>
            <p:nvPr/>
          </p:nvSpPr>
          <p:spPr bwMode="auto">
            <a:xfrm>
              <a:off x="7151" y="3789"/>
              <a:ext cx="12" cy="82"/>
            </a:xfrm>
            <a:custGeom>
              <a:avLst/>
              <a:gdLst>
                <a:gd name="T0" fmla="*/ 0 w 46"/>
                <a:gd name="T1" fmla="*/ 0 h 328"/>
                <a:gd name="T2" fmla="*/ 0 w 46"/>
                <a:gd name="T3" fmla="*/ 0 h 328"/>
                <a:gd name="T4" fmla="*/ 0 w 46"/>
                <a:gd name="T5" fmla="*/ 0 h 328"/>
                <a:gd name="T6" fmla="*/ 0 w 46"/>
                <a:gd name="T7" fmla="*/ 0 h 328"/>
                <a:gd name="T8" fmla="*/ 0 w 46"/>
                <a:gd name="T9" fmla="*/ 0 h 328"/>
                <a:gd name="T10" fmla="*/ 0 w 46"/>
                <a:gd name="T11" fmla="*/ 0 h 328"/>
                <a:gd name="T12" fmla="*/ 0 w 46"/>
                <a:gd name="T13" fmla="*/ 0 h 328"/>
                <a:gd name="T14" fmla="*/ 0 w 46"/>
                <a:gd name="T15" fmla="*/ 0 h 328"/>
                <a:gd name="T16" fmla="*/ 0 w 46"/>
                <a:gd name="T17" fmla="*/ 0 h 328"/>
                <a:gd name="T18" fmla="*/ 0 w 46"/>
                <a:gd name="T19" fmla="*/ 0 h 328"/>
                <a:gd name="T20" fmla="*/ 0 w 46"/>
                <a:gd name="T21" fmla="*/ 0 h 328"/>
                <a:gd name="T22" fmla="*/ 0 w 46"/>
                <a:gd name="T23" fmla="*/ 0 h 328"/>
                <a:gd name="T24" fmla="*/ 0 w 46"/>
                <a:gd name="T25" fmla="*/ 0 h 328"/>
                <a:gd name="T26" fmla="*/ 0 w 46"/>
                <a:gd name="T27" fmla="*/ 0 h 328"/>
                <a:gd name="T28" fmla="*/ 0 w 46"/>
                <a:gd name="T29" fmla="*/ 0 h 328"/>
                <a:gd name="T30" fmla="*/ 0 w 46"/>
                <a:gd name="T31" fmla="*/ 0 h 328"/>
                <a:gd name="T32" fmla="*/ 0 w 46"/>
                <a:gd name="T33" fmla="*/ 0 h 328"/>
                <a:gd name="T34" fmla="*/ 0 w 46"/>
                <a:gd name="T35" fmla="*/ 0 h 328"/>
                <a:gd name="T36" fmla="*/ 0 w 46"/>
                <a:gd name="T37" fmla="*/ 0 h 328"/>
                <a:gd name="T38" fmla="*/ 0 w 46"/>
                <a:gd name="T39" fmla="*/ 0 h 328"/>
                <a:gd name="T40" fmla="*/ 0 w 46"/>
                <a:gd name="T41" fmla="*/ 0 h 328"/>
                <a:gd name="T42" fmla="*/ 0 w 46"/>
                <a:gd name="T43" fmla="*/ 0 h 328"/>
                <a:gd name="T44" fmla="*/ 0 w 46"/>
                <a:gd name="T45" fmla="*/ 0 h 328"/>
                <a:gd name="T46" fmla="*/ 0 w 46"/>
                <a:gd name="T47" fmla="*/ 0 h 328"/>
                <a:gd name="T48" fmla="*/ 0 w 46"/>
                <a:gd name="T49" fmla="*/ 0 h 328"/>
                <a:gd name="T50" fmla="*/ 0 w 46"/>
                <a:gd name="T51" fmla="*/ 0 h 328"/>
                <a:gd name="T52" fmla="*/ 0 w 46"/>
                <a:gd name="T53" fmla="*/ 0 h 328"/>
                <a:gd name="T54" fmla="*/ 0 w 46"/>
                <a:gd name="T55" fmla="*/ 0 h 328"/>
                <a:gd name="T56" fmla="*/ 0 w 46"/>
                <a:gd name="T57" fmla="*/ 0 h 328"/>
                <a:gd name="T58" fmla="*/ 0 w 46"/>
                <a:gd name="T59" fmla="*/ 0 h 328"/>
                <a:gd name="T60" fmla="*/ 0 w 46"/>
                <a:gd name="T61" fmla="*/ 0 h 328"/>
                <a:gd name="T62" fmla="*/ 0 w 46"/>
                <a:gd name="T63" fmla="*/ 0 h 328"/>
                <a:gd name="T64" fmla="*/ 0 w 46"/>
                <a:gd name="T65" fmla="*/ 0 h 328"/>
                <a:gd name="T66" fmla="*/ 0 w 46"/>
                <a:gd name="T67" fmla="*/ 0 h 328"/>
                <a:gd name="T68" fmla="*/ 0 w 46"/>
                <a:gd name="T69" fmla="*/ 0 h 328"/>
                <a:gd name="T70" fmla="*/ 0 w 46"/>
                <a:gd name="T71" fmla="*/ 0 h 328"/>
                <a:gd name="T72" fmla="*/ 0 w 46"/>
                <a:gd name="T73" fmla="*/ 0 h 328"/>
                <a:gd name="T74" fmla="*/ 0 w 46"/>
                <a:gd name="T75" fmla="*/ 0 h 328"/>
                <a:gd name="T76" fmla="*/ 0 w 46"/>
                <a:gd name="T77" fmla="*/ 0 h 328"/>
                <a:gd name="T78" fmla="*/ 0 w 46"/>
                <a:gd name="T79" fmla="*/ 0 h 328"/>
                <a:gd name="T80" fmla="*/ 0 w 46"/>
                <a:gd name="T81" fmla="*/ 0 h 328"/>
                <a:gd name="T82" fmla="*/ 0 w 46"/>
                <a:gd name="T83" fmla="*/ 0 h 328"/>
                <a:gd name="T84" fmla="*/ 0 w 46"/>
                <a:gd name="T85" fmla="*/ 0 h 328"/>
                <a:gd name="T86" fmla="*/ 0 w 46"/>
                <a:gd name="T87" fmla="*/ 0 h 328"/>
                <a:gd name="T88" fmla="*/ 0 w 46"/>
                <a:gd name="T89" fmla="*/ 0 h 328"/>
                <a:gd name="T90" fmla="*/ 0 w 46"/>
                <a:gd name="T91" fmla="*/ 0 h 328"/>
                <a:gd name="T92" fmla="*/ 0 w 46"/>
                <a:gd name="T93" fmla="*/ 0 h 328"/>
                <a:gd name="T94" fmla="*/ 0 w 46"/>
                <a:gd name="T95" fmla="*/ 0 h 328"/>
                <a:gd name="T96" fmla="*/ 0 w 46"/>
                <a:gd name="T97" fmla="*/ 0 h 328"/>
                <a:gd name="T98" fmla="*/ 0 w 46"/>
                <a:gd name="T99" fmla="*/ 0 h 328"/>
                <a:gd name="T100" fmla="*/ 0 w 46"/>
                <a:gd name="T101" fmla="*/ 0 h 328"/>
                <a:gd name="T102" fmla="*/ 0 w 46"/>
                <a:gd name="T103" fmla="*/ 0 h 328"/>
                <a:gd name="T104" fmla="*/ 0 w 46"/>
                <a:gd name="T105" fmla="*/ 0 h 328"/>
                <a:gd name="T106" fmla="*/ 0 w 46"/>
                <a:gd name="T107" fmla="*/ 0 h 328"/>
                <a:gd name="T108" fmla="*/ 0 w 46"/>
                <a:gd name="T109" fmla="*/ 0 h 328"/>
                <a:gd name="T110" fmla="*/ 0 w 46"/>
                <a:gd name="T111" fmla="*/ 0 h 328"/>
                <a:gd name="T112" fmla="*/ 0 w 46"/>
                <a:gd name="T113" fmla="*/ 0 h 328"/>
                <a:gd name="T114" fmla="*/ 0 w 46"/>
                <a:gd name="T115" fmla="*/ 0 h 328"/>
                <a:gd name="T116" fmla="*/ 0 w 46"/>
                <a:gd name="T117" fmla="*/ 0 h 328"/>
                <a:gd name="T118" fmla="*/ 0 w 46"/>
                <a:gd name="T119" fmla="*/ 0 h 328"/>
                <a:gd name="T120" fmla="*/ 0 w 46"/>
                <a:gd name="T121" fmla="*/ 0 h 328"/>
                <a:gd name="T122" fmla="*/ 0 w 46"/>
                <a:gd name="T123" fmla="*/ 0 h 328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46"/>
                <a:gd name="T187" fmla="*/ 0 h 328"/>
                <a:gd name="T188" fmla="*/ 46 w 46"/>
                <a:gd name="T189" fmla="*/ 328 h 328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46" h="328">
                  <a:moveTo>
                    <a:pt x="16" y="0"/>
                  </a:moveTo>
                  <a:lnTo>
                    <a:pt x="22" y="3"/>
                  </a:lnTo>
                  <a:lnTo>
                    <a:pt x="28" y="5"/>
                  </a:lnTo>
                  <a:lnTo>
                    <a:pt x="33" y="9"/>
                  </a:lnTo>
                  <a:lnTo>
                    <a:pt x="38" y="15"/>
                  </a:lnTo>
                  <a:lnTo>
                    <a:pt x="40" y="18"/>
                  </a:lnTo>
                  <a:lnTo>
                    <a:pt x="44" y="23"/>
                  </a:lnTo>
                  <a:lnTo>
                    <a:pt x="45" y="29"/>
                  </a:lnTo>
                  <a:lnTo>
                    <a:pt x="46" y="35"/>
                  </a:lnTo>
                  <a:lnTo>
                    <a:pt x="46" y="41"/>
                  </a:lnTo>
                  <a:lnTo>
                    <a:pt x="46" y="46"/>
                  </a:lnTo>
                  <a:lnTo>
                    <a:pt x="46" y="54"/>
                  </a:lnTo>
                  <a:lnTo>
                    <a:pt x="45" y="60"/>
                  </a:lnTo>
                  <a:lnTo>
                    <a:pt x="43" y="67"/>
                  </a:lnTo>
                  <a:lnTo>
                    <a:pt x="41" y="74"/>
                  </a:lnTo>
                  <a:lnTo>
                    <a:pt x="40" y="81"/>
                  </a:lnTo>
                  <a:lnTo>
                    <a:pt x="39" y="88"/>
                  </a:lnTo>
                  <a:lnTo>
                    <a:pt x="37" y="96"/>
                  </a:lnTo>
                  <a:lnTo>
                    <a:pt x="35" y="102"/>
                  </a:lnTo>
                  <a:lnTo>
                    <a:pt x="35" y="109"/>
                  </a:lnTo>
                  <a:lnTo>
                    <a:pt x="35" y="117"/>
                  </a:lnTo>
                  <a:lnTo>
                    <a:pt x="35" y="124"/>
                  </a:lnTo>
                  <a:lnTo>
                    <a:pt x="35" y="130"/>
                  </a:lnTo>
                  <a:lnTo>
                    <a:pt x="35" y="137"/>
                  </a:lnTo>
                  <a:lnTo>
                    <a:pt x="38" y="143"/>
                  </a:lnTo>
                  <a:lnTo>
                    <a:pt x="35" y="152"/>
                  </a:lnTo>
                  <a:lnTo>
                    <a:pt x="35" y="162"/>
                  </a:lnTo>
                  <a:lnTo>
                    <a:pt x="33" y="170"/>
                  </a:lnTo>
                  <a:lnTo>
                    <a:pt x="33" y="180"/>
                  </a:lnTo>
                  <a:lnTo>
                    <a:pt x="32" y="189"/>
                  </a:lnTo>
                  <a:lnTo>
                    <a:pt x="32" y="198"/>
                  </a:lnTo>
                  <a:lnTo>
                    <a:pt x="32" y="208"/>
                  </a:lnTo>
                  <a:lnTo>
                    <a:pt x="32" y="219"/>
                  </a:lnTo>
                  <a:lnTo>
                    <a:pt x="30" y="228"/>
                  </a:lnTo>
                  <a:lnTo>
                    <a:pt x="29" y="238"/>
                  </a:lnTo>
                  <a:lnTo>
                    <a:pt x="28" y="247"/>
                  </a:lnTo>
                  <a:lnTo>
                    <a:pt x="28" y="258"/>
                  </a:lnTo>
                  <a:lnTo>
                    <a:pt x="27" y="268"/>
                  </a:lnTo>
                  <a:lnTo>
                    <a:pt x="26" y="279"/>
                  </a:lnTo>
                  <a:lnTo>
                    <a:pt x="23" y="287"/>
                  </a:lnTo>
                  <a:lnTo>
                    <a:pt x="23" y="298"/>
                  </a:lnTo>
                  <a:lnTo>
                    <a:pt x="21" y="304"/>
                  </a:lnTo>
                  <a:lnTo>
                    <a:pt x="18" y="312"/>
                  </a:lnTo>
                  <a:lnTo>
                    <a:pt x="16" y="320"/>
                  </a:lnTo>
                  <a:lnTo>
                    <a:pt x="14" y="328"/>
                  </a:lnTo>
                  <a:lnTo>
                    <a:pt x="10" y="308"/>
                  </a:lnTo>
                  <a:lnTo>
                    <a:pt x="6" y="288"/>
                  </a:lnTo>
                  <a:lnTo>
                    <a:pt x="4" y="268"/>
                  </a:lnTo>
                  <a:lnTo>
                    <a:pt x="3" y="247"/>
                  </a:lnTo>
                  <a:lnTo>
                    <a:pt x="0" y="226"/>
                  </a:lnTo>
                  <a:lnTo>
                    <a:pt x="0" y="205"/>
                  </a:lnTo>
                  <a:lnTo>
                    <a:pt x="0" y="183"/>
                  </a:lnTo>
                  <a:lnTo>
                    <a:pt x="0" y="163"/>
                  </a:lnTo>
                  <a:lnTo>
                    <a:pt x="0" y="141"/>
                  </a:lnTo>
                  <a:lnTo>
                    <a:pt x="0" y="120"/>
                  </a:lnTo>
                  <a:lnTo>
                    <a:pt x="2" y="99"/>
                  </a:lnTo>
                  <a:lnTo>
                    <a:pt x="4" y="77"/>
                  </a:lnTo>
                  <a:lnTo>
                    <a:pt x="6" y="57"/>
                  </a:lnTo>
                  <a:lnTo>
                    <a:pt x="9" y="36"/>
                  </a:lnTo>
                  <a:lnTo>
                    <a:pt x="11" y="17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001" name="Freeform 439"/>
            <p:cNvSpPr>
              <a:spLocks/>
            </p:cNvSpPr>
            <p:nvPr/>
          </p:nvSpPr>
          <p:spPr bwMode="auto">
            <a:xfrm>
              <a:off x="7090" y="3792"/>
              <a:ext cx="13" cy="85"/>
            </a:xfrm>
            <a:custGeom>
              <a:avLst/>
              <a:gdLst>
                <a:gd name="T0" fmla="*/ 0 w 56"/>
                <a:gd name="T1" fmla="*/ 0 h 342"/>
                <a:gd name="T2" fmla="*/ 0 w 56"/>
                <a:gd name="T3" fmla="*/ 0 h 342"/>
                <a:gd name="T4" fmla="*/ 0 w 56"/>
                <a:gd name="T5" fmla="*/ 0 h 342"/>
                <a:gd name="T6" fmla="*/ 0 w 56"/>
                <a:gd name="T7" fmla="*/ 0 h 342"/>
                <a:gd name="T8" fmla="*/ 0 w 56"/>
                <a:gd name="T9" fmla="*/ 0 h 342"/>
                <a:gd name="T10" fmla="*/ 0 w 56"/>
                <a:gd name="T11" fmla="*/ 0 h 342"/>
                <a:gd name="T12" fmla="*/ 0 w 56"/>
                <a:gd name="T13" fmla="*/ 0 h 342"/>
                <a:gd name="T14" fmla="*/ 0 w 56"/>
                <a:gd name="T15" fmla="*/ 0 h 342"/>
                <a:gd name="T16" fmla="*/ 0 w 56"/>
                <a:gd name="T17" fmla="*/ 0 h 342"/>
                <a:gd name="T18" fmla="*/ 0 w 56"/>
                <a:gd name="T19" fmla="*/ 0 h 342"/>
                <a:gd name="T20" fmla="*/ 0 w 56"/>
                <a:gd name="T21" fmla="*/ 0 h 342"/>
                <a:gd name="T22" fmla="*/ 0 w 56"/>
                <a:gd name="T23" fmla="*/ 0 h 342"/>
                <a:gd name="T24" fmla="*/ 0 w 56"/>
                <a:gd name="T25" fmla="*/ 0 h 342"/>
                <a:gd name="T26" fmla="*/ 0 w 56"/>
                <a:gd name="T27" fmla="*/ 0 h 342"/>
                <a:gd name="T28" fmla="*/ 0 w 56"/>
                <a:gd name="T29" fmla="*/ 0 h 342"/>
                <a:gd name="T30" fmla="*/ 0 w 56"/>
                <a:gd name="T31" fmla="*/ 0 h 342"/>
                <a:gd name="T32" fmla="*/ 0 w 56"/>
                <a:gd name="T33" fmla="*/ 0 h 342"/>
                <a:gd name="T34" fmla="*/ 0 w 56"/>
                <a:gd name="T35" fmla="*/ 0 h 342"/>
                <a:gd name="T36" fmla="*/ 0 w 56"/>
                <a:gd name="T37" fmla="*/ 0 h 342"/>
                <a:gd name="T38" fmla="*/ 0 w 56"/>
                <a:gd name="T39" fmla="*/ 0 h 342"/>
                <a:gd name="T40" fmla="*/ 0 w 56"/>
                <a:gd name="T41" fmla="*/ 0 h 342"/>
                <a:gd name="T42" fmla="*/ 0 w 56"/>
                <a:gd name="T43" fmla="*/ 0 h 342"/>
                <a:gd name="T44" fmla="*/ 0 w 56"/>
                <a:gd name="T45" fmla="*/ 0 h 342"/>
                <a:gd name="T46" fmla="*/ 0 w 56"/>
                <a:gd name="T47" fmla="*/ 0 h 342"/>
                <a:gd name="T48" fmla="*/ 0 w 56"/>
                <a:gd name="T49" fmla="*/ 0 h 342"/>
                <a:gd name="T50" fmla="*/ 0 w 56"/>
                <a:gd name="T51" fmla="*/ 0 h 342"/>
                <a:gd name="T52" fmla="*/ 0 w 56"/>
                <a:gd name="T53" fmla="*/ 0 h 342"/>
                <a:gd name="T54" fmla="*/ 0 w 56"/>
                <a:gd name="T55" fmla="*/ 0 h 342"/>
                <a:gd name="T56" fmla="*/ 0 w 56"/>
                <a:gd name="T57" fmla="*/ 0 h 342"/>
                <a:gd name="T58" fmla="*/ 0 w 56"/>
                <a:gd name="T59" fmla="*/ 0 h 342"/>
                <a:gd name="T60" fmla="*/ 0 w 56"/>
                <a:gd name="T61" fmla="*/ 0 h 342"/>
                <a:gd name="T62" fmla="*/ 0 w 56"/>
                <a:gd name="T63" fmla="*/ 0 h 342"/>
                <a:gd name="T64" fmla="*/ 0 w 56"/>
                <a:gd name="T65" fmla="*/ 0 h 342"/>
                <a:gd name="T66" fmla="*/ 0 w 56"/>
                <a:gd name="T67" fmla="*/ 0 h 342"/>
                <a:gd name="T68" fmla="*/ 0 w 56"/>
                <a:gd name="T69" fmla="*/ 0 h 342"/>
                <a:gd name="T70" fmla="*/ 0 w 56"/>
                <a:gd name="T71" fmla="*/ 0 h 342"/>
                <a:gd name="T72" fmla="*/ 0 w 56"/>
                <a:gd name="T73" fmla="*/ 0 h 34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6"/>
                <a:gd name="T112" fmla="*/ 0 h 342"/>
                <a:gd name="T113" fmla="*/ 56 w 56"/>
                <a:gd name="T114" fmla="*/ 342 h 342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6" h="342">
                  <a:moveTo>
                    <a:pt x="19" y="0"/>
                  </a:moveTo>
                  <a:lnTo>
                    <a:pt x="25" y="0"/>
                  </a:lnTo>
                  <a:lnTo>
                    <a:pt x="29" y="3"/>
                  </a:lnTo>
                  <a:lnTo>
                    <a:pt x="34" y="4"/>
                  </a:lnTo>
                  <a:lnTo>
                    <a:pt x="39" y="7"/>
                  </a:lnTo>
                  <a:lnTo>
                    <a:pt x="46" y="13"/>
                  </a:lnTo>
                  <a:lnTo>
                    <a:pt x="51" y="24"/>
                  </a:lnTo>
                  <a:lnTo>
                    <a:pt x="52" y="27"/>
                  </a:lnTo>
                  <a:lnTo>
                    <a:pt x="53" y="34"/>
                  </a:lnTo>
                  <a:lnTo>
                    <a:pt x="55" y="39"/>
                  </a:lnTo>
                  <a:lnTo>
                    <a:pt x="56" y="45"/>
                  </a:lnTo>
                  <a:lnTo>
                    <a:pt x="56" y="51"/>
                  </a:lnTo>
                  <a:lnTo>
                    <a:pt x="56" y="57"/>
                  </a:lnTo>
                  <a:lnTo>
                    <a:pt x="56" y="64"/>
                  </a:lnTo>
                  <a:lnTo>
                    <a:pt x="56" y="72"/>
                  </a:lnTo>
                  <a:lnTo>
                    <a:pt x="53" y="80"/>
                  </a:lnTo>
                  <a:lnTo>
                    <a:pt x="52" y="89"/>
                  </a:lnTo>
                  <a:lnTo>
                    <a:pt x="51" y="98"/>
                  </a:lnTo>
                  <a:lnTo>
                    <a:pt x="50" y="109"/>
                  </a:lnTo>
                  <a:lnTo>
                    <a:pt x="49" y="116"/>
                  </a:lnTo>
                  <a:lnTo>
                    <a:pt x="47" y="125"/>
                  </a:lnTo>
                  <a:lnTo>
                    <a:pt x="45" y="132"/>
                  </a:lnTo>
                  <a:lnTo>
                    <a:pt x="45" y="141"/>
                  </a:lnTo>
                  <a:lnTo>
                    <a:pt x="45" y="152"/>
                  </a:lnTo>
                  <a:lnTo>
                    <a:pt x="45" y="165"/>
                  </a:lnTo>
                  <a:lnTo>
                    <a:pt x="45" y="178"/>
                  </a:lnTo>
                  <a:lnTo>
                    <a:pt x="46" y="191"/>
                  </a:lnTo>
                  <a:lnTo>
                    <a:pt x="46" y="203"/>
                  </a:lnTo>
                  <a:lnTo>
                    <a:pt x="46" y="215"/>
                  </a:lnTo>
                  <a:lnTo>
                    <a:pt x="46" y="227"/>
                  </a:lnTo>
                  <a:lnTo>
                    <a:pt x="47" y="242"/>
                  </a:lnTo>
                  <a:lnTo>
                    <a:pt x="47" y="253"/>
                  </a:lnTo>
                  <a:lnTo>
                    <a:pt x="47" y="266"/>
                  </a:lnTo>
                  <a:lnTo>
                    <a:pt x="47" y="278"/>
                  </a:lnTo>
                  <a:lnTo>
                    <a:pt x="47" y="291"/>
                  </a:lnTo>
                  <a:lnTo>
                    <a:pt x="47" y="303"/>
                  </a:lnTo>
                  <a:lnTo>
                    <a:pt x="47" y="316"/>
                  </a:lnTo>
                  <a:lnTo>
                    <a:pt x="47" y="329"/>
                  </a:lnTo>
                  <a:lnTo>
                    <a:pt x="47" y="342"/>
                  </a:lnTo>
                  <a:lnTo>
                    <a:pt x="33" y="332"/>
                  </a:lnTo>
                  <a:lnTo>
                    <a:pt x="23" y="323"/>
                  </a:lnTo>
                  <a:lnTo>
                    <a:pt x="15" y="311"/>
                  </a:lnTo>
                  <a:lnTo>
                    <a:pt x="10" y="299"/>
                  </a:lnTo>
                  <a:lnTo>
                    <a:pt x="5" y="285"/>
                  </a:lnTo>
                  <a:lnTo>
                    <a:pt x="3" y="271"/>
                  </a:lnTo>
                  <a:lnTo>
                    <a:pt x="3" y="256"/>
                  </a:lnTo>
                  <a:lnTo>
                    <a:pt x="3" y="240"/>
                  </a:lnTo>
                  <a:lnTo>
                    <a:pt x="3" y="224"/>
                  </a:lnTo>
                  <a:lnTo>
                    <a:pt x="3" y="207"/>
                  </a:lnTo>
                  <a:lnTo>
                    <a:pt x="3" y="190"/>
                  </a:lnTo>
                  <a:lnTo>
                    <a:pt x="5" y="173"/>
                  </a:lnTo>
                  <a:lnTo>
                    <a:pt x="6" y="156"/>
                  </a:lnTo>
                  <a:lnTo>
                    <a:pt x="8" y="141"/>
                  </a:lnTo>
                  <a:lnTo>
                    <a:pt x="8" y="125"/>
                  </a:lnTo>
                  <a:lnTo>
                    <a:pt x="8" y="111"/>
                  </a:lnTo>
                  <a:lnTo>
                    <a:pt x="5" y="104"/>
                  </a:lnTo>
                  <a:lnTo>
                    <a:pt x="4" y="98"/>
                  </a:lnTo>
                  <a:lnTo>
                    <a:pt x="3" y="91"/>
                  </a:lnTo>
                  <a:lnTo>
                    <a:pt x="3" y="85"/>
                  </a:lnTo>
                  <a:lnTo>
                    <a:pt x="3" y="77"/>
                  </a:lnTo>
                  <a:lnTo>
                    <a:pt x="2" y="71"/>
                  </a:lnTo>
                  <a:lnTo>
                    <a:pt x="2" y="63"/>
                  </a:lnTo>
                  <a:lnTo>
                    <a:pt x="2" y="57"/>
                  </a:lnTo>
                  <a:lnTo>
                    <a:pt x="0" y="49"/>
                  </a:lnTo>
                  <a:lnTo>
                    <a:pt x="0" y="43"/>
                  </a:lnTo>
                  <a:lnTo>
                    <a:pt x="0" y="35"/>
                  </a:lnTo>
                  <a:lnTo>
                    <a:pt x="0" y="29"/>
                  </a:lnTo>
                  <a:lnTo>
                    <a:pt x="0" y="22"/>
                  </a:lnTo>
                  <a:lnTo>
                    <a:pt x="0" y="16"/>
                  </a:lnTo>
                  <a:lnTo>
                    <a:pt x="0" y="10"/>
                  </a:lnTo>
                  <a:lnTo>
                    <a:pt x="2" y="4"/>
                  </a:lnTo>
                  <a:lnTo>
                    <a:pt x="10" y="4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002" name="Freeform 440"/>
            <p:cNvSpPr>
              <a:spLocks/>
            </p:cNvSpPr>
            <p:nvPr/>
          </p:nvSpPr>
          <p:spPr bwMode="auto">
            <a:xfrm>
              <a:off x="7110" y="3792"/>
              <a:ext cx="33" cy="23"/>
            </a:xfrm>
            <a:custGeom>
              <a:avLst/>
              <a:gdLst>
                <a:gd name="T0" fmla="*/ 0 w 130"/>
                <a:gd name="T1" fmla="*/ 0 h 92"/>
                <a:gd name="T2" fmla="*/ 0 w 130"/>
                <a:gd name="T3" fmla="*/ 0 h 92"/>
                <a:gd name="T4" fmla="*/ 0 w 130"/>
                <a:gd name="T5" fmla="*/ 0 h 92"/>
                <a:gd name="T6" fmla="*/ 0 w 130"/>
                <a:gd name="T7" fmla="*/ 0 h 92"/>
                <a:gd name="T8" fmla="*/ 0 w 130"/>
                <a:gd name="T9" fmla="*/ 0 h 92"/>
                <a:gd name="T10" fmla="*/ 0 w 130"/>
                <a:gd name="T11" fmla="*/ 0 h 92"/>
                <a:gd name="T12" fmla="*/ 0 w 130"/>
                <a:gd name="T13" fmla="*/ 0 h 92"/>
                <a:gd name="T14" fmla="*/ 0 w 130"/>
                <a:gd name="T15" fmla="*/ 0 h 92"/>
                <a:gd name="T16" fmla="*/ 0 w 130"/>
                <a:gd name="T17" fmla="*/ 0 h 92"/>
                <a:gd name="T18" fmla="*/ 0 w 130"/>
                <a:gd name="T19" fmla="*/ 0 h 92"/>
                <a:gd name="T20" fmla="*/ 0 w 130"/>
                <a:gd name="T21" fmla="*/ 0 h 92"/>
                <a:gd name="T22" fmla="*/ 0 w 130"/>
                <a:gd name="T23" fmla="*/ 0 h 92"/>
                <a:gd name="T24" fmla="*/ 0 w 130"/>
                <a:gd name="T25" fmla="*/ 0 h 92"/>
                <a:gd name="T26" fmla="*/ 0 w 130"/>
                <a:gd name="T27" fmla="*/ 0 h 92"/>
                <a:gd name="T28" fmla="*/ 0 w 130"/>
                <a:gd name="T29" fmla="*/ 0 h 92"/>
                <a:gd name="T30" fmla="*/ 0 w 130"/>
                <a:gd name="T31" fmla="*/ 0 h 92"/>
                <a:gd name="T32" fmla="*/ 0 w 130"/>
                <a:gd name="T33" fmla="*/ 0 h 92"/>
                <a:gd name="T34" fmla="*/ 0 w 130"/>
                <a:gd name="T35" fmla="*/ 0 h 92"/>
                <a:gd name="T36" fmla="*/ 0 w 130"/>
                <a:gd name="T37" fmla="*/ 0 h 92"/>
                <a:gd name="T38" fmla="*/ 0 w 130"/>
                <a:gd name="T39" fmla="*/ 0 h 92"/>
                <a:gd name="T40" fmla="*/ 0 w 130"/>
                <a:gd name="T41" fmla="*/ 0 h 92"/>
                <a:gd name="T42" fmla="*/ 0 w 130"/>
                <a:gd name="T43" fmla="*/ 0 h 92"/>
                <a:gd name="T44" fmla="*/ 0 w 130"/>
                <a:gd name="T45" fmla="*/ 0 h 92"/>
                <a:gd name="T46" fmla="*/ 0 w 130"/>
                <a:gd name="T47" fmla="*/ 0 h 92"/>
                <a:gd name="T48" fmla="*/ 0 w 130"/>
                <a:gd name="T49" fmla="*/ 0 h 92"/>
                <a:gd name="T50" fmla="*/ 0 w 130"/>
                <a:gd name="T51" fmla="*/ 0 h 92"/>
                <a:gd name="T52" fmla="*/ 0 w 130"/>
                <a:gd name="T53" fmla="*/ 0 h 92"/>
                <a:gd name="T54" fmla="*/ 0 w 130"/>
                <a:gd name="T55" fmla="*/ 0 h 92"/>
                <a:gd name="T56" fmla="*/ 0 w 130"/>
                <a:gd name="T57" fmla="*/ 0 h 92"/>
                <a:gd name="T58" fmla="*/ 0 w 130"/>
                <a:gd name="T59" fmla="*/ 0 h 92"/>
                <a:gd name="T60" fmla="*/ 0 w 130"/>
                <a:gd name="T61" fmla="*/ 0 h 92"/>
                <a:gd name="T62" fmla="*/ 0 w 130"/>
                <a:gd name="T63" fmla="*/ 0 h 92"/>
                <a:gd name="T64" fmla="*/ 0 w 130"/>
                <a:gd name="T65" fmla="*/ 0 h 92"/>
                <a:gd name="T66" fmla="*/ 0 w 130"/>
                <a:gd name="T67" fmla="*/ 0 h 92"/>
                <a:gd name="T68" fmla="*/ 0 w 130"/>
                <a:gd name="T69" fmla="*/ 0 h 92"/>
                <a:gd name="T70" fmla="*/ 0 w 130"/>
                <a:gd name="T71" fmla="*/ 0 h 92"/>
                <a:gd name="T72" fmla="*/ 0 w 130"/>
                <a:gd name="T73" fmla="*/ 0 h 92"/>
                <a:gd name="T74" fmla="*/ 0 w 130"/>
                <a:gd name="T75" fmla="*/ 0 h 92"/>
                <a:gd name="T76" fmla="*/ 0 w 130"/>
                <a:gd name="T77" fmla="*/ 0 h 92"/>
                <a:gd name="T78" fmla="*/ 0 w 130"/>
                <a:gd name="T79" fmla="*/ 0 h 92"/>
                <a:gd name="T80" fmla="*/ 0 w 130"/>
                <a:gd name="T81" fmla="*/ 0 h 92"/>
                <a:gd name="T82" fmla="*/ 0 w 130"/>
                <a:gd name="T83" fmla="*/ 0 h 92"/>
                <a:gd name="T84" fmla="*/ 0 w 130"/>
                <a:gd name="T85" fmla="*/ 0 h 9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30"/>
                <a:gd name="T130" fmla="*/ 0 h 92"/>
                <a:gd name="T131" fmla="*/ 130 w 130"/>
                <a:gd name="T132" fmla="*/ 92 h 92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30" h="92">
                  <a:moveTo>
                    <a:pt x="26" y="0"/>
                  </a:moveTo>
                  <a:lnTo>
                    <a:pt x="29" y="4"/>
                  </a:lnTo>
                  <a:lnTo>
                    <a:pt x="35" y="7"/>
                  </a:lnTo>
                  <a:lnTo>
                    <a:pt x="39" y="7"/>
                  </a:lnTo>
                  <a:lnTo>
                    <a:pt x="46" y="7"/>
                  </a:lnTo>
                  <a:lnTo>
                    <a:pt x="51" y="5"/>
                  </a:lnTo>
                  <a:lnTo>
                    <a:pt x="58" y="5"/>
                  </a:lnTo>
                  <a:lnTo>
                    <a:pt x="64" y="4"/>
                  </a:lnTo>
                  <a:lnTo>
                    <a:pt x="71" y="6"/>
                  </a:lnTo>
                  <a:lnTo>
                    <a:pt x="70" y="13"/>
                  </a:lnTo>
                  <a:lnTo>
                    <a:pt x="65" y="18"/>
                  </a:lnTo>
                  <a:lnTo>
                    <a:pt x="59" y="22"/>
                  </a:lnTo>
                  <a:lnTo>
                    <a:pt x="53" y="27"/>
                  </a:lnTo>
                  <a:lnTo>
                    <a:pt x="61" y="27"/>
                  </a:lnTo>
                  <a:lnTo>
                    <a:pt x="68" y="24"/>
                  </a:lnTo>
                  <a:lnTo>
                    <a:pt x="75" y="21"/>
                  </a:lnTo>
                  <a:lnTo>
                    <a:pt x="83" y="17"/>
                  </a:lnTo>
                  <a:lnTo>
                    <a:pt x="92" y="11"/>
                  </a:lnTo>
                  <a:lnTo>
                    <a:pt x="100" y="6"/>
                  </a:lnTo>
                  <a:lnTo>
                    <a:pt x="108" y="3"/>
                  </a:lnTo>
                  <a:lnTo>
                    <a:pt x="117" y="0"/>
                  </a:lnTo>
                  <a:lnTo>
                    <a:pt x="117" y="6"/>
                  </a:lnTo>
                  <a:lnTo>
                    <a:pt x="118" y="12"/>
                  </a:lnTo>
                  <a:lnTo>
                    <a:pt x="118" y="18"/>
                  </a:lnTo>
                  <a:lnTo>
                    <a:pt x="121" y="25"/>
                  </a:lnTo>
                  <a:lnTo>
                    <a:pt x="110" y="23"/>
                  </a:lnTo>
                  <a:lnTo>
                    <a:pt x="100" y="25"/>
                  </a:lnTo>
                  <a:lnTo>
                    <a:pt x="89" y="32"/>
                  </a:lnTo>
                  <a:lnTo>
                    <a:pt x="80" y="37"/>
                  </a:lnTo>
                  <a:lnTo>
                    <a:pt x="82" y="42"/>
                  </a:lnTo>
                  <a:lnTo>
                    <a:pt x="88" y="44"/>
                  </a:lnTo>
                  <a:lnTo>
                    <a:pt x="96" y="40"/>
                  </a:lnTo>
                  <a:lnTo>
                    <a:pt x="104" y="37"/>
                  </a:lnTo>
                  <a:lnTo>
                    <a:pt x="111" y="35"/>
                  </a:lnTo>
                  <a:lnTo>
                    <a:pt x="118" y="35"/>
                  </a:lnTo>
                  <a:lnTo>
                    <a:pt x="122" y="35"/>
                  </a:lnTo>
                  <a:lnTo>
                    <a:pt x="126" y="37"/>
                  </a:lnTo>
                  <a:lnTo>
                    <a:pt x="128" y="40"/>
                  </a:lnTo>
                  <a:lnTo>
                    <a:pt x="130" y="47"/>
                  </a:lnTo>
                  <a:lnTo>
                    <a:pt x="123" y="48"/>
                  </a:lnTo>
                  <a:lnTo>
                    <a:pt x="117" y="51"/>
                  </a:lnTo>
                  <a:lnTo>
                    <a:pt x="110" y="52"/>
                  </a:lnTo>
                  <a:lnTo>
                    <a:pt x="105" y="56"/>
                  </a:lnTo>
                  <a:lnTo>
                    <a:pt x="98" y="57"/>
                  </a:lnTo>
                  <a:lnTo>
                    <a:pt x="92" y="60"/>
                  </a:lnTo>
                  <a:lnTo>
                    <a:pt x="85" y="63"/>
                  </a:lnTo>
                  <a:lnTo>
                    <a:pt x="80" y="67"/>
                  </a:lnTo>
                  <a:lnTo>
                    <a:pt x="87" y="66"/>
                  </a:lnTo>
                  <a:lnTo>
                    <a:pt x="97" y="65"/>
                  </a:lnTo>
                  <a:lnTo>
                    <a:pt x="106" y="61"/>
                  </a:lnTo>
                  <a:lnTo>
                    <a:pt x="117" y="58"/>
                  </a:lnTo>
                  <a:lnTo>
                    <a:pt x="117" y="62"/>
                  </a:lnTo>
                  <a:lnTo>
                    <a:pt x="118" y="67"/>
                  </a:lnTo>
                  <a:lnTo>
                    <a:pt x="118" y="73"/>
                  </a:lnTo>
                  <a:lnTo>
                    <a:pt x="121" y="77"/>
                  </a:lnTo>
                  <a:lnTo>
                    <a:pt x="114" y="77"/>
                  </a:lnTo>
                  <a:lnTo>
                    <a:pt x="106" y="78"/>
                  </a:lnTo>
                  <a:lnTo>
                    <a:pt x="100" y="79"/>
                  </a:lnTo>
                  <a:lnTo>
                    <a:pt x="94" y="83"/>
                  </a:lnTo>
                  <a:lnTo>
                    <a:pt x="86" y="84"/>
                  </a:lnTo>
                  <a:lnTo>
                    <a:pt x="80" y="87"/>
                  </a:lnTo>
                  <a:lnTo>
                    <a:pt x="73" y="88"/>
                  </a:lnTo>
                  <a:lnTo>
                    <a:pt x="67" y="90"/>
                  </a:lnTo>
                  <a:lnTo>
                    <a:pt x="61" y="91"/>
                  </a:lnTo>
                  <a:lnTo>
                    <a:pt x="53" y="92"/>
                  </a:lnTo>
                  <a:lnTo>
                    <a:pt x="47" y="92"/>
                  </a:lnTo>
                  <a:lnTo>
                    <a:pt x="43" y="92"/>
                  </a:lnTo>
                  <a:lnTo>
                    <a:pt x="37" y="89"/>
                  </a:lnTo>
                  <a:lnTo>
                    <a:pt x="34" y="88"/>
                  </a:lnTo>
                  <a:lnTo>
                    <a:pt x="30" y="83"/>
                  </a:lnTo>
                  <a:lnTo>
                    <a:pt x="28" y="77"/>
                  </a:lnTo>
                  <a:lnTo>
                    <a:pt x="20" y="80"/>
                  </a:lnTo>
                  <a:lnTo>
                    <a:pt x="12" y="76"/>
                  </a:lnTo>
                  <a:lnTo>
                    <a:pt x="9" y="70"/>
                  </a:lnTo>
                  <a:lnTo>
                    <a:pt x="5" y="65"/>
                  </a:lnTo>
                  <a:lnTo>
                    <a:pt x="3" y="58"/>
                  </a:lnTo>
                  <a:lnTo>
                    <a:pt x="2" y="51"/>
                  </a:lnTo>
                  <a:lnTo>
                    <a:pt x="0" y="42"/>
                  </a:lnTo>
                  <a:lnTo>
                    <a:pt x="0" y="33"/>
                  </a:lnTo>
                  <a:lnTo>
                    <a:pt x="0" y="24"/>
                  </a:lnTo>
                  <a:lnTo>
                    <a:pt x="3" y="17"/>
                  </a:lnTo>
                  <a:lnTo>
                    <a:pt x="5" y="10"/>
                  </a:lnTo>
                  <a:lnTo>
                    <a:pt x="11" y="5"/>
                  </a:lnTo>
                  <a:lnTo>
                    <a:pt x="17" y="2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003" name="Freeform 441"/>
            <p:cNvSpPr>
              <a:spLocks/>
            </p:cNvSpPr>
            <p:nvPr/>
          </p:nvSpPr>
          <p:spPr bwMode="auto">
            <a:xfrm>
              <a:off x="7016" y="3794"/>
              <a:ext cx="16" cy="88"/>
            </a:xfrm>
            <a:custGeom>
              <a:avLst/>
              <a:gdLst>
                <a:gd name="T0" fmla="*/ 0 w 64"/>
                <a:gd name="T1" fmla="*/ 0 h 354"/>
                <a:gd name="T2" fmla="*/ 0 w 64"/>
                <a:gd name="T3" fmla="*/ 0 h 354"/>
                <a:gd name="T4" fmla="*/ 0 w 64"/>
                <a:gd name="T5" fmla="*/ 0 h 354"/>
                <a:gd name="T6" fmla="*/ 0 w 64"/>
                <a:gd name="T7" fmla="*/ 0 h 354"/>
                <a:gd name="T8" fmla="*/ 0 w 64"/>
                <a:gd name="T9" fmla="*/ 0 h 354"/>
                <a:gd name="T10" fmla="*/ 0 w 64"/>
                <a:gd name="T11" fmla="*/ 0 h 354"/>
                <a:gd name="T12" fmla="*/ 0 w 64"/>
                <a:gd name="T13" fmla="*/ 0 h 354"/>
                <a:gd name="T14" fmla="*/ 0 w 64"/>
                <a:gd name="T15" fmla="*/ 0 h 354"/>
                <a:gd name="T16" fmla="*/ 0 w 64"/>
                <a:gd name="T17" fmla="*/ 0 h 354"/>
                <a:gd name="T18" fmla="*/ 0 w 64"/>
                <a:gd name="T19" fmla="*/ 0 h 354"/>
                <a:gd name="T20" fmla="*/ 0 w 64"/>
                <a:gd name="T21" fmla="*/ 0 h 354"/>
                <a:gd name="T22" fmla="*/ 0 w 64"/>
                <a:gd name="T23" fmla="*/ 0 h 354"/>
                <a:gd name="T24" fmla="*/ 0 w 64"/>
                <a:gd name="T25" fmla="*/ 0 h 354"/>
                <a:gd name="T26" fmla="*/ 0 w 64"/>
                <a:gd name="T27" fmla="*/ 0 h 354"/>
                <a:gd name="T28" fmla="*/ 0 w 64"/>
                <a:gd name="T29" fmla="*/ 0 h 354"/>
                <a:gd name="T30" fmla="*/ 0 w 64"/>
                <a:gd name="T31" fmla="*/ 0 h 354"/>
                <a:gd name="T32" fmla="*/ 0 w 64"/>
                <a:gd name="T33" fmla="*/ 0 h 354"/>
                <a:gd name="T34" fmla="*/ 0 w 64"/>
                <a:gd name="T35" fmla="*/ 0 h 354"/>
                <a:gd name="T36" fmla="*/ 0 w 64"/>
                <a:gd name="T37" fmla="*/ 0 h 354"/>
                <a:gd name="T38" fmla="*/ 0 w 64"/>
                <a:gd name="T39" fmla="*/ 0 h 354"/>
                <a:gd name="T40" fmla="*/ 0 w 64"/>
                <a:gd name="T41" fmla="*/ 0 h 354"/>
                <a:gd name="T42" fmla="*/ 0 w 64"/>
                <a:gd name="T43" fmla="*/ 0 h 354"/>
                <a:gd name="T44" fmla="*/ 0 w 64"/>
                <a:gd name="T45" fmla="*/ 0 h 354"/>
                <a:gd name="T46" fmla="*/ 0 w 64"/>
                <a:gd name="T47" fmla="*/ 0 h 354"/>
                <a:gd name="T48" fmla="*/ 0 w 64"/>
                <a:gd name="T49" fmla="*/ 0 h 354"/>
                <a:gd name="T50" fmla="*/ 0 w 64"/>
                <a:gd name="T51" fmla="*/ 0 h 354"/>
                <a:gd name="T52" fmla="*/ 0 w 64"/>
                <a:gd name="T53" fmla="*/ 0 h 354"/>
                <a:gd name="T54" fmla="*/ 0 w 64"/>
                <a:gd name="T55" fmla="*/ 0 h 354"/>
                <a:gd name="T56" fmla="*/ 0 w 64"/>
                <a:gd name="T57" fmla="*/ 0 h 354"/>
                <a:gd name="T58" fmla="*/ 0 w 64"/>
                <a:gd name="T59" fmla="*/ 0 h 354"/>
                <a:gd name="T60" fmla="*/ 0 w 64"/>
                <a:gd name="T61" fmla="*/ 0 h 354"/>
                <a:gd name="T62" fmla="*/ 0 w 64"/>
                <a:gd name="T63" fmla="*/ 0 h 354"/>
                <a:gd name="T64" fmla="*/ 0 w 64"/>
                <a:gd name="T65" fmla="*/ 0 h 354"/>
                <a:gd name="T66" fmla="*/ 0 w 64"/>
                <a:gd name="T67" fmla="*/ 0 h 354"/>
                <a:gd name="T68" fmla="*/ 0 w 64"/>
                <a:gd name="T69" fmla="*/ 0 h 354"/>
                <a:gd name="T70" fmla="*/ 0 w 64"/>
                <a:gd name="T71" fmla="*/ 0 h 354"/>
                <a:gd name="T72" fmla="*/ 0 w 64"/>
                <a:gd name="T73" fmla="*/ 0 h 354"/>
                <a:gd name="T74" fmla="*/ 0 w 64"/>
                <a:gd name="T75" fmla="*/ 0 h 354"/>
                <a:gd name="T76" fmla="*/ 0 w 64"/>
                <a:gd name="T77" fmla="*/ 0 h 35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64"/>
                <a:gd name="T118" fmla="*/ 0 h 354"/>
                <a:gd name="T119" fmla="*/ 64 w 64"/>
                <a:gd name="T120" fmla="*/ 354 h 354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64" h="354">
                  <a:moveTo>
                    <a:pt x="38" y="0"/>
                  </a:moveTo>
                  <a:lnTo>
                    <a:pt x="44" y="1"/>
                  </a:lnTo>
                  <a:lnTo>
                    <a:pt x="50" y="2"/>
                  </a:lnTo>
                  <a:lnTo>
                    <a:pt x="56" y="3"/>
                  </a:lnTo>
                  <a:lnTo>
                    <a:pt x="64" y="4"/>
                  </a:lnTo>
                  <a:lnTo>
                    <a:pt x="62" y="6"/>
                  </a:lnTo>
                  <a:lnTo>
                    <a:pt x="58" y="10"/>
                  </a:lnTo>
                  <a:lnTo>
                    <a:pt x="54" y="12"/>
                  </a:lnTo>
                  <a:lnTo>
                    <a:pt x="51" y="14"/>
                  </a:lnTo>
                  <a:lnTo>
                    <a:pt x="53" y="30"/>
                  </a:lnTo>
                  <a:lnTo>
                    <a:pt x="56" y="49"/>
                  </a:lnTo>
                  <a:lnTo>
                    <a:pt x="57" y="66"/>
                  </a:lnTo>
                  <a:lnTo>
                    <a:pt x="58" y="84"/>
                  </a:lnTo>
                  <a:lnTo>
                    <a:pt x="57" y="102"/>
                  </a:lnTo>
                  <a:lnTo>
                    <a:pt x="57" y="121"/>
                  </a:lnTo>
                  <a:lnTo>
                    <a:pt x="56" y="139"/>
                  </a:lnTo>
                  <a:lnTo>
                    <a:pt x="56" y="158"/>
                  </a:lnTo>
                  <a:lnTo>
                    <a:pt x="54" y="175"/>
                  </a:lnTo>
                  <a:lnTo>
                    <a:pt x="53" y="195"/>
                  </a:lnTo>
                  <a:lnTo>
                    <a:pt x="52" y="212"/>
                  </a:lnTo>
                  <a:lnTo>
                    <a:pt x="52" y="230"/>
                  </a:lnTo>
                  <a:lnTo>
                    <a:pt x="51" y="249"/>
                  </a:lnTo>
                  <a:lnTo>
                    <a:pt x="52" y="267"/>
                  </a:lnTo>
                  <a:lnTo>
                    <a:pt x="52" y="284"/>
                  </a:lnTo>
                  <a:lnTo>
                    <a:pt x="54" y="303"/>
                  </a:lnTo>
                  <a:lnTo>
                    <a:pt x="51" y="311"/>
                  </a:lnTo>
                  <a:lnTo>
                    <a:pt x="51" y="320"/>
                  </a:lnTo>
                  <a:lnTo>
                    <a:pt x="52" y="328"/>
                  </a:lnTo>
                  <a:lnTo>
                    <a:pt x="51" y="336"/>
                  </a:lnTo>
                  <a:lnTo>
                    <a:pt x="44" y="334"/>
                  </a:lnTo>
                  <a:lnTo>
                    <a:pt x="40" y="338"/>
                  </a:lnTo>
                  <a:lnTo>
                    <a:pt x="38" y="342"/>
                  </a:lnTo>
                  <a:lnTo>
                    <a:pt x="38" y="346"/>
                  </a:lnTo>
                  <a:lnTo>
                    <a:pt x="38" y="350"/>
                  </a:lnTo>
                  <a:lnTo>
                    <a:pt x="40" y="354"/>
                  </a:lnTo>
                  <a:lnTo>
                    <a:pt x="30" y="354"/>
                  </a:lnTo>
                  <a:lnTo>
                    <a:pt x="22" y="352"/>
                  </a:lnTo>
                  <a:lnTo>
                    <a:pt x="16" y="348"/>
                  </a:lnTo>
                  <a:lnTo>
                    <a:pt x="12" y="345"/>
                  </a:lnTo>
                  <a:lnTo>
                    <a:pt x="10" y="340"/>
                  </a:lnTo>
                  <a:lnTo>
                    <a:pt x="7" y="334"/>
                  </a:lnTo>
                  <a:lnTo>
                    <a:pt x="5" y="328"/>
                  </a:lnTo>
                  <a:lnTo>
                    <a:pt x="5" y="321"/>
                  </a:lnTo>
                  <a:lnTo>
                    <a:pt x="4" y="314"/>
                  </a:lnTo>
                  <a:lnTo>
                    <a:pt x="3" y="308"/>
                  </a:lnTo>
                  <a:lnTo>
                    <a:pt x="3" y="302"/>
                  </a:lnTo>
                  <a:lnTo>
                    <a:pt x="3" y="296"/>
                  </a:lnTo>
                  <a:lnTo>
                    <a:pt x="3" y="290"/>
                  </a:lnTo>
                  <a:lnTo>
                    <a:pt x="3" y="283"/>
                  </a:lnTo>
                  <a:lnTo>
                    <a:pt x="3" y="278"/>
                  </a:lnTo>
                  <a:lnTo>
                    <a:pt x="4" y="271"/>
                  </a:lnTo>
                  <a:lnTo>
                    <a:pt x="4" y="265"/>
                  </a:lnTo>
                  <a:lnTo>
                    <a:pt x="4" y="260"/>
                  </a:lnTo>
                  <a:lnTo>
                    <a:pt x="4" y="253"/>
                  </a:lnTo>
                  <a:lnTo>
                    <a:pt x="4" y="249"/>
                  </a:lnTo>
                  <a:lnTo>
                    <a:pt x="3" y="238"/>
                  </a:lnTo>
                  <a:lnTo>
                    <a:pt x="0" y="229"/>
                  </a:lnTo>
                  <a:lnTo>
                    <a:pt x="0" y="215"/>
                  </a:lnTo>
                  <a:lnTo>
                    <a:pt x="1" y="200"/>
                  </a:lnTo>
                  <a:lnTo>
                    <a:pt x="1" y="185"/>
                  </a:lnTo>
                  <a:lnTo>
                    <a:pt x="3" y="171"/>
                  </a:lnTo>
                  <a:lnTo>
                    <a:pt x="1" y="155"/>
                  </a:lnTo>
                  <a:lnTo>
                    <a:pt x="1" y="141"/>
                  </a:lnTo>
                  <a:lnTo>
                    <a:pt x="1" y="125"/>
                  </a:lnTo>
                  <a:lnTo>
                    <a:pt x="1" y="111"/>
                  </a:lnTo>
                  <a:lnTo>
                    <a:pt x="1" y="96"/>
                  </a:lnTo>
                  <a:lnTo>
                    <a:pt x="1" y="81"/>
                  </a:lnTo>
                  <a:lnTo>
                    <a:pt x="1" y="67"/>
                  </a:lnTo>
                  <a:lnTo>
                    <a:pt x="4" y="53"/>
                  </a:lnTo>
                  <a:lnTo>
                    <a:pt x="6" y="39"/>
                  </a:lnTo>
                  <a:lnTo>
                    <a:pt x="10" y="27"/>
                  </a:lnTo>
                  <a:lnTo>
                    <a:pt x="13" y="15"/>
                  </a:lnTo>
                  <a:lnTo>
                    <a:pt x="21" y="4"/>
                  </a:lnTo>
                  <a:lnTo>
                    <a:pt x="23" y="4"/>
                  </a:lnTo>
                  <a:lnTo>
                    <a:pt x="29" y="4"/>
                  </a:lnTo>
                  <a:lnTo>
                    <a:pt x="33" y="3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004" name="Freeform 442"/>
            <p:cNvSpPr>
              <a:spLocks/>
            </p:cNvSpPr>
            <p:nvPr/>
          </p:nvSpPr>
          <p:spPr bwMode="auto">
            <a:xfrm>
              <a:off x="7040" y="3795"/>
              <a:ext cx="42" cy="27"/>
            </a:xfrm>
            <a:custGeom>
              <a:avLst/>
              <a:gdLst>
                <a:gd name="T0" fmla="*/ 0 w 171"/>
                <a:gd name="T1" fmla="*/ 0 h 108"/>
                <a:gd name="T2" fmla="*/ 0 w 171"/>
                <a:gd name="T3" fmla="*/ 0 h 108"/>
                <a:gd name="T4" fmla="*/ 0 w 171"/>
                <a:gd name="T5" fmla="*/ 0 h 108"/>
                <a:gd name="T6" fmla="*/ 0 w 171"/>
                <a:gd name="T7" fmla="*/ 0 h 108"/>
                <a:gd name="T8" fmla="*/ 0 w 171"/>
                <a:gd name="T9" fmla="*/ 0 h 108"/>
                <a:gd name="T10" fmla="*/ 0 w 171"/>
                <a:gd name="T11" fmla="*/ 0 h 108"/>
                <a:gd name="T12" fmla="*/ 0 w 171"/>
                <a:gd name="T13" fmla="*/ 0 h 108"/>
                <a:gd name="T14" fmla="*/ 0 w 171"/>
                <a:gd name="T15" fmla="*/ 0 h 108"/>
                <a:gd name="T16" fmla="*/ 0 w 171"/>
                <a:gd name="T17" fmla="*/ 0 h 108"/>
                <a:gd name="T18" fmla="*/ 0 w 171"/>
                <a:gd name="T19" fmla="*/ 0 h 108"/>
                <a:gd name="T20" fmla="*/ 0 w 171"/>
                <a:gd name="T21" fmla="*/ 0 h 108"/>
                <a:gd name="T22" fmla="*/ 0 w 171"/>
                <a:gd name="T23" fmla="*/ 0 h 108"/>
                <a:gd name="T24" fmla="*/ 0 w 171"/>
                <a:gd name="T25" fmla="*/ 0 h 108"/>
                <a:gd name="T26" fmla="*/ 0 w 171"/>
                <a:gd name="T27" fmla="*/ 0 h 108"/>
                <a:gd name="T28" fmla="*/ 0 w 171"/>
                <a:gd name="T29" fmla="*/ 0 h 108"/>
                <a:gd name="T30" fmla="*/ 0 w 171"/>
                <a:gd name="T31" fmla="*/ 0 h 108"/>
                <a:gd name="T32" fmla="*/ 0 w 171"/>
                <a:gd name="T33" fmla="*/ 0 h 108"/>
                <a:gd name="T34" fmla="*/ 0 w 171"/>
                <a:gd name="T35" fmla="*/ 0 h 108"/>
                <a:gd name="T36" fmla="*/ 0 w 171"/>
                <a:gd name="T37" fmla="*/ 0 h 108"/>
                <a:gd name="T38" fmla="*/ 0 w 171"/>
                <a:gd name="T39" fmla="*/ 0 h 108"/>
                <a:gd name="T40" fmla="*/ 0 w 171"/>
                <a:gd name="T41" fmla="*/ 0 h 108"/>
                <a:gd name="T42" fmla="*/ 0 w 171"/>
                <a:gd name="T43" fmla="*/ 0 h 108"/>
                <a:gd name="T44" fmla="*/ 0 w 171"/>
                <a:gd name="T45" fmla="*/ 0 h 108"/>
                <a:gd name="T46" fmla="*/ 0 w 171"/>
                <a:gd name="T47" fmla="*/ 0 h 108"/>
                <a:gd name="T48" fmla="*/ 0 w 171"/>
                <a:gd name="T49" fmla="*/ 0 h 108"/>
                <a:gd name="T50" fmla="*/ 0 w 171"/>
                <a:gd name="T51" fmla="*/ 0 h 108"/>
                <a:gd name="T52" fmla="*/ 0 w 171"/>
                <a:gd name="T53" fmla="*/ 0 h 108"/>
                <a:gd name="T54" fmla="*/ 0 w 171"/>
                <a:gd name="T55" fmla="*/ 0 h 108"/>
                <a:gd name="T56" fmla="*/ 0 w 171"/>
                <a:gd name="T57" fmla="*/ 0 h 108"/>
                <a:gd name="T58" fmla="*/ 0 w 171"/>
                <a:gd name="T59" fmla="*/ 0 h 108"/>
                <a:gd name="T60" fmla="*/ 0 w 171"/>
                <a:gd name="T61" fmla="*/ 0 h 108"/>
                <a:gd name="T62" fmla="*/ 0 w 171"/>
                <a:gd name="T63" fmla="*/ 0 h 108"/>
                <a:gd name="T64" fmla="*/ 0 w 171"/>
                <a:gd name="T65" fmla="*/ 0 h 108"/>
                <a:gd name="T66" fmla="*/ 0 w 171"/>
                <a:gd name="T67" fmla="*/ 0 h 108"/>
                <a:gd name="T68" fmla="*/ 0 w 171"/>
                <a:gd name="T69" fmla="*/ 0 h 108"/>
                <a:gd name="T70" fmla="*/ 0 w 171"/>
                <a:gd name="T71" fmla="*/ 0 h 108"/>
                <a:gd name="T72" fmla="*/ 0 w 171"/>
                <a:gd name="T73" fmla="*/ 0 h 108"/>
                <a:gd name="T74" fmla="*/ 0 w 171"/>
                <a:gd name="T75" fmla="*/ 0 h 108"/>
                <a:gd name="T76" fmla="*/ 0 w 171"/>
                <a:gd name="T77" fmla="*/ 0 h 108"/>
                <a:gd name="T78" fmla="*/ 0 w 171"/>
                <a:gd name="T79" fmla="*/ 0 h 108"/>
                <a:gd name="T80" fmla="*/ 0 w 171"/>
                <a:gd name="T81" fmla="*/ 0 h 108"/>
                <a:gd name="T82" fmla="*/ 0 w 171"/>
                <a:gd name="T83" fmla="*/ 0 h 108"/>
                <a:gd name="T84" fmla="*/ 0 w 171"/>
                <a:gd name="T85" fmla="*/ 0 h 108"/>
                <a:gd name="T86" fmla="*/ 0 w 171"/>
                <a:gd name="T87" fmla="*/ 0 h 108"/>
                <a:gd name="T88" fmla="*/ 0 w 171"/>
                <a:gd name="T89" fmla="*/ 0 h 108"/>
                <a:gd name="T90" fmla="*/ 0 w 171"/>
                <a:gd name="T91" fmla="*/ 0 h 108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71"/>
                <a:gd name="T139" fmla="*/ 0 h 108"/>
                <a:gd name="T140" fmla="*/ 171 w 171"/>
                <a:gd name="T141" fmla="*/ 108 h 108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71" h="108">
                  <a:moveTo>
                    <a:pt x="81" y="0"/>
                  </a:moveTo>
                  <a:lnTo>
                    <a:pt x="84" y="5"/>
                  </a:lnTo>
                  <a:lnTo>
                    <a:pt x="84" y="9"/>
                  </a:lnTo>
                  <a:lnTo>
                    <a:pt x="80" y="15"/>
                  </a:lnTo>
                  <a:lnTo>
                    <a:pt x="78" y="19"/>
                  </a:lnTo>
                  <a:lnTo>
                    <a:pt x="72" y="28"/>
                  </a:lnTo>
                  <a:lnTo>
                    <a:pt x="68" y="35"/>
                  </a:lnTo>
                  <a:lnTo>
                    <a:pt x="74" y="30"/>
                  </a:lnTo>
                  <a:lnTo>
                    <a:pt x="81" y="27"/>
                  </a:lnTo>
                  <a:lnTo>
                    <a:pt x="87" y="21"/>
                  </a:lnTo>
                  <a:lnTo>
                    <a:pt x="96" y="18"/>
                  </a:lnTo>
                  <a:lnTo>
                    <a:pt x="102" y="14"/>
                  </a:lnTo>
                  <a:lnTo>
                    <a:pt x="109" y="9"/>
                  </a:lnTo>
                  <a:lnTo>
                    <a:pt x="116" y="7"/>
                  </a:lnTo>
                  <a:lnTo>
                    <a:pt x="125" y="6"/>
                  </a:lnTo>
                  <a:lnTo>
                    <a:pt x="126" y="11"/>
                  </a:lnTo>
                  <a:lnTo>
                    <a:pt x="127" y="18"/>
                  </a:lnTo>
                  <a:lnTo>
                    <a:pt x="128" y="23"/>
                  </a:lnTo>
                  <a:lnTo>
                    <a:pt x="130" y="29"/>
                  </a:lnTo>
                  <a:lnTo>
                    <a:pt x="122" y="31"/>
                  </a:lnTo>
                  <a:lnTo>
                    <a:pt x="116" y="35"/>
                  </a:lnTo>
                  <a:lnTo>
                    <a:pt x="109" y="41"/>
                  </a:lnTo>
                  <a:lnTo>
                    <a:pt x="103" y="46"/>
                  </a:lnTo>
                  <a:lnTo>
                    <a:pt x="96" y="50"/>
                  </a:lnTo>
                  <a:lnTo>
                    <a:pt x="89" y="56"/>
                  </a:lnTo>
                  <a:lnTo>
                    <a:pt x="81" y="59"/>
                  </a:lnTo>
                  <a:lnTo>
                    <a:pt x="74" y="61"/>
                  </a:lnTo>
                  <a:lnTo>
                    <a:pt x="77" y="64"/>
                  </a:lnTo>
                  <a:lnTo>
                    <a:pt x="84" y="64"/>
                  </a:lnTo>
                  <a:lnTo>
                    <a:pt x="92" y="61"/>
                  </a:lnTo>
                  <a:lnTo>
                    <a:pt x="103" y="58"/>
                  </a:lnTo>
                  <a:lnTo>
                    <a:pt x="113" y="51"/>
                  </a:lnTo>
                  <a:lnTo>
                    <a:pt x="124" y="47"/>
                  </a:lnTo>
                  <a:lnTo>
                    <a:pt x="132" y="42"/>
                  </a:lnTo>
                  <a:lnTo>
                    <a:pt x="140" y="41"/>
                  </a:lnTo>
                  <a:lnTo>
                    <a:pt x="144" y="40"/>
                  </a:lnTo>
                  <a:lnTo>
                    <a:pt x="145" y="42"/>
                  </a:lnTo>
                  <a:lnTo>
                    <a:pt x="144" y="45"/>
                  </a:lnTo>
                  <a:lnTo>
                    <a:pt x="142" y="49"/>
                  </a:lnTo>
                  <a:lnTo>
                    <a:pt x="138" y="55"/>
                  </a:lnTo>
                  <a:lnTo>
                    <a:pt x="133" y="61"/>
                  </a:lnTo>
                  <a:lnTo>
                    <a:pt x="124" y="70"/>
                  </a:lnTo>
                  <a:lnTo>
                    <a:pt x="121" y="74"/>
                  </a:lnTo>
                  <a:lnTo>
                    <a:pt x="121" y="75"/>
                  </a:lnTo>
                  <a:lnTo>
                    <a:pt x="125" y="76"/>
                  </a:lnTo>
                  <a:lnTo>
                    <a:pt x="131" y="74"/>
                  </a:lnTo>
                  <a:lnTo>
                    <a:pt x="138" y="73"/>
                  </a:lnTo>
                  <a:lnTo>
                    <a:pt x="146" y="72"/>
                  </a:lnTo>
                  <a:lnTo>
                    <a:pt x="156" y="72"/>
                  </a:lnTo>
                  <a:lnTo>
                    <a:pt x="161" y="72"/>
                  </a:lnTo>
                  <a:lnTo>
                    <a:pt x="167" y="75"/>
                  </a:lnTo>
                  <a:lnTo>
                    <a:pt x="168" y="80"/>
                  </a:lnTo>
                  <a:lnTo>
                    <a:pt x="171" y="87"/>
                  </a:lnTo>
                  <a:lnTo>
                    <a:pt x="157" y="87"/>
                  </a:lnTo>
                  <a:lnTo>
                    <a:pt x="145" y="90"/>
                  </a:lnTo>
                  <a:lnTo>
                    <a:pt x="132" y="93"/>
                  </a:lnTo>
                  <a:lnTo>
                    <a:pt x="118" y="97"/>
                  </a:lnTo>
                  <a:lnTo>
                    <a:pt x="102" y="100"/>
                  </a:lnTo>
                  <a:lnTo>
                    <a:pt x="86" y="103"/>
                  </a:lnTo>
                  <a:lnTo>
                    <a:pt x="72" y="104"/>
                  </a:lnTo>
                  <a:lnTo>
                    <a:pt x="59" y="108"/>
                  </a:lnTo>
                  <a:lnTo>
                    <a:pt x="44" y="107"/>
                  </a:lnTo>
                  <a:lnTo>
                    <a:pt x="32" y="106"/>
                  </a:lnTo>
                  <a:lnTo>
                    <a:pt x="21" y="103"/>
                  </a:lnTo>
                  <a:lnTo>
                    <a:pt x="13" y="98"/>
                  </a:lnTo>
                  <a:lnTo>
                    <a:pt x="4" y="89"/>
                  </a:lnTo>
                  <a:lnTo>
                    <a:pt x="2" y="79"/>
                  </a:lnTo>
                  <a:lnTo>
                    <a:pt x="0" y="64"/>
                  </a:lnTo>
                  <a:lnTo>
                    <a:pt x="2" y="48"/>
                  </a:lnTo>
                  <a:lnTo>
                    <a:pt x="0" y="38"/>
                  </a:lnTo>
                  <a:lnTo>
                    <a:pt x="1" y="31"/>
                  </a:lnTo>
                  <a:lnTo>
                    <a:pt x="3" y="24"/>
                  </a:lnTo>
                  <a:lnTo>
                    <a:pt x="8" y="20"/>
                  </a:lnTo>
                  <a:lnTo>
                    <a:pt x="14" y="17"/>
                  </a:lnTo>
                  <a:lnTo>
                    <a:pt x="19" y="14"/>
                  </a:lnTo>
                  <a:lnTo>
                    <a:pt x="24" y="13"/>
                  </a:lnTo>
                  <a:lnTo>
                    <a:pt x="27" y="14"/>
                  </a:lnTo>
                  <a:lnTo>
                    <a:pt x="28" y="14"/>
                  </a:lnTo>
                  <a:lnTo>
                    <a:pt x="28" y="18"/>
                  </a:lnTo>
                  <a:lnTo>
                    <a:pt x="26" y="21"/>
                  </a:lnTo>
                  <a:lnTo>
                    <a:pt x="19" y="28"/>
                  </a:lnTo>
                  <a:lnTo>
                    <a:pt x="19" y="31"/>
                  </a:lnTo>
                  <a:lnTo>
                    <a:pt x="19" y="38"/>
                  </a:lnTo>
                  <a:lnTo>
                    <a:pt x="28" y="38"/>
                  </a:lnTo>
                  <a:lnTo>
                    <a:pt x="38" y="36"/>
                  </a:lnTo>
                  <a:lnTo>
                    <a:pt x="45" y="31"/>
                  </a:lnTo>
                  <a:lnTo>
                    <a:pt x="53" y="27"/>
                  </a:lnTo>
                  <a:lnTo>
                    <a:pt x="59" y="19"/>
                  </a:lnTo>
                  <a:lnTo>
                    <a:pt x="65" y="11"/>
                  </a:lnTo>
                  <a:lnTo>
                    <a:pt x="73" y="5"/>
                  </a:lnTo>
                  <a:lnTo>
                    <a:pt x="81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005" name="Freeform 443"/>
            <p:cNvSpPr>
              <a:spLocks/>
            </p:cNvSpPr>
            <p:nvPr/>
          </p:nvSpPr>
          <p:spPr bwMode="auto">
            <a:xfrm>
              <a:off x="6961" y="3799"/>
              <a:ext cx="50" cy="31"/>
            </a:xfrm>
            <a:custGeom>
              <a:avLst/>
              <a:gdLst>
                <a:gd name="T0" fmla="*/ 0 w 201"/>
                <a:gd name="T1" fmla="*/ 0 h 124"/>
                <a:gd name="T2" fmla="*/ 0 w 201"/>
                <a:gd name="T3" fmla="*/ 0 h 124"/>
                <a:gd name="T4" fmla="*/ 0 w 201"/>
                <a:gd name="T5" fmla="*/ 0 h 124"/>
                <a:gd name="T6" fmla="*/ 0 w 201"/>
                <a:gd name="T7" fmla="*/ 0 h 124"/>
                <a:gd name="T8" fmla="*/ 0 w 201"/>
                <a:gd name="T9" fmla="*/ 0 h 124"/>
                <a:gd name="T10" fmla="*/ 0 w 201"/>
                <a:gd name="T11" fmla="*/ 0 h 124"/>
                <a:gd name="T12" fmla="*/ 0 w 201"/>
                <a:gd name="T13" fmla="*/ 0 h 124"/>
                <a:gd name="T14" fmla="*/ 0 w 201"/>
                <a:gd name="T15" fmla="*/ 0 h 124"/>
                <a:gd name="T16" fmla="*/ 0 w 201"/>
                <a:gd name="T17" fmla="*/ 0 h 124"/>
                <a:gd name="T18" fmla="*/ 0 w 201"/>
                <a:gd name="T19" fmla="*/ 0 h 124"/>
                <a:gd name="T20" fmla="*/ 0 w 201"/>
                <a:gd name="T21" fmla="*/ 0 h 124"/>
                <a:gd name="T22" fmla="*/ 0 w 201"/>
                <a:gd name="T23" fmla="*/ 0 h 124"/>
                <a:gd name="T24" fmla="*/ 0 w 201"/>
                <a:gd name="T25" fmla="*/ 0 h 124"/>
                <a:gd name="T26" fmla="*/ 0 w 201"/>
                <a:gd name="T27" fmla="*/ 0 h 124"/>
                <a:gd name="T28" fmla="*/ 0 w 201"/>
                <a:gd name="T29" fmla="*/ 0 h 124"/>
                <a:gd name="T30" fmla="*/ 0 w 201"/>
                <a:gd name="T31" fmla="*/ 0 h 124"/>
                <a:gd name="T32" fmla="*/ 0 w 201"/>
                <a:gd name="T33" fmla="*/ 0 h 124"/>
                <a:gd name="T34" fmla="*/ 0 w 201"/>
                <a:gd name="T35" fmla="*/ 0 h 124"/>
                <a:gd name="T36" fmla="*/ 0 w 201"/>
                <a:gd name="T37" fmla="*/ 0 h 124"/>
                <a:gd name="T38" fmla="*/ 0 w 201"/>
                <a:gd name="T39" fmla="*/ 0 h 124"/>
                <a:gd name="T40" fmla="*/ 0 w 201"/>
                <a:gd name="T41" fmla="*/ 0 h 124"/>
                <a:gd name="T42" fmla="*/ 0 w 201"/>
                <a:gd name="T43" fmla="*/ 0 h 124"/>
                <a:gd name="T44" fmla="*/ 0 w 201"/>
                <a:gd name="T45" fmla="*/ 0 h 124"/>
                <a:gd name="T46" fmla="*/ 0 w 201"/>
                <a:gd name="T47" fmla="*/ 0 h 124"/>
                <a:gd name="T48" fmla="*/ 0 w 201"/>
                <a:gd name="T49" fmla="*/ 0 h 124"/>
                <a:gd name="T50" fmla="*/ 0 w 201"/>
                <a:gd name="T51" fmla="*/ 0 h 124"/>
                <a:gd name="T52" fmla="*/ 0 w 201"/>
                <a:gd name="T53" fmla="*/ 0 h 124"/>
                <a:gd name="T54" fmla="*/ 0 w 201"/>
                <a:gd name="T55" fmla="*/ 0 h 124"/>
                <a:gd name="T56" fmla="*/ 0 w 201"/>
                <a:gd name="T57" fmla="*/ 0 h 124"/>
                <a:gd name="T58" fmla="*/ 0 w 201"/>
                <a:gd name="T59" fmla="*/ 0 h 124"/>
                <a:gd name="T60" fmla="*/ 0 w 201"/>
                <a:gd name="T61" fmla="*/ 0 h 124"/>
                <a:gd name="T62" fmla="*/ 0 w 201"/>
                <a:gd name="T63" fmla="*/ 0 h 124"/>
                <a:gd name="T64" fmla="*/ 0 w 201"/>
                <a:gd name="T65" fmla="*/ 0 h 124"/>
                <a:gd name="T66" fmla="*/ 0 w 201"/>
                <a:gd name="T67" fmla="*/ 0 h 124"/>
                <a:gd name="T68" fmla="*/ 0 w 201"/>
                <a:gd name="T69" fmla="*/ 0 h 124"/>
                <a:gd name="T70" fmla="*/ 0 w 201"/>
                <a:gd name="T71" fmla="*/ 0 h 124"/>
                <a:gd name="T72" fmla="*/ 0 w 201"/>
                <a:gd name="T73" fmla="*/ 0 h 124"/>
                <a:gd name="T74" fmla="*/ 0 w 201"/>
                <a:gd name="T75" fmla="*/ 0 h 124"/>
                <a:gd name="T76" fmla="*/ 0 w 201"/>
                <a:gd name="T77" fmla="*/ 0 h 124"/>
                <a:gd name="T78" fmla="*/ 0 w 201"/>
                <a:gd name="T79" fmla="*/ 0 h 124"/>
                <a:gd name="T80" fmla="*/ 0 w 201"/>
                <a:gd name="T81" fmla="*/ 0 h 124"/>
                <a:gd name="T82" fmla="*/ 0 w 201"/>
                <a:gd name="T83" fmla="*/ 0 h 124"/>
                <a:gd name="T84" fmla="*/ 0 w 201"/>
                <a:gd name="T85" fmla="*/ 0 h 124"/>
                <a:gd name="T86" fmla="*/ 0 w 201"/>
                <a:gd name="T87" fmla="*/ 0 h 124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201"/>
                <a:gd name="T133" fmla="*/ 0 h 124"/>
                <a:gd name="T134" fmla="*/ 201 w 201"/>
                <a:gd name="T135" fmla="*/ 124 h 124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201" h="124">
                  <a:moveTo>
                    <a:pt x="153" y="0"/>
                  </a:moveTo>
                  <a:lnTo>
                    <a:pt x="152" y="7"/>
                  </a:lnTo>
                  <a:lnTo>
                    <a:pt x="147" y="15"/>
                  </a:lnTo>
                  <a:lnTo>
                    <a:pt x="137" y="22"/>
                  </a:lnTo>
                  <a:lnTo>
                    <a:pt x="128" y="31"/>
                  </a:lnTo>
                  <a:lnTo>
                    <a:pt x="122" y="34"/>
                  </a:lnTo>
                  <a:lnTo>
                    <a:pt x="116" y="37"/>
                  </a:lnTo>
                  <a:lnTo>
                    <a:pt x="110" y="42"/>
                  </a:lnTo>
                  <a:lnTo>
                    <a:pt x="106" y="47"/>
                  </a:lnTo>
                  <a:lnTo>
                    <a:pt x="100" y="52"/>
                  </a:lnTo>
                  <a:lnTo>
                    <a:pt x="99" y="57"/>
                  </a:lnTo>
                  <a:lnTo>
                    <a:pt x="96" y="62"/>
                  </a:lnTo>
                  <a:lnTo>
                    <a:pt x="96" y="69"/>
                  </a:lnTo>
                  <a:lnTo>
                    <a:pt x="102" y="68"/>
                  </a:lnTo>
                  <a:lnTo>
                    <a:pt x="110" y="66"/>
                  </a:lnTo>
                  <a:lnTo>
                    <a:pt x="117" y="61"/>
                  </a:lnTo>
                  <a:lnTo>
                    <a:pt x="124" y="58"/>
                  </a:lnTo>
                  <a:lnTo>
                    <a:pt x="132" y="54"/>
                  </a:lnTo>
                  <a:lnTo>
                    <a:pt x="140" y="48"/>
                  </a:lnTo>
                  <a:lnTo>
                    <a:pt x="147" y="43"/>
                  </a:lnTo>
                  <a:lnTo>
                    <a:pt x="157" y="40"/>
                  </a:lnTo>
                  <a:lnTo>
                    <a:pt x="163" y="35"/>
                  </a:lnTo>
                  <a:lnTo>
                    <a:pt x="170" y="33"/>
                  </a:lnTo>
                  <a:lnTo>
                    <a:pt x="176" y="31"/>
                  </a:lnTo>
                  <a:lnTo>
                    <a:pt x="182" y="32"/>
                  </a:lnTo>
                  <a:lnTo>
                    <a:pt x="187" y="33"/>
                  </a:lnTo>
                  <a:lnTo>
                    <a:pt x="191" y="37"/>
                  </a:lnTo>
                  <a:lnTo>
                    <a:pt x="194" y="45"/>
                  </a:lnTo>
                  <a:lnTo>
                    <a:pt x="196" y="56"/>
                  </a:lnTo>
                  <a:lnTo>
                    <a:pt x="185" y="48"/>
                  </a:lnTo>
                  <a:lnTo>
                    <a:pt x="178" y="48"/>
                  </a:lnTo>
                  <a:lnTo>
                    <a:pt x="172" y="53"/>
                  </a:lnTo>
                  <a:lnTo>
                    <a:pt x="170" y="59"/>
                  </a:lnTo>
                  <a:lnTo>
                    <a:pt x="170" y="67"/>
                  </a:lnTo>
                  <a:lnTo>
                    <a:pt x="173" y="73"/>
                  </a:lnTo>
                  <a:lnTo>
                    <a:pt x="176" y="75"/>
                  </a:lnTo>
                  <a:lnTo>
                    <a:pt x="181" y="76"/>
                  </a:lnTo>
                  <a:lnTo>
                    <a:pt x="185" y="76"/>
                  </a:lnTo>
                  <a:lnTo>
                    <a:pt x="193" y="75"/>
                  </a:lnTo>
                  <a:lnTo>
                    <a:pt x="194" y="82"/>
                  </a:lnTo>
                  <a:lnTo>
                    <a:pt x="196" y="89"/>
                  </a:lnTo>
                  <a:lnTo>
                    <a:pt x="200" y="96"/>
                  </a:lnTo>
                  <a:lnTo>
                    <a:pt x="201" y="105"/>
                  </a:lnTo>
                  <a:lnTo>
                    <a:pt x="189" y="103"/>
                  </a:lnTo>
                  <a:lnTo>
                    <a:pt x="178" y="105"/>
                  </a:lnTo>
                  <a:lnTo>
                    <a:pt x="167" y="106"/>
                  </a:lnTo>
                  <a:lnTo>
                    <a:pt x="157" y="108"/>
                  </a:lnTo>
                  <a:lnTo>
                    <a:pt x="145" y="109"/>
                  </a:lnTo>
                  <a:lnTo>
                    <a:pt x="132" y="111"/>
                  </a:lnTo>
                  <a:lnTo>
                    <a:pt x="120" y="113"/>
                  </a:lnTo>
                  <a:lnTo>
                    <a:pt x="110" y="116"/>
                  </a:lnTo>
                  <a:lnTo>
                    <a:pt x="96" y="119"/>
                  </a:lnTo>
                  <a:lnTo>
                    <a:pt x="85" y="121"/>
                  </a:lnTo>
                  <a:lnTo>
                    <a:pt x="73" y="121"/>
                  </a:lnTo>
                  <a:lnTo>
                    <a:pt x="63" y="123"/>
                  </a:lnTo>
                  <a:lnTo>
                    <a:pt x="51" y="123"/>
                  </a:lnTo>
                  <a:lnTo>
                    <a:pt x="40" y="124"/>
                  </a:lnTo>
                  <a:lnTo>
                    <a:pt x="30" y="123"/>
                  </a:lnTo>
                  <a:lnTo>
                    <a:pt x="20" y="122"/>
                  </a:lnTo>
                  <a:lnTo>
                    <a:pt x="11" y="111"/>
                  </a:lnTo>
                  <a:lnTo>
                    <a:pt x="6" y="101"/>
                  </a:lnTo>
                  <a:lnTo>
                    <a:pt x="2" y="93"/>
                  </a:lnTo>
                  <a:lnTo>
                    <a:pt x="1" y="84"/>
                  </a:lnTo>
                  <a:lnTo>
                    <a:pt x="0" y="75"/>
                  </a:lnTo>
                  <a:lnTo>
                    <a:pt x="4" y="68"/>
                  </a:lnTo>
                  <a:lnTo>
                    <a:pt x="6" y="59"/>
                  </a:lnTo>
                  <a:lnTo>
                    <a:pt x="12" y="53"/>
                  </a:lnTo>
                  <a:lnTo>
                    <a:pt x="18" y="45"/>
                  </a:lnTo>
                  <a:lnTo>
                    <a:pt x="25" y="39"/>
                  </a:lnTo>
                  <a:lnTo>
                    <a:pt x="32" y="33"/>
                  </a:lnTo>
                  <a:lnTo>
                    <a:pt x="42" y="27"/>
                  </a:lnTo>
                  <a:lnTo>
                    <a:pt x="52" y="21"/>
                  </a:lnTo>
                  <a:lnTo>
                    <a:pt x="61" y="16"/>
                  </a:lnTo>
                  <a:lnTo>
                    <a:pt x="72" y="12"/>
                  </a:lnTo>
                  <a:lnTo>
                    <a:pt x="83" y="7"/>
                  </a:lnTo>
                  <a:lnTo>
                    <a:pt x="79" y="15"/>
                  </a:lnTo>
                  <a:lnTo>
                    <a:pt x="76" y="22"/>
                  </a:lnTo>
                  <a:lnTo>
                    <a:pt x="71" y="31"/>
                  </a:lnTo>
                  <a:lnTo>
                    <a:pt x="70" y="40"/>
                  </a:lnTo>
                  <a:lnTo>
                    <a:pt x="79" y="36"/>
                  </a:lnTo>
                  <a:lnTo>
                    <a:pt x="90" y="33"/>
                  </a:lnTo>
                  <a:lnTo>
                    <a:pt x="100" y="27"/>
                  </a:lnTo>
                  <a:lnTo>
                    <a:pt x="112" y="21"/>
                  </a:lnTo>
                  <a:lnTo>
                    <a:pt x="122" y="15"/>
                  </a:lnTo>
                  <a:lnTo>
                    <a:pt x="132" y="8"/>
                  </a:lnTo>
                  <a:lnTo>
                    <a:pt x="142" y="4"/>
                  </a:lnTo>
                  <a:lnTo>
                    <a:pt x="153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006" name="Freeform 444"/>
            <p:cNvSpPr>
              <a:spLocks/>
            </p:cNvSpPr>
            <p:nvPr/>
          </p:nvSpPr>
          <p:spPr bwMode="auto">
            <a:xfrm>
              <a:off x="6940" y="3800"/>
              <a:ext cx="14" cy="91"/>
            </a:xfrm>
            <a:custGeom>
              <a:avLst/>
              <a:gdLst>
                <a:gd name="T0" fmla="*/ 0 w 57"/>
                <a:gd name="T1" fmla="*/ 0 h 364"/>
                <a:gd name="T2" fmla="*/ 0 w 57"/>
                <a:gd name="T3" fmla="*/ 0 h 364"/>
                <a:gd name="T4" fmla="*/ 0 w 57"/>
                <a:gd name="T5" fmla="*/ 0 h 364"/>
                <a:gd name="T6" fmla="*/ 0 w 57"/>
                <a:gd name="T7" fmla="*/ 0 h 364"/>
                <a:gd name="T8" fmla="*/ 0 w 57"/>
                <a:gd name="T9" fmla="*/ 0 h 364"/>
                <a:gd name="T10" fmla="*/ 0 w 57"/>
                <a:gd name="T11" fmla="*/ 0 h 364"/>
                <a:gd name="T12" fmla="*/ 0 w 57"/>
                <a:gd name="T13" fmla="*/ 0 h 364"/>
                <a:gd name="T14" fmla="*/ 0 w 57"/>
                <a:gd name="T15" fmla="*/ 0 h 364"/>
                <a:gd name="T16" fmla="*/ 0 w 57"/>
                <a:gd name="T17" fmla="*/ 0 h 364"/>
                <a:gd name="T18" fmla="*/ 0 w 57"/>
                <a:gd name="T19" fmla="*/ 0 h 364"/>
                <a:gd name="T20" fmla="*/ 0 w 57"/>
                <a:gd name="T21" fmla="*/ 0 h 364"/>
                <a:gd name="T22" fmla="*/ 0 w 57"/>
                <a:gd name="T23" fmla="*/ 0 h 364"/>
                <a:gd name="T24" fmla="*/ 0 w 57"/>
                <a:gd name="T25" fmla="*/ 0 h 364"/>
                <a:gd name="T26" fmla="*/ 0 w 57"/>
                <a:gd name="T27" fmla="*/ 0 h 364"/>
                <a:gd name="T28" fmla="*/ 0 w 57"/>
                <a:gd name="T29" fmla="*/ 0 h 364"/>
                <a:gd name="T30" fmla="*/ 0 w 57"/>
                <a:gd name="T31" fmla="*/ 0 h 364"/>
                <a:gd name="T32" fmla="*/ 0 w 57"/>
                <a:gd name="T33" fmla="*/ 0 h 364"/>
                <a:gd name="T34" fmla="*/ 0 w 57"/>
                <a:gd name="T35" fmla="*/ 0 h 364"/>
                <a:gd name="T36" fmla="*/ 0 w 57"/>
                <a:gd name="T37" fmla="*/ 0 h 364"/>
                <a:gd name="T38" fmla="*/ 0 w 57"/>
                <a:gd name="T39" fmla="*/ 0 h 364"/>
                <a:gd name="T40" fmla="*/ 0 w 57"/>
                <a:gd name="T41" fmla="*/ 0 h 364"/>
                <a:gd name="T42" fmla="*/ 0 w 57"/>
                <a:gd name="T43" fmla="*/ 0 h 364"/>
                <a:gd name="T44" fmla="*/ 0 w 57"/>
                <a:gd name="T45" fmla="*/ 0 h 364"/>
                <a:gd name="T46" fmla="*/ 0 w 57"/>
                <a:gd name="T47" fmla="*/ 0 h 364"/>
                <a:gd name="T48" fmla="*/ 0 w 57"/>
                <a:gd name="T49" fmla="*/ 0 h 364"/>
                <a:gd name="T50" fmla="*/ 0 w 57"/>
                <a:gd name="T51" fmla="*/ 0 h 364"/>
                <a:gd name="T52" fmla="*/ 0 w 57"/>
                <a:gd name="T53" fmla="*/ 0 h 364"/>
                <a:gd name="T54" fmla="*/ 0 w 57"/>
                <a:gd name="T55" fmla="*/ 0 h 364"/>
                <a:gd name="T56" fmla="*/ 0 w 57"/>
                <a:gd name="T57" fmla="*/ 0 h 364"/>
                <a:gd name="T58" fmla="*/ 0 w 57"/>
                <a:gd name="T59" fmla="*/ 0 h 364"/>
                <a:gd name="T60" fmla="*/ 0 w 57"/>
                <a:gd name="T61" fmla="*/ 0 h 364"/>
                <a:gd name="T62" fmla="*/ 0 w 57"/>
                <a:gd name="T63" fmla="*/ 0 h 364"/>
                <a:gd name="T64" fmla="*/ 0 w 57"/>
                <a:gd name="T65" fmla="*/ 0 h 364"/>
                <a:gd name="T66" fmla="*/ 0 w 57"/>
                <a:gd name="T67" fmla="*/ 0 h 364"/>
                <a:gd name="T68" fmla="*/ 0 w 57"/>
                <a:gd name="T69" fmla="*/ 0 h 364"/>
                <a:gd name="T70" fmla="*/ 0 w 57"/>
                <a:gd name="T71" fmla="*/ 0 h 364"/>
                <a:gd name="T72" fmla="*/ 0 w 57"/>
                <a:gd name="T73" fmla="*/ 0 h 364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7"/>
                <a:gd name="T112" fmla="*/ 0 h 364"/>
                <a:gd name="T113" fmla="*/ 57 w 57"/>
                <a:gd name="T114" fmla="*/ 364 h 364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7" h="364">
                  <a:moveTo>
                    <a:pt x="22" y="2"/>
                  </a:moveTo>
                  <a:lnTo>
                    <a:pt x="28" y="1"/>
                  </a:lnTo>
                  <a:lnTo>
                    <a:pt x="33" y="1"/>
                  </a:lnTo>
                  <a:lnTo>
                    <a:pt x="39" y="0"/>
                  </a:lnTo>
                  <a:lnTo>
                    <a:pt x="45" y="1"/>
                  </a:lnTo>
                  <a:lnTo>
                    <a:pt x="48" y="1"/>
                  </a:lnTo>
                  <a:lnTo>
                    <a:pt x="53" y="4"/>
                  </a:lnTo>
                  <a:lnTo>
                    <a:pt x="54" y="8"/>
                  </a:lnTo>
                  <a:lnTo>
                    <a:pt x="55" y="14"/>
                  </a:lnTo>
                  <a:lnTo>
                    <a:pt x="52" y="16"/>
                  </a:lnTo>
                  <a:lnTo>
                    <a:pt x="48" y="19"/>
                  </a:lnTo>
                  <a:lnTo>
                    <a:pt x="49" y="28"/>
                  </a:lnTo>
                  <a:lnTo>
                    <a:pt x="52" y="38"/>
                  </a:lnTo>
                  <a:lnTo>
                    <a:pt x="54" y="47"/>
                  </a:lnTo>
                  <a:lnTo>
                    <a:pt x="55" y="56"/>
                  </a:lnTo>
                  <a:lnTo>
                    <a:pt x="55" y="65"/>
                  </a:lnTo>
                  <a:lnTo>
                    <a:pt x="55" y="75"/>
                  </a:lnTo>
                  <a:lnTo>
                    <a:pt x="55" y="84"/>
                  </a:lnTo>
                  <a:lnTo>
                    <a:pt x="57" y="94"/>
                  </a:lnTo>
                  <a:lnTo>
                    <a:pt x="55" y="103"/>
                  </a:lnTo>
                  <a:lnTo>
                    <a:pt x="55" y="111"/>
                  </a:lnTo>
                  <a:lnTo>
                    <a:pt x="54" y="120"/>
                  </a:lnTo>
                  <a:lnTo>
                    <a:pt x="53" y="129"/>
                  </a:lnTo>
                  <a:lnTo>
                    <a:pt x="51" y="137"/>
                  </a:lnTo>
                  <a:lnTo>
                    <a:pt x="48" y="147"/>
                  </a:lnTo>
                  <a:lnTo>
                    <a:pt x="46" y="156"/>
                  </a:lnTo>
                  <a:lnTo>
                    <a:pt x="43" y="165"/>
                  </a:lnTo>
                  <a:lnTo>
                    <a:pt x="45" y="171"/>
                  </a:lnTo>
                  <a:lnTo>
                    <a:pt x="47" y="178"/>
                  </a:lnTo>
                  <a:lnTo>
                    <a:pt x="47" y="185"/>
                  </a:lnTo>
                  <a:lnTo>
                    <a:pt x="47" y="194"/>
                  </a:lnTo>
                  <a:lnTo>
                    <a:pt x="46" y="201"/>
                  </a:lnTo>
                  <a:lnTo>
                    <a:pt x="46" y="209"/>
                  </a:lnTo>
                  <a:lnTo>
                    <a:pt x="45" y="216"/>
                  </a:lnTo>
                  <a:lnTo>
                    <a:pt x="45" y="225"/>
                  </a:lnTo>
                  <a:lnTo>
                    <a:pt x="43" y="233"/>
                  </a:lnTo>
                  <a:lnTo>
                    <a:pt x="42" y="241"/>
                  </a:lnTo>
                  <a:lnTo>
                    <a:pt x="41" y="249"/>
                  </a:lnTo>
                  <a:lnTo>
                    <a:pt x="41" y="256"/>
                  </a:lnTo>
                  <a:lnTo>
                    <a:pt x="40" y="264"/>
                  </a:lnTo>
                  <a:lnTo>
                    <a:pt x="40" y="273"/>
                  </a:lnTo>
                  <a:lnTo>
                    <a:pt x="40" y="280"/>
                  </a:lnTo>
                  <a:lnTo>
                    <a:pt x="42" y="288"/>
                  </a:lnTo>
                  <a:lnTo>
                    <a:pt x="37" y="295"/>
                  </a:lnTo>
                  <a:lnTo>
                    <a:pt x="37" y="303"/>
                  </a:lnTo>
                  <a:lnTo>
                    <a:pt x="37" y="310"/>
                  </a:lnTo>
                  <a:lnTo>
                    <a:pt x="40" y="318"/>
                  </a:lnTo>
                  <a:lnTo>
                    <a:pt x="40" y="327"/>
                  </a:lnTo>
                  <a:lnTo>
                    <a:pt x="41" y="335"/>
                  </a:lnTo>
                  <a:lnTo>
                    <a:pt x="40" y="344"/>
                  </a:lnTo>
                  <a:lnTo>
                    <a:pt x="37" y="355"/>
                  </a:lnTo>
                  <a:lnTo>
                    <a:pt x="29" y="357"/>
                  </a:lnTo>
                  <a:lnTo>
                    <a:pt x="21" y="359"/>
                  </a:lnTo>
                  <a:lnTo>
                    <a:pt x="12" y="361"/>
                  </a:lnTo>
                  <a:lnTo>
                    <a:pt x="6" y="364"/>
                  </a:lnTo>
                  <a:lnTo>
                    <a:pt x="4" y="342"/>
                  </a:lnTo>
                  <a:lnTo>
                    <a:pt x="2" y="319"/>
                  </a:lnTo>
                  <a:lnTo>
                    <a:pt x="1" y="296"/>
                  </a:lnTo>
                  <a:lnTo>
                    <a:pt x="1" y="274"/>
                  </a:lnTo>
                  <a:lnTo>
                    <a:pt x="0" y="251"/>
                  </a:lnTo>
                  <a:lnTo>
                    <a:pt x="0" y="228"/>
                  </a:lnTo>
                  <a:lnTo>
                    <a:pt x="0" y="205"/>
                  </a:lnTo>
                  <a:lnTo>
                    <a:pt x="0" y="183"/>
                  </a:lnTo>
                  <a:lnTo>
                    <a:pt x="0" y="159"/>
                  </a:lnTo>
                  <a:lnTo>
                    <a:pt x="0" y="137"/>
                  </a:lnTo>
                  <a:lnTo>
                    <a:pt x="1" y="115"/>
                  </a:lnTo>
                  <a:lnTo>
                    <a:pt x="2" y="93"/>
                  </a:lnTo>
                  <a:lnTo>
                    <a:pt x="2" y="71"/>
                  </a:lnTo>
                  <a:lnTo>
                    <a:pt x="5" y="50"/>
                  </a:lnTo>
                  <a:lnTo>
                    <a:pt x="6" y="29"/>
                  </a:lnTo>
                  <a:lnTo>
                    <a:pt x="9" y="10"/>
                  </a:lnTo>
                  <a:lnTo>
                    <a:pt x="15" y="7"/>
                  </a:lnTo>
                  <a:lnTo>
                    <a:pt x="22" y="2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007" name="Freeform 445"/>
            <p:cNvSpPr>
              <a:spLocks/>
            </p:cNvSpPr>
            <p:nvPr/>
          </p:nvSpPr>
          <p:spPr bwMode="auto">
            <a:xfrm>
              <a:off x="6875" y="3810"/>
              <a:ext cx="56" cy="25"/>
            </a:xfrm>
            <a:custGeom>
              <a:avLst/>
              <a:gdLst>
                <a:gd name="T0" fmla="*/ 0 w 224"/>
                <a:gd name="T1" fmla="*/ 0 h 101"/>
                <a:gd name="T2" fmla="*/ 0 w 224"/>
                <a:gd name="T3" fmla="*/ 0 h 101"/>
                <a:gd name="T4" fmla="*/ 0 w 224"/>
                <a:gd name="T5" fmla="*/ 0 h 101"/>
                <a:gd name="T6" fmla="*/ 0 w 224"/>
                <a:gd name="T7" fmla="*/ 0 h 101"/>
                <a:gd name="T8" fmla="*/ 0 w 224"/>
                <a:gd name="T9" fmla="*/ 0 h 101"/>
                <a:gd name="T10" fmla="*/ 0 w 224"/>
                <a:gd name="T11" fmla="*/ 0 h 101"/>
                <a:gd name="T12" fmla="*/ 0 w 224"/>
                <a:gd name="T13" fmla="*/ 0 h 101"/>
                <a:gd name="T14" fmla="*/ 0 w 224"/>
                <a:gd name="T15" fmla="*/ 0 h 101"/>
                <a:gd name="T16" fmla="*/ 0 w 224"/>
                <a:gd name="T17" fmla="*/ 0 h 101"/>
                <a:gd name="T18" fmla="*/ 0 w 224"/>
                <a:gd name="T19" fmla="*/ 0 h 101"/>
                <a:gd name="T20" fmla="*/ 0 w 224"/>
                <a:gd name="T21" fmla="*/ 0 h 101"/>
                <a:gd name="T22" fmla="*/ 0 w 224"/>
                <a:gd name="T23" fmla="*/ 0 h 101"/>
                <a:gd name="T24" fmla="*/ 0 w 224"/>
                <a:gd name="T25" fmla="*/ 0 h 101"/>
                <a:gd name="T26" fmla="*/ 0 w 224"/>
                <a:gd name="T27" fmla="*/ 0 h 101"/>
                <a:gd name="T28" fmla="*/ 0 w 224"/>
                <a:gd name="T29" fmla="*/ 0 h 101"/>
                <a:gd name="T30" fmla="*/ 0 w 224"/>
                <a:gd name="T31" fmla="*/ 0 h 101"/>
                <a:gd name="T32" fmla="*/ 0 w 224"/>
                <a:gd name="T33" fmla="*/ 0 h 101"/>
                <a:gd name="T34" fmla="*/ 0 w 224"/>
                <a:gd name="T35" fmla="*/ 0 h 101"/>
                <a:gd name="T36" fmla="*/ 0 w 224"/>
                <a:gd name="T37" fmla="*/ 0 h 101"/>
                <a:gd name="T38" fmla="*/ 0 w 224"/>
                <a:gd name="T39" fmla="*/ 0 h 101"/>
                <a:gd name="T40" fmla="*/ 0 w 224"/>
                <a:gd name="T41" fmla="*/ 0 h 101"/>
                <a:gd name="T42" fmla="*/ 0 w 224"/>
                <a:gd name="T43" fmla="*/ 0 h 101"/>
                <a:gd name="T44" fmla="*/ 0 w 224"/>
                <a:gd name="T45" fmla="*/ 0 h 101"/>
                <a:gd name="T46" fmla="*/ 0 w 224"/>
                <a:gd name="T47" fmla="*/ 0 h 101"/>
                <a:gd name="T48" fmla="*/ 0 w 224"/>
                <a:gd name="T49" fmla="*/ 0 h 101"/>
                <a:gd name="T50" fmla="*/ 0 w 224"/>
                <a:gd name="T51" fmla="*/ 0 h 101"/>
                <a:gd name="T52" fmla="*/ 0 w 224"/>
                <a:gd name="T53" fmla="*/ 0 h 101"/>
                <a:gd name="T54" fmla="*/ 0 w 224"/>
                <a:gd name="T55" fmla="*/ 0 h 101"/>
                <a:gd name="T56" fmla="*/ 0 w 224"/>
                <a:gd name="T57" fmla="*/ 0 h 101"/>
                <a:gd name="T58" fmla="*/ 0 w 224"/>
                <a:gd name="T59" fmla="*/ 0 h 101"/>
                <a:gd name="T60" fmla="*/ 0 w 224"/>
                <a:gd name="T61" fmla="*/ 0 h 101"/>
                <a:gd name="T62" fmla="*/ 0 w 224"/>
                <a:gd name="T63" fmla="*/ 0 h 101"/>
                <a:gd name="T64" fmla="*/ 0 w 224"/>
                <a:gd name="T65" fmla="*/ 0 h 101"/>
                <a:gd name="T66" fmla="*/ 0 w 224"/>
                <a:gd name="T67" fmla="*/ 0 h 101"/>
                <a:gd name="T68" fmla="*/ 0 w 224"/>
                <a:gd name="T69" fmla="*/ 0 h 101"/>
                <a:gd name="T70" fmla="*/ 0 w 224"/>
                <a:gd name="T71" fmla="*/ 0 h 101"/>
                <a:gd name="T72" fmla="*/ 0 w 224"/>
                <a:gd name="T73" fmla="*/ 0 h 101"/>
                <a:gd name="T74" fmla="*/ 0 w 224"/>
                <a:gd name="T75" fmla="*/ 0 h 101"/>
                <a:gd name="T76" fmla="*/ 0 w 224"/>
                <a:gd name="T77" fmla="*/ 0 h 101"/>
                <a:gd name="T78" fmla="*/ 0 w 224"/>
                <a:gd name="T79" fmla="*/ 0 h 101"/>
                <a:gd name="T80" fmla="*/ 0 w 224"/>
                <a:gd name="T81" fmla="*/ 0 h 101"/>
                <a:gd name="T82" fmla="*/ 0 w 224"/>
                <a:gd name="T83" fmla="*/ 0 h 101"/>
                <a:gd name="T84" fmla="*/ 0 w 224"/>
                <a:gd name="T85" fmla="*/ 0 h 101"/>
                <a:gd name="T86" fmla="*/ 0 w 224"/>
                <a:gd name="T87" fmla="*/ 0 h 101"/>
                <a:gd name="T88" fmla="*/ 0 w 224"/>
                <a:gd name="T89" fmla="*/ 0 h 101"/>
                <a:gd name="T90" fmla="*/ 0 w 224"/>
                <a:gd name="T91" fmla="*/ 0 h 101"/>
                <a:gd name="T92" fmla="*/ 0 w 224"/>
                <a:gd name="T93" fmla="*/ 0 h 101"/>
                <a:gd name="T94" fmla="*/ 0 w 224"/>
                <a:gd name="T95" fmla="*/ 0 h 101"/>
                <a:gd name="T96" fmla="*/ 0 w 224"/>
                <a:gd name="T97" fmla="*/ 0 h 101"/>
                <a:gd name="T98" fmla="*/ 0 w 224"/>
                <a:gd name="T99" fmla="*/ 0 h 101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24"/>
                <a:gd name="T151" fmla="*/ 0 h 101"/>
                <a:gd name="T152" fmla="*/ 224 w 224"/>
                <a:gd name="T153" fmla="*/ 101 h 101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24" h="101">
                  <a:moveTo>
                    <a:pt x="103" y="0"/>
                  </a:moveTo>
                  <a:lnTo>
                    <a:pt x="108" y="3"/>
                  </a:lnTo>
                  <a:lnTo>
                    <a:pt x="112" y="5"/>
                  </a:lnTo>
                  <a:lnTo>
                    <a:pt x="112" y="9"/>
                  </a:lnTo>
                  <a:lnTo>
                    <a:pt x="112" y="14"/>
                  </a:lnTo>
                  <a:lnTo>
                    <a:pt x="104" y="23"/>
                  </a:lnTo>
                  <a:lnTo>
                    <a:pt x="96" y="32"/>
                  </a:lnTo>
                  <a:lnTo>
                    <a:pt x="91" y="42"/>
                  </a:lnTo>
                  <a:lnTo>
                    <a:pt x="92" y="53"/>
                  </a:lnTo>
                  <a:lnTo>
                    <a:pt x="99" y="45"/>
                  </a:lnTo>
                  <a:lnTo>
                    <a:pt x="108" y="40"/>
                  </a:lnTo>
                  <a:lnTo>
                    <a:pt x="115" y="33"/>
                  </a:lnTo>
                  <a:lnTo>
                    <a:pt x="125" y="27"/>
                  </a:lnTo>
                  <a:lnTo>
                    <a:pt x="132" y="22"/>
                  </a:lnTo>
                  <a:lnTo>
                    <a:pt x="142" y="16"/>
                  </a:lnTo>
                  <a:lnTo>
                    <a:pt x="151" y="13"/>
                  </a:lnTo>
                  <a:lnTo>
                    <a:pt x="161" y="12"/>
                  </a:lnTo>
                  <a:lnTo>
                    <a:pt x="161" y="19"/>
                  </a:lnTo>
                  <a:lnTo>
                    <a:pt x="158" y="27"/>
                  </a:lnTo>
                  <a:lnTo>
                    <a:pt x="154" y="30"/>
                  </a:lnTo>
                  <a:lnTo>
                    <a:pt x="149" y="35"/>
                  </a:lnTo>
                  <a:lnTo>
                    <a:pt x="143" y="38"/>
                  </a:lnTo>
                  <a:lnTo>
                    <a:pt x="138" y="42"/>
                  </a:lnTo>
                  <a:lnTo>
                    <a:pt x="131" y="45"/>
                  </a:lnTo>
                  <a:lnTo>
                    <a:pt x="127" y="50"/>
                  </a:lnTo>
                  <a:lnTo>
                    <a:pt x="124" y="55"/>
                  </a:lnTo>
                  <a:lnTo>
                    <a:pt x="122" y="61"/>
                  </a:lnTo>
                  <a:lnTo>
                    <a:pt x="131" y="64"/>
                  </a:lnTo>
                  <a:lnTo>
                    <a:pt x="140" y="62"/>
                  </a:lnTo>
                  <a:lnTo>
                    <a:pt x="149" y="56"/>
                  </a:lnTo>
                  <a:lnTo>
                    <a:pt x="158" y="51"/>
                  </a:lnTo>
                  <a:lnTo>
                    <a:pt x="167" y="42"/>
                  </a:lnTo>
                  <a:lnTo>
                    <a:pt x="178" y="35"/>
                  </a:lnTo>
                  <a:lnTo>
                    <a:pt x="185" y="27"/>
                  </a:lnTo>
                  <a:lnTo>
                    <a:pt x="193" y="24"/>
                  </a:lnTo>
                  <a:lnTo>
                    <a:pt x="197" y="23"/>
                  </a:lnTo>
                  <a:lnTo>
                    <a:pt x="201" y="24"/>
                  </a:lnTo>
                  <a:lnTo>
                    <a:pt x="204" y="29"/>
                  </a:lnTo>
                  <a:lnTo>
                    <a:pt x="209" y="37"/>
                  </a:lnTo>
                  <a:lnTo>
                    <a:pt x="201" y="38"/>
                  </a:lnTo>
                  <a:lnTo>
                    <a:pt x="191" y="43"/>
                  </a:lnTo>
                  <a:lnTo>
                    <a:pt x="185" y="48"/>
                  </a:lnTo>
                  <a:lnTo>
                    <a:pt x="180" y="55"/>
                  </a:lnTo>
                  <a:lnTo>
                    <a:pt x="177" y="59"/>
                  </a:lnTo>
                  <a:lnTo>
                    <a:pt x="175" y="66"/>
                  </a:lnTo>
                  <a:lnTo>
                    <a:pt x="178" y="69"/>
                  </a:lnTo>
                  <a:lnTo>
                    <a:pt x="183" y="72"/>
                  </a:lnTo>
                  <a:lnTo>
                    <a:pt x="186" y="71"/>
                  </a:lnTo>
                  <a:lnTo>
                    <a:pt x="190" y="71"/>
                  </a:lnTo>
                  <a:lnTo>
                    <a:pt x="197" y="70"/>
                  </a:lnTo>
                  <a:lnTo>
                    <a:pt x="204" y="68"/>
                  </a:lnTo>
                  <a:lnTo>
                    <a:pt x="210" y="69"/>
                  </a:lnTo>
                  <a:lnTo>
                    <a:pt x="214" y="71"/>
                  </a:lnTo>
                  <a:lnTo>
                    <a:pt x="219" y="72"/>
                  </a:lnTo>
                  <a:lnTo>
                    <a:pt x="224" y="72"/>
                  </a:lnTo>
                  <a:lnTo>
                    <a:pt x="213" y="78"/>
                  </a:lnTo>
                  <a:lnTo>
                    <a:pt x="202" y="84"/>
                  </a:lnTo>
                  <a:lnTo>
                    <a:pt x="190" y="89"/>
                  </a:lnTo>
                  <a:lnTo>
                    <a:pt x="179" y="94"/>
                  </a:lnTo>
                  <a:lnTo>
                    <a:pt x="166" y="96"/>
                  </a:lnTo>
                  <a:lnTo>
                    <a:pt x="152" y="98"/>
                  </a:lnTo>
                  <a:lnTo>
                    <a:pt x="139" y="98"/>
                  </a:lnTo>
                  <a:lnTo>
                    <a:pt x="126" y="101"/>
                  </a:lnTo>
                  <a:lnTo>
                    <a:pt x="112" y="99"/>
                  </a:lnTo>
                  <a:lnTo>
                    <a:pt x="97" y="99"/>
                  </a:lnTo>
                  <a:lnTo>
                    <a:pt x="84" y="98"/>
                  </a:lnTo>
                  <a:lnTo>
                    <a:pt x="72" y="98"/>
                  </a:lnTo>
                  <a:lnTo>
                    <a:pt x="59" y="98"/>
                  </a:lnTo>
                  <a:lnTo>
                    <a:pt x="46" y="98"/>
                  </a:lnTo>
                  <a:lnTo>
                    <a:pt x="34" y="98"/>
                  </a:lnTo>
                  <a:lnTo>
                    <a:pt x="25" y="98"/>
                  </a:lnTo>
                  <a:lnTo>
                    <a:pt x="15" y="93"/>
                  </a:lnTo>
                  <a:lnTo>
                    <a:pt x="9" y="88"/>
                  </a:lnTo>
                  <a:lnTo>
                    <a:pt x="4" y="81"/>
                  </a:lnTo>
                  <a:lnTo>
                    <a:pt x="2" y="76"/>
                  </a:lnTo>
                  <a:lnTo>
                    <a:pt x="0" y="67"/>
                  </a:lnTo>
                  <a:lnTo>
                    <a:pt x="0" y="61"/>
                  </a:lnTo>
                  <a:lnTo>
                    <a:pt x="0" y="54"/>
                  </a:lnTo>
                  <a:lnTo>
                    <a:pt x="3" y="46"/>
                  </a:lnTo>
                  <a:lnTo>
                    <a:pt x="6" y="39"/>
                  </a:lnTo>
                  <a:lnTo>
                    <a:pt x="10" y="32"/>
                  </a:lnTo>
                  <a:lnTo>
                    <a:pt x="14" y="25"/>
                  </a:lnTo>
                  <a:lnTo>
                    <a:pt x="21" y="21"/>
                  </a:lnTo>
                  <a:lnTo>
                    <a:pt x="27" y="14"/>
                  </a:lnTo>
                  <a:lnTo>
                    <a:pt x="33" y="12"/>
                  </a:lnTo>
                  <a:lnTo>
                    <a:pt x="39" y="9"/>
                  </a:lnTo>
                  <a:lnTo>
                    <a:pt x="46" y="8"/>
                  </a:lnTo>
                  <a:lnTo>
                    <a:pt x="49" y="12"/>
                  </a:lnTo>
                  <a:lnTo>
                    <a:pt x="53" y="17"/>
                  </a:lnTo>
                  <a:lnTo>
                    <a:pt x="46" y="19"/>
                  </a:lnTo>
                  <a:lnTo>
                    <a:pt x="48" y="25"/>
                  </a:lnTo>
                  <a:lnTo>
                    <a:pt x="51" y="31"/>
                  </a:lnTo>
                  <a:lnTo>
                    <a:pt x="57" y="37"/>
                  </a:lnTo>
                  <a:lnTo>
                    <a:pt x="62" y="31"/>
                  </a:lnTo>
                  <a:lnTo>
                    <a:pt x="68" y="25"/>
                  </a:lnTo>
                  <a:lnTo>
                    <a:pt x="73" y="21"/>
                  </a:lnTo>
                  <a:lnTo>
                    <a:pt x="80" y="16"/>
                  </a:lnTo>
                  <a:lnTo>
                    <a:pt x="91" y="8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008" name="Freeform 446"/>
            <p:cNvSpPr>
              <a:spLocks/>
            </p:cNvSpPr>
            <p:nvPr/>
          </p:nvSpPr>
          <p:spPr bwMode="auto">
            <a:xfrm>
              <a:off x="6968" y="3822"/>
              <a:ext cx="12" cy="5"/>
            </a:xfrm>
            <a:custGeom>
              <a:avLst/>
              <a:gdLst>
                <a:gd name="T0" fmla="*/ 0 w 50"/>
                <a:gd name="T1" fmla="*/ 0 h 21"/>
                <a:gd name="T2" fmla="*/ 0 w 50"/>
                <a:gd name="T3" fmla="*/ 0 h 21"/>
                <a:gd name="T4" fmla="*/ 0 w 50"/>
                <a:gd name="T5" fmla="*/ 0 h 21"/>
                <a:gd name="T6" fmla="*/ 0 w 50"/>
                <a:gd name="T7" fmla="*/ 0 h 21"/>
                <a:gd name="T8" fmla="*/ 0 w 50"/>
                <a:gd name="T9" fmla="*/ 0 h 21"/>
                <a:gd name="T10" fmla="*/ 0 w 50"/>
                <a:gd name="T11" fmla="*/ 0 h 21"/>
                <a:gd name="T12" fmla="*/ 0 w 50"/>
                <a:gd name="T13" fmla="*/ 0 h 21"/>
                <a:gd name="T14" fmla="*/ 0 w 50"/>
                <a:gd name="T15" fmla="*/ 0 h 21"/>
                <a:gd name="T16" fmla="*/ 0 w 50"/>
                <a:gd name="T17" fmla="*/ 0 h 21"/>
                <a:gd name="T18" fmla="*/ 0 w 50"/>
                <a:gd name="T19" fmla="*/ 0 h 2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0"/>
                <a:gd name="T31" fmla="*/ 0 h 21"/>
                <a:gd name="T32" fmla="*/ 50 w 50"/>
                <a:gd name="T33" fmla="*/ 21 h 2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0" h="21">
                  <a:moveTo>
                    <a:pt x="0" y="0"/>
                  </a:moveTo>
                  <a:lnTo>
                    <a:pt x="9" y="0"/>
                  </a:lnTo>
                  <a:lnTo>
                    <a:pt x="20" y="0"/>
                  </a:lnTo>
                  <a:lnTo>
                    <a:pt x="30" y="0"/>
                  </a:lnTo>
                  <a:lnTo>
                    <a:pt x="38" y="0"/>
                  </a:lnTo>
                  <a:lnTo>
                    <a:pt x="48" y="2"/>
                  </a:lnTo>
                  <a:lnTo>
                    <a:pt x="50" y="7"/>
                  </a:lnTo>
                  <a:lnTo>
                    <a:pt x="3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009" name="Freeform 447"/>
            <p:cNvSpPr>
              <a:spLocks/>
            </p:cNvSpPr>
            <p:nvPr/>
          </p:nvSpPr>
          <p:spPr bwMode="auto">
            <a:xfrm>
              <a:off x="7112" y="3822"/>
              <a:ext cx="33" cy="13"/>
            </a:xfrm>
            <a:custGeom>
              <a:avLst/>
              <a:gdLst>
                <a:gd name="T0" fmla="*/ 0 w 130"/>
                <a:gd name="T1" fmla="*/ 0 h 54"/>
                <a:gd name="T2" fmla="*/ 0 w 130"/>
                <a:gd name="T3" fmla="*/ 0 h 54"/>
                <a:gd name="T4" fmla="*/ 0 w 130"/>
                <a:gd name="T5" fmla="*/ 0 h 54"/>
                <a:gd name="T6" fmla="*/ 0 w 130"/>
                <a:gd name="T7" fmla="*/ 0 h 54"/>
                <a:gd name="T8" fmla="*/ 0 w 130"/>
                <a:gd name="T9" fmla="*/ 0 h 54"/>
                <a:gd name="T10" fmla="*/ 0 w 130"/>
                <a:gd name="T11" fmla="*/ 0 h 54"/>
                <a:gd name="T12" fmla="*/ 0 w 130"/>
                <a:gd name="T13" fmla="*/ 0 h 54"/>
                <a:gd name="T14" fmla="*/ 0 w 130"/>
                <a:gd name="T15" fmla="*/ 0 h 54"/>
                <a:gd name="T16" fmla="*/ 0 w 130"/>
                <a:gd name="T17" fmla="*/ 0 h 54"/>
                <a:gd name="T18" fmla="*/ 0 w 130"/>
                <a:gd name="T19" fmla="*/ 0 h 54"/>
                <a:gd name="T20" fmla="*/ 0 w 130"/>
                <a:gd name="T21" fmla="*/ 0 h 54"/>
                <a:gd name="T22" fmla="*/ 0 w 130"/>
                <a:gd name="T23" fmla="*/ 0 h 54"/>
                <a:gd name="T24" fmla="*/ 0 w 130"/>
                <a:gd name="T25" fmla="*/ 0 h 54"/>
                <a:gd name="T26" fmla="*/ 0 w 130"/>
                <a:gd name="T27" fmla="*/ 0 h 54"/>
                <a:gd name="T28" fmla="*/ 0 w 130"/>
                <a:gd name="T29" fmla="*/ 0 h 54"/>
                <a:gd name="T30" fmla="*/ 0 w 130"/>
                <a:gd name="T31" fmla="*/ 0 h 54"/>
                <a:gd name="T32" fmla="*/ 0 w 130"/>
                <a:gd name="T33" fmla="*/ 0 h 54"/>
                <a:gd name="T34" fmla="*/ 0 w 130"/>
                <a:gd name="T35" fmla="*/ 0 h 54"/>
                <a:gd name="T36" fmla="*/ 0 w 130"/>
                <a:gd name="T37" fmla="*/ 0 h 54"/>
                <a:gd name="T38" fmla="*/ 0 w 130"/>
                <a:gd name="T39" fmla="*/ 0 h 54"/>
                <a:gd name="T40" fmla="*/ 0 w 130"/>
                <a:gd name="T41" fmla="*/ 0 h 54"/>
                <a:gd name="T42" fmla="*/ 0 w 130"/>
                <a:gd name="T43" fmla="*/ 0 h 54"/>
                <a:gd name="T44" fmla="*/ 0 w 130"/>
                <a:gd name="T45" fmla="*/ 0 h 54"/>
                <a:gd name="T46" fmla="*/ 0 w 130"/>
                <a:gd name="T47" fmla="*/ 0 h 54"/>
                <a:gd name="T48" fmla="*/ 0 w 130"/>
                <a:gd name="T49" fmla="*/ 0 h 54"/>
                <a:gd name="T50" fmla="*/ 0 w 130"/>
                <a:gd name="T51" fmla="*/ 0 h 54"/>
                <a:gd name="T52" fmla="*/ 0 w 130"/>
                <a:gd name="T53" fmla="*/ 0 h 54"/>
                <a:gd name="T54" fmla="*/ 0 w 130"/>
                <a:gd name="T55" fmla="*/ 0 h 54"/>
                <a:gd name="T56" fmla="*/ 0 w 130"/>
                <a:gd name="T57" fmla="*/ 0 h 54"/>
                <a:gd name="T58" fmla="*/ 0 w 130"/>
                <a:gd name="T59" fmla="*/ 0 h 54"/>
                <a:gd name="T60" fmla="*/ 0 w 130"/>
                <a:gd name="T61" fmla="*/ 0 h 54"/>
                <a:gd name="T62" fmla="*/ 0 w 130"/>
                <a:gd name="T63" fmla="*/ 0 h 54"/>
                <a:gd name="T64" fmla="*/ 0 w 130"/>
                <a:gd name="T65" fmla="*/ 0 h 54"/>
                <a:gd name="T66" fmla="*/ 0 w 130"/>
                <a:gd name="T67" fmla="*/ 0 h 54"/>
                <a:gd name="T68" fmla="*/ 0 w 130"/>
                <a:gd name="T69" fmla="*/ 0 h 54"/>
                <a:gd name="T70" fmla="*/ 0 w 130"/>
                <a:gd name="T71" fmla="*/ 0 h 54"/>
                <a:gd name="T72" fmla="*/ 0 w 130"/>
                <a:gd name="T73" fmla="*/ 0 h 54"/>
                <a:gd name="T74" fmla="*/ 0 w 130"/>
                <a:gd name="T75" fmla="*/ 0 h 54"/>
                <a:gd name="T76" fmla="*/ 0 w 130"/>
                <a:gd name="T77" fmla="*/ 0 h 54"/>
                <a:gd name="T78" fmla="*/ 0 w 130"/>
                <a:gd name="T79" fmla="*/ 0 h 54"/>
                <a:gd name="T80" fmla="*/ 0 w 130"/>
                <a:gd name="T81" fmla="*/ 0 h 54"/>
                <a:gd name="T82" fmla="*/ 0 w 130"/>
                <a:gd name="T83" fmla="*/ 0 h 54"/>
                <a:gd name="T84" fmla="*/ 0 w 130"/>
                <a:gd name="T85" fmla="*/ 0 h 54"/>
                <a:gd name="T86" fmla="*/ 0 w 130"/>
                <a:gd name="T87" fmla="*/ 0 h 54"/>
                <a:gd name="T88" fmla="*/ 0 w 130"/>
                <a:gd name="T89" fmla="*/ 0 h 54"/>
                <a:gd name="T90" fmla="*/ 0 w 130"/>
                <a:gd name="T91" fmla="*/ 0 h 54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30"/>
                <a:gd name="T139" fmla="*/ 0 h 54"/>
                <a:gd name="T140" fmla="*/ 130 w 130"/>
                <a:gd name="T141" fmla="*/ 54 h 54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30" h="54">
                  <a:moveTo>
                    <a:pt x="95" y="1"/>
                  </a:moveTo>
                  <a:lnTo>
                    <a:pt x="100" y="0"/>
                  </a:lnTo>
                  <a:lnTo>
                    <a:pt x="107" y="0"/>
                  </a:lnTo>
                  <a:lnTo>
                    <a:pt x="111" y="0"/>
                  </a:lnTo>
                  <a:lnTo>
                    <a:pt x="115" y="1"/>
                  </a:lnTo>
                  <a:lnTo>
                    <a:pt x="121" y="3"/>
                  </a:lnTo>
                  <a:lnTo>
                    <a:pt x="127" y="7"/>
                  </a:lnTo>
                  <a:lnTo>
                    <a:pt x="129" y="9"/>
                  </a:lnTo>
                  <a:lnTo>
                    <a:pt x="130" y="16"/>
                  </a:lnTo>
                  <a:lnTo>
                    <a:pt x="127" y="20"/>
                  </a:lnTo>
                  <a:lnTo>
                    <a:pt x="125" y="27"/>
                  </a:lnTo>
                  <a:lnTo>
                    <a:pt x="121" y="29"/>
                  </a:lnTo>
                  <a:lnTo>
                    <a:pt x="117" y="31"/>
                  </a:lnTo>
                  <a:lnTo>
                    <a:pt x="111" y="33"/>
                  </a:lnTo>
                  <a:lnTo>
                    <a:pt x="106" y="36"/>
                  </a:lnTo>
                  <a:lnTo>
                    <a:pt x="99" y="37"/>
                  </a:lnTo>
                  <a:lnTo>
                    <a:pt x="93" y="40"/>
                  </a:lnTo>
                  <a:lnTo>
                    <a:pt x="87" y="40"/>
                  </a:lnTo>
                  <a:lnTo>
                    <a:pt x="79" y="40"/>
                  </a:lnTo>
                  <a:lnTo>
                    <a:pt x="70" y="40"/>
                  </a:lnTo>
                  <a:lnTo>
                    <a:pt x="61" y="40"/>
                  </a:lnTo>
                  <a:lnTo>
                    <a:pt x="52" y="41"/>
                  </a:lnTo>
                  <a:lnTo>
                    <a:pt x="42" y="43"/>
                  </a:lnTo>
                  <a:lnTo>
                    <a:pt x="32" y="44"/>
                  </a:lnTo>
                  <a:lnTo>
                    <a:pt x="24" y="47"/>
                  </a:lnTo>
                  <a:lnTo>
                    <a:pt x="15" y="50"/>
                  </a:lnTo>
                  <a:lnTo>
                    <a:pt x="6" y="54"/>
                  </a:lnTo>
                  <a:lnTo>
                    <a:pt x="3" y="48"/>
                  </a:lnTo>
                  <a:lnTo>
                    <a:pt x="1" y="42"/>
                  </a:lnTo>
                  <a:lnTo>
                    <a:pt x="0" y="37"/>
                  </a:lnTo>
                  <a:lnTo>
                    <a:pt x="1" y="34"/>
                  </a:lnTo>
                  <a:lnTo>
                    <a:pt x="3" y="28"/>
                  </a:lnTo>
                  <a:lnTo>
                    <a:pt x="8" y="22"/>
                  </a:lnTo>
                  <a:lnTo>
                    <a:pt x="15" y="18"/>
                  </a:lnTo>
                  <a:lnTo>
                    <a:pt x="26" y="16"/>
                  </a:lnTo>
                  <a:lnTo>
                    <a:pt x="31" y="14"/>
                  </a:lnTo>
                  <a:lnTo>
                    <a:pt x="38" y="13"/>
                  </a:lnTo>
                  <a:lnTo>
                    <a:pt x="44" y="11"/>
                  </a:lnTo>
                  <a:lnTo>
                    <a:pt x="52" y="11"/>
                  </a:lnTo>
                  <a:lnTo>
                    <a:pt x="56" y="9"/>
                  </a:lnTo>
                  <a:lnTo>
                    <a:pt x="62" y="8"/>
                  </a:lnTo>
                  <a:lnTo>
                    <a:pt x="68" y="7"/>
                  </a:lnTo>
                  <a:lnTo>
                    <a:pt x="74" y="7"/>
                  </a:lnTo>
                  <a:lnTo>
                    <a:pt x="85" y="4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010" name="Freeform 448"/>
            <p:cNvSpPr>
              <a:spLocks/>
            </p:cNvSpPr>
            <p:nvPr/>
          </p:nvSpPr>
          <p:spPr bwMode="auto">
            <a:xfrm>
              <a:off x="6708" y="3826"/>
              <a:ext cx="17" cy="7"/>
            </a:xfrm>
            <a:custGeom>
              <a:avLst/>
              <a:gdLst>
                <a:gd name="T0" fmla="*/ 0 w 69"/>
                <a:gd name="T1" fmla="*/ 0 h 27"/>
                <a:gd name="T2" fmla="*/ 0 w 69"/>
                <a:gd name="T3" fmla="*/ 0 h 27"/>
                <a:gd name="T4" fmla="*/ 0 w 69"/>
                <a:gd name="T5" fmla="*/ 0 h 27"/>
                <a:gd name="T6" fmla="*/ 0 w 69"/>
                <a:gd name="T7" fmla="*/ 0 h 27"/>
                <a:gd name="T8" fmla="*/ 0 w 69"/>
                <a:gd name="T9" fmla="*/ 0 h 27"/>
                <a:gd name="T10" fmla="*/ 0 w 69"/>
                <a:gd name="T11" fmla="*/ 0 h 27"/>
                <a:gd name="T12" fmla="*/ 0 w 69"/>
                <a:gd name="T13" fmla="*/ 0 h 27"/>
                <a:gd name="T14" fmla="*/ 0 w 69"/>
                <a:gd name="T15" fmla="*/ 0 h 27"/>
                <a:gd name="T16" fmla="*/ 0 w 69"/>
                <a:gd name="T17" fmla="*/ 0 h 27"/>
                <a:gd name="T18" fmla="*/ 0 w 69"/>
                <a:gd name="T19" fmla="*/ 0 h 27"/>
                <a:gd name="T20" fmla="*/ 0 w 69"/>
                <a:gd name="T21" fmla="*/ 0 h 27"/>
                <a:gd name="T22" fmla="*/ 0 w 69"/>
                <a:gd name="T23" fmla="*/ 0 h 27"/>
                <a:gd name="T24" fmla="*/ 0 w 69"/>
                <a:gd name="T25" fmla="*/ 0 h 27"/>
                <a:gd name="T26" fmla="*/ 0 w 69"/>
                <a:gd name="T27" fmla="*/ 0 h 27"/>
                <a:gd name="T28" fmla="*/ 0 w 69"/>
                <a:gd name="T29" fmla="*/ 0 h 27"/>
                <a:gd name="T30" fmla="*/ 0 w 69"/>
                <a:gd name="T31" fmla="*/ 0 h 27"/>
                <a:gd name="T32" fmla="*/ 0 w 69"/>
                <a:gd name="T33" fmla="*/ 0 h 27"/>
                <a:gd name="T34" fmla="*/ 0 w 69"/>
                <a:gd name="T35" fmla="*/ 0 h 27"/>
                <a:gd name="T36" fmla="*/ 0 w 69"/>
                <a:gd name="T37" fmla="*/ 0 h 27"/>
                <a:gd name="T38" fmla="*/ 0 w 69"/>
                <a:gd name="T39" fmla="*/ 0 h 27"/>
                <a:gd name="T40" fmla="*/ 0 w 69"/>
                <a:gd name="T41" fmla="*/ 0 h 27"/>
                <a:gd name="T42" fmla="*/ 0 w 69"/>
                <a:gd name="T43" fmla="*/ 0 h 27"/>
                <a:gd name="T44" fmla="*/ 0 w 69"/>
                <a:gd name="T45" fmla="*/ 0 h 27"/>
                <a:gd name="T46" fmla="*/ 0 w 69"/>
                <a:gd name="T47" fmla="*/ 0 h 27"/>
                <a:gd name="T48" fmla="*/ 0 w 69"/>
                <a:gd name="T49" fmla="*/ 0 h 27"/>
                <a:gd name="T50" fmla="*/ 0 w 69"/>
                <a:gd name="T51" fmla="*/ 0 h 2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9"/>
                <a:gd name="T79" fmla="*/ 0 h 27"/>
                <a:gd name="T80" fmla="*/ 69 w 69"/>
                <a:gd name="T81" fmla="*/ 27 h 27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9" h="27">
                  <a:moveTo>
                    <a:pt x="58" y="0"/>
                  </a:moveTo>
                  <a:lnTo>
                    <a:pt x="65" y="2"/>
                  </a:lnTo>
                  <a:lnTo>
                    <a:pt x="69" y="4"/>
                  </a:lnTo>
                  <a:lnTo>
                    <a:pt x="69" y="7"/>
                  </a:lnTo>
                  <a:lnTo>
                    <a:pt x="68" y="12"/>
                  </a:lnTo>
                  <a:lnTo>
                    <a:pt x="62" y="14"/>
                  </a:lnTo>
                  <a:lnTo>
                    <a:pt x="57" y="18"/>
                  </a:lnTo>
                  <a:lnTo>
                    <a:pt x="48" y="21"/>
                  </a:lnTo>
                  <a:lnTo>
                    <a:pt x="42" y="24"/>
                  </a:lnTo>
                  <a:lnTo>
                    <a:pt x="34" y="25"/>
                  </a:lnTo>
                  <a:lnTo>
                    <a:pt x="26" y="27"/>
                  </a:lnTo>
                  <a:lnTo>
                    <a:pt x="18" y="27"/>
                  </a:lnTo>
                  <a:lnTo>
                    <a:pt x="12" y="27"/>
                  </a:lnTo>
                  <a:lnTo>
                    <a:pt x="6" y="25"/>
                  </a:lnTo>
                  <a:lnTo>
                    <a:pt x="3" y="23"/>
                  </a:lnTo>
                  <a:lnTo>
                    <a:pt x="0" y="17"/>
                  </a:lnTo>
                  <a:lnTo>
                    <a:pt x="1" y="12"/>
                  </a:lnTo>
                  <a:lnTo>
                    <a:pt x="9" y="11"/>
                  </a:lnTo>
                  <a:lnTo>
                    <a:pt x="16" y="11"/>
                  </a:lnTo>
                  <a:lnTo>
                    <a:pt x="22" y="10"/>
                  </a:lnTo>
                  <a:lnTo>
                    <a:pt x="30" y="8"/>
                  </a:lnTo>
                  <a:lnTo>
                    <a:pt x="36" y="5"/>
                  </a:lnTo>
                  <a:lnTo>
                    <a:pt x="45" y="3"/>
                  </a:lnTo>
                  <a:lnTo>
                    <a:pt x="51" y="2"/>
                  </a:lnTo>
                  <a:lnTo>
                    <a:pt x="5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011" name="Freeform 449"/>
            <p:cNvSpPr>
              <a:spLocks/>
            </p:cNvSpPr>
            <p:nvPr/>
          </p:nvSpPr>
          <p:spPr bwMode="auto">
            <a:xfrm>
              <a:off x="7038" y="3826"/>
              <a:ext cx="47" cy="16"/>
            </a:xfrm>
            <a:custGeom>
              <a:avLst/>
              <a:gdLst>
                <a:gd name="T0" fmla="*/ 0 w 188"/>
                <a:gd name="T1" fmla="*/ 0 h 61"/>
                <a:gd name="T2" fmla="*/ 0 w 188"/>
                <a:gd name="T3" fmla="*/ 0 h 61"/>
                <a:gd name="T4" fmla="*/ 0 w 188"/>
                <a:gd name="T5" fmla="*/ 0 h 61"/>
                <a:gd name="T6" fmla="*/ 0 w 188"/>
                <a:gd name="T7" fmla="*/ 0 h 61"/>
                <a:gd name="T8" fmla="*/ 0 w 188"/>
                <a:gd name="T9" fmla="*/ 0 h 61"/>
                <a:gd name="T10" fmla="*/ 0 w 188"/>
                <a:gd name="T11" fmla="*/ 0 h 61"/>
                <a:gd name="T12" fmla="*/ 0 w 188"/>
                <a:gd name="T13" fmla="*/ 0 h 61"/>
                <a:gd name="T14" fmla="*/ 0 w 188"/>
                <a:gd name="T15" fmla="*/ 0 h 61"/>
                <a:gd name="T16" fmla="*/ 0 w 188"/>
                <a:gd name="T17" fmla="*/ 0 h 61"/>
                <a:gd name="T18" fmla="*/ 0 w 188"/>
                <a:gd name="T19" fmla="*/ 0 h 61"/>
                <a:gd name="T20" fmla="*/ 0 w 188"/>
                <a:gd name="T21" fmla="*/ 0 h 61"/>
                <a:gd name="T22" fmla="*/ 0 w 188"/>
                <a:gd name="T23" fmla="*/ 0 h 61"/>
                <a:gd name="T24" fmla="*/ 0 w 188"/>
                <a:gd name="T25" fmla="*/ 0 h 61"/>
                <a:gd name="T26" fmla="*/ 0 w 188"/>
                <a:gd name="T27" fmla="*/ 0 h 61"/>
                <a:gd name="T28" fmla="*/ 0 w 188"/>
                <a:gd name="T29" fmla="*/ 0 h 61"/>
                <a:gd name="T30" fmla="*/ 0 w 188"/>
                <a:gd name="T31" fmla="*/ 0 h 61"/>
                <a:gd name="T32" fmla="*/ 0 w 188"/>
                <a:gd name="T33" fmla="*/ 0 h 61"/>
                <a:gd name="T34" fmla="*/ 0 w 188"/>
                <a:gd name="T35" fmla="*/ 0 h 61"/>
                <a:gd name="T36" fmla="*/ 0 w 188"/>
                <a:gd name="T37" fmla="*/ 0 h 61"/>
                <a:gd name="T38" fmla="*/ 0 w 188"/>
                <a:gd name="T39" fmla="*/ 0 h 61"/>
                <a:gd name="T40" fmla="*/ 0 w 188"/>
                <a:gd name="T41" fmla="*/ 0 h 61"/>
                <a:gd name="T42" fmla="*/ 0 w 188"/>
                <a:gd name="T43" fmla="*/ 0 h 61"/>
                <a:gd name="T44" fmla="*/ 0 w 188"/>
                <a:gd name="T45" fmla="*/ 0 h 61"/>
                <a:gd name="T46" fmla="*/ 0 w 188"/>
                <a:gd name="T47" fmla="*/ 0 h 61"/>
                <a:gd name="T48" fmla="*/ 0 w 188"/>
                <a:gd name="T49" fmla="*/ 0 h 61"/>
                <a:gd name="T50" fmla="*/ 0 w 188"/>
                <a:gd name="T51" fmla="*/ 0 h 61"/>
                <a:gd name="T52" fmla="*/ 0 w 188"/>
                <a:gd name="T53" fmla="*/ 0 h 61"/>
                <a:gd name="T54" fmla="*/ 0 w 188"/>
                <a:gd name="T55" fmla="*/ 0 h 61"/>
                <a:gd name="T56" fmla="*/ 0 w 188"/>
                <a:gd name="T57" fmla="*/ 0 h 61"/>
                <a:gd name="T58" fmla="*/ 0 w 188"/>
                <a:gd name="T59" fmla="*/ 0 h 61"/>
                <a:gd name="T60" fmla="*/ 0 w 188"/>
                <a:gd name="T61" fmla="*/ 0 h 61"/>
                <a:gd name="T62" fmla="*/ 0 w 188"/>
                <a:gd name="T63" fmla="*/ 0 h 61"/>
                <a:gd name="T64" fmla="*/ 0 w 188"/>
                <a:gd name="T65" fmla="*/ 0 h 61"/>
                <a:gd name="T66" fmla="*/ 0 w 188"/>
                <a:gd name="T67" fmla="*/ 0 h 61"/>
                <a:gd name="T68" fmla="*/ 0 w 188"/>
                <a:gd name="T69" fmla="*/ 0 h 61"/>
                <a:gd name="T70" fmla="*/ 0 w 188"/>
                <a:gd name="T71" fmla="*/ 0 h 61"/>
                <a:gd name="T72" fmla="*/ 0 w 188"/>
                <a:gd name="T73" fmla="*/ 0 h 61"/>
                <a:gd name="T74" fmla="*/ 0 w 188"/>
                <a:gd name="T75" fmla="*/ 0 h 61"/>
                <a:gd name="T76" fmla="*/ 0 w 188"/>
                <a:gd name="T77" fmla="*/ 0 h 61"/>
                <a:gd name="T78" fmla="*/ 0 w 188"/>
                <a:gd name="T79" fmla="*/ 0 h 61"/>
                <a:gd name="T80" fmla="*/ 0 w 188"/>
                <a:gd name="T81" fmla="*/ 0 h 61"/>
                <a:gd name="T82" fmla="*/ 0 w 188"/>
                <a:gd name="T83" fmla="*/ 0 h 61"/>
                <a:gd name="T84" fmla="*/ 0 w 188"/>
                <a:gd name="T85" fmla="*/ 0 h 61"/>
                <a:gd name="T86" fmla="*/ 0 w 188"/>
                <a:gd name="T87" fmla="*/ 0 h 61"/>
                <a:gd name="T88" fmla="*/ 0 w 188"/>
                <a:gd name="T89" fmla="*/ 0 h 61"/>
                <a:gd name="T90" fmla="*/ 0 w 188"/>
                <a:gd name="T91" fmla="*/ 0 h 61"/>
                <a:gd name="T92" fmla="*/ 0 w 188"/>
                <a:gd name="T93" fmla="*/ 0 h 61"/>
                <a:gd name="T94" fmla="*/ 0 w 188"/>
                <a:gd name="T95" fmla="*/ 0 h 61"/>
                <a:gd name="T96" fmla="*/ 0 w 188"/>
                <a:gd name="T97" fmla="*/ 0 h 61"/>
                <a:gd name="T98" fmla="*/ 0 w 188"/>
                <a:gd name="T99" fmla="*/ 0 h 61"/>
                <a:gd name="T100" fmla="*/ 0 w 188"/>
                <a:gd name="T101" fmla="*/ 0 h 61"/>
                <a:gd name="T102" fmla="*/ 0 w 188"/>
                <a:gd name="T103" fmla="*/ 0 h 61"/>
                <a:gd name="T104" fmla="*/ 0 w 188"/>
                <a:gd name="T105" fmla="*/ 0 h 61"/>
                <a:gd name="T106" fmla="*/ 0 w 188"/>
                <a:gd name="T107" fmla="*/ 0 h 61"/>
                <a:gd name="T108" fmla="*/ 0 w 188"/>
                <a:gd name="T109" fmla="*/ 0 h 61"/>
                <a:gd name="T110" fmla="*/ 0 w 188"/>
                <a:gd name="T111" fmla="*/ 0 h 61"/>
                <a:gd name="T112" fmla="*/ 0 w 188"/>
                <a:gd name="T113" fmla="*/ 0 h 61"/>
                <a:gd name="T114" fmla="*/ 0 w 188"/>
                <a:gd name="T115" fmla="*/ 0 h 61"/>
                <a:gd name="T116" fmla="*/ 0 w 188"/>
                <a:gd name="T117" fmla="*/ 0 h 61"/>
                <a:gd name="T118" fmla="*/ 0 w 188"/>
                <a:gd name="T119" fmla="*/ 0 h 61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88"/>
                <a:gd name="T181" fmla="*/ 0 h 61"/>
                <a:gd name="T182" fmla="*/ 188 w 188"/>
                <a:gd name="T183" fmla="*/ 61 h 61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88" h="61">
                  <a:moveTo>
                    <a:pt x="157" y="0"/>
                  </a:moveTo>
                  <a:lnTo>
                    <a:pt x="167" y="1"/>
                  </a:lnTo>
                  <a:lnTo>
                    <a:pt x="175" y="6"/>
                  </a:lnTo>
                  <a:lnTo>
                    <a:pt x="180" y="15"/>
                  </a:lnTo>
                  <a:lnTo>
                    <a:pt x="176" y="25"/>
                  </a:lnTo>
                  <a:lnTo>
                    <a:pt x="181" y="28"/>
                  </a:lnTo>
                  <a:lnTo>
                    <a:pt x="186" y="33"/>
                  </a:lnTo>
                  <a:lnTo>
                    <a:pt x="188" y="39"/>
                  </a:lnTo>
                  <a:lnTo>
                    <a:pt x="188" y="45"/>
                  </a:lnTo>
                  <a:lnTo>
                    <a:pt x="180" y="45"/>
                  </a:lnTo>
                  <a:lnTo>
                    <a:pt x="173" y="46"/>
                  </a:lnTo>
                  <a:lnTo>
                    <a:pt x="164" y="47"/>
                  </a:lnTo>
                  <a:lnTo>
                    <a:pt x="156" y="48"/>
                  </a:lnTo>
                  <a:lnTo>
                    <a:pt x="146" y="50"/>
                  </a:lnTo>
                  <a:lnTo>
                    <a:pt x="139" y="51"/>
                  </a:lnTo>
                  <a:lnTo>
                    <a:pt x="129" y="52"/>
                  </a:lnTo>
                  <a:lnTo>
                    <a:pt x="121" y="53"/>
                  </a:lnTo>
                  <a:lnTo>
                    <a:pt x="111" y="53"/>
                  </a:lnTo>
                  <a:lnTo>
                    <a:pt x="103" y="53"/>
                  </a:lnTo>
                  <a:lnTo>
                    <a:pt x="93" y="53"/>
                  </a:lnTo>
                  <a:lnTo>
                    <a:pt x="83" y="54"/>
                  </a:lnTo>
                  <a:lnTo>
                    <a:pt x="74" y="54"/>
                  </a:lnTo>
                  <a:lnTo>
                    <a:pt x="64" y="54"/>
                  </a:lnTo>
                  <a:lnTo>
                    <a:pt x="55" y="54"/>
                  </a:lnTo>
                  <a:lnTo>
                    <a:pt x="46" y="54"/>
                  </a:lnTo>
                  <a:lnTo>
                    <a:pt x="34" y="60"/>
                  </a:lnTo>
                  <a:lnTo>
                    <a:pt x="23" y="61"/>
                  </a:lnTo>
                  <a:lnTo>
                    <a:pt x="11" y="59"/>
                  </a:lnTo>
                  <a:lnTo>
                    <a:pt x="0" y="57"/>
                  </a:lnTo>
                  <a:lnTo>
                    <a:pt x="2" y="52"/>
                  </a:lnTo>
                  <a:lnTo>
                    <a:pt x="5" y="50"/>
                  </a:lnTo>
                  <a:lnTo>
                    <a:pt x="11" y="47"/>
                  </a:lnTo>
                  <a:lnTo>
                    <a:pt x="16" y="47"/>
                  </a:lnTo>
                  <a:lnTo>
                    <a:pt x="16" y="46"/>
                  </a:lnTo>
                  <a:lnTo>
                    <a:pt x="16" y="45"/>
                  </a:lnTo>
                  <a:lnTo>
                    <a:pt x="12" y="41"/>
                  </a:lnTo>
                  <a:lnTo>
                    <a:pt x="9" y="41"/>
                  </a:lnTo>
                  <a:lnTo>
                    <a:pt x="4" y="41"/>
                  </a:lnTo>
                  <a:lnTo>
                    <a:pt x="0" y="42"/>
                  </a:lnTo>
                  <a:lnTo>
                    <a:pt x="2" y="36"/>
                  </a:lnTo>
                  <a:lnTo>
                    <a:pt x="6" y="31"/>
                  </a:lnTo>
                  <a:lnTo>
                    <a:pt x="8" y="25"/>
                  </a:lnTo>
                  <a:lnTo>
                    <a:pt x="5" y="21"/>
                  </a:lnTo>
                  <a:lnTo>
                    <a:pt x="12" y="17"/>
                  </a:lnTo>
                  <a:lnTo>
                    <a:pt x="22" y="14"/>
                  </a:lnTo>
                  <a:lnTo>
                    <a:pt x="32" y="12"/>
                  </a:lnTo>
                  <a:lnTo>
                    <a:pt x="41" y="12"/>
                  </a:lnTo>
                  <a:lnTo>
                    <a:pt x="51" y="11"/>
                  </a:lnTo>
                  <a:lnTo>
                    <a:pt x="61" y="11"/>
                  </a:lnTo>
                  <a:lnTo>
                    <a:pt x="70" y="11"/>
                  </a:lnTo>
                  <a:lnTo>
                    <a:pt x="81" y="11"/>
                  </a:lnTo>
                  <a:lnTo>
                    <a:pt x="91" y="10"/>
                  </a:lnTo>
                  <a:lnTo>
                    <a:pt x="100" y="8"/>
                  </a:lnTo>
                  <a:lnTo>
                    <a:pt x="110" y="7"/>
                  </a:lnTo>
                  <a:lnTo>
                    <a:pt x="120" y="7"/>
                  </a:lnTo>
                  <a:lnTo>
                    <a:pt x="129" y="5"/>
                  </a:lnTo>
                  <a:lnTo>
                    <a:pt x="139" y="4"/>
                  </a:lnTo>
                  <a:lnTo>
                    <a:pt x="147" y="2"/>
                  </a:lnTo>
                  <a:lnTo>
                    <a:pt x="157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012" name="Freeform 450"/>
            <p:cNvSpPr>
              <a:spLocks/>
            </p:cNvSpPr>
            <p:nvPr/>
          </p:nvSpPr>
          <p:spPr bwMode="auto">
            <a:xfrm>
              <a:off x="6658" y="3827"/>
              <a:ext cx="41" cy="15"/>
            </a:xfrm>
            <a:custGeom>
              <a:avLst/>
              <a:gdLst>
                <a:gd name="T0" fmla="*/ 0 w 168"/>
                <a:gd name="T1" fmla="*/ 0 h 63"/>
                <a:gd name="T2" fmla="*/ 0 w 168"/>
                <a:gd name="T3" fmla="*/ 0 h 63"/>
                <a:gd name="T4" fmla="*/ 0 w 168"/>
                <a:gd name="T5" fmla="*/ 0 h 63"/>
                <a:gd name="T6" fmla="*/ 0 w 168"/>
                <a:gd name="T7" fmla="*/ 0 h 63"/>
                <a:gd name="T8" fmla="*/ 0 w 168"/>
                <a:gd name="T9" fmla="*/ 0 h 63"/>
                <a:gd name="T10" fmla="*/ 0 w 168"/>
                <a:gd name="T11" fmla="*/ 0 h 63"/>
                <a:gd name="T12" fmla="*/ 0 w 168"/>
                <a:gd name="T13" fmla="*/ 0 h 63"/>
                <a:gd name="T14" fmla="*/ 0 w 168"/>
                <a:gd name="T15" fmla="*/ 0 h 63"/>
                <a:gd name="T16" fmla="*/ 0 w 168"/>
                <a:gd name="T17" fmla="*/ 0 h 63"/>
                <a:gd name="T18" fmla="*/ 0 w 168"/>
                <a:gd name="T19" fmla="*/ 0 h 63"/>
                <a:gd name="T20" fmla="*/ 0 w 168"/>
                <a:gd name="T21" fmla="*/ 0 h 63"/>
                <a:gd name="T22" fmla="*/ 0 w 168"/>
                <a:gd name="T23" fmla="*/ 0 h 63"/>
                <a:gd name="T24" fmla="*/ 0 w 168"/>
                <a:gd name="T25" fmla="*/ 0 h 63"/>
                <a:gd name="T26" fmla="*/ 0 w 168"/>
                <a:gd name="T27" fmla="*/ 0 h 63"/>
                <a:gd name="T28" fmla="*/ 0 w 168"/>
                <a:gd name="T29" fmla="*/ 0 h 63"/>
                <a:gd name="T30" fmla="*/ 0 w 168"/>
                <a:gd name="T31" fmla="*/ 0 h 63"/>
                <a:gd name="T32" fmla="*/ 0 w 168"/>
                <a:gd name="T33" fmla="*/ 0 h 63"/>
                <a:gd name="T34" fmla="*/ 0 w 168"/>
                <a:gd name="T35" fmla="*/ 0 h 63"/>
                <a:gd name="T36" fmla="*/ 0 w 168"/>
                <a:gd name="T37" fmla="*/ 0 h 63"/>
                <a:gd name="T38" fmla="*/ 0 w 168"/>
                <a:gd name="T39" fmla="*/ 0 h 63"/>
                <a:gd name="T40" fmla="*/ 0 w 168"/>
                <a:gd name="T41" fmla="*/ 0 h 63"/>
                <a:gd name="T42" fmla="*/ 0 w 168"/>
                <a:gd name="T43" fmla="*/ 0 h 63"/>
                <a:gd name="T44" fmla="*/ 0 w 168"/>
                <a:gd name="T45" fmla="*/ 0 h 63"/>
                <a:gd name="T46" fmla="*/ 0 w 168"/>
                <a:gd name="T47" fmla="*/ 0 h 63"/>
                <a:gd name="T48" fmla="*/ 0 w 168"/>
                <a:gd name="T49" fmla="*/ 0 h 63"/>
                <a:gd name="T50" fmla="*/ 0 w 168"/>
                <a:gd name="T51" fmla="*/ 0 h 63"/>
                <a:gd name="T52" fmla="*/ 0 w 168"/>
                <a:gd name="T53" fmla="*/ 0 h 63"/>
                <a:gd name="T54" fmla="*/ 0 w 168"/>
                <a:gd name="T55" fmla="*/ 0 h 63"/>
                <a:gd name="T56" fmla="*/ 0 w 168"/>
                <a:gd name="T57" fmla="*/ 0 h 63"/>
                <a:gd name="T58" fmla="*/ 0 w 168"/>
                <a:gd name="T59" fmla="*/ 0 h 63"/>
                <a:gd name="T60" fmla="*/ 0 w 168"/>
                <a:gd name="T61" fmla="*/ 0 h 63"/>
                <a:gd name="T62" fmla="*/ 0 w 168"/>
                <a:gd name="T63" fmla="*/ 0 h 63"/>
                <a:gd name="T64" fmla="*/ 0 w 168"/>
                <a:gd name="T65" fmla="*/ 0 h 63"/>
                <a:gd name="T66" fmla="*/ 0 w 168"/>
                <a:gd name="T67" fmla="*/ 0 h 63"/>
                <a:gd name="T68" fmla="*/ 0 w 168"/>
                <a:gd name="T69" fmla="*/ 0 h 63"/>
                <a:gd name="T70" fmla="*/ 0 w 168"/>
                <a:gd name="T71" fmla="*/ 0 h 63"/>
                <a:gd name="T72" fmla="*/ 0 w 168"/>
                <a:gd name="T73" fmla="*/ 0 h 63"/>
                <a:gd name="T74" fmla="*/ 0 w 168"/>
                <a:gd name="T75" fmla="*/ 0 h 63"/>
                <a:gd name="T76" fmla="*/ 0 w 168"/>
                <a:gd name="T77" fmla="*/ 0 h 63"/>
                <a:gd name="T78" fmla="*/ 0 w 168"/>
                <a:gd name="T79" fmla="*/ 0 h 63"/>
                <a:gd name="T80" fmla="*/ 0 w 168"/>
                <a:gd name="T81" fmla="*/ 0 h 63"/>
                <a:gd name="T82" fmla="*/ 0 w 168"/>
                <a:gd name="T83" fmla="*/ 0 h 63"/>
                <a:gd name="T84" fmla="*/ 0 w 168"/>
                <a:gd name="T85" fmla="*/ 0 h 63"/>
                <a:gd name="T86" fmla="*/ 0 w 168"/>
                <a:gd name="T87" fmla="*/ 0 h 63"/>
                <a:gd name="T88" fmla="*/ 0 w 168"/>
                <a:gd name="T89" fmla="*/ 0 h 63"/>
                <a:gd name="T90" fmla="*/ 0 w 168"/>
                <a:gd name="T91" fmla="*/ 0 h 63"/>
                <a:gd name="T92" fmla="*/ 0 w 168"/>
                <a:gd name="T93" fmla="*/ 0 h 63"/>
                <a:gd name="T94" fmla="*/ 0 w 168"/>
                <a:gd name="T95" fmla="*/ 0 h 63"/>
                <a:gd name="T96" fmla="*/ 0 w 168"/>
                <a:gd name="T97" fmla="*/ 0 h 63"/>
                <a:gd name="T98" fmla="*/ 0 w 168"/>
                <a:gd name="T99" fmla="*/ 0 h 63"/>
                <a:gd name="T100" fmla="*/ 0 w 168"/>
                <a:gd name="T101" fmla="*/ 0 h 63"/>
                <a:gd name="T102" fmla="*/ 0 w 168"/>
                <a:gd name="T103" fmla="*/ 0 h 63"/>
                <a:gd name="T104" fmla="*/ 0 w 168"/>
                <a:gd name="T105" fmla="*/ 0 h 63"/>
                <a:gd name="T106" fmla="*/ 0 w 168"/>
                <a:gd name="T107" fmla="*/ 0 h 63"/>
                <a:gd name="T108" fmla="*/ 0 w 168"/>
                <a:gd name="T109" fmla="*/ 0 h 63"/>
                <a:gd name="T110" fmla="*/ 0 w 168"/>
                <a:gd name="T111" fmla="*/ 0 h 63"/>
                <a:gd name="T112" fmla="*/ 0 w 168"/>
                <a:gd name="T113" fmla="*/ 0 h 63"/>
                <a:gd name="T114" fmla="*/ 0 w 168"/>
                <a:gd name="T115" fmla="*/ 0 h 63"/>
                <a:gd name="T116" fmla="*/ 0 w 168"/>
                <a:gd name="T117" fmla="*/ 0 h 63"/>
                <a:gd name="T118" fmla="*/ 0 w 168"/>
                <a:gd name="T119" fmla="*/ 0 h 63"/>
                <a:gd name="T120" fmla="*/ 0 w 168"/>
                <a:gd name="T121" fmla="*/ 0 h 63"/>
                <a:gd name="T122" fmla="*/ 0 w 168"/>
                <a:gd name="T123" fmla="*/ 0 h 63"/>
                <a:gd name="T124" fmla="*/ 0 w 168"/>
                <a:gd name="T125" fmla="*/ 0 h 6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68"/>
                <a:gd name="T190" fmla="*/ 0 h 63"/>
                <a:gd name="T191" fmla="*/ 168 w 168"/>
                <a:gd name="T192" fmla="*/ 63 h 63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68" h="63">
                  <a:moveTo>
                    <a:pt x="101" y="1"/>
                  </a:moveTo>
                  <a:lnTo>
                    <a:pt x="109" y="0"/>
                  </a:lnTo>
                  <a:lnTo>
                    <a:pt x="118" y="0"/>
                  </a:lnTo>
                  <a:lnTo>
                    <a:pt x="125" y="0"/>
                  </a:lnTo>
                  <a:lnTo>
                    <a:pt x="134" y="2"/>
                  </a:lnTo>
                  <a:lnTo>
                    <a:pt x="141" y="2"/>
                  </a:lnTo>
                  <a:lnTo>
                    <a:pt x="151" y="5"/>
                  </a:lnTo>
                  <a:lnTo>
                    <a:pt x="159" y="10"/>
                  </a:lnTo>
                  <a:lnTo>
                    <a:pt x="168" y="15"/>
                  </a:lnTo>
                  <a:lnTo>
                    <a:pt x="159" y="15"/>
                  </a:lnTo>
                  <a:lnTo>
                    <a:pt x="152" y="16"/>
                  </a:lnTo>
                  <a:lnTo>
                    <a:pt x="143" y="18"/>
                  </a:lnTo>
                  <a:lnTo>
                    <a:pt x="136" y="21"/>
                  </a:lnTo>
                  <a:lnTo>
                    <a:pt x="128" y="24"/>
                  </a:lnTo>
                  <a:lnTo>
                    <a:pt x="121" y="27"/>
                  </a:lnTo>
                  <a:lnTo>
                    <a:pt x="112" y="31"/>
                  </a:lnTo>
                  <a:lnTo>
                    <a:pt x="106" y="35"/>
                  </a:lnTo>
                  <a:lnTo>
                    <a:pt x="96" y="38"/>
                  </a:lnTo>
                  <a:lnTo>
                    <a:pt x="89" y="41"/>
                  </a:lnTo>
                  <a:lnTo>
                    <a:pt x="82" y="45"/>
                  </a:lnTo>
                  <a:lnTo>
                    <a:pt x="75" y="50"/>
                  </a:lnTo>
                  <a:lnTo>
                    <a:pt x="68" y="52"/>
                  </a:lnTo>
                  <a:lnTo>
                    <a:pt x="60" y="55"/>
                  </a:lnTo>
                  <a:lnTo>
                    <a:pt x="53" y="58"/>
                  </a:lnTo>
                  <a:lnTo>
                    <a:pt x="47" y="62"/>
                  </a:lnTo>
                  <a:lnTo>
                    <a:pt x="40" y="63"/>
                  </a:lnTo>
                  <a:lnTo>
                    <a:pt x="35" y="63"/>
                  </a:lnTo>
                  <a:lnTo>
                    <a:pt x="28" y="63"/>
                  </a:lnTo>
                  <a:lnTo>
                    <a:pt x="23" y="63"/>
                  </a:lnTo>
                  <a:lnTo>
                    <a:pt x="11" y="61"/>
                  </a:lnTo>
                  <a:lnTo>
                    <a:pt x="0" y="55"/>
                  </a:lnTo>
                  <a:lnTo>
                    <a:pt x="9" y="52"/>
                  </a:lnTo>
                  <a:lnTo>
                    <a:pt x="18" y="50"/>
                  </a:lnTo>
                  <a:lnTo>
                    <a:pt x="28" y="46"/>
                  </a:lnTo>
                  <a:lnTo>
                    <a:pt x="37" y="43"/>
                  </a:lnTo>
                  <a:lnTo>
                    <a:pt x="45" y="41"/>
                  </a:lnTo>
                  <a:lnTo>
                    <a:pt x="52" y="38"/>
                  </a:lnTo>
                  <a:lnTo>
                    <a:pt x="60" y="35"/>
                  </a:lnTo>
                  <a:lnTo>
                    <a:pt x="68" y="32"/>
                  </a:lnTo>
                  <a:lnTo>
                    <a:pt x="74" y="30"/>
                  </a:lnTo>
                  <a:lnTo>
                    <a:pt x="83" y="29"/>
                  </a:lnTo>
                  <a:lnTo>
                    <a:pt x="90" y="27"/>
                  </a:lnTo>
                  <a:lnTo>
                    <a:pt x="99" y="27"/>
                  </a:lnTo>
                  <a:lnTo>
                    <a:pt x="93" y="19"/>
                  </a:lnTo>
                  <a:lnTo>
                    <a:pt x="84" y="16"/>
                  </a:lnTo>
                  <a:lnTo>
                    <a:pt x="74" y="16"/>
                  </a:lnTo>
                  <a:lnTo>
                    <a:pt x="63" y="21"/>
                  </a:lnTo>
                  <a:lnTo>
                    <a:pt x="57" y="21"/>
                  </a:lnTo>
                  <a:lnTo>
                    <a:pt x="51" y="23"/>
                  </a:lnTo>
                  <a:lnTo>
                    <a:pt x="45" y="25"/>
                  </a:lnTo>
                  <a:lnTo>
                    <a:pt x="39" y="28"/>
                  </a:lnTo>
                  <a:lnTo>
                    <a:pt x="27" y="30"/>
                  </a:lnTo>
                  <a:lnTo>
                    <a:pt x="18" y="31"/>
                  </a:lnTo>
                  <a:lnTo>
                    <a:pt x="27" y="5"/>
                  </a:lnTo>
                  <a:lnTo>
                    <a:pt x="35" y="5"/>
                  </a:lnTo>
                  <a:lnTo>
                    <a:pt x="43" y="5"/>
                  </a:lnTo>
                  <a:lnTo>
                    <a:pt x="53" y="5"/>
                  </a:lnTo>
                  <a:lnTo>
                    <a:pt x="63" y="6"/>
                  </a:lnTo>
                  <a:lnTo>
                    <a:pt x="71" y="5"/>
                  </a:lnTo>
                  <a:lnTo>
                    <a:pt x="82" y="5"/>
                  </a:lnTo>
                  <a:lnTo>
                    <a:pt x="92" y="3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013" name="Freeform 451"/>
            <p:cNvSpPr>
              <a:spLocks/>
            </p:cNvSpPr>
            <p:nvPr/>
          </p:nvSpPr>
          <p:spPr bwMode="auto">
            <a:xfrm>
              <a:off x="6619" y="3830"/>
              <a:ext cx="16" cy="7"/>
            </a:xfrm>
            <a:custGeom>
              <a:avLst/>
              <a:gdLst>
                <a:gd name="T0" fmla="*/ 0 w 63"/>
                <a:gd name="T1" fmla="*/ 0 h 27"/>
                <a:gd name="T2" fmla="*/ 0 w 63"/>
                <a:gd name="T3" fmla="*/ 0 h 27"/>
                <a:gd name="T4" fmla="*/ 0 w 63"/>
                <a:gd name="T5" fmla="*/ 0 h 27"/>
                <a:gd name="T6" fmla="*/ 0 w 63"/>
                <a:gd name="T7" fmla="*/ 0 h 27"/>
                <a:gd name="T8" fmla="*/ 0 w 63"/>
                <a:gd name="T9" fmla="*/ 0 h 27"/>
                <a:gd name="T10" fmla="*/ 0 w 63"/>
                <a:gd name="T11" fmla="*/ 0 h 27"/>
                <a:gd name="T12" fmla="*/ 0 w 63"/>
                <a:gd name="T13" fmla="*/ 0 h 27"/>
                <a:gd name="T14" fmla="*/ 0 w 63"/>
                <a:gd name="T15" fmla="*/ 0 h 27"/>
                <a:gd name="T16" fmla="*/ 0 w 63"/>
                <a:gd name="T17" fmla="*/ 0 h 27"/>
                <a:gd name="T18" fmla="*/ 0 w 63"/>
                <a:gd name="T19" fmla="*/ 0 h 27"/>
                <a:gd name="T20" fmla="*/ 0 w 63"/>
                <a:gd name="T21" fmla="*/ 0 h 27"/>
                <a:gd name="T22" fmla="*/ 0 w 63"/>
                <a:gd name="T23" fmla="*/ 0 h 27"/>
                <a:gd name="T24" fmla="*/ 0 w 63"/>
                <a:gd name="T25" fmla="*/ 0 h 27"/>
                <a:gd name="T26" fmla="*/ 0 w 63"/>
                <a:gd name="T27" fmla="*/ 0 h 27"/>
                <a:gd name="T28" fmla="*/ 0 w 63"/>
                <a:gd name="T29" fmla="*/ 0 h 27"/>
                <a:gd name="T30" fmla="*/ 0 w 63"/>
                <a:gd name="T31" fmla="*/ 0 h 27"/>
                <a:gd name="T32" fmla="*/ 0 w 63"/>
                <a:gd name="T33" fmla="*/ 0 h 27"/>
                <a:gd name="T34" fmla="*/ 0 w 63"/>
                <a:gd name="T35" fmla="*/ 0 h 27"/>
                <a:gd name="T36" fmla="*/ 0 w 63"/>
                <a:gd name="T37" fmla="*/ 0 h 27"/>
                <a:gd name="T38" fmla="*/ 0 w 63"/>
                <a:gd name="T39" fmla="*/ 0 h 2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63"/>
                <a:gd name="T61" fmla="*/ 0 h 27"/>
                <a:gd name="T62" fmla="*/ 63 w 63"/>
                <a:gd name="T63" fmla="*/ 27 h 2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63" h="27">
                  <a:moveTo>
                    <a:pt x="49" y="0"/>
                  </a:moveTo>
                  <a:lnTo>
                    <a:pt x="57" y="1"/>
                  </a:lnTo>
                  <a:lnTo>
                    <a:pt x="63" y="6"/>
                  </a:lnTo>
                  <a:lnTo>
                    <a:pt x="53" y="8"/>
                  </a:lnTo>
                  <a:lnTo>
                    <a:pt x="47" y="10"/>
                  </a:lnTo>
                  <a:lnTo>
                    <a:pt x="38" y="13"/>
                  </a:lnTo>
                  <a:lnTo>
                    <a:pt x="31" y="16"/>
                  </a:lnTo>
                  <a:lnTo>
                    <a:pt x="23" y="18"/>
                  </a:lnTo>
                  <a:lnTo>
                    <a:pt x="16" y="21"/>
                  </a:lnTo>
                  <a:lnTo>
                    <a:pt x="7" y="24"/>
                  </a:lnTo>
                  <a:lnTo>
                    <a:pt x="0" y="27"/>
                  </a:lnTo>
                  <a:lnTo>
                    <a:pt x="4" y="19"/>
                  </a:lnTo>
                  <a:lnTo>
                    <a:pt x="10" y="16"/>
                  </a:lnTo>
                  <a:lnTo>
                    <a:pt x="17" y="13"/>
                  </a:lnTo>
                  <a:lnTo>
                    <a:pt x="23" y="11"/>
                  </a:lnTo>
                  <a:lnTo>
                    <a:pt x="29" y="8"/>
                  </a:lnTo>
                  <a:lnTo>
                    <a:pt x="37" y="6"/>
                  </a:lnTo>
                  <a:lnTo>
                    <a:pt x="42" y="3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014" name="Freeform 452"/>
            <p:cNvSpPr>
              <a:spLocks/>
            </p:cNvSpPr>
            <p:nvPr/>
          </p:nvSpPr>
          <p:spPr bwMode="auto">
            <a:xfrm>
              <a:off x="6729" y="3833"/>
              <a:ext cx="82" cy="26"/>
            </a:xfrm>
            <a:custGeom>
              <a:avLst/>
              <a:gdLst>
                <a:gd name="T0" fmla="*/ 0 w 328"/>
                <a:gd name="T1" fmla="*/ 0 h 103"/>
                <a:gd name="T2" fmla="*/ 0 w 328"/>
                <a:gd name="T3" fmla="*/ 0 h 103"/>
                <a:gd name="T4" fmla="*/ 0 w 328"/>
                <a:gd name="T5" fmla="*/ 0 h 103"/>
                <a:gd name="T6" fmla="*/ 0 w 328"/>
                <a:gd name="T7" fmla="*/ 0 h 103"/>
                <a:gd name="T8" fmla="*/ 0 w 328"/>
                <a:gd name="T9" fmla="*/ 0 h 103"/>
                <a:gd name="T10" fmla="*/ 0 w 328"/>
                <a:gd name="T11" fmla="*/ 0 h 103"/>
                <a:gd name="T12" fmla="*/ 0 w 328"/>
                <a:gd name="T13" fmla="*/ 0 h 103"/>
                <a:gd name="T14" fmla="*/ 0 w 328"/>
                <a:gd name="T15" fmla="*/ 0 h 103"/>
                <a:gd name="T16" fmla="*/ 0 w 328"/>
                <a:gd name="T17" fmla="*/ 0 h 103"/>
                <a:gd name="T18" fmla="*/ 0 w 328"/>
                <a:gd name="T19" fmla="*/ 0 h 103"/>
                <a:gd name="T20" fmla="*/ 0 w 328"/>
                <a:gd name="T21" fmla="*/ 0 h 103"/>
                <a:gd name="T22" fmla="*/ 0 w 328"/>
                <a:gd name="T23" fmla="*/ 0 h 103"/>
                <a:gd name="T24" fmla="*/ 0 w 328"/>
                <a:gd name="T25" fmla="*/ 0 h 103"/>
                <a:gd name="T26" fmla="*/ 0 w 328"/>
                <a:gd name="T27" fmla="*/ 0 h 103"/>
                <a:gd name="T28" fmla="*/ 0 w 328"/>
                <a:gd name="T29" fmla="*/ 0 h 103"/>
                <a:gd name="T30" fmla="*/ 0 w 328"/>
                <a:gd name="T31" fmla="*/ 0 h 103"/>
                <a:gd name="T32" fmla="*/ 0 w 328"/>
                <a:gd name="T33" fmla="*/ 0 h 103"/>
                <a:gd name="T34" fmla="*/ 0 w 328"/>
                <a:gd name="T35" fmla="*/ 0 h 103"/>
                <a:gd name="T36" fmla="*/ 0 w 328"/>
                <a:gd name="T37" fmla="*/ 0 h 103"/>
                <a:gd name="T38" fmla="*/ 0 w 328"/>
                <a:gd name="T39" fmla="*/ 0 h 103"/>
                <a:gd name="T40" fmla="*/ 0 w 328"/>
                <a:gd name="T41" fmla="*/ 0 h 103"/>
                <a:gd name="T42" fmla="*/ 0 w 328"/>
                <a:gd name="T43" fmla="*/ 0 h 103"/>
                <a:gd name="T44" fmla="*/ 0 w 328"/>
                <a:gd name="T45" fmla="*/ 0 h 103"/>
                <a:gd name="T46" fmla="*/ 0 w 328"/>
                <a:gd name="T47" fmla="*/ 0 h 103"/>
                <a:gd name="T48" fmla="*/ 0 w 328"/>
                <a:gd name="T49" fmla="*/ 0 h 103"/>
                <a:gd name="T50" fmla="*/ 0 w 328"/>
                <a:gd name="T51" fmla="*/ 0 h 103"/>
                <a:gd name="T52" fmla="*/ 0 w 328"/>
                <a:gd name="T53" fmla="*/ 0 h 103"/>
                <a:gd name="T54" fmla="*/ 0 w 328"/>
                <a:gd name="T55" fmla="*/ 0 h 103"/>
                <a:gd name="T56" fmla="*/ 0 w 328"/>
                <a:gd name="T57" fmla="*/ 0 h 103"/>
                <a:gd name="T58" fmla="*/ 0 w 328"/>
                <a:gd name="T59" fmla="*/ 0 h 103"/>
                <a:gd name="T60" fmla="*/ 0 w 328"/>
                <a:gd name="T61" fmla="*/ 0 h 103"/>
                <a:gd name="T62" fmla="*/ 0 w 328"/>
                <a:gd name="T63" fmla="*/ 0 h 103"/>
                <a:gd name="T64" fmla="*/ 0 w 328"/>
                <a:gd name="T65" fmla="*/ 0 h 103"/>
                <a:gd name="T66" fmla="*/ 0 w 328"/>
                <a:gd name="T67" fmla="*/ 0 h 103"/>
                <a:gd name="T68" fmla="*/ 0 w 328"/>
                <a:gd name="T69" fmla="*/ 0 h 103"/>
                <a:gd name="T70" fmla="*/ 0 w 328"/>
                <a:gd name="T71" fmla="*/ 0 h 103"/>
                <a:gd name="T72" fmla="*/ 0 w 328"/>
                <a:gd name="T73" fmla="*/ 0 h 103"/>
                <a:gd name="T74" fmla="*/ 0 w 328"/>
                <a:gd name="T75" fmla="*/ 0 h 103"/>
                <a:gd name="T76" fmla="*/ 0 w 328"/>
                <a:gd name="T77" fmla="*/ 0 h 103"/>
                <a:gd name="T78" fmla="*/ 0 w 328"/>
                <a:gd name="T79" fmla="*/ 0 h 103"/>
                <a:gd name="T80" fmla="*/ 0 w 328"/>
                <a:gd name="T81" fmla="*/ 0 h 103"/>
                <a:gd name="T82" fmla="*/ 0 w 328"/>
                <a:gd name="T83" fmla="*/ 0 h 103"/>
                <a:gd name="T84" fmla="*/ 0 w 328"/>
                <a:gd name="T85" fmla="*/ 0 h 103"/>
                <a:gd name="T86" fmla="*/ 0 w 328"/>
                <a:gd name="T87" fmla="*/ 0 h 103"/>
                <a:gd name="T88" fmla="*/ 0 w 328"/>
                <a:gd name="T89" fmla="*/ 0 h 103"/>
                <a:gd name="T90" fmla="*/ 0 w 328"/>
                <a:gd name="T91" fmla="*/ 0 h 103"/>
                <a:gd name="T92" fmla="*/ 0 w 328"/>
                <a:gd name="T93" fmla="*/ 0 h 103"/>
                <a:gd name="T94" fmla="*/ 0 w 328"/>
                <a:gd name="T95" fmla="*/ 0 h 103"/>
                <a:gd name="T96" fmla="*/ 0 w 328"/>
                <a:gd name="T97" fmla="*/ 0 h 103"/>
                <a:gd name="T98" fmla="*/ 0 w 328"/>
                <a:gd name="T99" fmla="*/ 0 h 103"/>
                <a:gd name="T100" fmla="*/ 0 w 328"/>
                <a:gd name="T101" fmla="*/ 0 h 103"/>
                <a:gd name="T102" fmla="*/ 0 w 328"/>
                <a:gd name="T103" fmla="*/ 0 h 103"/>
                <a:gd name="T104" fmla="*/ 0 w 328"/>
                <a:gd name="T105" fmla="*/ 0 h 103"/>
                <a:gd name="T106" fmla="*/ 0 w 328"/>
                <a:gd name="T107" fmla="*/ 0 h 103"/>
                <a:gd name="T108" fmla="*/ 0 w 328"/>
                <a:gd name="T109" fmla="*/ 0 h 103"/>
                <a:gd name="T110" fmla="*/ 0 w 328"/>
                <a:gd name="T111" fmla="*/ 0 h 103"/>
                <a:gd name="T112" fmla="*/ 0 w 328"/>
                <a:gd name="T113" fmla="*/ 0 h 103"/>
                <a:gd name="T114" fmla="*/ 0 w 328"/>
                <a:gd name="T115" fmla="*/ 0 h 103"/>
                <a:gd name="T116" fmla="*/ 0 w 328"/>
                <a:gd name="T117" fmla="*/ 0 h 103"/>
                <a:gd name="T118" fmla="*/ 0 w 328"/>
                <a:gd name="T119" fmla="*/ 0 h 10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28"/>
                <a:gd name="T181" fmla="*/ 0 h 103"/>
                <a:gd name="T182" fmla="*/ 328 w 328"/>
                <a:gd name="T183" fmla="*/ 103 h 103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28" h="103">
                  <a:moveTo>
                    <a:pt x="317" y="0"/>
                  </a:moveTo>
                  <a:lnTo>
                    <a:pt x="324" y="4"/>
                  </a:lnTo>
                  <a:lnTo>
                    <a:pt x="328" y="9"/>
                  </a:lnTo>
                  <a:lnTo>
                    <a:pt x="328" y="12"/>
                  </a:lnTo>
                  <a:lnTo>
                    <a:pt x="326" y="16"/>
                  </a:lnTo>
                  <a:lnTo>
                    <a:pt x="320" y="17"/>
                  </a:lnTo>
                  <a:lnTo>
                    <a:pt x="316" y="20"/>
                  </a:lnTo>
                  <a:lnTo>
                    <a:pt x="306" y="23"/>
                  </a:lnTo>
                  <a:lnTo>
                    <a:pt x="299" y="26"/>
                  </a:lnTo>
                  <a:lnTo>
                    <a:pt x="289" y="27"/>
                  </a:lnTo>
                  <a:lnTo>
                    <a:pt x="279" y="27"/>
                  </a:lnTo>
                  <a:lnTo>
                    <a:pt x="270" y="28"/>
                  </a:lnTo>
                  <a:lnTo>
                    <a:pt x="260" y="30"/>
                  </a:lnTo>
                  <a:lnTo>
                    <a:pt x="249" y="31"/>
                  </a:lnTo>
                  <a:lnTo>
                    <a:pt x="242" y="33"/>
                  </a:lnTo>
                  <a:lnTo>
                    <a:pt x="236" y="34"/>
                  </a:lnTo>
                  <a:lnTo>
                    <a:pt x="231" y="37"/>
                  </a:lnTo>
                  <a:lnTo>
                    <a:pt x="216" y="39"/>
                  </a:lnTo>
                  <a:lnTo>
                    <a:pt x="201" y="42"/>
                  </a:lnTo>
                  <a:lnTo>
                    <a:pt x="187" y="45"/>
                  </a:lnTo>
                  <a:lnTo>
                    <a:pt x="172" y="47"/>
                  </a:lnTo>
                  <a:lnTo>
                    <a:pt x="157" y="51"/>
                  </a:lnTo>
                  <a:lnTo>
                    <a:pt x="143" y="54"/>
                  </a:lnTo>
                  <a:lnTo>
                    <a:pt x="128" y="58"/>
                  </a:lnTo>
                  <a:lnTo>
                    <a:pt x="113" y="63"/>
                  </a:lnTo>
                  <a:lnTo>
                    <a:pt x="98" y="66"/>
                  </a:lnTo>
                  <a:lnTo>
                    <a:pt x="84" y="70"/>
                  </a:lnTo>
                  <a:lnTo>
                    <a:pt x="70" y="74"/>
                  </a:lnTo>
                  <a:lnTo>
                    <a:pt x="55" y="80"/>
                  </a:lnTo>
                  <a:lnTo>
                    <a:pt x="41" y="85"/>
                  </a:lnTo>
                  <a:lnTo>
                    <a:pt x="26" y="91"/>
                  </a:lnTo>
                  <a:lnTo>
                    <a:pt x="13" y="96"/>
                  </a:lnTo>
                  <a:lnTo>
                    <a:pt x="0" y="103"/>
                  </a:lnTo>
                  <a:lnTo>
                    <a:pt x="6" y="93"/>
                  </a:lnTo>
                  <a:lnTo>
                    <a:pt x="14" y="86"/>
                  </a:lnTo>
                  <a:lnTo>
                    <a:pt x="20" y="80"/>
                  </a:lnTo>
                  <a:lnTo>
                    <a:pt x="29" y="76"/>
                  </a:lnTo>
                  <a:lnTo>
                    <a:pt x="37" y="70"/>
                  </a:lnTo>
                  <a:lnTo>
                    <a:pt x="48" y="65"/>
                  </a:lnTo>
                  <a:lnTo>
                    <a:pt x="53" y="61"/>
                  </a:lnTo>
                  <a:lnTo>
                    <a:pt x="60" y="59"/>
                  </a:lnTo>
                  <a:lnTo>
                    <a:pt x="66" y="58"/>
                  </a:lnTo>
                  <a:lnTo>
                    <a:pt x="75" y="56"/>
                  </a:lnTo>
                  <a:lnTo>
                    <a:pt x="92" y="50"/>
                  </a:lnTo>
                  <a:lnTo>
                    <a:pt x="108" y="45"/>
                  </a:lnTo>
                  <a:lnTo>
                    <a:pt x="125" y="40"/>
                  </a:lnTo>
                  <a:lnTo>
                    <a:pt x="143" y="38"/>
                  </a:lnTo>
                  <a:lnTo>
                    <a:pt x="159" y="34"/>
                  </a:lnTo>
                  <a:lnTo>
                    <a:pt x="176" y="31"/>
                  </a:lnTo>
                  <a:lnTo>
                    <a:pt x="190" y="28"/>
                  </a:lnTo>
                  <a:lnTo>
                    <a:pt x="207" y="26"/>
                  </a:lnTo>
                  <a:lnTo>
                    <a:pt x="222" y="23"/>
                  </a:lnTo>
                  <a:lnTo>
                    <a:pt x="236" y="19"/>
                  </a:lnTo>
                  <a:lnTo>
                    <a:pt x="249" y="16"/>
                  </a:lnTo>
                  <a:lnTo>
                    <a:pt x="265" y="14"/>
                  </a:lnTo>
                  <a:lnTo>
                    <a:pt x="278" y="10"/>
                  </a:lnTo>
                  <a:lnTo>
                    <a:pt x="291" y="6"/>
                  </a:lnTo>
                  <a:lnTo>
                    <a:pt x="305" y="3"/>
                  </a:lnTo>
                  <a:lnTo>
                    <a:pt x="31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015" name="Freeform 453"/>
            <p:cNvSpPr>
              <a:spLocks/>
            </p:cNvSpPr>
            <p:nvPr/>
          </p:nvSpPr>
          <p:spPr bwMode="auto">
            <a:xfrm>
              <a:off x="6960" y="3835"/>
              <a:ext cx="51" cy="13"/>
            </a:xfrm>
            <a:custGeom>
              <a:avLst/>
              <a:gdLst>
                <a:gd name="T0" fmla="*/ 0 w 205"/>
                <a:gd name="T1" fmla="*/ 0 h 52"/>
                <a:gd name="T2" fmla="*/ 0 w 205"/>
                <a:gd name="T3" fmla="*/ 0 h 52"/>
                <a:gd name="T4" fmla="*/ 0 w 205"/>
                <a:gd name="T5" fmla="*/ 0 h 52"/>
                <a:gd name="T6" fmla="*/ 0 w 205"/>
                <a:gd name="T7" fmla="*/ 0 h 52"/>
                <a:gd name="T8" fmla="*/ 0 w 205"/>
                <a:gd name="T9" fmla="*/ 0 h 52"/>
                <a:gd name="T10" fmla="*/ 0 w 205"/>
                <a:gd name="T11" fmla="*/ 0 h 52"/>
                <a:gd name="T12" fmla="*/ 0 w 205"/>
                <a:gd name="T13" fmla="*/ 0 h 52"/>
                <a:gd name="T14" fmla="*/ 0 w 205"/>
                <a:gd name="T15" fmla="*/ 0 h 52"/>
                <a:gd name="T16" fmla="*/ 0 w 205"/>
                <a:gd name="T17" fmla="*/ 0 h 52"/>
                <a:gd name="T18" fmla="*/ 0 w 205"/>
                <a:gd name="T19" fmla="*/ 0 h 52"/>
                <a:gd name="T20" fmla="*/ 0 w 205"/>
                <a:gd name="T21" fmla="*/ 0 h 52"/>
                <a:gd name="T22" fmla="*/ 0 w 205"/>
                <a:gd name="T23" fmla="*/ 0 h 52"/>
                <a:gd name="T24" fmla="*/ 0 w 205"/>
                <a:gd name="T25" fmla="*/ 0 h 52"/>
                <a:gd name="T26" fmla="*/ 0 w 205"/>
                <a:gd name="T27" fmla="*/ 0 h 52"/>
                <a:gd name="T28" fmla="*/ 0 w 205"/>
                <a:gd name="T29" fmla="*/ 0 h 52"/>
                <a:gd name="T30" fmla="*/ 0 w 205"/>
                <a:gd name="T31" fmla="*/ 0 h 52"/>
                <a:gd name="T32" fmla="*/ 0 w 205"/>
                <a:gd name="T33" fmla="*/ 0 h 52"/>
                <a:gd name="T34" fmla="*/ 0 w 205"/>
                <a:gd name="T35" fmla="*/ 0 h 52"/>
                <a:gd name="T36" fmla="*/ 0 w 205"/>
                <a:gd name="T37" fmla="*/ 0 h 52"/>
                <a:gd name="T38" fmla="*/ 0 w 205"/>
                <a:gd name="T39" fmla="*/ 0 h 52"/>
                <a:gd name="T40" fmla="*/ 0 w 205"/>
                <a:gd name="T41" fmla="*/ 0 h 52"/>
                <a:gd name="T42" fmla="*/ 0 w 205"/>
                <a:gd name="T43" fmla="*/ 0 h 52"/>
                <a:gd name="T44" fmla="*/ 0 w 205"/>
                <a:gd name="T45" fmla="*/ 0 h 52"/>
                <a:gd name="T46" fmla="*/ 0 w 205"/>
                <a:gd name="T47" fmla="*/ 0 h 52"/>
                <a:gd name="T48" fmla="*/ 0 w 205"/>
                <a:gd name="T49" fmla="*/ 0 h 52"/>
                <a:gd name="T50" fmla="*/ 0 w 205"/>
                <a:gd name="T51" fmla="*/ 0 h 52"/>
                <a:gd name="T52" fmla="*/ 0 w 205"/>
                <a:gd name="T53" fmla="*/ 0 h 52"/>
                <a:gd name="T54" fmla="*/ 0 w 205"/>
                <a:gd name="T55" fmla="*/ 0 h 52"/>
                <a:gd name="T56" fmla="*/ 0 w 205"/>
                <a:gd name="T57" fmla="*/ 0 h 52"/>
                <a:gd name="T58" fmla="*/ 0 w 205"/>
                <a:gd name="T59" fmla="*/ 0 h 52"/>
                <a:gd name="T60" fmla="*/ 0 w 205"/>
                <a:gd name="T61" fmla="*/ 0 h 52"/>
                <a:gd name="T62" fmla="*/ 0 w 205"/>
                <a:gd name="T63" fmla="*/ 0 h 52"/>
                <a:gd name="T64" fmla="*/ 0 w 205"/>
                <a:gd name="T65" fmla="*/ 0 h 52"/>
                <a:gd name="T66" fmla="*/ 0 w 205"/>
                <a:gd name="T67" fmla="*/ 0 h 52"/>
                <a:gd name="T68" fmla="*/ 0 w 205"/>
                <a:gd name="T69" fmla="*/ 0 h 52"/>
                <a:gd name="T70" fmla="*/ 0 w 205"/>
                <a:gd name="T71" fmla="*/ 0 h 52"/>
                <a:gd name="T72" fmla="*/ 0 w 205"/>
                <a:gd name="T73" fmla="*/ 0 h 52"/>
                <a:gd name="T74" fmla="*/ 0 w 205"/>
                <a:gd name="T75" fmla="*/ 0 h 52"/>
                <a:gd name="T76" fmla="*/ 0 w 205"/>
                <a:gd name="T77" fmla="*/ 0 h 52"/>
                <a:gd name="T78" fmla="*/ 0 w 205"/>
                <a:gd name="T79" fmla="*/ 0 h 52"/>
                <a:gd name="T80" fmla="*/ 0 w 205"/>
                <a:gd name="T81" fmla="*/ 0 h 52"/>
                <a:gd name="T82" fmla="*/ 0 w 205"/>
                <a:gd name="T83" fmla="*/ 0 h 52"/>
                <a:gd name="T84" fmla="*/ 0 w 205"/>
                <a:gd name="T85" fmla="*/ 0 h 52"/>
                <a:gd name="T86" fmla="*/ 0 w 205"/>
                <a:gd name="T87" fmla="*/ 0 h 52"/>
                <a:gd name="T88" fmla="*/ 0 w 205"/>
                <a:gd name="T89" fmla="*/ 0 h 52"/>
                <a:gd name="T90" fmla="*/ 0 w 205"/>
                <a:gd name="T91" fmla="*/ 0 h 52"/>
                <a:gd name="T92" fmla="*/ 0 w 205"/>
                <a:gd name="T93" fmla="*/ 0 h 52"/>
                <a:gd name="T94" fmla="*/ 0 w 205"/>
                <a:gd name="T95" fmla="*/ 0 h 52"/>
                <a:gd name="T96" fmla="*/ 0 w 205"/>
                <a:gd name="T97" fmla="*/ 0 h 52"/>
                <a:gd name="T98" fmla="*/ 0 w 205"/>
                <a:gd name="T99" fmla="*/ 0 h 52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05"/>
                <a:gd name="T151" fmla="*/ 0 h 52"/>
                <a:gd name="T152" fmla="*/ 205 w 205"/>
                <a:gd name="T153" fmla="*/ 52 h 52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05" h="52">
                  <a:moveTo>
                    <a:pt x="162" y="4"/>
                  </a:moveTo>
                  <a:lnTo>
                    <a:pt x="173" y="0"/>
                  </a:lnTo>
                  <a:lnTo>
                    <a:pt x="183" y="1"/>
                  </a:lnTo>
                  <a:lnTo>
                    <a:pt x="192" y="5"/>
                  </a:lnTo>
                  <a:lnTo>
                    <a:pt x="200" y="10"/>
                  </a:lnTo>
                  <a:lnTo>
                    <a:pt x="203" y="15"/>
                  </a:lnTo>
                  <a:lnTo>
                    <a:pt x="205" y="21"/>
                  </a:lnTo>
                  <a:lnTo>
                    <a:pt x="205" y="28"/>
                  </a:lnTo>
                  <a:lnTo>
                    <a:pt x="205" y="36"/>
                  </a:lnTo>
                  <a:lnTo>
                    <a:pt x="199" y="34"/>
                  </a:lnTo>
                  <a:lnTo>
                    <a:pt x="194" y="34"/>
                  </a:lnTo>
                  <a:lnTo>
                    <a:pt x="185" y="34"/>
                  </a:lnTo>
                  <a:lnTo>
                    <a:pt x="175" y="37"/>
                  </a:lnTo>
                  <a:lnTo>
                    <a:pt x="164" y="40"/>
                  </a:lnTo>
                  <a:lnTo>
                    <a:pt x="153" y="45"/>
                  </a:lnTo>
                  <a:lnTo>
                    <a:pt x="147" y="46"/>
                  </a:lnTo>
                  <a:lnTo>
                    <a:pt x="141" y="47"/>
                  </a:lnTo>
                  <a:lnTo>
                    <a:pt x="135" y="48"/>
                  </a:lnTo>
                  <a:lnTo>
                    <a:pt x="129" y="50"/>
                  </a:lnTo>
                  <a:lnTo>
                    <a:pt x="117" y="51"/>
                  </a:lnTo>
                  <a:lnTo>
                    <a:pt x="106" y="50"/>
                  </a:lnTo>
                  <a:lnTo>
                    <a:pt x="96" y="47"/>
                  </a:lnTo>
                  <a:lnTo>
                    <a:pt x="86" y="47"/>
                  </a:lnTo>
                  <a:lnTo>
                    <a:pt x="74" y="48"/>
                  </a:lnTo>
                  <a:lnTo>
                    <a:pt x="63" y="50"/>
                  </a:lnTo>
                  <a:lnTo>
                    <a:pt x="51" y="51"/>
                  </a:lnTo>
                  <a:lnTo>
                    <a:pt x="41" y="52"/>
                  </a:lnTo>
                  <a:lnTo>
                    <a:pt x="30" y="52"/>
                  </a:lnTo>
                  <a:lnTo>
                    <a:pt x="23" y="52"/>
                  </a:lnTo>
                  <a:lnTo>
                    <a:pt x="15" y="49"/>
                  </a:lnTo>
                  <a:lnTo>
                    <a:pt x="9" y="45"/>
                  </a:lnTo>
                  <a:lnTo>
                    <a:pt x="4" y="39"/>
                  </a:lnTo>
                  <a:lnTo>
                    <a:pt x="0" y="31"/>
                  </a:lnTo>
                  <a:lnTo>
                    <a:pt x="10" y="24"/>
                  </a:lnTo>
                  <a:lnTo>
                    <a:pt x="20" y="21"/>
                  </a:lnTo>
                  <a:lnTo>
                    <a:pt x="29" y="19"/>
                  </a:lnTo>
                  <a:lnTo>
                    <a:pt x="39" y="18"/>
                  </a:lnTo>
                  <a:lnTo>
                    <a:pt x="49" y="15"/>
                  </a:lnTo>
                  <a:lnTo>
                    <a:pt x="59" y="14"/>
                  </a:lnTo>
                  <a:lnTo>
                    <a:pt x="69" y="13"/>
                  </a:lnTo>
                  <a:lnTo>
                    <a:pt x="81" y="13"/>
                  </a:lnTo>
                  <a:lnTo>
                    <a:pt x="91" y="12"/>
                  </a:lnTo>
                  <a:lnTo>
                    <a:pt x="100" y="11"/>
                  </a:lnTo>
                  <a:lnTo>
                    <a:pt x="110" y="10"/>
                  </a:lnTo>
                  <a:lnTo>
                    <a:pt x="121" y="10"/>
                  </a:lnTo>
                  <a:lnTo>
                    <a:pt x="130" y="9"/>
                  </a:lnTo>
                  <a:lnTo>
                    <a:pt x="140" y="8"/>
                  </a:lnTo>
                  <a:lnTo>
                    <a:pt x="151" y="6"/>
                  </a:lnTo>
                  <a:lnTo>
                    <a:pt x="162" y="4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016" name="Freeform 454"/>
            <p:cNvSpPr>
              <a:spLocks/>
            </p:cNvSpPr>
            <p:nvPr/>
          </p:nvSpPr>
          <p:spPr bwMode="auto">
            <a:xfrm>
              <a:off x="6627" y="3839"/>
              <a:ext cx="15" cy="5"/>
            </a:xfrm>
            <a:custGeom>
              <a:avLst/>
              <a:gdLst>
                <a:gd name="T0" fmla="*/ 0 w 62"/>
                <a:gd name="T1" fmla="*/ 0 h 19"/>
                <a:gd name="T2" fmla="*/ 0 w 62"/>
                <a:gd name="T3" fmla="*/ 0 h 19"/>
                <a:gd name="T4" fmla="*/ 0 w 62"/>
                <a:gd name="T5" fmla="*/ 0 h 19"/>
                <a:gd name="T6" fmla="*/ 0 w 62"/>
                <a:gd name="T7" fmla="*/ 0 h 19"/>
                <a:gd name="T8" fmla="*/ 0 w 62"/>
                <a:gd name="T9" fmla="*/ 0 h 19"/>
                <a:gd name="T10" fmla="*/ 0 w 62"/>
                <a:gd name="T11" fmla="*/ 0 h 19"/>
                <a:gd name="T12" fmla="*/ 0 w 62"/>
                <a:gd name="T13" fmla="*/ 0 h 19"/>
                <a:gd name="T14" fmla="*/ 0 w 62"/>
                <a:gd name="T15" fmla="*/ 0 h 19"/>
                <a:gd name="T16" fmla="*/ 0 w 62"/>
                <a:gd name="T17" fmla="*/ 0 h 19"/>
                <a:gd name="T18" fmla="*/ 0 w 62"/>
                <a:gd name="T19" fmla="*/ 0 h 19"/>
                <a:gd name="T20" fmla="*/ 0 w 62"/>
                <a:gd name="T21" fmla="*/ 0 h 19"/>
                <a:gd name="T22" fmla="*/ 0 w 62"/>
                <a:gd name="T23" fmla="*/ 0 h 19"/>
                <a:gd name="T24" fmla="*/ 0 w 62"/>
                <a:gd name="T25" fmla="*/ 0 h 19"/>
                <a:gd name="T26" fmla="*/ 0 w 62"/>
                <a:gd name="T27" fmla="*/ 0 h 19"/>
                <a:gd name="T28" fmla="*/ 0 w 62"/>
                <a:gd name="T29" fmla="*/ 0 h 19"/>
                <a:gd name="T30" fmla="*/ 0 w 62"/>
                <a:gd name="T31" fmla="*/ 0 h 19"/>
                <a:gd name="T32" fmla="*/ 0 w 62"/>
                <a:gd name="T33" fmla="*/ 0 h 19"/>
                <a:gd name="T34" fmla="*/ 0 w 62"/>
                <a:gd name="T35" fmla="*/ 0 h 19"/>
                <a:gd name="T36" fmla="*/ 0 w 62"/>
                <a:gd name="T37" fmla="*/ 0 h 19"/>
                <a:gd name="T38" fmla="*/ 0 w 62"/>
                <a:gd name="T39" fmla="*/ 0 h 19"/>
                <a:gd name="T40" fmla="*/ 0 w 62"/>
                <a:gd name="T41" fmla="*/ 0 h 19"/>
                <a:gd name="T42" fmla="*/ 0 w 62"/>
                <a:gd name="T43" fmla="*/ 0 h 1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62"/>
                <a:gd name="T67" fmla="*/ 0 h 19"/>
                <a:gd name="T68" fmla="*/ 62 w 62"/>
                <a:gd name="T69" fmla="*/ 19 h 1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62" h="19">
                  <a:moveTo>
                    <a:pt x="62" y="0"/>
                  </a:moveTo>
                  <a:lnTo>
                    <a:pt x="59" y="5"/>
                  </a:lnTo>
                  <a:lnTo>
                    <a:pt x="57" y="10"/>
                  </a:lnTo>
                  <a:lnTo>
                    <a:pt x="53" y="13"/>
                  </a:lnTo>
                  <a:lnTo>
                    <a:pt x="48" y="15"/>
                  </a:lnTo>
                  <a:lnTo>
                    <a:pt x="42" y="15"/>
                  </a:lnTo>
                  <a:lnTo>
                    <a:pt x="36" y="16"/>
                  </a:lnTo>
                  <a:lnTo>
                    <a:pt x="29" y="16"/>
                  </a:lnTo>
                  <a:lnTo>
                    <a:pt x="22" y="17"/>
                  </a:lnTo>
                  <a:lnTo>
                    <a:pt x="16" y="17"/>
                  </a:lnTo>
                  <a:lnTo>
                    <a:pt x="9" y="17"/>
                  </a:lnTo>
                  <a:lnTo>
                    <a:pt x="4" y="17"/>
                  </a:lnTo>
                  <a:lnTo>
                    <a:pt x="0" y="19"/>
                  </a:lnTo>
                  <a:lnTo>
                    <a:pt x="5" y="16"/>
                  </a:lnTo>
                  <a:lnTo>
                    <a:pt x="10" y="14"/>
                  </a:lnTo>
                  <a:lnTo>
                    <a:pt x="16" y="10"/>
                  </a:lnTo>
                  <a:lnTo>
                    <a:pt x="22" y="9"/>
                  </a:lnTo>
                  <a:lnTo>
                    <a:pt x="33" y="6"/>
                  </a:lnTo>
                  <a:lnTo>
                    <a:pt x="42" y="4"/>
                  </a:lnTo>
                  <a:lnTo>
                    <a:pt x="52" y="2"/>
                  </a:lnTo>
                  <a:lnTo>
                    <a:pt x="6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017" name="Freeform 455"/>
            <p:cNvSpPr>
              <a:spLocks/>
            </p:cNvSpPr>
            <p:nvPr/>
          </p:nvSpPr>
          <p:spPr bwMode="auto">
            <a:xfrm>
              <a:off x="7108" y="3841"/>
              <a:ext cx="35" cy="23"/>
            </a:xfrm>
            <a:custGeom>
              <a:avLst/>
              <a:gdLst>
                <a:gd name="T0" fmla="*/ 0 w 137"/>
                <a:gd name="T1" fmla="*/ 0 h 92"/>
                <a:gd name="T2" fmla="*/ 0 w 137"/>
                <a:gd name="T3" fmla="*/ 0 h 92"/>
                <a:gd name="T4" fmla="*/ 0 w 137"/>
                <a:gd name="T5" fmla="*/ 0 h 92"/>
                <a:gd name="T6" fmla="*/ 0 w 137"/>
                <a:gd name="T7" fmla="*/ 0 h 92"/>
                <a:gd name="T8" fmla="*/ 0 w 137"/>
                <a:gd name="T9" fmla="*/ 0 h 92"/>
                <a:gd name="T10" fmla="*/ 0 w 137"/>
                <a:gd name="T11" fmla="*/ 0 h 92"/>
                <a:gd name="T12" fmla="*/ 0 w 137"/>
                <a:gd name="T13" fmla="*/ 0 h 92"/>
                <a:gd name="T14" fmla="*/ 0 w 137"/>
                <a:gd name="T15" fmla="*/ 0 h 92"/>
                <a:gd name="T16" fmla="*/ 0 w 137"/>
                <a:gd name="T17" fmla="*/ 0 h 92"/>
                <a:gd name="T18" fmla="*/ 0 w 137"/>
                <a:gd name="T19" fmla="*/ 0 h 92"/>
                <a:gd name="T20" fmla="*/ 0 w 137"/>
                <a:gd name="T21" fmla="*/ 0 h 92"/>
                <a:gd name="T22" fmla="*/ 0 w 137"/>
                <a:gd name="T23" fmla="*/ 0 h 92"/>
                <a:gd name="T24" fmla="*/ 0 w 137"/>
                <a:gd name="T25" fmla="*/ 0 h 92"/>
                <a:gd name="T26" fmla="*/ 0 w 137"/>
                <a:gd name="T27" fmla="*/ 0 h 92"/>
                <a:gd name="T28" fmla="*/ 0 w 137"/>
                <a:gd name="T29" fmla="*/ 0 h 92"/>
                <a:gd name="T30" fmla="*/ 0 w 137"/>
                <a:gd name="T31" fmla="*/ 0 h 92"/>
                <a:gd name="T32" fmla="*/ 0 w 137"/>
                <a:gd name="T33" fmla="*/ 0 h 92"/>
                <a:gd name="T34" fmla="*/ 0 w 137"/>
                <a:gd name="T35" fmla="*/ 0 h 92"/>
                <a:gd name="T36" fmla="*/ 0 w 137"/>
                <a:gd name="T37" fmla="*/ 0 h 92"/>
                <a:gd name="T38" fmla="*/ 0 w 137"/>
                <a:gd name="T39" fmla="*/ 0 h 92"/>
                <a:gd name="T40" fmla="*/ 0 w 137"/>
                <a:gd name="T41" fmla="*/ 0 h 92"/>
                <a:gd name="T42" fmla="*/ 0 w 137"/>
                <a:gd name="T43" fmla="*/ 0 h 92"/>
                <a:gd name="T44" fmla="*/ 0 w 137"/>
                <a:gd name="T45" fmla="*/ 0 h 92"/>
                <a:gd name="T46" fmla="*/ 0 w 137"/>
                <a:gd name="T47" fmla="*/ 0 h 92"/>
                <a:gd name="T48" fmla="*/ 0 w 137"/>
                <a:gd name="T49" fmla="*/ 0 h 92"/>
                <a:gd name="T50" fmla="*/ 0 w 137"/>
                <a:gd name="T51" fmla="*/ 0 h 92"/>
                <a:gd name="T52" fmla="*/ 0 w 137"/>
                <a:gd name="T53" fmla="*/ 0 h 92"/>
                <a:gd name="T54" fmla="*/ 0 w 137"/>
                <a:gd name="T55" fmla="*/ 0 h 92"/>
                <a:gd name="T56" fmla="*/ 0 w 137"/>
                <a:gd name="T57" fmla="*/ 0 h 92"/>
                <a:gd name="T58" fmla="*/ 0 w 137"/>
                <a:gd name="T59" fmla="*/ 0 h 92"/>
                <a:gd name="T60" fmla="*/ 0 w 137"/>
                <a:gd name="T61" fmla="*/ 0 h 92"/>
                <a:gd name="T62" fmla="*/ 0 w 137"/>
                <a:gd name="T63" fmla="*/ 0 h 9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37"/>
                <a:gd name="T97" fmla="*/ 0 h 92"/>
                <a:gd name="T98" fmla="*/ 137 w 137"/>
                <a:gd name="T99" fmla="*/ 92 h 92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37" h="92">
                  <a:moveTo>
                    <a:pt x="98" y="0"/>
                  </a:moveTo>
                  <a:lnTo>
                    <a:pt x="103" y="4"/>
                  </a:lnTo>
                  <a:lnTo>
                    <a:pt x="109" y="14"/>
                  </a:lnTo>
                  <a:lnTo>
                    <a:pt x="107" y="17"/>
                  </a:lnTo>
                  <a:lnTo>
                    <a:pt x="107" y="23"/>
                  </a:lnTo>
                  <a:lnTo>
                    <a:pt x="104" y="26"/>
                  </a:lnTo>
                  <a:lnTo>
                    <a:pt x="100" y="28"/>
                  </a:lnTo>
                  <a:lnTo>
                    <a:pt x="99" y="31"/>
                  </a:lnTo>
                  <a:lnTo>
                    <a:pt x="101" y="35"/>
                  </a:lnTo>
                  <a:lnTo>
                    <a:pt x="103" y="34"/>
                  </a:lnTo>
                  <a:lnTo>
                    <a:pt x="107" y="33"/>
                  </a:lnTo>
                  <a:lnTo>
                    <a:pt x="115" y="27"/>
                  </a:lnTo>
                  <a:lnTo>
                    <a:pt x="124" y="24"/>
                  </a:lnTo>
                  <a:lnTo>
                    <a:pt x="119" y="29"/>
                  </a:lnTo>
                  <a:lnTo>
                    <a:pt x="116" y="37"/>
                  </a:lnTo>
                  <a:lnTo>
                    <a:pt x="113" y="42"/>
                  </a:lnTo>
                  <a:lnTo>
                    <a:pt x="112" y="50"/>
                  </a:lnTo>
                  <a:lnTo>
                    <a:pt x="112" y="54"/>
                  </a:lnTo>
                  <a:lnTo>
                    <a:pt x="116" y="57"/>
                  </a:lnTo>
                  <a:lnTo>
                    <a:pt x="118" y="57"/>
                  </a:lnTo>
                  <a:lnTo>
                    <a:pt x="123" y="59"/>
                  </a:lnTo>
                  <a:lnTo>
                    <a:pt x="129" y="57"/>
                  </a:lnTo>
                  <a:lnTo>
                    <a:pt x="137" y="57"/>
                  </a:lnTo>
                  <a:lnTo>
                    <a:pt x="137" y="64"/>
                  </a:lnTo>
                  <a:lnTo>
                    <a:pt x="137" y="73"/>
                  </a:lnTo>
                  <a:lnTo>
                    <a:pt x="130" y="75"/>
                  </a:lnTo>
                  <a:lnTo>
                    <a:pt x="124" y="78"/>
                  </a:lnTo>
                  <a:lnTo>
                    <a:pt x="116" y="80"/>
                  </a:lnTo>
                  <a:lnTo>
                    <a:pt x="109" y="82"/>
                  </a:lnTo>
                  <a:lnTo>
                    <a:pt x="100" y="84"/>
                  </a:lnTo>
                  <a:lnTo>
                    <a:pt x="92" y="87"/>
                  </a:lnTo>
                  <a:lnTo>
                    <a:pt x="83" y="89"/>
                  </a:lnTo>
                  <a:lnTo>
                    <a:pt x="76" y="91"/>
                  </a:lnTo>
                  <a:lnTo>
                    <a:pt x="66" y="91"/>
                  </a:lnTo>
                  <a:lnTo>
                    <a:pt x="58" y="92"/>
                  </a:lnTo>
                  <a:lnTo>
                    <a:pt x="50" y="92"/>
                  </a:lnTo>
                  <a:lnTo>
                    <a:pt x="42" y="92"/>
                  </a:lnTo>
                  <a:lnTo>
                    <a:pt x="34" y="90"/>
                  </a:lnTo>
                  <a:lnTo>
                    <a:pt x="27" y="89"/>
                  </a:lnTo>
                  <a:lnTo>
                    <a:pt x="21" y="87"/>
                  </a:lnTo>
                  <a:lnTo>
                    <a:pt x="16" y="84"/>
                  </a:lnTo>
                  <a:lnTo>
                    <a:pt x="9" y="80"/>
                  </a:lnTo>
                  <a:lnTo>
                    <a:pt x="6" y="75"/>
                  </a:lnTo>
                  <a:lnTo>
                    <a:pt x="3" y="69"/>
                  </a:lnTo>
                  <a:lnTo>
                    <a:pt x="1" y="63"/>
                  </a:lnTo>
                  <a:lnTo>
                    <a:pt x="0" y="55"/>
                  </a:lnTo>
                  <a:lnTo>
                    <a:pt x="3" y="48"/>
                  </a:lnTo>
                  <a:lnTo>
                    <a:pt x="6" y="38"/>
                  </a:lnTo>
                  <a:lnTo>
                    <a:pt x="11" y="28"/>
                  </a:lnTo>
                  <a:lnTo>
                    <a:pt x="22" y="28"/>
                  </a:lnTo>
                  <a:lnTo>
                    <a:pt x="30" y="24"/>
                  </a:lnTo>
                  <a:lnTo>
                    <a:pt x="37" y="16"/>
                  </a:lnTo>
                  <a:lnTo>
                    <a:pt x="45" y="8"/>
                  </a:lnTo>
                  <a:lnTo>
                    <a:pt x="46" y="13"/>
                  </a:lnTo>
                  <a:lnTo>
                    <a:pt x="48" y="17"/>
                  </a:lnTo>
                  <a:lnTo>
                    <a:pt x="52" y="19"/>
                  </a:lnTo>
                  <a:lnTo>
                    <a:pt x="56" y="22"/>
                  </a:lnTo>
                  <a:lnTo>
                    <a:pt x="60" y="23"/>
                  </a:lnTo>
                  <a:lnTo>
                    <a:pt x="68" y="22"/>
                  </a:lnTo>
                  <a:lnTo>
                    <a:pt x="75" y="17"/>
                  </a:lnTo>
                  <a:lnTo>
                    <a:pt x="82" y="13"/>
                  </a:lnTo>
                  <a:lnTo>
                    <a:pt x="89" y="7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018" name="Freeform 456"/>
            <p:cNvSpPr>
              <a:spLocks/>
            </p:cNvSpPr>
            <p:nvPr/>
          </p:nvSpPr>
          <p:spPr bwMode="auto">
            <a:xfrm>
              <a:off x="6744" y="3842"/>
              <a:ext cx="69" cy="21"/>
            </a:xfrm>
            <a:custGeom>
              <a:avLst/>
              <a:gdLst>
                <a:gd name="T0" fmla="*/ 0 w 274"/>
                <a:gd name="T1" fmla="*/ 0 h 81"/>
                <a:gd name="T2" fmla="*/ 0 w 274"/>
                <a:gd name="T3" fmla="*/ 0 h 81"/>
                <a:gd name="T4" fmla="*/ 0 w 274"/>
                <a:gd name="T5" fmla="*/ 0 h 81"/>
                <a:gd name="T6" fmla="*/ 0 w 274"/>
                <a:gd name="T7" fmla="*/ 0 h 81"/>
                <a:gd name="T8" fmla="*/ 0 w 274"/>
                <a:gd name="T9" fmla="*/ 0 h 81"/>
                <a:gd name="T10" fmla="*/ 0 w 274"/>
                <a:gd name="T11" fmla="*/ 0 h 81"/>
                <a:gd name="T12" fmla="*/ 0 w 274"/>
                <a:gd name="T13" fmla="*/ 0 h 81"/>
                <a:gd name="T14" fmla="*/ 0 w 274"/>
                <a:gd name="T15" fmla="*/ 0 h 81"/>
                <a:gd name="T16" fmla="*/ 0 w 274"/>
                <a:gd name="T17" fmla="*/ 0 h 81"/>
                <a:gd name="T18" fmla="*/ 0 w 274"/>
                <a:gd name="T19" fmla="*/ 0 h 81"/>
                <a:gd name="T20" fmla="*/ 0 w 274"/>
                <a:gd name="T21" fmla="*/ 0 h 81"/>
                <a:gd name="T22" fmla="*/ 0 w 274"/>
                <a:gd name="T23" fmla="*/ 0 h 81"/>
                <a:gd name="T24" fmla="*/ 0 w 274"/>
                <a:gd name="T25" fmla="*/ 0 h 81"/>
                <a:gd name="T26" fmla="*/ 0 w 274"/>
                <a:gd name="T27" fmla="*/ 0 h 81"/>
                <a:gd name="T28" fmla="*/ 0 w 274"/>
                <a:gd name="T29" fmla="*/ 0 h 81"/>
                <a:gd name="T30" fmla="*/ 0 w 274"/>
                <a:gd name="T31" fmla="*/ 0 h 81"/>
                <a:gd name="T32" fmla="*/ 0 w 274"/>
                <a:gd name="T33" fmla="*/ 0 h 81"/>
                <a:gd name="T34" fmla="*/ 0 w 274"/>
                <a:gd name="T35" fmla="*/ 0 h 81"/>
                <a:gd name="T36" fmla="*/ 0 w 274"/>
                <a:gd name="T37" fmla="*/ 0 h 81"/>
                <a:gd name="T38" fmla="*/ 0 w 274"/>
                <a:gd name="T39" fmla="*/ 0 h 81"/>
                <a:gd name="T40" fmla="*/ 0 w 274"/>
                <a:gd name="T41" fmla="*/ 0 h 81"/>
                <a:gd name="T42" fmla="*/ 0 w 274"/>
                <a:gd name="T43" fmla="*/ 0 h 81"/>
                <a:gd name="T44" fmla="*/ 0 w 274"/>
                <a:gd name="T45" fmla="*/ 0 h 81"/>
                <a:gd name="T46" fmla="*/ 0 w 274"/>
                <a:gd name="T47" fmla="*/ 0 h 81"/>
                <a:gd name="T48" fmla="*/ 0 w 274"/>
                <a:gd name="T49" fmla="*/ 0 h 81"/>
                <a:gd name="T50" fmla="*/ 0 w 274"/>
                <a:gd name="T51" fmla="*/ 0 h 81"/>
                <a:gd name="T52" fmla="*/ 0 w 274"/>
                <a:gd name="T53" fmla="*/ 0 h 81"/>
                <a:gd name="T54" fmla="*/ 0 w 274"/>
                <a:gd name="T55" fmla="*/ 0 h 81"/>
                <a:gd name="T56" fmla="*/ 0 w 274"/>
                <a:gd name="T57" fmla="*/ 0 h 81"/>
                <a:gd name="T58" fmla="*/ 0 w 274"/>
                <a:gd name="T59" fmla="*/ 0 h 81"/>
                <a:gd name="T60" fmla="*/ 0 w 274"/>
                <a:gd name="T61" fmla="*/ 0 h 81"/>
                <a:gd name="T62" fmla="*/ 0 w 274"/>
                <a:gd name="T63" fmla="*/ 0 h 81"/>
                <a:gd name="T64" fmla="*/ 0 w 274"/>
                <a:gd name="T65" fmla="*/ 0 h 81"/>
                <a:gd name="T66" fmla="*/ 0 w 274"/>
                <a:gd name="T67" fmla="*/ 0 h 81"/>
                <a:gd name="T68" fmla="*/ 0 w 274"/>
                <a:gd name="T69" fmla="*/ 0 h 81"/>
                <a:gd name="T70" fmla="*/ 0 w 274"/>
                <a:gd name="T71" fmla="*/ 0 h 81"/>
                <a:gd name="T72" fmla="*/ 0 w 274"/>
                <a:gd name="T73" fmla="*/ 0 h 81"/>
                <a:gd name="T74" fmla="*/ 0 w 274"/>
                <a:gd name="T75" fmla="*/ 0 h 81"/>
                <a:gd name="T76" fmla="*/ 0 w 274"/>
                <a:gd name="T77" fmla="*/ 0 h 81"/>
                <a:gd name="T78" fmla="*/ 0 w 274"/>
                <a:gd name="T79" fmla="*/ 0 h 81"/>
                <a:gd name="T80" fmla="*/ 0 w 274"/>
                <a:gd name="T81" fmla="*/ 0 h 81"/>
                <a:gd name="T82" fmla="*/ 0 w 274"/>
                <a:gd name="T83" fmla="*/ 0 h 81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74"/>
                <a:gd name="T127" fmla="*/ 0 h 81"/>
                <a:gd name="T128" fmla="*/ 274 w 274"/>
                <a:gd name="T129" fmla="*/ 81 h 81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74" h="81">
                  <a:moveTo>
                    <a:pt x="255" y="0"/>
                  </a:moveTo>
                  <a:lnTo>
                    <a:pt x="262" y="1"/>
                  </a:lnTo>
                  <a:lnTo>
                    <a:pt x="270" y="6"/>
                  </a:lnTo>
                  <a:lnTo>
                    <a:pt x="272" y="14"/>
                  </a:lnTo>
                  <a:lnTo>
                    <a:pt x="274" y="23"/>
                  </a:lnTo>
                  <a:lnTo>
                    <a:pt x="256" y="26"/>
                  </a:lnTo>
                  <a:lnTo>
                    <a:pt x="238" y="28"/>
                  </a:lnTo>
                  <a:lnTo>
                    <a:pt x="220" y="31"/>
                  </a:lnTo>
                  <a:lnTo>
                    <a:pt x="203" y="33"/>
                  </a:lnTo>
                  <a:lnTo>
                    <a:pt x="186" y="36"/>
                  </a:lnTo>
                  <a:lnTo>
                    <a:pt x="168" y="40"/>
                  </a:lnTo>
                  <a:lnTo>
                    <a:pt x="152" y="42"/>
                  </a:lnTo>
                  <a:lnTo>
                    <a:pt x="135" y="46"/>
                  </a:lnTo>
                  <a:lnTo>
                    <a:pt x="118" y="49"/>
                  </a:lnTo>
                  <a:lnTo>
                    <a:pt x="100" y="53"/>
                  </a:lnTo>
                  <a:lnTo>
                    <a:pt x="83" y="57"/>
                  </a:lnTo>
                  <a:lnTo>
                    <a:pt x="66" y="62"/>
                  </a:lnTo>
                  <a:lnTo>
                    <a:pt x="49" y="66"/>
                  </a:lnTo>
                  <a:lnTo>
                    <a:pt x="32" y="71"/>
                  </a:lnTo>
                  <a:lnTo>
                    <a:pt x="15" y="74"/>
                  </a:lnTo>
                  <a:lnTo>
                    <a:pt x="0" y="81"/>
                  </a:lnTo>
                  <a:lnTo>
                    <a:pt x="7" y="73"/>
                  </a:lnTo>
                  <a:lnTo>
                    <a:pt x="15" y="68"/>
                  </a:lnTo>
                  <a:lnTo>
                    <a:pt x="24" y="62"/>
                  </a:lnTo>
                  <a:lnTo>
                    <a:pt x="32" y="57"/>
                  </a:lnTo>
                  <a:lnTo>
                    <a:pt x="46" y="49"/>
                  </a:lnTo>
                  <a:lnTo>
                    <a:pt x="60" y="44"/>
                  </a:lnTo>
                  <a:lnTo>
                    <a:pt x="73" y="39"/>
                  </a:lnTo>
                  <a:lnTo>
                    <a:pt x="88" y="35"/>
                  </a:lnTo>
                  <a:lnTo>
                    <a:pt x="101" y="32"/>
                  </a:lnTo>
                  <a:lnTo>
                    <a:pt x="115" y="29"/>
                  </a:lnTo>
                  <a:lnTo>
                    <a:pt x="130" y="27"/>
                  </a:lnTo>
                  <a:lnTo>
                    <a:pt x="143" y="26"/>
                  </a:lnTo>
                  <a:lnTo>
                    <a:pt x="156" y="22"/>
                  </a:lnTo>
                  <a:lnTo>
                    <a:pt x="170" y="20"/>
                  </a:lnTo>
                  <a:lnTo>
                    <a:pt x="184" y="18"/>
                  </a:lnTo>
                  <a:lnTo>
                    <a:pt x="199" y="16"/>
                  </a:lnTo>
                  <a:lnTo>
                    <a:pt x="212" y="12"/>
                  </a:lnTo>
                  <a:lnTo>
                    <a:pt x="225" y="9"/>
                  </a:lnTo>
                  <a:lnTo>
                    <a:pt x="239" y="5"/>
                  </a:lnTo>
                  <a:lnTo>
                    <a:pt x="25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019" name="Freeform 457"/>
            <p:cNvSpPr>
              <a:spLocks/>
            </p:cNvSpPr>
            <p:nvPr/>
          </p:nvSpPr>
          <p:spPr bwMode="auto">
            <a:xfrm>
              <a:off x="6879" y="3842"/>
              <a:ext cx="53" cy="13"/>
            </a:xfrm>
            <a:custGeom>
              <a:avLst/>
              <a:gdLst>
                <a:gd name="T0" fmla="*/ 0 w 209"/>
                <a:gd name="T1" fmla="*/ 0 h 50"/>
                <a:gd name="T2" fmla="*/ 0 w 209"/>
                <a:gd name="T3" fmla="*/ 0 h 50"/>
                <a:gd name="T4" fmla="*/ 0 w 209"/>
                <a:gd name="T5" fmla="*/ 0 h 50"/>
                <a:gd name="T6" fmla="*/ 0 w 209"/>
                <a:gd name="T7" fmla="*/ 0 h 50"/>
                <a:gd name="T8" fmla="*/ 0 w 209"/>
                <a:gd name="T9" fmla="*/ 0 h 50"/>
                <a:gd name="T10" fmla="*/ 0 w 209"/>
                <a:gd name="T11" fmla="*/ 0 h 50"/>
                <a:gd name="T12" fmla="*/ 0 w 209"/>
                <a:gd name="T13" fmla="*/ 0 h 50"/>
                <a:gd name="T14" fmla="*/ 0 w 209"/>
                <a:gd name="T15" fmla="*/ 0 h 50"/>
                <a:gd name="T16" fmla="*/ 0 w 209"/>
                <a:gd name="T17" fmla="*/ 0 h 50"/>
                <a:gd name="T18" fmla="*/ 0 w 209"/>
                <a:gd name="T19" fmla="*/ 0 h 50"/>
                <a:gd name="T20" fmla="*/ 0 w 209"/>
                <a:gd name="T21" fmla="*/ 0 h 50"/>
                <a:gd name="T22" fmla="*/ 0 w 209"/>
                <a:gd name="T23" fmla="*/ 0 h 50"/>
                <a:gd name="T24" fmla="*/ 0 w 209"/>
                <a:gd name="T25" fmla="*/ 0 h 50"/>
                <a:gd name="T26" fmla="*/ 0 w 209"/>
                <a:gd name="T27" fmla="*/ 0 h 50"/>
                <a:gd name="T28" fmla="*/ 0 w 209"/>
                <a:gd name="T29" fmla="*/ 0 h 50"/>
                <a:gd name="T30" fmla="*/ 0 w 209"/>
                <a:gd name="T31" fmla="*/ 0 h 50"/>
                <a:gd name="T32" fmla="*/ 0 w 209"/>
                <a:gd name="T33" fmla="*/ 0 h 50"/>
                <a:gd name="T34" fmla="*/ 0 w 209"/>
                <a:gd name="T35" fmla="*/ 0 h 50"/>
                <a:gd name="T36" fmla="*/ 0 w 209"/>
                <a:gd name="T37" fmla="*/ 0 h 50"/>
                <a:gd name="T38" fmla="*/ 0 w 209"/>
                <a:gd name="T39" fmla="*/ 0 h 50"/>
                <a:gd name="T40" fmla="*/ 0 w 209"/>
                <a:gd name="T41" fmla="*/ 0 h 50"/>
                <a:gd name="T42" fmla="*/ 0 w 209"/>
                <a:gd name="T43" fmla="*/ 0 h 50"/>
                <a:gd name="T44" fmla="*/ 0 w 209"/>
                <a:gd name="T45" fmla="*/ 0 h 50"/>
                <a:gd name="T46" fmla="*/ 0 w 209"/>
                <a:gd name="T47" fmla="*/ 0 h 50"/>
                <a:gd name="T48" fmla="*/ 0 w 209"/>
                <a:gd name="T49" fmla="*/ 0 h 50"/>
                <a:gd name="T50" fmla="*/ 0 w 209"/>
                <a:gd name="T51" fmla="*/ 0 h 50"/>
                <a:gd name="T52" fmla="*/ 0 w 209"/>
                <a:gd name="T53" fmla="*/ 0 h 50"/>
                <a:gd name="T54" fmla="*/ 0 w 209"/>
                <a:gd name="T55" fmla="*/ 0 h 50"/>
                <a:gd name="T56" fmla="*/ 0 w 209"/>
                <a:gd name="T57" fmla="*/ 0 h 50"/>
                <a:gd name="T58" fmla="*/ 0 w 209"/>
                <a:gd name="T59" fmla="*/ 0 h 50"/>
                <a:gd name="T60" fmla="*/ 0 w 209"/>
                <a:gd name="T61" fmla="*/ 0 h 50"/>
                <a:gd name="T62" fmla="*/ 0 w 209"/>
                <a:gd name="T63" fmla="*/ 0 h 50"/>
                <a:gd name="T64" fmla="*/ 0 w 209"/>
                <a:gd name="T65" fmla="*/ 0 h 50"/>
                <a:gd name="T66" fmla="*/ 0 w 209"/>
                <a:gd name="T67" fmla="*/ 0 h 50"/>
                <a:gd name="T68" fmla="*/ 0 w 209"/>
                <a:gd name="T69" fmla="*/ 0 h 50"/>
                <a:gd name="T70" fmla="*/ 0 w 209"/>
                <a:gd name="T71" fmla="*/ 0 h 50"/>
                <a:gd name="T72" fmla="*/ 0 w 209"/>
                <a:gd name="T73" fmla="*/ 0 h 50"/>
                <a:gd name="T74" fmla="*/ 0 w 209"/>
                <a:gd name="T75" fmla="*/ 0 h 50"/>
                <a:gd name="T76" fmla="*/ 0 w 209"/>
                <a:gd name="T77" fmla="*/ 0 h 50"/>
                <a:gd name="T78" fmla="*/ 0 w 209"/>
                <a:gd name="T79" fmla="*/ 0 h 50"/>
                <a:gd name="T80" fmla="*/ 0 w 209"/>
                <a:gd name="T81" fmla="*/ 0 h 50"/>
                <a:gd name="T82" fmla="*/ 0 w 209"/>
                <a:gd name="T83" fmla="*/ 0 h 50"/>
                <a:gd name="T84" fmla="*/ 0 w 209"/>
                <a:gd name="T85" fmla="*/ 0 h 50"/>
                <a:gd name="T86" fmla="*/ 0 w 209"/>
                <a:gd name="T87" fmla="*/ 0 h 50"/>
                <a:gd name="T88" fmla="*/ 0 w 209"/>
                <a:gd name="T89" fmla="*/ 0 h 50"/>
                <a:gd name="T90" fmla="*/ 0 w 209"/>
                <a:gd name="T91" fmla="*/ 0 h 50"/>
                <a:gd name="T92" fmla="*/ 0 w 209"/>
                <a:gd name="T93" fmla="*/ 0 h 50"/>
                <a:gd name="T94" fmla="*/ 0 w 209"/>
                <a:gd name="T95" fmla="*/ 0 h 50"/>
                <a:gd name="T96" fmla="*/ 0 w 209"/>
                <a:gd name="T97" fmla="*/ 0 h 50"/>
                <a:gd name="T98" fmla="*/ 0 w 209"/>
                <a:gd name="T99" fmla="*/ 0 h 50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09"/>
                <a:gd name="T151" fmla="*/ 0 h 50"/>
                <a:gd name="T152" fmla="*/ 209 w 209"/>
                <a:gd name="T153" fmla="*/ 50 h 50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09" h="50">
                  <a:moveTo>
                    <a:pt x="129" y="1"/>
                  </a:moveTo>
                  <a:lnTo>
                    <a:pt x="137" y="2"/>
                  </a:lnTo>
                  <a:lnTo>
                    <a:pt x="147" y="2"/>
                  </a:lnTo>
                  <a:lnTo>
                    <a:pt x="156" y="1"/>
                  </a:lnTo>
                  <a:lnTo>
                    <a:pt x="166" y="1"/>
                  </a:lnTo>
                  <a:lnTo>
                    <a:pt x="176" y="1"/>
                  </a:lnTo>
                  <a:lnTo>
                    <a:pt x="185" y="0"/>
                  </a:lnTo>
                  <a:lnTo>
                    <a:pt x="195" y="0"/>
                  </a:lnTo>
                  <a:lnTo>
                    <a:pt x="205" y="1"/>
                  </a:lnTo>
                  <a:lnTo>
                    <a:pt x="205" y="7"/>
                  </a:lnTo>
                  <a:lnTo>
                    <a:pt x="207" y="13"/>
                  </a:lnTo>
                  <a:lnTo>
                    <a:pt x="208" y="19"/>
                  </a:lnTo>
                  <a:lnTo>
                    <a:pt x="209" y="24"/>
                  </a:lnTo>
                  <a:lnTo>
                    <a:pt x="203" y="23"/>
                  </a:lnTo>
                  <a:lnTo>
                    <a:pt x="196" y="21"/>
                  </a:lnTo>
                  <a:lnTo>
                    <a:pt x="186" y="26"/>
                  </a:lnTo>
                  <a:lnTo>
                    <a:pt x="178" y="30"/>
                  </a:lnTo>
                  <a:lnTo>
                    <a:pt x="167" y="33"/>
                  </a:lnTo>
                  <a:lnTo>
                    <a:pt x="156" y="36"/>
                  </a:lnTo>
                  <a:lnTo>
                    <a:pt x="144" y="37"/>
                  </a:lnTo>
                  <a:lnTo>
                    <a:pt x="132" y="40"/>
                  </a:lnTo>
                  <a:lnTo>
                    <a:pt x="120" y="41"/>
                  </a:lnTo>
                  <a:lnTo>
                    <a:pt x="108" y="43"/>
                  </a:lnTo>
                  <a:lnTo>
                    <a:pt x="95" y="43"/>
                  </a:lnTo>
                  <a:lnTo>
                    <a:pt x="82" y="43"/>
                  </a:lnTo>
                  <a:lnTo>
                    <a:pt x="68" y="43"/>
                  </a:lnTo>
                  <a:lnTo>
                    <a:pt x="55" y="44"/>
                  </a:lnTo>
                  <a:lnTo>
                    <a:pt x="42" y="44"/>
                  </a:lnTo>
                  <a:lnTo>
                    <a:pt x="31" y="46"/>
                  </a:lnTo>
                  <a:lnTo>
                    <a:pt x="20" y="47"/>
                  </a:lnTo>
                  <a:lnTo>
                    <a:pt x="9" y="50"/>
                  </a:lnTo>
                  <a:lnTo>
                    <a:pt x="3" y="41"/>
                  </a:lnTo>
                  <a:lnTo>
                    <a:pt x="0" y="33"/>
                  </a:lnTo>
                  <a:lnTo>
                    <a:pt x="0" y="27"/>
                  </a:lnTo>
                  <a:lnTo>
                    <a:pt x="3" y="22"/>
                  </a:lnTo>
                  <a:lnTo>
                    <a:pt x="8" y="18"/>
                  </a:lnTo>
                  <a:lnTo>
                    <a:pt x="15" y="16"/>
                  </a:lnTo>
                  <a:lnTo>
                    <a:pt x="23" y="13"/>
                  </a:lnTo>
                  <a:lnTo>
                    <a:pt x="34" y="12"/>
                  </a:lnTo>
                  <a:lnTo>
                    <a:pt x="43" y="10"/>
                  </a:lnTo>
                  <a:lnTo>
                    <a:pt x="54" y="9"/>
                  </a:lnTo>
                  <a:lnTo>
                    <a:pt x="65" y="8"/>
                  </a:lnTo>
                  <a:lnTo>
                    <a:pt x="77" y="8"/>
                  </a:lnTo>
                  <a:lnTo>
                    <a:pt x="88" y="7"/>
                  </a:lnTo>
                  <a:lnTo>
                    <a:pt x="99" y="7"/>
                  </a:lnTo>
                  <a:lnTo>
                    <a:pt x="107" y="6"/>
                  </a:lnTo>
                  <a:lnTo>
                    <a:pt x="115" y="5"/>
                  </a:lnTo>
                  <a:lnTo>
                    <a:pt x="123" y="4"/>
                  </a:lnTo>
                  <a:lnTo>
                    <a:pt x="129" y="1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020" name="Freeform 458"/>
            <p:cNvSpPr>
              <a:spLocks/>
            </p:cNvSpPr>
            <p:nvPr/>
          </p:nvSpPr>
          <p:spPr bwMode="auto">
            <a:xfrm>
              <a:off x="7038" y="3845"/>
              <a:ext cx="47" cy="28"/>
            </a:xfrm>
            <a:custGeom>
              <a:avLst/>
              <a:gdLst>
                <a:gd name="T0" fmla="*/ 0 w 188"/>
                <a:gd name="T1" fmla="*/ 0 h 109"/>
                <a:gd name="T2" fmla="*/ 0 w 188"/>
                <a:gd name="T3" fmla="*/ 0 h 109"/>
                <a:gd name="T4" fmla="*/ 0 w 188"/>
                <a:gd name="T5" fmla="*/ 0 h 109"/>
                <a:gd name="T6" fmla="*/ 0 w 188"/>
                <a:gd name="T7" fmla="*/ 0 h 109"/>
                <a:gd name="T8" fmla="*/ 0 w 188"/>
                <a:gd name="T9" fmla="*/ 0 h 109"/>
                <a:gd name="T10" fmla="*/ 0 w 188"/>
                <a:gd name="T11" fmla="*/ 0 h 109"/>
                <a:gd name="T12" fmla="*/ 0 w 188"/>
                <a:gd name="T13" fmla="*/ 0 h 109"/>
                <a:gd name="T14" fmla="*/ 0 w 188"/>
                <a:gd name="T15" fmla="*/ 0 h 109"/>
                <a:gd name="T16" fmla="*/ 0 w 188"/>
                <a:gd name="T17" fmla="*/ 0 h 109"/>
                <a:gd name="T18" fmla="*/ 0 w 188"/>
                <a:gd name="T19" fmla="*/ 0 h 109"/>
                <a:gd name="T20" fmla="*/ 0 w 188"/>
                <a:gd name="T21" fmla="*/ 0 h 109"/>
                <a:gd name="T22" fmla="*/ 0 w 188"/>
                <a:gd name="T23" fmla="*/ 0 h 109"/>
                <a:gd name="T24" fmla="*/ 0 w 188"/>
                <a:gd name="T25" fmla="*/ 0 h 109"/>
                <a:gd name="T26" fmla="*/ 0 w 188"/>
                <a:gd name="T27" fmla="*/ 0 h 109"/>
                <a:gd name="T28" fmla="*/ 0 w 188"/>
                <a:gd name="T29" fmla="*/ 0 h 109"/>
                <a:gd name="T30" fmla="*/ 0 w 188"/>
                <a:gd name="T31" fmla="*/ 0 h 109"/>
                <a:gd name="T32" fmla="*/ 0 w 188"/>
                <a:gd name="T33" fmla="*/ 0 h 109"/>
                <a:gd name="T34" fmla="*/ 0 w 188"/>
                <a:gd name="T35" fmla="*/ 0 h 109"/>
                <a:gd name="T36" fmla="*/ 0 w 188"/>
                <a:gd name="T37" fmla="*/ 0 h 109"/>
                <a:gd name="T38" fmla="*/ 0 w 188"/>
                <a:gd name="T39" fmla="*/ 0 h 109"/>
                <a:gd name="T40" fmla="*/ 0 w 188"/>
                <a:gd name="T41" fmla="*/ 0 h 109"/>
                <a:gd name="T42" fmla="*/ 0 w 188"/>
                <a:gd name="T43" fmla="*/ 0 h 109"/>
                <a:gd name="T44" fmla="*/ 0 w 188"/>
                <a:gd name="T45" fmla="*/ 0 h 109"/>
                <a:gd name="T46" fmla="*/ 0 w 188"/>
                <a:gd name="T47" fmla="*/ 0 h 109"/>
                <a:gd name="T48" fmla="*/ 0 w 188"/>
                <a:gd name="T49" fmla="*/ 0 h 109"/>
                <a:gd name="T50" fmla="*/ 0 w 188"/>
                <a:gd name="T51" fmla="*/ 0 h 109"/>
                <a:gd name="T52" fmla="*/ 0 w 188"/>
                <a:gd name="T53" fmla="*/ 0 h 109"/>
                <a:gd name="T54" fmla="*/ 0 w 188"/>
                <a:gd name="T55" fmla="*/ 0 h 109"/>
                <a:gd name="T56" fmla="*/ 0 w 188"/>
                <a:gd name="T57" fmla="*/ 0 h 109"/>
                <a:gd name="T58" fmla="*/ 0 w 188"/>
                <a:gd name="T59" fmla="*/ 0 h 109"/>
                <a:gd name="T60" fmla="*/ 0 w 188"/>
                <a:gd name="T61" fmla="*/ 0 h 109"/>
                <a:gd name="T62" fmla="*/ 0 w 188"/>
                <a:gd name="T63" fmla="*/ 0 h 109"/>
                <a:gd name="T64" fmla="*/ 0 w 188"/>
                <a:gd name="T65" fmla="*/ 0 h 109"/>
                <a:gd name="T66" fmla="*/ 0 w 188"/>
                <a:gd name="T67" fmla="*/ 0 h 109"/>
                <a:gd name="T68" fmla="*/ 0 w 188"/>
                <a:gd name="T69" fmla="*/ 0 h 109"/>
                <a:gd name="T70" fmla="*/ 0 w 188"/>
                <a:gd name="T71" fmla="*/ 0 h 109"/>
                <a:gd name="T72" fmla="*/ 0 w 188"/>
                <a:gd name="T73" fmla="*/ 0 h 109"/>
                <a:gd name="T74" fmla="*/ 0 w 188"/>
                <a:gd name="T75" fmla="*/ 0 h 109"/>
                <a:gd name="T76" fmla="*/ 0 w 188"/>
                <a:gd name="T77" fmla="*/ 0 h 109"/>
                <a:gd name="T78" fmla="*/ 0 w 188"/>
                <a:gd name="T79" fmla="*/ 0 h 109"/>
                <a:gd name="T80" fmla="*/ 0 w 188"/>
                <a:gd name="T81" fmla="*/ 0 h 109"/>
                <a:gd name="T82" fmla="*/ 0 w 188"/>
                <a:gd name="T83" fmla="*/ 0 h 109"/>
                <a:gd name="T84" fmla="*/ 0 w 188"/>
                <a:gd name="T85" fmla="*/ 0 h 109"/>
                <a:gd name="T86" fmla="*/ 0 w 188"/>
                <a:gd name="T87" fmla="*/ 0 h 109"/>
                <a:gd name="T88" fmla="*/ 0 w 188"/>
                <a:gd name="T89" fmla="*/ 0 h 109"/>
                <a:gd name="T90" fmla="*/ 0 w 188"/>
                <a:gd name="T91" fmla="*/ 0 h 109"/>
                <a:gd name="T92" fmla="*/ 0 w 188"/>
                <a:gd name="T93" fmla="*/ 0 h 109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88"/>
                <a:gd name="T142" fmla="*/ 0 h 109"/>
                <a:gd name="T143" fmla="*/ 188 w 188"/>
                <a:gd name="T144" fmla="*/ 109 h 109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88" h="109">
                  <a:moveTo>
                    <a:pt x="85" y="0"/>
                  </a:moveTo>
                  <a:lnTo>
                    <a:pt x="88" y="8"/>
                  </a:lnTo>
                  <a:lnTo>
                    <a:pt x="85" y="16"/>
                  </a:lnTo>
                  <a:lnTo>
                    <a:pt x="81" y="20"/>
                  </a:lnTo>
                  <a:lnTo>
                    <a:pt x="77" y="24"/>
                  </a:lnTo>
                  <a:lnTo>
                    <a:pt x="73" y="30"/>
                  </a:lnTo>
                  <a:lnTo>
                    <a:pt x="70" y="35"/>
                  </a:lnTo>
                  <a:lnTo>
                    <a:pt x="73" y="33"/>
                  </a:lnTo>
                  <a:lnTo>
                    <a:pt x="79" y="31"/>
                  </a:lnTo>
                  <a:lnTo>
                    <a:pt x="85" y="29"/>
                  </a:lnTo>
                  <a:lnTo>
                    <a:pt x="92" y="27"/>
                  </a:lnTo>
                  <a:lnTo>
                    <a:pt x="98" y="22"/>
                  </a:lnTo>
                  <a:lnTo>
                    <a:pt x="105" y="19"/>
                  </a:lnTo>
                  <a:lnTo>
                    <a:pt x="112" y="16"/>
                  </a:lnTo>
                  <a:lnTo>
                    <a:pt x="120" y="14"/>
                  </a:lnTo>
                  <a:lnTo>
                    <a:pt x="129" y="8"/>
                  </a:lnTo>
                  <a:lnTo>
                    <a:pt x="136" y="10"/>
                  </a:lnTo>
                  <a:lnTo>
                    <a:pt x="136" y="13"/>
                  </a:lnTo>
                  <a:lnTo>
                    <a:pt x="135" y="17"/>
                  </a:lnTo>
                  <a:lnTo>
                    <a:pt x="132" y="22"/>
                  </a:lnTo>
                  <a:lnTo>
                    <a:pt x="127" y="31"/>
                  </a:lnTo>
                  <a:lnTo>
                    <a:pt x="118" y="34"/>
                  </a:lnTo>
                  <a:lnTo>
                    <a:pt x="111" y="37"/>
                  </a:lnTo>
                  <a:lnTo>
                    <a:pt x="112" y="44"/>
                  </a:lnTo>
                  <a:lnTo>
                    <a:pt x="117" y="45"/>
                  </a:lnTo>
                  <a:lnTo>
                    <a:pt x="123" y="43"/>
                  </a:lnTo>
                  <a:lnTo>
                    <a:pt x="130" y="40"/>
                  </a:lnTo>
                  <a:lnTo>
                    <a:pt x="139" y="32"/>
                  </a:lnTo>
                  <a:lnTo>
                    <a:pt x="147" y="28"/>
                  </a:lnTo>
                  <a:lnTo>
                    <a:pt x="156" y="23"/>
                  </a:lnTo>
                  <a:lnTo>
                    <a:pt x="164" y="23"/>
                  </a:lnTo>
                  <a:lnTo>
                    <a:pt x="164" y="31"/>
                  </a:lnTo>
                  <a:lnTo>
                    <a:pt x="160" y="39"/>
                  </a:lnTo>
                  <a:lnTo>
                    <a:pt x="153" y="42"/>
                  </a:lnTo>
                  <a:lnTo>
                    <a:pt x="147" y="47"/>
                  </a:lnTo>
                  <a:lnTo>
                    <a:pt x="139" y="52"/>
                  </a:lnTo>
                  <a:lnTo>
                    <a:pt x="132" y="56"/>
                  </a:lnTo>
                  <a:lnTo>
                    <a:pt x="127" y="61"/>
                  </a:lnTo>
                  <a:lnTo>
                    <a:pt x="124" y="69"/>
                  </a:lnTo>
                  <a:lnTo>
                    <a:pt x="130" y="68"/>
                  </a:lnTo>
                  <a:lnTo>
                    <a:pt x="139" y="66"/>
                  </a:lnTo>
                  <a:lnTo>
                    <a:pt x="146" y="62"/>
                  </a:lnTo>
                  <a:lnTo>
                    <a:pt x="153" y="60"/>
                  </a:lnTo>
                  <a:lnTo>
                    <a:pt x="160" y="56"/>
                  </a:lnTo>
                  <a:lnTo>
                    <a:pt x="167" y="53"/>
                  </a:lnTo>
                  <a:lnTo>
                    <a:pt x="175" y="52"/>
                  </a:lnTo>
                  <a:lnTo>
                    <a:pt x="185" y="53"/>
                  </a:lnTo>
                  <a:lnTo>
                    <a:pt x="187" y="60"/>
                  </a:lnTo>
                  <a:lnTo>
                    <a:pt x="188" y="69"/>
                  </a:lnTo>
                  <a:lnTo>
                    <a:pt x="177" y="72"/>
                  </a:lnTo>
                  <a:lnTo>
                    <a:pt x="168" y="75"/>
                  </a:lnTo>
                  <a:lnTo>
                    <a:pt x="157" y="79"/>
                  </a:lnTo>
                  <a:lnTo>
                    <a:pt x="147" y="82"/>
                  </a:lnTo>
                  <a:lnTo>
                    <a:pt x="135" y="83"/>
                  </a:lnTo>
                  <a:lnTo>
                    <a:pt x="126" y="84"/>
                  </a:lnTo>
                  <a:lnTo>
                    <a:pt x="114" y="85"/>
                  </a:lnTo>
                  <a:lnTo>
                    <a:pt x="104" y="87"/>
                  </a:lnTo>
                  <a:lnTo>
                    <a:pt x="92" y="87"/>
                  </a:lnTo>
                  <a:lnTo>
                    <a:pt x="81" y="89"/>
                  </a:lnTo>
                  <a:lnTo>
                    <a:pt x="70" y="90"/>
                  </a:lnTo>
                  <a:lnTo>
                    <a:pt x="59" y="93"/>
                  </a:lnTo>
                  <a:lnTo>
                    <a:pt x="48" y="95"/>
                  </a:lnTo>
                  <a:lnTo>
                    <a:pt x="39" y="99"/>
                  </a:lnTo>
                  <a:lnTo>
                    <a:pt x="30" y="103"/>
                  </a:lnTo>
                  <a:lnTo>
                    <a:pt x="23" y="109"/>
                  </a:lnTo>
                  <a:lnTo>
                    <a:pt x="18" y="103"/>
                  </a:lnTo>
                  <a:lnTo>
                    <a:pt x="14" y="98"/>
                  </a:lnTo>
                  <a:lnTo>
                    <a:pt x="11" y="93"/>
                  </a:lnTo>
                  <a:lnTo>
                    <a:pt x="9" y="86"/>
                  </a:lnTo>
                  <a:lnTo>
                    <a:pt x="5" y="80"/>
                  </a:lnTo>
                  <a:lnTo>
                    <a:pt x="3" y="72"/>
                  </a:lnTo>
                  <a:lnTo>
                    <a:pt x="0" y="66"/>
                  </a:lnTo>
                  <a:lnTo>
                    <a:pt x="0" y="59"/>
                  </a:lnTo>
                  <a:lnTo>
                    <a:pt x="0" y="50"/>
                  </a:lnTo>
                  <a:lnTo>
                    <a:pt x="2" y="42"/>
                  </a:lnTo>
                  <a:lnTo>
                    <a:pt x="4" y="34"/>
                  </a:lnTo>
                  <a:lnTo>
                    <a:pt x="8" y="28"/>
                  </a:lnTo>
                  <a:lnTo>
                    <a:pt x="11" y="20"/>
                  </a:lnTo>
                  <a:lnTo>
                    <a:pt x="17" y="16"/>
                  </a:lnTo>
                  <a:lnTo>
                    <a:pt x="24" y="10"/>
                  </a:lnTo>
                  <a:lnTo>
                    <a:pt x="34" y="8"/>
                  </a:lnTo>
                  <a:lnTo>
                    <a:pt x="34" y="15"/>
                  </a:lnTo>
                  <a:lnTo>
                    <a:pt x="30" y="22"/>
                  </a:lnTo>
                  <a:lnTo>
                    <a:pt x="27" y="29"/>
                  </a:lnTo>
                  <a:lnTo>
                    <a:pt x="27" y="37"/>
                  </a:lnTo>
                  <a:lnTo>
                    <a:pt x="35" y="33"/>
                  </a:lnTo>
                  <a:lnTo>
                    <a:pt x="44" y="30"/>
                  </a:lnTo>
                  <a:lnTo>
                    <a:pt x="50" y="26"/>
                  </a:lnTo>
                  <a:lnTo>
                    <a:pt x="58" y="20"/>
                  </a:lnTo>
                  <a:lnTo>
                    <a:pt x="64" y="15"/>
                  </a:lnTo>
                  <a:lnTo>
                    <a:pt x="70" y="9"/>
                  </a:lnTo>
                  <a:lnTo>
                    <a:pt x="77" y="4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021" name="Freeform 459"/>
            <p:cNvSpPr>
              <a:spLocks/>
            </p:cNvSpPr>
            <p:nvPr/>
          </p:nvSpPr>
          <p:spPr bwMode="auto">
            <a:xfrm>
              <a:off x="6644" y="3846"/>
              <a:ext cx="13" cy="5"/>
            </a:xfrm>
            <a:custGeom>
              <a:avLst/>
              <a:gdLst>
                <a:gd name="T0" fmla="*/ 0 w 53"/>
                <a:gd name="T1" fmla="*/ 0 h 16"/>
                <a:gd name="T2" fmla="*/ 0 w 53"/>
                <a:gd name="T3" fmla="*/ 0 h 16"/>
                <a:gd name="T4" fmla="*/ 0 w 53"/>
                <a:gd name="T5" fmla="*/ 0 h 16"/>
                <a:gd name="T6" fmla="*/ 0 w 53"/>
                <a:gd name="T7" fmla="*/ 0 h 16"/>
                <a:gd name="T8" fmla="*/ 0 w 53"/>
                <a:gd name="T9" fmla="*/ 0 h 16"/>
                <a:gd name="T10" fmla="*/ 0 w 53"/>
                <a:gd name="T11" fmla="*/ 0 h 16"/>
                <a:gd name="T12" fmla="*/ 0 w 53"/>
                <a:gd name="T13" fmla="*/ 0 h 16"/>
                <a:gd name="T14" fmla="*/ 0 w 53"/>
                <a:gd name="T15" fmla="*/ 0 h 16"/>
                <a:gd name="T16" fmla="*/ 0 w 53"/>
                <a:gd name="T17" fmla="*/ 0 h 16"/>
                <a:gd name="T18" fmla="*/ 0 w 53"/>
                <a:gd name="T19" fmla="*/ 0 h 16"/>
                <a:gd name="T20" fmla="*/ 0 w 53"/>
                <a:gd name="T21" fmla="*/ 0 h 16"/>
                <a:gd name="T22" fmla="*/ 0 w 53"/>
                <a:gd name="T23" fmla="*/ 0 h 16"/>
                <a:gd name="T24" fmla="*/ 0 w 53"/>
                <a:gd name="T25" fmla="*/ 0 h 16"/>
                <a:gd name="T26" fmla="*/ 0 w 53"/>
                <a:gd name="T27" fmla="*/ 0 h 16"/>
                <a:gd name="T28" fmla="*/ 0 w 53"/>
                <a:gd name="T29" fmla="*/ 0 h 16"/>
                <a:gd name="T30" fmla="*/ 0 w 53"/>
                <a:gd name="T31" fmla="*/ 0 h 16"/>
                <a:gd name="T32" fmla="*/ 0 w 53"/>
                <a:gd name="T33" fmla="*/ 0 h 16"/>
                <a:gd name="T34" fmla="*/ 0 w 53"/>
                <a:gd name="T35" fmla="*/ 0 h 16"/>
                <a:gd name="T36" fmla="*/ 0 w 53"/>
                <a:gd name="T37" fmla="*/ 0 h 16"/>
                <a:gd name="T38" fmla="*/ 0 w 53"/>
                <a:gd name="T39" fmla="*/ 0 h 1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53"/>
                <a:gd name="T61" fmla="*/ 0 h 16"/>
                <a:gd name="T62" fmla="*/ 53 w 53"/>
                <a:gd name="T63" fmla="*/ 16 h 1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53" h="16">
                  <a:moveTo>
                    <a:pt x="23" y="0"/>
                  </a:moveTo>
                  <a:lnTo>
                    <a:pt x="27" y="1"/>
                  </a:lnTo>
                  <a:lnTo>
                    <a:pt x="35" y="2"/>
                  </a:lnTo>
                  <a:lnTo>
                    <a:pt x="39" y="2"/>
                  </a:lnTo>
                  <a:lnTo>
                    <a:pt x="45" y="4"/>
                  </a:lnTo>
                  <a:lnTo>
                    <a:pt x="50" y="9"/>
                  </a:lnTo>
                  <a:lnTo>
                    <a:pt x="53" y="16"/>
                  </a:lnTo>
                  <a:lnTo>
                    <a:pt x="45" y="16"/>
                  </a:lnTo>
                  <a:lnTo>
                    <a:pt x="39" y="16"/>
                  </a:lnTo>
                  <a:lnTo>
                    <a:pt x="33" y="16"/>
                  </a:lnTo>
                  <a:lnTo>
                    <a:pt x="26" y="16"/>
                  </a:lnTo>
                  <a:lnTo>
                    <a:pt x="20" y="16"/>
                  </a:lnTo>
                  <a:lnTo>
                    <a:pt x="13" y="16"/>
                  </a:lnTo>
                  <a:lnTo>
                    <a:pt x="7" y="16"/>
                  </a:lnTo>
                  <a:lnTo>
                    <a:pt x="0" y="16"/>
                  </a:lnTo>
                  <a:lnTo>
                    <a:pt x="2" y="9"/>
                  </a:lnTo>
                  <a:lnTo>
                    <a:pt x="9" y="5"/>
                  </a:lnTo>
                  <a:lnTo>
                    <a:pt x="15" y="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022" name="Freeform 460"/>
            <p:cNvSpPr>
              <a:spLocks/>
            </p:cNvSpPr>
            <p:nvPr/>
          </p:nvSpPr>
          <p:spPr bwMode="auto">
            <a:xfrm>
              <a:off x="6642" y="3855"/>
              <a:ext cx="20" cy="3"/>
            </a:xfrm>
            <a:custGeom>
              <a:avLst/>
              <a:gdLst>
                <a:gd name="T0" fmla="*/ 0 w 78"/>
                <a:gd name="T1" fmla="*/ 0 h 13"/>
                <a:gd name="T2" fmla="*/ 0 w 78"/>
                <a:gd name="T3" fmla="*/ 0 h 13"/>
                <a:gd name="T4" fmla="*/ 0 w 78"/>
                <a:gd name="T5" fmla="*/ 0 h 13"/>
                <a:gd name="T6" fmla="*/ 0 w 78"/>
                <a:gd name="T7" fmla="*/ 0 h 13"/>
                <a:gd name="T8" fmla="*/ 0 w 78"/>
                <a:gd name="T9" fmla="*/ 0 h 13"/>
                <a:gd name="T10" fmla="*/ 0 w 78"/>
                <a:gd name="T11" fmla="*/ 0 h 13"/>
                <a:gd name="T12" fmla="*/ 0 w 78"/>
                <a:gd name="T13" fmla="*/ 0 h 13"/>
                <a:gd name="T14" fmla="*/ 0 w 78"/>
                <a:gd name="T15" fmla="*/ 0 h 13"/>
                <a:gd name="T16" fmla="*/ 0 w 78"/>
                <a:gd name="T17" fmla="*/ 0 h 13"/>
                <a:gd name="T18" fmla="*/ 0 w 78"/>
                <a:gd name="T19" fmla="*/ 0 h 13"/>
                <a:gd name="T20" fmla="*/ 0 w 78"/>
                <a:gd name="T21" fmla="*/ 0 h 13"/>
                <a:gd name="T22" fmla="*/ 0 w 78"/>
                <a:gd name="T23" fmla="*/ 0 h 13"/>
                <a:gd name="T24" fmla="*/ 0 w 78"/>
                <a:gd name="T25" fmla="*/ 0 h 13"/>
                <a:gd name="T26" fmla="*/ 0 w 78"/>
                <a:gd name="T27" fmla="*/ 0 h 13"/>
                <a:gd name="T28" fmla="*/ 0 w 78"/>
                <a:gd name="T29" fmla="*/ 0 h 13"/>
                <a:gd name="T30" fmla="*/ 0 w 78"/>
                <a:gd name="T31" fmla="*/ 0 h 13"/>
                <a:gd name="T32" fmla="*/ 0 w 78"/>
                <a:gd name="T33" fmla="*/ 0 h 13"/>
                <a:gd name="T34" fmla="*/ 0 w 78"/>
                <a:gd name="T35" fmla="*/ 0 h 13"/>
                <a:gd name="T36" fmla="*/ 0 w 78"/>
                <a:gd name="T37" fmla="*/ 0 h 13"/>
                <a:gd name="T38" fmla="*/ 0 w 78"/>
                <a:gd name="T39" fmla="*/ 0 h 13"/>
                <a:gd name="T40" fmla="*/ 0 w 78"/>
                <a:gd name="T41" fmla="*/ 0 h 13"/>
                <a:gd name="T42" fmla="*/ 0 w 78"/>
                <a:gd name="T43" fmla="*/ 0 h 1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78"/>
                <a:gd name="T67" fmla="*/ 0 h 13"/>
                <a:gd name="T68" fmla="*/ 78 w 78"/>
                <a:gd name="T69" fmla="*/ 13 h 13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78" h="13">
                  <a:moveTo>
                    <a:pt x="4" y="1"/>
                  </a:moveTo>
                  <a:lnTo>
                    <a:pt x="12" y="0"/>
                  </a:lnTo>
                  <a:lnTo>
                    <a:pt x="22" y="0"/>
                  </a:lnTo>
                  <a:lnTo>
                    <a:pt x="30" y="0"/>
                  </a:lnTo>
                  <a:lnTo>
                    <a:pt x="40" y="0"/>
                  </a:lnTo>
                  <a:lnTo>
                    <a:pt x="49" y="0"/>
                  </a:lnTo>
                  <a:lnTo>
                    <a:pt x="59" y="4"/>
                  </a:lnTo>
                  <a:lnTo>
                    <a:pt x="69" y="6"/>
                  </a:lnTo>
                  <a:lnTo>
                    <a:pt x="78" y="11"/>
                  </a:lnTo>
                  <a:lnTo>
                    <a:pt x="71" y="9"/>
                  </a:lnTo>
                  <a:lnTo>
                    <a:pt x="63" y="9"/>
                  </a:lnTo>
                  <a:lnTo>
                    <a:pt x="53" y="10"/>
                  </a:lnTo>
                  <a:lnTo>
                    <a:pt x="44" y="11"/>
                  </a:lnTo>
                  <a:lnTo>
                    <a:pt x="35" y="11"/>
                  </a:lnTo>
                  <a:lnTo>
                    <a:pt x="25" y="12"/>
                  </a:lnTo>
                  <a:lnTo>
                    <a:pt x="16" y="12"/>
                  </a:lnTo>
                  <a:lnTo>
                    <a:pt x="10" y="13"/>
                  </a:lnTo>
                  <a:lnTo>
                    <a:pt x="4" y="12"/>
                  </a:lnTo>
                  <a:lnTo>
                    <a:pt x="1" y="10"/>
                  </a:lnTo>
                  <a:lnTo>
                    <a:pt x="0" y="6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023" name="Freeform 461"/>
            <p:cNvSpPr>
              <a:spLocks/>
            </p:cNvSpPr>
            <p:nvPr/>
          </p:nvSpPr>
          <p:spPr bwMode="auto">
            <a:xfrm>
              <a:off x="6957" y="3855"/>
              <a:ext cx="51" cy="24"/>
            </a:xfrm>
            <a:custGeom>
              <a:avLst/>
              <a:gdLst>
                <a:gd name="T0" fmla="*/ 0 w 202"/>
                <a:gd name="T1" fmla="*/ 0 h 99"/>
                <a:gd name="T2" fmla="*/ 0 w 202"/>
                <a:gd name="T3" fmla="*/ 0 h 99"/>
                <a:gd name="T4" fmla="*/ 0 w 202"/>
                <a:gd name="T5" fmla="*/ 0 h 99"/>
                <a:gd name="T6" fmla="*/ 0 w 202"/>
                <a:gd name="T7" fmla="*/ 0 h 99"/>
                <a:gd name="T8" fmla="*/ 0 w 202"/>
                <a:gd name="T9" fmla="*/ 0 h 99"/>
                <a:gd name="T10" fmla="*/ 0 w 202"/>
                <a:gd name="T11" fmla="*/ 0 h 99"/>
                <a:gd name="T12" fmla="*/ 0 w 202"/>
                <a:gd name="T13" fmla="*/ 0 h 99"/>
                <a:gd name="T14" fmla="*/ 0 w 202"/>
                <a:gd name="T15" fmla="*/ 0 h 99"/>
                <a:gd name="T16" fmla="*/ 0 w 202"/>
                <a:gd name="T17" fmla="*/ 0 h 99"/>
                <a:gd name="T18" fmla="*/ 0 w 202"/>
                <a:gd name="T19" fmla="*/ 0 h 99"/>
                <a:gd name="T20" fmla="*/ 0 w 202"/>
                <a:gd name="T21" fmla="*/ 0 h 99"/>
                <a:gd name="T22" fmla="*/ 0 w 202"/>
                <a:gd name="T23" fmla="*/ 0 h 99"/>
                <a:gd name="T24" fmla="*/ 0 w 202"/>
                <a:gd name="T25" fmla="*/ 0 h 99"/>
                <a:gd name="T26" fmla="*/ 0 w 202"/>
                <a:gd name="T27" fmla="*/ 0 h 99"/>
                <a:gd name="T28" fmla="*/ 0 w 202"/>
                <a:gd name="T29" fmla="*/ 0 h 99"/>
                <a:gd name="T30" fmla="*/ 0 w 202"/>
                <a:gd name="T31" fmla="*/ 0 h 99"/>
                <a:gd name="T32" fmla="*/ 0 w 202"/>
                <a:gd name="T33" fmla="*/ 0 h 99"/>
                <a:gd name="T34" fmla="*/ 0 w 202"/>
                <a:gd name="T35" fmla="*/ 0 h 99"/>
                <a:gd name="T36" fmla="*/ 0 w 202"/>
                <a:gd name="T37" fmla="*/ 0 h 99"/>
                <a:gd name="T38" fmla="*/ 0 w 202"/>
                <a:gd name="T39" fmla="*/ 0 h 99"/>
                <a:gd name="T40" fmla="*/ 0 w 202"/>
                <a:gd name="T41" fmla="*/ 0 h 99"/>
                <a:gd name="T42" fmla="*/ 0 w 202"/>
                <a:gd name="T43" fmla="*/ 0 h 99"/>
                <a:gd name="T44" fmla="*/ 0 w 202"/>
                <a:gd name="T45" fmla="*/ 0 h 99"/>
                <a:gd name="T46" fmla="*/ 0 w 202"/>
                <a:gd name="T47" fmla="*/ 0 h 99"/>
                <a:gd name="T48" fmla="*/ 0 w 202"/>
                <a:gd name="T49" fmla="*/ 0 h 99"/>
                <a:gd name="T50" fmla="*/ 0 w 202"/>
                <a:gd name="T51" fmla="*/ 0 h 99"/>
                <a:gd name="T52" fmla="*/ 0 w 202"/>
                <a:gd name="T53" fmla="*/ 0 h 99"/>
                <a:gd name="T54" fmla="*/ 0 w 202"/>
                <a:gd name="T55" fmla="*/ 0 h 99"/>
                <a:gd name="T56" fmla="*/ 0 w 202"/>
                <a:gd name="T57" fmla="*/ 0 h 99"/>
                <a:gd name="T58" fmla="*/ 0 w 202"/>
                <a:gd name="T59" fmla="*/ 0 h 99"/>
                <a:gd name="T60" fmla="*/ 0 w 202"/>
                <a:gd name="T61" fmla="*/ 0 h 99"/>
                <a:gd name="T62" fmla="*/ 0 w 202"/>
                <a:gd name="T63" fmla="*/ 0 h 99"/>
                <a:gd name="T64" fmla="*/ 0 w 202"/>
                <a:gd name="T65" fmla="*/ 0 h 99"/>
                <a:gd name="T66" fmla="*/ 0 w 202"/>
                <a:gd name="T67" fmla="*/ 0 h 99"/>
                <a:gd name="T68" fmla="*/ 0 w 202"/>
                <a:gd name="T69" fmla="*/ 0 h 99"/>
                <a:gd name="T70" fmla="*/ 0 w 202"/>
                <a:gd name="T71" fmla="*/ 0 h 99"/>
                <a:gd name="T72" fmla="*/ 0 w 202"/>
                <a:gd name="T73" fmla="*/ 0 h 99"/>
                <a:gd name="T74" fmla="*/ 0 w 202"/>
                <a:gd name="T75" fmla="*/ 0 h 99"/>
                <a:gd name="T76" fmla="*/ 0 w 202"/>
                <a:gd name="T77" fmla="*/ 0 h 99"/>
                <a:gd name="T78" fmla="*/ 0 w 202"/>
                <a:gd name="T79" fmla="*/ 0 h 99"/>
                <a:gd name="T80" fmla="*/ 0 w 202"/>
                <a:gd name="T81" fmla="*/ 0 h 99"/>
                <a:gd name="T82" fmla="*/ 0 w 202"/>
                <a:gd name="T83" fmla="*/ 0 h 99"/>
                <a:gd name="T84" fmla="*/ 0 w 202"/>
                <a:gd name="T85" fmla="*/ 0 h 99"/>
                <a:gd name="T86" fmla="*/ 0 w 202"/>
                <a:gd name="T87" fmla="*/ 0 h 99"/>
                <a:gd name="T88" fmla="*/ 0 w 202"/>
                <a:gd name="T89" fmla="*/ 0 h 99"/>
                <a:gd name="T90" fmla="*/ 0 w 202"/>
                <a:gd name="T91" fmla="*/ 0 h 99"/>
                <a:gd name="T92" fmla="*/ 0 w 202"/>
                <a:gd name="T93" fmla="*/ 0 h 99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02"/>
                <a:gd name="T142" fmla="*/ 0 h 99"/>
                <a:gd name="T143" fmla="*/ 202 w 202"/>
                <a:gd name="T144" fmla="*/ 99 h 99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02" h="99">
                  <a:moveTo>
                    <a:pt x="172" y="0"/>
                  </a:moveTo>
                  <a:lnTo>
                    <a:pt x="178" y="6"/>
                  </a:lnTo>
                  <a:lnTo>
                    <a:pt x="178" y="12"/>
                  </a:lnTo>
                  <a:lnTo>
                    <a:pt x="174" y="16"/>
                  </a:lnTo>
                  <a:lnTo>
                    <a:pt x="171" y="20"/>
                  </a:lnTo>
                  <a:lnTo>
                    <a:pt x="163" y="24"/>
                  </a:lnTo>
                  <a:lnTo>
                    <a:pt x="159" y="29"/>
                  </a:lnTo>
                  <a:lnTo>
                    <a:pt x="150" y="33"/>
                  </a:lnTo>
                  <a:lnTo>
                    <a:pt x="144" y="36"/>
                  </a:lnTo>
                  <a:lnTo>
                    <a:pt x="138" y="40"/>
                  </a:lnTo>
                  <a:lnTo>
                    <a:pt x="134" y="46"/>
                  </a:lnTo>
                  <a:lnTo>
                    <a:pt x="140" y="45"/>
                  </a:lnTo>
                  <a:lnTo>
                    <a:pt x="148" y="44"/>
                  </a:lnTo>
                  <a:lnTo>
                    <a:pt x="154" y="40"/>
                  </a:lnTo>
                  <a:lnTo>
                    <a:pt x="161" y="38"/>
                  </a:lnTo>
                  <a:lnTo>
                    <a:pt x="168" y="35"/>
                  </a:lnTo>
                  <a:lnTo>
                    <a:pt x="174" y="31"/>
                  </a:lnTo>
                  <a:lnTo>
                    <a:pt x="181" y="26"/>
                  </a:lnTo>
                  <a:lnTo>
                    <a:pt x="189" y="24"/>
                  </a:lnTo>
                  <a:lnTo>
                    <a:pt x="192" y="30"/>
                  </a:lnTo>
                  <a:lnTo>
                    <a:pt x="193" y="35"/>
                  </a:lnTo>
                  <a:lnTo>
                    <a:pt x="187" y="43"/>
                  </a:lnTo>
                  <a:lnTo>
                    <a:pt x="184" y="51"/>
                  </a:lnTo>
                  <a:lnTo>
                    <a:pt x="192" y="47"/>
                  </a:lnTo>
                  <a:lnTo>
                    <a:pt x="197" y="51"/>
                  </a:lnTo>
                  <a:lnTo>
                    <a:pt x="199" y="55"/>
                  </a:lnTo>
                  <a:lnTo>
                    <a:pt x="201" y="59"/>
                  </a:lnTo>
                  <a:lnTo>
                    <a:pt x="201" y="64"/>
                  </a:lnTo>
                  <a:lnTo>
                    <a:pt x="202" y="70"/>
                  </a:lnTo>
                  <a:lnTo>
                    <a:pt x="192" y="71"/>
                  </a:lnTo>
                  <a:lnTo>
                    <a:pt x="183" y="73"/>
                  </a:lnTo>
                  <a:lnTo>
                    <a:pt x="173" y="76"/>
                  </a:lnTo>
                  <a:lnTo>
                    <a:pt x="162" y="78"/>
                  </a:lnTo>
                  <a:lnTo>
                    <a:pt x="151" y="82"/>
                  </a:lnTo>
                  <a:lnTo>
                    <a:pt x="140" y="85"/>
                  </a:lnTo>
                  <a:lnTo>
                    <a:pt x="130" y="88"/>
                  </a:lnTo>
                  <a:lnTo>
                    <a:pt x="119" y="91"/>
                  </a:lnTo>
                  <a:lnTo>
                    <a:pt x="107" y="93"/>
                  </a:lnTo>
                  <a:lnTo>
                    <a:pt x="96" y="96"/>
                  </a:lnTo>
                  <a:lnTo>
                    <a:pt x="84" y="97"/>
                  </a:lnTo>
                  <a:lnTo>
                    <a:pt x="73" y="98"/>
                  </a:lnTo>
                  <a:lnTo>
                    <a:pt x="62" y="97"/>
                  </a:lnTo>
                  <a:lnTo>
                    <a:pt x="51" y="96"/>
                  </a:lnTo>
                  <a:lnTo>
                    <a:pt x="42" y="92"/>
                  </a:lnTo>
                  <a:lnTo>
                    <a:pt x="33" y="89"/>
                  </a:lnTo>
                  <a:lnTo>
                    <a:pt x="26" y="90"/>
                  </a:lnTo>
                  <a:lnTo>
                    <a:pt x="21" y="93"/>
                  </a:lnTo>
                  <a:lnTo>
                    <a:pt x="14" y="97"/>
                  </a:lnTo>
                  <a:lnTo>
                    <a:pt x="9" y="99"/>
                  </a:lnTo>
                  <a:lnTo>
                    <a:pt x="3" y="88"/>
                  </a:lnTo>
                  <a:lnTo>
                    <a:pt x="1" y="79"/>
                  </a:lnTo>
                  <a:lnTo>
                    <a:pt x="0" y="71"/>
                  </a:lnTo>
                  <a:lnTo>
                    <a:pt x="2" y="62"/>
                  </a:lnTo>
                  <a:lnTo>
                    <a:pt x="6" y="52"/>
                  </a:lnTo>
                  <a:lnTo>
                    <a:pt x="10" y="45"/>
                  </a:lnTo>
                  <a:lnTo>
                    <a:pt x="18" y="36"/>
                  </a:lnTo>
                  <a:lnTo>
                    <a:pt x="26" y="30"/>
                  </a:lnTo>
                  <a:lnTo>
                    <a:pt x="33" y="23"/>
                  </a:lnTo>
                  <a:lnTo>
                    <a:pt x="42" y="17"/>
                  </a:lnTo>
                  <a:lnTo>
                    <a:pt x="49" y="10"/>
                  </a:lnTo>
                  <a:lnTo>
                    <a:pt x="56" y="4"/>
                  </a:lnTo>
                  <a:lnTo>
                    <a:pt x="63" y="5"/>
                  </a:lnTo>
                  <a:lnTo>
                    <a:pt x="67" y="8"/>
                  </a:lnTo>
                  <a:lnTo>
                    <a:pt x="67" y="11"/>
                  </a:lnTo>
                  <a:lnTo>
                    <a:pt x="66" y="15"/>
                  </a:lnTo>
                  <a:lnTo>
                    <a:pt x="57" y="22"/>
                  </a:lnTo>
                  <a:lnTo>
                    <a:pt x="48" y="30"/>
                  </a:lnTo>
                  <a:lnTo>
                    <a:pt x="55" y="30"/>
                  </a:lnTo>
                  <a:lnTo>
                    <a:pt x="61" y="30"/>
                  </a:lnTo>
                  <a:lnTo>
                    <a:pt x="67" y="27"/>
                  </a:lnTo>
                  <a:lnTo>
                    <a:pt x="73" y="25"/>
                  </a:lnTo>
                  <a:lnTo>
                    <a:pt x="79" y="22"/>
                  </a:lnTo>
                  <a:lnTo>
                    <a:pt x="84" y="19"/>
                  </a:lnTo>
                  <a:lnTo>
                    <a:pt x="91" y="15"/>
                  </a:lnTo>
                  <a:lnTo>
                    <a:pt x="97" y="12"/>
                  </a:lnTo>
                  <a:lnTo>
                    <a:pt x="103" y="9"/>
                  </a:lnTo>
                  <a:lnTo>
                    <a:pt x="113" y="8"/>
                  </a:lnTo>
                  <a:lnTo>
                    <a:pt x="113" y="13"/>
                  </a:lnTo>
                  <a:lnTo>
                    <a:pt x="110" y="19"/>
                  </a:lnTo>
                  <a:lnTo>
                    <a:pt x="106" y="23"/>
                  </a:lnTo>
                  <a:lnTo>
                    <a:pt x="102" y="27"/>
                  </a:lnTo>
                  <a:lnTo>
                    <a:pt x="95" y="32"/>
                  </a:lnTo>
                  <a:lnTo>
                    <a:pt x="90" y="36"/>
                  </a:lnTo>
                  <a:lnTo>
                    <a:pt x="85" y="42"/>
                  </a:lnTo>
                  <a:lnTo>
                    <a:pt x="84" y="47"/>
                  </a:lnTo>
                  <a:lnTo>
                    <a:pt x="95" y="44"/>
                  </a:lnTo>
                  <a:lnTo>
                    <a:pt x="107" y="39"/>
                  </a:lnTo>
                  <a:lnTo>
                    <a:pt x="118" y="33"/>
                  </a:lnTo>
                  <a:lnTo>
                    <a:pt x="128" y="26"/>
                  </a:lnTo>
                  <a:lnTo>
                    <a:pt x="138" y="19"/>
                  </a:lnTo>
                  <a:lnTo>
                    <a:pt x="149" y="13"/>
                  </a:lnTo>
                  <a:lnTo>
                    <a:pt x="161" y="6"/>
                  </a:lnTo>
                  <a:lnTo>
                    <a:pt x="172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024" name="Freeform 462"/>
            <p:cNvSpPr>
              <a:spLocks/>
            </p:cNvSpPr>
            <p:nvPr/>
          </p:nvSpPr>
          <p:spPr bwMode="auto">
            <a:xfrm>
              <a:off x="6927" y="3858"/>
              <a:ext cx="5" cy="3"/>
            </a:xfrm>
            <a:custGeom>
              <a:avLst/>
              <a:gdLst>
                <a:gd name="T0" fmla="*/ 0 w 22"/>
                <a:gd name="T1" fmla="*/ 0 h 13"/>
                <a:gd name="T2" fmla="*/ 0 w 22"/>
                <a:gd name="T3" fmla="*/ 0 h 13"/>
                <a:gd name="T4" fmla="*/ 0 w 22"/>
                <a:gd name="T5" fmla="*/ 0 h 13"/>
                <a:gd name="T6" fmla="*/ 0 w 22"/>
                <a:gd name="T7" fmla="*/ 0 h 13"/>
                <a:gd name="T8" fmla="*/ 0 w 22"/>
                <a:gd name="T9" fmla="*/ 0 h 13"/>
                <a:gd name="T10" fmla="*/ 0 w 22"/>
                <a:gd name="T11" fmla="*/ 0 h 13"/>
                <a:gd name="T12" fmla="*/ 0 w 22"/>
                <a:gd name="T13" fmla="*/ 0 h 13"/>
                <a:gd name="T14" fmla="*/ 0 w 22"/>
                <a:gd name="T15" fmla="*/ 0 h 13"/>
                <a:gd name="T16" fmla="*/ 0 w 22"/>
                <a:gd name="T17" fmla="*/ 0 h 13"/>
                <a:gd name="T18" fmla="*/ 0 w 22"/>
                <a:gd name="T19" fmla="*/ 0 h 13"/>
                <a:gd name="T20" fmla="*/ 0 w 22"/>
                <a:gd name="T21" fmla="*/ 0 h 13"/>
                <a:gd name="T22" fmla="*/ 0 w 22"/>
                <a:gd name="T23" fmla="*/ 0 h 13"/>
                <a:gd name="T24" fmla="*/ 0 w 22"/>
                <a:gd name="T25" fmla="*/ 0 h 13"/>
                <a:gd name="T26" fmla="*/ 0 w 22"/>
                <a:gd name="T27" fmla="*/ 0 h 13"/>
                <a:gd name="T28" fmla="*/ 0 w 22"/>
                <a:gd name="T29" fmla="*/ 0 h 13"/>
                <a:gd name="T30" fmla="*/ 0 w 22"/>
                <a:gd name="T31" fmla="*/ 0 h 1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2"/>
                <a:gd name="T49" fmla="*/ 0 h 13"/>
                <a:gd name="T50" fmla="*/ 22 w 22"/>
                <a:gd name="T51" fmla="*/ 13 h 1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2" h="13">
                  <a:moveTo>
                    <a:pt x="6" y="0"/>
                  </a:moveTo>
                  <a:lnTo>
                    <a:pt x="12" y="0"/>
                  </a:lnTo>
                  <a:lnTo>
                    <a:pt x="16" y="1"/>
                  </a:lnTo>
                  <a:lnTo>
                    <a:pt x="18" y="3"/>
                  </a:lnTo>
                  <a:lnTo>
                    <a:pt x="22" y="4"/>
                  </a:lnTo>
                  <a:lnTo>
                    <a:pt x="22" y="6"/>
                  </a:lnTo>
                  <a:lnTo>
                    <a:pt x="22" y="8"/>
                  </a:lnTo>
                  <a:lnTo>
                    <a:pt x="16" y="10"/>
                  </a:lnTo>
                  <a:lnTo>
                    <a:pt x="12" y="12"/>
                  </a:lnTo>
                  <a:lnTo>
                    <a:pt x="5" y="13"/>
                  </a:lnTo>
                  <a:lnTo>
                    <a:pt x="2" y="13"/>
                  </a:lnTo>
                  <a:lnTo>
                    <a:pt x="0" y="11"/>
                  </a:lnTo>
                  <a:lnTo>
                    <a:pt x="1" y="9"/>
                  </a:lnTo>
                  <a:lnTo>
                    <a:pt x="2" y="5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025" name="Freeform 463"/>
            <p:cNvSpPr>
              <a:spLocks/>
            </p:cNvSpPr>
            <p:nvPr/>
          </p:nvSpPr>
          <p:spPr bwMode="auto">
            <a:xfrm>
              <a:off x="6876" y="3860"/>
              <a:ext cx="52" cy="29"/>
            </a:xfrm>
            <a:custGeom>
              <a:avLst/>
              <a:gdLst>
                <a:gd name="T0" fmla="*/ 0 w 208"/>
                <a:gd name="T1" fmla="*/ 0 h 116"/>
                <a:gd name="T2" fmla="*/ 0 w 208"/>
                <a:gd name="T3" fmla="*/ 0 h 116"/>
                <a:gd name="T4" fmla="*/ 0 w 208"/>
                <a:gd name="T5" fmla="*/ 0 h 116"/>
                <a:gd name="T6" fmla="*/ 0 w 208"/>
                <a:gd name="T7" fmla="*/ 0 h 116"/>
                <a:gd name="T8" fmla="*/ 0 w 208"/>
                <a:gd name="T9" fmla="*/ 0 h 116"/>
                <a:gd name="T10" fmla="*/ 0 w 208"/>
                <a:gd name="T11" fmla="*/ 0 h 116"/>
                <a:gd name="T12" fmla="*/ 0 w 208"/>
                <a:gd name="T13" fmla="*/ 0 h 116"/>
                <a:gd name="T14" fmla="*/ 0 w 208"/>
                <a:gd name="T15" fmla="*/ 0 h 116"/>
                <a:gd name="T16" fmla="*/ 0 w 208"/>
                <a:gd name="T17" fmla="*/ 0 h 116"/>
                <a:gd name="T18" fmla="*/ 0 w 208"/>
                <a:gd name="T19" fmla="*/ 0 h 116"/>
                <a:gd name="T20" fmla="*/ 0 w 208"/>
                <a:gd name="T21" fmla="*/ 0 h 116"/>
                <a:gd name="T22" fmla="*/ 0 w 208"/>
                <a:gd name="T23" fmla="*/ 0 h 116"/>
                <a:gd name="T24" fmla="*/ 0 w 208"/>
                <a:gd name="T25" fmla="*/ 0 h 116"/>
                <a:gd name="T26" fmla="*/ 0 w 208"/>
                <a:gd name="T27" fmla="*/ 0 h 116"/>
                <a:gd name="T28" fmla="*/ 0 w 208"/>
                <a:gd name="T29" fmla="*/ 0 h 116"/>
                <a:gd name="T30" fmla="*/ 0 w 208"/>
                <a:gd name="T31" fmla="*/ 0 h 116"/>
                <a:gd name="T32" fmla="*/ 0 w 208"/>
                <a:gd name="T33" fmla="*/ 0 h 116"/>
                <a:gd name="T34" fmla="*/ 0 w 208"/>
                <a:gd name="T35" fmla="*/ 0 h 116"/>
                <a:gd name="T36" fmla="*/ 0 w 208"/>
                <a:gd name="T37" fmla="*/ 0 h 116"/>
                <a:gd name="T38" fmla="*/ 0 w 208"/>
                <a:gd name="T39" fmla="*/ 0 h 116"/>
                <a:gd name="T40" fmla="*/ 0 w 208"/>
                <a:gd name="T41" fmla="*/ 0 h 116"/>
                <a:gd name="T42" fmla="*/ 0 w 208"/>
                <a:gd name="T43" fmla="*/ 0 h 116"/>
                <a:gd name="T44" fmla="*/ 0 w 208"/>
                <a:gd name="T45" fmla="*/ 0 h 116"/>
                <a:gd name="T46" fmla="*/ 0 w 208"/>
                <a:gd name="T47" fmla="*/ 0 h 116"/>
                <a:gd name="T48" fmla="*/ 0 w 208"/>
                <a:gd name="T49" fmla="*/ 0 h 116"/>
                <a:gd name="T50" fmla="*/ 0 w 208"/>
                <a:gd name="T51" fmla="*/ 0 h 116"/>
                <a:gd name="T52" fmla="*/ 0 w 208"/>
                <a:gd name="T53" fmla="*/ 0 h 116"/>
                <a:gd name="T54" fmla="*/ 0 w 208"/>
                <a:gd name="T55" fmla="*/ 0 h 116"/>
                <a:gd name="T56" fmla="*/ 0 w 208"/>
                <a:gd name="T57" fmla="*/ 0 h 116"/>
                <a:gd name="T58" fmla="*/ 0 w 208"/>
                <a:gd name="T59" fmla="*/ 0 h 116"/>
                <a:gd name="T60" fmla="*/ 0 w 208"/>
                <a:gd name="T61" fmla="*/ 0 h 116"/>
                <a:gd name="T62" fmla="*/ 0 w 208"/>
                <a:gd name="T63" fmla="*/ 0 h 116"/>
                <a:gd name="T64" fmla="*/ 0 w 208"/>
                <a:gd name="T65" fmla="*/ 0 h 116"/>
                <a:gd name="T66" fmla="*/ 0 w 208"/>
                <a:gd name="T67" fmla="*/ 0 h 116"/>
                <a:gd name="T68" fmla="*/ 0 w 208"/>
                <a:gd name="T69" fmla="*/ 0 h 116"/>
                <a:gd name="T70" fmla="*/ 0 w 208"/>
                <a:gd name="T71" fmla="*/ 0 h 116"/>
                <a:gd name="T72" fmla="*/ 0 w 208"/>
                <a:gd name="T73" fmla="*/ 0 h 116"/>
                <a:gd name="T74" fmla="*/ 0 w 208"/>
                <a:gd name="T75" fmla="*/ 0 h 116"/>
                <a:gd name="T76" fmla="*/ 0 w 208"/>
                <a:gd name="T77" fmla="*/ 0 h 116"/>
                <a:gd name="T78" fmla="*/ 0 w 208"/>
                <a:gd name="T79" fmla="*/ 0 h 116"/>
                <a:gd name="T80" fmla="*/ 0 w 208"/>
                <a:gd name="T81" fmla="*/ 0 h 116"/>
                <a:gd name="T82" fmla="*/ 0 w 208"/>
                <a:gd name="T83" fmla="*/ 0 h 11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08"/>
                <a:gd name="T127" fmla="*/ 0 h 116"/>
                <a:gd name="T128" fmla="*/ 208 w 208"/>
                <a:gd name="T129" fmla="*/ 116 h 11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08" h="116">
                  <a:moveTo>
                    <a:pt x="122" y="0"/>
                  </a:moveTo>
                  <a:lnTo>
                    <a:pt x="130" y="1"/>
                  </a:lnTo>
                  <a:lnTo>
                    <a:pt x="136" y="4"/>
                  </a:lnTo>
                  <a:lnTo>
                    <a:pt x="137" y="6"/>
                  </a:lnTo>
                  <a:lnTo>
                    <a:pt x="136" y="12"/>
                  </a:lnTo>
                  <a:lnTo>
                    <a:pt x="129" y="16"/>
                  </a:lnTo>
                  <a:lnTo>
                    <a:pt x="122" y="23"/>
                  </a:lnTo>
                  <a:lnTo>
                    <a:pt x="112" y="28"/>
                  </a:lnTo>
                  <a:lnTo>
                    <a:pt x="105" y="36"/>
                  </a:lnTo>
                  <a:lnTo>
                    <a:pt x="102" y="47"/>
                  </a:lnTo>
                  <a:lnTo>
                    <a:pt x="112" y="45"/>
                  </a:lnTo>
                  <a:lnTo>
                    <a:pt x="123" y="40"/>
                  </a:lnTo>
                  <a:lnTo>
                    <a:pt x="128" y="36"/>
                  </a:lnTo>
                  <a:lnTo>
                    <a:pt x="135" y="32"/>
                  </a:lnTo>
                  <a:lnTo>
                    <a:pt x="140" y="28"/>
                  </a:lnTo>
                  <a:lnTo>
                    <a:pt x="147" y="26"/>
                  </a:lnTo>
                  <a:lnTo>
                    <a:pt x="157" y="19"/>
                  </a:lnTo>
                  <a:lnTo>
                    <a:pt x="168" y="18"/>
                  </a:lnTo>
                  <a:lnTo>
                    <a:pt x="172" y="19"/>
                  </a:lnTo>
                  <a:lnTo>
                    <a:pt x="176" y="23"/>
                  </a:lnTo>
                  <a:lnTo>
                    <a:pt x="180" y="27"/>
                  </a:lnTo>
                  <a:lnTo>
                    <a:pt x="184" y="36"/>
                  </a:lnTo>
                  <a:lnTo>
                    <a:pt x="176" y="32"/>
                  </a:lnTo>
                  <a:lnTo>
                    <a:pt x="170" y="33"/>
                  </a:lnTo>
                  <a:lnTo>
                    <a:pt x="164" y="36"/>
                  </a:lnTo>
                  <a:lnTo>
                    <a:pt x="162" y="41"/>
                  </a:lnTo>
                  <a:lnTo>
                    <a:pt x="158" y="47"/>
                  </a:lnTo>
                  <a:lnTo>
                    <a:pt x="158" y="54"/>
                  </a:lnTo>
                  <a:lnTo>
                    <a:pt x="159" y="59"/>
                  </a:lnTo>
                  <a:lnTo>
                    <a:pt x="164" y="66"/>
                  </a:lnTo>
                  <a:lnTo>
                    <a:pt x="172" y="59"/>
                  </a:lnTo>
                  <a:lnTo>
                    <a:pt x="180" y="56"/>
                  </a:lnTo>
                  <a:lnTo>
                    <a:pt x="187" y="53"/>
                  </a:lnTo>
                  <a:lnTo>
                    <a:pt x="198" y="54"/>
                  </a:lnTo>
                  <a:lnTo>
                    <a:pt x="198" y="58"/>
                  </a:lnTo>
                  <a:lnTo>
                    <a:pt x="204" y="62"/>
                  </a:lnTo>
                  <a:lnTo>
                    <a:pt x="200" y="68"/>
                  </a:lnTo>
                  <a:lnTo>
                    <a:pt x="198" y="73"/>
                  </a:lnTo>
                  <a:lnTo>
                    <a:pt x="202" y="75"/>
                  </a:lnTo>
                  <a:lnTo>
                    <a:pt x="207" y="78"/>
                  </a:lnTo>
                  <a:lnTo>
                    <a:pt x="207" y="81"/>
                  </a:lnTo>
                  <a:lnTo>
                    <a:pt x="208" y="87"/>
                  </a:lnTo>
                  <a:lnTo>
                    <a:pt x="206" y="92"/>
                  </a:lnTo>
                  <a:lnTo>
                    <a:pt x="205" y="98"/>
                  </a:lnTo>
                  <a:lnTo>
                    <a:pt x="205" y="103"/>
                  </a:lnTo>
                  <a:lnTo>
                    <a:pt x="206" y="109"/>
                  </a:lnTo>
                  <a:lnTo>
                    <a:pt x="193" y="109"/>
                  </a:lnTo>
                  <a:lnTo>
                    <a:pt x="181" y="110"/>
                  </a:lnTo>
                  <a:lnTo>
                    <a:pt x="168" y="110"/>
                  </a:lnTo>
                  <a:lnTo>
                    <a:pt x="155" y="111"/>
                  </a:lnTo>
                  <a:lnTo>
                    <a:pt x="142" y="112"/>
                  </a:lnTo>
                  <a:lnTo>
                    <a:pt x="129" y="113"/>
                  </a:lnTo>
                  <a:lnTo>
                    <a:pt x="117" y="115"/>
                  </a:lnTo>
                  <a:lnTo>
                    <a:pt x="105" y="116"/>
                  </a:lnTo>
                  <a:lnTo>
                    <a:pt x="93" y="115"/>
                  </a:lnTo>
                  <a:lnTo>
                    <a:pt x="80" y="115"/>
                  </a:lnTo>
                  <a:lnTo>
                    <a:pt x="68" y="113"/>
                  </a:lnTo>
                  <a:lnTo>
                    <a:pt x="57" y="113"/>
                  </a:lnTo>
                  <a:lnTo>
                    <a:pt x="43" y="111"/>
                  </a:lnTo>
                  <a:lnTo>
                    <a:pt x="33" y="110"/>
                  </a:lnTo>
                  <a:lnTo>
                    <a:pt x="21" y="108"/>
                  </a:lnTo>
                  <a:lnTo>
                    <a:pt x="11" y="105"/>
                  </a:lnTo>
                  <a:lnTo>
                    <a:pt x="5" y="99"/>
                  </a:lnTo>
                  <a:lnTo>
                    <a:pt x="1" y="93"/>
                  </a:lnTo>
                  <a:lnTo>
                    <a:pt x="0" y="87"/>
                  </a:lnTo>
                  <a:lnTo>
                    <a:pt x="1" y="81"/>
                  </a:lnTo>
                  <a:lnTo>
                    <a:pt x="1" y="75"/>
                  </a:lnTo>
                  <a:lnTo>
                    <a:pt x="3" y="68"/>
                  </a:lnTo>
                  <a:lnTo>
                    <a:pt x="6" y="62"/>
                  </a:lnTo>
                  <a:lnTo>
                    <a:pt x="11" y="56"/>
                  </a:lnTo>
                  <a:lnTo>
                    <a:pt x="13" y="49"/>
                  </a:lnTo>
                  <a:lnTo>
                    <a:pt x="19" y="43"/>
                  </a:lnTo>
                  <a:lnTo>
                    <a:pt x="24" y="38"/>
                  </a:lnTo>
                  <a:lnTo>
                    <a:pt x="30" y="35"/>
                  </a:lnTo>
                  <a:lnTo>
                    <a:pt x="41" y="27"/>
                  </a:lnTo>
                  <a:lnTo>
                    <a:pt x="52" y="26"/>
                  </a:lnTo>
                  <a:lnTo>
                    <a:pt x="59" y="32"/>
                  </a:lnTo>
                  <a:lnTo>
                    <a:pt x="69" y="36"/>
                  </a:lnTo>
                  <a:lnTo>
                    <a:pt x="76" y="32"/>
                  </a:lnTo>
                  <a:lnTo>
                    <a:pt x="86" y="27"/>
                  </a:lnTo>
                  <a:lnTo>
                    <a:pt x="94" y="19"/>
                  </a:lnTo>
                  <a:lnTo>
                    <a:pt x="104" y="12"/>
                  </a:lnTo>
                  <a:lnTo>
                    <a:pt x="112" y="4"/>
                  </a:lnTo>
                  <a:lnTo>
                    <a:pt x="122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026" name="Freeform 464"/>
            <p:cNvSpPr>
              <a:spLocks/>
            </p:cNvSpPr>
            <p:nvPr/>
          </p:nvSpPr>
          <p:spPr bwMode="auto">
            <a:xfrm>
              <a:off x="6537" y="3868"/>
              <a:ext cx="126" cy="92"/>
            </a:xfrm>
            <a:custGeom>
              <a:avLst/>
              <a:gdLst>
                <a:gd name="T0" fmla="*/ 0 w 503"/>
                <a:gd name="T1" fmla="*/ 0 h 370"/>
                <a:gd name="T2" fmla="*/ 0 w 503"/>
                <a:gd name="T3" fmla="*/ 0 h 370"/>
                <a:gd name="T4" fmla="*/ 0 w 503"/>
                <a:gd name="T5" fmla="*/ 0 h 370"/>
                <a:gd name="T6" fmla="*/ 0 w 503"/>
                <a:gd name="T7" fmla="*/ 0 h 370"/>
                <a:gd name="T8" fmla="*/ 0 w 503"/>
                <a:gd name="T9" fmla="*/ 0 h 370"/>
                <a:gd name="T10" fmla="*/ 0 w 503"/>
                <a:gd name="T11" fmla="*/ 0 h 370"/>
                <a:gd name="T12" fmla="*/ 0 w 503"/>
                <a:gd name="T13" fmla="*/ 0 h 370"/>
                <a:gd name="T14" fmla="*/ 0 w 503"/>
                <a:gd name="T15" fmla="*/ 0 h 370"/>
                <a:gd name="T16" fmla="*/ 0 w 503"/>
                <a:gd name="T17" fmla="*/ 0 h 370"/>
                <a:gd name="T18" fmla="*/ 0 w 503"/>
                <a:gd name="T19" fmla="*/ 0 h 370"/>
                <a:gd name="T20" fmla="*/ 0 w 503"/>
                <a:gd name="T21" fmla="*/ 0 h 370"/>
                <a:gd name="T22" fmla="*/ 0 w 503"/>
                <a:gd name="T23" fmla="*/ 0 h 370"/>
                <a:gd name="T24" fmla="*/ 0 w 503"/>
                <a:gd name="T25" fmla="*/ 0 h 370"/>
                <a:gd name="T26" fmla="*/ 0 w 503"/>
                <a:gd name="T27" fmla="*/ 0 h 370"/>
                <a:gd name="T28" fmla="*/ 0 w 503"/>
                <a:gd name="T29" fmla="*/ 0 h 370"/>
                <a:gd name="T30" fmla="*/ 0 w 503"/>
                <a:gd name="T31" fmla="*/ 0 h 370"/>
                <a:gd name="T32" fmla="*/ 0 w 503"/>
                <a:gd name="T33" fmla="*/ 0 h 370"/>
                <a:gd name="T34" fmla="*/ 0 w 503"/>
                <a:gd name="T35" fmla="*/ 0 h 370"/>
                <a:gd name="T36" fmla="*/ 0 w 503"/>
                <a:gd name="T37" fmla="*/ 0 h 370"/>
                <a:gd name="T38" fmla="*/ 0 w 503"/>
                <a:gd name="T39" fmla="*/ 0 h 370"/>
                <a:gd name="T40" fmla="*/ 0 w 503"/>
                <a:gd name="T41" fmla="*/ 0 h 370"/>
                <a:gd name="T42" fmla="*/ 0 w 503"/>
                <a:gd name="T43" fmla="*/ 0 h 370"/>
                <a:gd name="T44" fmla="*/ 0 w 503"/>
                <a:gd name="T45" fmla="*/ 0 h 370"/>
                <a:gd name="T46" fmla="*/ 0 w 503"/>
                <a:gd name="T47" fmla="*/ 0 h 370"/>
                <a:gd name="T48" fmla="*/ 0 w 503"/>
                <a:gd name="T49" fmla="*/ 0 h 370"/>
                <a:gd name="T50" fmla="*/ 0 w 503"/>
                <a:gd name="T51" fmla="*/ 0 h 370"/>
                <a:gd name="T52" fmla="*/ 0 w 503"/>
                <a:gd name="T53" fmla="*/ 0 h 370"/>
                <a:gd name="T54" fmla="*/ 0 w 503"/>
                <a:gd name="T55" fmla="*/ 0 h 370"/>
                <a:gd name="T56" fmla="*/ 0 w 503"/>
                <a:gd name="T57" fmla="*/ 0 h 370"/>
                <a:gd name="T58" fmla="*/ 0 w 503"/>
                <a:gd name="T59" fmla="*/ 0 h 370"/>
                <a:gd name="T60" fmla="*/ 0 w 503"/>
                <a:gd name="T61" fmla="*/ 0 h 370"/>
                <a:gd name="T62" fmla="*/ 0 w 503"/>
                <a:gd name="T63" fmla="*/ 0 h 370"/>
                <a:gd name="T64" fmla="*/ 0 w 503"/>
                <a:gd name="T65" fmla="*/ 0 h 370"/>
                <a:gd name="T66" fmla="*/ 0 w 503"/>
                <a:gd name="T67" fmla="*/ 0 h 37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503"/>
                <a:gd name="T103" fmla="*/ 0 h 370"/>
                <a:gd name="T104" fmla="*/ 503 w 503"/>
                <a:gd name="T105" fmla="*/ 370 h 37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503" h="370">
                  <a:moveTo>
                    <a:pt x="22" y="0"/>
                  </a:moveTo>
                  <a:lnTo>
                    <a:pt x="52" y="0"/>
                  </a:lnTo>
                  <a:lnTo>
                    <a:pt x="81" y="2"/>
                  </a:lnTo>
                  <a:lnTo>
                    <a:pt x="111" y="4"/>
                  </a:lnTo>
                  <a:lnTo>
                    <a:pt x="141" y="6"/>
                  </a:lnTo>
                  <a:lnTo>
                    <a:pt x="170" y="7"/>
                  </a:lnTo>
                  <a:lnTo>
                    <a:pt x="201" y="10"/>
                  </a:lnTo>
                  <a:lnTo>
                    <a:pt x="230" y="13"/>
                  </a:lnTo>
                  <a:lnTo>
                    <a:pt x="262" y="16"/>
                  </a:lnTo>
                  <a:lnTo>
                    <a:pt x="291" y="18"/>
                  </a:lnTo>
                  <a:lnTo>
                    <a:pt x="321" y="21"/>
                  </a:lnTo>
                  <a:lnTo>
                    <a:pt x="350" y="24"/>
                  </a:lnTo>
                  <a:lnTo>
                    <a:pt x="380" y="27"/>
                  </a:lnTo>
                  <a:lnTo>
                    <a:pt x="409" y="31"/>
                  </a:lnTo>
                  <a:lnTo>
                    <a:pt x="438" y="36"/>
                  </a:lnTo>
                  <a:lnTo>
                    <a:pt x="468" y="39"/>
                  </a:lnTo>
                  <a:lnTo>
                    <a:pt x="498" y="45"/>
                  </a:lnTo>
                  <a:lnTo>
                    <a:pt x="495" y="62"/>
                  </a:lnTo>
                  <a:lnTo>
                    <a:pt x="495" y="81"/>
                  </a:lnTo>
                  <a:lnTo>
                    <a:pt x="495" y="102"/>
                  </a:lnTo>
                  <a:lnTo>
                    <a:pt x="498" y="124"/>
                  </a:lnTo>
                  <a:lnTo>
                    <a:pt x="498" y="145"/>
                  </a:lnTo>
                  <a:lnTo>
                    <a:pt x="500" y="168"/>
                  </a:lnTo>
                  <a:lnTo>
                    <a:pt x="500" y="191"/>
                  </a:lnTo>
                  <a:lnTo>
                    <a:pt x="503" y="213"/>
                  </a:lnTo>
                  <a:lnTo>
                    <a:pt x="501" y="235"/>
                  </a:lnTo>
                  <a:lnTo>
                    <a:pt x="500" y="257"/>
                  </a:lnTo>
                  <a:lnTo>
                    <a:pt x="498" y="277"/>
                  </a:lnTo>
                  <a:lnTo>
                    <a:pt x="495" y="299"/>
                  </a:lnTo>
                  <a:lnTo>
                    <a:pt x="491" y="317"/>
                  </a:lnTo>
                  <a:lnTo>
                    <a:pt x="483" y="335"/>
                  </a:lnTo>
                  <a:lnTo>
                    <a:pt x="476" y="354"/>
                  </a:lnTo>
                  <a:lnTo>
                    <a:pt x="466" y="370"/>
                  </a:lnTo>
                  <a:lnTo>
                    <a:pt x="438" y="368"/>
                  </a:lnTo>
                  <a:lnTo>
                    <a:pt x="410" y="367"/>
                  </a:lnTo>
                  <a:lnTo>
                    <a:pt x="380" y="364"/>
                  </a:lnTo>
                  <a:lnTo>
                    <a:pt x="353" y="362"/>
                  </a:lnTo>
                  <a:lnTo>
                    <a:pt x="324" y="359"/>
                  </a:lnTo>
                  <a:lnTo>
                    <a:pt x="298" y="356"/>
                  </a:lnTo>
                  <a:lnTo>
                    <a:pt x="269" y="353"/>
                  </a:lnTo>
                  <a:lnTo>
                    <a:pt x="241" y="350"/>
                  </a:lnTo>
                  <a:lnTo>
                    <a:pt x="214" y="345"/>
                  </a:lnTo>
                  <a:lnTo>
                    <a:pt x="186" y="342"/>
                  </a:lnTo>
                  <a:lnTo>
                    <a:pt x="158" y="338"/>
                  </a:lnTo>
                  <a:lnTo>
                    <a:pt x="132" y="334"/>
                  </a:lnTo>
                  <a:lnTo>
                    <a:pt x="105" y="332"/>
                  </a:lnTo>
                  <a:lnTo>
                    <a:pt x="79" y="329"/>
                  </a:lnTo>
                  <a:lnTo>
                    <a:pt x="53" y="327"/>
                  </a:lnTo>
                  <a:lnTo>
                    <a:pt x="29" y="327"/>
                  </a:lnTo>
                  <a:lnTo>
                    <a:pt x="28" y="305"/>
                  </a:lnTo>
                  <a:lnTo>
                    <a:pt x="27" y="285"/>
                  </a:lnTo>
                  <a:lnTo>
                    <a:pt x="24" y="264"/>
                  </a:lnTo>
                  <a:lnTo>
                    <a:pt x="22" y="244"/>
                  </a:lnTo>
                  <a:lnTo>
                    <a:pt x="20" y="223"/>
                  </a:lnTo>
                  <a:lnTo>
                    <a:pt x="16" y="204"/>
                  </a:lnTo>
                  <a:lnTo>
                    <a:pt x="12" y="184"/>
                  </a:lnTo>
                  <a:lnTo>
                    <a:pt x="10" y="164"/>
                  </a:lnTo>
                  <a:lnTo>
                    <a:pt x="8" y="143"/>
                  </a:lnTo>
                  <a:lnTo>
                    <a:pt x="4" y="122"/>
                  </a:lnTo>
                  <a:lnTo>
                    <a:pt x="2" y="103"/>
                  </a:lnTo>
                  <a:lnTo>
                    <a:pt x="2" y="84"/>
                  </a:lnTo>
                  <a:lnTo>
                    <a:pt x="0" y="63"/>
                  </a:lnTo>
                  <a:lnTo>
                    <a:pt x="0" y="45"/>
                  </a:lnTo>
                  <a:lnTo>
                    <a:pt x="2" y="24"/>
                  </a:lnTo>
                  <a:lnTo>
                    <a:pt x="5" y="5"/>
                  </a:lnTo>
                  <a:lnTo>
                    <a:pt x="14" y="5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027" name="Freeform 465"/>
            <p:cNvSpPr>
              <a:spLocks/>
            </p:cNvSpPr>
            <p:nvPr/>
          </p:nvSpPr>
          <p:spPr bwMode="auto">
            <a:xfrm>
              <a:off x="6787" y="3877"/>
              <a:ext cx="16" cy="4"/>
            </a:xfrm>
            <a:custGeom>
              <a:avLst/>
              <a:gdLst>
                <a:gd name="T0" fmla="*/ 0 w 63"/>
                <a:gd name="T1" fmla="*/ 0 h 17"/>
                <a:gd name="T2" fmla="*/ 0 w 63"/>
                <a:gd name="T3" fmla="*/ 0 h 17"/>
                <a:gd name="T4" fmla="*/ 0 w 63"/>
                <a:gd name="T5" fmla="*/ 0 h 17"/>
                <a:gd name="T6" fmla="*/ 0 w 63"/>
                <a:gd name="T7" fmla="*/ 0 h 17"/>
                <a:gd name="T8" fmla="*/ 0 w 63"/>
                <a:gd name="T9" fmla="*/ 0 h 17"/>
                <a:gd name="T10" fmla="*/ 0 w 63"/>
                <a:gd name="T11" fmla="*/ 0 h 17"/>
                <a:gd name="T12" fmla="*/ 0 w 63"/>
                <a:gd name="T13" fmla="*/ 0 h 17"/>
                <a:gd name="T14" fmla="*/ 0 w 63"/>
                <a:gd name="T15" fmla="*/ 0 h 17"/>
                <a:gd name="T16" fmla="*/ 0 w 63"/>
                <a:gd name="T17" fmla="*/ 0 h 17"/>
                <a:gd name="T18" fmla="*/ 0 w 63"/>
                <a:gd name="T19" fmla="*/ 0 h 17"/>
                <a:gd name="T20" fmla="*/ 0 w 63"/>
                <a:gd name="T21" fmla="*/ 0 h 17"/>
                <a:gd name="T22" fmla="*/ 0 w 63"/>
                <a:gd name="T23" fmla="*/ 0 h 17"/>
                <a:gd name="T24" fmla="*/ 0 w 63"/>
                <a:gd name="T25" fmla="*/ 0 h 17"/>
                <a:gd name="T26" fmla="*/ 0 w 63"/>
                <a:gd name="T27" fmla="*/ 0 h 17"/>
                <a:gd name="T28" fmla="*/ 0 w 63"/>
                <a:gd name="T29" fmla="*/ 0 h 17"/>
                <a:gd name="T30" fmla="*/ 0 w 63"/>
                <a:gd name="T31" fmla="*/ 0 h 17"/>
                <a:gd name="T32" fmla="*/ 0 w 63"/>
                <a:gd name="T33" fmla="*/ 0 h 17"/>
                <a:gd name="T34" fmla="*/ 0 w 63"/>
                <a:gd name="T35" fmla="*/ 0 h 17"/>
                <a:gd name="T36" fmla="*/ 0 w 63"/>
                <a:gd name="T37" fmla="*/ 0 h 17"/>
                <a:gd name="T38" fmla="*/ 0 w 63"/>
                <a:gd name="T39" fmla="*/ 0 h 1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63"/>
                <a:gd name="T61" fmla="*/ 0 h 17"/>
                <a:gd name="T62" fmla="*/ 63 w 63"/>
                <a:gd name="T63" fmla="*/ 17 h 1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63" h="17">
                  <a:moveTo>
                    <a:pt x="35" y="1"/>
                  </a:moveTo>
                  <a:lnTo>
                    <a:pt x="44" y="0"/>
                  </a:lnTo>
                  <a:lnTo>
                    <a:pt x="53" y="1"/>
                  </a:lnTo>
                  <a:lnTo>
                    <a:pt x="57" y="2"/>
                  </a:lnTo>
                  <a:lnTo>
                    <a:pt x="62" y="7"/>
                  </a:lnTo>
                  <a:lnTo>
                    <a:pt x="63" y="11"/>
                  </a:lnTo>
                  <a:lnTo>
                    <a:pt x="63" y="17"/>
                  </a:lnTo>
                  <a:lnTo>
                    <a:pt x="52" y="16"/>
                  </a:lnTo>
                  <a:lnTo>
                    <a:pt x="44" y="16"/>
                  </a:lnTo>
                  <a:lnTo>
                    <a:pt x="35" y="15"/>
                  </a:lnTo>
                  <a:lnTo>
                    <a:pt x="28" y="15"/>
                  </a:lnTo>
                  <a:lnTo>
                    <a:pt x="19" y="13"/>
                  </a:lnTo>
                  <a:lnTo>
                    <a:pt x="12" y="12"/>
                  </a:lnTo>
                  <a:lnTo>
                    <a:pt x="5" y="9"/>
                  </a:lnTo>
                  <a:lnTo>
                    <a:pt x="0" y="5"/>
                  </a:lnTo>
                  <a:lnTo>
                    <a:pt x="6" y="4"/>
                  </a:lnTo>
                  <a:lnTo>
                    <a:pt x="17" y="4"/>
                  </a:lnTo>
                  <a:lnTo>
                    <a:pt x="26" y="3"/>
                  </a:lnTo>
                  <a:lnTo>
                    <a:pt x="35" y="1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028" name="Freeform 466"/>
            <p:cNvSpPr>
              <a:spLocks/>
            </p:cNvSpPr>
            <p:nvPr/>
          </p:nvSpPr>
          <p:spPr bwMode="auto">
            <a:xfrm>
              <a:off x="6545" y="3878"/>
              <a:ext cx="110" cy="75"/>
            </a:xfrm>
            <a:custGeom>
              <a:avLst/>
              <a:gdLst>
                <a:gd name="T0" fmla="*/ 0 w 438"/>
                <a:gd name="T1" fmla="*/ 0 h 299"/>
                <a:gd name="T2" fmla="*/ 0 w 438"/>
                <a:gd name="T3" fmla="*/ 0 h 299"/>
                <a:gd name="T4" fmla="*/ 0 w 438"/>
                <a:gd name="T5" fmla="*/ 0 h 299"/>
                <a:gd name="T6" fmla="*/ 0 w 438"/>
                <a:gd name="T7" fmla="*/ 0 h 299"/>
                <a:gd name="T8" fmla="*/ 0 w 438"/>
                <a:gd name="T9" fmla="*/ 0 h 299"/>
                <a:gd name="T10" fmla="*/ 0 w 438"/>
                <a:gd name="T11" fmla="*/ 0 h 299"/>
                <a:gd name="T12" fmla="*/ 0 w 438"/>
                <a:gd name="T13" fmla="*/ 0 h 299"/>
                <a:gd name="T14" fmla="*/ 0 w 438"/>
                <a:gd name="T15" fmla="*/ 0 h 299"/>
                <a:gd name="T16" fmla="*/ 0 w 438"/>
                <a:gd name="T17" fmla="*/ 0 h 299"/>
                <a:gd name="T18" fmla="*/ 0 w 438"/>
                <a:gd name="T19" fmla="*/ 0 h 299"/>
                <a:gd name="T20" fmla="*/ 0 w 438"/>
                <a:gd name="T21" fmla="*/ 0 h 299"/>
                <a:gd name="T22" fmla="*/ 0 w 438"/>
                <a:gd name="T23" fmla="*/ 0 h 299"/>
                <a:gd name="T24" fmla="*/ 0 w 438"/>
                <a:gd name="T25" fmla="*/ 0 h 299"/>
                <a:gd name="T26" fmla="*/ 0 w 438"/>
                <a:gd name="T27" fmla="*/ 0 h 299"/>
                <a:gd name="T28" fmla="*/ 0 w 438"/>
                <a:gd name="T29" fmla="*/ 0 h 299"/>
                <a:gd name="T30" fmla="*/ 0 w 438"/>
                <a:gd name="T31" fmla="*/ 0 h 299"/>
                <a:gd name="T32" fmla="*/ 0 w 438"/>
                <a:gd name="T33" fmla="*/ 0 h 299"/>
                <a:gd name="T34" fmla="*/ 0 w 438"/>
                <a:gd name="T35" fmla="*/ 0 h 299"/>
                <a:gd name="T36" fmla="*/ 0 w 438"/>
                <a:gd name="T37" fmla="*/ 0 h 299"/>
                <a:gd name="T38" fmla="*/ 0 w 438"/>
                <a:gd name="T39" fmla="*/ 0 h 299"/>
                <a:gd name="T40" fmla="*/ 0 w 438"/>
                <a:gd name="T41" fmla="*/ 0 h 299"/>
                <a:gd name="T42" fmla="*/ 0 w 438"/>
                <a:gd name="T43" fmla="*/ 0 h 299"/>
                <a:gd name="T44" fmla="*/ 0 w 438"/>
                <a:gd name="T45" fmla="*/ 0 h 299"/>
                <a:gd name="T46" fmla="*/ 0 w 438"/>
                <a:gd name="T47" fmla="*/ 0 h 299"/>
                <a:gd name="T48" fmla="*/ 0 w 438"/>
                <a:gd name="T49" fmla="*/ 0 h 299"/>
                <a:gd name="T50" fmla="*/ 0 w 438"/>
                <a:gd name="T51" fmla="*/ 0 h 299"/>
                <a:gd name="T52" fmla="*/ 0 w 438"/>
                <a:gd name="T53" fmla="*/ 0 h 299"/>
                <a:gd name="T54" fmla="*/ 0 w 438"/>
                <a:gd name="T55" fmla="*/ 0 h 299"/>
                <a:gd name="T56" fmla="*/ 0 w 438"/>
                <a:gd name="T57" fmla="*/ 0 h 299"/>
                <a:gd name="T58" fmla="*/ 0 w 438"/>
                <a:gd name="T59" fmla="*/ 0 h 299"/>
                <a:gd name="T60" fmla="*/ 0 w 438"/>
                <a:gd name="T61" fmla="*/ 0 h 299"/>
                <a:gd name="T62" fmla="*/ 0 w 438"/>
                <a:gd name="T63" fmla="*/ 0 h 299"/>
                <a:gd name="T64" fmla="*/ 0 w 438"/>
                <a:gd name="T65" fmla="*/ 0 h 299"/>
                <a:gd name="T66" fmla="*/ 0 w 438"/>
                <a:gd name="T67" fmla="*/ 0 h 299"/>
                <a:gd name="T68" fmla="*/ 0 w 438"/>
                <a:gd name="T69" fmla="*/ 0 h 299"/>
                <a:gd name="T70" fmla="*/ 0 w 438"/>
                <a:gd name="T71" fmla="*/ 0 h 299"/>
                <a:gd name="T72" fmla="*/ 0 w 438"/>
                <a:gd name="T73" fmla="*/ 0 h 299"/>
                <a:gd name="T74" fmla="*/ 0 w 438"/>
                <a:gd name="T75" fmla="*/ 0 h 299"/>
                <a:gd name="T76" fmla="*/ 0 w 438"/>
                <a:gd name="T77" fmla="*/ 0 h 299"/>
                <a:gd name="T78" fmla="*/ 0 w 438"/>
                <a:gd name="T79" fmla="*/ 0 h 299"/>
                <a:gd name="T80" fmla="*/ 0 w 438"/>
                <a:gd name="T81" fmla="*/ 0 h 299"/>
                <a:gd name="T82" fmla="*/ 0 w 438"/>
                <a:gd name="T83" fmla="*/ 0 h 299"/>
                <a:gd name="T84" fmla="*/ 0 w 438"/>
                <a:gd name="T85" fmla="*/ 0 h 299"/>
                <a:gd name="T86" fmla="*/ 0 w 438"/>
                <a:gd name="T87" fmla="*/ 0 h 299"/>
                <a:gd name="T88" fmla="*/ 0 w 438"/>
                <a:gd name="T89" fmla="*/ 0 h 299"/>
                <a:gd name="T90" fmla="*/ 0 w 438"/>
                <a:gd name="T91" fmla="*/ 0 h 299"/>
                <a:gd name="T92" fmla="*/ 0 w 438"/>
                <a:gd name="T93" fmla="*/ 0 h 299"/>
                <a:gd name="T94" fmla="*/ 0 w 438"/>
                <a:gd name="T95" fmla="*/ 0 h 299"/>
                <a:gd name="T96" fmla="*/ 0 w 438"/>
                <a:gd name="T97" fmla="*/ 0 h 299"/>
                <a:gd name="T98" fmla="*/ 0 w 438"/>
                <a:gd name="T99" fmla="*/ 0 h 299"/>
                <a:gd name="T100" fmla="*/ 0 w 438"/>
                <a:gd name="T101" fmla="*/ 0 h 299"/>
                <a:gd name="T102" fmla="*/ 0 w 438"/>
                <a:gd name="T103" fmla="*/ 0 h 299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438"/>
                <a:gd name="T157" fmla="*/ 0 h 299"/>
                <a:gd name="T158" fmla="*/ 438 w 438"/>
                <a:gd name="T159" fmla="*/ 299 h 299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438" h="299">
                  <a:moveTo>
                    <a:pt x="68" y="0"/>
                  </a:moveTo>
                  <a:lnTo>
                    <a:pt x="89" y="0"/>
                  </a:lnTo>
                  <a:lnTo>
                    <a:pt x="110" y="3"/>
                  </a:lnTo>
                  <a:lnTo>
                    <a:pt x="132" y="3"/>
                  </a:lnTo>
                  <a:lnTo>
                    <a:pt x="155" y="5"/>
                  </a:lnTo>
                  <a:lnTo>
                    <a:pt x="178" y="6"/>
                  </a:lnTo>
                  <a:lnTo>
                    <a:pt x="201" y="7"/>
                  </a:lnTo>
                  <a:lnTo>
                    <a:pt x="224" y="8"/>
                  </a:lnTo>
                  <a:lnTo>
                    <a:pt x="247" y="11"/>
                  </a:lnTo>
                  <a:lnTo>
                    <a:pt x="268" y="13"/>
                  </a:lnTo>
                  <a:lnTo>
                    <a:pt x="291" y="16"/>
                  </a:lnTo>
                  <a:lnTo>
                    <a:pt x="313" y="18"/>
                  </a:lnTo>
                  <a:lnTo>
                    <a:pt x="336" y="21"/>
                  </a:lnTo>
                  <a:lnTo>
                    <a:pt x="359" y="24"/>
                  </a:lnTo>
                  <a:lnTo>
                    <a:pt x="380" y="27"/>
                  </a:lnTo>
                  <a:lnTo>
                    <a:pt x="402" y="32"/>
                  </a:lnTo>
                  <a:lnTo>
                    <a:pt x="424" y="37"/>
                  </a:lnTo>
                  <a:lnTo>
                    <a:pt x="427" y="49"/>
                  </a:lnTo>
                  <a:lnTo>
                    <a:pt x="430" y="64"/>
                  </a:lnTo>
                  <a:lnTo>
                    <a:pt x="432" y="79"/>
                  </a:lnTo>
                  <a:lnTo>
                    <a:pt x="434" y="93"/>
                  </a:lnTo>
                  <a:lnTo>
                    <a:pt x="436" y="109"/>
                  </a:lnTo>
                  <a:lnTo>
                    <a:pt x="437" y="125"/>
                  </a:lnTo>
                  <a:lnTo>
                    <a:pt x="437" y="141"/>
                  </a:lnTo>
                  <a:lnTo>
                    <a:pt x="438" y="157"/>
                  </a:lnTo>
                  <a:lnTo>
                    <a:pt x="437" y="172"/>
                  </a:lnTo>
                  <a:lnTo>
                    <a:pt x="437" y="189"/>
                  </a:lnTo>
                  <a:lnTo>
                    <a:pt x="436" y="205"/>
                  </a:lnTo>
                  <a:lnTo>
                    <a:pt x="436" y="221"/>
                  </a:lnTo>
                  <a:lnTo>
                    <a:pt x="433" y="236"/>
                  </a:lnTo>
                  <a:lnTo>
                    <a:pt x="432" y="251"/>
                  </a:lnTo>
                  <a:lnTo>
                    <a:pt x="431" y="268"/>
                  </a:lnTo>
                  <a:lnTo>
                    <a:pt x="430" y="283"/>
                  </a:lnTo>
                  <a:lnTo>
                    <a:pt x="424" y="284"/>
                  </a:lnTo>
                  <a:lnTo>
                    <a:pt x="419" y="285"/>
                  </a:lnTo>
                  <a:lnTo>
                    <a:pt x="410" y="290"/>
                  </a:lnTo>
                  <a:lnTo>
                    <a:pt x="403" y="295"/>
                  </a:lnTo>
                  <a:lnTo>
                    <a:pt x="394" y="297"/>
                  </a:lnTo>
                  <a:lnTo>
                    <a:pt x="384" y="299"/>
                  </a:lnTo>
                  <a:lnTo>
                    <a:pt x="372" y="298"/>
                  </a:lnTo>
                  <a:lnTo>
                    <a:pt x="361" y="298"/>
                  </a:lnTo>
                  <a:lnTo>
                    <a:pt x="350" y="297"/>
                  </a:lnTo>
                  <a:lnTo>
                    <a:pt x="339" y="296"/>
                  </a:lnTo>
                  <a:lnTo>
                    <a:pt x="326" y="292"/>
                  </a:lnTo>
                  <a:lnTo>
                    <a:pt x="314" y="290"/>
                  </a:lnTo>
                  <a:lnTo>
                    <a:pt x="302" y="289"/>
                  </a:lnTo>
                  <a:lnTo>
                    <a:pt x="290" y="287"/>
                  </a:lnTo>
                  <a:lnTo>
                    <a:pt x="278" y="285"/>
                  </a:lnTo>
                  <a:lnTo>
                    <a:pt x="267" y="284"/>
                  </a:lnTo>
                  <a:lnTo>
                    <a:pt x="255" y="284"/>
                  </a:lnTo>
                  <a:lnTo>
                    <a:pt x="245" y="285"/>
                  </a:lnTo>
                  <a:lnTo>
                    <a:pt x="231" y="280"/>
                  </a:lnTo>
                  <a:lnTo>
                    <a:pt x="219" y="278"/>
                  </a:lnTo>
                  <a:lnTo>
                    <a:pt x="204" y="275"/>
                  </a:lnTo>
                  <a:lnTo>
                    <a:pt x="191" y="274"/>
                  </a:lnTo>
                  <a:lnTo>
                    <a:pt x="176" y="272"/>
                  </a:lnTo>
                  <a:lnTo>
                    <a:pt x="162" y="272"/>
                  </a:lnTo>
                  <a:lnTo>
                    <a:pt x="148" y="271"/>
                  </a:lnTo>
                  <a:lnTo>
                    <a:pt x="135" y="271"/>
                  </a:lnTo>
                  <a:lnTo>
                    <a:pt x="119" y="270"/>
                  </a:lnTo>
                  <a:lnTo>
                    <a:pt x="104" y="270"/>
                  </a:lnTo>
                  <a:lnTo>
                    <a:pt x="92" y="268"/>
                  </a:lnTo>
                  <a:lnTo>
                    <a:pt x="79" y="266"/>
                  </a:lnTo>
                  <a:lnTo>
                    <a:pt x="65" y="262"/>
                  </a:lnTo>
                  <a:lnTo>
                    <a:pt x="53" y="259"/>
                  </a:lnTo>
                  <a:lnTo>
                    <a:pt x="39" y="255"/>
                  </a:lnTo>
                  <a:lnTo>
                    <a:pt x="30" y="249"/>
                  </a:lnTo>
                  <a:lnTo>
                    <a:pt x="29" y="247"/>
                  </a:lnTo>
                  <a:lnTo>
                    <a:pt x="27" y="246"/>
                  </a:lnTo>
                  <a:lnTo>
                    <a:pt x="30" y="236"/>
                  </a:lnTo>
                  <a:lnTo>
                    <a:pt x="32" y="226"/>
                  </a:lnTo>
                  <a:lnTo>
                    <a:pt x="33" y="218"/>
                  </a:lnTo>
                  <a:lnTo>
                    <a:pt x="35" y="209"/>
                  </a:lnTo>
                  <a:lnTo>
                    <a:pt x="33" y="198"/>
                  </a:lnTo>
                  <a:lnTo>
                    <a:pt x="33" y="190"/>
                  </a:lnTo>
                  <a:lnTo>
                    <a:pt x="31" y="179"/>
                  </a:lnTo>
                  <a:lnTo>
                    <a:pt x="30" y="170"/>
                  </a:lnTo>
                  <a:lnTo>
                    <a:pt x="26" y="159"/>
                  </a:lnTo>
                  <a:lnTo>
                    <a:pt x="24" y="151"/>
                  </a:lnTo>
                  <a:lnTo>
                    <a:pt x="23" y="140"/>
                  </a:lnTo>
                  <a:lnTo>
                    <a:pt x="20" y="131"/>
                  </a:lnTo>
                  <a:lnTo>
                    <a:pt x="17" y="122"/>
                  </a:lnTo>
                  <a:lnTo>
                    <a:pt x="13" y="112"/>
                  </a:lnTo>
                  <a:lnTo>
                    <a:pt x="12" y="103"/>
                  </a:lnTo>
                  <a:lnTo>
                    <a:pt x="11" y="96"/>
                  </a:lnTo>
                  <a:lnTo>
                    <a:pt x="14" y="86"/>
                  </a:lnTo>
                  <a:lnTo>
                    <a:pt x="17" y="77"/>
                  </a:lnTo>
                  <a:lnTo>
                    <a:pt x="14" y="69"/>
                  </a:lnTo>
                  <a:lnTo>
                    <a:pt x="13" y="59"/>
                  </a:lnTo>
                  <a:lnTo>
                    <a:pt x="11" y="50"/>
                  </a:lnTo>
                  <a:lnTo>
                    <a:pt x="7" y="42"/>
                  </a:lnTo>
                  <a:lnTo>
                    <a:pt x="3" y="32"/>
                  </a:lnTo>
                  <a:lnTo>
                    <a:pt x="1" y="23"/>
                  </a:lnTo>
                  <a:lnTo>
                    <a:pt x="0" y="13"/>
                  </a:lnTo>
                  <a:lnTo>
                    <a:pt x="1" y="5"/>
                  </a:lnTo>
                  <a:lnTo>
                    <a:pt x="9" y="4"/>
                  </a:lnTo>
                  <a:lnTo>
                    <a:pt x="18" y="4"/>
                  </a:lnTo>
                  <a:lnTo>
                    <a:pt x="25" y="4"/>
                  </a:lnTo>
                  <a:lnTo>
                    <a:pt x="35" y="5"/>
                  </a:lnTo>
                  <a:lnTo>
                    <a:pt x="43" y="4"/>
                  </a:lnTo>
                  <a:lnTo>
                    <a:pt x="51" y="4"/>
                  </a:lnTo>
                  <a:lnTo>
                    <a:pt x="59" y="3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029" name="Freeform 467"/>
            <p:cNvSpPr>
              <a:spLocks/>
            </p:cNvSpPr>
            <p:nvPr/>
          </p:nvSpPr>
          <p:spPr bwMode="auto">
            <a:xfrm>
              <a:off x="6639" y="3880"/>
              <a:ext cx="12" cy="3"/>
            </a:xfrm>
            <a:custGeom>
              <a:avLst/>
              <a:gdLst>
                <a:gd name="T0" fmla="*/ 0 w 46"/>
                <a:gd name="T1" fmla="*/ 0 h 13"/>
                <a:gd name="T2" fmla="*/ 0 w 46"/>
                <a:gd name="T3" fmla="*/ 0 h 13"/>
                <a:gd name="T4" fmla="*/ 0 w 46"/>
                <a:gd name="T5" fmla="*/ 0 h 13"/>
                <a:gd name="T6" fmla="*/ 0 w 46"/>
                <a:gd name="T7" fmla="*/ 0 h 13"/>
                <a:gd name="T8" fmla="*/ 0 w 46"/>
                <a:gd name="T9" fmla="*/ 0 h 13"/>
                <a:gd name="T10" fmla="*/ 0 w 46"/>
                <a:gd name="T11" fmla="*/ 0 h 13"/>
                <a:gd name="T12" fmla="*/ 0 w 46"/>
                <a:gd name="T13" fmla="*/ 0 h 13"/>
                <a:gd name="T14" fmla="*/ 0 w 46"/>
                <a:gd name="T15" fmla="*/ 0 h 13"/>
                <a:gd name="T16" fmla="*/ 0 w 46"/>
                <a:gd name="T17" fmla="*/ 0 h 13"/>
                <a:gd name="T18" fmla="*/ 0 w 46"/>
                <a:gd name="T19" fmla="*/ 0 h 13"/>
                <a:gd name="T20" fmla="*/ 0 w 46"/>
                <a:gd name="T21" fmla="*/ 0 h 13"/>
                <a:gd name="T22" fmla="*/ 0 w 46"/>
                <a:gd name="T23" fmla="*/ 0 h 13"/>
                <a:gd name="T24" fmla="*/ 0 w 46"/>
                <a:gd name="T25" fmla="*/ 0 h 13"/>
                <a:gd name="T26" fmla="*/ 0 w 46"/>
                <a:gd name="T27" fmla="*/ 0 h 13"/>
                <a:gd name="T28" fmla="*/ 0 w 46"/>
                <a:gd name="T29" fmla="*/ 0 h 13"/>
                <a:gd name="T30" fmla="*/ 0 w 46"/>
                <a:gd name="T31" fmla="*/ 0 h 13"/>
                <a:gd name="T32" fmla="*/ 0 w 46"/>
                <a:gd name="T33" fmla="*/ 0 h 13"/>
                <a:gd name="T34" fmla="*/ 0 w 46"/>
                <a:gd name="T35" fmla="*/ 0 h 1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6"/>
                <a:gd name="T55" fmla="*/ 0 h 13"/>
                <a:gd name="T56" fmla="*/ 46 w 46"/>
                <a:gd name="T57" fmla="*/ 13 h 1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6" h="13">
                  <a:moveTo>
                    <a:pt x="2" y="1"/>
                  </a:moveTo>
                  <a:lnTo>
                    <a:pt x="11" y="1"/>
                  </a:lnTo>
                  <a:lnTo>
                    <a:pt x="23" y="0"/>
                  </a:lnTo>
                  <a:lnTo>
                    <a:pt x="28" y="0"/>
                  </a:lnTo>
                  <a:lnTo>
                    <a:pt x="35" y="1"/>
                  </a:lnTo>
                  <a:lnTo>
                    <a:pt x="40" y="2"/>
                  </a:lnTo>
                  <a:lnTo>
                    <a:pt x="43" y="5"/>
                  </a:lnTo>
                  <a:lnTo>
                    <a:pt x="44" y="9"/>
                  </a:lnTo>
                  <a:lnTo>
                    <a:pt x="46" y="13"/>
                  </a:lnTo>
                  <a:lnTo>
                    <a:pt x="40" y="13"/>
                  </a:lnTo>
                  <a:lnTo>
                    <a:pt x="32" y="13"/>
                  </a:lnTo>
                  <a:lnTo>
                    <a:pt x="28" y="12"/>
                  </a:lnTo>
                  <a:lnTo>
                    <a:pt x="22" y="11"/>
                  </a:lnTo>
                  <a:lnTo>
                    <a:pt x="11" y="9"/>
                  </a:lnTo>
                  <a:lnTo>
                    <a:pt x="0" y="5"/>
                  </a:lnTo>
                  <a:lnTo>
                    <a:pt x="0" y="3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030" name="Freeform 468"/>
            <p:cNvSpPr>
              <a:spLocks/>
            </p:cNvSpPr>
            <p:nvPr/>
          </p:nvSpPr>
          <p:spPr bwMode="auto">
            <a:xfrm>
              <a:off x="6558" y="3887"/>
              <a:ext cx="88" cy="14"/>
            </a:xfrm>
            <a:custGeom>
              <a:avLst/>
              <a:gdLst>
                <a:gd name="T0" fmla="*/ 0 w 353"/>
                <a:gd name="T1" fmla="*/ 0 h 57"/>
                <a:gd name="T2" fmla="*/ 0 w 353"/>
                <a:gd name="T3" fmla="*/ 0 h 57"/>
                <a:gd name="T4" fmla="*/ 0 w 353"/>
                <a:gd name="T5" fmla="*/ 0 h 57"/>
                <a:gd name="T6" fmla="*/ 0 w 353"/>
                <a:gd name="T7" fmla="*/ 0 h 57"/>
                <a:gd name="T8" fmla="*/ 0 w 353"/>
                <a:gd name="T9" fmla="*/ 0 h 57"/>
                <a:gd name="T10" fmla="*/ 0 w 353"/>
                <a:gd name="T11" fmla="*/ 0 h 57"/>
                <a:gd name="T12" fmla="*/ 0 w 353"/>
                <a:gd name="T13" fmla="*/ 0 h 57"/>
                <a:gd name="T14" fmla="*/ 0 w 353"/>
                <a:gd name="T15" fmla="*/ 0 h 57"/>
                <a:gd name="T16" fmla="*/ 0 w 353"/>
                <a:gd name="T17" fmla="*/ 0 h 57"/>
                <a:gd name="T18" fmla="*/ 0 w 353"/>
                <a:gd name="T19" fmla="*/ 0 h 57"/>
                <a:gd name="T20" fmla="*/ 0 w 353"/>
                <a:gd name="T21" fmla="*/ 0 h 57"/>
                <a:gd name="T22" fmla="*/ 0 w 353"/>
                <a:gd name="T23" fmla="*/ 0 h 57"/>
                <a:gd name="T24" fmla="*/ 0 w 353"/>
                <a:gd name="T25" fmla="*/ 0 h 57"/>
                <a:gd name="T26" fmla="*/ 0 w 353"/>
                <a:gd name="T27" fmla="*/ 0 h 57"/>
                <a:gd name="T28" fmla="*/ 0 w 353"/>
                <a:gd name="T29" fmla="*/ 0 h 57"/>
                <a:gd name="T30" fmla="*/ 0 w 353"/>
                <a:gd name="T31" fmla="*/ 0 h 57"/>
                <a:gd name="T32" fmla="*/ 0 w 353"/>
                <a:gd name="T33" fmla="*/ 0 h 57"/>
                <a:gd name="T34" fmla="*/ 0 w 353"/>
                <a:gd name="T35" fmla="*/ 0 h 57"/>
                <a:gd name="T36" fmla="*/ 0 w 353"/>
                <a:gd name="T37" fmla="*/ 0 h 57"/>
                <a:gd name="T38" fmla="*/ 0 w 353"/>
                <a:gd name="T39" fmla="*/ 0 h 57"/>
                <a:gd name="T40" fmla="*/ 0 w 353"/>
                <a:gd name="T41" fmla="*/ 0 h 57"/>
                <a:gd name="T42" fmla="*/ 0 w 353"/>
                <a:gd name="T43" fmla="*/ 0 h 57"/>
                <a:gd name="T44" fmla="*/ 0 w 353"/>
                <a:gd name="T45" fmla="*/ 0 h 57"/>
                <a:gd name="T46" fmla="*/ 0 w 353"/>
                <a:gd name="T47" fmla="*/ 0 h 57"/>
                <a:gd name="T48" fmla="*/ 0 w 353"/>
                <a:gd name="T49" fmla="*/ 0 h 57"/>
                <a:gd name="T50" fmla="*/ 0 w 353"/>
                <a:gd name="T51" fmla="*/ 0 h 57"/>
                <a:gd name="T52" fmla="*/ 0 w 353"/>
                <a:gd name="T53" fmla="*/ 0 h 57"/>
                <a:gd name="T54" fmla="*/ 0 w 353"/>
                <a:gd name="T55" fmla="*/ 0 h 57"/>
                <a:gd name="T56" fmla="*/ 0 w 353"/>
                <a:gd name="T57" fmla="*/ 0 h 57"/>
                <a:gd name="T58" fmla="*/ 0 w 353"/>
                <a:gd name="T59" fmla="*/ 0 h 57"/>
                <a:gd name="T60" fmla="*/ 0 w 353"/>
                <a:gd name="T61" fmla="*/ 0 h 57"/>
                <a:gd name="T62" fmla="*/ 0 w 353"/>
                <a:gd name="T63" fmla="*/ 0 h 57"/>
                <a:gd name="T64" fmla="*/ 0 w 353"/>
                <a:gd name="T65" fmla="*/ 0 h 57"/>
                <a:gd name="T66" fmla="*/ 0 w 353"/>
                <a:gd name="T67" fmla="*/ 0 h 57"/>
                <a:gd name="T68" fmla="*/ 0 w 353"/>
                <a:gd name="T69" fmla="*/ 0 h 57"/>
                <a:gd name="T70" fmla="*/ 0 w 353"/>
                <a:gd name="T71" fmla="*/ 0 h 57"/>
                <a:gd name="T72" fmla="*/ 0 w 353"/>
                <a:gd name="T73" fmla="*/ 0 h 57"/>
                <a:gd name="T74" fmla="*/ 0 w 353"/>
                <a:gd name="T75" fmla="*/ 0 h 57"/>
                <a:gd name="T76" fmla="*/ 0 w 353"/>
                <a:gd name="T77" fmla="*/ 0 h 57"/>
                <a:gd name="T78" fmla="*/ 0 w 353"/>
                <a:gd name="T79" fmla="*/ 0 h 57"/>
                <a:gd name="T80" fmla="*/ 0 w 353"/>
                <a:gd name="T81" fmla="*/ 0 h 57"/>
                <a:gd name="T82" fmla="*/ 0 w 353"/>
                <a:gd name="T83" fmla="*/ 0 h 57"/>
                <a:gd name="T84" fmla="*/ 0 w 353"/>
                <a:gd name="T85" fmla="*/ 0 h 57"/>
                <a:gd name="T86" fmla="*/ 0 w 353"/>
                <a:gd name="T87" fmla="*/ 0 h 57"/>
                <a:gd name="T88" fmla="*/ 0 w 353"/>
                <a:gd name="T89" fmla="*/ 0 h 57"/>
                <a:gd name="T90" fmla="*/ 0 w 353"/>
                <a:gd name="T91" fmla="*/ 0 h 57"/>
                <a:gd name="T92" fmla="*/ 0 w 353"/>
                <a:gd name="T93" fmla="*/ 0 h 57"/>
                <a:gd name="T94" fmla="*/ 0 w 353"/>
                <a:gd name="T95" fmla="*/ 0 h 57"/>
                <a:gd name="T96" fmla="*/ 0 w 353"/>
                <a:gd name="T97" fmla="*/ 0 h 57"/>
                <a:gd name="T98" fmla="*/ 0 w 353"/>
                <a:gd name="T99" fmla="*/ 0 h 57"/>
                <a:gd name="T100" fmla="*/ 0 w 353"/>
                <a:gd name="T101" fmla="*/ 0 h 57"/>
                <a:gd name="T102" fmla="*/ 0 w 353"/>
                <a:gd name="T103" fmla="*/ 0 h 57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353"/>
                <a:gd name="T157" fmla="*/ 0 h 57"/>
                <a:gd name="T158" fmla="*/ 353 w 353"/>
                <a:gd name="T159" fmla="*/ 57 h 57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353" h="57">
                  <a:moveTo>
                    <a:pt x="12" y="0"/>
                  </a:moveTo>
                  <a:lnTo>
                    <a:pt x="33" y="0"/>
                  </a:lnTo>
                  <a:lnTo>
                    <a:pt x="55" y="0"/>
                  </a:lnTo>
                  <a:lnTo>
                    <a:pt x="75" y="1"/>
                  </a:lnTo>
                  <a:lnTo>
                    <a:pt x="98" y="1"/>
                  </a:lnTo>
                  <a:lnTo>
                    <a:pt x="118" y="2"/>
                  </a:lnTo>
                  <a:lnTo>
                    <a:pt x="140" y="4"/>
                  </a:lnTo>
                  <a:lnTo>
                    <a:pt x="161" y="7"/>
                  </a:lnTo>
                  <a:lnTo>
                    <a:pt x="182" y="10"/>
                  </a:lnTo>
                  <a:lnTo>
                    <a:pt x="204" y="11"/>
                  </a:lnTo>
                  <a:lnTo>
                    <a:pt x="224" y="13"/>
                  </a:lnTo>
                  <a:lnTo>
                    <a:pt x="245" y="16"/>
                  </a:lnTo>
                  <a:lnTo>
                    <a:pt x="267" y="20"/>
                  </a:lnTo>
                  <a:lnTo>
                    <a:pt x="287" y="22"/>
                  </a:lnTo>
                  <a:lnTo>
                    <a:pt x="309" y="24"/>
                  </a:lnTo>
                  <a:lnTo>
                    <a:pt x="330" y="26"/>
                  </a:lnTo>
                  <a:lnTo>
                    <a:pt x="353" y="29"/>
                  </a:lnTo>
                  <a:lnTo>
                    <a:pt x="351" y="35"/>
                  </a:lnTo>
                  <a:lnTo>
                    <a:pt x="350" y="42"/>
                  </a:lnTo>
                  <a:lnTo>
                    <a:pt x="349" y="49"/>
                  </a:lnTo>
                  <a:lnTo>
                    <a:pt x="349" y="57"/>
                  </a:lnTo>
                  <a:lnTo>
                    <a:pt x="332" y="53"/>
                  </a:lnTo>
                  <a:lnTo>
                    <a:pt x="317" y="49"/>
                  </a:lnTo>
                  <a:lnTo>
                    <a:pt x="300" y="46"/>
                  </a:lnTo>
                  <a:lnTo>
                    <a:pt x="285" y="43"/>
                  </a:lnTo>
                  <a:lnTo>
                    <a:pt x="269" y="41"/>
                  </a:lnTo>
                  <a:lnTo>
                    <a:pt x="252" y="39"/>
                  </a:lnTo>
                  <a:lnTo>
                    <a:pt x="237" y="37"/>
                  </a:lnTo>
                  <a:lnTo>
                    <a:pt x="220" y="36"/>
                  </a:lnTo>
                  <a:lnTo>
                    <a:pt x="203" y="34"/>
                  </a:lnTo>
                  <a:lnTo>
                    <a:pt x="185" y="34"/>
                  </a:lnTo>
                  <a:lnTo>
                    <a:pt x="169" y="31"/>
                  </a:lnTo>
                  <a:lnTo>
                    <a:pt x="152" y="31"/>
                  </a:lnTo>
                  <a:lnTo>
                    <a:pt x="134" y="30"/>
                  </a:lnTo>
                  <a:lnTo>
                    <a:pt x="118" y="30"/>
                  </a:lnTo>
                  <a:lnTo>
                    <a:pt x="102" y="29"/>
                  </a:lnTo>
                  <a:lnTo>
                    <a:pt x="87" y="29"/>
                  </a:lnTo>
                  <a:lnTo>
                    <a:pt x="80" y="25"/>
                  </a:lnTo>
                  <a:lnTo>
                    <a:pt x="73" y="24"/>
                  </a:lnTo>
                  <a:lnTo>
                    <a:pt x="62" y="22"/>
                  </a:lnTo>
                  <a:lnTo>
                    <a:pt x="52" y="22"/>
                  </a:lnTo>
                  <a:lnTo>
                    <a:pt x="40" y="22"/>
                  </a:lnTo>
                  <a:lnTo>
                    <a:pt x="29" y="22"/>
                  </a:lnTo>
                  <a:lnTo>
                    <a:pt x="19" y="22"/>
                  </a:lnTo>
                  <a:lnTo>
                    <a:pt x="10" y="22"/>
                  </a:lnTo>
                  <a:lnTo>
                    <a:pt x="4" y="19"/>
                  </a:lnTo>
                  <a:lnTo>
                    <a:pt x="0" y="15"/>
                  </a:lnTo>
                  <a:lnTo>
                    <a:pt x="2" y="11"/>
                  </a:lnTo>
                  <a:lnTo>
                    <a:pt x="8" y="3"/>
                  </a:lnTo>
                  <a:lnTo>
                    <a:pt x="10" y="1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031" name="Freeform 469"/>
            <p:cNvSpPr>
              <a:spLocks/>
            </p:cNvSpPr>
            <p:nvPr/>
          </p:nvSpPr>
          <p:spPr bwMode="auto">
            <a:xfrm>
              <a:off x="7123" y="3887"/>
              <a:ext cx="22" cy="3"/>
            </a:xfrm>
            <a:custGeom>
              <a:avLst/>
              <a:gdLst>
                <a:gd name="T0" fmla="*/ 0 w 88"/>
                <a:gd name="T1" fmla="*/ 0 h 11"/>
                <a:gd name="T2" fmla="*/ 0 w 88"/>
                <a:gd name="T3" fmla="*/ 0 h 11"/>
                <a:gd name="T4" fmla="*/ 0 w 88"/>
                <a:gd name="T5" fmla="*/ 0 h 11"/>
                <a:gd name="T6" fmla="*/ 0 w 88"/>
                <a:gd name="T7" fmla="*/ 0 h 11"/>
                <a:gd name="T8" fmla="*/ 0 w 88"/>
                <a:gd name="T9" fmla="*/ 0 h 11"/>
                <a:gd name="T10" fmla="*/ 0 w 88"/>
                <a:gd name="T11" fmla="*/ 0 h 11"/>
                <a:gd name="T12" fmla="*/ 0 w 88"/>
                <a:gd name="T13" fmla="*/ 0 h 11"/>
                <a:gd name="T14" fmla="*/ 0 w 88"/>
                <a:gd name="T15" fmla="*/ 0 h 11"/>
                <a:gd name="T16" fmla="*/ 0 w 88"/>
                <a:gd name="T17" fmla="*/ 0 h 11"/>
                <a:gd name="T18" fmla="*/ 0 w 88"/>
                <a:gd name="T19" fmla="*/ 0 h 11"/>
                <a:gd name="T20" fmla="*/ 0 w 88"/>
                <a:gd name="T21" fmla="*/ 0 h 11"/>
                <a:gd name="T22" fmla="*/ 0 w 88"/>
                <a:gd name="T23" fmla="*/ 0 h 11"/>
                <a:gd name="T24" fmla="*/ 0 w 88"/>
                <a:gd name="T25" fmla="*/ 0 h 11"/>
                <a:gd name="T26" fmla="*/ 0 w 88"/>
                <a:gd name="T27" fmla="*/ 0 h 11"/>
                <a:gd name="T28" fmla="*/ 0 w 88"/>
                <a:gd name="T29" fmla="*/ 0 h 11"/>
                <a:gd name="T30" fmla="*/ 0 w 88"/>
                <a:gd name="T31" fmla="*/ 0 h 11"/>
                <a:gd name="T32" fmla="*/ 0 w 88"/>
                <a:gd name="T33" fmla="*/ 0 h 11"/>
                <a:gd name="T34" fmla="*/ 0 w 88"/>
                <a:gd name="T35" fmla="*/ 0 h 11"/>
                <a:gd name="T36" fmla="*/ 0 w 88"/>
                <a:gd name="T37" fmla="*/ 0 h 11"/>
                <a:gd name="T38" fmla="*/ 0 w 88"/>
                <a:gd name="T39" fmla="*/ 0 h 11"/>
                <a:gd name="T40" fmla="*/ 0 w 88"/>
                <a:gd name="T41" fmla="*/ 0 h 11"/>
                <a:gd name="T42" fmla="*/ 0 w 88"/>
                <a:gd name="T43" fmla="*/ 0 h 11"/>
                <a:gd name="T44" fmla="*/ 0 w 88"/>
                <a:gd name="T45" fmla="*/ 0 h 11"/>
                <a:gd name="T46" fmla="*/ 0 w 88"/>
                <a:gd name="T47" fmla="*/ 0 h 1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88"/>
                <a:gd name="T73" fmla="*/ 0 h 11"/>
                <a:gd name="T74" fmla="*/ 88 w 88"/>
                <a:gd name="T75" fmla="*/ 11 h 1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88" h="11">
                  <a:moveTo>
                    <a:pt x="31" y="0"/>
                  </a:moveTo>
                  <a:lnTo>
                    <a:pt x="37" y="0"/>
                  </a:lnTo>
                  <a:lnTo>
                    <a:pt x="45" y="0"/>
                  </a:lnTo>
                  <a:lnTo>
                    <a:pt x="52" y="0"/>
                  </a:lnTo>
                  <a:lnTo>
                    <a:pt x="59" y="0"/>
                  </a:lnTo>
                  <a:lnTo>
                    <a:pt x="66" y="0"/>
                  </a:lnTo>
                  <a:lnTo>
                    <a:pt x="72" y="0"/>
                  </a:lnTo>
                  <a:lnTo>
                    <a:pt x="79" y="0"/>
                  </a:lnTo>
                  <a:lnTo>
                    <a:pt x="88" y="0"/>
                  </a:lnTo>
                  <a:lnTo>
                    <a:pt x="79" y="1"/>
                  </a:lnTo>
                  <a:lnTo>
                    <a:pt x="71" y="4"/>
                  </a:lnTo>
                  <a:lnTo>
                    <a:pt x="63" y="7"/>
                  </a:lnTo>
                  <a:lnTo>
                    <a:pt x="55" y="10"/>
                  </a:lnTo>
                  <a:lnTo>
                    <a:pt x="45" y="11"/>
                  </a:lnTo>
                  <a:lnTo>
                    <a:pt x="36" y="11"/>
                  </a:lnTo>
                  <a:lnTo>
                    <a:pt x="28" y="11"/>
                  </a:lnTo>
                  <a:lnTo>
                    <a:pt x="20" y="11"/>
                  </a:lnTo>
                  <a:lnTo>
                    <a:pt x="10" y="9"/>
                  </a:lnTo>
                  <a:lnTo>
                    <a:pt x="0" y="6"/>
                  </a:lnTo>
                  <a:lnTo>
                    <a:pt x="7" y="3"/>
                  </a:lnTo>
                  <a:lnTo>
                    <a:pt x="16" y="3"/>
                  </a:lnTo>
                  <a:lnTo>
                    <a:pt x="23" y="2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032" name="Freeform 470"/>
            <p:cNvSpPr>
              <a:spLocks/>
            </p:cNvSpPr>
            <p:nvPr/>
          </p:nvSpPr>
          <p:spPr bwMode="auto">
            <a:xfrm>
              <a:off x="6498" y="3889"/>
              <a:ext cx="38" cy="67"/>
            </a:xfrm>
            <a:custGeom>
              <a:avLst/>
              <a:gdLst>
                <a:gd name="T0" fmla="*/ 0 w 153"/>
                <a:gd name="T1" fmla="*/ 0 h 267"/>
                <a:gd name="T2" fmla="*/ 0 w 153"/>
                <a:gd name="T3" fmla="*/ 0 h 267"/>
                <a:gd name="T4" fmla="*/ 0 w 153"/>
                <a:gd name="T5" fmla="*/ 0 h 267"/>
                <a:gd name="T6" fmla="*/ 0 w 153"/>
                <a:gd name="T7" fmla="*/ 0 h 267"/>
                <a:gd name="T8" fmla="*/ 0 w 153"/>
                <a:gd name="T9" fmla="*/ 0 h 267"/>
                <a:gd name="T10" fmla="*/ 0 w 153"/>
                <a:gd name="T11" fmla="*/ 0 h 267"/>
                <a:gd name="T12" fmla="*/ 0 w 153"/>
                <a:gd name="T13" fmla="*/ 0 h 267"/>
                <a:gd name="T14" fmla="*/ 0 w 153"/>
                <a:gd name="T15" fmla="*/ 0 h 267"/>
                <a:gd name="T16" fmla="*/ 0 w 153"/>
                <a:gd name="T17" fmla="*/ 0 h 267"/>
                <a:gd name="T18" fmla="*/ 0 w 153"/>
                <a:gd name="T19" fmla="*/ 0 h 267"/>
                <a:gd name="T20" fmla="*/ 0 w 153"/>
                <a:gd name="T21" fmla="*/ 0 h 267"/>
                <a:gd name="T22" fmla="*/ 0 w 153"/>
                <a:gd name="T23" fmla="*/ 0 h 267"/>
                <a:gd name="T24" fmla="*/ 0 w 153"/>
                <a:gd name="T25" fmla="*/ 0 h 267"/>
                <a:gd name="T26" fmla="*/ 0 w 153"/>
                <a:gd name="T27" fmla="*/ 0 h 267"/>
                <a:gd name="T28" fmla="*/ 0 w 153"/>
                <a:gd name="T29" fmla="*/ 0 h 267"/>
                <a:gd name="T30" fmla="*/ 0 w 153"/>
                <a:gd name="T31" fmla="*/ 0 h 267"/>
                <a:gd name="T32" fmla="*/ 0 w 153"/>
                <a:gd name="T33" fmla="*/ 0 h 267"/>
                <a:gd name="T34" fmla="*/ 0 w 153"/>
                <a:gd name="T35" fmla="*/ 0 h 267"/>
                <a:gd name="T36" fmla="*/ 0 w 153"/>
                <a:gd name="T37" fmla="*/ 0 h 267"/>
                <a:gd name="T38" fmla="*/ 0 w 153"/>
                <a:gd name="T39" fmla="*/ 0 h 267"/>
                <a:gd name="T40" fmla="*/ 0 w 153"/>
                <a:gd name="T41" fmla="*/ 0 h 267"/>
                <a:gd name="T42" fmla="*/ 0 w 153"/>
                <a:gd name="T43" fmla="*/ 0 h 267"/>
                <a:gd name="T44" fmla="*/ 0 w 153"/>
                <a:gd name="T45" fmla="*/ 0 h 267"/>
                <a:gd name="T46" fmla="*/ 0 w 153"/>
                <a:gd name="T47" fmla="*/ 0 h 267"/>
                <a:gd name="T48" fmla="*/ 0 w 153"/>
                <a:gd name="T49" fmla="*/ 0 h 267"/>
                <a:gd name="T50" fmla="*/ 0 w 153"/>
                <a:gd name="T51" fmla="*/ 0 h 267"/>
                <a:gd name="T52" fmla="*/ 0 w 153"/>
                <a:gd name="T53" fmla="*/ 0 h 267"/>
                <a:gd name="T54" fmla="*/ 0 w 153"/>
                <a:gd name="T55" fmla="*/ 0 h 267"/>
                <a:gd name="T56" fmla="*/ 0 w 153"/>
                <a:gd name="T57" fmla="*/ 0 h 267"/>
                <a:gd name="T58" fmla="*/ 0 w 153"/>
                <a:gd name="T59" fmla="*/ 0 h 267"/>
                <a:gd name="T60" fmla="*/ 0 w 153"/>
                <a:gd name="T61" fmla="*/ 0 h 267"/>
                <a:gd name="T62" fmla="*/ 0 w 153"/>
                <a:gd name="T63" fmla="*/ 0 h 267"/>
                <a:gd name="T64" fmla="*/ 0 w 153"/>
                <a:gd name="T65" fmla="*/ 0 h 267"/>
                <a:gd name="T66" fmla="*/ 0 w 153"/>
                <a:gd name="T67" fmla="*/ 0 h 267"/>
                <a:gd name="T68" fmla="*/ 0 w 153"/>
                <a:gd name="T69" fmla="*/ 0 h 267"/>
                <a:gd name="T70" fmla="*/ 0 w 153"/>
                <a:gd name="T71" fmla="*/ 0 h 267"/>
                <a:gd name="T72" fmla="*/ 0 w 153"/>
                <a:gd name="T73" fmla="*/ 0 h 267"/>
                <a:gd name="T74" fmla="*/ 0 w 153"/>
                <a:gd name="T75" fmla="*/ 0 h 267"/>
                <a:gd name="T76" fmla="*/ 0 w 153"/>
                <a:gd name="T77" fmla="*/ 0 h 267"/>
                <a:gd name="T78" fmla="*/ 0 w 153"/>
                <a:gd name="T79" fmla="*/ 0 h 267"/>
                <a:gd name="T80" fmla="*/ 0 w 153"/>
                <a:gd name="T81" fmla="*/ 0 h 267"/>
                <a:gd name="T82" fmla="*/ 0 w 153"/>
                <a:gd name="T83" fmla="*/ 0 h 267"/>
                <a:gd name="T84" fmla="*/ 0 w 153"/>
                <a:gd name="T85" fmla="*/ 0 h 267"/>
                <a:gd name="T86" fmla="*/ 0 w 153"/>
                <a:gd name="T87" fmla="*/ 0 h 267"/>
                <a:gd name="T88" fmla="*/ 0 w 153"/>
                <a:gd name="T89" fmla="*/ 0 h 267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53"/>
                <a:gd name="T136" fmla="*/ 0 h 267"/>
                <a:gd name="T137" fmla="*/ 153 w 153"/>
                <a:gd name="T138" fmla="*/ 267 h 267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53" h="267">
                  <a:moveTo>
                    <a:pt x="96" y="0"/>
                  </a:moveTo>
                  <a:lnTo>
                    <a:pt x="102" y="0"/>
                  </a:lnTo>
                  <a:lnTo>
                    <a:pt x="107" y="1"/>
                  </a:lnTo>
                  <a:lnTo>
                    <a:pt x="111" y="2"/>
                  </a:lnTo>
                  <a:lnTo>
                    <a:pt x="116" y="3"/>
                  </a:lnTo>
                  <a:lnTo>
                    <a:pt x="118" y="6"/>
                  </a:lnTo>
                  <a:lnTo>
                    <a:pt x="120" y="12"/>
                  </a:lnTo>
                  <a:lnTo>
                    <a:pt x="118" y="19"/>
                  </a:lnTo>
                  <a:lnTo>
                    <a:pt x="114" y="27"/>
                  </a:lnTo>
                  <a:lnTo>
                    <a:pt x="108" y="32"/>
                  </a:lnTo>
                  <a:lnTo>
                    <a:pt x="104" y="36"/>
                  </a:lnTo>
                  <a:lnTo>
                    <a:pt x="98" y="42"/>
                  </a:lnTo>
                  <a:lnTo>
                    <a:pt x="94" y="46"/>
                  </a:lnTo>
                  <a:lnTo>
                    <a:pt x="82" y="55"/>
                  </a:lnTo>
                  <a:lnTo>
                    <a:pt x="76" y="61"/>
                  </a:lnTo>
                  <a:lnTo>
                    <a:pt x="79" y="67"/>
                  </a:lnTo>
                  <a:lnTo>
                    <a:pt x="82" y="69"/>
                  </a:lnTo>
                  <a:lnTo>
                    <a:pt x="85" y="69"/>
                  </a:lnTo>
                  <a:lnTo>
                    <a:pt x="93" y="67"/>
                  </a:lnTo>
                  <a:lnTo>
                    <a:pt x="96" y="63"/>
                  </a:lnTo>
                  <a:lnTo>
                    <a:pt x="102" y="58"/>
                  </a:lnTo>
                  <a:lnTo>
                    <a:pt x="107" y="54"/>
                  </a:lnTo>
                  <a:lnTo>
                    <a:pt x="114" y="49"/>
                  </a:lnTo>
                  <a:lnTo>
                    <a:pt x="119" y="45"/>
                  </a:lnTo>
                  <a:lnTo>
                    <a:pt x="126" y="42"/>
                  </a:lnTo>
                  <a:lnTo>
                    <a:pt x="131" y="40"/>
                  </a:lnTo>
                  <a:lnTo>
                    <a:pt x="138" y="41"/>
                  </a:lnTo>
                  <a:lnTo>
                    <a:pt x="138" y="46"/>
                  </a:lnTo>
                  <a:lnTo>
                    <a:pt x="140" y="52"/>
                  </a:lnTo>
                  <a:lnTo>
                    <a:pt x="132" y="52"/>
                  </a:lnTo>
                  <a:lnTo>
                    <a:pt x="125" y="55"/>
                  </a:lnTo>
                  <a:lnTo>
                    <a:pt x="118" y="57"/>
                  </a:lnTo>
                  <a:lnTo>
                    <a:pt x="114" y="61"/>
                  </a:lnTo>
                  <a:lnTo>
                    <a:pt x="108" y="66"/>
                  </a:lnTo>
                  <a:lnTo>
                    <a:pt x="105" y="72"/>
                  </a:lnTo>
                  <a:lnTo>
                    <a:pt x="104" y="78"/>
                  </a:lnTo>
                  <a:lnTo>
                    <a:pt x="104" y="87"/>
                  </a:lnTo>
                  <a:lnTo>
                    <a:pt x="112" y="83"/>
                  </a:lnTo>
                  <a:lnTo>
                    <a:pt x="120" y="79"/>
                  </a:lnTo>
                  <a:lnTo>
                    <a:pt x="129" y="76"/>
                  </a:lnTo>
                  <a:lnTo>
                    <a:pt x="138" y="78"/>
                  </a:lnTo>
                  <a:lnTo>
                    <a:pt x="140" y="81"/>
                  </a:lnTo>
                  <a:lnTo>
                    <a:pt x="142" y="87"/>
                  </a:lnTo>
                  <a:lnTo>
                    <a:pt x="137" y="91"/>
                  </a:lnTo>
                  <a:lnTo>
                    <a:pt x="140" y="98"/>
                  </a:lnTo>
                  <a:lnTo>
                    <a:pt x="143" y="105"/>
                  </a:lnTo>
                  <a:lnTo>
                    <a:pt x="149" y="112"/>
                  </a:lnTo>
                  <a:lnTo>
                    <a:pt x="140" y="111"/>
                  </a:lnTo>
                  <a:lnTo>
                    <a:pt x="132" y="110"/>
                  </a:lnTo>
                  <a:lnTo>
                    <a:pt x="124" y="110"/>
                  </a:lnTo>
                  <a:lnTo>
                    <a:pt x="117" y="110"/>
                  </a:lnTo>
                  <a:lnTo>
                    <a:pt x="106" y="108"/>
                  </a:lnTo>
                  <a:lnTo>
                    <a:pt x="98" y="107"/>
                  </a:lnTo>
                  <a:lnTo>
                    <a:pt x="89" y="107"/>
                  </a:lnTo>
                  <a:lnTo>
                    <a:pt x="82" y="107"/>
                  </a:lnTo>
                  <a:lnTo>
                    <a:pt x="71" y="107"/>
                  </a:lnTo>
                  <a:lnTo>
                    <a:pt x="64" y="108"/>
                  </a:lnTo>
                  <a:lnTo>
                    <a:pt x="57" y="110"/>
                  </a:lnTo>
                  <a:lnTo>
                    <a:pt x="49" y="113"/>
                  </a:lnTo>
                  <a:lnTo>
                    <a:pt x="43" y="118"/>
                  </a:lnTo>
                  <a:lnTo>
                    <a:pt x="37" y="123"/>
                  </a:lnTo>
                  <a:lnTo>
                    <a:pt x="34" y="131"/>
                  </a:lnTo>
                  <a:lnTo>
                    <a:pt x="30" y="140"/>
                  </a:lnTo>
                  <a:lnTo>
                    <a:pt x="29" y="146"/>
                  </a:lnTo>
                  <a:lnTo>
                    <a:pt x="29" y="151"/>
                  </a:lnTo>
                  <a:lnTo>
                    <a:pt x="29" y="158"/>
                  </a:lnTo>
                  <a:lnTo>
                    <a:pt x="29" y="163"/>
                  </a:lnTo>
                  <a:lnTo>
                    <a:pt x="29" y="169"/>
                  </a:lnTo>
                  <a:lnTo>
                    <a:pt x="29" y="175"/>
                  </a:lnTo>
                  <a:lnTo>
                    <a:pt x="29" y="181"/>
                  </a:lnTo>
                  <a:lnTo>
                    <a:pt x="29" y="187"/>
                  </a:lnTo>
                  <a:lnTo>
                    <a:pt x="28" y="192"/>
                  </a:lnTo>
                  <a:lnTo>
                    <a:pt x="28" y="198"/>
                  </a:lnTo>
                  <a:lnTo>
                    <a:pt x="28" y="204"/>
                  </a:lnTo>
                  <a:lnTo>
                    <a:pt x="28" y="209"/>
                  </a:lnTo>
                  <a:lnTo>
                    <a:pt x="26" y="215"/>
                  </a:lnTo>
                  <a:lnTo>
                    <a:pt x="26" y="221"/>
                  </a:lnTo>
                  <a:lnTo>
                    <a:pt x="25" y="227"/>
                  </a:lnTo>
                  <a:lnTo>
                    <a:pt x="25" y="233"/>
                  </a:lnTo>
                  <a:lnTo>
                    <a:pt x="32" y="230"/>
                  </a:lnTo>
                  <a:lnTo>
                    <a:pt x="40" y="230"/>
                  </a:lnTo>
                  <a:lnTo>
                    <a:pt x="47" y="230"/>
                  </a:lnTo>
                  <a:lnTo>
                    <a:pt x="57" y="231"/>
                  </a:lnTo>
                  <a:lnTo>
                    <a:pt x="63" y="231"/>
                  </a:lnTo>
                  <a:lnTo>
                    <a:pt x="71" y="233"/>
                  </a:lnTo>
                  <a:lnTo>
                    <a:pt x="79" y="235"/>
                  </a:lnTo>
                  <a:lnTo>
                    <a:pt x="88" y="238"/>
                  </a:lnTo>
                  <a:lnTo>
                    <a:pt x="94" y="239"/>
                  </a:lnTo>
                  <a:lnTo>
                    <a:pt x="104" y="241"/>
                  </a:lnTo>
                  <a:lnTo>
                    <a:pt x="111" y="242"/>
                  </a:lnTo>
                  <a:lnTo>
                    <a:pt x="119" y="244"/>
                  </a:lnTo>
                  <a:lnTo>
                    <a:pt x="128" y="244"/>
                  </a:lnTo>
                  <a:lnTo>
                    <a:pt x="136" y="244"/>
                  </a:lnTo>
                  <a:lnTo>
                    <a:pt x="143" y="243"/>
                  </a:lnTo>
                  <a:lnTo>
                    <a:pt x="153" y="241"/>
                  </a:lnTo>
                  <a:lnTo>
                    <a:pt x="153" y="247"/>
                  </a:lnTo>
                  <a:lnTo>
                    <a:pt x="153" y="257"/>
                  </a:lnTo>
                  <a:lnTo>
                    <a:pt x="153" y="262"/>
                  </a:lnTo>
                  <a:lnTo>
                    <a:pt x="148" y="266"/>
                  </a:lnTo>
                  <a:lnTo>
                    <a:pt x="142" y="266"/>
                  </a:lnTo>
                  <a:lnTo>
                    <a:pt x="137" y="267"/>
                  </a:lnTo>
                  <a:lnTo>
                    <a:pt x="129" y="267"/>
                  </a:lnTo>
                  <a:lnTo>
                    <a:pt x="123" y="267"/>
                  </a:lnTo>
                  <a:lnTo>
                    <a:pt x="114" y="266"/>
                  </a:lnTo>
                  <a:lnTo>
                    <a:pt x="106" y="265"/>
                  </a:lnTo>
                  <a:lnTo>
                    <a:pt x="98" y="264"/>
                  </a:lnTo>
                  <a:lnTo>
                    <a:pt x="90" y="264"/>
                  </a:lnTo>
                  <a:lnTo>
                    <a:pt x="82" y="264"/>
                  </a:lnTo>
                  <a:lnTo>
                    <a:pt x="76" y="264"/>
                  </a:lnTo>
                  <a:lnTo>
                    <a:pt x="70" y="264"/>
                  </a:lnTo>
                  <a:lnTo>
                    <a:pt x="65" y="265"/>
                  </a:lnTo>
                  <a:lnTo>
                    <a:pt x="53" y="260"/>
                  </a:lnTo>
                  <a:lnTo>
                    <a:pt x="43" y="257"/>
                  </a:lnTo>
                  <a:lnTo>
                    <a:pt x="34" y="252"/>
                  </a:lnTo>
                  <a:lnTo>
                    <a:pt x="25" y="246"/>
                  </a:lnTo>
                  <a:lnTo>
                    <a:pt x="16" y="236"/>
                  </a:lnTo>
                  <a:lnTo>
                    <a:pt x="10" y="225"/>
                  </a:lnTo>
                  <a:lnTo>
                    <a:pt x="4" y="212"/>
                  </a:lnTo>
                  <a:lnTo>
                    <a:pt x="1" y="198"/>
                  </a:lnTo>
                  <a:lnTo>
                    <a:pt x="0" y="182"/>
                  </a:lnTo>
                  <a:lnTo>
                    <a:pt x="0" y="168"/>
                  </a:lnTo>
                  <a:lnTo>
                    <a:pt x="1" y="152"/>
                  </a:lnTo>
                  <a:lnTo>
                    <a:pt x="5" y="138"/>
                  </a:lnTo>
                  <a:lnTo>
                    <a:pt x="8" y="122"/>
                  </a:lnTo>
                  <a:lnTo>
                    <a:pt x="13" y="107"/>
                  </a:lnTo>
                  <a:lnTo>
                    <a:pt x="20" y="92"/>
                  </a:lnTo>
                  <a:lnTo>
                    <a:pt x="28" y="78"/>
                  </a:lnTo>
                  <a:lnTo>
                    <a:pt x="35" y="65"/>
                  </a:lnTo>
                  <a:lnTo>
                    <a:pt x="45" y="54"/>
                  </a:lnTo>
                  <a:lnTo>
                    <a:pt x="54" y="43"/>
                  </a:lnTo>
                  <a:lnTo>
                    <a:pt x="65" y="35"/>
                  </a:lnTo>
                  <a:lnTo>
                    <a:pt x="71" y="26"/>
                  </a:lnTo>
                  <a:lnTo>
                    <a:pt x="81" y="17"/>
                  </a:lnTo>
                  <a:lnTo>
                    <a:pt x="88" y="8"/>
                  </a:lnTo>
                  <a:lnTo>
                    <a:pt x="96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033" name="Freeform 471"/>
            <p:cNvSpPr>
              <a:spLocks/>
            </p:cNvSpPr>
            <p:nvPr/>
          </p:nvSpPr>
          <p:spPr bwMode="auto">
            <a:xfrm>
              <a:off x="6703" y="3891"/>
              <a:ext cx="12" cy="10"/>
            </a:xfrm>
            <a:custGeom>
              <a:avLst/>
              <a:gdLst>
                <a:gd name="T0" fmla="*/ 0 w 47"/>
                <a:gd name="T1" fmla="*/ 0 h 39"/>
                <a:gd name="T2" fmla="*/ 0 w 47"/>
                <a:gd name="T3" fmla="*/ 0 h 39"/>
                <a:gd name="T4" fmla="*/ 0 w 47"/>
                <a:gd name="T5" fmla="*/ 0 h 39"/>
                <a:gd name="T6" fmla="*/ 0 w 47"/>
                <a:gd name="T7" fmla="*/ 0 h 39"/>
                <a:gd name="T8" fmla="*/ 0 w 47"/>
                <a:gd name="T9" fmla="*/ 0 h 39"/>
                <a:gd name="T10" fmla="*/ 0 w 47"/>
                <a:gd name="T11" fmla="*/ 0 h 39"/>
                <a:gd name="T12" fmla="*/ 0 w 47"/>
                <a:gd name="T13" fmla="*/ 0 h 39"/>
                <a:gd name="T14" fmla="*/ 0 w 47"/>
                <a:gd name="T15" fmla="*/ 0 h 39"/>
                <a:gd name="T16" fmla="*/ 0 w 47"/>
                <a:gd name="T17" fmla="*/ 0 h 39"/>
                <a:gd name="T18" fmla="*/ 0 w 47"/>
                <a:gd name="T19" fmla="*/ 0 h 39"/>
                <a:gd name="T20" fmla="*/ 0 w 47"/>
                <a:gd name="T21" fmla="*/ 0 h 39"/>
                <a:gd name="T22" fmla="*/ 0 w 47"/>
                <a:gd name="T23" fmla="*/ 0 h 39"/>
                <a:gd name="T24" fmla="*/ 0 w 47"/>
                <a:gd name="T25" fmla="*/ 0 h 39"/>
                <a:gd name="T26" fmla="*/ 0 w 47"/>
                <a:gd name="T27" fmla="*/ 0 h 39"/>
                <a:gd name="T28" fmla="*/ 0 w 47"/>
                <a:gd name="T29" fmla="*/ 0 h 39"/>
                <a:gd name="T30" fmla="*/ 0 w 47"/>
                <a:gd name="T31" fmla="*/ 0 h 39"/>
                <a:gd name="T32" fmla="*/ 0 w 47"/>
                <a:gd name="T33" fmla="*/ 0 h 39"/>
                <a:gd name="T34" fmla="*/ 0 w 47"/>
                <a:gd name="T35" fmla="*/ 0 h 39"/>
                <a:gd name="T36" fmla="*/ 0 w 47"/>
                <a:gd name="T37" fmla="*/ 0 h 3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47"/>
                <a:gd name="T58" fmla="*/ 0 h 39"/>
                <a:gd name="T59" fmla="*/ 47 w 47"/>
                <a:gd name="T60" fmla="*/ 39 h 3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47" h="39">
                  <a:moveTo>
                    <a:pt x="33" y="2"/>
                  </a:moveTo>
                  <a:lnTo>
                    <a:pt x="39" y="0"/>
                  </a:lnTo>
                  <a:lnTo>
                    <a:pt x="42" y="1"/>
                  </a:lnTo>
                  <a:lnTo>
                    <a:pt x="45" y="1"/>
                  </a:lnTo>
                  <a:lnTo>
                    <a:pt x="47" y="4"/>
                  </a:lnTo>
                  <a:lnTo>
                    <a:pt x="47" y="7"/>
                  </a:lnTo>
                  <a:lnTo>
                    <a:pt x="44" y="13"/>
                  </a:lnTo>
                  <a:lnTo>
                    <a:pt x="36" y="19"/>
                  </a:lnTo>
                  <a:lnTo>
                    <a:pt x="29" y="26"/>
                  </a:lnTo>
                  <a:lnTo>
                    <a:pt x="21" y="32"/>
                  </a:lnTo>
                  <a:lnTo>
                    <a:pt x="16" y="39"/>
                  </a:lnTo>
                  <a:lnTo>
                    <a:pt x="0" y="28"/>
                  </a:lnTo>
                  <a:lnTo>
                    <a:pt x="3" y="19"/>
                  </a:lnTo>
                  <a:lnTo>
                    <a:pt x="11" y="10"/>
                  </a:lnTo>
                  <a:lnTo>
                    <a:pt x="17" y="7"/>
                  </a:lnTo>
                  <a:lnTo>
                    <a:pt x="22" y="5"/>
                  </a:lnTo>
                  <a:lnTo>
                    <a:pt x="28" y="2"/>
                  </a:lnTo>
                  <a:lnTo>
                    <a:pt x="33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034" name="Freeform 472"/>
            <p:cNvSpPr>
              <a:spLocks/>
            </p:cNvSpPr>
            <p:nvPr/>
          </p:nvSpPr>
          <p:spPr bwMode="auto">
            <a:xfrm>
              <a:off x="6717" y="3891"/>
              <a:ext cx="118" cy="83"/>
            </a:xfrm>
            <a:custGeom>
              <a:avLst/>
              <a:gdLst>
                <a:gd name="T0" fmla="*/ 0 w 474"/>
                <a:gd name="T1" fmla="*/ 0 h 329"/>
                <a:gd name="T2" fmla="*/ 0 w 474"/>
                <a:gd name="T3" fmla="*/ 0 h 329"/>
                <a:gd name="T4" fmla="*/ 0 w 474"/>
                <a:gd name="T5" fmla="*/ 0 h 329"/>
                <a:gd name="T6" fmla="*/ 0 w 474"/>
                <a:gd name="T7" fmla="*/ 0 h 329"/>
                <a:gd name="T8" fmla="*/ 0 w 474"/>
                <a:gd name="T9" fmla="*/ 0 h 329"/>
                <a:gd name="T10" fmla="*/ 0 w 474"/>
                <a:gd name="T11" fmla="*/ 0 h 329"/>
                <a:gd name="T12" fmla="*/ 0 w 474"/>
                <a:gd name="T13" fmla="*/ 0 h 329"/>
                <a:gd name="T14" fmla="*/ 0 w 474"/>
                <a:gd name="T15" fmla="*/ 0 h 329"/>
                <a:gd name="T16" fmla="*/ 0 w 474"/>
                <a:gd name="T17" fmla="*/ 0 h 329"/>
                <a:gd name="T18" fmla="*/ 0 w 474"/>
                <a:gd name="T19" fmla="*/ 0 h 329"/>
                <a:gd name="T20" fmla="*/ 0 w 474"/>
                <a:gd name="T21" fmla="*/ 0 h 329"/>
                <a:gd name="T22" fmla="*/ 0 w 474"/>
                <a:gd name="T23" fmla="*/ 0 h 329"/>
                <a:gd name="T24" fmla="*/ 0 w 474"/>
                <a:gd name="T25" fmla="*/ 0 h 329"/>
                <a:gd name="T26" fmla="*/ 0 w 474"/>
                <a:gd name="T27" fmla="*/ 0 h 329"/>
                <a:gd name="T28" fmla="*/ 0 w 474"/>
                <a:gd name="T29" fmla="*/ 0 h 329"/>
                <a:gd name="T30" fmla="*/ 0 w 474"/>
                <a:gd name="T31" fmla="*/ 0 h 329"/>
                <a:gd name="T32" fmla="*/ 0 w 474"/>
                <a:gd name="T33" fmla="*/ 0 h 329"/>
                <a:gd name="T34" fmla="*/ 0 w 474"/>
                <a:gd name="T35" fmla="*/ 0 h 329"/>
                <a:gd name="T36" fmla="*/ 0 w 474"/>
                <a:gd name="T37" fmla="*/ 0 h 329"/>
                <a:gd name="T38" fmla="*/ 0 w 474"/>
                <a:gd name="T39" fmla="*/ 0 h 329"/>
                <a:gd name="T40" fmla="*/ 0 w 474"/>
                <a:gd name="T41" fmla="*/ 0 h 329"/>
                <a:gd name="T42" fmla="*/ 0 w 474"/>
                <a:gd name="T43" fmla="*/ 0 h 329"/>
                <a:gd name="T44" fmla="*/ 0 w 474"/>
                <a:gd name="T45" fmla="*/ 0 h 329"/>
                <a:gd name="T46" fmla="*/ 0 w 474"/>
                <a:gd name="T47" fmla="*/ 0 h 329"/>
                <a:gd name="T48" fmla="*/ 0 w 474"/>
                <a:gd name="T49" fmla="*/ 0 h 329"/>
                <a:gd name="T50" fmla="*/ 0 w 474"/>
                <a:gd name="T51" fmla="*/ 0 h 329"/>
                <a:gd name="T52" fmla="*/ 0 w 474"/>
                <a:gd name="T53" fmla="*/ 0 h 329"/>
                <a:gd name="T54" fmla="*/ 0 w 474"/>
                <a:gd name="T55" fmla="*/ 0 h 329"/>
                <a:gd name="T56" fmla="*/ 0 w 474"/>
                <a:gd name="T57" fmla="*/ 0 h 329"/>
                <a:gd name="T58" fmla="*/ 0 w 474"/>
                <a:gd name="T59" fmla="*/ 0 h 329"/>
                <a:gd name="T60" fmla="*/ 0 w 474"/>
                <a:gd name="T61" fmla="*/ 0 h 329"/>
                <a:gd name="T62" fmla="*/ 0 w 474"/>
                <a:gd name="T63" fmla="*/ 0 h 329"/>
                <a:gd name="T64" fmla="*/ 0 w 474"/>
                <a:gd name="T65" fmla="*/ 0 h 329"/>
                <a:gd name="T66" fmla="*/ 0 w 474"/>
                <a:gd name="T67" fmla="*/ 0 h 329"/>
                <a:gd name="T68" fmla="*/ 0 w 474"/>
                <a:gd name="T69" fmla="*/ 0 h 329"/>
                <a:gd name="T70" fmla="*/ 0 w 474"/>
                <a:gd name="T71" fmla="*/ 0 h 329"/>
                <a:gd name="T72" fmla="*/ 0 w 474"/>
                <a:gd name="T73" fmla="*/ 0 h 329"/>
                <a:gd name="T74" fmla="*/ 0 w 474"/>
                <a:gd name="T75" fmla="*/ 0 h 329"/>
                <a:gd name="T76" fmla="*/ 0 w 474"/>
                <a:gd name="T77" fmla="*/ 0 h 329"/>
                <a:gd name="T78" fmla="*/ 0 w 474"/>
                <a:gd name="T79" fmla="*/ 0 h 329"/>
                <a:gd name="T80" fmla="*/ 0 w 474"/>
                <a:gd name="T81" fmla="*/ 0 h 329"/>
                <a:gd name="T82" fmla="*/ 0 w 474"/>
                <a:gd name="T83" fmla="*/ 0 h 329"/>
                <a:gd name="T84" fmla="*/ 0 w 474"/>
                <a:gd name="T85" fmla="*/ 0 h 329"/>
                <a:gd name="T86" fmla="*/ 0 w 474"/>
                <a:gd name="T87" fmla="*/ 0 h 329"/>
                <a:gd name="T88" fmla="*/ 0 w 474"/>
                <a:gd name="T89" fmla="*/ 0 h 329"/>
                <a:gd name="T90" fmla="*/ 0 w 474"/>
                <a:gd name="T91" fmla="*/ 0 h 329"/>
                <a:gd name="T92" fmla="*/ 0 w 474"/>
                <a:gd name="T93" fmla="*/ 0 h 329"/>
                <a:gd name="T94" fmla="*/ 0 w 474"/>
                <a:gd name="T95" fmla="*/ 0 h 329"/>
                <a:gd name="T96" fmla="*/ 0 w 474"/>
                <a:gd name="T97" fmla="*/ 0 h 329"/>
                <a:gd name="T98" fmla="*/ 0 w 474"/>
                <a:gd name="T99" fmla="*/ 0 h 329"/>
                <a:gd name="T100" fmla="*/ 0 w 474"/>
                <a:gd name="T101" fmla="*/ 0 h 329"/>
                <a:gd name="T102" fmla="*/ 0 w 474"/>
                <a:gd name="T103" fmla="*/ 0 h 329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474"/>
                <a:gd name="T157" fmla="*/ 0 h 329"/>
                <a:gd name="T158" fmla="*/ 474 w 474"/>
                <a:gd name="T159" fmla="*/ 329 h 329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474" h="329">
                  <a:moveTo>
                    <a:pt x="251" y="0"/>
                  </a:moveTo>
                  <a:lnTo>
                    <a:pt x="274" y="5"/>
                  </a:lnTo>
                  <a:lnTo>
                    <a:pt x="296" y="11"/>
                  </a:lnTo>
                  <a:lnTo>
                    <a:pt x="318" y="20"/>
                  </a:lnTo>
                  <a:lnTo>
                    <a:pt x="339" y="33"/>
                  </a:lnTo>
                  <a:lnTo>
                    <a:pt x="357" y="46"/>
                  </a:lnTo>
                  <a:lnTo>
                    <a:pt x="374" y="61"/>
                  </a:lnTo>
                  <a:lnTo>
                    <a:pt x="390" y="78"/>
                  </a:lnTo>
                  <a:lnTo>
                    <a:pt x="405" y="98"/>
                  </a:lnTo>
                  <a:lnTo>
                    <a:pt x="417" y="116"/>
                  </a:lnTo>
                  <a:lnTo>
                    <a:pt x="429" y="137"/>
                  </a:lnTo>
                  <a:lnTo>
                    <a:pt x="439" y="158"/>
                  </a:lnTo>
                  <a:lnTo>
                    <a:pt x="449" y="180"/>
                  </a:lnTo>
                  <a:lnTo>
                    <a:pt x="455" y="202"/>
                  </a:lnTo>
                  <a:lnTo>
                    <a:pt x="463" y="224"/>
                  </a:lnTo>
                  <a:lnTo>
                    <a:pt x="468" y="247"/>
                  </a:lnTo>
                  <a:lnTo>
                    <a:pt x="472" y="269"/>
                  </a:lnTo>
                  <a:lnTo>
                    <a:pt x="474" y="277"/>
                  </a:lnTo>
                  <a:lnTo>
                    <a:pt x="474" y="286"/>
                  </a:lnTo>
                  <a:lnTo>
                    <a:pt x="472" y="292"/>
                  </a:lnTo>
                  <a:lnTo>
                    <a:pt x="471" y="301"/>
                  </a:lnTo>
                  <a:lnTo>
                    <a:pt x="466" y="305"/>
                  </a:lnTo>
                  <a:lnTo>
                    <a:pt x="463" y="312"/>
                  </a:lnTo>
                  <a:lnTo>
                    <a:pt x="459" y="316"/>
                  </a:lnTo>
                  <a:lnTo>
                    <a:pt x="454" y="320"/>
                  </a:lnTo>
                  <a:lnTo>
                    <a:pt x="442" y="322"/>
                  </a:lnTo>
                  <a:lnTo>
                    <a:pt x="433" y="318"/>
                  </a:lnTo>
                  <a:lnTo>
                    <a:pt x="428" y="313"/>
                  </a:lnTo>
                  <a:lnTo>
                    <a:pt x="425" y="308"/>
                  </a:lnTo>
                  <a:lnTo>
                    <a:pt x="422" y="299"/>
                  </a:lnTo>
                  <a:lnTo>
                    <a:pt x="422" y="290"/>
                  </a:lnTo>
                  <a:lnTo>
                    <a:pt x="415" y="275"/>
                  </a:lnTo>
                  <a:lnTo>
                    <a:pt x="407" y="261"/>
                  </a:lnTo>
                  <a:lnTo>
                    <a:pt x="401" y="247"/>
                  </a:lnTo>
                  <a:lnTo>
                    <a:pt x="394" y="233"/>
                  </a:lnTo>
                  <a:lnTo>
                    <a:pt x="386" y="218"/>
                  </a:lnTo>
                  <a:lnTo>
                    <a:pt x="378" y="204"/>
                  </a:lnTo>
                  <a:lnTo>
                    <a:pt x="369" y="189"/>
                  </a:lnTo>
                  <a:lnTo>
                    <a:pt x="360" y="177"/>
                  </a:lnTo>
                  <a:lnTo>
                    <a:pt x="348" y="164"/>
                  </a:lnTo>
                  <a:lnTo>
                    <a:pt x="337" y="154"/>
                  </a:lnTo>
                  <a:lnTo>
                    <a:pt x="324" y="145"/>
                  </a:lnTo>
                  <a:lnTo>
                    <a:pt x="312" y="140"/>
                  </a:lnTo>
                  <a:lnTo>
                    <a:pt x="296" y="134"/>
                  </a:lnTo>
                  <a:lnTo>
                    <a:pt x="280" y="133"/>
                  </a:lnTo>
                  <a:lnTo>
                    <a:pt x="263" y="134"/>
                  </a:lnTo>
                  <a:lnTo>
                    <a:pt x="243" y="141"/>
                  </a:lnTo>
                  <a:lnTo>
                    <a:pt x="228" y="140"/>
                  </a:lnTo>
                  <a:lnTo>
                    <a:pt x="213" y="141"/>
                  </a:lnTo>
                  <a:lnTo>
                    <a:pt x="198" y="142"/>
                  </a:lnTo>
                  <a:lnTo>
                    <a:pt x="184" y="144"/>
                  </a:lnTo>
                  <a:lnTo>
                    <a:pt x="171" y="147"/>
                  </a:lnTo>
                  <a:lnTo>
                    <a:pt x="158" y="153"/>
                  </a:lnTo>
                  <a:lnTo>
                    <a:pt x="146" y="157"/>
                  </a:lnTo>
                  <a:lnTo>
                    <a:pt x="135" y="164"/>
                  </a:lnTo>
                  <a:lnTo>
                    <a:pt x="123" y="170"/>
                  </a:lnTo>
                  <a:lnTo>
                    <a:pt x="113" y="179"/>
                  </a:lnTo>
                  <a:lnTo>
                    <a:pt x="103" y="186"/>
                  </a:lnTo>
                  <a:lnTo>
                    <a:pt x="97" y="197"/>
                  </a:lnTo>
                  <a:lnTo>
                    <a:pt x="88" y="207"/>
                  </a:lnTo>
                  <a:lnTo>
                    <a:pt x="82" y="219"/>
                  </a:lnTo>
                  <a:lnTo>
                    <a:pt x="76" y="231"/>
                  </a:lnTo>
                  <a:lnTo>
                    <a:pt x="72" y="246"/>
                  </a:lnTo>
                  <a:lnTo>
                    <a:pt x="69" y="251"/>
                  </a:lnTo>
                  <a:lnTo>
                    <a:pt x="66" y="258"/>
                  </a:lnTo>
                  <a:lnTo>
                    <a:pt x="63" y="263"/>
                  </a:lnTo>
                  <a:lnTo>
                    <a:pt x="60" y="269"/>
                  </a:lnTo>
                  <a:lnTo>
                    <a:pt x="57" y="274"/>
                  </a:lnTo>
                  <a:lnTo>
                    <a:pt x="56" y="280"/>
                  </a:lnTo>
                  <a:lnTo>
                    <a:pt x="52" y="286"/>
                  </a:lnTo>
                  <a:lnTo>
                    <a:pt x="50" y="291"/>
                  </a:lnTo>
                  <a:lnTo>
                    <a:pt x="42" y="301"/>
                  </a:lnTo>
                  <a:lnTo>
                    <a:pt x="35" y="312"/>
                  </a:lnTo>
                  <a:lnTo>
                    <a:pt x="28" y="320"/>
                  </a:lnTo>
                  <a:lnTo>
                    <a:pt x="22" y="329"/>
                  </a:lnTo>
                  <a:lnTo>
                    <a:pt x="11" y="318"/>
                  </a:lnTo>
                  <a:lnTo>
                    <a:pt x="5" y="309"/>
                  </a:lnTo>
                  <a:lnTo>
                    <a:pt x="0" y="298"/>
                  </a:lnTo>
                  <a:lnTo>
                    <a:pt x="0" y="287"/>
                  </a:lnTo>
                  <a:lnTo>
                    <a:pt x="1" y="275"/>
                  </a:lnTo>
                  <a:lnTo>
                    <a:pt x="5" y="263"/>
                  </a:lnTo>
                  <a:lnTo>
                    <a:pt x="10" y="251"/>
                  </a:lnTo>
                  <a:lnTo>
                    <a:pt x="17" y="240"/>
                  </a:lnTo>
                  <a:lnTo>
                    <a:pt x="23" y="227"/>
                  </a:lnTo>
                  <a:lnTo>
                    <a:pt x="31" y="216"/>
                  </a:lnTo>
                  <a:lnTo>
                    <a:pt x="39" y="204"/>
                  </a:lnTo>
                  <a:lnTo>
                    <a:pt x="47" y="192"/>
                  </a:lnTo>
                  <a:lnTo>
                    <a:pt x="54" y="180"/>
                  </a:lnTo>
                  <a:lnTo>
                    <a:pt x="60" y="168"/>
                  </a:lnTo>
                  <a:lnTo>
                    <a:pt x="66" y="156"/>
                  </a:lnTo>
                  <a:lnTo>
                    <a:pt x="70" y="146"/>
                  </a:lnTo>
                  <a:lnTo>
                    <a:pt x="75" y="138"/>
                  </a:lnTo>
                  <a:lnTo>
                    <a:pt x="78" y="129"/>
                  </a:lnTo>
                  <a:lnTo>
                    <a:pt x="83" y="120"/>
                  </a:lnTo>
                  <a:lnTo>
                    <a:pt x="88" y="111"/>
                  </a:lnTo>
                  <a:lnTo>
                    <a:pt x="87" y="111"/>
                  </a:lnTo>
                  <a:lnTo>
                    <a:pt x="86" y="110"/>
                  </a:lnTo>
                  <a:lnTo>
                    <a:pt x="78" y="114"/>
                  </a:lnTo>
                  <a:lnTo>
                    <a:pt x="72" y="118"/>
                  </a:lnTo>
                  <a:lnTo>
                    <a:pt x="68" y="120"/>
                  </a:lnTo>
                  <a:lnTo>
                    <a:pt x="63" y="122"/>
                  </a:lnTo>
                  <a:lnTo>
                    <a:pt x="56" y="122"/>
                  </a:lnTo>
                  <a:lnTo>
                    <a:pt x="51" y="120"/>
                  </a:lnTo>
                  <a:lnTo>
                    <a:pt x="48" y="114"/>
                  </a:lnTo>
                  <a:lnTo>
                    <a:pt x="52" y="109"/>
                  </a:lnTo>
                  <a:lnTo>
                    <a:pt x="56" y="104"/>
                  </a:lnTo>
                  <a:lnTo>
                    <a:pt x="60" y="101"/>
                  </a:lnTo>
                  <a:lnTo>
                    <a:pt x="68" y="97"/>
                  </a:lnTo>
                  <a:lnTo>
                    <a:pt x="77" y="93"/>
                  </a:lnTo>
                  <a:lnTo>
                    <a:pt x="83" y="90"/>
                  </a:lnTo>
                  <a:lnTo>
                    <a:pt x="89" y="89"/>
                  </a:lnTo>
                  <a:lnTo>
                    <a:pt x="91" y="87"/>
                  </a:lnTo>
                  <a:lnTo>
                    <a:pt x="94" y="86"/>
                  </a:lnTo>
                  <a:lnTo>
                    <a:pt x="98" y="82"/>
                  </a:lnTo>
                  <a:lnTo>
                    <a:pt x="99" y="79"/>
                  </a:lnTo>
                  <a:lnTo>
                    <a:pt x="97" y="76"/>
                  </a:lnTo>
                  <a:lnTo>
                    <a:pt x="91" y="74"/>
                  </a:lnTo>
                  <a:lnTo>
                    <a:pt x="80" y="75"/>
                  </a:lnTo>
                  <a:lnTo>
                    <a:pt x="70" y="78"/>
                  </a:lnTo>
                  <a:lnTo>
                    <a:pt x="62" y="80"/>
                  </a:lnTo>
                  <a:lnTo>
                    <a:pt x="54" y="86"/>
                  </a:lnTo>
                  <a:lnTo>
                    <a:pt x="45" y="89"/>
                  </a:lnTo>
                  <a:lnTo>
                    <a:pt x="38" y="94"/>
                  </a:lnTo>
                  <a:lnTo>
                    <a:pt x="29" y="98"/>
                  </a:lnTo>
                  <a:lnTo>
                    <a:pt x="22" y="101"/>
                  </a:lnTo>
                  <a:lnTo>
                    <a:pt x="17" y="92"/>
                  </a:lnTo>
                  <a:lnTo>
                    <a:pt x="17" y="86"/>
                  </a:lnTo>
                  <a:lnTo>
                    <a:pt x="18" y="79"/>
                  </a:lnTo>
                  <a:lnTo>
                    <a:pt x="22" y="74"/>
                  </a:lnTo>
                  <a:lnTo>
                    <a:pt x="25" y="69"/>
                  </a:lnTo>
                  <a:lnTo>
                    <a:pt x="33" y="64"/>
                  </a:lnTo>
                  <a:lnTo>
                    <a:pt x="39" y="60"/>
                  </a:lnTo>
                  <a:lnTo>
                    <a:pt x="47" y="58"/>
                  </a:lnTo>
                  <a:lnTo>
                    <a:pt x="56" y="54"/>
                  </a:lnTo>
                  <a:lnTo>
                    <a:pt x="64" y="51"/>
                  </a:lnTo>
                  <a:lnTo>
                    <a:pt x="72" y="48"/>
                  </a:lnTo>
                  <a:lnTo>
                    <a:pt x="82" y="47"/>
                  </a:lnTo>
                  <a:lnTo>
                    <a:pt x="91" y="44"/>
                  </a:lnTo>
                  <a:lnTo>
                    <a:pt x="98" y="42"/>
                  </a:lnTo>
                  <a:lnTo>
                    <a:pt x="104" y="38"/>
                  </a:lnTo>
                  <a:lnTo>
                    <a:pt x="112" y="37"/>
                  </a:lnTo>
                  <a:lnTo>
                    <a:pt x="119" y="33"/>
                  </a:lnTo>
                  <a:lnTo>
                    <a:pt x="128" y="30"/>
                  </a:lnTo>
                  <a:lnTo>
                    <a:pt x="136" y="26"/>
                  </a:lnTo>
                  <a:lnTo>
                    <a:pt x="145" y="25"/>
                  </a:lnTo>
                  <a:lnTo>
                    <a:pt x="152" y="22"/>
                  </a:lnTo>
                  <a:lnTo>
                    <a:pt x="162" y="20"/>
                  </a:lnTo>
                  <a:lnTo>
                    <a:pt x="170" y="18"/>
                  </a:lnTo>
                  <a:lnTo>
                    <a:pt x="180" y="17"/>
                  </a:lnTo>
                  <a:lnTo>
                    <a:pt x="188" y="13"/>
                  </a:lnTo>
                  <a:lnTo>
                    <a:pt x="197" y="12"/>
                  </a:lnTo>
                  <a:lnTo>
                    <a:pt x="206" y="9"/>
                  </a:lnTo>
                  <a:lnTo>
                    <a:pt x="215" y="8"/>
                  </a:lnTo>
                  <a:lnTo>
                    <a:pt x="223" y="5"/>
                  </a:lnTo>
                  <a:lnTo>
                    <a:pt x="231" y="5"/>
                  </a:lnTo>
                  <a:lnTo>
                    <a:pt x="241" y="2"/>
                  </a:lnTo>
                  <a:lnTo>
                    <a:pt x="251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035" name="Freeform 473"/>
            <p:cNvSpPr>
              <a:spLocks/>
            </p:cNvSpPr>
            <p:nvPr/>
          </p:nvSpPr>
          <p:spPr bwMode="auto">
            <a:xfrm>
              <a:off x="6942" y="3897"/>
              <a:ext cx="220" cy="104"/>
            </a:xfrm>
            <a:custGeom>
              <a:avLst/>
              <a:gdLst>
                <a:gd name="T0" fmla="*/ 0 w 876"/>
                <a:gd name="T1" fmla="*/ 0 h 416"/>
                <a:gd name="T2" fmla="*/ 0 w 876"/>
                <a:gd name="T3" fmla="*/ 0 h 416"/>
                <a:gd name="T4" fmla="*/ 0 w 876"/>
                <a:gd name="T5" fmla="*/ 0 h 416"/>
                <a:gd name="T6" fmla="*/ 0 w 876"/>
                <a:gd name="T7" fmla="*/ 0 h 416"/>
                <a:gd name="T8" fmla="*/ 0 w 876"/>
                <a:gd name="T9" fmla="*/ 0 h 416"/>
                <a:gd name="T10" fmla="*/ 0 w 876"/>
                <a:gd name="T11" fmla="*/ 0 h 416"/>
                <a:gd name="T12" fmla="*/ 0 w 876"/>
                <a:gd name="T13" fmla="*/ 0 h 416"/>
                <a:gd name="T14" fmla="*/ 0 w 876"/>
                <a:gd name="T15" fmla="*/ 0 h 416"/>
                <a:gd name="T16" fmla="*/ 0 w 876"/>
                <a:gd name="T17" fmla="*/ 0 h 416"/>
                <a:gd name="T18" fmla="*/ 0 w 876"/>
                <a:gd name="T19" fmla="*/ 0 h 416"/>
                <a:gd name="T20" fmla="*/ 0 w 876"/>
                <a:gd name="T21" fmla="*/ 0 h 416"/>
                <a:gd name="T22" fmla="*/ 0 w 876"/>
                <a:gd name="T23" fmla="*/ 0 h 416"/>
                <a:gd name="T24" fmla="*/ 0 w 876"/>
                <a:gd name="T25" fmla="*/ 0 h 416"/>
                <a:gd name="T26" fmla="*/ 0 w 876"/>
                <a:gd name="T27" fmla="*/ 0 h 416"/>
                <a:gd name="T28" fmla="*/ 0 w 876"/>
                <a:gd name="T29" fmla="*/ 0 h 416"/>
                <a:gd name="T30" fmla="*/ 0 w 876"/>
                <a:gd name="T31" fmla="*/ 0 h 416"/>
                <a:gd name="T32" fmla="*/ 0 w 876"/>
                <a:gd name="T33" fmla="*/ 0 h 416"/>
                <a:gd name="T34" fmla="*/ 0 w 876"/>
                <a:gd name="T35" fmla="*/ 0 h 416"/>
                <a:gd name="T36" fmla="*/ 0 w 876"/>
                <a:gd name="T37" fmla="*/ 0 h 416"/>
                <a:gd name="T38" fmla="*/ 0 w 876"/>
                <a:gd name="T39" fmla="*/ 0 h 416"/>
                <a:gd name="T40" fmla="*/ 0 w 876"/>
                <a:gd name="T41" fmla="*/ 0 h 416"/>
                <a:gd name="T42" fmla="*/ 0 w 876"/>
                <a:gd name="T43" fmla="*/ 0 h 416"/>
                <a:gd name="T44" fmla="*/ 0 w 876"/>
                <a:gd name="T45" fmla="*/ 0 h 416"/>
                <a:gd name="T46" fmla="*/ 0 w 876"/>
                <a:gd name="T47" fmla="*/ 0 h 416"/>
                <a:gd name="T48" fmla="*/ 0 w 876"/>
                <a:gd name="T49" fmla="*/ 0 h 416"/>
                <a:gd name="T50" fmla="*/ 0 w 876"/>
                <a:gd name="T51" fmla="*/ 0 h 416"/>
                <a:gd name="T52" fmla="*/ 0 w 876"/>
                <a:gd name="T53" fmla="*/ 0 h 416"/>
                <a:gd name="T54" fmla="*/ 0 w 876"/>
                <a:gd name="T55" fmla="*/ 0 h 416"/>
                <a:gd name="T56" fmla="*/ 0 w 876"/>
                <a:gd name="T57" fmla="*/ 0 h 416"/>
                <a:gd name="T58" fmla="*/ 0 w 876"/>
                <a:gd name="T59" fmla="*/ 0 h 416"/>
                <a:gd name="T60" fmla="*/ 0 w 876"/>
                <a:gd name="T61" fmla="*/ 0 h 416"/>
                <a:gd name="T62" fmla="*/ 0 w 876"/>
                <a:gd name="T63" fmla="*/ 0 h 416"/>
                <a:gd name="T64" fmla="*/ 0 w 876"/>
                <a:gd name="T65" fmla="*/ 0 h 416"/>
                <a:gd name="T66" fmla="*/ 0 w 876"/>
                <a:gd name="T67" fmla="*/ 0 h 416"/>
                <a:gd name="T68" fmla="*/ 0 w 876"/>
                <a:gd name="T69" fmla="*/ 0 h 416"/>
                <a:gd name="T70" fmla="*/ 0 w 876"/>
                <a:gd name="T71" fmla="*/ 0 h 416"/>
                <a:gd name="T72" fmla="*/ 0 w 876"/>
                <a:gd name="T73" fmla="*/ 0 h 416"/>
                <a:gd name="T74" fmla="*/ 0 w 876"/>
                <a:gd name="T75" fmla="*/ 0 h 416"/>
                <a:gd name="T76" fmla="*/ 0 w 876"/>
                <a:gd name="T77" fmla="*/ 0 h 416"/>
                <a:gd name="T78" fmla="*/ 0 w 876"/>
                <a:gd name="T79" fmla="*/ 0 h 416"/>
                <a:gd name="T80" fmla="*/ 0 w 876"/>
                <a:gd name="T81" fmla="*/ 0 h 416"/>
                <a:gd name="T82" fmla="*/ 0 w 876"/>
                <a:gd name="T83" fmla="*/ 0 h 416"/>
                <a:gd name="T84" fmla="*/ 0 w 876"/>
                <a:gd name="T85" fmla="*/ 0 h 416"/>
                <a:gd name="T86" fmla="*/ 0 w 876"/>
                <a:gd name="T87" fmla="*/ 0 h 416"/>
                <a:gd name="T88" fmla="*/ 0 w 876"/>
                <a:gd name="T89" fmla="*/ 0 h 416"/>
                <a:gd name="T90" fmla="*/ 0 w 876"/>
                <a:gd name="T91" fmla="*/ 0 h 416"/>
                <a:gd name="T92" fmla="*/ 0 w 876"/>
                <a:gd name="T93" fmla="*/ 0 h 416"/>
                <a:gd name="T94" fmla="*/ 0 w 876"/>
                <a:gd name="T95" fmla="*/ 0 h 416"/>
                <a:gd name="T96" fmla="*/ 0 w 876"/>
                <a:gd name="T97" fmla="*/ 0 h 416"/>
                <a:gd name="T98" fmla="*/ 0 w 876"/>
                <a:gd name="T99" fmla="*/ 0 h 416"/>
                <a:gd name="T100" fmla="*/ 0 w 876"/>
                <a:gd name="T101" fmla="*/ 0 h 416"/>
                <a:gd name="T102" fmla="*/ 0 w 876"/>
                <a:gd name="T103" fmla="*/ 0 h 416"/>
                <a:gd name="T104" fmla="*/ 0 w 876"/>
                <a:gd name="T105" fmla="*/ 0 h 416"/>
                <a:gd name="T106" fmla="*/ 0 w 876"/>
                <a:gd name="T107" fmla="*/ 0 h 416"/>
                <a:gd name="T108" fmla="*/ 0 w 876"/>
                <a:gd name="T109" fmla="*/ 0 h 41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876"/>
                <a:gd name="T166" fmla="*/ 0 h 416"/>
                <a:gd name="T167" fmla="*/ 876 w 876"/>
                <a:gd name="T168" fmla="*/ 416 h 41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876" h="416">
                  <a:moveTo>
                    <a:pt x="731" y="0"/>
                  </a:moveTo>
                  <a:lnTo>
                    <a:pt x="739" y="0"/>
                  </a:lnTo>
                  <a:lnTo>
                    <a:pt x="749" y="1"/>
                  </a:lnTo>
                  <a:lnTo>
                    <a:pt x="758" y="1"/>
                  </a:lnTo>
                  <a:lnTo>
                    <a:pt x="768" y="2"/>
                  </a:lnTo>
                  <a:lnTo>
                    <a:pt x="776" y="3"/>
                  </a:lnTo>
                  <a:lnTo>
                    <a:pt x="784" y="8"/>
                  </a:lnTo>
                  <a:lnTo>
                    <a:pt x="790" y="13"/>
                  </a:lnTo>
                  <a:lnTo>
                    <a:pt x="796" y="21"/>
                  </a:lnTo>
                  <a:lnTo>
                    <a:pt x="798" y="13"/>
                  </a:lnTo>
                  <a:lnTo>
                    <a:pt x="803" y="8"/>
                  </a:lnTo>
                  <a:lnTo>
                    <a:pt x="809" y="3"/>
                  </a:lnTo>
                  <a:lnTo>
                    <a:pt x="817" y="3"/>
                  </a:lnTo>
                  <a:lnTo>
                    <a:pt x="823" y="2"/>
                  </a:lnTo>
                  <a:lnTo>
                    <a:pt x="831" y="3"/>
                  </a:lnTo>
                  <a:lnTo>
                    <a:pt x="838" y="7"/>
                  </a:lnTo>
                  <a:lnTo>
                    <a:pt x="846" y="11"/>
                  </a:lnTo>
                  <a:lnTo>
                    <a:pt x="852" y="13"/>
                  </a:lnTo>
                  <a:lnTo>
                    <a:pt x="859" y="20"/>
                  </a:lnTo>
                  <a:lnTo>
                    <a:pt x="865" y="25"/>
                  </a:lnTo>
                  <a:lnTo>
                    <a:pt x="870" y="33"/>
                  </a:lnTo>
                  <a:lnTo>
                    <a:pt x="875" y="41"/>
                  </a:lnTo>
                  <a:lnTo>
                    <a:pt x="876" y="52"/>
                  </a:lnTo>
                  <a:lnTo>
                    <a:pt x="874" y="58"/>
                  </a:lnTo>
                  <a:lnTo>
                    <a:pt x="872" y="64"/>
                  </a:lnTo>
                  <a:lnTo>
                    <a:pt x="869" y="69"/>
                  </a:lnTo>
                  <a:lnTo>
                    <a:pt x="864" y="76"/>
                  </a:lnTo>
                  <a:lnTo>
                    <a:pt x="864" y="77"/>
                  </a:lnTo>
                  <a:lnTo>
                    <a:pt x="864" y="81"/>
                  </a:lnTo>
                  <a:lnTo>
                    <a:pt x="845" y="65"/>
                  </a:lnTo>
                  <a:lnTo>
                    <a:pt x="826" y="53"/>
                  </a:lnTo>
                  <a:lnTo>
                    <a:pt x="805" y="43"/>
                  </a:lnTo>
                  <a:lnTo>
                    <a:pt x="786" y="36"/>
                  </a:lnTo>
                  <a:lnTo>
                    <a:pt x="764" y="32"/>
                  </a:lnTo>
                  <a:lnTo>
                    <a:pt x="743" y="29"/>
                  </a:lnTo>
                  <a:lnTo>
                    <a:pt x="721" y="28"/>
                  </a:lnTo>
                  <a:lnTo>
                    <a:pt x="699" y="29"/>
                  </a:lnTo>
                  <a:lnTo>
                    <a:pt x="675" y="30"/>
                  </a:lnTo>
                  <a:lnTo>
                    <a:pt x="652" y="34"/>
                  </a:lnTo>
                  <a:lnTo>
                    <a:pt x="629" y="36"/>
                  </a:lnTo>
                  <a:lnTo>
                    <a:pt x="607" y="40"/>
                  </a:lnTo>
                  <a:lnTo>
                    <a:pt x="582" y="45"/>
                  </a:lnTo>
                  <a:lnTo>
                    <a:pt x="560" y="48"/>
                  </a:lnTo>
                  <a:lnTo>
                    <a:pt x="537" y="51"/>
                  </a:lnTo>
                  <a:lnTo>
                    <a:pt x="514" y="54"/>
                  </a:lnTo>
                  <a:lnTo>
                    <a:pt x="502" y="56"/>
                  </a:lnTo>
                  <a:lnTo>
                    <a:pt x="491" y="61"/>
                  </a:lnTo>
                  <a:lnTo>
                    <a:pt x="478" y="63"/>
                  </a:lnTo>
                  <a:lnTo>
                    <a:pt x="464" y="65"/>
                  </a:lnTo>
                  <a:lnTo>
                    <a:pt x="451" y="65"/>
                  </a:lnTo>
                  <a:lnTo>
                    <a:pt x="437" y="65"/>
                  </a:lnTo>
                  <a:lnTo>
                    <a:pt x="422" y="66"/>
                  </a:lnTo>
                  <a:lnTo>
                    <a:pt x="408" y="67"/>
                  </a:lnTo>
                  <a:lnTo>
                    <a:pt x="393" y="67"/>
                  </a:lnTo>
                  <a:lnTo>
                    <a:pt x="379" y="67"/>
                  </a:lnTo>
                  <a:lnTo>
                    <a:pt x="364" y="68"/>
                  </a:lnTo>
                  <a:lnTo>
                    <a:pt x="351" y="72"/>
                  </a:lnTo>
                  <a:lnTo>
                    <a:pt x="338" y="73"/>
                  </a:lnTo>
                  <a:lnTo>
                    <a:pt x="326" y="77"/>
                  </a:lnTo>
                  <a:lnTo>
                    <a:pt x="315" y="80"/>
                  </a:lnTo>
                  <a:lnTo>
                    <a:pt x="305" y="87"/>
                  </a:lnTo>
                  <a:lnTo>
                    <a:pt x="298" y="105"/>
                  </a:lnTo>
                  <a:lnTo>
                    <a:pt x="293" y="123"/>
                  </a:lnTo>
                  <a:lnTo>
                    <a:pt x="290" y="142"/>
                  </a:lnTo>
                  <a:lnTo>
                    <a:pt x="290" y="162"/>
                  </a:lnTo>
                  <a:lnTo>
                    <a:pt x="287" y="183"/>
                  </a:lnTo>
                  <a:lnTo>
                    <a:pt x="287" y="203"/>
                  </a:lnTo>
                  <a:lnTo>
                    <a:pt x="287" y="224"/>
                  </a:lnTo>
                  <a:lnTo>
                    <a:pt x="289" y="246"/>
                  </a:lnTo>
                  <a:lnTo>
                    <a:pt x="289" y="266"/>
                  </a:lnTo>
                  <a:lnTo>
                    <a:pt x="289" y="288"/>
                  </a:lnTo>
                  <a:lnTo>
                    <a:pt x="289" y="308"/>
                  </a:lnTo>
                  <a:lnTo>
                    <a:pt x="290" y="329"/>
                  </a:lnTo>
                  <a:lnTo>
                    <a:pt x="289" y="348"/>
                  </a:lnTo>
                  <a:lnTo>
                    <a:pt x="289" y="369"/>
                  </a:lnTo>
                  <a:lnTo>
                    <a:pt x="286" y="388"/>
                  </a:lnTo>
                  <a:lnTo>
                    <a:pt x="284" y="408"/>
                  </a:lnTo>
                  <a:lnTo>
                    <a:pt x="268" y="411"/>
                  </a:lnTo>
                  <a:lnTo>
                    <a:pt x="255" y="414"/>
                  </a:lnTo>
                  <a:lnTo>
                    <a:pt x="239" y="414"/>
                  </a:lnTo>
                  <a:lnTo>
                    <a:pt x="224" y="416"/>
                  </a:lnTo>
                  <a:lnTo>
                    <a:pt x="208" y="415"/>
                  </a:lnTo>
                  <a:lnTo>
                    <a:pt x="192" y="415"/>
                  </a:lnTo>
                  <a:lnTo>
                    <a:pt x="175" y="414"/>
                  </a:lnTo>
                  <a:lnTo>
                    <a:pt x="161" y="414"/>
                  </a:lnTo>
                  <a:lnTo>
                    <a:pt x="144" y="411"/>
                  </a:lnTo>
                  <a:lnTo>
                    <a:pt x="127" y="409"/>
                  </a:lnTo>
                  <a:lnTo>
                    <a:pt x="113" y="406"/>
                  </a:lnTo>
                  <a:lnTo>
                    <a:pt x="98" y="404"/>
                  </a:lnTo>
                  <a:lnTo>
                    <a:pt x="83" y="401"/>
                  </a:lnTo>
                  <a:lnTo>
                    <a:pt x="68" y="399"/>
                  </a:lnTo>
                  <a:lnTo>
                    <a:pt x="56" y="397"/>
                  </a:lnTo>
                  <a:lnTo>
                    <a:pt x="44" y="396"/>
                  </a:lnTo>
                  <a:lnTo>
                    <a:pt x="37" y="393"/>
                  </a:lnTo>
                  <a:lnTo>
                    <a:pt x="31" y="389"/>
                  </a:lnTo>
                  <a:lnTo>
                    <a:pt x="24" y="385"/>
                  </a:lnTo>
                  <a:lnTo>
                    <a:pt x="20" y="383"/>
                  </a:lnTo>
                  <a:lnTo>
                    <a:pt x="10" y="374"/>
                  </a:lnTo>
                  <a:lnTo>
                    <a:pt x="4" y="368"/>
                  </a:lnTo>
                  <a:lnTo>
                    <a:pt x="0" y="358"/>
                  </a:lnTo>
                  <a:lnTo>
                    <a:pt x="0" y="348"/>
                  </a:lnTo>
                  <a:lnTo>
                    <a:pt x="0" y="341"/>
                  </a:lnTo>
                  <a:lnTo>
                    <a:pt x="1" y="335"/>
                  </a:lnTo>
                  <a:lnTo>
                    <a:pt x="3" y="329"/>
                  </a:lnTo>
                  <a:lnTo>
                    <a:pt x="9" y="322"/>
                  </a:lnTo>
                  <a:lnTo>
                    <a:pt x="10" y="319"/>
                  </a:lnTo>
                  <a:lnTo>
                    <a:pt x="12" y="317"/>
                  </a:lnTo>
                  <a:lnTo>
                    <a:pt x="12" y="319"/>
                  </a:lnTo>
                  <a:lnTo>
                    <a:pt x="13" y="325"/>
                  </a:lnTo>
                  <a:lnTo>
                    <a:pt x="13" y="329"/>
                  </a:lnTo>
                  <a:lnTo>
                    <a:pt x="14" y="334"/>
                  </a:lnTo>
                  <a:lnTo>
                    <a:pt x="15" y="340"/>
                  </a:lnTo>
                  <a:lnTo>
                    <a:pt x="24" y="336"/>
                  </a:lnTo>
                  <a:lnTo>
                    <a:pt x="25" y="340"/>
                  </a:lnTo>
                  <a:lnTo>
                    <a:pt x="26" y="344"/>
                  </a:lnTo>
                  <a:lnTo>
                    <a:pt x="27" y="349"/>
                  </a:lnTo>
                  <a:lnTo>
                    <a:pt x="28" y="354"/>
                  </a:lnTo>
                  <a:lnTo>
                    <a:pt x="34" y="352"/>
                  </a:lnTo>
                  <a:lnTo>
                    <a:pt x="40" y="351"/>
                  </a:lnTo>
                  <a:lnTo>
                    <a:pt x="44" y="347"/>
                  </a:lnTo>
                  <a:lnTo>
                    <a:pt x="48" y="344"/>
                  </a:lnTo>
                  <a:lnTo>
                    <a:pt x="49" y="340"/>
                  </a:lnTo>
                  <a:lnTo>
                    <a:pt x="51" y="334"/>
                  </a:lnTo>
                  <a:lnTo>
                    <a:pt x="51" y="329"/>
                  </a:lnTo>
                  <a:lnTo>
                    <a:pt x="53" y="324"/>
                  </a:lnTo>
                  <a:lnTo>
                    <a:pt x="51" y="317"/>
                  </a:lnTo>
                  <a:lnTo>
                    <a:pt x="51" y="311"/>
                  </a:lnTo>
                  <a:lnTo>
                    <a:pt x="51" y="304"/>
                  </a:lnTo>
                  <a:lnTo>
                    <a:pt x="53" y="298"/>
                  </a:lnTo>
                  <a:lnTo>
                    <a:pt x="53" y="291"/>
                  </a:lnTo>
                  <a:lnTo>
                    <a:pt x="54" y="285"/>
                  </a:lnTo>
                  <a:lnTo>
                    <a:pt x="56" y="278"/>
                  </a:lnTo>
                  <a:lnTo>
                    <a:pt x="59" y="274"/>
                  </a:lnTo>
                  <a:lnTo>
                    <a:pt x="59" y="280"/>
                  </a:lnTo>
                  <a:lnTo>
                    <a:pt x="60" y="288"/>
                  </a:lnTo>
                  <a:lnTo>
                    <a:pt x="60" y="296"/>
                  </a:lnTo>
                  <a:lnTo>
                    <a:pt x="61" y="305"/>
                  </a:lnTo>
                  <a:lnTo>
                    <a:pt x="61" y="313"/>
                  </a:lnTo>
                  <a:lnTo>
                    <a:pt x="62" y="321"/>
                  </a:lnTo>
                  <a:lnTo>
                    <a:pt x="66" y="329"/>
                  </a:lnTo>
                  <a:lnTo>
                    <a:pt x="69" y="336"/>
                  </a:lnTo>
                  <a:lnTo>
                    <a:pt x="78" y="335"/>
                  </a:lnTo>
                  <a:lnTo>
                    <a:pt x="84" y="335"/>
                  </a:lnTo>
                  <a:lnTo>
                    <a:pt x="90" y="332"/>
                  </a:lnTo>
                  <a:lnTo>
                    <a:pt x="95" y="330"/>
                  </a:lnTo>
                  <a:lnTo>
                    <a:pt x="98" y="326"/>
                  </a:lnTo>
                  <a:lnTo>
                    <a:pt x="102" y="321"/>
                  </a:lnTo>
                  <a:lnTo>
                    <a:pt x="103" y="316"/>
                  </a:lnTo>
                  <a:lnTo>
                    <a:pt x="104" y="311"/>
                  </a:lnTo>
                  <a:lnTo>
                    <a:pt x="104" y="304"/>
                  </a:lnTo>
                  <a:lnTo>
                    <a:pt x="104" y="298"/>
                  </a:lnTo>
                  <a:lnTo>
                    <a:pt x="104" y="290"/>
                  </a:lnTo>
                  <a:lnTo>
                    <a:pt x="105" y="284"/>
                  </a:lnTo>
                  <a:lnTo>
                    <a:pt x="105" y="277"/>
                  </a:lnTo>
                  <a:lnTo>
                    <a:pt x="105" y="269"/>
                  </a:lnTo>
                  <a:lnTo>
                    <a:pt x="105" y="264"/>
                  </a:lnTo>
                  <a:lnTo>
                    <a:pt x="107" y="259"/>
                  </a:lnTo>
                  <a:lnTo>
                    <a:pt x="107" y="264"/>
                  </a:lnTo>
                  <a:lnTo>
                    <a:pt x="109" y="269"/>
                  </a:lnTo>
                  <a:lnTo>
                    <a:pt x="110" y="275"/>
                  </a:lnTo>
                  <a:lnTo>
                    <a:pt x="113" y="280"/>
                  </a:lnTo>
                  <a:lnTo>
                    <a:pt x="118" y="290"/>
                  </a:lnTo>
                  <a:lnTo>
                    <a:pt x="125" y="299"/>
                  </a:lnTo>
                  <a:lnTo>
                    <a:pt x="116" y="302"/>
                  </a:lnTo>
                  <a:lnTo>
                    <a:pt x="115" y="311"/>
                  </a:lnTo>
                  <a:lnTo>
                    <a:pt x="115" y="315"/>
                  </a:lnTo>
                  <a:lnTo>
                    <a:pt x="115" y="319"/>
                  </a:lnTo>
                  <a:lnTo>
                    <a:pt x="115" y="325"/>
                  </a:lnTo>
                  <a:lnTo>
                    <a:pt x="115" y="329"/>
                  </a:lnTo>
                  <a:lnTo>
                    <a:pt x="122" y="329"/>
                  </a:lnTo>
                  <a:lnTo>
                    <a:pt x="128" y="329"/>
                  </a:lnTo>
                  <a:lnTo>
                    <a:pt x="136" y="329"/>
                  </a:lnTo>
                  <a:lnTo>
                    <a:pt x="143" y="329"/>
                  </a:lnTo>
                  <a:lnTo>
                    <a:pt x="142" y="321"/>
                  </a:lnTo>
                  <a:lnTo>
                    <a:pt x="140" y="315"/>
                  </a:lnTo>
                  <a:lnTo>
                    <a:pt x="140" y="307"/>
                  </a:lnTo>
                  <a:lnTo>
                    <a:pt x="140" y="300"/>
                  </a:lnTo>
                  <a:lnTo>
                    <a:pt x="140" y="291"/>
                  </a:lnTo>
                  <a:lnTo>
                    <a:pt x="140" y="285"/>
                  </a:lnTo>
                  <a:lnTo>
                    <a:pt x="140" y="277"/>
                  </a:lnTo>
                  <a:lnTo>
                    <a:pt x="142" y="272"/>
                  </a:lnTo>
                  <a:lnTo>
                    <a:pt x="142" y="266"/>
                  </a:lnTo>
                  <a:lnTo>
                    <a:pt x="143" y="263"/>
                  </a:lnTo>
                  <a:lnTo>
                    <a:pt x="144" y="260"/>
                  </a:lnTo>
                  <a:lnTo>
                    <a:pt x="145" y="261"/>
                  </a:lnTo>
                  <a:lnTo>
                    <a:pt x="146" y="263"/>
                  </a:lnTo>
                  <a:lnTo>
                    <a:pt x="149" y="268"/>
                  </a:lnTo>
                  <a:lnTo>
                    <a:pt x="150" y="277"/>
                  </a:lnTo>
                  <a:lnTo>
                    <a:pt x="151" y="289"/>
                  </a:lnTo>
                  <a:lnTo>
                    <a:pt x="155" y="293"/>
                  </a:lnTo>
                  <a:lnTo>
                    <a:pt x="157" y="298"/>
                  </a:lnTo>
                  <a:lnTo>
                    <a:pt x="158" y="304"/>
                  </a:lnTo>
                  <a:lnTo>
                    <a:pt x="160" y="309"/>
                  </a:lnTo>
                  <a:lnTo>
                    <a:pt x="158" y="315"/>
                  </a:lnTo>
                  <a:lnTo>
                    <a:pt x="158" y="320"/>
                  </a:lnTo>
                  <a:lnTo>
                    <a:pt x="158" y="327"/>
                  </a:lnTo>
                  <a:lnTo>
                    <a:pt x="161" y="332"/>
                  </a:lnTo>
                  <a:lnTo>
                    <a:pt x="165" y="327"/>
                  </a:lnTo>
                  <a:lnTo>
                    <a:pt x="169" y="321"/>
                  </a:lnTo>
                  <a:lnTo>
                    <a:pt x="172" y="315"/>
                  </a:lnTo>
                  <a:lnTo>
                    <a:pt x="174" y="308"/>
                  </a:lnTo>
                  <a:lnTo>
                    <a:pt x="175" y="300"/>
                  </a:lnTo>
                  <a:lnTo>
                    <a:pt x="177" y="293"/>
                  </a:lnTo>
                  <a:lnTo>
                    <a:pt x="178" y="286"/>
                  </a:lnTo>
                  <a:lnTo>
                    <a:pt x="179" y="277"/>
                  </a:lnTo>
                  <a:lnTo>
                    <a:pt x="178" y="268"/>
                  </a:lnTo>
                  <a:lnTo>
                    <a:pt x="178" y="260"/>
                  </a:lnTo>
                  <a:lnTo>
                    <a:pt x="178" y="252"/>
                  </a:lnTo>
                  <a:lnTo>
                    <a:pt x="179" y="245"/>
                  </a:lnTo>
                  <a:lnTo>
                    <a:pt x="179" y="235"/>
                  </a:lnTo>
                  <a:lnTo>
                    <a:pt x="180" y="228"/>
                  </a:lnTo>
                  <a:lnTo>
                    <a:pt x="181" y="222"/>
                  </a:lnTo>
                  <a:lnTo>
                    <a:pt x="185" y="215"/>
                  </a:lnTo>
                  <a:lnTo>
                    <a:pt x="185" y="222"/>
                  </a:lnTo>
                  <a:lnTo>
                    <a:pt x="187" y="227"/>
                  </a:lnTo>
                  <a:lnTo>
                    <a:pt x="189" y="234"/>
                  </a:lnTo>
                  <a:lnTo>
                    <a:pt x="190" y="239"/>
                  </a:lnTo>
                  <a:lnTo>
                    <a:pt x="190" y="245"/>
                  </a:lnTo>
                  <a:lnTo>
                    <a:pt x="191" y="252"/>
                  </a:lnTo>
                  <a:lnTo>
                    <a:pt x="191" y="259"/>
                  </a:lnTo>
                  <a:lnTo>
                    <a:pt x="192" y="266"/>
                  </a:lnTo>
                  <a:lnTo>
                    <a:pt x="191" y="273"/>
                  </a:lnTo>
                  <a:lnTo>
                    <a:pt x="191" y="279"/>
                  </a:lnTo>
                  <a:lnTo>
                    <a:pt x="190" y="287"/>
                  </a:lnTo>
                  <a:lnTo>
                    <a:pt x="190" y="293"/>
                  </a:lnTo>
                  <a:lnTo>
                    <a:pt x="189" y="299"/>
                  </a:lnTo>
                  <a:lnTo>
                    <a:pt x="189" y="307"/>
                  </a:lnTo>
                  <a:lnTo>
                    <a:pt x="189" y="313"/>
                  </a:lnTo>
                  <a:lnTo>
                    <a:pt x="189" y="320"/>
                  </a:lnTo>
                  <a:lnTo>
                    <a:pt x="193" y="319"/>
                  </a:lnTo>
                  <a:lnTo>
                    <a:pt x="197" y="321"/>
                  </a:lnTo>
                  <a:lnTo>
                    <a:pt x="197" y="324"/>
                  </a:lnTo>
                  <a:lnTo>
                    <a:pt x="197" y="329"/>
                  </a:lnTo>
                  <a:lnTo>
                    <a:pt x="204" y="319"/>
                  </a:lnTo>
                  <a:lnTo>
                    <a:pt x="210" y="308"/>
                  </a:lnTo>
                  <a:lnTo>
                    <a:pt x="215" y="298"/>
                  </a:lnTo>
                  <a:lnTo>
                    <a:pt x="220" y="288"/>
                  </a:lnTo>
                  <a:lnTo>
                    <a:pt x="221" y="275"/>
                  </a:lnTo>
                  <a:lnTo>
                    <a:pt x="224" y="263"/>
                  </a:lnTo>
                  <a:lnTo>
                    <a:pt x="225" y="250"/>
                  </a:lnTo>
                  <a:lnTo>
                    <a:pt x="226" y="238"/>
                  </a:lnTo>
                  <a:lnTo>
                    <a:pt x="226" y="224"/>
                  </a:lnTo>
                  <a:lnTo>
                    <a:pt x="227" y="211"/>
                  </a:lnTo>
                  <a:lnTo>
                    <a:pt x="227" y="197"/>
                  </a:lnTo>
                  <a:lnTo>
                    <a:pt x="228" y="184"/>
                  </a:lnTo>
                  <a:lnTo>
                    <a:pt x="228" y="171"/>
                  </a:lnTo>
                  <a:lnTo>
                    <a:pt x="230" y="158"/>
                  </a:lnTo>
                  <a:lnTo>
                    <a:pt x="232" y="146"/>
                  </a:lnTo>
                  <a:lnTo>
                    <a:pt x="234" y="134"/>
                  </a:lnTo>
                  <a:lnTo>
                    <a:pt x="232" y="123"/>
                  </a:lnTo>
                  <a:lnTo>
                    <a:pt x="232" y="115"/>
                  </a:lnTo>
                  <a:lnTo>
                    <a:pt x="234" y="105"/>
                  </a:lnTo>
                  <a:lnTo>
                    <a:pt x="238" y="96"/>
                  </a:lnTo>
                  <a:lnTo>
                    <a:pt x="240" y="87"/>
                  </a:lnTo>
                  <a:lnTo>
                    <a:pt x="243" y="82"/>
                  </a:lnTo>
                  <a:lnTo>
                    <a:pt x="243" y="77"/>
                  </a:lnTo>
                  <a:lnTo>
                    <a:pt x="242" y="76"/>
                  </a:lnTo>
                  <a:lnTo>
                    <a:pt x="242" y="75"/>
                  </a:lnTo>
                  <a:lnTo>
                    <a:pt x="242" y="74"/>
                  </a:lnTo>
                  <a:lnTo>
                    <a:pt x="269" y="64"/>
                  </a:lnTo>
                  <a:lnTo>
                    <a:pt x="299" y="56"/>
                  </a:lnTo>
                  <a:lnTo>
                    <a:pt x="328" y="51"/>
                  </a:lnTo>
                  <a:lnTo>
                    <a:pt x="360" y="46"/>
                  </a:lnTo>
                  <a:lnTo>
                    <a:pt x="390" y="41"/>
                  </a:lnTo>
                  <a:lnTo>
                    <a:pt x="421" y="38"/>
                  </a:lnTo>
                  <a:lnTo>
                    <a:pt x="451" y="35"/>
                  </a:lnTo>
                  <a:lnTo>
                    <a:pt x="485" y="34"/>
                  </a:lnTo>
                  <a:lnTo>
                    <a:pt x="515" y="29"/>
                  </a:lnTo>
                  <a:lnTo>
                    <a:pt x="546" y="26"/>
                  </a:lnTo>
                  <a:lnTo>
                    <a:pt x="578" y="24"/>
                  </a:lnTo>
                  <a:lnTo>
                    <a:pt x="609" y="21"/>
                  </a:lnTo>
                  <a:lnTo>
                    <a:pt x="638" y="15"/>
                  </a:lnTo>
                  <a:lnTo>
                    <a:pt x="669" y="12"/>
                  </a:lnTo>
                  <a:lnTo>
                    <a:pt x="699" y="6"/>
                  </a:lnTo>
                  <a:lnTo>
                    <a:pt x="731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036" name="Freeform 474"/>
            <p:cNvSpPr>
              <a:spLocks/>
            </p:cNvSpPr>
            <p:nvPr/>
          </p:nvSpPr>
          <p:spPr bwMode="auto">
            <a:xfrm>
              <a:off x="6559" y="3901"/>
              <a:ext cx="86" cy="15"/>
            </a:xfrm>
            <a:custGeom>
              <a:avLst/>
              <a:gdLst>
                <a:gd name="T0" fmla="*/ 0 w 343"/>
                <a:gd name="T1" fmla="*/ 0 h 61"/>
                <a:gd name="T2" fmla="*/ 0 w 343"/>
                <a:gd name="T3" fmla="*/ 0 h 61"/>
                <a:gd name="T4" fmla="*/ 0 w 343"/>
                <a:gd name="T5" fmla="*/ 0 h 61"/>
                <a:gd name="T6" fmla="*/ 0 w 343"/>
                <a:gd name="T7" fmla="*/ 0 h 61"/>
                <a:gd name="T8" fmla="*/ 0 w 343"/>
                <a:gd name="T9" fmla="*/ 0 h 61"/>
                <a:gd name="T10" fmla="*/ 0 w 343"/>
                <a:gd name="T11" fmla="*/ 0 h 61"/>
                <a:gd name="T12" fmla="*/ 0 w 343"/>
                <a:gd name="T13" fmla="*/ 0 h 61"/>
                <a:gd name="T14" fmla="*/ 0 w 343"/>
                <a:gd name="T15" fmla="*/ 0 h 61"/>
                <a:gd name="T16" fmla="*/ 0 w 343"/>
                <a:gd name="T17" fmla="*/ 0 h 61"/>
                <a:gd name="T18" fmla="*/ 0 w 343"/>
                <a:gd name="T19" fmla="*/ 0 h 61"/>
                <a:gd name="T20" fmla="*/ 0 w 343"/>
                <a:gd name="T21" fmla="*/ 0 h 61"/>
                <a:gd name="T22" fmla="*/ 0 w 343"/>
                <a:gd name="T23" fmla="*/ 0 h 61"/>
                <a:gd name="T24" fmla="*/ 0 w 343"/>
                <a:gd name="T25" fmla="*/ 0 h 61"/>
                <a:gd name="T26" fmla="*/ 0 w 343"/>
                <a:gd name="T27" fmla="*/ 0 h 61"/>
                <a:gd name="T28" fmla="*/ 0 w 343"/>
                <a:gd name="T29" fmla="*/ 0 h 61"/>
                <a:gd name="T30" fmla="*/ 0 w 343"/>
                <a:gd name="T31" fmla="*/ 0 h 61"/>
                <a:gd name="T32" fmla="*/ 0 w 343"/>
                <a:gd name="T33" fmla="*/ 0 h 61"/>
                <a:gd name="T34" fmla="*/ 0 w 343"/>
                <a:gd name="T35" fmla="*/ 0 h 61"/>
                <a:gd name="T36" fmla="*/ 0 w 343"/>
                <a:gd name="T37" fmla="*/ 0 h 61"/>
                <a:gd name="T38" fmla="*/ 0 w 343"/>
                <a:gd name="T39" fmla="*/ 0 h 61"/>
                <a:gd name="T40" fmla="*/ 0 w 343"/>
                <a:gd name="T41" fmla="*/ 0 h 61"/>
                <a:gd name="T42" fmla="*/ 0 w 343"/>
                <a:gd name="T43" fmla="*/ 0 h 61"/>
                <a:gd name="T44" fmla="*/ 0 w 343"/>
                <a:gd name="T45" fmla="*/ 0 h 61"/>
                <a:gd name="T46" fmla="*/ 0 w 343"/>
                <a:gd name="T47" fmla="*/ 0 h 61"/>
                <a:gd name="T48" fmla="*/ 0 w 343"/>
                <a:gd name="T49" fmla="*/ 0 h 61"/>
                <a:gd name="T50" fmla="*/ 0 w 343"/>
                <a:gd name="T51" fmla="*/ 0 h 61"/>
                <a:gd name="T52" fmla="*/ 0 w 343"/>
                <a:gd name="T53" fmla="*/ 0 h 61"/>
                <a:gd name="T54" fmla="*/ 0 w 343"/>
                <a:gd name="T55" fmla="*/ 0 h 61"/>
                <a:gd name="T56" fmla="*/ 0 w 343"/>
                <a:gd name="T57" fmla="*/ 0 h 61"/>
                <a:gd name="T58" fmla="*/ 0 w 343"/>
                <a:gd name="T59" fmla="*/ 0 h 61"/>
                <a:gd name="T60" fmla="*/ 0 w 343"/>
                <a:gd name="T61" fmla="*/ 0 h 61"/>
                <a:gd name="T62" fmla="*/ 0 w 343"/>
                <a:gd name="T63" fmla="*/ 0 h 61"/>
                <a:gd name="T64" fmla="*/ 0 w 343"/>
                <a:gd name="T65" fmla="*/ 0 h 61"/>
                <a:gd name="T66" fmla="*/ 0 w 343"/>
                <a:gd name="T67" fmla="*/ 0 h 61"/>
                <a:gd name="T68" fmla="*/ 0 w 343"/>
                <a:gd name="T69" fmla="*/ 0 h 61"/>
                <a:gd name="T70" fmla="*/ 0 w 343"/>
                <a:gd name="T71" fmla="*/ 0 h 61"/>
                <a:gd name="T72" fmla="*/ 0 w 343"/>
                <a:gd name="T73" fmla="*/ 0 h 61"/>
                <a:gd name="T74" fmla="*/ 0 w 343"/>
                <a:gd name="T75" fmla="*/ 0 h 61"/>
                <a:gd name="T76" fmla="*/ 0 w 343"/>
                <a:gd name="T77" fmla="*/ 0 h 61"/>
                <a:gd name="T78" fmla="*/ 0 w 343"/>
                <a:gd name="T79" fmla="*/ 0 h 61"/>
                <a:gd name="T80" fmla="*/ 0 w 343"/>
                <a:gd name="T81" fmla="*/ 0 h 61"/>
                <a:gd name="T82" fmla="*/ 0 w 343"/>
                <a:gd name="T83" fmla="*/ 0 h 61"/>
                <a:gd name="T84" fmla="*/ 0 w 343"/>
                <a:gd name="T85" fmla="*/ 0 h 61"/>
                <a:gd name="T86" fmla="*/ 0 w 343"/>
                <a:gd name="T87" fmla="*/ 0 h 61"/>
                <a:gd name="T88" fmla="*/ 0 w 343"/>
                <a:gd name="T89" fmla="*/ 0 h 61"/>
                <a:gd name="T90" fmla="*/ 0 w 343"/>
                <a:gd name="T91" fmla="*/ 0 h 61"/>
                <a:gd name="T92" fmla="*/ 0 w 343"/>
                <a:gd name="T93" fmla="*/ 0 h 61"/>
                <a:gd name="T94" fmla="*/ 0 w 343"/>
                <a:gd name="T95" fmla="*/ 0 h 61"/>
                <a:gd name="T96" fmla="*/ 0 w 343"/>
                <a:gd name="T97" fmla="*/ 0 h 61"/>
                <a:gd name="T98" fmla="*/ 0 w 343"/>
                <a:gd name="T99" fmla="*/ 0 h 61"/>
                <a:gd name="T100" fmla="*/ 0 w 343"/>
                <a:gd name="T101" fmla="*/ 0 h 61"/>
                <a:gd name="T102" fmla="*/ 0 w 343"/>
                <a:gd name="T103" fmla="*/ 0 h 61"/>
                <a:gd name="T104" fmla="*/ 0 w 343"/>
                <a:gd name="T105" fmla="*/ 0 h 61"/>
                <a:gd name="T106" fmla="*/ 0 w 343"/>
                <a:gd name="T107" fmla="*/ 0 h 61"/>
                <a:gd name="T108" fmla="*/ 0 w 343"/>
                <a:gd name="T109" fmla="*/ 0 h 61"/>
                <a:gd name="T110" fmla="*/ 0 w 343"/>
                <a:gd name="T111" fmla="*/ 0 h 61"/>
                <a:gd name="T112" fmla="*/ 0 w 343"/>
                <a:gd name="T113" fmla="*/ 0 h 61"/>
                <a:gd name="T114" fmla="*/ 0 w 343"/>
                <a:gd name="T115" fmla="*/ 0 h 61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343"/>
                <a:gd name="T175" fmla="*/ 0 h 61"/>
                <a:gd name="T176" fmla="*/ 343 w 343"/>
                <a:gd name="T177" fmla="*/ 61 h 61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343" h="61">
                  <a:moveTo>
                    <a:pt x="6" y="0"/>
                  </a:moveTo>
                  <a:lnTo>
                    <a:pt x="27" y="0"/>
                  </a:lnTo>
                  <a:lnTo>
                    <a:pt x="49" y="0"/>
                  </a:lnTo>
                  <a:lnTo>
                    <a:pt x="69" y="1"/>
                  </a:lnTo>
                  <a:lnTo>
                    <a:pt x="92" y="2"/>
                  </a:lnTo>
                  <a:lnTo>
                    <a:pt x="112" y="2"/>
                  </a:lnTo>
                  <a:lnTo>
                    <a:pt x="134" y="5"/>
                  </a:lnTo>
                  <a:lnTo>
                    <a:pt x="155" y="6"/>
                  </a:lnTo>
                  <a:lnTo>
                    <a:pt x="176" y="9"/>
                  </a:lnTo>
                  <a:lnTo>
                    <a:pt x="198" y="10"/>
                  </a:lnTo>
                  <a:lnTo>
                    <a:pt x="218" y="11"/>
                  </a:lnTo>
                  <a:lnTo>
                    <a:pt x="239" y="14"/>
                  </a:lnTo>
                  <a:lnTo>
                    <a:pt x="259" y="17"/>
                  </a:lnTo>
                  <a:lnTo>
                    <a:pt x="280" y="21"/>
                  </a:lnTo>
                  <a:lnTo>
                    <a:pt x="302" y="23"/>
                  </a:lnTo>
                  <a:lnTo>
                    <a:pt x="322" y="26"/>
                  </a:lnTo>
                  <a:lnTo>
                    <a:pt x="343" y="32"/>
                  </a:lnTo>
                  <a:lnTo>
                    <a:pt x="340" y="38"/>
                  </a:lnTo>
                  <a:lnTo>
                    <a:pt x="339" y="46"/>
                  </a:lnTo>
                  <a:lnTo>
                    <a:pt x="338" y="52"/>
                  </a:lnTo>
                  <a:lnTo>
                    <a:pt x="338" y="61"/>
                  </a:lnTo>
                  <a:lnTo>
                    <a:pt x="327" y="53"/>
                  </a:lnTo>
                  <a:lnTo>
                    <a:pt x="317" y="49"/>
                  </a:lnTo>
                  <a:lnTo>
                    <a:pt x="305" y="45"/>
                  </a:lnTo>
                  <a:lnTo>
                    <a:pt x="294" y="43"/>
                  </a:lnTo>
                  <a:lnTo>
                    <a:pt x="281" y="42"/>
                  </a:lnTo>
                  <a:lnTo>
                    <a:pt x="268" y="42"/>
                  </a:lnTo>
                  <a:lnTo>
                    <a:pt x="255" y="42"/>
                  </a:lnTo>
                  <a:lnTo>
                    <a:pt x="241" y="42"/>
                  </a:lnTo>
                  <a:lnTo>
                    <a:pt x="226" y="41"/>
                  </a:lnTo>
                  <a:lnTo>
                    <a:pt x="211" y="41"/>
                  </a:lnTo>
                  <a:lnTo>
                    <a:pt x="198" y="40"/>
                  </a:lnTo>
                  <a:lnTo>
                    <a:pt x="185" y="39"/>
                  </a:lnTo>
                  <a:lnTo>
                    <a:pt x="170" y="36"/>
                  </a:lnTo>
                  <a:lnTo>
                    <a:pt x="157" y="33"/>
                  </a:lnTo>
                  <a:lnTo>
                    <a:pt x="144" y="28"/>
                  </a:lnTo>
                  <a:lnTo>
                    <a:pt x="134" y="23"/>
                  </a:lnTo>
                  <a:lnTo>
                    <a:pt x="128" y="23"/>
                  </a:lnTo>
                  <a:lnTo>
                    <a:pt x="122" y="24"/>
                  </a:lnTo>
                  <a:lnTo>
                    <a:pt x="116" y="24"/>
                  </a:lnTo>
                  <a:lnTo>
                    <a:pt x="110" y="25"/>
                  </a:lnTo>
                  <a:lnTo>
                    <a:pt x="98" y="25"/>
                  </a:lnTo>
                  <a:lnTo>
                    <a:pt x="87" y="26"/>
                  </a:lnTo>
                  <a:lnTo>
                    <a:pt x="81" y="26"/>
                  </a:lnTo>
                  <a:lnTo>
                    <a:pt x="74" y="26"/>
                  </a:lnTo>
                  <a:lnTo>
                    <a:pt x="69" y="26"/>
                  </a:lnTo>
                  <a:lnTo>
                    <a:pt x="63" y="26"/>
                  </a:lnTo>
                  <a:lnTo>
                    <a:pt x="51" y="24"/>
                  </a:lnTo>
                  <a:lnTo>
                    <a:pt x="41" y="23"/>
                  </a:lnTo>
                  <a:lnTo>
                    <a:pt x="35" y="21"/>
                  </a:lnTo>
                  <a:lnTo>
                    <a:pt x="28" y="20"/>
                  </a:lnTo>
                  <a:lnTo>
                    <a:pt x="23" y="17"/>
                  </a:lnTo>
                  <a:lnTo>
                    <a:pt x="17" y="16"/>
                  </a:lnTo>
                  <a:lnTo>
                    <a:pt x="8" y="11"/>
                  </a:lnTo>
                  <a:lnTo>
                    <a:pt x="0" y="6"/>
                  </a:lnTo>
                  <a:lnTo>
                    <a:pt x="3" y="2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037" name="Freeform 475"/>
            <p:cNvSpPr>
              <a:spLocks/>
            </p:cNvSpPr>
            <p:nvPr/>
          </p:nvSpPr>
          <p:spPr bwMode="auto">
            <a:xfrm>
              <a:off x="6769" y="3901"/>
              <a:ext cx="16" cy="6"/>
            </a:xfrm>
            <a:custGeom>
              <a:avLst/>
              <a:gdLst>
                <a:gd name="T0" fmla="*/ 0 w 63"/>
                <a:gd name="T1" fmla="*/ 0 h 27"/>
                <a:gd name="T2" fmla="*/ 0 w 63"/>
                <a:gd name="T3" fmla="*/ 0 h 27"/>
                <a:gd name="T4" fmla="*/ 0 w 63"/>
                <a:gd name="T5" fmla="*/ 0 h 27"/>
                <a:gd name="T6" fmla="*/ 0 w 63"/>
                <a:gd name="T7" fmla="*/ 0 h 27"/>
                <a:gd name="T8" fmla="*/ 0 w 63"/>
                <a:gd name="T9" fmla="*/ 0 h 27"/>
                <a:gd name="T10" fmla="*/ 0 w 63"/>
                <a:gd name="T11" fmla="*/ 0 h 27"/>
                <a:gd name="T12" fmla="*/ 0 w 63"/>
                <a:gd name="T13" fmla="*/ 0 h 27"/>
                <a:gd name="T14" fmla="*/ 0 w 63"/>
                <a:gd name="T15" fmla="*/ 0 h 27"/>
                <a:gd name="T16" fmla="*/ 0 w 63"/>
                <a:gd name="T17" fmla="*/ 0 h 27"/>
                <a:gd name="T18" fmla="*/ 0 w 63"/>
                <a:gd name="T19" fmla="*/ 0 h 27"/>
                <a:gd name="T20" fmla="*/ 0 w 63"/>
                <a:gd name="T21" fmla="*/ 0 h 27"/>
                <a:gd name="T22" fmla="*/ 0 w 63"/>
                <a:gd name="T23" fmla="*/ 0 h 27"/>
                <a:gd name="T24" fmla="*/ 0 w 63"/>
                <a:gd name="T25" fmla="*/ 0 h 27"/>
                <a:gd name="T26" fmla="*/ 0 w 63"/>
                <a:gd name="T27" fmla="*/ 0 h 27"/>
                <a:gd name="T28" fmla="*/ 0 w 63"/>
                <a:gd name="T29" fmla="*/ 0 h 27"/>
                <a:gd name="T30" fmla="*/ 0 w 63"/>
                <a:gd name="T31" fmla="*/ 0 h 27"/>
                <a:gd name="T32" fmla="*/ 0 w 63"/>
                <a:gd name="T33" fmla="*/ 0 h 27"/>
                <a:gd name="T34" fmla="*/ 0 w 63"/>
                <a:gd name="T35" fmla="*/ 0 h 27"/>
                <a:gd name="T36" fmla="*/ 0 w 63"/>
                <a:gd name="T37" fmla="*/ 0 h 27"/>
                <a:gd name="T38" fmla="*/ 0 w 63"/>
                <a:gd name="T39" fmla="*/ 0 h 27"/>
                <a:gd name="T40" fmla="*/ 0 w 63"/>
                <a:gd name="T41" fmla="*/ 0 h 27"/>
                <a:gd name="T42" fmla="*/ 0 w 63"/>
                <a:gd name="T43" fmla="*/ 0 h 27"/>
                <a:gd name="T44" fmla="*/ 0 w 63"/>
                <a:gd name="T45" fmla="*/ 0 h 27"/>
                <a:gd name="T46" fmla="*/ 0 w 63"/>
                <a:gd name="T47" fmla="*/ 0 h 2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63"/>
                <a:gd name="T73" fmla="*/ 0 h 27"/>
                <a:gd name="T74" fmla="*/ 63 w 63"/>
                <a:gd name="T75" fmla="*/ 27 h 27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63" h="27">
                  <a:moveTo>
                    <a:pt x="51" y="0"/>
                  </a:moveTo>
                  <a:lnTo>
                    <a:pt x="55" y="1"/>
                  </a:lnTo>
                  <a:lnTo>
                    <a:pt x="60" y="5"/>
                  </a:lnTo>
                  <a:lnTo>
                    <a:pt x="61" y="8"/>
                  </a:lnTo>
                  <a:lnTo>
                    <a:pt x="63" y="11"/>
                  </a:lnTo>
                  <a:lnTo>
                    <a:pt x="57" y="14"/>
                  </a:lnTo>
                  <a:lnTo>
                    <a:pt x="48" y="19"/>
                  </a:lnTo>
                  <a:lnTo>
                    <a:pt x="42" y="20"/>
                  </a:lnTo>
                  <a:lnTo>
                    <a:pt x="35" y="21"/>
                  </a:lnTo>
                  <a:lnTo>
                    <a:pt x="29" y="21"/>
                  </a:lnTo>
                  <a:lnTo>
                    <a:pt x="22" y="23"/>
                  </a:lnTo>
                  <a:lnTo>
                    <a:pt x="10" y="25"/>
                  </a:lnTo>
                  <a:lnTo>
                    <a:pt x="2" y="27"/>
                  </a:lnTo>
                  <a:lnTo>
                    <a:pt x="0" y="21"/>
                  </a:lnTo>
                  <a:lnTo>
                    <a:pt x="1" y="17"/>
                  </a:lnTo>
                  <a:lnTo>
                    <a:pt x="1" y="13"/>
                  </a:lnTo>
                  <a:lnTo>
                    <a:pt x="5" y="11"/>
                  </a:lnTo>
                  <a:lnTo>
                    <a:pt x="10" y="8"/>
                  </a:lnTo>
                  <a:lnTo>
                    <a:pt x="19" y="7"/>
                  </a:lnTo>
                  <a:lnTo>
                    <a:pt x="26" y="5"/>
                  </a:lnTo>
                  <a:lnTo>
                    <a:pt x="36" y="5"/>
                  </a:lnTo>
                  <a:lnTo>
                    <a:pt x="43" y="2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038" name="Freeform 476"/>
            <p:cNvSpPr>
              <a:spLocks/>
            </p:cNvSpPr>
            <p:nvPr/>
          </p:nvSpPr>
          <p:spPr bwMode="auto">
            <a:xfrm>
              <a:off x="6789" y="3901"/>
              <a:ext cx="10" cy="8"/>
            </a:xfrm>
            <a:custGeom>
              <a:avLst/>
              <a:gdLst>
                <a:gd name="T0" fmla="*/ 0 w 41"/>
                <a:gd name="T1" fmla="*/ 0 h 30"/>
                <a:gd name="T2" fmla="*/ 0 w 41"/>
                <a:gd name="T3" fmla="*/ 0 h 30"/>
                <a:gd name="T4" fmla="*/ 0 w 41"/>
                <a:gd name="T5" fmla="*/ 0 h 30"/>
                <a:gd name="T6" fmla="*/ 0 w 41"/>
                <a:gd name="T7" fmla="*/ 0 h 30"/>
                <a:gd name="T8" fmla="*/ 0 w 41"/>
                <a:gd name="T9" fmla="*/ 0 h 30"/>
                <a:gd name="T10" fmla="*/ 0 w 41"/>
                <a:gd name="T11" fmla="*/ 0 h 30"/>
                <a:gd name="T12" fmla="*/ 0 w 41"/>
                <a:gd name="T13" fmla="*/ 0 h 30"/>
                <a:gd name="T14" fmla="*/ 0 w 41"/>
                <a:gd name="T15" fmla="*/ 0 h 30"/>
                <a:gd name="T16" fmla="*/ 0 w 41"/>
                <a:gd name="T17" fmla="*/ 0 h 30"/>
                <a:gd name="T18" fmla="*/ 0 w 41"/>
                <a:gd name="T19" fmla="*/ 0 h 30"/>
                <a:gd name="T20" fmla="*/ 0 w 41"/>
                <a:gd name="T21" fmla="*/ 0 h 30"/>
                <a:gd name="T22" fmla="*/ 0 w 41"/>
                <a:gd name="T23" fmla="*/ 0 h 30"/>
                <a:gd name="T24" fmla="*/ 0 w 41"/>
                <a:gd name="T25" fmla="*/ 0 h 30"/>
                <a:gd name="T26" fmla="*/ 0 w 41"/>
                <a:gd name="T27" fmla="*/ 0 h 30"/>
                <a:gd name="T28" fmla="*/ 0 w 41"/>
                <a:gd name="T29" fmla="*/ 0 h 30"/>
                <a:gd name="T30" fmla="*/ 0 w 41"/>
                <a:gd name="T31" fmla="*/ 0 h 30"/>
                <a:gd name="T32" fmla="*/ 0 w 41"/>
                <a:gd name="T33" fmla="*/ 0 h 30"/>
                <a:gd name="T34" fmla="*/ 0 w 41"/>
                <a:gd name="T35" fmla="*/ 0 h 3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1"/>
                <a:gd name="T55" fmla="*/ 0 h 30"/>
                <a:gd name="T56" fmla="*/ 41 w 41"/>
                <a:gd name="T57" fmla="*/ 30 h 3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1" h="30">
                  <a:moveTo>
                    <a:pt x="2" y="0"/>
                  </a:moveTo>
                  <a:lnTo>
                    <a:pt x="9" y="2"/>
                  </a:lnTo>
                  <a:lnTo>
                    <a:pt x="15" y="4"/>
                  </a:lnTo>
                  <a:lnTo>
                    <a:pt x="21" y="5"/>
                  </a:lnTo>
                  <a:lnTo>
                    <a:pt x="26" y="8"/>
                  </a:lnTo>
                  <a:lnTo>
                    <a:pt x="31" y="9"/>
                  </a:lnTo>
                  <a:lnTo>
                    <a:pt x="34" y="13"/>
                  </a:lnTo>
                  <a:lnTo>
                    <a:pt x="38" y="18"/>
                  </a:lnTo>
                  <a:lnTo>
                    <a:pt x="41" y="26"/>
                  </a:lnTo>
                  <a:lnTo>
                    <a:pt x="34" y="29"/>
                  </a:lnTo>
                  <a:lnTo>
                    <a:pt x="28" y="30"/>
                  </a:lnTo>
                  <a:lnTo>
                    <a:pt x="21" y="29"/>
                  </a:lnTo>
                  <a:lnTo>
                    <a:pt x="15" y="25"/>
                  </a:lnTo>
                  <a:lnTo>
                    <a:pt x="9" y="18"/>
                  </a:lnTo>
                  <a:lnTo>
                    <a:pt x="4" y="12"/>
                  </a:lnTo>
                  <a:lnTo>
                    <a:pt x="0" y="7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039" name="Freeform 477"/>
            <p:cNvSpPr>
              <a:spLocks/>
            </p:cNvSpPr>
            <p:nvPr/>
          </p:nvSpPr>
          <p:spPr bwMode="auto">
            <a:xfrm>
              <a:off x="6564" y="3915"/>
              <a:ext cx="81" cy="13"/>
            </a:xfrm>
            <a:custGeom>
              <a:avLst/>
              <a:gdLst>
                <a:gd name="T0" fmla="*/ 0 w 325"/>
                <a:gd name="T1" fmla="*/ 0 h 53"/>
                <a:gd name="T2" fmla="*/ 0 w 325"/>
                <a:gd name="T3" fmla="*/ 0 h 53"/>
                <a:gd name="T4" fmla="*/ 0 w 325"/>
                <a:gd name="T5" fmla="*/ 0 h 53"/>
                <a:gd name="T6" fmla="*/ 0 w 325"/>
                <a:gd name="T7" fmla="*/ 0 h 53"/>
                <a:gd name="T8" fmla="*/ 0 w 325"/>
                <a:gd name="T9" fmla="*/ 0 h 53"/>
                <a:gd name="T10" fmla="*/ 0 w 325"/>
                <a:gd name="T11" fmla="*/ 0 h 53"/>
                <a:gd name="T12" fmla="*/ 0 w 325"/>
                <a:gd name="T13" fmla="*/ 0 h 53"/>
                <a:gd name="T14" fmla="*/ 0 w 325"/>
                <a:gd name="T15" fmla="*/ 0 h 53"/>
                <a:gd name="T16" fmla="*/ 0 w 325"/>
                <a:gd name="T17" fmla="*/ 0 h 53"/>
                <a:gd name="T18" fmla="*/ 0 w 325"/>
                <a:gd name="T19" fmla="*/ 0 h 53"/>
                <a:gd name="T20" fmla="*/ 0 w 325"/>
                <a:gd name="T21" fmla="*/ 0 h 53"/>
                <a:gd name="T22" fmla="*/ 0 w 325"/>
                <a:gd name="T23" fmla="*/ 0 h 53"/>
                <a:gd name="T24" fmla="*/ 0 w 325"/>
                <a:gd name="T25" fmla="*/ 0 h 53"/>
                <a:gd name="T26" fmla="*/ 0 w 325"/>
                <a:gd name="T27" fmla="*/ 0 h 53"/>
                <a:gd name="T28" fmla="*/ 0 w 325"/>
                <a:gd name="T29" fmla="*/ 0 h 53"/>
                <a:gd name="T30" fmla="*/ 0 w 325"/>
                <a:gd name="T31" fmla="*/ 0 h 53"/>
                <a:gd name="T32" fmla="*/ 0 w 325"/>
                <a:gd name="T33" fmla="*/ 0 h 53"/>
                <a:gd name="T34" fmla="*/ 0 w 325"/>
                <a:gd name="T35" fmla="*/ 0 h 53"/>
                <a:gd name="T36" fmla="*/ 0 w 325"/>
                <a:gd name="T37" fmla="*/ 0 h 53"/>
                <a:gd name="T38" fmla="*/ 0 w 325"/>
                <a:gd name="T39" fmla="*/ 0 h 53"/>
                <a:gd name="T40" fmla="*/ 0 w 325"/>
                <a:gd name="T41" fmla="*/ 0 h 53"/>
                <a:gd name="T42" fmla="*/ 0 w 325"/>
                <a:gd name="T43" fmla="*/ 0 h 53"/>
                <a:gd name="T44" fmla="*/ 0 w 325"/>
                <a:gd name="T45" fmla="*/ 0 h 53"/>
                <a:gd name="T46" fmla="*/ 0 w 325"/>
                <a:gd name="T47" fmla="*/ 0 h 53"/>
                <a:gd name="T48" fmla="*/ 0 w 325"/>
                <a:gd name="T49" fmla="*/ 0 h 53"/>
                <a:gd name="T50" fmla="*/ 0 w 325"/>
                <a:gd name="T51" fmla="*/ 0 h 53"/>
                <a:gd name="T52" fmla="*/ 0 w 325"/>
                <a:gd name="T53" fmla="*/ 0 h 53"/>
                <a:gd name="T54" fmla="*/ 0 w 325"/>
                <a:gd name="T55" fmla="*/ 0 h 53"/>
                <a:gd name="T56" fmla="*/ 0 w 325"/>
                <a:gd name="T57" fmla="*/ 0 h 53"/>
                <a:gd name="T58" fmla="*/ 0 w 325"/>
                <a:gd name="T59" fmla="*/ 0 h 53"/>
                <a:gd name="T60" fmla="*/ 0 w 325"/>
                <a:gd name="T61" fmla="*/ 0 h 53"/>
                <a:gd name="T62" fmla="*/ 0 w 325"/>
                <a:gd name="T63" fmla="*/ 0 h 53"/>
                <a:gd name="T64" fmla="*/ 0 w 325"/>
                <a:gd name="T65" fmla="*/ 0 h 53"/>
                <a:gd name="T66" fmla="*/ 0 w 325"/>
                <a:gd name="T67" fmla="*/ 0 h 53"/>
                <a:gd name="T68" fmla="*/ 0 w 325"/>
                <a:gd name="T69" fmla="*/ 0 h 53"/>
                <a:gd name="T70" fmla="*/ 0 w 325"/>
                <a:gd name="T71" fmla="*/ 0 h 53"/>
                <a:gd name="T72" fmla="*/ 0 w 325"/>
                <a:gd name="T73" fmla="*/ 0 h 53"/>
                <a:gd name="T74" fmla="*/ 0 w 325"/>
                <a:gd name="T75" fmla="*/ 0 h 53"/>
                <a:gd name="T76" fmla="*/ 0 w 325"/>
                <a:gd name="T77" fmla="*/ 0 h 53"/>
                <a:gd name="T78" fmla="*/ 0 w 325"/>
                <a:gd name="T79" fmla="*/ 0 h 53"/>
                <a:gd name="T80" fmla="*/ 0 w 325"/>
                <a:gd name="T81" fmla="*/ 0 h 53"/>
                <a:gd name="T82" fmla="*/ 0 w 325"/>
                <a:gd name="T83" fmla="*/ 0 h 53"/>
                <a:gd name="T84" fmla="*/ 0 w 325"/>
                <a:gd name="T85" fmla="*/ 0 h 53"/>
                <a:gd name="T86" fmla="*/ 0 w 325"/>
                <a:gd name="T87" fmla="*/ 0 h 5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325"/>
                <a:gd name="T133" fmla="*/ 0 h 53"/>
                <a:gd name="T134" fmla="*/ 325 w 325"/>
                <a:gd name="T135" fmla="*/ 53 h 53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325" h="53">
                  <a:moveTo>
                    <a:pt x="5" y="0"/>
                  </a:moveTo>
                  <a:lnTo>
                    <a:pt x="24" y="0"/>
                  </a:lnTo>
                  <a:lnTo>
                    <a:pt x="44" y="1"/>
                  </a:lnTo>
                  <a:lnTo>
                    <a:pt x="64" y="3"/>
                  </a:lnTo>
                  <a:lnTo>
                    <a:pt x="84" y="4"/>
                  </a:lnTo>
                  <a:lnTo>
                    <a:pt x="105" y="5"/>
                  </a:lnTo>
                  <a:lnTo>
                    <a:pt x="124" y="7"/>
                  </a:lnTo>
                  <a:lnTo>
                    <a:pt x="143" y="8"/>
                  </a:lnTo>
                  <a:lnTo>
                    <a:pt x="165" y="10"/>
                  </a:lnTo>
                  <a:lnTo>
                    <a:pt x="183" y="11"/>
                  </a:lnTo>
                  <a:lnTo>
                    <a:pt x="202" y="13"/>
                  </a:lnTo>
                  <a:lnTo>
                    <a:pt x="223" y="16"/>
                  </a:lnTo>
                  <a:lnTo>
                    <a:pt x="242" y="18"/>
                  </a:lnTo>
                  <a:lnTo>
                    <a:pt x="261" y="21"/>
                  </a:lnTo>
                  <a:lnTo>
                    <a:pt x="282" y="24"/>
                  </a:lnTo>
                  <a:lnTo>
                    <a:pt x="301" y="27"/>
                  </a:lnTo>
                  <a:lnTo>
                    <a:pt x="320" y="30"/>
                  </a:lnTo>
                  <a:lnTo>
                    <a:pt x="325" y="34"/>
                  </a:lnTo>
                  <a:lnTo>
                    <a:pt x="325" y="39"/>
                  </a:lnTo>
                  <a:lnTo>
                    <a:pt x="323" y="46"/>
                  </a:lnTo>
                  <a:lnTo>
                    <a:pt x="323" y="53"/>
                  </a:lnTo>
                  <a:lnTo>
                    <a:pt x="304" y="50"/>
                  </a:lnTo>
                  <a:lnTo>
                    <a:pt x="285" y="49"/>
                  </a:lnTo>
                  <a:lnTo>
                    <a:pt x="267" y="47"/>
                  </a:lnTo>
                  <a:lnTo>
                    <a:pt x="249" y="46"/>
                  </a:lnTo>
                  <a:lnTo>
                    <a:pt x="230" y="44"/>
                  </a:lnTo>
                  <a:lnTo>
                    <a:pt x="212" y="43"/>
                  </a:lnTo>
                  <a:lnTo>
                    <a:pt x="191" y="40"/>
                  </a:lnTo>
                  <a:lnTo>
                    <a:pt x="173" y="39"/>
                  </a:lnTo>
                  <a:lnTo>
                    <a:pt x="154" y="38"/>
                  </a:lnTo>
                  <a:lnTo>
                    <a:pt x="133" y="36"/>
                  </a:lnTo>
                  <a:lnTo>
                    <a:pt x="115" y="34"/>
                  </a:lnTo>
                  <a:lnTo>
                    <a:pt x="96" y="32"/>
                  </a:lnTo>
                  <a:lnTo>
                    <a:pt x="78" y="29"/>
                  </a:lnTo>
                  <a:lnTo>
                    <a:pt x="61" y="26"/>
                  </a:lnTo>
                  <a:lnTo>
                    <a:pt x="44" y="23"/>
                  </a:lnTo>
                  <a:lnTo>
                    <a:pt x="27" y="20"/>
                  </a:lnTo>
                  <a:lnTo>
                    <a:pt x="21" y="18"/>
                  </a:lnTo>
                  <a:lnTo>
                    <a:pt x="15" y="17"/>
                  </a:lnTo>
                  <a:lnTo>
                    <a:pt x="7" y="14"/>
                  </a:lnTo>
                  <a:lnTo>
                    <a:pt x="2" y="12"/>
                  </a:lnTo>
                  <a:lnTo>
                    <a:pt x="0" y="8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040" name="Freeform 478"/>
            <p:cNvSpPr>
              <a:spLocks/>
            </p:cNvSpPr>
            <p:nvPr/>
          </p:nvSpPr>
          <p:spPr bwMode="auto">
            <a:xfrm>
              <a:off x="6853" y="3919"/>
              <a:ext cx="57" cy="45"/>
            </a:xfrm>
            <a:custGeom>
              <a:avLst/>
              <a:gdLst>
                <a:gd name="T0" fmla="*/ 0 w 229"/>
                <a:gd name="T1" fmla="*/ 0 h 178"/>
                <a:gd name="T2" fmla="*/ 0 w 229"/>
                <a:gd name="T3" fmla="*/ 0 h 178"/>
                <a:gd name="T4" fmla="*/ 0 w 229"/>
                <a:gd name="T5" fmla="*/ 0 h 178"/>
                <a:gd name="T6" fmla="*/ 0 w 229"/>
                <a:gd name="T7" fmla="*/ 0 h 178"/>
                <a:gd name="T8" fmla="*/ 0 w 229"/>
                <a:gd name="T9" fmla="*/ 0 h 178"/>
                <a:gd name="T10" fmla="*/ 0 w 229"/>
                <a:gd name="T11" fmla="*/ 0 h 178"/>
                <a:gd name="T12" fmla="*/ 0 w 229"/>
                <a:gd name="T13" fmla="*/ 0 h 178"/>
                <a:gd name="T14" fmla="*/ 0 w 229"/>
                <a:gd name="T15" fmla="*/ 0 h 178"/>
                <a:gd name="T16" fmla="*/ 0 w 229"/>
                <a:gd name="T17" fmla="*/ 0 h 178"/>
                <a:gd name="T18" fmla="*/ 0 w 229"/>
                <a:gd name="T19" fmla="*/ 0 h 178"/>
                <a:gd name="T20" fmla="*/ 0 w 229"/>
                <a:gd name="T21" fmla="*/ 0 h 178"/>
                <a:gd name="T22" fmla="*/ 0 w 229"/>
                <a:gd name="T23" fmla="*/ 0 h 178"/>
                <a:gd name="T24" fmla="*/ 0 w 229"/>
                <a:gd name="T25" fmla="*/ 0 h 178"/>
                <a:gd name="T26" fmla="*/ 0 w 229"/>
                <a:gd name="T27" fmla="*/ 0 h 178"/>
                <a:gd name="T28" fmla="*/ 0 w 229"/>
                <a:gd name="T29" fmla="*/ 0 h 178"/>
                <a:gd name="T30" fmla="*/ 0 w 229"/>
                <a:gd name="T31" fmla="*/ 0 h 178"/>
                <a:gd name="T32" fmla="*/ 0 w 229"/>
                <a:gd name="T33" fmla="*/ 0 h 178"/>
                <a:gd name="T34" fmla="*/ 0 w 229"/>
                <a:gd name="T35" fmla="*/ 0 h 178"/>
                <a:gd name="T36" fmla="*/ 0 w 229"/>
                <a:gd name="T37" fmla="*/ 0 h 178"/>
                <a:gd name="T38" fmla="*/ 0 w 229"/>
                <a:gd name="T39" fmla="*/ 0 h 178"/>
                <a:gd name="T40" fmla="*/ 0 w 229"/>
                <a:gd name="T41" fmla="*/ 0 h 178"/>
                <a:gd name="T42" fmla="*/ 0 w 229"/>
                <a:gd name="T43" fmla="*/ 0 h 178"/>
                <a:gd name="T44" fmla="*/ 0 w 229"/>
                <a:gd name="T45" fmla="*/ 0 h 178"/>
                <a:gd name="T46" fmla="*/ 0 w 229"/>
                <a:gd name="T47" fmla="*/ 0 h 178"/>
                <a:gd name="T48" fmla="*/ 0 w 229"/>
                <a:gd name="T49" fmla="*/ 0 h 178"/>
                <a:gd name="T50" fmla="*/ 0 w 229"/>
                <a:gd name="T51" fmla="*/ 0 h 178"/>
                <a:gd name="T52" fmla="*/ 0 w 229"/>
                <a:gd name="T53" fmla="*/ 0 h 178"/>
                <a:gd name="T54" fmla="*/ 0 w 229"/>
                <a:gd name="T55" fmla="*/ 0 h 178"/>
                <a:gd name="T56" fmla="*/ 0 w 229"/>
                <a:gd name="T57" fmla="*/ 0 h 178"/>
                <a:gd name="T58" fmla="*/ 0 w 229"/>
                <a:gd name="T59" fmla="*/ 0 h 178"/>
                <a:gd name="T60" fmla="*/ 0 w 229"/>
                <a:gd name="T61" fmla="*/ 0 h 178"/>
                <a:gd name="T62" fmla="*/ 0 w 229"/>
                <a:gd name="T63" fmla="*/ 0 h 178"/>
                <a:gd name="T64" fmla="*/ 0 w 229"/>
                <a:gd name="T65" fmla="*/ 0 h 178"/>
                <a:gd name="T66" fmla="*/ 0 w 229"/>
                <a:gd name="T67" fmla="*/ 0 h 178"/>
                <a:gd name="T68" fmla="*/ 0 w 229"/>
                <a:gd name="T69" fmla="*/ 0 h 178"/>
                <a:gd name="T70" fmla="*/ 0 w 229"/>
                <a:gd name="T71" fmla="*/ 0 h 178"/>
                <a:gd name="T72" fmla="*/ 0 w 229"/>
                <a:gd name="T73" fmla="*/ 0 h 178"/>
                <a:gd name="T74" fmla="*/ 0 w 229"/>
                <a:gd name="T75" fmla="*/ 0 h 178"/>
                <a:gd name="T76" fmla="*/ 0 w 229"/>
                <a:gd name="T77" fmla="*/ 0 h 178"/>
                <a:gd name="T78" fmla="*/ 0 w 229"/>
                <a:gd name="T79" fmla="*/ 0 h 178"/>
                <a:gd name="T80" fmla="*/ 0 w 229"/>
                <a:gd name="T81" fmla="*/ 0 h 178"/>
                <a:gd name="T82" fmla="*/ 0 w 229"/>
                <a:gd name="T83" fmla="*/ 0 h 178"/>
                <a:gd name="T84" fmla="*/ 0 w 229"/>
                <a:gd name="T85" fmla="*/ 0 h 178"/>
                <a:gd name="T86" fmla="*/ 0 w 229"/>
                <a:gd name="T87" fmla="*/ 0 h 178"/>
                <a:gd name="T88" fmla="*/ 0 w 229"/>
                <a:gd name="T89" fmla="*/ 0 h 178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29"/>
                <a:gd name="T136" fmla="*/ 0 h 178"/>
                <a:gd name="T137" fmla="*/ 229 w 229"/>
                <a:gd name="T138" fmla="*/ 178 h 178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29" h="178">
                  <a:moveTo>
                    <a:pt x="176" y="0"/>
                  </a:moveTo>
                  <a:lnTo>
                    <a:pt x="189" y="3"/>
                  </a:lnTo>
                  <a:lnTo>
                    <a:pt x="200" y="9"/>
                  </a:lnTo>
                  <a:lnTo>
                    <a:pt x="210" y="16"/>
                  </a:lnTo>
                  <a:lnTo>
                    <a:pt x="217" y="26"/>
                  </a:lnTo>
                  <a:lnTo>
                    <a:pt x="222" y="34"/>
                  </a:lnTo>
                  <a:lnTo>
                    <a:pt x="226" y="46"/>
                  </a:lnTo>
                  <a:lnTo>
                    <a:pt x="229" y="58"/>
                  </a:lnTo>
                  <a:lnTo>
                    <a:pt x="229" y="71"/>
                  </a:lnTo>
                  <a:lnTo>
                    <a:pt x="228" y="83"/>
                  </a:lnTo>
                  <a:lnTo>
                    <a:pt x="225" y="95"/>
                  </a:lnTo>
                  <a:lnTo>
                    <a:pt x="220" y="107"/>
                  </a:lnTo>
                  <a:lnTo>
                    <a:pt x="217" y="120"/>
                  </a:lnTo>
                  <a:lnTo>
                    <a:pt x="211" y="131"/>
                  </a:lnTo>
                  <a:lnTo>
                    <a:pt x="205" y="143"/>
                  </a:lnTo>
                  <a:lnTo>
                    <a:pt x="196" y="152"/>
                  </a:lnTo>
                  <a:lnTo>
                    <a:pt x="189" y="162"/>
                  </a:lnTo>
                  <a:lnTo>
                    <a:pt x="189" y="156"/>
                  </a:lnTo>
                  <a:lnTo>
                    <a:pt x="191" y="148"/>
                  </a:lnTo>
                  <a:lnTo>
                    <a:pt x="193" y="140"/>
                  </a:lnTo>
                  <a:lnTo>
                    <a:pt x="194" y="133"/>
                  </a:lnTo>
                  <a:lnTo>
                    <a:pt x="195" y="124"/>
                  </a:lnTo>
                  <a:lnTo>
                    <a:pt x="196" y="116"/>
                  </a:lnTo>
                  <a:lnTo>
                    <a:pt x="198" y="108"/>
                  </a:lnTo>
                  <a:lnTo>
                    <a:pt x="200" y="103"/>
                  </a:lnTo>
                  <a:lnTo>
                    <a:pt x="199" y="95"/>
                  </a:lnTo>
                  <a:lnTo>
                    <a:pt x="199" y="92"/>
                  </a:lnTo>
                  <a:lnTo>
                    <a:pt x="198" y="89"/>
                  </a:lnTo>
                  <a:lnTo>
                    <a:pt x="198" y="90"/>
                  </a:lnTo>
                  <a:lnTo>
                    <a:pt x="194" y="91"/>
                  </a:lnTo>
                  <a:lnTo>
                    <a:pt x="193" y="96"/>
                  </a:lnTo>
                  <a:lnTo>
                    <a:pt x="188" y="104"/>
                  </a:lnTo>
                  <a:lnTo>
                    <a:pt x="184" y="117"/>
                  </a:lnTo>
                  <a:lnTo>
                    <a:pt x="177" y="124"/>
                  </a:lnTo>
                  <a:lnTo>
                    <a:pt x="170" y="132"/>
                  </a:lnTo>
                  <a:lnTo>
                    <a:pt x="164" y="138"/>
                  </a:lnTo>
                  <a:lnTo>
                    <a:pt x="159" y="146"/>
                  </a:lnTo>
                  <a:lnTo>
                    <a:pt x="153" y="152"/>
                  </a:lnTo>
                  <a:lnTo>
                    <a:pt x="147" y="159"/>
                  </a:lnTo>
                  <a:lnTo>
                    <a:pt x="140" y="164"/>
                  </a:lnTo>
                  <a:lnTo>
                    <a:pt x="132" y="170"/>
                  </a:lnTo>
                  <a:lnTo>
                    <a:pt x="135" y="159"/>
                  </a:lnTo>
                  <a:lnTo>
                    <a:pt x="140" y="149"/>
                  </a:lnTo>
                  <a:lnTo>
                    <a:pt x="143" y="138"/>
                  </a:lnTo>
                  <a:lnTo>
                    <a:pt x="148" y="129"/>
                  </a:lnTo>
                  <a:lnTo>
                    <a:pt x="149" y="123"/>
                  </a:lnTo>
                  <a:lnTo>
                    <a:pt x="152" y="118"/>
                  </a:lnTo>
                  <a:lnTo>
                    <a:pt x="154" y="112"/>
                  </a:lnTo>
                  <a:lnTo>
                    <a:pt x="157" y="107"/>
                  </a:lnTo>
                  <a:lnTo>
                    <a:pt x="158" y="102"/>
                  </a:lnTo>
                  <a:lnTo>
                    <a:pt x="159" y="96"/>
                  </a:lnTo>
                  <a:lnTo>
                    <a:pt x="159" y="91"/>
                  </a:lnTo>
                  <a:lnTo>
                    <a:pt x="160" y="85"/>
                  </a:lnTo>
                  <a:lnTo>
                    <a:pt x="152" y="87"/>
                  </a:lnTo>
                  <a:lnTo>
                    <a:pt x="147" y="92"/>
                  </a:lnTo>
                  <a:lnTo>
                    <a:pt x="140" y="96"/>
                  </a:lnTo>
                  <a:lnTo>
                    <a:pt x="135" y="103"/>
                  </a:lnTo>
                  <a:lnTo>
                    <a:pt x="131" y="107"/>
                  </a:lnTo>
                  <a:lnTo>
                    <a:pt x="128" y="113"/>
                  </a:lnTo>
                  <a:lnTo>
                    <a:pt x="125" y="120"/>
                  </a:lnTo>
                  <a:lnTo>
                    <a:pt x="122" y="127"/>
                  </a:lnTo>
                  <a:lnTo>
                    <a:pt x="117" y="134"/>
                  </a:lnTo>
                  <a:lnTo>
                    <a:pt x="113" y="142"/>
                  </a:lnTo>
                  <a:lnTo>
                    <a:pt x="108" y="147"/>
                  </a:lnTo>
                  <a:lnTo>
                    <a:pt x="105" y="156"/>
                  </a:lnTo>
                  <a:lnTo>
                    <a:pt x="100" y="161"/>
                  </a:lnTo>
                  <a:lnTo>
                    <a:pt x="95" y="167"/>
                  </a:lnTo>
                  <a:lnTo>
                    <a:pt x="89" y="173"/>
                  </a:lnTo>
                  <a:lnTo>
                    <a:pt x="82" y="178"/>
                  </a:lnTo>
                  <a:lnTo>
                    <a:pt x="81" y="172"/>
                  </a:lnTo>
                  <a:lnTo>
                    <a:pt x="83" y="165"/>
                  </a:lnTo>
                  <a:lnTo>
                    <a:pt x="86" y="158"/>
                  </a:lnTo>
                  <a:lnTo>
                    <a:pt x="89" y="152"/>
                  </a:lnTo>
                  <a:lnTo>
                    <a:pt x="92" y="145"/>
                  </a:lnTo>
                  <a:lnTo>
                    <a:pt x="95" y="137"/>
                  </a:lnTo>
                  <a:lnTo>
                    <a:pt x="99" y="131"/>
                  </a:lnTo>
                  <a:lnTo>
                    <a:pt x="102" y="124"/>
                  </a:lnTo>
                  <a:lnTo>
                    <a:pt x="105" y="118"/>
                  </a:lnTo>
                  <a:lnTo>
                    <a:pt x="108" y="111"/>
                  </a:lnTo>
                  <a:lnTo>
                    <a:pt x="110" y="105"/>
                  </a:lnTo>
                  <a:lnTo>
                    <a:pt x="111" y="100"/>
                  </a:lnTo>
                  <a:lnTo>
                    <a:pt x="110" y="94"/>
                  </a:lnTo>
                  <a:lnTo>
                    <a:pt x="108" y="92"/>
                  </a:lnTo>
                  <a:lnTo>
                    <a:pt x="104" y="87"/>
                  </a:lnTo>
                  <a:lnTo>
                    <a:pt x="100" y="85"/>
                  </a:lnTo>
                  <a:lnTo>
                    <a:pt x="89" y="94"/>
                  </a:lnTo>
                  <a:lnTo>
                    <a:pt x="81" y="104"/>
                  </a:lnTo>
                  <a:lnTo>
                    <a:pt x="78" y="109"/>
                  </a:lnTo>
                  <a:lnTo>
                    <a:pt x="75" y="114"/>
                  </a:lnTo>
                  <a:lnTo>
                    <a:pt x="72" y="121"/>
                  </a:lnTo>
                  <a:lnTo>
                    <a:pt x="70" y="126"/>
                  </a:lnTo>
                  <a:lnTo>
                    <a:pt x="66" y="133"/>
                  </a:lnTo>
                  <a:lnTo>
                    <a:pt x="65" y="138"/>
                  </a:lnTo>
                  <a:lnTo>
                    <a:pt x="63" y="145"/>
                  </a:lnTo>
                  <a:lnTo>
                    <a:pt x="60" y="150"/>
                  </a:lnTo>
                  <a:lnTo>
                    <a:pt x="57" y="156"/>
                  </a:lnTo>
                  <a:lnTo>
                    <a:pt x="55" y="162"/>
                  </a:lnTo>
                  <a:lnTo>
                    <a:pt x="53" y="167"/>
                  </a:lnTo>
                  <a:lnTo>
                    <a:pt x="51" y="175"/>
                  </a:lnTo>
                  <a:lnTo>
                    <a:pt x="45" y="175"/>
                  </a:lnTo>
                  <a:lnTo>
                    <a:pt x="40" y="175"/>
                  </a:lnTo>
                  <a:lnTo>
                    <a:pt x="33" y="175"/>
                  </a:lnTo>
                  <a:lnTo>
                    <a:pt x="29" y="175"/>
                  </a:lnTo>
                  <a:lnTo>
                    <a:pt x="33" y="165"/>
                  </a:lnTo>
                  <a:lnTo>
                    <a:pt x="39" y="156"/>
                  </a:lnTo>
                  <a:lnTo>
                    <a:pt x="42" y="146"/>
                  </a:lnTo>
                  <a:lnTo>
                    <a:pt x="45" y="136"/>
                  </a:lnTo>
                  <a:lnTo>
                    <a:pt x="46" y="126"/>
                  </a:lnTo>
                  <a:lnTo>
                    <a:pt x="47" y="117"/>
                  </a:lnTo>
                  <a:lnTo>
                    <a:pt x="46" y="108"/>
                  </a:lnTo>
                  <a:lnTo>
                    <a:pt x="46" y="99"/>
                  </a:lnTo>
                  <a:lnTo>
                    <a:pt x="43" y="90"/>
                  </a:lnTo>
                  <a:lnTo>
                    <a:pt x="40" y="81"/>
                  </a:lnTo>
                  <a:lnTo>
                    <a:pt x="35" y="71"/>
                  </a:lnTo>
                  <a:lnTo>
                    <a:pt x="31" y="65"/>
                  </a:lnTo>
                  <a:lnTo>
                    <a:pt x="23" y="56"/>
                  </a:lnTo>
                  <a:lnTo>
                    <a:pt x="17" y="51"/>
                  </a:lnTo>
                  <a:lnTo>
                    <a:pt x="8" y="43"/>
                  </a:lnTo>
                  <a:lnTo>
                    <a:pt x="0" y="40"/>
                  </a:lnTo>
                  <a:lnTo>
                    <a:pt x="10" y="34"/>
                  </a:lnTo>
                  <a:lnTo>
                    <a:pt x="20" y="31"/>
                  </a:lnTo>
                  <a:lnTo>
                    <a:pt x="31" y="29"/>
                  </a:lnTo>
                  <a:lnTo>
                    <a:pt x="42" y="26"/>
                  </a:lnTo>
                  <a:lnTo>
                    <a:pt x="53" y="23"/>
                  </a:lnTo>
                  <a:lnTo>
                    <a:pt x="64" y="20"/>
                  </a:lnTo>
                  <a:lnTo>
                    <a:pt x="75" y="19"/>
                  </a:lnTo>
                  <a:lnTo>
                    <a:pt x="87" y="18"/>
                  </a:lnTo>
                  <a:lnTo>
                    <a:pt x="98" y="15"/>
                  </a:lnTo>
                  <a:lnTo>
                    <a:pt x="108" y="14"/>
                  </a:lnTo>
                  <a:lnTo>
                    <a:pt x="119" y="11"/>
                  </a:lnTo>
                  <a:lnTo>
                    <a:pt x="131" y="10"/>
                  </a:lnTo>
                  <a:lnTo>
                    <a:pt x="142" y="7"/>
                  </a:lnTo>
                  <a:lnTo>
                    <a:pt x="153" y="5"/>
                  </a:lnTo>
                  <a:lnTo>
                    <a:pt x="164" y="2"/>
                  </a:lnTo>
                  <a:lnTo>
                    <a:pt x="176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041" name="Freeform 479"/>
            <p:cNvSpPr>
              <a:spLocks/>
            </p:cNvSpPr>
            <p:nvPr/>
          </p:nvSpPr>
          <p:spPr bwMode="auto">
            <a:xfrm>
              <a:off x="6923" y="3919"/>
              <a:ext cx="53" cy="38"/>
            </a:xfrm>
            <a:custGeom>
              <a:avLst/>
              <a:gdLst>
                <a:gd name="T0" fmla="*/ 0 w 209"/>
                <a:gd name="T1" fmla="*/ 0 h 151"/>
                <a:gd name="T2" fmla="*/ 0 w 209"/>
                <a:gd name="T3" fmla="*/ 0 h 151"/>
                <a:gd name="T4" fmla="*/ 0 w 209"/>
                <a:gd name="T5" fmla="*/ 0 h 151"/>
                <a:gd name="T6" fmla="*/ 0 w 209"/>
                <a:gd name="T7" fmla="*/ 0 h 151"/>
                <a:gd name="T8" fmla="*/ 0 w 209"/>
                <a:gd name="T9" fmla="*/ 0 h 151"/>
                <a:gd name="T10" fmla="*/ 0 w 209"/>
                <a:gd name="T11" fmla="*/ 0 h 151"/>
                <a:gd name="T12" fmla="*/ 0 w 209"/>
                <a:gd name="T13" fmla="*/ 0 h 151"/>
                <a:gd name="T14" fmla="*/ 0 w 209"/>
                <a:gd name="T15" fmla="*/ 0 h 151"/>
                <a:gd name="T16" fmla="*/ 0 w 209"/>
                <a:gd name="T17" fmla="*/ 0 h 151"/>
                <a:gd name="T18" fmla="*/ 0 w 209"/>
                <a:gd name="T19" fmla="*/ 0 h 151"/>
                <a:gd name="T20" fmla="*/ 0 w 209"/>
                <a:gd name="T21" fmla="*/ 0 h 151"/>
                <a:gd name="T22" fmla="*/ 0 w 209"/>
                <a:gd name="T23" fmla="*/ 0 h 151"/>
                <a:gd name="T24" fmla="*/ 0 w 209"/>
                <a:gd name="T25" fmla="*/ 0 h 151"/>
                <a:gd name="T26" fmla="*/ 0 w 209"/>
                <a:gd name="T27" fmla="*/ 0 h 151"/>
                <a:gd name="T28" fmla="*/ 0 w 209"/>
                <a:gd name="T29" fmla="*/ 0 h 151"/>
                <a:gd name="T30" fmla="*/ 0 w 209"/>
                <a:gd name="T31" fmla="*/ 0 h 151"/>
                <a:gd name="T32" fmla="*/ 0 w 209"/>
                <a:gd name="T33" fmla="*/ 0 h 151"/>
                <a:gd name="T34" fmla="*/ 0 w 209"/>
                <a:gd name="T35" fmla="*/ 0 h 151"/>
                <a:gd name="T36" fmla="*/ 0 w 209"/>
                <a:gd name="T37" fmla="*/ 0 h 151"/>
                <a:gd name="T38" fmla="*/ 0 w 209"/>
                <a:gd name="T39" fmla="*/ 0 h 151"/>
                <a:gd name="T40" fmla="*/ 0 w 209"/>
                <a:gd name="T41" fmla="*/ 0 h 151"/>
                <a:gd name="T42" fmla="*/ 0 w 209"/>
                <a:gd name="T43" fmla="*/ 0 h 151"/>
                <a:gd name="T44" fmla="*/ 0 w 209"/>
                <a:gd name="T45" fmla="*/ 0 h 151"/>
                <a:gd name="T46" fmla="*/ 0 w 209"/>
                <a:gd name="T47" fmla="*/ 0 h 151"/>
                <a:gd name="T48" fmla="*/ 0 w 209"/>
                <a:gd name="T49" fmla="*/ 0 h 151"/>
                <a:gd name="T50" fmla="*/ 0 w 209"/>
                <a:gd name="T51" fmla="*/ 0 h 151"/>
                <a:gd name="T52" fmla="*/ 0 w 209"/>
                <a:gd name="T53" fmla="*/ 0 h 151"/>
                <a:gd name="T54" fmla="*/ 0 w 209"/>
                <a:gd name="T55" fmla="*/ 0 h 151"/>
                <a:gd name="T56" fmla="*/ 0 w 209"/>
                <a:gd name="T57" fmla="*/ 0 h 151"/>
                <a:gd name="T58" fmla="*/ 0 w 209"/>
                <a:gd name="T59" fmla="*/ 0 h 151"/>
                <a:gd name="T60" fmla="*/ 0 w 209"/>
                <a:gd name="T61" fmla="*/ 0 h 151"/>
                <a:gd name="T62" fmla="*/ 0 w 209"/>
                <a:gd name="T63" fmla="*/ 0 h 151"/>
                <a:gd name="T64" fmla="*/ 0 w 209"/>
                <a:gd name="T65" fmla="*/ 0 h 151"/>
                <a:gd name="T66" fmla="*/ 0 w 209"/>
                <a:gd name="T67" fmla="*/ 0 h 151"/>
                <a:gd name="T68" fmla="*/ 0 w 209"/>
                <a:gd name="T69" fmla="*/ 0 h 151"/>
                <a:gd name="T70" fmla="*/ 0 w 209"/>
                <a:gd name="T71" fmla="*/ 0 h 151"/>
                <a:gd name="T72" fmla="*/ 0 w 209"/>
                <a:gd name="T73" fmla="*/ 0 h 151"/>
                <a:gd name="T74" fmla="*/ 0 w 209"/>
                <a:gd name="T75" fmla="*/ 0 h 151"/>
                <a:gd name="T76" fmla="*/ 0 w 209"/>
                <a:gd name="T77" fmla="*/ 0 h 151"/>
                <a:gd name="T78" fmla="*/ 0 w 209"/>
                <a:gd name="T79" fmla="*/ 0 h 151"/>
                <a:gd name="T80" fmla="*/ 0 w 209"/>
                <a:gd name="T81" fmla="*/ 0 h 151"/>
                <a:gd name="T82" fmla="*/ 0 w 209"/>
                <a:gd name="T83" fmla="*/ 0 h 151"/>
                <a:gd name="T84" fmla="*/ 0 w 209"/>
                <a:gd name="T85" fmla="*/ 0 h 151"/>
                <a:gd name="T86" fmla="*/ 0 w 209"/>
                <a:gd name="T87" fmla="*/ 0 h 151"/>
                <a:gd name="T88" fmla="*/ 0 w 209"/>
                <a:gd name="T89" fmla="*/ 0 h 151"/>
                <a:gd name="T90" fmla="*/ 0 w 209"/>
                <a:gd name="T91" fmla="*/ 0 h 151"/>
                <a:gd name="T92" fmla="*/ 0 w 209"/>
                <a:gd name="T93" fmla="*/ 0 h 151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09"/>
                <a:gd name="T142" fmla="*/ 0 h 151"/>
                <a:gd name="T143" fmla="*/ 209 w 209"/>
                <a:gd name="T144" fmla="*/ 151 h 151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09" h="151">
                  <a:moveTo>
                    <a:pt x="185" y="1"/>
                  </a:moveTo>
                  <a:lnTo>
                    <a:pt x="191" y="0"/>
                  </a:lnTo>
                  <a:lnTo>
                    <a:pt x="195" y="0"/>
                  </a:lnTo>
                  <a:lnTo>
                    <a:pt x="198" y="2"/>
                  </a:lnTo>
                  <a:lnTo>
                    <a:pt x="203" y="6"/>
                  </a:lnTo>
                  <a:lnTo>
                    <a:pt x="203" y="10"/>
                  </a:lnTo>
                  <a:lnTo>
                    <a:pt x="204" y="14"/>
                  </a:lnTo>
                  <a:lnTo>
                    <a:pt x="204" y="19"/>
                  </a:lnTo>
                  <a:lnTo>
                    <a:pt x="206" y="25"/>
                  </a:lnTo>
                  <a:lnTo>
                    <a:pt x="204" y="30"/>
                  </a:lnTo>
                  <a:lnTo>
                    <a:pt x="203" y="37"/>
                  </a:lnTo>
                  <a:lnTo>
                    <a:pt x="203" y="42"/>
                  </a:lnTo>
                  <a:lnTo>
                    <a:pt x="203" y="48"/>
                  </a:lnTo>
                  <a:lnTo>
                    <a:pt x="203" y="53"/>
                  </a:lnTo>
                  <a:lnTo>
                    <a:pt x="203" y="59"/>
                  </a:lnTo>
                  <a:lnTo>
                    <a:pt x="203" y="64"/>
                  </a:lnTo>
                  <a:lnTo>
                    <a:pt x="204" y="69"/>
                  </a:lnTo>
                  <a:lnTo>
                    <a:pt x="192" y="67"/>
                  </a:lnTo>
                  <a:lnTo>
                    <a:pt x="184" y="67"/>
                  </a:lnTo>
                  <a:lnTo>
                    <a:pt x="174" y="67"/>
                  </a:lnTo>
                  <a:lnTo>
                    <a:pt x="167" y="70"/>
                  </a:lnTo>
                  <a:lnTo>
                    <a:pt x="159" y="72"/>
                  </a:lnTo>
                  <a:lnTo>
                    <a:pt x="153" y="77"/>
                  </a:lnTo>
                  <a:lnTo>
                    <a:pt x="147" y="83"/>
                  </a:lnTo>
                  <a:lnTo>
                    <a:pt x="142" y="91"/>
                  </a:lnTo>
                  <a:lnTo>
                    <a:pt x="149" y="91"/>
                  </a:lnTo>
                  <a:lnTo>
                    <a:pt x="156" y="91"/>
                  </a:lnTo>
                  <a:lnTo>
                    <a:pt x="165" y="91"/>
                  </a:lnTo>
                  <a:lnTo>
                    <a:pt x="173" y="91"/>
                  </a:lnTo>
                  <a:lnTo>
                    <a:pt x="179" y="90"/>
                  </a:lnTo>
                  <a:lnTo>
                    <a:pt x="189" y="88"/>
                  </a:lnTo>
                  <a:lnTo>
                    <a:pt x="196" y="87"/>
                  </a:lnTo>
                  <a:lnTo>
                    <a:pt x="204" y="86"/>
                  </a:lnTo>
                  <a:lnTo>
                    <a:pt x="206" y="94"/>
                  </a:lnTo>
                  <a:lnTo>
                    <a:pt x="207" y="101"/>
                  </a:lnTo>
                  <a:lnTo>
                    <a:pt x="208" y="108"/>
                  </a:lnTo>
                  <a:lnTo>
                    <a:pt x="209" y="115"/>
                  </a:lnTo>
                  <a:lnTo>
                    <a:pt x="201" y="115"/>
                  </a:lnTo>
                  <a:lnTo>
                    <a:pt x="191" y="115"/>
                  </a:lnTo>
                  <a:lnTo>
                    <a:pt x="183" y="115"/>
                  </a:lnTo>
                  <a:lnTo>
                    <a:pt x="175" y="118"/>
                  </a:lnTo>
                  <a:lnTo>
                    <a:pt x="166" y="119"/>
                  </a:lnTo>
                  <a:lnTo>
                    <a:pt x="157" y="121"/>
                  </a:lnTo>
                  <a:lnTo>
                    <a:pt x="149" y="122"/>
                  </a:lnTo>
                  <a:lnTo>
                    <a:pt x="143" y="125"/>
                  </a:lnTo>
                  <a:lnTo>
                    <a:pt x="133" y="125"/>
                  </a:lnTo>
                  <a:lnTo>
                    <a:pt x="126" y="127"/>
                  </a:lnTo>
                  <a:lnTo>
                    <a:pt x="119" y="130"/>
                  </a:lnTo>
                  <a:lnTo>
                    <a:pt x="112" y="132"/>
                  </a:lnTo>
                  <a:lnTo>
                    <a:pt x="106" y="133"/>
                  </a:lnTo>
                  <a:lnTo>
                    <a:pt x="98" y="134"/>
                  </a:lnTo>
                  <a:lnTo>
                    <a:pt x="94" y="135"/>
                  </a:lnTo>
                  <a:lnTo>
                    <a:pt x="89" y="136"/>
                  </a:lnTo>
                  <a:lnTo>
                    <a:pt x="80" y="138"/>
                  </a:lnTo>
                  <a:lnTo>
                    <a:pt x="72" y="143"/>
                  </a:lnTo>
                  <a:lnTo>
                    <a:pt x="63" y="146"/>
                  </a:lnTo>
                  <a:lnTo>
                    <a:pt x="55" y="148"/>
                  </a:lnTo>
                  <a:lnTo>
                    <a:pt x="47" y="149"/>
                  </a:lnTo>
                  <a:lnTo>
                    <a:pt x="39" y="151"/>
                  </a:lnTo>
                  <a:lnTo>
                    <a:pt x="32" y="151"/>
                  </a:lnTo>
                  <a:lnTo>
                    <a:pt x="26" y="151"/>
                  </a:lnTo>
                  <a:lnTo>
                    <a:pt x="19" y="148"/>
                  </a:lnTo>
                  <a:lnTo>
                    <a:pt x="14" y="146"/>
                  </a:lnTo>
                  <a:lnTo>
                    <a:pt x="8" y="141"/>
                  </a:lnTo>
                  <a:lnTo>
                    <a:pt x="6" y="136"/>
                  </a:lnTo>
                  <a:lnTo>
                    <a:pt x="3" y="130"/>
                  </a:lnTo>
                  <a:lnTo>
                    <a:pt x="2" y="122"/>
                  </a:lnTo>
                  <a:lnTo>
                    <a:pt x="2" y="112"/>
                  </a:lnTo>
                  <a:lnTo>
                    <a:pt x="6" y="103"/>
                  </a:lnTo>
                  <a:lnTo>
                    <a:pt x="1" y="85"/>
                  </a:lnTo>
                  <a:lnTo>
                    <a:pt x="0" y="72"/>
                  </a:lnTo>
                  <a:lnTo>
                    <a:pt x="1" y="61"/>
                  </a:lnTo>
                  <a:lnTo>
                    <a:pt x="6" y="53"/>
                  </a:lnTo>
                  <a:lnTo>
                    <a:pt x="12" y="45"/>
                  </a:lnTo>
                  <a:lnTo>
                    <a:pt x="20" y="40"/>
                  </a:lnTo>
                  <a:lnTo>
                    <a:pt x="29" y="35"/>
                  </a:lnTo>
                  <a:lnTo>
                    <a:pt x="41" y="32"/>
                  </a:lnTo>
                  <a:lnTo>
                    <a:pt x="53" y="30"/>
                  </a:lnTo>
                  <a:lnTo>
                    <a:pt x="65" y="28"/>
                  </a:lnTo>
                  <a:lnTo>
                    <a:pt x="78" y="25"/>
                  </a:lnTo>
                  <a:lnTo>
                    <a:pt x="91" y="24"/>
                  </a:lnTo>
                  <a:lnTo>
                    <a:pt x="103" y="21"/>
                  </a:lnTo>
                  <a:lnTo>
                    <a:pt x="116" y="20"/>
                  </a:lnTo>
                  <a:lnTo>
                    <a:pt x="129" y="16"/>
                  </a:lnTo>
                  <a:lnTo>
                    <a:pt x="139" y="13"/>
                  </a:lnTo>
                  <a:lnTo>
                    <a:pt x="144" y="12"/>
                  </a:lnTo>
                  <a:lnTo>
                    <a:pt x="151" y="11"/>
                  </a:lnTo>
                  <a:lnTo>
                    <a:pt x="156" y="10"/>
                  </a:lnTo>
                  <a:lnTo>
                    <a:pt x="162" y="7"/>
                  </a:lnTo>
                  <a:lnTo>
                    <a:pt x="167" y="5"/>
                  </a:lnTo>
                  <a:lnTo>
                    <a:pt x="172" y="3"/>
                  </a:lnTo>
                  <a:lnTo>
                    <a:pt x="178" y="1"/>
                  </a:lnTo>
                  <a:lnTo>
                    <a:pt x="185" y="1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042" name="Freeform 480"/>
            <p:cNvSpPr>
              <a:spLocks/>
            </p:cNvSpPr>
            <p:nvPr/>
          </p:nvSpPr>
          <p:spPr bwMode="auto">
            <a:xfrm>
              <a:off x="7099" y="3923"/>
              <a:ext cx="63" cy="72"/>
            </a:xfrm>
            <a:custGeom>
              <a:avLst/>
              <a:gdLst>
                <a:gd name="T0" fmla="*/ 0 w 253"/>
                <a:gd name="T1" fmla="*/ 0 h 289"/>
                <a:gd name="T2" fmla="*/ 0 w 253"/>
                <a:gd name="T3" fmla="*/ 0 h 289"/>
                <a:gd name="T4" fmla="*/ 0 w 253"/>
                <a:gd name="T5" fmla="*/ 0 h 289"/>
                <a:gd name="T6" fmla="*/ 0 w 253"/>
                <a:gd name="T7" fmla="*/ 0 h 289"/>
                <a:gd name="T8" fmla="*/ 0 w 253"/>
                <a:gd name="T9" fmla="*/ 0 h 289"/>
                <a:gd name="T10" fmla="*/ 0 w 253"/>
                <a:gd name="T11" fmla="*/ 0 h 289"/>
                <a:gd name="T12" fmla="*/ 0 w 253"/>
                <a:gd name="T13" fmla="*/ 0 h 289"/>
                <a:gd name="T14" fmla="*/ 0 w 253"/>
                <a:gd name="T15" fmla="*/ 0 h 289"/>
                <a:gd name="T16" fmla="*/ 0 w 253"/>
                <a:gd name="T17" fmla="*/ 0 h 289"/>
                <a:gd name="T18" fmla="*/ 0 w 253"/>
                <a:gd name="T19" fmla="*/ 0 h 289"/>
                <a:gd name="T20" fmla="*/ 0 w 253"/>
                <a:gd name="T21" fmla="*/ 0 h 289"/>
                <a:gd name="T22" fmla="*/ 0 w 253"/>
                <a:gd name="T23" fmla="*/ 0 h 289"/>
                <a:gd name="T24" fmla="*/ 0 w 253"/>
                <a:gd name="T25" fmla="*/ 0 h 289"/>
                <a:gd name="T26" fmla="*/ 0 w 253"/>
                <a:gd name="T27" fmla="*/ 0 h 289"/>
                <a:gd name="T28" fmla="*/ 0 w 253"/>
                <a:gd name="T29" fmla="*/ 0 h 289"/>
                <a:gd name="T30" fmla="*/ 0 w 253"/>
                <a:gd name="T31" fmla="*/ 0 h 289"/>
                <a:gd name="T32" fmla="*/ 0 w 253"/>
                <a:gd name="T33" fmla="*/ 0 h 289"/>
                <a:gd name="T34" fmla="*/ 0 w 253"/>
                <a:gd name="T35" fmla="*/ 0 h 289"/>
                <a:gd name="T36" fmla="*/ 0 w 253"/>
                <a:gd name="T37" fmla="*/ 0 h 289"/>
                <a:gd name="T38" fmla="*/ 0 w 253"/>
                <a:gd name="T39" fmla="*/ 0 h 289"/>
                <a:gd name="T40" fmla="*/ 0 w 253"/>
                <a:gd name="T41" fmla="*/ 0 h 289"/>
                <a:gd name="T42" fmla="*/ 0 w 253"/>
                <a:gd name="T43" fmla="*/ 0 h 289"/>
                <a:gd name="T44" fmla="*/ 0 w 253"/>
                <a:gd name="T45" fmla="*/ 0 h 289"/>
                <a:gd name="T46" fmla="*/ 0 w 253"/>
                <a:gd name="T47" fmla="*/ 0 h 289"/>
                <a:gd name="T48" fmla="*/ 0 w 253"/>
                <a:gd name="T49" fmla="*/ 0 h 289"/>
                <a:gd name="T50" fmla="*/ 0 w 253"/>
                <a:gd name="T51" fmla="*/ 0 h 289"/>
                <a:gd name="T52" fmla="*/ 0 w 253"/>
                <a:gd name="T53" fmla="*/ 0 h 289"/>
                <a:gd name="T54" fmla="*/ 0 w 253"/>
                <a:gd name="T55" fmla="*/ 0 h 289"/>
                <a:gd name="T56" fmla="*/ 0 w 253"/>
                <a:gd name="T57" fmla="*/ 0 h 289"/>
                <a:gd name="T58" fmla="*/ 0 w 253"/>
                <a:gd name="T59" fmla="*/ 0 h 289"/>
                <a:gd name="T60" fmla="*/ 0 w 253"/>
                <a:gd name="T61" fmla="*/ 0 h 289"/>
                <a:gd name="T62" fmla="*/ 0 w 253"/>
                <a:gd name="T63" fmla="*/ 0 h 289"/>
                <a:gd name="T64" fmla="*/ 0 w 253"/>
                <a:gd name="T65" fmla="*/ 0 h 289"/>
                <a:gd name="T66" fmla="*/ 0 w 253"/>
                <a:gd name="T67" fmla="*/ 0 h 289"/>
                <a:gd name="T68" fmla="*/ 0 w 253"/>
                <a:gd name="T69" fmla="*/ 0 h 289"/>
                <a:gd name="T70" fmla="*/ 0 w 253"/>
                <a:gd name="T71" fmla="*/ 0 h 289"/>
                <a:gd name="T72" fmla="*/ 0 w 253"/>
                <a:gd name="T73" fmla="*/ 0 h 289"/>
                <a:gd name="T74" fmla="*/ 0 w 253"/>
                <a:gd name="T75" fmla="*/ 0 h 289"/>
                <a:gd name="T76" fmla="*/ 0 w 253"/>
                <a:gd name="T77" fmla="*/ 0 h 289"/>
                <a:gd name="T78" fmla="*/ 0 w 253"/>
                <a:gd name="T79" fmla="*/ 0 h 289"/>
                <a:gd name="T80" fmla="*/ 0 w 253"/>
                <a:gd name="T81" fmla="*/ 0 h 289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53"/>
                <a:gd name="T124" fmla="*/ 0 h 289"/>
                <a:gd name="T125" fmla="*/ 253 w 253"/>
                <a:gd name="T126" fmla="*/ 289 h 289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53" h="289">
                  <a:moveTo>
                    <a:pt x="252" y="142"/>
                  </a:moveTo>
                  <a:lnTo>
                    <a:pt x="250" y="152"/>
                  </a:lnTo>
                  <a:lnTo>
                    <a:pt x="249" y="162"/>
                  </a:lnTo>
                  <a:lnTo>
                    <a:pt x="247" y="171"/>
                  </a:lnTo>
                  <a:lnTo>
                    <a:pt x="246" y="181"/>
                  </a:lnTo>
                  <a:lnTo>
                    <a:pt x="243" y="188"/>
                  </a:lnTo>
                  <a:lnTo>
                    <a:pt x="241" y="197"/>
                  </a:lnTo>
                  <a:lnTo>
                    <a:pt x="237" y="205"/>
                  </a:lnTo>
                  <a:lnTo>
                    <a:pt x="233" y="214"/>
                  </a:lnTo>
                  <a:lnTo>
                    <a:pt x="229" y="221"/>
                  </a:lnTo>
                  <a:lnTo>
                    <a:pt x="224" y="227"/>
                  </a:lnTo>
                  <a:lnTo>
                    <a:pt x="220" y="235"/>
                  </a:lnTo>
                  <a:lnTo>
                    <a:pt x="215" y="241"/>
                  </a:lnTo>
                  <a:lnTo>
                    <a:pt x="209" y="246"/>
                  </a:lnTo>
                  <a:lnTo>
                    <a:pt x="203" y="252"/>
                  </a:lnTo>
                  <a:lnTo>
                    <a:pt x="197" y="257"/>
                  </a:lnTo>
                  <a:lnTo>
                    <a:pt x="191" y="263"/>
                  </a:lnTo>
                  <a:lnTo>
                    <a:pt x="178" y="270"/>
                  </a:lnTo>
                  <a:lnTo>
                    <a:pt x="165" y="278"/>
                  </a:lnTo>
                  <a:lnTo>
                    <a:pt x="152" y="282"/>
                  </a:lnTo>
                  <a:lnTo>
                    <a:pt x="140" y="286"/>
                  </a:lnTo>
                  <a:lnTo>
                    <a:pt x="125" y="289"/>
                  </a:lnTo>
                  <a:lnTo>
                    <a:pt x="111" y="289"/>
                  </a:lnTo>
                  <a:lnTo>
                    <a:pt x="97" y="288"/>
                  </a:lnTo>
                  <a:lnTo>
                    <a:pt x="84" y="285"/>
                  </a:lnTo>
                  <a:lnTo>
                    <a:pt x="70" y="280"/>
                  </a:lnTo>
                  <a:lnTo>
                    <a:pt x="59" y="273"/>
                  </a:lnTo>
                  <a:lnTo>
                    <a:pt x="46" y="266"/>
                  </a:lnTo>
                  <a:lnTo>
                    <a:pt x="36" y="257"/>
                  </a:lnTo>
                  <a:lnTo>
                    <a:pt x="26" y="244"/>
                  </a:lnTo>
                  <a:lnTo>
                    <a:pt x="18" y="231"/>
                  </a:lnTo>
                  <a:lnTo>
                    <a:pt x="12" y="216"/>
                  </a:lnTo>
                  <a:lnTo>
                    <a:pt x="7" y="200"/>
                  </a:lnTo>
                  <a:lnTo>
                    <a:pt x="3" y="185"/>
                  </a:lnTo>
                  <a:lnTo>
                    <a:pt x="1" y="170"/>
                  </a:lnTo>
                  <a:lnTo>
                    <a:pt x="0" y="155"/>
                  </a:lnTo>
                  <a:lnTo>
                    <a:pt x="1" y="140"/>
                  </a:lnTo>
                  <a:lnTo>
                    <a:pt x="1" y="125"/>
                  </a:lnTo>
                  <a:lnTo>
                    <a:pt x="3" y="110"/>
                  </a:lnTo>
                  <a:lnTo>
                    <a:pt x="7" y="96"/>
                  </a:lnTo>
                  <a:lnTo>
                    <a:pt x="12" y="83"/>
                  </a:lnTo>
                  <a:lnTo>
                    <a:pt x="17" y="69"/>
                  </a:lnTo>
                  <a:lnTo>
                    <a:pt x="24" y="57"/>
                  </a:lnTo>
                  <a:lnTo>
                    <a:pt x="31" y="46"/>
                  </a:lnTo>
                  <a:lnTo>
                    <a:pt x="41" y="37"/>
                  </a:lnTo>
                  <a:lnTo>
                    <a:pt x="50" y="27"/>
                  </a:lnTo>
                  <a:lnTo>
                    <a:pt x="62" y="20"/>
                  </a:lnTo>
                  <a:lnTo>
                    <a:pt x="76" y="15"/>
                  </a:lnTo>
                  <a:lnTo>
                    <a:pt x="91" y="12"/>
                  </a:lnTo>
                  <a:lnTo>
                    <a:pt x="105" y="6"/>
                  </a:lnTo>
                  <a:lnTo>
                    <a:pt x="119" y="5"/>
                  </a:lnTo>
                  <a:lnTo>
                    <a:pt x="131" y="2"/>
                  </a:lnTo>
                  <a:lnTo>
                    <a:pt x="144" y="1"/>
                  </a:lnTo>
                  <a:lnTo>
                    <a:pt x="155" y="0"/>
                  </a:lnTo>
                  <a:lnTo>
                    <a:pt x="166" y="0"/>
                  </a:lnTo>
                  <a:lnTo>
                    <a:pt x="176" y="1"/>
                  </a:lnTo>
                  <a:lnTo>
                    <a:pt x="185" y="3"/>
                  </a:lnTo>
                  <a:lnTo>
                    <a:pt x="194" y="4"/>
                  </a:lnTo>
                  <a:lnTo>
                    <a:pt x="202" y="5"/>
                  </a:lnTo>
                  <a:lnTo>
                    <a:pt x="209" y="9"/>
                  </a:lnTo>
                  <a:lnTo>
                    <a:pt x="215" y="13"/>
                  </a:lnTo>
                  <a:lnTo>
                    <a:pt x="220" y="15"/>
                  </a:lnTo>
                  <a:lnTo>
                    <a:pt x="226" y="20"/>
                  </a:lnTo>
                  <a:lnTo>
                    <a:pt x="231" y="26"/>
                  </a:lnTo>
                  <a:lnTo>
                    <a:pt x="236" y="31"/>
                  </a:lnTo>
                  <a:lnTo>
                    <a:pt x="238" y="37"/>
                  </a:lnTo>
                  <a:lnTo>
                    <a:pt x="242" y="42"/>
                  </a:lnTo>
                  <a:lnTo>
                    <a:pt x="244" y="49"/>
                  </a:lnTo>
                  <a:lnTo>
                    <a:pt x="247" y="56"/>
                  </a:lnTo>
                  <a:lnTo>
                    <a:pt x="248" y="62"/>
                  </a:lnTo>
                  <a:lnTo>
                    <a:pt x="249" y="69"/>
                  </a:lnTo>
                  <a:lnTo>
                    <a:pt x="250" y="76"/>
                  </a:lnTo>
                  <a:lnTo>
                    <a:pt x="252" y="83"/>
                  </a:lnTo>
                  <a:lnTo>
                    <a:pt x="252" y="90"/>
                  </a:lnTo>
                  <a:lnTo>
                    <a:pt x="252" y="98"/>
                  </a:lnTo>
                  <a:lnTo>
                    <a:pt x="252" y="105"/>
                  </a:lnTo>
                  <a:lnTo>
                    <a:pt x="253" y="112"/>
                  </a:lnTo>
                  <a:lnTo>
                    <a:pt x="252" y="120"/>
                  </a:lnTo>
                  <a:lnTo>
                    <a:pt x="252" y="128"/>
                  </a:lnTo>
                  <a:lnTo>
                    <a:pt x="252" y="134"/>
                  </a:lnTo>
                  <a:lnTo>
                    <a:pt x="252" y="14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043" name="Freeform 481"/>
            <p:cNvSpPr>
              <a:spLocks/>
            </p:cNvSpPr>
            <p:nvPr/>
          </p:nvSpPr>
          <p:spPr bwMode="auto">
            <a:xfrm>
              <a:off x="6512" y="3922"/>
              <a:ext cx="22" cy="21"/>
            </a:xfrm>
            <a:custGeom>
              <a:avLst/>
              <a:gdLst>
                <a:gd name="T0" fmla="*/ 0 w 91"/>
                <a:gd name="T1" fmla="*/ 0 h 83"/>
                <a:gd name="T2" fmla="*/ 0 w 91"/>
                <a:gd name="T3" fmla="*/ 0 h 83"/>
                <a:gd name="T4" fmla="*/ 0 w 91"/>
                <a:gd name="T5" fmla="*/ 0 h 83"/>
                <a:gd name="T6" fmla="*/ 0 w 91"/>
                <a:gd name="T7" fmla="*/ 0 h 83"/>
                <a:gd name="T8" fmla="*/ 0 w 91"/>
                <a:gd name="T9" fmla="*/ 0 h 83"/>
                <a:gd name="T10" fmla="*/ 0 w 91"/>
                <a:gd name="T11" fmla="*/ 0 h 83"/>
                <a:gd name="T12" fmla="*/ 0 w 91"/>
                <a:gd name="T13" fmla="*/ 0 h 83"/>
                <a:gd name="T14" fmla="*/ 0 w 91"/>
                <a:gd name="T15" fmla="*/ 0 h 83"/>
                <a:gd name="T16" fmla="*/ 0 w 91"/>
                <a:gd name="T17" fmla="*/ 0 h 83"/>
                <a:gd name="T18" fmla="*/ 0 w 91"/>
                <a:gd name="T19" fmla="*/ 0 h 83"/>
                <a:gd name="T20" fmla="*/ 0 w 91"/>
                <a:gd name="T21" fmla="*/ 0 h 83"/>
                <a:gd name="T22" fmla="*/ 0 w 91"/>
                <a:gd name="T23" fmla="*/ 0 h 83"/>
                <a:gd name="T24" fmla="*/ 0 w 91"/>
                <a:gd name="T25" fmla="*/ 0 h 83"/>
                <a:gd name="T26" fmla="*/ 0 w 91"/>
                <a:gd name="T27" fmla="*/ 0 h 83"/>
                <a:gd name="T28" fmla="*/ 0 w 91"/>
                <a:gd name="T29" fmla="*/ 0 h 83"/>
                <a:gd name="T30" fmla="*/ 0 w 91"/>
                <a:gd name="T31" fmla="*/ 0 h 83"/>
                <a:gd name="T32" fmla="*/ 0 w 91"/>
                <a:gd name="T33" fmla="*/ 0 h 83"/>
                <a:gd name="T34" fmla="*/ 0 w 91"/>
                <a:gd name="T35" fmla="*/ 0 h 83"/>
                <a:gd name="T36" fmla="*/ 0 w 91"/>
                <a:gd name="T37" fmla="*/ 0 h 83"/>
                <a:gd name="T38" fmla="*/ 0 w 91"/>
                <a:gd name="T39" fmla="*/ 0 h 83"/>
                <a:gd name="T40" fmla="*/ 0 w 91"/>
                <a:gd name="T41" fmla="*/ 0 h 83"/>
                <a:gd name="T42" fmla="*/ 0 w 91"/>
                <a:gd name="T43" fmla="*/ 0 h 83"/>
                <a:gd name="T44" fmla="*/ 0 w 91"/>
                <a:gd name="T45" fmla="*/ 0 h 83"/>
                <a:gd name="T46" fmla="*/ 0 w 91"/>
                <a:gd name="T47" fmla="*/ 0 h 83"/>
                <a:gd name="T48" fmla="*/ 0 w 91"/>
                <a:gd name="T49" fmla="*/ 0 h 83"/>
                <a:gd name="T50" fmla="*/ 0 w 91"/>
                <a:gd name="T51" fmla="*/ 0 h 83"/>
                <a:gd name="T52" fmla="*/ 0 w 91"/>
                <a:gd name="T53" fmla="*/ 0 h 83"/>
                <a:gd name="T54" fmla="*/ 0 w 91"/>
                <a:gd name="T55" fmla="*/ 0 h 83"/>
                <a:gd name="T56" fmla="*/ 0 w 91"/>
                <a:gd name="T57" fmla="*/ 0 h 83"/>
                <a:gd name="T58" fmla="*/ 0 w 91"/>
                <a:gd name="T59" fmla="*/ 0 h 83"/>
                <a:gd name="T60" fmla="*/ 0 w 91"/>
                <a:gd name="T61" fmla="*/ 0 h 83"/>
                <a:gd name="T62" fmla="*/ 0 w 91"/>
                <a:gd name="T63" fmla="*/ 0 h 83"/>
                <a:gd name="T64" fmla="*/ 0 w 91"/>
                <a:gd name="T65" fmla="*/ 0 h 83"/>
                <a:gd name="T66" fmla="*/ 0 w 91"/>
                <a:gd name="T67" fmla="*/ 0 h 83"/>
                <a:gd name="T68" fmla="*/ 0 w 91"/>
                <a:gd name="T69" fmla="*/ 0 h 83"/>
                <a:gd name="T70" fmla="*/ 0 w 91"/>
                <a:gd name="T71" fmla="*/ 0 h 8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91"/>
                <a:gd name="T109" fmla="*/ 0 h 83"/>
                <a:gd name="T110" fmla="*/ 91 w 91"/>
                <a:gd name="T111" fmla="*/ 83 h 8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91" h="83">
                  <a:moveTo>
                    <a:pt x="19" y="2"/>
                  </a:moveTo>
                  <a:lnTo>
                    <a:pt x="27" y="0"/>
                  </a:lnTo>
                  <a:lnTo>
                    <a:pt x="35" y="0"/>
                  </a:lnTo>
                  <a:lnTo>
                    <a:pt x="44" y="0"/>
                  </a:lnTo>
                  <a:lnTo>
                    <a:pt x="52" y="3"/>
                  </a:lnTo>
                  <a:lnTo>
                    <a:pt x="60" y="6"/>
                  </a:lnTo>
                  <a:lnTo>
                    <a:pt x="68" y="10"/>
                  </a:lnTo>
                  <a:lnTo>
                    <a:pt x="75" y="16"/>
                  </a:lnTo>
                  <a:lnTo>
                    <a:pt x="82" y="21"/>
                  </a:lnTo>
                  <a:lnTo>
                    <a:pt x="86" y="28"/>
                  </a:lnTo>
                  <a:lnTo>
                    <a:pt x="88" y="34"/>
                  </a:lnTo>
                  <a:lnTo>
                    <a:pt x="89" y="41"/>
                  </a:lnTo>
                  <a:lnTo>
                    <a:pt x="91" y="49"/>
                  </a:lnTo>
                  <a:lnTo>
                    <a:pt x="87" y="56"/>
                  </a:lnTo>
                  <a:lnTo>
                    <a:pt x="84" y="62"/>
                  </a:lnTo>
                  <a:lnTo>
                    <a:pt x="77" y="70"/>
                  </a:lnTo>
                  <a:lnTo>
                    <a:pt x="69" y="77"/>
                  </a:lnTo>
                  <a:lnTo>
                    <a:pt x="59" y="81"/>
                  </a:lnTo>
                  <a:lnTo>
                    <a:pt x="51" y="83"/>
                  </a:lnTo>
                  <a:lnTo>
                    <a:pt x="42" y="83"/>
                  </a:lnTo>
                  <a:lnTo>
                    <a:pt x="36" y="82"/>
                  </a:lnTo>
                  <a:lnTo>
                    <a:pt x="28" y="79"/>
                  </a:lnTo>
                  <a:lnTo>
                    <a:pt x="23" y="75"/>
                  </a:lnTo>
                  <a:lnTo>
                    <a:pt x="16" y="72"/>
                  </a:lnTo>
                  <a:lnTo>
                    <a:pt x="13" y="68"/>
                  </a:lnTo>
                  <a:lnTo>
                    <a:pt x="15" y="64"/>
                  </a:lnTo>
                  <a:lnTo>
                    <a:pt x="16" y="61"/>
                  </a:lnTo>
                  <a:lnTo>
                    <a:pt x="7" y="57"/>
                  </a:lnTo>
                  <a:lnTo>
                    <a:pt x="4" y="50"/>
                  </a:lnTo>
                  <a:lnTo>
                    <a:pt x="0" y="41"/>
                  </a:lnTo>
                  <a:lnTo>
                    <a:pt x="1" y="32"/>
                  </a:lnTo>
                  <a:lnTo>
                    <a:pt x="1" y="22"/>
                  </a:lnTo>
                  <a:lnTo>
                    <a:pt x="5" y="14"/>
                  </a:lnTo>
                  <a:lnTo>
                    <a:pt x="11" y="6"/>
                  </a:lnTo>
                  <a:lnTo>
                    <a:pt x="19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044" name="Freeform 482"/>
            <p:cNvSpPr>
              <a:spLocks/>
            </p:cNvSpPr>
            <p:nvPr/>
          </p:nvSpPr>
          <p:spPr bwMode="auto">
            <a:xfrm>
              <a:off x="6517" y="3934"/>
              <a:ext cx="6" cy="5"/>
            </a:xfrm>
            <a:custGeom>
              <a:avLst/>
              <a:gdLst>
                <a:gd name="T0" fmla="*/ 0 w 27"/>
                <a:gd name="T1" fmla="*/ 0 h 19"/>
                <a:gd name="T2" fmla="*/ 0 w 27"/>
                <a:gd name="T3" fmla="*/ 0 h 19"/>
                <a:gd name="T4" fmla="*/ 0 w 27"/>
                <a:gd name="T5" fmla="*/ 0 h 19"/>
                <a:gd name="T6" fmla="*/ 0 w 27"/>
                <a:gd name="T7" fmla="*/ 0 h 19"/>
                <a:gd name="T8" fmla="*/ 0 w 27"/>
                <a:gd name="T9" fmla="*/ 0 h 19"/>
                <a:gd name="T10" fmla="*/ 0 w 27"/>
                <a:gd name="T11" fmla="*/ 0 h 19"/>
                <a:gd name="T12" fmla="*/ 0 w 27"/>
                <a:gd name="T13" fmla="*/ 0 h 19"/>
                <a:gd name="T14" fmla="*/ 0 w 27"/>
                <a:gd name="T15" fmla="*/ 0 h 19"/>
                <a:gd name="T16" fmla="*/ 0 w 27"/>
                <a:gd name="T17" fmla="*/ 0 h 19"/>
                <a:gd name="T18" fmla="*/ 0 w 27"/>
                <a:gd name="T19" fmla="*/ 0 h 19"/>
                <a:gd name="T20" fmla="*/ 0 w 27"/>
                <a:gd name="T21" fmla="*/ 0 h 19"/>
                <a:gd name="T22" fmla="*/ 0 w 27"/>
                <a:gd name="T23" fmla="*/ 0 h 19"/>
                <a:gd name="T24" fmla="*/ 0 w 27"/>
                <a:gd name="T25" fmla="*/ 0 h 19"/>
                <a:gd name="T26" fmla="*/ 0 w 27"/>
                <a:gd name="T27" fmla="*/ 0 h 19"/>
                <a:gd name="T28" fmla="*/ 0 w 27"/>
                <a:gd name="T29" fmla="*/ 0 h 19"/>
                <a:gd name="T30" fmla="*/ 0 w 27"/>
                <a:gd name="T31" fmla="*/ 0 h 1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7"/>
                <a:gd name="T49" fmla="*/ 0 h 19"/>
                <a:gd name="T50" fmla="*/ 27 w 27"/>
                <a:gd name="T51" fmla="*/ 19 h 1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7" h="19">
                  <a:moveTo>
                    <a:pt x="0" y="11"/>
                  </a:moveTo>
                  <a:lnTo>
                    <a:pt x="5" y="13"/>
                  </a:lnTo>
                  <a:lnTo>
                    <a:pt x="12" y="17"/>
                  </a:lnTo>
                  <a:lnTo>
                    <a:pt x="21" y="18"/>
                  </a:lnTo>
                  <a:lnTo>
                    <a:pt x="26" y="19"/>
                  </a:lnTo>
                  <a:lnTo>
                    <a:pt x="26" y="12"/>
                  </a:lnTo>
                  <a:lnTo>
                    <a:pt x="27" y="9"/>
                  </a:lnTo>
                  <a:lnTo>
                    <a:pt x="26" y="6"/>
                  </a:lnTo>
                  <a:lnTo>
                    <a:pt x="26" y="3"/>
                  </a:lnTo>
                  <a:lnTo>
                    <a:pt x="21" y="0"/>
                  </a:lnTo>
                  <a:lnTo>
                    <a:pt x="16" y="0"/>
                  </a:lnTo>
                  <a:lnTo>
                    <a:pt x="10" y="0"/>
                  </a:lnTo>
                  <a:lnTo>
                    <a:pt x="8" y="3"/>
                  </a:lnTo>
                  <a:lnTo>
                    <a:pt x="2" y="6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045" name="Freeform 483"/>
            <p:cNvSpPr>
              <a:spLocks/>
            </p:cNvSpPr>
            <p:nvPr/>
          </p:nvSpPr>
          <p:spPr bwMode="auto">
            <a:xfrm>
              <a:off x="7023" y="3924"/>
              <a:ext cx="66" cy="88"/>
            </a:xfrm>
            <a:custGeom>
              <a:avLst/>
              <a:gdLst>
                <a:gd name="T0" fmla="*/ 0 w 264"/>
                <a:gd name="T1" fmla="*/ 0 h 352"/>
                <a:gd name="T2" fmla="*/ 0 w 264"/>
                <a:gd name="T3" fmla="*/ 0 h 352"/>
                <a:gd name="T4" fmla="*/ 0 w 264"/>
                <a:gd name="T5" fmla="*/ 0 h 352"/>
                <a:gd name="T6" fmla="*/ 0 w 264"/>
                <a:gd name="T7" fmla="*/ 0 h 352"/>
                <a:gd name="T8" fmla="*/ 0 w 264"/>
                <a:gd name="T9" fmla="*/ 0 h 352"/>
                <a:gd name="T10" fmla="*/ 0 w 264"/>
                <a:gd name="T11" fmla="*/ 0 h 352"/>
                <a:gd name="T12" fmla="*/ 0 w 264"/>
                <a:gd name="T13" fmla="*/ 0 h 352"/>
                <a:gd name="T14" fmla="*/ 0 w 264"/>
                <a:gd name="T15" fmla="*/ 0 h 352"/>
                <a:gd name="T16" fmla="*/ 0 w 264"/>
                <a:gd name="T17" fmla="*/ 0 h 352"/>
                <a:gd name="T18" fmla="*/ 0 w 264"/>
                <a:gd name="T19" fmla="*/ 0 h 352"/>
                <a:gd name="T20" fmla="*/ 0 w 264"/>
                <a:gd name="T21" fmla="*/ 0 h 352"/>
                <a:gd name="T22" fmla="*/ 0 w 264"/>
                <a:gd name="T23" fmla="*/ 0 h 352"/>
                <a:gd name="T24" fmla="*/ 0 w 264"/>
                <a:gd name="T25" fmla="*/ 0 h 352"/>
                <a:gd name="T26" fmla="*/ 0 w 264"/>
                <a:gd name="T27" fmla="*/ 0 h 352"/>
                <a:gd name="T28" fmla="*/ 0 w 264"/>
                <a:gd name="T29" fmla="*/ 0 h 352"/>
                <a:gd name="T30" fmla="*/ 0 w 264"/>
                <a:gd name="T31" fmla="*/ 0 h 352"/>
                <a:gd name="T32" fmla="*/ 0 w 264"/>
                <a:gd name="T33" fmla="*/ 0 h 352"/>
                <a:gd name="T34" fmla="*/ 0 w 264"/>
                <a:gd name="T35" fmla="*/ 0 h 352"/>
                <a:gd name="T36" fmla="*/ 0 w 264"/>
                <a:gd name="T37" fmla="*/ 0 h 352"/>
                <a:gd name="T38" fmla="*/ 0 w 264"/>
                <a:gd name="T39" fmla="*/ 0 h 352"/>
                <a:gd name="T40" fmla="*/ 0 w 264"/>
                <a:gd name="T41" fmla="*/ 0 h 352"/>
                <a:gd name="T42" fmla="*/ 0 w 264"/>
                <a:gd name="T43" fmla="*/ 0 h 352"/>
                <a:gd name="T44" fmla="*/ 0 w 264"/>
                <a:gd name="T45" fmla="*/ 0 h 352"/>
                <a:gd name="T46" fmla="*/ 0 w 264"/>
                <a:gd name="T47" fmla="*/ 0 h 352"/>
                <a:gd name="T48" fmla="*/ 0 w 264"/>
                <a:gd name="T49" fmla="*/ 0 h 352"/>
                <a:gd name="T50" fmla="*/ 0 w 264"/>
                <a:gd name="T51" fmla="*/ 0 h 352"/>
                <a:gd name="T52" fmla="*/ 0 w 264"/>
                <a:gd name="T53" fmla="*/ 0 h 352"/>
                <a:gd name="T54" fmla="*/ 0 w 264"/>
                <a:gd name="T55" fmla="*/ 0 h 352"/>
                <a:gd name="T56" fmla="*/ 0 w 264"/>
                <a:gd name="T57" fmla="*/ 0 h 352"/>
                <a:gd name="T58" fmla="*/ 0 w 264"/>
                <a:gd name="T59" fmla="*/ 0 h 352"/>
                <a:gd name="T60" fmla="*/ 0 w 264"/>
                <a:gd name="T61" fmla="*/ 0 h 352"/>
                <a:gd name="T62" fmla="*/ 0 w 264"/>
                <a:gd name="T63" fmla="*/ 0 h 352"/>
                <a:gd name="T64" fmla="*/ 0 w 264"/>
                <a:gd name="T65" fmla="*/ 0 h 352"/>
                <a:gd name="T66" fmla="*/ 0 w 264"/>
                <a:gd name="T67" fmla="*/ 0 h 352"/>
                <a:gd name="T68" fmla="*/ 0 w 264"/>
                <a:gd name="T69" fmla="*/ 0 h 352"/>
                <a:gd name="T70" fmla="*/ 0 w 264"/>
                <a:gd name="T71" fmla="*/ 0 h 352"/>
                <a:gd name="T72" fmla="*/ 0 w 264"/>
                <a:gd name="T73" fmla="*/ 0 h 352"/>
                <a:gd name="T74" fmla="*/ 0 w 264"/>
                <a:gd name="T75" fmla="*/ 0 h 352"/>
                <a:gd name="T76" fmla="*/ 0 w 264"/>
                <a:gd name="T77" fmla="*/ 0 h 352"/>
                <a:gd name="T78" fmla="*/ 0 w 264"/>
                <a:gd name="T79" fmla="*/ 0 h 352"/>
                <a:gd name="T80" fmla="*/ 0 w 264"/>
                <a:gd name="T81" fmla="*/ 0 h 352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64"/>
                <a:gd name="T124" fmla="*/ 0 h 352"/>
                <a:gd name="T125" fmla="*/ 264 w 264"/>
                <a:gd name="T126" fmla="*/ 352 h 352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64" h="352">
                  <a:moveTo>
                    <a:pt x="167" y="1"/>
                  </a:moveTo>
                  <a:lnTo>
                    <a:pt x="176" y="2"/>
                  </a:lnTo>
                  <a:lnTo>
                    <a:pt x="187" y="6"/>
                  </a:lnTo>
                  <a:lnTo>
                    <a:pt x="196" y="8"/>
                  </a:lnTo>
                  <a:lnTo>
                    <a:pt x="204" y="12"/>
                  </a:lnTo>
                  <a:lnTo>
                    <a:pt x="210" y="15"/>
                  </a:lnTo>
                  <a:lnTo>
                    <a:pt x="218" y="22"/>
                  </a:lnTo>
                  <a:lnTo>
                    <a:pt x="225" y="26"/>
                  </a:lnTo>
                  <a:lnTo>
                    <a:pt x="233" y="33"/>
                  </a:lnTo>
                  <a:lnTo>
                    <a:pt x="237" y="39"/>
                  </a:lnTo>
                  <a:lnTo>
                    <a:pt x="243" y="46"/>
                  </a:lnTo>
                  <a:lnTo>
                    <a:pt x="246" y="53"/>
                  </a:lnTo>
                  <a:lnTo>
                    <a:pt x="251" y="61"/>
                  </a:lnTo>
                  <a:lnTo>
                    <a:pt x="253" y="68"/>
                  </a:lnTo>
                  <a:lnTo>
                    <a:pt x="257" y="77"/>
                  </a:lnTo>
                  <a:lnTo>
                    <a:pt x="258" y="86"/>
                  </a:lnTo>
                  <a:lnTo>
                    <a:pt x="262" y="95"/>
                  </a:lnTo>
                  <a:lnTo>
                    <a:pt x="263" y="106"/>
                  </a:lnTo>
                  <a:lnTo>
                    <a:pt x="264" y="120"/>
                  </a:lnTo>
                  <a:lnTo>
                    <a:pt x="264" y="135"/>
                  </a:lnTo>
                  <a:lnTo>
                    <a:pt x="264" y="149"/>
                  </a:lnTo>
                  <a:lnTo>
                    <a:pt x="262" y="164"/>
                  </a:lnTo>
                  <a:lnTo>
                    <a:pt x="261" y="179"/>
                  </a:lnTo>
                  <a:lnTo>
                    <a:pt x="258" y="193"/>
                  </a:lnTo>
                  <a:lnTo>
                    <a:pt x="257" y="208"/>
                  </a:lnTo>
                  <a:lnTo>
                    <a:pt x="252" y="222"/>
                  </a:lnTo>
                  <a:lnTo>
                    <a:pt x="247" y="235"/>
                  </a:lnTo>
                  <a:lnTo>
                    <a:pt x="244" y="249"/>
                  </a:lnTo>
                  <a:lnTo>
                    <a:pt x="239" y="263"/>
                  </a:lnTo>
                  <a:lnTo>
                    <a:pt x="233" y="275"/>
                  </a:lnTo>
                  <a:lnTo>
                    <a:pt x="228" y="287"/>
                  </a:lnTo>
                  <a:lnTo>
                    <a:pt x="222" y="299"/>
                  </a:lnTo>
                  <a:lnTo>
                    <a:pt x="217" y="311"/>
                  </a:lnTo>
                  <a:lnTo>
                    <a:pt x="204" y="325"/>
                  </a:lnTo>
                  <a:lnTo>
                    <a:pt x="190" y="335"/>
                  </a:lnTo>
                  <a:lnTo>
                    <a:pt x="175" y="343"/>
                  </a:lnTo>
                  <a:lnTo>
                    <a:pt x="159" y="350"/>
                  </a:lnTo>
                  <a:lnTo>
                    <a:pt x="141" y="352"/>
                  </a:lnTo>
                  <a:lnTo>
                    <a:pt x="126" y="352"/>
                  </a:lnTo>
                  <a:lnTo>
                    <a:pt x="109" y="350"/>
                  </a:lnTo>
                  <a:lnTo>
                    <a:pt x="93" y="347"/>
                  </a:lnTo>
                  <a:lnTo>
                    <a:pt x="76" y="339"/>
                  </a:lnTo>
                  <a:lnTo>
                    <a:pt x="61" y="331"/>
                  </a:lnTo>
                  <a:lnTo>
                    <a:pt x="47" y="320"/>
                  </a:lnTo>
                  <a:lnTo>
                    <a:pt x="35" y="309"/>
                  </a:lnTo>
                  <a:lnTo>
                    <a:pt x="23" y="297"/>
                  </a:lnTo>
                  <a:lnTo>
                    <a:pt x="15" y="281"/>
                  </a:lnTo>
                  <a:lnTo>
                    <a:pt x="9" y="265"/>
                  </a:lnTo>
                  <a:lnTo>
                    <a:pt x="7" y="249"/>
                  </a:lnTo>
                  <a:lnTo>
                    <a:pt x="3" y="234"/>
                  </a:lnTo>
                  <a:lnTo>
                    <a:pt x="2" y="221"/>
                  </a:lnTo>
                  <a:lnTo>
                    <a:pt x="0" y="206"/>
                  </a:lnTo>
                  <a:lnTo>
                    <a:pt x="0" y="192"/>
                  </a:lnTo>
                  <a:lnTo>
                    <a:pt x="0" y="178"/>
                  </a:lnTo>
                  <a:lnTo>
                    <a:pt x="2" y="162"/>
                  </a:lnTo>
                  <a:lnTo>
                    <a:pt x="4" y="149"/>
                  </a:lnTo>
                  <a:lnTo>
                    <a:pt x="8" y="135"/>
                  </a:lnTo>
                  <a:lnTo>
                    <a:pt x="11" y="120"/>
                  </a:lnTo>
                  <a:lnTo>
                    <a:pt x="15" y="106"/>
                  </a:lnTo>
                  <a:lnTo>
                    <a:pt x="20" y="93"/>
                  </a:lnTo>
                  <a:lnTo>
                    <a:pt x="26" y="80"/>
                  </a:lnTo>
                  <a:lnTo>
                    <a:pt x="33" y="67"/>
                  </a:lnTo>
                  <a:lnTo>
                    <a:pt x="39" y="54"/>
                  </a:lnTo>
                  <a:lnTo>
                    <a:pt x="47" y="42"/>
                  </a:lnTo>
                  <a:lnTo>
                    <a:pt x="57" y="33"/>
                  </a:lnTo>
                  <a:lnTo>
                    <a:pt x="63" y="26"/>
                  </a:lnTo>
                  <a:lnTo>
                    <a:pt x="70" y="22"/>
                  </a:lnTo>
                  <a:lnTo>
                    <a:pt x="79" y="16"/>
                  </a:lnTo>
                  <a:lnTo>
                    <a:pt x="86" y="13"/>
                  </a:lnTo>
                  <a:lnTo>
                    <a:pt x="93" y="10"/>
                  </a:lnTo>
                  <a:lnTo>
                    <a:pt x="100" y="7"/>
                  </a:lnTo>
                  <a:lnTo>
                    <a:pt x="108" y="5"/>
                  </a:lnTo>
                  <a:lnTo>
                    <a:pt x="116" y="3"/>
                  </a:lnTo>
                  <a:lnTo>
                    <a:pt x="122" y="1"/>
                  </a:lnTo>
                  <a:lnTo>
                    <a:pt x="128" y="1"/>
                  </a:lnTo>
                  <a:lnTo>
                    <a:pt x="135" y="0"/>
                  </a:lnTo>
                  <a:lnTo>
                    <a:pt x="141" y="0"/>
                  </a:lnTo>
                  <a:lnTo>
                    <a:pt x="147" y="0"/>
                  </a:lnTo>
                  <a:lnTo>
                    <a:pt x="153" y="0"/>
                  </a:lnTo>
                  <a:lnTo>
                    <a:pt x="161" y="1"/>
                  </a:lnTo>
                  <a:lnTo>
                    <a:pt x="16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046" name="Freeform 484"/>
            <p:cNvSpPr>
              <a:spLocks/>
            </p:cNvSpPr>
            <p:nvPr/>
          </p:nvSpPr>
          <p:spPr bwMode="auto">
            <a:xfrm>
              <a:off x="6929" y="3928"/>
              <a:ext cx="39" cy="14"/>
            </a:xfrm>
            <a:custGeom>
              <a:avLst/>
              <a:gdLst>
                <a:gd name="T0" fmla="*/ 0 w 154"/>
                <a:gd name="T1" fmla="*/ 0 h 57"/>
                <a:gd name="T2" fmla="*/ 0 w 154"/>
                <a:gd name="T3" fmla="*/ 0 h 57"/>
                <a:gd name="T4" fmla="*/ 0 w 154"/>
                <a:gd name="T5" fmla="*/ 0 h 57"/>
                <a:gd name="T6" fmla="*/ 0 w 154"/>
                <a:gd name="T7" fmla="*/ 0 h 57"/>
                <a:gd name="T8" fmla="*/ 0 w 154"/>
                <a:gd name="T9" fmla="*/ 0 h 57"/>
                <a:gd name="T10" fmla="*/ 0 w 154"/>
                <a:gd name="T11" fmla="*/ 0 h 57"/>
                <a:gd name="T12" fmla="*/ 0 w 154"/>
                <a:gd name="T13" fmla="*/ 0 h 57"/>
                <a:gd name="T14" fmla="*/ 0 w 154"/>
                <a:gd name="T15" fmla="*/ 0 h 57"/>
                <a:gd name="T16" fmla="*/ 0 w 154"/>
                <a:gd name="T17" fmla="*/ 0 h 57"/>
                <a:gd name="T18" fmla="*/ 0 w 154"/>
                <a:gd name="T19" fmla="*/ 0 h 57"/>
                <a:gd name="T20" fmla="*/ 0 w 154"/>
                <a:gd name="T21" fmla="*/ 0 h 57"/>
                <a:gd name="T22" fmla="*/ 0 w 154"/>
                <a:gd name="T23" fmla="*/ 0 h 57"/>
                <a:gd name="T24" fmla="*/ 0 w 154"/>
                <a:gd name="T25" fmla="*/ 0 h 57"/>
                <a:gd name="T26" fmla="*/ 0 w 154"/>
                <a:gd name="T27" fmla="*/ 0 h 57"/>
                <a:gd name="T28" fmla="*/ 0 w 154"/>
                <a:gd name="T29" fmla="*/ 0 h 57"/>
                <a:gd name="T30" fmla="*/ 0 w 154"/>
                <a:gd name="T31" fmla="*/ 0 h 57"/>
                <a:gd name="T32" fmla="*/ 0 w 154"/>
                <a:gd name="T33" fmla="*/ 0 h 57"/>
                <a:gd name="T34" fmla="*/ 0 w 154"/>
                <a:gd name="T35" fmla="*/ 0 h 57"/>
                <a:gd name="T36" fmla="*/ 0 w 154"/>
                <a:gd name="T37" fmla="*/ 0 h 57"/>
                <a:gd name="T38" fmla="*/ 0 w 154"/>
                <a:gd name="T39" fmla="*/ 0 h 57"/>
                <a:gd name="T40" fmla="*/ 0 w 154"/>
                <a:gd name="T41" fmla="*/ 0 h 57"/>
                <a:gd name="T42" fmla="*/ 0 w 154"/>
                <a:gd name="T43" fmla="*/ 0 h 57"/>
                <a:gd name="T44" fmla="*/ 0 w 154"/>
                <a:gd name="T45" fmla="*/ 0 h 57"/>
                <a:gd name="T46" fmla="*/ 0 w 154"/>
                <a:gd name="T47" fmla="*/ 0 h 57"/>
                <a:gd name="T48" fmla="*/ 0 w 154"/>
                <a:gd name="T49" fmla="*/ 0 h 57"/>
                <a:gd name="T50" fmla="*/ 0 w 154"/>
                <a:gd name="T51" fmla="*/ 0 h 57"/>
                <a:gd name="T52" fmla="*/ 0 w 154"/>
                <a:gd name="T53" fmla="*/ 0 h 57"/>
                <a:gd name="T54" fmla="*/ 0 w 154"/>
                <a:gd name="T55" fmla="*/ 0 h 57"/>
                <a:gd name="T56" fmla="*/ 0 w 154"/>
                <a:gd name="T57" fmla="*/ 0 h 57"/>
                <a:gd name="T58" fmla="*/ 0 w 154"/>
                <a:gd name="T59" fmla="*/ 0 h 57"/>
                <a:gd name="T60" fmla="*/ 0 w 154"/>
                <a:gd name="T61" fmla="*/ 0 h 57"/>
                <a:gd name="T62" fmla="*/ 0 w 154"/>
                <a:gd name="T63" fmla="*/ 0 h 57"/>
                <a:gd name="T64" fmla="*/ 0 w 154"/>
                <a:gd name="T65" fmla="*/ 0 h 57"/>
                <a:gd name="T66" fmla="*/ 0 w 154"/>
                <a:gd name="T67" fmla="*/ 0 h 57"/>
                <a:gd name="T68" fmla="*/ 0 w 154"/>
                <a:gd name="T69" fmla="*/ 0 h 57"/>
                <a:gd name="T70" fmla="*/ 0 w 154"/>
                <a:gd name="T71" fmla="*/ 0 h 57"/>
                <a:gd name="T72" fmla="*/ 0 w 154"/>
                <a:gd name="T73" fmla="*/ 0 h 57"/>
                <a:gd name="T74" fmla="*/ 0 w 154"/>
                <a:gd name="T75" fmla="*/ 0 h 57"/>
                <a:gd name="T76" fmla="*/ 0 w 154"/>
                <a:gd name="T77" fmla="*/ 0 h 57"/>
                <a:gd name="T78" fmla="*/ 0 w 154"/>
                <a:gd name="T79" fmla="*/ 0 h 57"/>
                <a:gd name="T80" fmla="*/ 0 w 154"/>
                <a:gd name="T81" fmla="*/ 0 h 57"/>
                <a:gd name="T82" fmla="*/ 0 w 154"/>
                <a:gd name="T83" fmla="*/ 0 h 57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54"/>
                <a:gd name="T127" fmla="*/ 0 h 57"/>
                <a:gd name="T128" fmla="*/ 154 w 154"/>
                <a:gd name="T129" fmla="*/ 57 h 57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54" h="57">
                  <a:moveTo>
                    <a:pt x="146" y="0"/>
                  </a:moveTo>
                  <a:lnTo>
                    <a:pt x="154" y="4"/>
                  </a:lnTo>
                  <a:lnTo>
                    <a:pt x="152" y="7"/>
                  </a:lnTo>
                  <a:lnTo>
                    <a:pt x="148" y="7"/>
                  </a:lnTo>
                  <a:lnTo>
                    <a:pt x="145" y="10"/>
                  </a:lnTo>
                  <a:lnTo>
                    <a:pt x="139" y="11"/>
                  </a:lnTo>
                  <a:lnTo>
                    <a:pt x="133" y="14"/>
                  </a:lnTo>
                  <a:lnTo>
                    <a:pt x="126" y="17"/>
                  </a:lnTo>
                  <a:lnTo>
                    <a:pt x="120" y="18"/>
                  </a:lnTo>
                  <a:lnTo>
                    <a:pt x="112" y="20"/>
                  </a:lnTo>
                  <a:lnTo>
                    <a:pt x="106" y="22"/>
                  </a:lnTo>
                  <a:lnTo>
                    <a:pt x="99" y="24"/>
                  </a:lnTo>
                  <a:lnTo>
                    <a:pt x="93" y="26"/>
                  </a:lnTo>
                  <a:lnTo>
                    <a:pt x="87" y="27"/>
                  </a:lnTo>
                  <a:lnTo>
                    <a:pt x="86" y="31"/>
                  </a:lnTo>
                  <a:lnTo>
                    <a:pt x="75" y="34"/>
                  </a:lnTo>
                  <a:lnTo>
                    <a:pt x="65" y="38"/>
                  </a:lnTo>
                  <a:lnTo>
                    <a:pt x="53" y="41"/>
                  </a:lnTo>
                  <a:lnTo>
                    <a:pt x="43" y="46"/>
                  </a:lnTo>
                  <a:lnTo>
                    <a:pt x="32" y="49"/>
                  </a:lnTo>
                  <a:lnTo>
                    <a:pt x="21" y="51"/>
                  </a:lnTo>
                  <a:lnTo>
                    <a:pt x="10" y="53"/>
                  </a:lnTo>
                  <a:lnTo>
                    <a:pt x="0" y="57"/>
                  </a:lnTo>
                  <a:lnTo>
                    <a:pt x="0" y="50"/>
                  </a:lnTo>
                  <a:lnTo>
                    <a:pt x="0" y="45"/>
                  </a:lnTo>
                  <a:lnTo>
                    <a:pt x="6" y="41"/>
                  </a:lnTo>
                  <a:lnTo>
                    <a:pt x="13" y="38"/>
                  </a:lnTo>
                  <a:lnTo>
                    <a:pt x="20" y="35"/>
                  </a:lnTo>
                  <a:lnTo>
                    <a:pt x="30" y="31"/>
                  </a:lnTo>
                  <a:lnTo>
                    <a:pt x="37" y="27"/>
                  </a:lnTo>
                  <a:lnTo>
                    <a:pt x="45" y="24"/>
                  </a:lnTo>
                  <a:lnTo>
                    <a:pt x="55" y="21"/>
                  </a:lnTo>
                  <a:lnTo>
                    <a:pt x="66" y="21"/>
                  </a:lnTo>
                  <a:lnTo>
                    <a:pt x="73" y="16"/>
                  </a:lnTo>
                  <a:lnTo>
                    <a:pt x="83" y="12"/>
                  </a:lnTo>
                  <a:lnTo>
                    <a:pt x="92" y="9"/>
                  </a:lnTo>
                  <a:lnTo>
                    <a:pt x="103" y="7"/>
                  </a:lnTo>
                  <a:lnTo>
                    <a:pt x="114" y="5"/>
                  </a:lnTo>
                  <a:lnTo>
                    <a:pt x="125" y="4"/>
                  </a:lnTo>
                  <a:lnTo>
                    <a:pt x="136" y="1"/>
                  </a:lnTo>
                  <a:lnTo>
                    <a:pt x="14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047" name="Freeform 485"/>
            <p:cNvSpPr>
              <a:spLocks/>
            </p:cNvSpPr>
            <p:nvPr/>
          </p:nvSpPr>
          <p:spPr bwMode="auto">
            <a:xfrm>
              <a:off x="6565" y="3928"/>
              <a:ext cx="80" cy="14"/>
            </a:xfrm>
            <a:custGeom>
              <a:avLst/>
              <a:gdLst>
                <a:gd name="T0" fmla="*/ 0 w 318"/>
                <a:gd name="T1" fmla="*/ 0 h 54"/>
                <a:gd name="T2" fmla="*/ 0 w 318"/>
                <a:gd name="T3" fmla="*/ 0 h 54"/>
                <a:gd name="T4" fmla="*/ 0 w 318"/>
                <a:gd name="T5" fmla="*/ 0 h 54"/>
                <a:gd name="T6" fmla="*/ 0 w 318"/>
                <a:gd name="T7" fmla="*/ 0 h 54"/>
                <a:gd name="T8" fmla="*/ 0 w 318"/>
                <a:gd name="T9" fmla="*/ 0 h 54"/>
                <a:gd name="T10" fmla="*/ 0 w 318"/>
                <a:gd name="T11" fmla="*/ 0 h 54"/>
                <a:gd name="T12" fmla="*/ 0 w 318"/>
                <a:gd name="T13" fmla="*/ 0 h 54"/>
                <a:gd name="T14" fmla="*/ 0 w 318"/>
                <a:gd name="T15" fmla="*/ 0 h 54"/>
                <a:gd name="T16" fmla="*/ 0 w 318"/>
                <a:gd name="T17" fmla="*/ 0 h 54"/>
                <a:gd name="T18" fmla="*/ 0 w 318"/>
                <a:gd name="T19" fmla="*/ 0 h 54"/>
                <a:gd name="T20" fmla="*/ 0 w 318"/>
                <a:gd name="T21" fmla="*/ 0 h 54"/>
                <a:gd name="T22" fmla="*/ 0 w 318"/>
                <a:gd name="T23" fmla="*/ 0 h 54"/>
                <a:gd name="T24" fmla="*/ 0 w 318"/>
                <a:gd name="T25" fmla="*/ 0 h 54"/>
                <a:gd name="T26" fmla="*/ 0 w 318"/>
                <a:gd name="T27" fmla="*/ 0 h 54"/>
                <a:gd name="T28" fmla="*/ 0 w 318"/>
                <a:gd name="T29" fmla="*/ 0 h 54"/>
                <a:gd name="T30" fmla="*/ 0 w 318"/>
                <a:gd name="T31" fmla="*/ 0 h 54"/>
                <a:gd name="T32" fmla="*/ 0 w 318"/>
                <a:gd name="T33" fmla="*/ 0 h 54"/>
                <a:gd name="T34" fmla="*/ 0 w 318"/>
                <a:gd name="T35" fmla="*/ 0 h 54"/>
                <a:gd name="T36" fmla="*/ 0 w 318"/>
                <a:gd name="T37" fmla="*/ 0 h 54"/>
                <a:gd name="T38" fmla="*/ 0 w 318"/>
                <a:gd name="T39" fmla="*/ 0 h 54"/>
                <a:gd name="T40" fmla="*/ 0 w 318"/>
                <a:gd name="T41" fmla="*/ 0 h 54"/>
                <a:gd name="T42" fmla="*/ 0 w 318"/>
                <a:gd name="T43" fmla="*/ 0 h 54"/>
                <a:gd name="T44" fmla="*/ 0 w 318"/>
                <a:gd name="T45" fmla="*/ 0 h 54"/>
                <a:gd name="T46" fmla="*/ 0 w 318"/>
                <a:gd name="T47" fmla="*/ 0 h 54"/>
                <a:gd name="T48" fmla="*/ 0 w 318"/>
                <a:gd name="T49" fmla="*/ 0 h 54"/>
                <a:gd name="T50" fmla="*/ 0 w 318"/>
                <a:gd name="T51" fmla="*/ 0 h 54"/>
                <a:gd name="T52" fmla="*/ 0 w 318"/>
                <a:gd name="T53" fmla="*/ 0 h 54"/>
                <a:gd name="T54" fmla="*/ 0 w 318"/>
                <a:gd name="T55" fmla="*/ 0 h 54"/>
                <a:gd name="T56" fmla="*/ 0 w 318"/>
                <a:gd name="T57" fmla="*/ 0 h 54"/>
                <a:gd name="T58" fmla="*/ 0 w 318"/>
                <a:gd name="T59" fmla="*/ 0 h 54"/>
                <a:gd name="T60" fmla="*/ 0 w 318"/>
                <a:gd name="T61" fmla="*/ 0 h 54"/>
                <a:gd name="T62" fmla="*/ 0 w 318"/>
                <a:gd name="T63" fmla="*/ 0 h 54"/>
                <a:gd name="T64" fmla="*/ 0 w 318"/>
                <a:gd name="T65" fmla="*/ 0 h 54"/>
                <a:gd name="T66" fmla="*/ 0 w 318"/>
                <a:gd name="T67" fmla="*/ 0 h 54"/>
                <a:gd name="T68" fmla="*/ 0 w 318"/>
                <a:gd name="T69" fmla="*/ 0 h 54"/>
                <a:gd name="T70" fmla="*/ 0 w 318"/>
                <a:gd name="T71" fmla="*/ 0 h 54"/>
                <a:gd name="T72" fmla="*/ 0 w 318"/>
                <a:gd name="T73" fmla="*/ 0 h 54"/>
                <a:gd name="T74" fmla="*/ 0 w 318"/>
                <a:gd name="T75" fmla="*/ 0 h 54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318"/>
                <a:gd name="T115" fmla="*/ 0 h 54"/>
                <a:gd name="T116" fmla="*/ 318 w 318"/>
                <a:gd name="T117" fmla="*/ 54 h 54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318" h="54">
                  <a:moveTo>
                    <a:pt x="0" y="2"/>
                  </a:moveTo>
                  <a:lnTo>
                    <a:pt x="19" y="0"/>
                  </a:lnTo>
                  <a:lnTo>
                    <a:pt x="38" y="0"/>
                  </a:lnTo>
                  <a:lnTo>
                    <a:pt x="57" y="1"/>
                  </a:lnTo>
                  <a:lnTo>
                    <a:pt x="79" y="2"/>
                  </a:lnTo>
                  <a:lnTo>
                    <a:pt x="98" y="3"/>
                  </a:lnTo>
                  <a:lnTo>
                    <a:pt x="118" y="4"/>
                  </a:lnTo>
                  <a:lnTo>
                    <a:pt x="138" y="7"/>
                  </a:lnTo>
                  <a:lnTo>
                    <a:pt x="159" y="10"/>
                  </a:lnTo>
                  <a:lnTo>
                    <a:pt x="177" y="13"/>
                  </a:lnTo>
                  <a:lnTo>
                    <a:pt x="196" y="15"/>
                  </a:lnTo>
                  <a:lnTo>
                    <a:pt x="216" y="17"/>
                  </a:lnTo>
                  <a:lnTo>
                    <a:pt x="236" y="20"/>
                  </a:lnTo>
                  <a:lnTo>
                    <a:pt x="255" y="21"/>
                  </a:lnTo>
                  <a:lnTo>
                    <a:pt x="275" y="23"/>
                  </a:lnTo>
                  <a:lnTo>
                    <a:pt x="296" y="24"/>
                  </a:lnTo>
                  <a:lnTo>
                    <a:pt x="318" y="26"/>
                  </a:lnTo>
                  <a:lnTo>
                    <a:pt x="315" y="33"/>
                  </a:lnTo>
                  <a:lnTo>
                    <a:pt x="314" y="40"/>
                  </a:lnTo>
                  <a:lnTo>
                    <a:pt x="313" y="47"/>
                  </a:lnTo>
                  <a:lnTo>
                    <a:pt x="313" y="54"/>
                  </a:lnTo>
                  <a:lnTo>
                    <a:pt x="309" y="53"/>
                  </a:lnTo>
                  <a:lnTo>
                    <a:pt x="301" y="51"/>
                  </a:lnTo>
                  <a:lnTo>
                    <a:pt x="289" y="49"/>
                  </a:lnTo>
                  <a:lnTo>
                    <a:pt x="273" y="47"/>
                  </a:lnTo>
                  <a:lnTo>
                    <a:pt x="254" y="45"/>
                  </a:lnTo>
                  <a:lnTo>
                    <a:pt x="233" y="42"/>
                  </a:lnTo>
                  <a:lnTo>
                    <a:pt x="210" y="38"/>
                  </a:lnTo>
                  <a:lnTo>
                    <a:pt x="187" y="35"/>
                  </a:lnTo>
                  <a:lnTo>
                    <a:pt x="161" y="31"/>
                  </a:lnTo>
                  <a:lnTo>
                    <a:pt x="137" y="27"/>
                  </a:lnTo>
                  <a:lnTo>
                    <a:pt x="110" y="22"/>
                  </a:lnTo>
                  <a:lnTo>
                    <a:pt x="86" y="18"/>
                  </a:lnTo>
                  <a:lnTo>
                    <a:pt x="60" y="14"/>
                  </a:lnTo>
                  <a:lnTo>
                    <a:pt x="38" y="9"/>
                  </a:lnTo>
                  <a:lnTo>
                    <a:pt x="16" y="4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048" name="Freeform 486"/>
            <p:cNvSpPr>
              <a:spLocks/>
            </p:cNvSpPr>
            <p:nvPr/>
          </p:nvSpPr>
          <p:spPr bwMode="auto">
            <a:xfrm>
              <a:off x="6680" y="3932"/>
              <a:ext cx="26" cy="27"/>
            </a:xfrm>
            <a:custGeom>
              <a:avLst/>
              <a:gdLst>
                <a:gd name="T0" fmla="*/ 0 w 101"/>
                <a:gd name="T1" fmla="*/ 0 h 108"/>
                <a:gd name="T2" fmla="*/ 0 w 101"/>
                <a:gd name="T3" fmla="*/ 0 h 108"/>
                <a:gd name="T4" fmla="*/ 0 w 101"/>
                <a:gd name="T5" fmla="*/ 0 h 108"/>
                <a:gd name="T6" fmla="*/ 0 w 101"/>
                <a:gd name="T7" fmla="*/ 0 h 108"/>
                <a:gd name="T8" fmla="*/ 0 w 101"/>
                <a:gd name="T9" fmla="*/ 0 h 108"/>
                <a:gd name="T10" fmla="*/ 0 w 101"/>
                <a:gd name="T11" fmla="*/ 0 h 108"/>
                <a:gd name="T12" fmla="*/ 0 w 101"/>
                <a:gd name="T13" fmla="*/ 0 h 108"/>
                <a:gd name="T14" fmla="*/ 0 w 101"/>
                <a:gd name="T15" fmla="*/ 0 h 108"/>
                <a:gd name="T16" fmla="*/ 0 w 101"/>
                <a:gd name="T17" fmla="*/ 0 h 108"/>
                <a:gd name="T18" fmla="*/ 0 w 101"/>
                <a:gd name="T19" fmla="*/ 0 h 108"/>
                <a:gd name="T20" fmla="*/ 0 w 101"/>
                <a:gd name="T21" fmla="*/ 0 h 108"/>
                <a:gd name="T22" fmla="*/ 0 w 101"/>
                <a:gd name="T23" fmla="*/ 0 h 108"/>
                <a:gd name="T24" fmla="*/ 0 w 101"/>
                <a:gd name="T25" fmla="*/ 0 h 108"/>
                <a:gd name="T26" fmla="*/ 0 w 101"/>
                <a:gd name="T27" fmla="*/ 0 h 108"/>
                <a:gd name="T28" fmla="*/ 0 w 101"/>
                <a:gd name="T29" fmla="*/ 0 h 108"/>
                <a:gd name="T30" fmla="*/ 0 w 101"/>
                <a:gd name="T31" fmla="*/ 0 h 108"/>
                <a:gd name="T32" fmla="*/ 0 w 101"/>
                <a:gd name="T33" fmla="*/ 0 h 108"/>
                <a:gd name="T34" fmla="*/ 0 w 101"/>
                <a:gd name="T35" fmla="*/ 0 h 108"/>
                <a:gd name="T36" fmla="*/ 0 w 101"/>
                <a:gd name="T37" fmla="*/ 0 h 108"/>
                <a:gd name="T38" fmla="*/ 0 w 101"/>
                <a:gd name="T39" fmla="*/ 0 h 108"/>
                <a:gd name="T40" fmla="*/ 0 w 101"/>
                <a:gd name="T41" fmla="*/ 0 h 108"/>
                <a:gd name="T42" fmla="*/ 0 w 101"/>
                <a:gd name="T43" fmla="*/ 0 h 108"/>
                <a:gd name="T44" fmla="*/ 0 w 101"/>
                <a:gd name="T45" fmla="*/ 0 h 108"/>
                <a:gd name="T46" fmla="*/ 0 w 101"/>
                <a:gd name="T47" fmla="*/ 0 h 108"/>
                <a:gd name="T48" fmla="*/ 0 w 101"/>
                <a:gd name="T49" fmla="*/ 0 h 108"/>
                <a:gd name="T50" fmla="*/ 0 w 101"/>
                <a:gd name="T51" fmla="*/ 0 h 108"/>
                <a:gd name="T52" fmla="*/ 0 w 101"/>
                <a:gd name="T53" fmla="*/ 0 h 108"/>
                <a:gd name="T54" fmla="*/ 0 w 101"/>
                <a:gd name="T55" fmla="*/ 0 h 108"/>
                <a:gd name="T56" fmla="*/ 0 w 101"/>
                <a:gd name="T57" fmla="*/ 0 h 108"/>
                <a:gd name="T58" fmla="*/ 0 w 101"/>
                <a:gd name="T59" fmla="*/ 0 h 108"/>
                <a:gd name="T60" fmla="*/ 0 w 101"/>
                <a:gd name="T61" fmla="*/ 0 h 108"/>
                <a:gd name="T62" fmla="*/ 0 w 101"/>
                <a:gd name="T63" fmla="*/ 0 h 108"/>
                <a:gd name="T64" fmla="*/ 0 w 101"/>
                <a:gd name="T65" fmla="*/ 0 h 108"/>
                <a:gd name="T66" fmla="*/ 0 w 101"/>
                <a:gd name="T67" fmla="*/ 0 h 10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01"/>
                <a:gd name="T103" fmla="*/ 0 h 108"/>
                <a:gd name="T104" fmla="*/ 101 w 101"/>
                <a:gd name="T105" fmla="*/ 108 h 10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01" h="108">
                  <a:moveTo>
                    <a:pt x="60" y="2"/>
                  </a:moveTo>
                  <a:lnTo>
                    <a:pt x="73" y="5"/>
                  </a:lnTo>
                  <a:lnTo>
                    <a:pt x="83" y="11"/>
                  </a:lnTo>
                  <a:lnTo>
                    <a:pt x="90" y="18"/>
                  </a:lnTo>
                  <a:lnTo>
                    <a:pt x="96" y="28"/>
                  </a:lnTo>
                  <a:lnTo>
                    <a:pt x="100" y="37"/>
                  </a:lnTo>
                  <a:lnTo>
                    <a:pt x="101" y="48"/>
                  </a:lnTo>
                  <a:lnTo>
                    <a:pt x="101" y="59"/>
                  </a:lnTo>
                  <a:lnTo>
                    <a:pt x="98" y="71"/>
                  </a:lnTo>
                  <a:lnTo>
                    <a:pt x="94" y="80"/>
                  </a:lnTo>
                  <a:lnTo>
                    <a:pt x="88" y="90"/>
                  </a:lnTo>
                  <a:lnTo>
                    <a:pt x="80" y="96"/>
                  </a:lnTo>
                  <a:lnTo>
                    <a:pt x="72" y="104"/>
                  </a:lnTo>
                  <a:lnTo>
                    <a:pt x="61" y="106"/>
                  </a:lnTo>
                  <a:lnTo>
                    <a:pt x="51" y="108"/>
                  </a:lnTo>
                  <a:lnTo>
                    <a:pt x="39" y="106"/>
                  </a:lnTo>
                  <a:lnTo>
                    <a:pt x="29" y="102"/>
                  </a:lnTo>
                  <a:lnTo>
                    <a:pt x="19" y="98"/>
                  </a:lnTo>
                  <a:lnTo>
                    <a:pt x="13" y="94"/>
                  </a:lnTo>
                  <a:lnTo>
                    <a:pt x="6" y="86"/>
                  </a:lnTo>
                  <a:lnTo>
                    <a:pt x="3" y="80"/>
                  </a:lnTo>
                  <a:lnTo>
                    <a:pt x="0" y="71"/>
                  </a:lnTo>
                  <a:lnTo>
                    <a:pt x="0" y="62"/>
                  </a:lnTo>
                  <a:lnTo>
                    <a:pt x="0" y="53"/>
                  </a:lnTo>
                  <a:lnTo>
                    <a:pt x="3" y="44"/>
                  </a:lnTo>
                  <a:lnTo>
                    <a:pt x="4" y="34"/>
                  </a:lnTo>
                  <a:lnTo>
                    <a:pt x="10" y="26"/>
                  </a:lnTo>
                  <a:lnTo>
                    <a:pt x="15" y="18"/>
                  </a:lnTo>
                  <a:lnTo>
                    <a:pt x="23" y="12"/>
                  </a:lnTo>
                  <a:lnTo>
                    <a:pt x="29" y="6"/>
                  </a:lnTo>
                  <a:lnTo>
                    <a:pt x="38" y="2"/>
                  </a:lnTo>
                  <a:lnTo>
                    <a:pt x="49" y="0"/>
                  </a:lnTo>
                  <a:lnTo>
                    <a:pt x="60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049" name="Freeform 487"/>
            <p:cNvSpPr>
              <a:spLocks/>
            </p:cNvSpPr>
            <p:nvPr/>
          </p:nvSpPr>
          <p:spPr bwMode="auto">
            <a:xfrm>
              <a:off x="6875" y="3933"/>
              <a:ext cx="7" cy="5"/>
            </a:xfrm>
            <a:custGeom>
              <a:avLst/>
              <a:gdLst>
                <a:gd name="T0" fmla="*/ 0 w 28"/>
                <a:gd name="T1" fmla="*/ 0 h 18"/>
                <a:gd name="T2" fmla="*/ 0 w 28"/>
                <a:gd name="T3" fmla="*/ 0 h 18"/>
                <a:gd name="T4" fmla="*/ 0 w 28"/>
                <a:gd name="T5" fmla="*/ 0 h 18"/>
                <a:gd name="T6" fmla="*/ 0 w 28"/>
                <a:gd name="T7" fmla="*/ 0 h 18"/>
                <a:gd name="T8" fmla="*/ 0 w 28"/>
                <a:gd name="T9" fmla="*/ 0 h 18"/>
                <a:gd name="T10" fmla="*/ 0 w 28"/>
                <a:gd name="T11" fmla="*/ 0 h 18"/>
                <a:gd name="T12" fmla="*/ 0 w 28"/>
                <a:gd name="T13" fmla="*/ 0 h 18"/>
                <a:gd name="T14" fmla="*/ 0 w 28"/>
                <a:gd name="T15" fmla="*/ 0 h 18"/>
                <a:gd name="T16" fmla="*/ 0 w 28"/>
                <a:gd name="T17" fmla="*/ 0 h 18"/>
                <a:gd name="T18" fmla="*/ 0 w 28"/>
                <a:gd name="T19" fmla="*/ 0 h 18"/>
                <a:gd name="T20" fmla="*/ 0 w 28"/>
                <a:gd name="T21" fmla="*/ 0 h 18"/>
                <a:gd name="T22" fmla="*/ 0 w 28"/>
                <a:gd name="T23" fmla="*/ 0 h 18"/>
                <a:gd name="T24" fmla="*/ 0 w 28"/>
                <a:gd name="T25" fmla="*/ 0 h 18"/>
                <a:gd name="T26" fmla="*/ 0 w 28"/>
                <a:gd name="T27" fmla="*/ 0 h 18"/>
                <a:gd name="T28" fmla="*/ 0 w 28"/>
                <a:gd name="T29" fmla="*/ 0 h 18"/>
                <a:gd name="T30" fmla="*/ 0 w 28"/>
                <a:gd name="T31" fmla="*/ 0 h 1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8"/>
                <a:gd name="T49" fmla="*/ 0 h 18"/>
                <a:gd name="T50" fmla="*/ 28 w 28"/>
                <a:gd name="T51" fmla="*/ 18 h 18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8" h="18">
                  <a:moveTo>
                    <a:pt x="18" y="0"/>
                  </a:moveTo>
                  <a:lnTo>
                    <a:pt x="25" y="3"/>
                  </a:lnTo>
                  <a:lnTo>
                    <a:pt x="27" y="6"/>
                  </a:lnTo>
                  <a:lnTo>
                    <a:pt x="28" y="9"/>
                  </a:lnTo>
                  <a:lnTo>
                    <a:pt x="28" y="12"/>
                  </a:lnTo>
                  <a:lnTo>
                    <a:pt x="22" y="16"/>
                  </a:lnTo>
                  <a:lnTo>
                    <a:pt x="14" y="18"/>
                  </a:lnTo>
                  <a:lnTo>
                    <a:pt x="6" y="18"/>
                  </a:lnTo>
                  <a:lnTo>
                    <a:pt x="1" y="17"/>
                  </a:lnTo>
                  <a:lnTo>
                    <a:pt x="0" y="14"/>
                  </a:lnTo>
                  <a:lnTo>
                    <a:pt x="2" y="11"/>
                  </a:lnTo>
                  <a:lnTo>
                    <a:pt x="6" y="6"/>
                  </a:lnTo>
                  <a:lnTo>
                    <a:pt x="14" y="2"/>
                  </a:lnTo>
                  <a:lnTo>
                    <a:pt x="15" y="1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050" name="Freeform 488"/>
            <p:cNvSpPr>
              <a:spLocks/>
            </p:cNvSpPr>
            <p:nvPr/>
          </p:nvSpPr>
          <p:spPr bwMode="auto">
            <a:xfrm>
              <a:off x="7110" y="3937"/>
              <a:ext cx="38" cy="47"/>
            </a:xfrm>
            <a:custGeom>
              <a:avLst/>
              <a:gdLst>
                <a:gd name="T0" fmla="*/ 0 w 149"/>
                <a:gd name="T1" fmla="*/ 0 h 189"/>
                <a:gd name="T2" fmla="*/ 0 w 149"/>
                <a:gd name="T3" fmla="*/ 0 h 189"/>
                <a:gd name="T4" fmla="*/ 0 w 149"/>
                <a:gd name="T5" fmla="*/ 0 h 189"/>
                <a:gd name="T6" fmla="*/ 0 w 149"/>
                <a:gd name="T7" fmla="*/ 0 h 189"/>
                <a:gd name="T8" fmla="*/ 0 w 149"/>
                <a:gd name="T9" fmla="*/ 0 h 189"/>
                <a:gd name="T10" fmla="*/ 0 w 149"/>
                <a:gd name="T11" fmla="*/ 0 h 189"/>
                <a:gd name="T12" fmla="*/ 0 w 149"/>
                <a:gd name="T13" fmla="*/ 0 h 189"/>
                <a:gd name="T14" fmla="*/ 0 w 149"/>
                <a:gd name="T15" fmla="*/ 0 h 189"/>
                <a:gd name="T16" fmla="*/ 0 w 149"/>
                <a:gd name="T17" fmla="*/ 0 h 189"/>
                <a:gd name="T18" fmla="*/ 0 w 149"/>
                <a:gd name="T19" fmla="*/ 0 h 189"/>
                <a:gd name="T20" fmla="*/ 0 w 149"/>
                <a:gd name="T21" fmla="*/ 0 h 189"/>
                <a:gd name="T22" fmla="*/ 0 w 149"/>
                <a:gd name="T23" fmla="*/ 0 h 189"/>
                <a:gd name="T24" fmla="*/ 0 w 149"/>
                <a:gd name="T25" fmla="*/ 0 h 189"/>
                <a:gd name="T26" fmla="*/ 0 w 149"/>
                <a:gd name="T27" fmla="*/ 0 h 189"/>
                <a:gd name="T28" fmla="*/ 0 w 149"/>
                <a:gd name="T29" fmla="*/ 0 h 189"/>
                <a:gd name="T30" fmla="*/ 0 w 149"/>
                <a:gd name="T31" fmla="*/ 0 h 189"/>
                <a:gd name="T32" fmla="*/ 0 w 149"/>
                <a:gd name="T33" fmla="*/ 0 h 189"/>
                <a:gd name="T34" fmla="*/ 0 w 149"/>
                <a:gd name="T35" fmla="*/ 0 h 189"/>
                <a:gd name="T36" fmla="*/ 0 w 149"/>
                <a:gd name="T37" fmla="*/ 0 h 189"/>
                <a:gd name="T38" fmla="*/ 0 w 149"/>
                <a:gd name="T39" fmla="*/ 0 h 189"/>
                <a:gd name="T40" fmla="*/ 0 w 149"/>
                <a:gd name="T41" fmla="*/ 0 h 189"/>
                <a:gd name="T42" fmla="*/ 0 w 149"/>
                <a:gd name="T43" fmla="*/ 0 h 189"/>
                <a:gd name="T44" fmla="*/ 0 w 149"/>
                <a:gd name="T45" fmla="*/ 0 h 189"/>
                <a:gd name="T46" fmla="*/ 0 w 149"/>
                <a:gd name="T47" fmla="*/ 0 h 189"/>
                <a:gd name="T48" fmla="*/ 0 w 149"/>
                <a:gd name="T49" fmla="*/ 0 h 189"/>
                <a:gd name="T50" fmla="*/ 0 w 149"/>
                <a:gd name="T51" fmla="*/ 0 h 189"/>
                <a:gd name="T52" fmla="*/ 0 w 149"/>
                <a:gd name="T53" fmla="*/ 0 h 189"/>
                <a:gd name="T54" fmla="*/ 0 w 149"/>
                <a:gd name="T55" fmla="*/ 0 h 189"/>
                <a:gd name="T56" fmla="*/ 0 w 149"/>
                <a:gd name="T57" fmla="*/ 0 h 189"/>
                <a:gd name="T58" fmla="*/ 0 w 149"/>
                <a:gd name="T59" fmla="*/ 0 h 189"/>
                <a:gd name="T60" fmla="*/ 0 w 149"/>
                <a:gd name="T61" fmla="*/ 0 h 189"/>
                <a:gd name="T62" fmla="*/ 0 w 149"/>
                <a:gd name="T63" fmla="*/ 0 h 189"/>
                <a:gd name="T64" fmla="*/ 0 w 149"/>
                <a:gd name="T65" fmla="*/ 0 h 189"/>
                <a:gd name="T66" fmla="*/ 0 w 149"/>
                <a:gd name="T67" fmla="*/ 0 h 189"/>
                <a:gd name="T68" fmla="*/ 0 w 149"/>
                <a:gd name="T69" fmla="*/ 0 h 189"/>
                <a:gd name="T70" fmla="*/ 0 w 149"/>
                <a:gd name="T71" fmla="*/ 0 h 189"/>
                <a:gd name="T72" fmla="*/ 0 w 149"/>
                <a:gd name="T73" fmla="*/ 0 h 189"/>
                <a:gd name="T74" fmla="*/ 0 w 149"/>
                <a:gd name="T75" fmla="*/ 0 h 189"/>
                <a:gd name="T76" fmla="*/ 0 w 149"/>
                <a:gd name="T77" fmla="*/ 0 h 189"/>
                <a:gd name="T78" fmla="*/ 0 w 149"/>
                <a:gd name="T79" fmla="*/ 0 h 189"/>
                <a:gd name="T80" fmla="*/ 0 w 149"/>
                <a:gd name="T81" fmla="*/ 0 h 189"/>
                <a:gd name="T82" fmla="*/ 0 w 149"/>
                <a:gd name="T83" fmla="*/ 0 h 189"/>
                <a:gd name="T84" fmla="*/ 0 w 149"/>
                <a:gd name="T85" fmla="*/ 0 h 189"/>
                <a:gd name="T86" fmla="*/ 0 w 149"/>
                <a:gd name="T87" fmla="*/ 0 h 189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49"/>
                <a:gd name="T133" fmla="*/ 0 h 189"/>
                <a:gd name="T134" fmla="*/ 149 w 149"/>
                <a:gd name="T135" fmla="*/ 189 h 189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49" h="189">
                  <a:moveTo>
                    <a:pt x="84" y="0"/>
                  </a:moveTo>
                  <a:lnTo>
                    <a:pt x="103" y="2"/>
                  </a:lnTo>
                  <a:lnTo>
                    <a:pt x="118" y="9"/>
                  </a:lnTo>
                  <a:lnTo>
                    <a:pt x="130" y="17"/>
                  </a:lnTo>
                  <a:lnTo>
                    <a:pt x="139" y="30"/>
                  </a:lnTo>
                  <a:lnTo>
                    <a:pt x="145" y="43"/>
                  </a:lnTo>
                  <a:lnTo>
                    <a:pt x="149" y="57"/>
                  </a:lnTo>
                  <a:lnTo>
                    <a:pt x="149" y="74"/>
                  </a:lnTo>
                  <a:lnTo>
                    <a:pt x="149" y="91"/>
                  </a:lnTo>
                  <a:lnTo>
                    <a:pt x="143" y="107"/>
                  </a:lnTo>
                  <a:lnTo>
                    <a:pt x="138" y="123"/>
                  </a:lnTo>
                  <a:lnTo>
                    <a:pt x="128" y="139"/>
                  </a:lnTo>
                  <a:lnTo>
                    <a:pt x="120" y="153"/>
                  </a:lnTo>
                  <a:lnTo>
                    <a:pt x="108" y="165"/>
                  </a:lnTo>
                  <a:lnTo>
                    <a:pt x="96" y="175"/>
                  </a:lnTo>
                  <a:lnTo>
                    <a:pt x="81" y="183"/>
                  </a:lnTo>
                  <a:lnTo>
                    <a:pt x="69" y="189"/>
                  </a:lnTo>
                  <a:lnTo>
                    <a:pt x="59" y="187"/>
                  </a:lnTo>
                  <a:lnTo>
                    <a:pt x="48" y="185"/>
                  </a:lnTo>
                  <a:lnTo>
                    <a:pt x="39" y="181"/>
                  </a:lnTo>
                  <a:lnTo>
                    <a:pt x="32" y="175"/>
                  </a:lnTo>
                  <a:lnTo>
                    <a:pt x="24" y="168"/>
                  </a:lnTo>
                  <a:lnTo>
                    <a:pt x="18" y="160"/>
                  </a:lnTo>
                  <a:lnTo>
                    <a:pt x="12" y="150"/>
                  </a:lnTo>
                  <a:lnTo>
                    <a:pt x="8" y="142"/>
                  </a:lnTo>
                  <a:lnTo>
                    <a:pt x="3" y="131"/>
                  </a:lnTo>
                  <a:lnTo>
                    <a:pt x="1" y="120"/>
                  </a:lnTo>
                  <a:lnTo>
                    <a:pt x="0" y="109"/>
                  </a:lnTo>
                  <a:lnTo>
                    <a:pt x="1" y="99"/>
                  </a:lnTo>
                  <a:lnTo>
                    <a:pt x="2" y="88"/>
                  </a:lnTo>
                  <a:lnTo>
                    <a:pt x="6" y="77"/>
                  </a:lnTo>
                  <a:lnTo>
                    <a:pt x="10" y="67"/>
                  </a:lnTo>
                  <a:lnTo>
                    <a:pt x="18" y="59"/>
                  </a:lnTo>
                  <a:lnTo>
                    <a:pt x="24" y="51"/>
                  </a:lnTo>
                  <a:lnTo>
                    <a:pt x="30" y="44"/>
                  </a:lnTo>
                  <a:lnTo>
                    <a:pt x="35" y="37"/>
                  </a:lnTo>
                  <a:lnTo>
                    <a:pt x="41" y="32"/>
                  </a:lnTo>
                  <a:lnTo>
                    <a:pt x="49" y="21"/>
                  </a:lnTo>
                  <a:lnTo>
                    <a:pt x="59" y="13"/>
                  </a:lnTo>
                  <a:lnTo>
                    <a:pt x="65" y="8"/>
                  </a:lnTo>
                  <a:lnTo>
                    <a:pt x="69" y="4"/>
                  </a:lnTo>
                  <a:lnTo>
                    <a:pt x="77" y="1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051" name="Freeform 489"/>
            <p:cNvSpPr>
              <a:spLocks/>
            </p:cNvSpPr>
            <p:nvPr/>
          </p:nvSpPr>
          <p:spPr bwMode="auto">
            <a:xfrm>
              <a:off x="7038" y="3948"/>
              <a:ext cx="38" cy="47"/>
            </a:xfrm>
            <a:custGeom>
              <a:avLst/>
              <a:gdLst>
                <a:gd name="T0" fmla="*/ 0 w 153"/>
                <a:gd name="T1" fmla="*/ 0 h 190"/>
                <a:gd name="T2" fmla="*/ 0 w 153"/>
                <a:gd name="T3" fmla="*/ 0 h 190"/>
                <a:gd name="T4" fmla="*/ 0 w 153"/>
                <a:gd name="T5" fmla="*/ 0 h 190"/>
                <a:gd name="T6" fmla="*/ 0 w 153"/>
                <a:gd name="T7" fmla="*/ 0 h 190"/>
                <a:gd name="T8" fmla="*/ 0 w 153"/>
                <a:gd name="T9" fmla="*/ 0 h 190"/>
                <a:gd name="T10" fmla="*/ 0 w 153"/>
                <a:gd name="T11" fmla="*/ 0 h 190"/>
                <a:gd name="T12" fmla="*/ 0 w 153"/>
                <a:gd name="T13" fmla="*/ 0 h 190"/>
                <a:gd name="T14" fmla="*/ 0 w 153"/>
                <a:gd name="T15" fmla="*/ 0 h 190"/>
                <a:gd name="T16" fmla="*/ 0 w 153"/>
                <a:gd name="T17" fmla="*/ 0 h 190"/>
                <a:gd name="T18" fmla="*/ 0 w 153"/>
                <a:gd name="T19" fmla="*/ 0 h 190"/>
                <a:gd name="T20" fmla="*/ 0 w 153"/>
                <a:gd name="T21" fmla="*/ 0 h 190"/>
                <a:gd name="T22" fmla="*/ 0 w 153"/>
                <a:gd name="T23" fmla="*/ 0 h 190"/>
                <a:gd name="T24" fmla="*/ 0 w 153"/>
                <a:gd name="T25" fmla="*/ 0 h 190"/>
                <a:gd name="T26" fmla="*/ 0 w 153"/>
                <a:gd name="T27" fmla="*/ 0 h 190"/>
                <a:gd name="T28" fmla="*/ 0 w 153"/>
                <a:gd name="T29" fmla="*/ 0 h 190"/>
                <a:gd name="T30" fmla="*/ 0 w 153"/>
                <a:gd name="T31" fmla="*/ 0 h 190"/>
                <a:gd name="T32" fmla="*/ 0 w 153"/>
                <a:gd name="T33" fmla="*/ 0 h 190"/>
                <a:gd name="T34" fmla="*/ 0 w 153"/>
                <a:gd name="T35" fmla="*/ 0 h 190"/>
                <a:gd name="T36" fmla="*/ 0 w 153"/>
                <a:gd name="T37" fmla="*/ 0 h 190"/>
                <a:gd name="T38" fmla="*/ 0 w 153"/>
                <a:gd name="T39" fmla="*/ 0 h 190"/>
                <a:gd name="T40" fmla="*/ 0 w 153"/>
                <a:gd name="T41" fmla="*/ 0 h 190"/>
                <a:gd name="T42" fmla="*/ 0 w 153"/>
                <a:gd name="T43" fmla="*/ 0 h 190"/>
                <a:gd name="T44" fmla="*/ 0 w 153"/>
                <a:gd name="T45" fmla="*/ 0 h 190"/>
                <a:gd name="T46" fmla="*/ 0 w 153"/>
                <a:gd name="T47" fmla="*/ 0 h 190"/>
                <a:gd name="T48" fmla="*/ 0 w 153"/>
                <a:gd name="T49" fmla="*/ 0 h 190"/>
                <a:gd name="T50" fmla="*/ 0 w 153"/>
                <a:gd name="T51" fmla="*/ 0 h 190"/>
                <a:gd name="T52" fmla="*/ 0 w 153"/>
                <a:gd name="T53" fmla="*/ 0 h 190"/>
                <a:gd name="T54" fmla="*/ 0 w 153"/>
                <a:gd name="T55" fmla="*/ 0 h 190"/>
                <a:gd name="T56" fmla="*/ 0 w 153"/>
                <a:gd name="T57" fmla="*/ 0 h 190"/>
                <a:gd name="T58" fmla="*/ 0 w 153"/>
                <a:gd name="T59" fmla="*/ 0 h 190"/>
                <a:gd name="T60" fmla="*/ 0 w 153"/>
                <a:gd name="T61" fmla="*/ 0 h 190"/>
                <a:gd name="T62" fmla="*/ 0 w 153"/>
                <a:gd name="T63" fmla="*/ 0 h 190"/>
                <a:gd name="T64" fmla="*/ 0 w 153"/>
                <a:gd name="T65" fmla="*/ 0 h 190"/>
                <a:gd name="T66" fmla="*/ 0 w 153"/>
                <a:gd name="T67" fmla="*/ 0 h 190"/>
                <a:gd name="T68" fmla="*/ 0 w 153"/>
                <a:gd name="T69" fmla="*/ 0 h 190"/>
                <a:gd name="T70" fmla="*/ 0 w 153"/>
                <a:gd name="T71" fmla="*/ 0 h 190"/>
                <a:gd name="T72" fmla="*/ 0 w 153"/>
                <a:gd name="T73" fmla="*/ 0 h 190"/>
                <a:gd name="T74" fmla="*/ 0 w 153"/>
                <a:gd name="T75" fmla="*/ 0 h 190"/>
                <a:gd name="T76" fmla="*/ 0 w 153"/>
                <a:gd name="T77" fmla="*/ 0 h 190"/>
                <a:gd name="T78" fmla="*/ 0 w 153"/>
                <a:gd name="T79" fmla="*/ 0 h 190"/>
                <a:gd name="T80" fmla="*/ 0 w 153"/>
                <a:gd name="T81" fmla="*/ 0 h 190"/>
                <a:gd name="T82" fmla="*/ 0 w 153"/>
                <a:gd name="T83" fmla="*/ 0 h 190"/>
                <a:gd name="T84" fmla="*/ 0 w 153"/>
                <a:gd name="T85" fmla="*/ 0 h 190"/>
                <a:gd name="T86" fmla="*/ 0 w 153"/>
                <a:gd name="T87" fmla="*/ 0 h 190"/>
                <a:gd name="T88" fmla="*/ 0 w 153"/>
                <a:gd name="T89" fmla="*/ 0 h 190"/>
                <a:gd name="T90" fmla="*/ 0 w 153"/>
                <a:gd name="T91" fmla="*/ 0 h 190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53"/>
                <a:gd name="T139" fmla="*/ 0 h 190"/>
                <a:gd name="T140" fmla="*/ 153 w 153"/>
                <a:gd name="T141" fmla="*/ 190 h 190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53" h="190">
                  <a:moveTo>
                    <a:pt x="85" y="0"/>
                  </a:moveTo>
                  <a:lnTo>
                    <a:pt x="105" y="3"/>
                  </a:lnTo>
                  <a:lnTo>
                    <a:pt x="121" y="8"/>
                  </a:lnTo>
                  <a:lnTo>
                    <a:pt x="134" y="16"/>
                  </a:lnTo>
                  <a:lnTo>
                    <a:pt x="144" y="28"/>
                  </a:lnTo>
                  <a:lnTo>
                    <a:pt x="151" y="40"/>
                  </a:lnTo>
                  <a:lnTo>
                    <a:pt x="153" y="55"/>
                  </a:lnTo>
                  <a:lnTo>
                    <a:pt x="153" y="70"/>
                  </a:lnTo>
                  <a:lnTo>
                    <a:pt x="153" y="87"/>
                  </a:lnTo>
                  <a:lnTo>
                    <a:pt x="148" y="103"/>
                  </a:lnTo>
                  <a:lnTo>
                    <a:pt x="142" y="118"/>
                  </a:lnTo>
                  <a:lnTo>
                    <a:pt x="134" y="133"/>
                  </a:lnTo>
                  <a:lnTo>
                    <a:pt x="126" y="149"/>
                  </a:lnTo>
                  <a:lnTo>
                    <a:pt x="114" y="162"/>
                  </a:lnTo>
                  <a:lnTo>
                    <a:pt x="101" y="173"/>
                  </a:lnTo>
                  <a:lnTo>
                    <a:pt x="87" y="182"/>
                  </a:lnTo>
                  <a:lnTo>
                    <a:pt x="74" y="190"/>
                  </a:lnTo>
                  <a:lnTo>
                    <a:pt x="65" y="189"/>
                  </a:lnTo>
                  <a:lnTo>
                    <a:pt x="57" y="186"/>
                  </a:lnTo>
                  <a:lnTo>
                    <a:pt x="47" y="182"/>
                  </a:lnTo>
                  <a:lnTo>
                    <a:pt x="40" y="178"/>
                  </a:lnTo>
                  <a:lnTo>
                    <a:pt x="32" y="170"/>
                  </a:lnTo>
                  <a:lnTo>
                    <a:pt x="24" y="164"/>
                  </a:lnTo>
                  <a:lnTo>
                    <a:pt x="17" y="156"/>
                  </a:lnTo>
                  <a:lnTo>
                    <a:pt x="12" y="149"/>
                  </a:lnTo>
                  <a:lnTo>
                    <a:pt x="6" y="138"/>
                  </a:lnTo>
                  <a:lnTo>
                    <a:pt x="3" y="129"/>
                  </a:lnTo>
                  <a:lnTo>
                    <a:pt x="0" y="119"/>
                  </a:lnTo>
                  <a:lnTo>
                    <a:pt x="0" y="111"/>
                  </a:lnTo>
                  <a:lnTo>
                    <a:pt x="0" y="101"/>
                  </a:lnTo>
                  <a:lnTo>
                    <a:pt x="5" y="92"/>
                  </a:lnTo>
                  <a:lnTo>
                    <a:pt x="10" y="84"/>
                  </a:lnTo>
                  <a:lnTo>
                    <a:pt x="18" y="76"/>
                  </a:lnTo>
                  <a:lnTo>
                    <a:pt x="20" y="69"/>
                  </a:lnTo>
                  <a:lnTo>
                    <a:pt x="22" y="63"/>
                  </a:lnTo>
                  <a:lnTo>
                    <a:pt x="24" y="57"/>
                  </a:lnTo>
                  <a:lnTo>
                    <a:pt x="27" y="51"/>
                  </a:lnTo>
                  <a:lnTo>
                    <a:pt x="30" y="45"/>
                  </a:lnTo>
                  <a:lnTo>
                    <a:pt x="34" y="40"/>
                  </a:lnTo>
                  <a:lnTo>
                    <a:pt x="38" y="35"/>
                  </a:lnTo>
                  <a:lnTo>
                    <a:pt x="44" y="32"/>
                  </a:lnTo>
                  <a:lnTo>
                    <a:pt x="52" y="22"/>
                  </a:lnTo>
                  <a:lnTo>
                    <a:pt x="63" y="15"/>
                  </a:lnTo>
                  <a:lnTo>
                    <a:pt x="73" y="7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052" name="Freeform 490"/>
            <p:cNvSpPr>
              <a:spLocks/>
            </p:cNvSpPr>
            <p:nvPr/>
          </p:nvSpPr>
          <p:spPr bwMode="auto">
            <a:xfrm>
              <a:off x="7125" y="3951"/>
              <a:ext cx="13" cy="18"/>
            </a:xfrm>
            <a:custGeom>
              <a:avLst/>
              <a:gdLst>
                <a:gd name="T0" fmla="*/ 0 w 54"/>
                <a:gd name="T1" fmla="*/ 0 h 72"/>
                <a:gd name="T2" fmla="*/ 0 w 54"/>
                <a:gd name="T3" fmla="*/ 0 h 72"/>
                <a:gd name="T4" fmla="*/ 0 w 54"/>
                <a:gd name="T5" fmla="*/ 0 h 72"/>
                <a:gd name="T6" fmla="*/ 0 w 54"/>
                <a:gd name="T7" fmla="*/ 0 h 72"/>
                <a:gd name="T8" fmla="*/ 0 w 54"/>
                <a:gd name="T9" fmla="*/ 0 h 72"/>
                <a:gd name="T10" fmla="*/ 0 w 54"/>
                <a:gd name="T11" fmla="*/ 0 h 72"/>
                <a:gd name="T12" fmla="*/ 0 w 54"/>
                <a:gd name="T13" fmla="*/ 0 h 72"/>
                <a:gd name="T14" fmla="*/ 0 w 54"/>
                <a:gd name="T15" fmla="*/ 0 h 72"/>
                <a:gd name="T16" fmla="*/ 0 w 54"/>
                <a:gd name="T17" fmla="*/ 0 h 72"/>
                <a:gd name="T18" fmla="*/ 0 w 54"/>
                <a:gd name="T19" fmla="*/ 0 h 72"/>
                <a:gd name="T20" fmla="*/ 0 w 54"/>
                <a:gd name="T21" fmla="*/ 0 h 72"/>
                <a:gd name="T22" fmla="*/ 0 w 54"/>
                <a:gd name="T23" fmla="*/ 0 h 72"/>
                <a:gd name="T24" fmla="*/ 0 w 54"/>
                <a:gd name="T25" fmla="*/ 0 h 72"/>
                <a:gd name="T26" fmla="*/ 0 w 54"/>
                <a:gd name="T27" fmla="*/ 0 h 72"/>
                <a:gd name="T28" fmla="*/ 0 w 54"/>
                <a:gd name="T29" fmla="*/ 0 h 72"/>
                <a:gd name="T30" fmla="*/ 0 w 54"/>
                <a:gd name="T31" fmla="*/ 0 h 72"/>
                <a:gd name="T32" fmla="*/ 0 w 54"/>
                <a:gd name="T33" fmla="*/ 0 h 72"/>
                <a:gd name="T34" fmla="*/ 0 w 54"/>
                <a:gd name="T35" fmla="*/ 0 h 72"/>
                <a:gd name="T36" fmla="*/ 0 w 54"/>
                <a:gd name="T37" fmla="*/ 0 h 72"/>
                <a:gd name="T38" fmla="*/ 0 w 54"/>
                <a:gd name="T39" fmla="*/ 0 h 72"/>
                <a:gd name="T40" fmla="*/ 0 w 54"/>
                <a:gd name="T41" fmla="*/ 0 h 72"/>
                <a:gd name="T42" fmla="*/ 0 w 54"/>
                <a:gd name="T43" fmla="*/ 0 h 72"/>
                <a:gd name="T44" fmla="*/ 0 w 54"/>
                <a:gd name="T45" fmla="*/ 0 h 72"/>
                <a:gd name="T46" fmla="*/ 0 w 54"/>
                <a:gd name="T47" fmla="*/ 0 h 72"/>
                <a:gd name="T48" fmla="*/ 0 w 54"/>
                <a:gd name="T49" fmla="*/ 0 h 72"/>
                <a:gd name="T50" fmla="*/ 0 w 54"/>
                <a:gd name="T51" fmla="*/ 0 h 72"/>
                <a:gd name="T52" fmla="*/ 0 w 54"/>
                <a:gd name="T53" fmla="*/ 0 h 72"/>
                <a:gd name="T54" fmla="*/ 0 w 54"/>
                <a:gd name="T55" fmla="*/ 0 h 72"/>
                <a:gd name="T56" fmla="*/ 0 w 54"/>
                <a:gd name="T57" fmla="*/ 0 h 72"/>
                <a:gd name="T58" fmla="*/ 0 w 54"/>
                <a:gd name="T59" fmla="*/ 0 h 72"/>
                <a:gd name="T60" fmla="*/ 0 w 54"/>
                <a:gd name="T61" fmla="*/ 0 h 72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54"/>
                <a:gd name="T94" fmla="*/ 0 h 72"/>
                <a:gd name="T95" fmla="*/ 54 w 54"/>
                <a:gd name="T96" fmla="*/ 72 h 72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54" h="72">
                  <a:moveTo>
                    <a:pt x="19" y="1"/>
                  </a:moveTo>
                  <a:lnTo>
                    <a:pt x="25" y="0"/>
                  </a:lnTo>
                  <a:lnTo>
                    <a:pt x="33" y="1"/>
                  </a:lnTo>
                  <a:lnTo>
                    <a:pt x="38" y="1"/>
                  </a:lnTo>
                  <a:lnTo>
                    <a:pt x="44" y="5"/>
                  </a:lnTo>
                  <a:lnTo>
                    <a:pt x="50" y="10"/>
                  </a:lnTo>
                  <a:lnTo>
                    <a:pt x="54" y="20"/>
                  </a:lnTo>
                  <a:lnTo>
                    <a:pt x="54" y="28"/>
                  </a:lnTo>
                  <a:lnTo>
                    <a:pt x="54" y="38"/>
                  </a:lnTo>
                  <a:lnTo>
                    <a:pt x="50" y="48"/>
                  </a:lnTo>
                  <a:lnTo>
                    <a:pt x="46" y="58"/>
                  </a:lnTo>
                  <a:lnTo>
                    <a:pt x="36" y="65"/>
                  </a:lnTo>
                  <a:lnTo>
                    <a:pt x="25" y="71"/>
                  </a:lnTo>
                  <a:lnTo>
                    <a:pt x="19" y="71"/>
                  </a:lnTo>
                  <a:lnTo>
                    <a:pt x="13" y="72"/>
                  </a:lnTo>
                  <a:lnTo>
                    <a:pt x="6" y="70"/>
                  </a:lnTo>
                  <a:lnTo>
                    <a:pt x="0" y="67"/>
                  </a:lnTo>
                  <a:lnTo>
                    <a:pt x="5" y="63"/>
                  </a:lnTo>
                  <a:lnTo>
                    <a:pt x="12" y="57"/>
                  </a:lnTo>
                  <a:lnTo>
                    <a:pt x="17" y="49"/>
                  </a:lnTo>
                  <a:lnTo>
                    <a:pt x="22" y="41"/>
                  </a:lnTo>
                  <a:lnTo>
                    <a:pt x="23" y="32"/>
                  </a:lnTo>
                  <a:lnTo>
                    <a:pt x="21" y="25"/>
                  </a:lnTo>
                  <a:lnTo>
                    <a:pt x="17" y="21"/>
                  </a:lnTo>
                  <a:lnTo>
                    <a:pt x="13" y="19"/>
                  </a:lnTo>
                  <a:lnTo>
                    <a:pt x="10" y="17"/>
                  </a:lnTo>
                  <a:lnTo>
                    <a:pt x="4" y="15"/>
                  </a:lnTo>
                  <a:lnTo>
                    <a:pt x="4" y="14"/>
                  </a:lnTo>
                  <a:lnTo>
                    <a:pt x="4" y="13"/>
                  </a:lnTo>
                  <a:lnTo>
                    <a:pt x="1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053" name="Freeform 491"/>
            <p:cNvSpPr>
              <a:spLocks/>
            </p:cNvSpPr>
            <p:nvPr/>
          </p:nvSpPr>
          <p:spPr bwMode="auto">
            <a:xfrm>
              <a:off x="6729" y="3956"/>
              <a:ext cx="83" cy="95"/>
            </a:xfrm>
            <a:custGeom>
              <a:avLst/>
              <a:gdLst>
                <a:gd name="T0" fmla="*/ 0 w 333"/>
                <a:gd name="T1" fmla="*/ 0 h 379"/>
                <a:gd name="T2" fmla="*/ 0 w 333"/>
                <a:gd name="T3" fmla="*/ 0 h 379"/>
                <a:gd name="T4" fmla="*/ 0 w 333"/>
                <a:gd name="T5" fmla="*/ 0 h 379"/>
                <a:gd name="T6" fmla="*/ 0 w 333"/>
                <a:gd name="T7" fmla="*/ 0 h 379"/>
                <a:gd name="T8" fmla="*/ 0 w 333"/>
                <a:gd name="T9" fmla="*/ 0 h 379"/>
                <a:gd name="T10" fmla="*/ 0 w 333"/>
                <a:gd name="T11" fmla="*/ 0 h 379"/>
                <a:gd name="T12" fmla="*/ 0 w 333"/>
                <a:gd name="T13" fmla="*/ 0 h 379"/>
                <a:gd name="T14" fmla="*/ 0 w 333"/>
                <a:gd name="T15" fmla="*/ 0 h 379"/>
                <a:gd name="T16" fmla="*/ 0 w 333"/>
                <a:gd name="T17" fmla="*/ 0 h 379"/>
                <a:gd name="T18" fmla="*/ 0 w 333"/>
                <a:gd name="T19" fmla="*/ 0 h 379"/>
                <a:gd name="T20" fmla="*/ 0 w 333"/>
                <a:gd name="T21" fmla="*/ 0 h 379"/>
                <a:gd name="T22" fmla="*/ 0 w 333"/>
                <a:gd name="T23" fmla="*/ 0 h 379"/>
                <a:gd name="T24" fmla="*/ 0 w 333"/>
                <a:gd name="T25" fmla="*/ 0 h 379"/>
                <a:gd name="T26" fmla="*/ 0 w 333"/>
                <a:gd name="T27" fmla="*/ 0 h 379"/>
                <a:gd name="T28" fmla="*/ 0 w 333"/>
                <a:gd name="T29" fmla="*/ 0 h 379"/>
                <a:gd name="T30" fmla="*/ 0 w 333"/>
                <a:gd name="T31" fmla="*/ 0 h 379"/>
                <a:gd name="T32" fmla="*/ 0 w 333"/>
                <a:gd name="T33" fmla="*/ 0 h 379"/>
                <a:gd name="T34" fmla="*/ 0 w 333"/>
                <a:gd name="T35" fmla="*/ 0 h 379"/>
                <a:gd name="T36" fmla="*/ 0 w 333"/>
                <a:gd name="T37" fmla="*/ 0 h 379"/>
                <a:gd name="T38" fmla="*/ 0 w 333"/>
                <a:gd name="T39" fmla="*/ 0 h 379"/>
                <a:gd name="T40" fmla="*/ 0 w 333"/>
                <a:gd name="T41" fmla="*/ 0 h 379"/>
                <a:gd name="T42" fmla="*/ 0 w 333"/>
                <a:gd name="T43" fmla="*/ 0 h 379"/>
                <a:gd name="T44" fmla="*/ 0 w 333"/>
                <a:gd name="T45" fmla="*/ 0 h 379"/>
                <a:gd name="T46" fmla="*/ 0 w 333"/>
                <a:gd name="T47" fmla="*/ 0 h 379"/>
                <a:gd name="T48" fmla="*/ 0 w 333"/>
                <a:gd name="T49" fmla="*/ 0 h 379"/>
                <a:gd name="T50" fmla="*/ 0 w 333"/>
                <a:gd name="T51" fmla="*/ 0 h 379"/>
                <a:gd name="T52" fmla="*/ 0 w 333"/>
                <a:gd name="T53" fmla="*/ 0 h 379"/>
                <a:gd name="T54" fmla="*/ 0 w 333"/>
                <a:gd name="T55" fmla="*/ 0 h 379"/>
                <a:gd name="T56" fmla="*/ 0 w 333"/>
                <a:gd name="T57" fmla="*/ 0 h 379"/>
                <a:gd name="T58" fmla="*/ 0 w 333"/>
                <a:gd name="T59" fmla="*/ 0 h 379"/>
                <a:gd name="T60" fmla="*/ 0 w 333"/>
                <a:gd name="T61" fmla="*/ 0 h 379"/>
                <a:gd name="T62" fmla="*/ 0 w 333"/>
                <a:gd name="T63" fmla="*/ 0 h 379"/>
                <a:gd name="T64" fmla="*/ 0 w 333"/>
                <a:gd name="T65" fmla="*/ 0 h 379"/>
                <a:gd name="T66" fmla="*/ 0 w 333"/>
                <a:gd name="T67" fmla="*/ 0 h 379"/>
                <a:gd name="T68" fmla="*/ 0 w 333"/>
                <a:gd name="T69" fmla="*/ 0 h 379"/>
                <a:gd name="T70" fmla="*/ 0 w 333"/>
                <a:gd name="T71" fmla="*/ 0 h 379"/>
                <a:gd name="T72" fmla="*/ 0 w 333"/>
                <a:gd name="T73" fmla="*/ 0 h 379"/>
                <a:gd name="T74" fmla="*/ 0 w 333"/>
                <a:gd name="T75" fmla="*/ 0 h 379"/>
                <a:gd name="T76" fmla="*/ 0 w 333"/>
                <a:gd name="T77" fmla="*/ 0 h 379"/>
                <a:gd name="T78" fmla="*/ 0 w 333"/>
                <a:gd name="T79" fmla="*/ 0 h 379"/>
                <a:gd name="T80" fmla="*/ 0 w 333"/>
                <a:gd name="T81" fmla="*/ 0 h 379"/>
                <a:gd name="T82" fmla="*/ 0 w 333"/>
                <a:gd name="T83" fmla="*/ 0 h 379"/>
                <a:gd name="T84" fmla="*/ 0 w 333"/>
                <a:gd name="T85" fmla="*/ 0 h 379"/>
                <a:gd name="T86" fmla="*/ 0 w 333"/>
                <a:gd name="T87" fmla="*/ 0 h 379"/>
                <a:gd name="T88" fmla="*/ 0 w 333"/>
                <a:gd name="T89" fmla="*/ 0 h 379"/>
                <a:gd name="T90" fmla="*/ 0 w 333"/>
                <a:gd name="T91" fmla="*/ 0 h 379"/>
                <a:gd name="T92" fmla="*/ 0 w 333"/>
                <a:gd name="T93" fmla="*/ 0 h 379"/>
                <a:gd name="T94" fmla="*/ 0 w 333"/>
                <a:gd name="T95" fmla="*/ 0 h 379"/>
                <a:gd name="T96" fmla="*/ 0 w 333"/>
                <a:gd name="T97" fmla="*/ 0 h 379"/>
                <a:gd name="T98" fmla="*/ 0 w 333"/>
                <a:gd name="T99" fmla="*/ 0 h 379"/>
                <a:gd name="T100" fmla="*/ 0 w 333"/>
                <a:gd name="T101" fmla="*/ 0 h 379"/>
                <a:gd name="T102" fmla="*/ 0 w 333"/>
                <a:gd name="T103" fmla="*/ 0 h 379"/>
                <a:gd name="T104" fmla="*/ 0 w 333"/>
                <a:gd name="T105" fmla="*/ 0 h 379"/>
                <a:gd name="T106" fmla="*/ 0 w 333"/>
                <a:gd name="T107" fmla="*/ 0 h 379"/>
                <a:gd name="T108" fmla="*/ 0 w 333"/>
                <a:gd name="T109" fmla="*/ 0 h 379"/>
                <a:gd name="T110" fmla="*/ 0 w 333"/>
                <a:gd name="T111" fmla="*/ 0 h 379"/>
                <a:gd name="T112" fmla="*/ 0 w 333"/>
                <a:gd name="T113" fmla="*/ 0 h 379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333"/>
                <a:gd name="T172" fmla="*/ 0 h 379"/>
                <a:gd name="T173" fmla="*/ 333 w 333"/>
                <a:gd name="T174" fmla="*/ 379 h 379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333" h="379">
                  <a:moveTo>
                    <a:pt x="181" y="0"/>
                  </a:moveTo>
                  <a:lnTo>
                    <a:pt x="218" y="5"/>
                  </a:lnTo>
                  <a:lnTo>
                    <a:pt x="252" y="20"/>
                  </a:lnTo>
                  <a:lnTo>
                    <a:pt x="277" y="40"/>
                  </a:lnTo>
                  <a:lnTo>
                    <a:pt x="300" y="66"/>
                  </a:lnTo>
                  <a:lnTo>
                    <a:pt x="316" y="95"/>
                  </a:lnTo>
                  <a:lnTo>
                    <a:pt x="327" y="130"/>
                  </a:lnTo>
                  <a:lnTo>
                    <a:pt x="333" y="164"/>
                  </a:lnTo>
                  <a:lnTo>
                    <a:pt x="333" y="201"/>
                  </a:lnTo>
                  <a:lnTo>
                    <a:pt x="328" y="236"/>
                  </a:lnTo>
                  <a:lnTo>
                    <a:pt x="318" y="271"/>
                  </a:lnTo>
                  <a:lnTo>
                    <a:pt x="304" y="302"/>
                  </a:lnTo>
                  <a:lnTo>
                    <a:pt x="286" y="330"/>
                  </a:lnTo>
                  <a:lnTo>
                    <a:pt x="262" y="351"/>
                  </a:lnTo>
                  <a:lnTo>
                    <a:pt x="233" y="367"/>
                  </a:lnTo>
                  <a:lnTo>
                    <a:pt x="200" y="376"/>
                  </a:lnTo>
                  <a:lnTo>
                    <a:pt x="165" y="376"/>
                  </a:lnTo>
                  <a:lnTo>
                    <a:pt x="159" y="370"/>
                  </a:lnTo>
                  <a:lnTo>
                    <a:pt x="153" y="365"/>
                  </a:lnTo>
                  <a:lnTo>
                    <a:pt x="147" y="360"/>
                  </a:lnTo>
                  <a:lnTo>
                    <a:pt x="144" y="356"/>
                  </a:lnTo>
                  <a:lnTo>
                    <a:pt x="138" y="349"/>
                  </a:lnTo>
                  <a:lnTo>
                    <a:pt x="134" y="344"/>
                  </a:lnTo>
                  <a:lnTo>
                    <a:pt x="129" y="337"/>
                  </a:lnTo>
                  <a:lnTo>
                    <a:pt x="126" y="333"/>
                  </a:lnTo>
                  <a:lnTo>
                    <a:pt x="122" y="327"/>
                  </a:lnTo>
                  <a:lnTo>
                    <a:pt x="117" y="321"/>
                  </a:lnTo>
                  <a:lnTo>
                    <a:pt x="112" y="317"/>
                  </a:lnTo>
                  <a:lnTo>
                    <a:pt x="109" y="312"/>
                  </a:lnTo>
                  <a:lnTo>
                    <a:pt x="98" y="306"/>
                  </a:lnTo>
                  <a:lnTo>
                    <a:pt x="88" y="302"/>
                  </a:lnTo>
                  <a:lnTo>
                    <a:pt x="89" y="310"/>
                  </a:lnTo>
                  <a:lnTo>
                    <a:pt x="92" y="320"/>
                  </a:lnTo>
                  <a:lnTo>
                    <a:pt x="94" y="330"/>
                  </a:lnTo>
                  <a:lnTo>
                    <a:pt x="100" y="339"/>
                  </a:lnTo>
                  <a:lnTo>
                    <a:pt x="104" y="348"/>
                  </a:lnTo>
                  <a:lnTo>
                    <a:pt x="111" y="356"/>
                  </a:lnTo>
                  <a:lnTo>
                    <a:pt x="117" y="361"/>
                  </a:lnTo>
                  <a:lnTo>
                    <a:pt x="127" y="366"/>
                  </a:lnTo>
                  <a:lnTo>
                    <a:pt x="126" y="369"/>
                  </a:lnTo>
                  <a:lnTo>
                    <a:pt x="126" y="373"/>
                  </a:lnTo>
                  <a:lnTo>
                    <a:pt x="126" y="377"/>
                  </a:lnTo>
                  <a:lnTo>
                    <a:pt x="129" y="379"/>
                  </a:lnTo>
                  <a:lnTo>
                    <a:pt x="108" y="369"/>
                  </a:lnTo>
                  <a:lnTo>
                    <a:pt x="88" y="357"/>
                  </a:lnTo>
                  <a:lnTo>
                    <a:pt x="70" y="340"/>
                  </a:lnTo>
                  <a:lnTo>
                    <a:pt x="55" y="325"/>
                  </a:lnTo>
                  <a:lnTo>
                    <a:pt x="40" y="306"/>
                  </a:lnTo>
                  <a:lnTo>
                    <a:pt x="28" y="286"/>
                  </a:lnTo>
                  <a:lnTo>
                    <a:pt x="17" y="266"/>
                  </a:lnTo>
                  <a:lnTo>
                    <a:pt x="10" y="245"/>
                  </a:lnTo>
                  <a:lnTo>
                    <a:pt x="4" y="223"/>
                  </a:lnTo>
                  <a:lnTo>
                    <a:pt x="2" y="200"/>
                  </a:lnTo>
                  <a:lnTo>
                    <a:pt x="0" y="178"/>
                  </a:lnTo>
                  <a:lnTo>
                    <a:pt x="3" y="157"/>
                  </a:lnTo>
                  <a:lnTo>
                    <a:pt x="6" y="134"/>
                  </a:lnTo>
                  <a:lnTo>
                    <a:pt x="14" y="113"/>
                  </a:lnTo>
                  <a:lnTo>
                    <a:pt x="23" y="93"/>
                  </a:lnTo>
                  <a:lnTo>
                    <a:pt x="38" y="73"/>
                  </a:lnTo>
                  <a:lnTo>
                    <a:pt x="43" y="77"/>
                  </a:lnTo>
                  <a:lnTo>
                    <a:pt x="46" y="80"/>
                  </a:lnTo>
                  <a:lnTo>
                    <a:pt x="43" y="89"/>
                  </a:lnTo>
                  <a:lnTo>
                    <a:pt x="38" y="99"/>
                  </a:lnTo>
                  <a:lnTo>
                    <a:pt x="33" y="110"/>
                  </a:lnTo>
                  <a:lnTo>
                    <a:pt x="30" y="122"/>
                  </a:lnTo>
                  <a:lnTo>
                    <a:pt x="26" y="134"/>
                  </a:lnTo>
                  <a:lnTo>
                    <a:pt x="22" y="146"/>
                  </a:lnTo>
                  <a:lnTo>
                    <a:pt x="20" y="158"/>
                  </a:lnTo>
                  <a:lnTo>
                    <a:pt x="18" y="171"/>
                  </a:lnTo>
                  <a:lnTo>
                    <a:pt x="16" y="181"/>
                  </a:lnTo>
                  <a:lnTo>
                    <a:pt x="16" y="193"/>
                  </a:lnTo>
                  <a:lnTo>
                    <a:pt x="16" y="204"/>
                  </a:lnTo>
                  <a:lnTo>
                    <a:pt x="18" y="216"/>
                  </a:lnTo>
                  <a:lnTo>
                    <a:pt x="21" y="225"/>
                  </a:lnTo>
                  <a:lnTo>
                    <a:pt x="26" y="234"/>
                  </a:lnTo>
                  <a:lnTo>
                    <a:pt x="30" y="243"/>
                  </a:lnTo>
                  <a:lnTo>
                    <a:pt x="40" y="252"/>
                  </a:lnTo>
                  <a:lnTo>
                    <a:pt x="40" y="254"/>
                  </a:lnTo>
                  <a:lnTo>
                    <a:pt x="38" y="257"/>
                  </a:lnTo>
                  <a:lnTo>
                    <a:pt x="45" y="262"/>
                  </a:lnTo>
                  <a:lnTo>
                    <a:pt x="53" y="265"/>
                  </a:lnTo>
                  <a:lnTo>
                    <a:pt x="51" y="254"/>
                  </a:lnTo>
                  <a:lnTo>
                    <a:pt x="51" y="244"/>
                  </a:lnTo>
                  <a:lnTo>
                    <a:pt x="49" y="234"/>
                  </a:lnTo>
                  <a:lnTo>
                    <a:pt x="49" y="225"/>
                  </a:lnTo>
                  <a:lnTo>
                    <a:pt x="47" y="214"/>
                  </a:lnTo>
                  <a:lnTo>
                    <a:pt x="47" y="204"/>
                  </a:lnTo>
                  <a:lnTo>
                    <a:pt x="47" y="193"/>
                  </a:lnTo>
                  <a:lnTo>
                    <a:pt x="49" y="184"/>
                  </a:lnTo>
                  <a:lnTo>
                    <a:pt x="49" y="173"/>
                  </a:lnTo>
                  <a:lnTo>
                    <a:pt x="50" y="163"/>
                  </a:lnTo>
                  <a:lnTo>
                    <a:pt x="51" y="152"/>
                  </a:lnTo>
                  <a:lnTo>
                    <a:pt x="55" y="143"/>
                  </a:lnTo>
                  <a:lnTo>
                    <a:pt x="57" y="132"/>
                  </a:lnTo>
                  <a:lnTo>
                    <a:pt x="61" y="122"/>
                  </a:lnTo>
                  <a:lnTo>
                    <a:pt x="64" y="112"/>
                  </a:lnTo>
                  <a:lnTo>
                    <a:pt x="70" y="104"/>
                  </a:lnTo>
                  <a:lnTo>
                    <a:pt x="71" y="94"/>
                  </a:lnTo>
                  <a:lnTo>
                    <a:pt x="76" y="85"/>
                  </a:lnTo>
                  <a:lnTo>
                    <a:pt x="79" y="77"/>
                  </a:lnTo>
                  <a:lnTo>
                    <a:pt x="85" y="68"/>
                  </a:lnTo>
                  <a:lnTo>
                    <a:pt x="89" y="59"/>
                  </a:lnTo>
                  <a:lnTo>
                    <a:pt x="96" y="52"/>
                  </a:lnTo>
                  <a:lnTo>
                    <a:pt x="102" y="43"/>
                  </a:lnTo>
                  <a:lnTo>
                    <a:pt x="110" y="38"/>
                  </a:lnTo>
                  <a:lnTo>
                    <a:pt x="116" y="30"/>
                  </a:lnTo>
                  <a:lnTo>
                    <a:pt x="124" y="24"/>
                  </a:lnTo>
                  <a:lnTo>
                    <a:pt x="133" y="18"/>
                  </a:lnTo>
                  <a:lnTo>
                    <a:pt x="142" y="13"/>
                  </a:lnTo>
                  <a:lnTo>
                    <a:pt x="151" y="8"/>
                  </a:lnTo>
                  <a:lnTo>
                    <a:pt x="161" y="5"/>
                  </a:lnTo>
                  <a:lnTo>
                    <a:pt x="170" y="1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054" name="Freeform 492"/>
            <p:cNvSpPr>
              <a:spLocks/>
            </p:cNvSpPr>
            <p:nvPr/>
          </p:nvSpPr>
          <p:spPr bwMode="auto">
            <a:xfrm>
              <a:off x="7000" y="3956"/>
              <a:ext cx="6" cy="20"/>
            </a:xfrm>
            <a:custGeom>
              <a:avLst/>
              <a:gdLst>
                <a:gd name="T0" fmla="*/ 0 w 20"/>
                <a:gd name="T1" fmla="*/ 0 h 79"/>
                <a:gd name="T2" fmla="*/ 0 w 20"/>
                <a:gd name="T3" fmla="*/ 0 h 79"/>
                <a:gd name="T4" fmla="*/ 0 w 20"/>
                <a:gd name="T5" fmla="*/ 0 h 79"/>
                <a:gd name="T6" fmla="*/ 0 w 20"/>
                <a:gd name="T7" fmla="*/ 0 h 79"/>
                <a:gd name="T8" fmla="*/ 0 w 20"/>
                <a:gd name="T9" fmla="*/ 0 h 79"/>
                <a:gd name="T10" fmla="*/ 0 w 20"/>
                <a:gd name="T11" fmla="*/ 0 h 79"/>
                <a:gd name="T12" fmla="*/ 0 w 20"/>
                <a:gd name="T13" fmla="*/ 0 h 79"/>
                <a:gd name="T14" fmla="*/ 0 w 20"/>
                <a:gd name="T15" fmla="*/ 0 h 79"/>
                <a:gd name="T16" fmla="*/ 0 w 20"/>
                <a:gd name="T17" fmla="*/ 0 h 79"/>
                <a:gd name="T18" fmla="*/ 0 w 20"/>
                <a:gd name="T19" fmla="*/ 0 h 79"/>
                <a:gd name="T20" fmla="*/ 0 w 20"/>
                <a:gd name="T21" fmla="*/ 0 h 79"/>
                <a:gd name="T22" fmla="*/ 0 w 20"/>
                <a:gd name="T23" fmla="*/ 0 h 79"/>
                <a:gd name="T24" fmla="*/ 0 w 20"/>
                <a:gd name="T25" fmla="*/ 0 h 79"/>
                <a:gd name="T26" fmla="*/ 0 w 20"/>
                <a:gd name="T27" fmla="*/ 0 h 79"/>
                <a:gd name="T28" fmla="*/ 0 w 20"/>
                <a:gd name="T29" fmla="*/ 0 h 79"/>
                <a:gd name="T30" fmla="*/ 0 w 20"/>
                <a:gd name="T31" fmla="*/ 0 h 79"/>
                <a:gd name="T32" fmla="*/ 0 w 20"/>
                <a:gd name="T33" fmla="*/ 0 h 79"/>
                <a:gd name="T34" fmla="*/ 0 w 20"/>
                <a:gd name="T35" fmla="*/ 0 h 79"/>
                <a:gd name="T36" fmla="*/ 0 w 20"/>
                <a:gd name="T37" fmla="*/ 0 h 79"/>
                <a:gd name="T38" fmla="*/ 0 w 20"/>
                <a:gd name="T39" fmla="*/ 0 h 79"/>
                <a:gd name="T40" fmla="*/ 0 w 20"/>
                <a:gd name="T41" fmla="*/ 0 h 79"/>
                <a:gd name="T42" fmla="*/ 0 w 20"/>
                <a:gd name="T43" fmla="*/ 0 h 79"/>
                <a:gd name="T44" fmla="*/ 0 w 20"/>
                <a:gd name="T45" fmla="*/ 0 h 79"/>
                <a:gd name="T46" fmla="*/ 0 w 20"/>
                <a:gd name="T47" fmla="*/ 0 h 79"/>
                <a:gd name="T48" fmla="*/ 0 w 20"/>
                <a:gd name="T49" fmla="*/ 0 h 79"/>
                <a:gd name="T50" fmla="*/ 0 w 20"/>
                <a:gd name="T51" fmla="*/ 0 h 7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0"/>
                <a:gd name="T79" fmla="*/ 0 h 79"/>
                <a:gd name="T80" fmla="*/ 20 w 20"/>
                <a:gd name="T81" fmla="*/ 79 h 7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0" h="79">
                  <a:moveTo>
                    <a:pt x="11" y="0"/>
                  </a:moveTo>
                  <a:lnTo>
                    <a:pt x="12" y="2"/>
                  </a:lnTo>
                  <a:lnTo>
                    <a:pt x="13" y="5"/>
                  </a:lnTo>
                  <a:lnTo>
                    <a:pt x="14" y="10"/>
                  </a:lnTo>
                  <a:lnTo>
                    <a:pt x="17" y="17"/>
                  </a:lnTo>
                  <a:lnTo>
                    <a:pt x="18" y="23"/>
                  </a:lnTo>
                  <a:lnTo>
                    <a:pt x="19" y="30"/>
                  </a:lnTo>
                  <a:lnTo>
                    <a:pt x="19" y="38"/>
                  </a:lnTo>
                  <a:lnTo>
                    <a:pt x="20" y="46"/>
                  </a:lnTo>
                  <a:lnTo>
                    <a:pt x="19" y="56"/>
                  </a:lnTo>
                  <a:lnTo>
                    <a:pt x="19" y="65"/>
                  </a:lnTo>
                  <a:lnTo>
                    <a:pt x="17" y="73"/>
                  </a:lnTo>
                  <a:lnTo>
                    <a:pt x="13" y="78"/>
                  </a:lnTo>
                  <a:lnTo>
                    <a:pt x="11" y="79"/>
                  </a:lnTo>
                  <a:lnTo>
                    <a:pt x="8" y="79"/>
                  </a:lnTo>
                  <a:lnTo>
                    <a:pt x="4" y="76"/>
                  </a:lnTo>
                  <a:lnTo>
                    <a:pt x="0" y="72"/>
                  </a:lnTo>
                  <a:lnTo>
                    <a:pt x="1" y="63"/>
                  </a:lnTo>
                  <a:lnTo>
                    <a:pt x="4" y="53"/>
                  </a:lnTo>
                  <a:lnTo>
                    <a:pt x="4" y="43"/>
                  </a:lnTo>
                  <a:lnTo>
                    <a:pt x="4" y="34"/>
                  </a:lnTo>
                  <a:lnTo>
                    <a:pt x="4" y="24"/>
                  </a:lnTo>
                  <a:lnTo>
                    <a:pt x="5" y="15"/>
                  </a:lnTo>
                  <a:lnTo>
                    <a:pt x="7" y="6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055" name="Freeform 493"/>
            <p:cNvSpPr>
              <a:spLocks/>
            </p:cNvSpPr>
            <p:nvPr/>
          </p:nvSpPr>
          <p:spPr bwMode="auto">
            <a:xfrm>
              <a:off x="6742" y="3959"/>
              <a:ext cx="7" cy="6"/>
            </a:xfrm>
            <a:custGeom>
              <a:avLst/>
              <a:gdLst>
                <a:gd name="T0" fmla="*/ 0 w 28"/>
                <a:gd name="T1" fmla="*/ 0 h 25"/>
                <a:gd name="T2" fmla="*/ 0 w 28"/>
                <a:gd name="T3" fmla="*/ 0 h 25"/>
                <a:gd name="T4" fmla="*/ 0 w 28"/>
                <a:gd name="T5" fmla="*/ 0 h 25"/>
                <a:gd name="T6" fmla="*/ 0 w 28"/>
                <a:gd name="T7" fmla="*/ 0 h 25"/>
                <a:gd name="T8" fmla="*/ 0 w 28"/>
                <a:gd name="T9" fmla="*/ 0 h 25"/>
                <a:gd name="T10" fmla="*/ 0 w 28"/>
                <a:gd name="T11" fmla="*/ 0 h 25"/>
                <a:gd name="T12" fmla="*/ 0 w 28"/>
                <a:gd name="T13" fmla="*/ 0 h 25"/>
                <a:gd name="T14" fmla="*/ 0 w 28"/>
                <a:gd name="T15" fmla="*/ 0 h 25"/>
                <a:gd name="T16" fmla="*/ 0 w 28"/>
                <a:gd name="T17" fmla="*/ 0 h 25"/>
                <a:gd name="T18" fmla="*/ 0 w 28"/>
                <a:gd name="T19" fmla="*/ 0 h 25"/>
                <a:gd name="T20" fmla="*/ 0 w 28"/>
                <a:gd name="T21" fmla="*/ 0 h 25"/>
                <a:gd name="T22" fmla="*/ 0 w 28"/>
                <a:gd name="T23" fmla="*/ 0 h 2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8"/>
                <a:gd name="T37" fmla="*/ 0 h 25"/>
                <a:gd name="T38" fmla="*/ 28 w 28"/>
                <a:gd name="T39" fmla="*/ 25 h 2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8" h="25">
                  <a:moveTo>
                    <a:pt x="20" y="0"/>
                  </a:moveTo>
                  <a:lnTo>
                    <a:pt x="24" y="1"/>
                  </a:lnTo>
                  <a:lnTo>
                    <a:pt x="28" y="6"/>
                  </a:lnTo>
                  <a:lnTo>
                    <a:pt x="22" y="9"/>
                  </a:lnTo>
                  <a:lnTo>
                    <a:pt x="15" y="17"/>
                  </a:lnTo>
                  <a:lnTo>
                    <a:pt x="8" y="22"/>
                  </a:lnTo>
                  <a:lnTo>
                    <a:pt x="0" y="25"/>
                  </a:lnTo>
                  <a:lnTo>
                    <a:pt x="3" y="16"/>
                  </a:lnTo>
                  <a:lnTo>
                    <a:pt x="6" y="9"/>
                  </a:lnTo>
                  <a:lnTo>
                    <a:pt x="11" y="3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056" name="Freeform 494"/>
            <p:cNvSpPr>
              <a:spLocks/>
            </p:cNvSpPr>
            <p:nvPr/>
          </p:nvSpPr>
          <p:spPr bwMode="auto">
            <a:xfrm>
              <a:off x="6505" y="3962"/>
              <a:ext cx="210" cy="80"/>
            </a:xfrm>
            <a:custGeom>
              <a:avLst/>
              <a:gdLst>
                <a:gd name="T0" fmla="*/ 0 w 841"/>
                <a:gd name="T1" fmla="*/ 0 h 319"/>
                <a:gd name="T2" fmla="*/ 0 w 841"/>
                <a:gd name="T3" fmla="*/ 0 h 319"/>
                <a:gd name="T4" fmla="*/ 0 w 841"/>
                <a:gd name="T5" fmla="*/ 0 h 319"/>
                <a:gd name="T6" fmla="*/ 0 w 841"/>
                <a:gd name="T7" fmla="*/ 0 h 319"/>
                <a:gd name="T8" fmla="*/ 0 w 841"/>
                <a:gd name="T9" fmla="*/ 0 h 319"/>
                <a:gd name="T10" fmla="*/ 0 w 841"/>
                <a:gd name="T11" fmla="*/ 0 h 319"/>
                <a:gd name="T12" fmla="*/ 0 w 841"/>
                <a:gd name="T13" fmla="*/ 0 h 319"/>
                <a:gd name="T14" fmla="*/ 0 w 841"/>
                <a:gd name="T15" fmla="*/ 0 h 319"/>
                <a:gd name="T16" fmla="*/ 0 w 841"/>
                <a:gd name="T17" fmla="*/ 0 h 319"/>
                <a:gd name="T18" fmla="*/ 0 w 841"/>
                <a:gd name="T19" fmla="*/ 0 h 319"/>
                <a:gd name="T20" fmla="*/ 0 w 841"/>
                <a:gd name="T21" fmla="*/ 0 h 319"/>
                <a:gd name="T22" fmla="*/ 0 w 841"/>
                <a:gd name="T23" fmla="*/ 0 h 319"/>
                <a:gd name="T24" fmla="*/ 0 w 841"/>
                <a:gd name="T25" fmla="*/ 0 h 319"/>
                <a:gd name="T26" fmla="*/ 0 w 841"/>
                <a:gd name="T27" fmla="*/ 0 h 319"/>
                <a:gd name="T28" fmla="*/ 0 w 841"/>
                <a:gd name="T29" fmla="*/ 0 h 319"/>
                <a:gd name="T30" fmla="*/ 0 w 841"/>
                <a:gd name="T31" fmla="*/ 0 h 319"/>
                <a:gd name="T32" fmla="*/ 0 w 841"/>
                <a:gd name="T33" fmla="*/ 0 h 319"/>
                <a:gd name="T34" fmla="*/ 0 w 841"/>
                <a:gd name="T35" fmla="*/ 0 h 319"/>
                <a:gd name="T36" fmla="*/ 0 w 841"/>
                <a:gd name="T37" fmla="*/ 0 h 319"/>
                <a:gd name="T38" fmla="*/ 0 w 841"/>
                <a:gd name="T39" fmla="*/ 0 h 319"/>
                <a:gd name="T40" fmla="*/ 0 w 841"/>
                <a:gd name="T41" fmla="*/ 0 h 319"/>
                <a:gd name="T42" fmla="*/ 0 w 841"/>
                <a:gd name="T43" fmla="*/ 0 h 319"/>
                <a:gd name="T44" fmla="*/ 0 w 841"/>
                <a:gd name="T45" fmla="*/ 0 h 319"/>
                <a:gd name="T46" fmla="*/ 0 w 841"/>
                <a:gd name="T47" fmla="*/ 0 h 319"/>
                <a:gd name="T48" fmla="*/ 0 w 841"/>
                <a:gd name="T49" fmla="*/ 0 h 319"/>
                <a:gd name="T50" fmla="*/ 0 w 841"/>
                <a:gd name="T51" fmla="*/ 0 h 319"/>
                <a:gd name="T52" fmla="*/ 0 w 841"/>
                <a:gd name="T53" fmla="*/ 0 h 319"/>
                <a:gd name="T54" fmla="*/ 0 w 841"/>
                <a:gd name="T55" fmla="*/ 0 h 319"/>
                <a:gd name="T56" fmla="*/ 0 w 841"/>
                <a:gd name="T57" fmla="*/ 0 h 319"/>
                <a:gd name="T58" fmla="*/ 0 w 841"/>
                <a:gd name="T59" fmla="*/ 0 h 319"/>
                <a:gd name="T60" fmla="*/ 0 w 841"/>
                <a:gd name="T61" fmla="*/ 0 h 319"/>
                <a:gd name="T62" fmla="*/ 0 w 841"/>
                <a:gd name="T63" fmla="*/ 0 h 319"/>
                <a:gd name="T64" fmla="*/ 0 w 841"/>
                <a:gd name="T65" fmla="*/ 0 h 319"/>
                <a:gd name="T66" fmla="*/ 0 w 841"/>
                <a:gd name="T67" fmla="*/ 0 h 319"/>
                <a:gd name="T68" fmla="*/ 0 w 841"/>
                <a:gd name="T69" fmla="*/ 0 h 319"/>
                <a:gd name="T70" fmla="*/ 0 w 841"/>
                <a:gd name="T71" fmla="*/ 0 h 319"/>
                <a:gd name="T72" fmla="*/ 0 w 841"/>
                <a:gd name="T73" fmla="*/ 0 h 319"/>
                <a:gd name="T74" fmla="*/ 0 w 841"/>
                <a:gd name="T75" fmla="*/ 0 h 319"/>
                <a:gd name="T76" fmla="*/ 0 w 841"/>
                <a:gd name="T77" fmla="*/ 0 h 319"/>
                <a:gd name="T78" fmla="*/ 0 w 841"/>
                <a:gd name="T79" fmla="*/ 0 h 319"/>
                <a:gd name="T80" fmla="*/ 0 w 841"/>
                <a:gd name="T81" fmla="*/ 0 h 319"/>
                <a:gd name="T82" fmla="*/ 0 w 841"/>
                <a:gd name="T83" fmla="*/ 0 h 319"/>
                <a:gd name="T84" fmla="*/ 0 w 841"/>
                <a:gd name="T85" fmla="*/ 0 h 319"/>
                <a:gd name="T86" fmla="*/ 0 w 841"/>
                <a:gd name="T87" fmla="*/ 0 h 319"/>
                <a:gd name="T88" fmla="*/ 0 w 841"/>
                <a:gd name="T89" fmla="*/ 0 h 319"/>
                <a:gd name="T90" fmla="*/ 0 w 841"/>
                <a:gd name="T91" fmla="*/ 0 h 319"/>
                <a:gd name="T92" fmla="*/ 0 w 841"/>
                <a:gd name="T93" fmla="*/ 0 h 319"/>
                <a:gd name="T94" fmla="*/ 0 w 841"/>
                <a:gd name="T95" fmla="*/ 0 h 319"/>
                <a:gd name="T96" fmla="*/ 0 w 841"/>
                <a:gd name="T97" fmla="*/ 0 h 319"/>
                <a:gd name="T98" fmla="*/ 0 w 841"/>
                <a:gd name="T99" fmla="*/ 0 h 319"/>
                <a:gd name="T100" fmla="*/ 0 w 841"/>
                <a:gd name="T101" fmla="*/ 0 h 319"/>
                <a:gd name="T102" fmla="*/ 0 w 841"/>
                <a:gd name="T103" fmla="*/ 0 h 319"/>
                <a:gd name="T104" fmla="*/ 0 w 841"/>
                <a:gd name="T105" fmla="*/ 0 h 319"/>
                <a:gd name="T106" fmla="*/ 0 w 841"/>
                <a:gd name="T107" fmla="*/ 0 h 319"/>
                <a:gd name="T108" fmla="*/ 0 w 841"/>
                <a:gd name="T109" fmla="*/ 0 h 319"/>
                <a:gd name="T110" fmla="*/ 0 w 841"/>
                <a:gd name="T111" fmla="*/ 0 h 319"/>
                <a:gd name="T112" fmla="*/ 0 w 841"/>
                <a:gd name="T113" fmla="*/ 0 h 319"/>
                <a:gd name="T114" fmla="*/ 0 w 841"/>
                <a:gd name="T115" fmla="*/ 0 h 319"/>
                <a:gd name="T116" fmla="*/ 0 w 841"/>
                <a:gd name="T117" fmla="*/ 0 h 319"/>
                <a:gd name="T118" fmla="*/ 0 w 841"/>
                <a:gd name="T119" fmla="*/ 0 h 31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841"/>
                <a:gd name="T181" fmla="*/ 0 h 319"/>
                <a:gd name="T182" fmla="*/ 841 w 841"/>
                <a:gd name="T183" fmla="*/ 319 h 31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841" h="319">
                  <a:moveTo>
                    <a:pt x="2" y="0"/>
                  </a:moveTo>
                  <a:lnTo>
                    <a:pt x="55" y="3"/>
                  </a:lnTo>
                  <a:lnTo>
                    <a:pt x="108" y="6"/>
                  </a:lnTo>
                  <a:lnTo>
                    <a:pt x="161" y="8"/>
                  </a:lnTo>
                  <a:lnTo>
                    <a:pt x="215" y="12"/>
                  </a:lnTo>
                  <a:lnTo>
                    <a:pt x="267" y="15"/>
                  </a:lnTo>
                  <a:lnTo>
                    <a:pt x="320" y="18"/>
                  </a:lnTo>
                  <a:lnTo>
                    <a:pt x="371" y="21"/>
                  </a:lnTo>
                  <a:lnTo>
                    <a:pt x="424" y="26"/>
                  </a:lnTo>
                  <a:lnTo>
                    <a:pt x="475" y="29"/>
                  </a:lnTo>
                  <a:lnTo>
                    <a:pt x="528" y="32"/>
                  </a:lnTo>
                  <a:lnTo>
                    <a:pt x="580" y="36"/>
                  </a:lnTo>
                  <a:lnTo>
                    <a:pt x="633" y="41"/>
                  </a:lnTo>
                  <a:lnTo>
                    <a:pt x="683" y="46"/>
                  </a:lnTo>
                  <a:lnTo>
                    <a:pt x="736" y="50"/>
                  </a:lnTo>
                  <a:lnTo>
                    <a:pt x="787" y="57"/>
                  </a:lnTo>
                  <a:lnTo>
                    <a:pt x="840" y="63"/>
                  </a:lnTo>
                  <a:lnTo>
                    <a:pt x="840" y="79"/>
                  </a:lnTo>
                  <a:lnTo>
                    <a:pt x="840" y="95"/>
                  </a:lnTo>
                  <a:lnTo>
                    <a:pt x="840" y="111"/>
                  </a:lnTo>
                  <a:lnTo>
                    <a:pt x="841" y="127"/>
                  </a:lnTo>
                  <a:lnTo>
                    <a:pt x="841" y="142"/>
                  </a:lnTo>
                  <a:lnTo>
                    <a:pt x="841" y="159"/>
                  </a:lnTo>
                  <a:lnTo>
                    <a:pt x="841" y="175"/>
                  </a:lnTo>
                  <a:lnTo>
                    <a:pt x="841" y="191"/>
                  </a:lnTo>
                  <a:lnTo>
                    <a:pt x="840" y="207"/>
                  </a:lnTo>
                  <a:lnTo>
                    <a:pt x="839" y="222"/>
                  </a:lnTo>
                  <a:lnTo>
                    <a:pt x="838" y="239"/>
                  </a:lnTo>
                  <a:lnTo>
                    <a:pt x="836" y="255"/>
                  </a:lnTo>
                  <a:lnTo>
                    <a:pt x="834" y="271"/>
                  </a:lnTo>
                  <a:lnTo>
                    <a:pt x="834" y="286"/>
                  </a:lnTo>
                  <a:lnTo>
                    <a:pt x="832" y="302"/>
                  </a:lnTo>
                  <a:lnTo>
                    <a:pt x="829" y="319"/>
                  </a:lnTo>
                  <a:lnTo>
                    <a:pt x="822" y="319"/>
                  </a:lnTo>
                  <a:lnTo>
                    <a:pt x="816" y="319"/>
                  </a:lnTo>
                  <a:lnTo>
                    <a:pt x="810" y="319"/>
                  </a:lnTo>
                  <a:lnTo>
                    <a:pt x="803" y="319"/>
                  </a:lnTo>
                  <a:lnTo>
                    <a:pt x="799" y="303"/>
                  </a:lnTo>
                  <a:lnTo>
                    <a:pt x="799" y="290"/>
                  </a:lnTo>
                  <a:lnTo>
                    <a:pt x="799" y="275"/>
                  </a:lnTo>
                  <a:lnTo>
                    <a:pt x="799" y="261"/>
                  </a:lnTo>
                  <a:lnTo>
                    <a:pt x="799" y="247"/>
                  </a:lnTo>
                  <a:lnTo>
                    <a:pt x="799" y="232"/>
                  </a:lnTo>
                  <a:lnTo>
                    <a:pt x="799" y="218"/>
                  </a:lnTo>
                  <a:lnTo>
                    <a:pt x="800" y="203"/>
                  </a:lnTo>
                  <a:lnTo>
                    <a:pt x="799" y="188"/>
                  </a:lnTo>
                  <a:lnTo>
                    <a:pt x="799" y="174"/>
                  </a:lnTo>
                  <a:lnTo>
                    <a:pt x="799" y="160"/>
                  </a:lnTo>
                  <a:lnTo>
                    <a:pt x="799" y="147"/>
                  </a:lnTo>
                  <a:lnTo>
                    <a:pt x="798" y="134"/>
                  </a:lnTo>
                  <a:lnTo>
                    <a:pt x="797" y="122"/>
                  </a:lnTo>
                  <a:lnTo>
                    <a:pt x="794" y="109"/>
                  </a:lnTo>
                  <a:lnTo>
                    <a:pt x="792" y="99"/>
                  </a:lnTo>
                  <a:lnTo>
                    <a:pt x="759" y="95"/>
                  </a:lnTo>
                  <a:lnTo>
                    <a:pt x="728" y="93"/>
                  </a:lnTo>
                  <a:lnTo>
                    <a:pt x="695" y="89"/>
                  </a:lnTo>
                  <a:lnTo>
                    <a:pt x="664" y="86"/>
                  </a:lnTo>
                  <a:lnTo>
                    <a:pt x="633" y="83"/>
                  </a:lnTo>
                  <a:lnTo>
                    <a:pt x="601" y="81"/>
                  </a:lnTo>
                  <a:lnTo>
                    <a:pt x="569" y="77"/>
                  </a:lnTo>
                  <a:lnTo>
                    <a:pt x="538" y="75"/>
                  </a:lnTo>
                  <a:lnTo>
                    <a:pt x="505" y="72"/>
                  </a:lnTo>
                  <a:lnTo>
                    <a:pt x="474" y="70"/>
                  </a:lnTo>
                  <a:lnTo>
                    <a:pt x="440" y="69"/>
                  </a:lnTo>
                  <a:lnTo>
                    <a:pt x="409" y="67"/>
                  </a:lnTo>
                  <a:lnTo>
                    <a:pt x="376" y="63"/>
                  </a:lnTo>
                  <a:lnTo>
                    <a:pt x="344" y="61"/>
                  </a:lnTo>
                  <a:lnTo>
                    <a:pt x="311" y="60"/>
                  </a:lnTo>
                  <a:lnTo>
                    <a:pt x="279" y="58"/>
                  </a:lnTo>
                  <a:lnTo>
                    <a:pt x="263" y="53"/>
                  </a:lnTo>
                  <a:lnTo>
                    <a:pt x="246" y="49"/>
                  </a:lnTo>
                  <a:lnTo>
                    <a:pt x="231" y="47"/>
                  </a:lnTo>
                  <a:lnTo>
                    <a:pt x="214" y="46"/>
                  </a:lnTo>
                  <a:lnTo>
                    <a:pt x="197" y="44"/>
                  </a:lnTo>
                  <a:lnTo>
                    <a:pt x="181" y="44"/>
                  </a:lnTo>
                  <a:lnTo>
                    <a:pt x="164" y="43"/>
                  </a:lnTo>
                  <a:lnTo>
                    <a:pt x="149" y="43"/>
                  </a:lnTo>
                  <a:lnTo>
                    <a:pt x="133" y="42"/>
                  </a:lnTo>
                  <a:lnTo>
                    <a:pt x="116" y="41"/>
                  </a:lnTo>
                  <a:lnTo>
                    <a:pt x="100" y="39"/>
                  </a:lnTo>
                  <a:lnTo>
                    <a:pt x="87" y="39"/>
                  </a:lnTo>
                  <a:lnTo>
                    <a:pt x="72" y="35"/>
                  </a:lnTo>
                  <a:lnTo>
                    <a:pt x="58" y="32"/>
                  </a:lnTo>
                  <a:lnTo>
                    <a:pt x="45" y="28"/>
                  </a:lnTo>
                  <a:lnTo>
                    <a:pt x="34" y="22"/>
                  </a:lnTo>
                  <a:lnTo>
                    <a:pt x="29" y="23"/>
                  </a:lnTo>
                  <a:lnTo>
                    <a:pt x="26" y="27"/>
                  </a:lnTo>
                  <a:lnTo>
                    <a:pt x="21" y="29"/>
                  </a:lnTo>
                  <a:lnTo>
                    <a:pt x="17" y="30"/>
                  </a:lnTo>
                  <a:lnTo>
                    <a:pt x="19" y="35"/>
                  </a:lnTo>
                  <a:lnTo>
                    <a:pt x="20" y="41"/>
                  </a:lnTo>
                  <a:lnTo>
                    <a:pt x="21" y="48"/>
                  </a:lnTo>
                  <a:lnTo>
                    <a:pt x="21" y="55"/>
                  </a:lnTo>
                  <a:lnTo>
                    <a:pt x="21" y="61"/>
                  </a:lnTo>
                  <a:lnTo>
                    <a:pt x="21" y="70"/>
                  </a:lnTo>
                  <a:lnTo>
                    <a:pt x="21" y="76"/>
                  </a:lnTo>
                  <a:lnTo>
                    <a:pt x="22" y="84"/>
                  </a:lnTo>
                  <a:lnTo>
                    <a:pt x="22" y="92"/>
                  </a:lnTo>
                  <a:lnTo>
                    <a:pt x="22" y="99"/>
                  </a:lnTo>
                  <a:lnTo>
                    <a:pt x="22" y="106"/>
                  </a:lnTo>
                  <a:lnTo>
                    <a:pt x="22" y="113"/>
                  </a:lnTo>
                  <a:lnTo>
                    <a:pt x="22" y="121"/>
                  </a:lnTo>
                  <a:lnTo>
                    <a:pt x="23" y="127"/>
                  </a:lnTo>
                  <a:lnTo>
                    <a:pt x="25" y="134"/>
                  </a:lnTo>
                  <a:lnTo>
                    <a:pt x="28" y="141"/>
                  </a:lnTo>
                  <a:lnTo>
                    <a:pt x="32" y="150"/>
                  </a:lnTo>
                  <a:lnTo>
                    <a:pt x="37" y="160"/>
                  </a:lnTo>
                  <a:lnTo>
                    <a:pt x="43" y="166"/>
                  </a:lnTo>
                  <a:lnTo>
                    <a:pt x="52" y="173"/>
                  </a:lnTo>
                  <a:lnTo>
                    <a:pt x="62" y="169"/>
                  </a:lnTo>
                  <a:lnTo>
                    <a:pt x="72" y="167"/>
                  </a:lnTo>
                  <a:lnTo>
                    <a:pt x="82" y="165"/>
                  </a:lnTo>
                  <a:lnTo>
                    <a:pt x="93" y="165"/>
                  </a:lnTo>
                  <a:lnTo>
                    <a:pt x="104" y="163"/>
                  </a:lnTo>
                  <a:lnTo>
                    <a:pt x="115" y="162"/>
                  </a:lnTo>
                  <a:lnTo>
                    <a:pt x="126" y="160"/>
                  </a:lnTo>
                  <a:lnTo>
                    <a:pt x="137" y="159"/>
                  </a:lnTo>
                  <a:lnTo>
                    <a:pt x="135" y="153"/>
                  </a:lnTo>
                  <a:lnTo>
                    <a:pt x="134" y="149"/>
                  </a:lnTo>
                  <a:lnTo>
                    <a:pt x="131" y="146"/>
                  </a:lnTo>
                  <a:lnTo>
                    <a:pt x="127" y="143"/>
                  </a:lnTo>
                  <a:lnTo>
                    <a:pt x="120" y="140"/>
                  </a:lnTo>
                  <a:lnTo>
                    <a:pt x="111" y="139"/>
                  </a:lnTo>
                  <a:lnTo>
                    <a:pt x="103" y="138"/>
                  </a:lnTo>
                  <a:lnTo>
                    <a:pt x="93" y="138"/>
                  </a:lnTo>
                  <a:lnTo>
                    <a:pt x="84" y="138"/>
                  </a:lnTo>
                  <a:lnTo>
                    <a:pt x="76" y="138"/>
                  </a:lnTo>
                  <a:lnTo>
                    <a:pt x="69" y="137"/>
                  </a:lnTo>
                  <a:lnTo>
                    <a:pt x="64" y="137"/>
                  </a:lnTo>
                  <a:lnTo>
                    <a:pt x="59" y="134"/>
                  </a:lnTo>
                  <a:lnTo>
                    <a:pt x="58" y="132"/>
                  </a:lnTo>
                  <a:lnTo>
                    <a:pt x="59" y="124"/>
                  </a:lnTo>
                  <a:lnTo>
                    <a:pt x="67" y="119"/>
                  </a:lnTo>
                  <a:lnTo>
                    <a:pt x="73" y="117"/>
                  </a:lnTo>
                  <a:lnTo>
                    <a:pt x="79" y="117"/>
                  </a:lnTo>
                  <a:lnTo>
                    <a:pt x="86" y="117"/>
                  </a:lnTo>
                  <a:lnTo>
                    <a:pt x="93" y="117"/>
                  </a:lnTo>
                  <a:lnTo>
                    <a:pt x="100" y="116"/>
                  </a:lnTo>
                  <a:lnTo>
                    <a:pt x="106" y="116"/>
                  </a:lnTo>
                  <a:lnTo>
                    <a:pt x="114" y="116"/>
                  </a:lnTo>
                  <a:lnTo>
                    <a:pt x="121" y="116"/>
                  </a:lnTo>
                  <a:lnTo>
                    <a:pt x="127" y="116"/>
                  </a:lnTo>
                  <a:lnTo>
                    <a:pt x="134" y="116"/>
                  </a:lnTo>
                  <a:lnTo>
                    <a:pt x="140" y="116"/>
                  </a:lnTo>
                  <a:lnTo>
                    <a:pt x="147" y="116"/>
                  </a:lnTo>
                  <a:lnTo>
                    <a:pt x="153" y="116"/>
                  </a:lnTo>
                  <a:lnTo>
                    <a:pt x="161" y="116"/>
                  </a:lnTo>
                  <a:lnTo>
                    <a:pt x="168" y="117"/>
                  </a:lnTo>
                  <a:lnTo>
                    <a:pt x="175" y="119"/>
                  </a:lnTo>
                  <a:lnTo>
                    <a:pt x="164" y="113"/>
                  </a:lnTo>
                  <a:lnTo>
                    <a:pt x="155" y="110"/>
                  </a:lnTo>
                  <a:lnTo>
                    <a:pt x="144" y="107"/>
                  </a:lnTo>
                  <a:lnTo>
                    <a:pt x="134" y="105"/>
                  </a:lnTo>
                  <a:lnTo>
                    <a:pt x="127" y="102"/>
                  </a:lnTo>
                  <a:lnTo>
                    <a:pt x="121" y="102"/>
                  </a:lnTo>
                  <a:lnTo>
                    <a:pt x="114" y="101"/>
                  </a:lnTo>
                  <a:lnTo>
                    <a:pt x="108" y="100"/>
                  </a:lnTo>
                  <a:lnTo>
                    <a:pt x="102" y="97"/>
                  </a:lnTo>
                  <a:lnTo>
                    <a:pt x="94" y="95"/>
                  </a:lnTo>
                  <a:lnTo>
                    <a:pt x="88" y="93"/>
                  </a:lnTo>
                  <a:lnTo>
                    <a:pt x="81" y="89"/>
                  </a:lnTo>
                  <a:lnTo>
                    <a:pt x="125" y="89"/>
                  </a:lnTo>
                  <a:lnTo>
                    <a:pt x="168" y="89"/>
                  </a:lnTo>
                  <a:lnTo>
                    <a:pt x="211" y="89"/>
                  </a:lnTo>
                  <a:lnTo>
                    <a:pt x="255" y="89"/>
                  </a:lnTo>
                  <a:lnTo>
                    <a:pt x="298" y="89"/>
                  </a:lnTo>
                  <a:lnTo>
                    <a:pt x="340" y="90"/>
                  </a:lnTo>
                  <a:lnTo>
                    <a:pt x="382" y="92"/>
                  </a:lnTo>
                  <a:lnTo>
                    <a:pt x="427" y="93"/>
                  </a:lnTo>
                  <a:lnTo>
                    <a:pt x="468" y="94"/>
                  </a:lnTo>
                  <a:lnTo>
                    <a:pt x="510" y="96"/>
                  </a:lnTo>
                  <a:lnTo>
                    <a:pt x="552" y="99"/>
                  </a:lnTo>
                  <a:lnTo>
                    <a:pt x="594" y="102"/>
                  </a:lnTo>
                  <a:lnTo>
                    <a:pt x="636" y="107"/>
                  </a:lnTo>
                  <a:lnTo>
                    <a:pt x="680" y="113"/>
                  </a:lnTo>
                  <a:lnTo>
                    <a:pt x="722" y="119"/>
                  </a:lnTo>
                  <a:lnTo>
                    <a:pt x="764" y="126"/>
                  </a:lnTo>
                  <a:lnTo>
                    <a:pt x="758" y="132"/>
                  </a:lnTo>
                  <a:lnTo>
                    <a:pt x="752" y="136"/>
                  </a:lnTo>
                  <a:lnTo>
                    <a:pt x="745" y="138"/>
                  </a:lnTo>
                  <a:lnTo>
                    <a:pt x="738" y="141"/>
                  </a:lnTo>
                  <a:lnTo>
                    <a:pt x="729" y="141"/>
                  </a:lnTo>
                  <a:lnTo>
                    <a:pt x="720" y="142"/>
                  </a:lnTo>
                  <a:lnTo>
                    <a:pt x="711" y="141"/>
                  </a:lnTo>
                  <a:lnTo>
                    <a:pt x="703" y="140"/>
                  </a:lnTo>
                  <a:lnTo>
                    <a:pt x="693" y="138"/>
                  </a:lnTo>
                  <a:lnTo>
                    <a:pt x="682" y="137"/>
                  </a:lnTo>
                  <a:lnTo>
                    <a:pt x="673" y="135"/>
                  </a:lnTo>
                  <a:lnTo>
                    <a:pt x="664" y="135"/>
                  </a:lnTo>
                  <a:lnTo>
                    <a:pt x="656" y="134"/>
                  </a:lnTo>
                  <a:lnTo>
                    <a:pt x="647" y="135"/>
                  </a:lnTo>
                  <a:lnTo>
                    <a:pt x="640" y="136"/>
                  </a:lnTo>
                  <a:lnTo>
                    <a:pt x="634" y="139"/>
                  </a:lnTo>
                  <a:lnTo>
                    <a:pt x="640" y="140"/>
                  </a:lnTo>
                  <a:lnTo>
                    <a:pt x="648" y="143"/>
                  </a:lnTo>
                  <a:lnTo>
                    <a:pt x="657" y="145"/>
                  </a:lnTo>
                  <a:lnTo>
                    <a:pt x="665" y="147"/>
                  </a:lnTo>
                  <a:lnTo>
                    <a:pt x="673" y="148"/>
                  </a:lnTo>
                  <a:lnTo>
                    <a:pt x="682" y="150"/>
                  </a:lnTo>
                  <a:lnTo>
                    <a:pt x="689" y="152"/>
                  </a:lnTo>
                  <a:lnTo>
                    <a:pt x="699" y="155"/>
                  </a:lnTo>
                  <a:lnTo>
                    <a:pt x="706" y="156"/>
                  </a:lnTo>
                  <a:lnTo>
                    <a:pt x="716" y="159"/>
                  </a:lnTo>
                  <a:lnTo>
                    <a:pt x="723" y="162"/>
                  </a:lnTo>
                  <a:lnTo>
                    <a:pt x="732" y="165"/>
                  </a:lnTo>
                  <a:lnTo>
                    <a:pt x="740" y="167"/>
                  </a:lnTo>
                  <a:lnTo>
                    <a:pt x="748" y="170"/>
                  </a:lnTo>
                  <a:lnTo>
                    <a:pt x="756" y="174"/>
                  </a:lnTo>
                  <a:lnTo>
                    <a:pt x="764" y="178"/>
                  </a:lnTo>
                  <a:lnTo>
                    <a:pt x="759" y="186"/>
                  </a:lnTo>
                  <a:lnTo>
                    <a:pt x="753" y="192"/>
                  </a:lnTo>
                  <a:lnTo>
                    <a:pt x="735" y="185"/>
                  </a:lnTo>
                  <a:lnTo>
                    <a:pt x="717" y="179"/>
                  </a:lnTo>
                  <a:lnTo>
                    <a:pt x="699" y="174"/>
                  </a:lnTo>
                  <a:lnTo>
                    <a:pt x="682" y="169"/>
                  </a:lnTo>
                  <a:lnTo>
                    <a:pt x="662" y="165"/>
                  </a:lnTo>
                  <a:lnTo>
                    <a:pt x="644" y="163"/>
                  </a:lnTo>
                  <a:lnTo>
                    <a:pt x="624" y="161"/>
                  </a:lnTo>
                  <a:lnTo>
                    <a:pt x="606" y="160"/>
                  </a:lnTo>
                  <a:lnTo>
                    <a:pt x="587" y="157"/>
                  </a:lnTo>
                  <a:lnTo>
                    <a:pt x="568" y="156"/>
                  </a:lnTo>
                  <a:lnTo>
                    <a:pt x="548" y="155"/>
                  </a:lnTo>
                  <a:lnTo>
                    <a:pt x="530" y="154"/>
                  </a:lnTo>
                  <a:lnTo>
                    <a:pt x="510" y="152"/>
                  </a:lnTo>
                  <a:lnTo>
                    <a:pt x="493" y="150"/>
                  </a:lnTo>
                  <a:lnTo>
                    <a:pt x="474" y="147"/>
                  </a:lnTo>
                  <a:lnTo>
                    <a:pt x="457" y="145"/>
                  </a:lnTo>
                  <a:lnTo>
                    <a:pt x="456" y="149"/>
                  </a:lnTo>
                  <a:lnTo>
                    <a:pt x="455" y="153"/>
                  </a:lnTo>
                  <a:lnTo>
                    <a:pt x="473" y="155"/>
                  </a:lnTo>
                  <a:lnTo>
                    <a:pt x="491" y="159"/>
                  </a:lnTo>
                  <a:lnTo>
                    <a:pt x="509" y="162"/>
                  </a:lnTo>
                  <a:lnTo>
                    <a:pt x="528" y="165"/>
                  </a:lnTo>
                  <a:lnTo>
                    <a:pt x="546" y="167"/>
                  </a:lnTo>
                  <a:lnTo>
                    <a:pt x="565" y="170"/>
                  </a:lnTo>
                  <a:lnTo>
                    <a:pt x="583" y="175"/>
                  </a:lnTo>
                  <a:lnTo>
                    <a:pt x="601" y="178"/>
                  </a:lnTo>
                  <a:lnTo>
                    <a:pt x="620" y="181"/>
                  </a:lnTo>
                  <a:lnTo>
                    <a:pt x="638" y="187"/>
                  </a:lnTo>
                  <a:lnTo>
                    <a:pt x="657" y="190"/>
                  </a:lnTo>
                  <a:lnTo>
                    <a:pt x="675" y="195"/>
                  </a:lnTo>
                  <a:lnTo>
                    <a:pt x="693" y="199"/>
                  </a:lnTo>
                  <a:lnTo>
                    <a:pt x="711" y="204"/>
                  </a:lnTo>
                  <a:lnTo>
                    <a:pt x="729" y="209"/>
                  </a:lnTo>
                  <a:lnTo>
                    <a:pt x="747" y="216"/>
                  </a:lnTo>
                  <a:lnTo>
                    <a:pt x="741" y="220"/>
                  </a:lnTo>
                  <a:lnTo>
                    <a:pt x="734" y="226"/>
                  </a:lnTo>
                  <a:lnTo>
                    <a:pt x="727" y="228"/>
                  </a:lnTo>
                  <a:lnTo>
                    <a:pt x="718" y="229"/>
                  </a:lnTo>
                  <a:lnTo>
                    <a:pt x="709" y="229"/>
                  </a:lnTo>
                  <a:lnTo>
                    <a:pt x="700" y="229"/>
                  </a:lnTo>
                  <a:lnTo>
                    <a:pt x="691" y="229"/>
                  </a:lnTo>
                  <a:lnTo>
                    <a:pt x="682" y="228"/>
                  </a:lnTo>
                  <a:lnTo>
                    <a:pt x="671" y="225"/>
                  </a:lnTo>
                  <a:lnTo>
                    <a:pt x="660" y="221"/>
                  </a:lnTo>
                  <a:lnTo>
                    <a:pt x="651" y="218"/>
                  </a:lnTo>
                  <a:lnTo>
                    <a:pt x="642" y="217"/>
                  </a:lnTo>
                  <a:lnTo>
                    <a:pt x="633" y="214"/>
                  </a:lnTo>
                  <a:lnTo>
                    <a:pt x="624" y="212"/>
                  </a:lnTo>
                  <a:lnTo>
                    <a:pt x="615" y="209"/>
                  </a:lnTo>
                  <a:lnTo>
                    <a:pt x="609" y="209"/>
                  </a:lnTo>
                  <a:lnTo>
                    <a:pt x="601" y="208"/>
                  </a:lnTo>
                  <a:lnTo>
                    <a:pt x="597" y="208"/>
                  </a:lnTo>
                  <a:lnTo>
                    <a:pt x="589" y="206"/>
                  </a:lnTo>
                  <a:lnTo>
                    <a:pt x="581" y="204"/>
                  </a:lnTo>
                  <a:lnTo>
                    <a:pt x="573" y="202"/>
                  </a:lnTo>
                  <a:lnTo>
                    <a:pt x="564" y="200"/>
                  </a:lnTo>
                  <a:lnTo>
                    <a:pt x="556" y="198"/>
                  </a:lnTo>
                  <a:lnTo>
                    <a:pt x="547" y="196"/>
                  </a:lnTo>
                  <a:lnTo>
                    <a:pt x="539" y="194"/>
                  </a:lnTo>
                  <a:lnTo>
                    <a:pt x="532" y="193"/>
                  </a:lnTo>
                  <a:lnTo>
                    <a:pt x="524" y="192"/>
                  </a:lnTo>
                  <a:lnTo>
                    <a:pt x="521" y="193"/>
                  </a:lnTo>
                  <a:lnTo>
                    <a:pt x="515" y="194"/>
                  </a:lnTo>
                  <a:lnTo>
                    <a:pt x="512" y="198"/>
                  </a:lnTo>
                  <a:lnTo>
                    <a:pt x="511" y="200"/>
                  </a:lnTo>
                  <a:lnTo>
                    <a:pt x="512" y="206"/>
                  </a:lnTo>
                  <a:lnTo>
                    <a:pt x="527" y="208"/>
                  </a:lnTo>
                  <a:lnTo>
                    <a:pt x="542" y="209"/>
                  </a:lnTo>
                  <a:lnTo>
                    <a:pt x="556" y="212"/>
                  </a:lnTo>
                  <a:lnTo>
                    <a:pt x="573" y="215"/>
                  </a:lnTo>
                  <a:lnTo>
                    <a:pt x="587" y="218"/>
                  </a:lnTo>
                  <a:lnTo>
                    <a:pt x="601" y="220"/>
                  </a:lnTo>
                  <a:lnTo>
                    <a:pt x="616" y="223"/>
                  </a:lnTo>
                  <a:lnTo>
                    <a:pt x="633" y="228"/>
                  </a:lnTo>
                  <a:lnTo>
                    <a:pt x="647" y="230"/>
                  </a:lnTo>
                  <a:lnTo>
                    <a:pt x="662" y="234"/>
                  </a:lnTo>
                  <a:lnTo>
                    <a:pt x="676" y="239"/>
                  </a:lnTo>
                  <a:lnTo>
                    <a:pt x="692" y="243"/>
                  </a:lnTo>
                  <a:lnTo>
                    <a:pt x="706" y="246"/>
                  </a:lnTo>
                  <a:lnTo>
                    <a:pt x="721" y="250"/>
                  </a:lnTo>
                  <a:lnTo>
                    <a:pt x="736" y="256"/>
                  </a:lnTo>
                  <a:lnTo>
                    <a:pt x="752" y="261"/>
                  </a:lnTo>
                  <a:lnTo>
                    <a:pt x="748" y="268"/>
                  </a:lnTo>
                  <a:lnTo>
                    <a:pt x="745" y="272"/>
                  </a:lnTo>
                  <a:lnTo>
                    <a:pt x="741" y="273"/>
                  </a:lnTo>
                  <a:lnTo>
                    <a:pt x="736" y="275"/>
                  </a:lnTo>
                  <a:lnTo>
                    <a:pt x="729" y="274"/>
                  </a:lnTo>
                  <a:lnTo>
                    <a:pt x="723" y="273"/>
                  </a:lnTo>
                  <a:lnTo>
                    <a:pt x="717" y="272"/>
                  </a:lnTo>
                  <a:lnTo>
                    <a:pt x="710" y="270"/>
                  </a:lnTo>
                  <a:lnTo>
                    <a:pt x="701" y="267"/>
                  </a:lnTo>
                  <a:lnTo>
                    <a:pt x="694" y="263"/>
                  </a:lnTo>
                  <a:lnTo>
                    <a:pt x="686" y="260"/>
                  </a:lnTo>
                  <a:lnTo>
                    <a:pt x="679" y="260"/>
                  </a:lnTo>
                  <a:lnTo>
                    <a:pt x="671" y="257"/>
                  </a:lnTo>
                  <a:lnTo>
                    <a:pt x="663" y="258"/>
                  </a:lnTo>
                  <a:lnTo>
                    <a:pt x="657" y="258"/>
                  </a:lnTo>
                  <a:lnTo>
                    <a:pt x="651" y="261"/>
                  </a:lnTo>
                  <a:lnTo>
                    <a:pt x="642" y="262"/>
                  </a:lnTo>
                  <a:lnTo>
                    <a:pt x="634" y="266"/>
                  </a:lnTo>
                  <a:lnTo>
                    <a:pt x="641" y="268"/>
                  </a:lnTo>
                  <a:lnTo>
                    <a:pt x="650" y="271"/>
                  </a:lnTo>
                  <a:lnTo>
                    <a:pt x="658" y="272"/>
                  </a:lnTo>
                  <a:lnTo>
                    <a:pt x="667" y="275"/>
                  </a:lnTo>
                  <a:lnTo>
                    <a:pt x="674" y="278"/>
                  </a:lnTo>
                  <a:lnTo>
                    <a:pt x="682" y="281"/>
                  </a:lnTo>
                  <a:lnTo>
                    <a:pt x="692" y="283"/>
                  </a:lnTo>
                  <a:lnTo>
                    <a:pt x="700" y="286"/>
                  </a:lnTo>
                  <a:lnTo>
                    <a:pt x="707" y="288"/>
                  </a:lnTo>
                  <a:lnTo>
                    <a:pt x="717" y="290"/>
                  </a:lnTo>
                  <a:lnTo>
                    <a:pt x="724" y="293"/>
                  </a:lnTo>
                  <a:lnTo>
                    <a:pt x="734" y="295"/>
                  </a:lnTo>
                  <a:lnTo>
                    <a:pt x="741" y="297"/>
                  </a:lnTo>
                  <a:lnTo>
                    <a:pt x="751" y="299"/>
                  </a:lnTo>
                  <a:lnTo>
                    <a:pt x="758" y="301"/>
                  </a:lnTo>
                  <a:lnTo>
                    <a:pt x="768" y="303"/>
                  </a:lnTo>
                  <a:lnTo>
                    <a:pt x="769" y="311"/>
                  </a:lnTo>
                  <a:lnTo>
                    <a:pt x="770" y="319"/>
                  </a:lnTo>
                  <a:lnTo>
                    <a:pt x="722" y="313"/>
                  </a:lnTo>
                  <a:lnTo>
                    <a:pt x="675" y="311"/>
                  </a:lnTo>
                  <a:lnTo>
                    <a:pt x="627" y="308"/>
                  </a:lnTo>
                  <a:lnTo>
                    <a:pt x="580" y="306"/>
                  </a:lnTo>
                  <a:lnTo>
                    <a:pt x="533" y="303"/>
                  </a:lnTo>
                  <a:lnTo>
                    <a:pt x="486" y="302"/>
                  </a:lnTo>
                  <a:lnTo>
                    <a:pt x="440" y="299"/>
                  </a:lnTo>
                  <a:lnTo>
                    <a:pt x="394" y="298"/>
                  </a:lnTo>
                  <a:lnTo>
                    <a:pt x="347" y="294"/>
                  </a:lnTo>
                  <a:lnTo>
                    <a:pt x="302" y="292"/>
                  </a:lnTo>
                  <a:lnTo>
                    <a:pt x="256" y="287"/>
                  </a:lnTo>
                  <a:lnTo>
                    <a:pt x="210" y="284"/>
                  </a:lnTo>
                  <a:lnTo>
                    <a:pt x="164" y="279"/>
                  </a:lnTo>
                  <a:lnTo>
                    <a:pt x="119" y="273"/>
                  </a:lnTo>
                  <a:lnTo>
                    <a:pt x="73" y="267"/>
                  </a:lnTo>
                  <a:lnTo>
                    <a:pt x="28" y="260"/>
                  </a:lnTo>
                  <a:lnTo>
                    <a:pt x="25" y="243"/>
                  </a:lnTo>
                  <a:lnTo>
                    <a:pt x="22" y="228"/>
                  </a:lnTo>
                  <a:lnTo>
                    <a:pt x="21" y="210"/>
                  </a:lnTo>
                  <a:lnTo>
                    <a:pt x="19" y="195"/>
                  </a:lnTo>
                  <a:lnTo>
                    <a:pt x="15" y="177"/>
                  </a:lnTo>
                  <a:lnTo>
                    <a:pt x="13" y="162"/>
                  </a:lnTo>
                  <a:lnTo>
                    <a:pt x="10" y="145"/>
                  </a:lnTo>
                  <a:lnTo>
                    <a:pt x="9" y="128"/>
                  </a:lnTo>
                  <a:lnTo>
                    <a:pt x="5" y="111"/>
                  </a:lnTo>
                  <a:lnTo>
                    <a:pt x="4" y="95"/>
                  </a:lnTo>
                  <a:lnTo>
                    <a:pt x="2" y="79"/>
                  </a:lnTo>
                  <a:lnTo>
                    <a:pt x="2" y="62"/>
                  </a:lnTo>
                  <a:lnTo>
                    <a:pt x="0" y="46"/>
                  </a:lnTo>
                  <a:lnTo>
                    <a:pt x="0" y="30"/>
                  </a:lnTo>
                  <a:lnTo>
                    <a:pt x="0" y="15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057" name="Freeform 495"/>
            <p:cNvSpPr>
              <a:spLocks/>
            </p:cNvSpPr>
            <p:nvPr/>
          </p:nvSpPr>
          <p:spPr bwMode="auto">
            <a:xfrm>
              <a:off x="7053" y="3962"/>
              <a:ext cx="14" cy="17"/>
            </a:xfrm>
            <a:custGeom>
              <a:avLst/>
              <a:gdLst>
                <a:gd name="T0" fmla="*/ 0 w 55"/>
                <a:gd name="T1" fmla="*/ 0 h 71"/>
                <a:gd name="T2" fmla="*/ 0 w 55"/>
                <a:gd name="T3" fmla="*/ 0 h 71"/>
                <a:gd name="T4" fmla="*/ 0 w 55"/>
                <a:gd name="T5" fmla="*/ 0 h 71"/>
                <a:gd name="T6" fmla="*/ 0 w 55"/>
                <a:gd name="T7" fmla="*/ 0 h 71"/>
                <a:gd name="T8" fmla="*/ 0 w 55"/>
                <a:gd name="T9" fmla="*/ 0 h 71"/>
                <a:gd name="T10" fmla="*/ 0 w 55"/>
                <a:gd name="T11" fmla="*/ 0 h 71"/>
                <a:gd name="T12" fmla="*/ 0 w 55"/>
                <a:gd name="T13" fmla="*/ 0 h 71"/>
                <a:gd name="T14" fmla="*/ 0 w 55"/>
                <a:gd name="T15" fmla="*/ 0 h 71"/>
                <a:gd name="T16" fmla="*/ 0 w 55"/>
                <a:gd name="T17" fmla="*/ 0 h 71"/>
                <a:gd name="T18" fmla="*/ 0 w 55"/>
                <a:gd name="T19" fmla="*/ 0 h 71"/>
                <a:gd name="T20" fmla="*/ 0 w 55"/>
                <a:gd name="T21" fmla="*/ 0 h 71"/>
                <a:gd name="T22" fmla="*/ 0 w 55"/>
                <a:gd name="T23" fmla="*/ 0 h 71"/>
                <a:gd name="T24" fmla="*/ 0 w 55"/>
                <a:gd name="T25" fmla="*/ 0 h 71"/>
                <a:gd name="T26" fmla="*/ 0 w 55"/>
                <a:gd name="T27" fmla="*/ 0 h 71"/>
                <a:gd name="T28" fmla="*/ 0 w 55"/>
                <a:gd name="T29" fmla="*/ 0 h 71"/>
                <a:gd name="T30" fmla="*/ 0 w 55"/>
                <a:gd name="T31" fmla="*/ 0 h 71"/>
                <a:gd name="T32" fmla="*/ 0 w 55"/>
                <a:gd name="T33" fmla="*/ 0 h 71"/>
                <a:gd name="T34" fmla="*/ 0 w 55"/>
                <a:gd name="T35" fmla="*/ 0 h 71"/>
                <a:gd name="T36" fmla="*/ 0 w 55"/>
                <a:gd name="T37" fmla="*/ 0 h 71"/>
                <a:gd name="T38" fmla="*/ 0 w 55"/>
                <a:gd name="T39" fmla="*/ 0 h 71"/>
                <a:gd name="T40" fmla="*/ 0 w 55"/>
                <a:gd name="T41" fmla="*/ 0 h 71"/>
                <a:gd name="T42" fmla="*/ 0 w 55"/>
                <a:gd name="T43" fmla="*/ 0 h 71"/>
                <a:gd name="T44" fmla="*/ 0 w 55"/>
                <a:gd name="T45" fmla="*/ 0 h 71"/>
                <a:gd name="T46" fmla="*/ 0 w 55"/>
                <a:gd name="T47" fmla="*/ 0 h 71"/>
                <a:gd name="T48" fmla="*/ 0 w 55"/>
                <a:gd name="T49" fmla="*/ 0 h 71"/>
                <a:gd name="T50" fmla="*/ 0 w 55"/>
                <a:gd name="T51" fmla="*/ 0 h 71"/>
                <a:gd name="T52" fmla="*/ 0 w 55"/>
                <a:gd name="T53" fmla="*/ 0 h 71"/>
                <a:gd name="T54" fmla="*/ 0 w 55"/>
                <a:gd name="T55" fmla="*/ 0 h 71"/>
                <a:gd name="T56" fmla="*/ 0 w 55"/>
                <a:gd name="T57" fmla="*/ 0 h 71"/>
                <a:gd name="T58" fmla="*/ 0 w 55"/>
                <a:gd name="T59" fmla="*/ 0 h 71"/>
                <a:gd name="T60" fmla="*/ 0 w 55"/>
                <a:gd name="T61" fmla="*/ 0 h 71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55"/>
                <a:gd name="T94" fmla="*/ 0 h 71"/>
                <a:gd name="T95" fmla="*/ 55 w 55"/>
                <a:gd name="T96" fmla="*/ 71 h 71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55" h="71">
                  <a:moveTo>
                    <a:pt x="20" y="1"/>
                  </a:moveTo>
                  <a:lnTo>
                    <a:pt x="27" y="0"/>
                  </a:lnTo>
                  <a:lnTo>
                    <a:pt x="33" y="1"/>
                  </a:lnTo>
                  <a:lnTo>
                    <a:pt x="39" y="3"/>
                  </a:lnTo>
                  <a:lnTo>
                    <a:pt x="44" y="7"/>
                  </a:lnTo>
                  <a:lnTo>
                    <a:pt x="48" y="9"/>
                  </a:lnTo>
                  <a:lnTo>
                    <a:pt x="51" y="15"/>
                  </a:lnTo>
                  <a:lnTo>
                    <a:pt x="53" y="20"/>
                  </a:lnTo>
                  <a:lnTo>
                    <a:pt x="55" y="27"/>
                  </a:lnTo>
                  <a:lnTo>
                    <a:pt x="54" y="31"/>
                  </a:lnTo>
                  <a:lnTo>
                    <a:pt x="53" y="37"/>
                  </a:lnTo>
                  <a:lnTo>
                    <a:pt x="50" y="43"/>
                  </a:lnTo>
                  <a:lnTo>
                    <a:pt x="49" y="49"/>
                  </a:lnTo>
                  <a:lnTo>
                    <a:pt x="42" y="59"/>
                  </a:lnTo>
                  <a:lnTo>
                    <a:pt x="33" y="67"/>
                  </a:lnTo>
                  <a:lnTo>
                    <a:pt x="25" y="70"/>
                  </a:lnTo>
                  <a:lnTo>
                    <a:pt x="18" y="71"/>
                  </a:lnTo>
                  <a:lnTo>
                    <a:pt x="9" y="70"/>
                  </a:lnTo>
                  <a:lnTo>
                    <a:pt x="0" y="67"/>
                  </a:lnTo>
                  <a:lnTo>
                    <a:pt x="6" y="62"/>
                  </a:lnTo>
                  <a:lnTo>
                    <a:pt x="10" y="58"/>
                  </a:lnTo>
                  <a:lnTo>
                    <a:pt x="15" y="50"/>
                  </a:lnTo>
                  <a:lnTo>
                    <a:pt x="19" y="43"/>
                  </a:lnTo>
                  <a:lnTo>
                    <a:pt x="19" y="34"/>
                  </a:lnTo>
                  <a:lnTo>
                    <a:pt x="18" y="28"/>
                  </a:lnTo>
                  <a:lnTo>
                    <a:pt x="12" y="20"/>
                  </a:lnTo>
                  <a:lnTo>
                    <a:pt x="4" y="18"/>
                  </a:lnTo>
                  <a:lnTo>
                    <a:pt x="4" y="17"/>
                  </a:lnTo>
                  <a:lnTo>
                    <a:pt x="4" y="16"/>
                  </a:lnTo>
                  <a:lnTo>
                    <a:pt x="2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058" name="Freeform 496"/>
            <p:cNvSpPr>
              <a:spLocks/>
            </p:cNvSpPr>
            <p:nvPr/>
          </p:nvSpPr>
          <p:spPr bwMode="auto">
            <a:xfrm>
              <a:off x="6757" y="3975"/>
              <a:ext cx="43" cy="58"/>
            </a:xfrm>
            <a:custGeom>
              <a:avLst/>
              <a:gdLst>
                <a:gd name="T0" fmla="*/ 0 w 172"/>
                <a:gd name="T1" fmla="*/ 0 h 235"/>
                <a:gd name="T2" fmla="*/ 0 w 172"/>
                <a:gd name="T3" fmla="*/ 0 h 235"/>
                <a:gd name="T4" fmla="*/ 0 w 172"/>
                <a:gd name="T5" fmla="*/ 0 h 235"/>
                <a:gd name="T6" fmla="*/ 0 w 172"/>
                <a:gd name="T7" fmla="*/ 0 h 235"/>
                <a:gd name="T8" fmla="*/ 0 w 172"/>
                <a:gd name="T9" fmla="*/ 0 h 235"/>
                <a:gd name="T10" fmla="*/ 0 w 172"/>
                <a:gd name="T11" fmla="*/ 0 h 235"/>
                <a:gd name="T12" fmla="*/ 0 w 172"/>
                <a:gd name="T13" fmla="*/ 0 h 235"/>
                <a:gd name="T14" fmla="*/ 0 w 172"/>
                <a:gd name="T15" fmla="*/ 0 h 235"/>
                <a:gd name="T16" fmla="*/ 0 w 172"/>
                <a:gd name="T17" fmla="*/ 0 h 235"/>
                <a:gd name="T18" fmla="*/ 0 w 172"/>
                <a:gd name="T19" fmla="*/ 0 h 235"/>
                <a:gd name="T20" fmla="*/ 0 w 172"/>
                <a:gd name="T21" fmla="*/ 0 h 235"/>
                <a:gd name="T22" fmla="*/ 0 w 172"/>
                <a:gd name="T23" fmla="*/ 0 h 235"/>
                <a:gd name="T24" fmla="*/ 0 w 172"/>
                <a:gd name="T25" fmla="*/ 0 h 235"/>
                <a:gd name="T26" fmla="*/ 0 w 172"/>
                <a:gd name="T27" fmla="*/ 0 h 235"/>
                <a:gd name="T28" fmla="*/ 0 w 172"/>
                <a:gd name="T29" fmla="*/ 0 h 235"/>
                <a:gd name="T30" fmla="*/ 0 w 172"/>
                <a:gd name="T31" fmla="*/ 0 h 235"/>
                <a:gd name="T32" fmla="*/ 0 w 172"/>
                <a:gd name="T33" fmla="*/ 0 h 235"/>
                <a:gd name="T34" fmla="*/ 0 w 172"/>
                <a:gd name="T35" fmla="*/ 0 h 235"/>
                <a:gd name="T36" fmla="*/ 0 w 172"/>
                <a:gd name="T37" fmla="*/ 0 h 235"/>
                <a:gd name="T38" fmla="*/ 0 w 172"/>
                <a:gd name="T39" fmla="*/ 0 h 235"/>
                <a:gd name="T40" fmla="*/ 0 w 172"/>
                <a:gd name="T41" fmla="*/ 0 h 235"/>
                <a:gd name="T42" fmla="*/ 0 w 172"/>
                <a:gd name="T43" fmla="*/ 0 h 235"/>
                <a:gd name="T44" fmla="*/ 0 w 172"/>
                <a:gd name="T45" fmla="*/ 0 h 235"/>
                <a:gd name="T46" fmla="*/ 0 w 172"/>
                <a:gd name="T47" fmla="*/ 0 h 235"/>
                <a:gd name="T48" fmla="*/ 0 w 172"/>
                <a:gd name="T49" fmla="*/ 0 h 235"/>
                <a:gd name="T50" fmla="*/ 0 w 172"/>
                <a:gd name="T51" fmla="*/ 0 h 235"/>
                <a:gd name="T52" fmla="*/ 0 w 172"/>
                <a:gd name="T53" fmla="*/ 0 h 235"/>
                <a:gd name="T54" fmla="*/ 0 w 172"/>
                <a:gd name="T55" fmla="*/ 0 h 235"/>
                <a:gd name="T56" fmla="*/ 0 w 172"/>
                <a:gd name="T57" fmla="*/ 0 h 235"/>
                <a:gd name="T58" fmla="*/ 0 w 172"/>
                <a:gd name="T59" fmla="*/ 0 h 235"/>
                <a:gd name="T60" fmla="*/ 0 w 172"/>
                <a:gd name="T61" fmla="*/ 0 h 235"/>
                <a:gd name="T62" fmla="*/ 0 w 172"/>
                <a:gd name="T63" fmla="*/ 0 h 235"/>
                <a:gd name="T64" fmla="*/ 0 w 172"/>
                <a:gd name="T65" fmla="*/ 0 h 235"/>
                <a:gd name="T66" fmla="*/ 0 w 172"/>
                <a:gd name="T67" fmla="*/ 0 h 23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72"/>
                <a:gd name="T103" fmla="*/ 0 h 235"/>
                <a:gd name="T104" fmla="*/ 172 w 172"/>
                <a:gd name="T105" fmla="*/ 235 h 23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72" h="235">
                  <a:moveTo>
                    <a:pt x="53" y="4"/>
                  </a:moveTo>
                  <a:lnTo>
                    <a:pt x="78" y="0"/>
                  </a:lnTo>
                  <a:lnTo>
                    <a:pt x="101" y="4"/>
                  </a:lnTo>
                  <a:lnTo>
                    <a:pt x="120" y="11"/>
                  </a:lnTo>
                  <a:lnTo>
                    <a:pt x="137" y="26"/>
                  </a:lnTo>
                  <a:lnTo>
                    <a:pt x="149" y="43"/>
                  </a:lnTo>
                  <a:lnTo>
                    <a:pt x="160" y="63"/>
                  </a:lnTo>
                  <a:lnTo>
                    <a:pt x="167" y="84"/>
                  </a:lnTo>
                  <a:lnTo>
                    <a:pt x="172" y="107"/>
                  </a:lnTo>
                  <a:lnTo>
                    <a:pt x="172" y="130"/>
                  </a:lnTo>
                  <a:lnTo>
                    <a:pt x="168" y="153"/>
                  </a:lnTo>
                  <a:lnTo>
                    <a:pt x="161" y="175"/>
                  </a:lnTo>
                  <a:lnTo>
                    <a:pt x="153" y="194"/>
                  </a:lnTo>
                  <a:lnTo>
                    <a:pt x="139" y="210"/>
                  </a:lnTo>
                  <a:lnTo>
                    <a:pt x="125" y="223"/>
                  </a:lnTo>
                  <a:lnTo>
                    <a:pt x="105" y="232"/>
                  </a:lnTo>
                  <a:lnTo>
                    <a:pt x="83" y="235"/>
                  </a:lnTo>
                  <a:lnTo>
                    <a:pt x="65" y="226"/>
                  </a:lnTo>
                  <a:lnTo>
                    <a:pt x="49" y="216"/>
                  </a:lnTo>
                  <a:lnTo>
                    <a:pt x="36" y="204"/>
                  </a:lnTo>
                  <a:lnTo>
                    <a:pt x="25" y="191"/>
                  </a:lnTo>
                  <a:lnTo>
                    <a:pt x="15" y="176"/>
                  </a:lnTo>
                  <a:lnTo>
                    <a:pt x="9" y="160"/>
                  </a:lnTo>
                  <a:lnTo>
                    <a:pt x="5" y="144"/>
                  </a:lnTo>
                  <a:lnTo>
                    <a:pt x="2" y="128"/>
                  </a:lnTo>
                  <a:lnTo>
                    <a:pt x="0" y="111"/>
                  </a:lnTo>
                  <a:lnTo>
                    <a:pt x="1" y="95"/>
                  </a:lnTo>
                  <a:lnTo>
                    <a:pt x="5" y="76"/>
                  </a:lnTo>
                  <a:lnTo>
                    <a:pt x="9" y="61"/>
                  </a:lnTo>
                  <a:lnTo>
                    <a:pt x="17" y="44"/>
                  </a:lnTo>
                  <a:lnTo>
                    <a:pt x="26" y="30"/>
                  </a:lnTo>
                  <a:lnTo>
                    <a:pt x="38" y="16"/>
                  </a:lnTo>
                  <a:lnTo>
                    <a:pt x="53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059" name="Freeform 497"/>
            <p:cNvSpPr>
              <a:spLocks/>
            </p:cNvSpPr>
            <p:nvPr/>
          </p:nvSpPr>
          <p:spPr bwMode="auto">
            <a:xfrm>
              <a:off x="6770" y="3990"/>
              <a:ext cx="16" cy="24"/>
            </a:xfrm>
            <a:custGeom>
              <a:avLst/>
              <a:gdLst>
                <a:gd name="T0" fmla="*/ 0 w 62"/>
                <a:gd name="T1" fmla="*/ 0 h 95"/>
                <a:gd name="T2" fmla="*/ 0 w 62"/>
                <a:gd name="T3" fmla="*/ 0 h 95"/>
                <a:gd name="T4" fmla="*/ 0 w 62"/>
                <a:gd name="T5" fmla="*/ 0 h 95"/>
                <a:gd name="T6" fmla="*/ 0 w 62"/>
                <a:gd name="T7" fmla="*/ 0 h 95"/>
                <a:gd name="T8" fmla="*/ 0 w 62"/>
                <a:gd name="T9" fmla="*/ 0 h 95"/>
                <a:gd name="T10" fmla="*/ 0 w 62"/>
                <a:gd name="T11" fmla="*/ 0 h 95"/>
                <a:gd name="T12" fmla="*/ 0 w 62"/>
                <a:gd name="T13" fmla="*/ 0 h 95"/>
                <a:gd name="T14" fmla="*/ 0 w 62"/>
                <a:gd name="T15" fmla="*/ 0 h 95"/>
                <a:gd name="T16" fmla="*/ 0 w 62"/>
                <a:gd name="T17" fmla="*/ 0 h 95"/>
                <a:gd name="T18" fmla="*/ 0 w 62"/>
                <a:gd name="T19" fmla="*/ 0 h 95"/>
                <a:gd name="T20" fmla="*/ 0 w 62"/>
                <a:gd name="T21" fmla="*/ 0 h 95"/>
                <a:gd name="T22" fmla="*/ 0 w 62"/>
                <a:gd name="T23" fmla="*/ 0 h 95"/>
                <a:gd name="T24" fmla="*/ 0 w 62"/>
                <a:gd name="T25" fmla="*/ 0 h 95"/>
                <a:gd name="T26" fmla="*/ 0 w 62"/>
                <a:gd name="T27" fmla="*/ 0 h 95"/>
                <a:gd name="T28" fmla="*/ 0 w 62"/>
                <a:gd name="T29" fmla="*/ 0 h 95"/>
                <a:gd name="T30" fmla="*/ 0 w 62"/>
                <a:gd name="T31" fmla="*/ 0 h 95"/>
                <a:gd name="T32" fmla="*/ 0 w 62"/>
                <a:gd name="T33" fmla="*/ 0 h 95"/>
                <a:gd name="T34" fmla="*/ 0 w 62"/>
                <a:gd name="T35" fmla="*/ 0 h 95"/>
                <a:gd name="T36" fmla="*/ 0 w 62"/>
                <a:gd name="T37" fmla="*/ 0 h 95"/>
                <a:gd name="T38" fmla="*/ 0 w 62"/>
                <a:gd name="T39" fmla="*/ 0 h 95"/>
                <a:gd name="T40" fmla="*/ 0 w 62"/>
                <a:gd name="T41" fmla="*/ 0 h 95"/>
                <a:gd name="T42" fmla="*/ 0 w 62"/>
                <a:gd name="T43" fmla="*/ 0 h 95"/>
                <a:gd name="T44" fmla="*/ 0 w 62"/>
                <a:gd name="T45" fmla="*/ 0 h 95"/>
                <a:gd name="T46" fmla="*/ 0 w 62"/>
                <a:gd name="T47" fmla="*/ 0 h 95"/>
                <a:gd name="T48" fmla="*/ 0 w 62"/>
                <a:gd name="T49" fmla="*/ 0 h 95"/>
                <a:gd name="T50" fmla="*/ 0 w 62"/>
                <a:gd name="T51" fmla="*/ 0 h 95"/>
                <a:gd name="T52" fmla="*/ 0 w 62"/>
                <a:gd name="T53" fmla="*/ 0 h 95"/>
                <a:gd name="T54" fmla="*/ 0 w 62"/>
                <a:gd name="T55" fmla="*/ 0 h 95"/>
                <a:gd name="T56" fmla="*/ 0 w 62"/>
                <a:gd name="T57" fmla="*/ 0 h 95"/>
                <a:gd name="T58" fmla="*/ 0 w 62"/>
                <a:gd name="T59" fmla="*/ 0 h 95"/>
                <a:gd name="T60" fmla="*/ 0 w 62"/>
                <a:gd name="T61" fmla="*/ 0 h 95"/>
                <a:gd name="T62" fmla="*/ 0 w 62"/>
                <a:gd name="T63" fmla="*/ 0 h 95"/>
                <a:gd name="T64" fmla="*/ 0 w 62"/>
                <a:gd name="T65" fmla="*/ 0 h 95"/>
                <a:gd name="T66" fmla="*/ 0 w 62"/>
                <a:gd name="T67" fmla="*/ 0 h 95"/>
                <a:gd name="T68" fmla="*/ 0 w 62"/>
                <a:gd name="T69" fmla="*/ 0 h 95"/>
                <a:gd name="T70" fmla="*/ 0 w 62"/>
                <a:gd name="T71" fmla="*/ 0 h 95"/>
                <a:gd name="T72" fmla="*/ 0 w 62"/>
                <a:gd name="T73" fmla="*/ 0 h 95"/>
                <a:gd name="T74" fmla="*/ 0 w 62"/>
                <a:gd name="T75" fmla="*/ 0 h 95"/>
                <a:gd name="T76" fmla="*/ 0 w 62"/>
                <a:gd name="T77" fmla="*/ 0 h 95"/>
                <a:gd name="T78" fmla="*/ 0 w 62"/>
                <a:gd name="T79" fmla="*/ 0 h 95"/>
                <a:gd name="T80" fmla="*/ 0 w 62"/>
                <a:gd name="T81" fmla="*/ 0 h 95"/>
                <a:gd name="T82" fmla="*/ 0 w 62"/>
                <a:gd name="T83" fmla="*/ 0 h 95"/>
                <a:gd name="T84" fmla="*/ 0 w 62"/>
                <a:gd name="T85" fmla="*/ 0 h 95"/>
                <a:gd name="T86" fmla="*/ 0 w 62"/>
                <a:gd name="T87" fmla="*/ 0 h 95"/>
                <a:gd name="T88" fmla="*/ 0 w 62"/>
                <a:gd name="T89" fmla="*/ 0 h 95"/>
                <a:gd name="T90" fmla="*/ 0 w 62"/>
                <a:gd name="T91" fmla="*/ 0 h 95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62"/>
                <a:gd name="T139" fmla="*/ 0 h 95"/>
                <a:gd name="T140" fmla="*/ 62 w 62"/>
                <a:gd name="T141" fmla="*/ 95 h 95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62" h="95">
                  <a:moveTo>
                    <a:pt x="17" y="1"/>
                  </a:moveTo>
                  <a:lnTo>
                    <a:pt x="26" y="0"/>
                  </a:lnTo>
                  <a:lnTo>
                    <a:pt x="37" y="3"/>
                  </a:lnTo>
                  <a:lnTo>
                    <a:pt x="44" y="8"/>
                  </a:lnTo>
                  <a:lnTo>
                    <a:pt x="50" y="14"/>
                  </a:lnTo>
                  <a:lnTo>
                    <a:pt x="55" y="21"/>
                  </a:lnTo>
                  <a:lnTo>
                    <a:pt x="60" y="29"/>
                  </a:lnTo>
                  <a:lnTo>
                    <a:pt x="61" y="38"/>
                  </a:lnTo>
                  <a:lnTo>
                    <a:pt x="62" y="48"/>
                  </a:lnTo>
                  <a:lnTo>
                    <a:pt x="61" y="56"/>
                  </a:lnTo>
                  <a:lnTo>
                    <a:pt x="60" y="65"/>
                  </a:lnTo>
                  <a:lnTo>
                    <a:pt x="55" y="74"/>
                  </a:lnTo>
                  <a:lnTo>
                    <a:pt x="50" y="81"/>
                  </a:lnTo>
                  <a:lnTo>
                    <a:pt x="44" y="86"/>
                  </a:lnTo>
                  <a:lnTo>
                    <a:pt x="37" y="91"/>
                  </a:lnTo>
                  <a:lnTo>
                    <a:pt x="27" y="94"/>
                  </a:lnTo>
                  <a:lnTo>
                    <a:pt x="19" y="95"/>
                  </a:lnTo>
                  <a:lnTo>
                    <a:pt x="17" y="87"/>
                  </a:lnTo>
                  <a:lnTo>
                    <a:pt x="11" y="85"/>
                  </a:lnTo>
                  <a:lnTo>
                    <a:pt x="11" y="83"/>
                  </a:lnTo>
                  <a:lnTo>
                    <a:pt x="15" y="79"/>
                  </a:lnTo>
                  <a:lnTo>
                    <a:pt x="21" y="74"/>
                  </a:lnTo>
                  <a:lnTo>
                    <a:pt x="26" y="67"/>
                  </a:lnTo>
                  <a:lnTo>
                    <a:pt x="31" y="61"/>
                  </a:lnTo>
                  <a:lnTo>
                    <a:pt x="34" y="52"/>
                  </a:lnTo>
                  <a:lnTo>
                    <a:pt x="37" y="43"/>
                  </a:lnTo>
                  <a:lnTo>
                    <a:pt x="37" y="35"/>
                  </a:lnTo>
                  <a:lnTo>
                    <a:pt x="38" y="26"/>
                  </a:lnTo>
                  <a:lnTo>
                    <a:pt x="30" y="22"/>
                  </a:lnTo>
                  <a:lnTo>
                    <a:pt x="24" y="22"/>
                  </a:lnTo>
                  <a:lnTo>
                    <a:pt x="18" y="24"/>
                  </a:lnTo>
                  <a:lnTo>
                    <a:pt x="14" y="28"/>
                  </a:lnTo>
                  <a:lnTo>
                    <a:pt x="11" y="33"/>
                  </a:lnTo>
                  <a:lnTo>
                    <a:pt x="9" y="40"/>
                  </a:lnTo>
                  <a:lnTo>
                    <a:pt x="8" y="47"/>
                  </a:lnTo>
                  <a:lnTo>
                    <a:pt x="11" y="55"/>
                  </a:lnTo>
                  <a:lnTo>
                    <a:pt x="5" y="52"/>
                  </a:lnTo>
                  <a:lnTo>
                    <a:pt x="2" y="44"/>
                  </a:lnTo>
                  <a:lnTo>
                    <a:pt x="0" y="36"/>
                  </a:lnTo>
                  <a:lnTo>
                    <a:pt x="1" y="27"/>
                  </a:lnTo>
                  <a:lnTo>
                    <a:pt x="2" y="17"/>
                  </a:lnTo>
                  <a:lnTo>
                    <a:pt x="5" y="10"/>
                  </a:lnTo>
                  <a:lnTo>
                    <a:pt x="9" y="3"/>
                  </a:lnTo>
                  <a:lnTo>
                    <a:pt x="1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060" name="Freeform 498"/>
            <p:cNvSpPr>
              <a:spLocks/>
            </p:cNvSpPr>
            <p:nvPr/>
          </p:nvSpPr>
          <p:spPr bwMode="auto">
            <a:xfrm>
              <a:off x="6546" y="3997"/>
              <a:ext cx="8" cy="4"/>
            </a:xfrm>
            <a:custGeom>
              <a:avLst/>
              <a:gdLst>
                <a:gd name="T0" fmla="*/ 0 w 33"/>
                <a:gd name="T1" fmla="*/ 0 h 16"/>
                <a:gd name="T2" fmla="*/ 0 w 33"/>
                <a:gd name="T3" fmla="*/ 0 h 16"/>
                <a:gd name="T4" fmla="*/ 0 w 33"/>
                <a:gd name="T5" fmla="*/ 0 h 16"/>
                <a:gd name="T6" fmla="*/ 0 w 33"/>
                <a:gd name="T7" fmla="*/ 0 h 16"/>
                <a:gd name="T8" fmla="*/ 0 w 33"/>
                <a:gd name="T9" fmla="*/ 0 h 16"/>
                <a:gd name="T10" fmla="*/ 0 w 33"/>
                <a:gd name="T11" fmla="*/ 0 h 16"/>
                <a:gd name="T12" fmla="*/ 0 w 33"/>
                <a:gd name="T13" fmla="*/ 0 h 16"/>
                <a:gd name="T14" fmla="*/ 0 w 33"/>
                <a:gd name="T15" fmla="*/ 0 h 16"/>
                <a:gd name="T16" fmla="*/ 0 w 33"/>
                <a:gd name="T17" fmla="*/ 0 h 16"/>
                <a:gd name="T18" fmla="*/ 0 w 33"/>
                <a:gd name="T19" fmla="*/ 0 h 16"/>
                <a:gd name="T20" fmla="*/ 0 w 33"/>
                <a:gd name="T21" fmla="*/ 0 h 16"/>
                <a:gd name="T22" fmla="*/ 0 w 33"/>
                <a:gd name="T23" fmla="*/ 0 h 16"/>
                <a:gd name="T24" fmla="*/ 0 w 33"/>
                <a:gd name="T25" fmla="*/ 0 h 16"/>
                <a:gd name="T26" fmla="*/ 0 w 33"/>
                <a:gd name="T27" fmla="*/ 0 h 1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3"/>
                <a:gd name="T43" fmla="*/ 0 h 16"/>
                <a:gd name="T44" fmla="*/ 33 w 33"/>
                <a:gd name="T45" fmla="*/ 16 h 1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3" h="16">
                  <a:moveTo>
                    <a:pt x="6" y="0"/>
                  </a:moveTo>
                  <a:lnTo>
                    <a:pt x="12" y="0"/>
                  </a:lnTo>
                  <a:lnTo>
                    <a:pt x="19" y="0"/>
                  </a:lnTo>
                  <a:lnTo>
                    <a:pt x="25" y="0"/>
                  </a:lnTo>
                  <a:lnTo>
                    <a:pt x="33" y="0"/>
                  </a:lnTo>
                  <a:lnTo>
                    <a:pt x="33" y="8"/>
                  </a:lnTo>
                  <a:lnTo>
                    <a:pt x="25" y="14"/>
                  </a:lnTo>
                  <a:lnTo>
                    <a:pt x="19" y="15"/>
                  </a:lnTo>
                  <a:lnTo>
                    <a:pt x="13" y="16"/>
                  </a:lnTo>
                  <a:lnTo>
                    <a:pt x="7" y="14"/>
                  </a:lnTo>
                  <a:lnTo>
                    <a:pt x="4" y="12"/>
                  </a:lnTo>
                  <a:lnTo>
                    <a:pt x="0" y="7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061" name="Freeform 499"/>
            <p:cNvSpPr>
              <a:spLocks/>
            </p:cNvSpPr>
            <p:nvPr/>
          </p:nvSpPr>
          <p:spPr bwMode="auto">
            <a:xfrm>
              <a:off x="6515" y="4005"/>
              <a:ext cx="28" cy="17"/>
            </a:xfrm>
            <a:custGeom>
              <a:avLst/>
              <a:gdLst>
                <a:gd name="T0" fmla="*/ 0 w 114"/>
                <a:gd name="T1" fmla="*/ 0 h 67"/>
                <a:gd name="T2" fmla="*/ 0 w 114"/>
                <a:gd name="T3" fmla="*/ 0 h 67"/>
                <a:gd name="T4" fmla="*/ 0 w 114"/>
                <a:gd name="T5" fmla="*/ 0 h 67"/>
                <a:gd name="T6" fmla="*/ 0 w 114"/>
                <a:gd name="T7" fmla="*/ 0 h 67"/>
                <a:gd name="T8" fmla="*/ 0 w 114"/>
                <a:gd name="T9" fmla="*/ 0 h 67"/>
                <a:gd name="T10" fmla="*/ 0 w 114"/>
                <a:gd name="T11" fmla="*/ 0 h 67"/>
                <a:gd name="T12" fmla="*/ 0 w 114"/>
                <a:gd name="T13" fmla="*/ 0 h 67"/>
                <a:gd name="T14" fmla="*/ 0 w 114"/>
                <a:gd name="T15" fmla="*/ 0 h 67"/>
                <a:gd name="T16" fmla="*/ 0 w 114"/>
                <a:gd name="T17" fmla="*/ 0 h 67"/>
                <a:gd name="T18" fmla="*/ 0 w 114"/>
                <a:gd name="T19" fmla="*/ 0 h 67"/>
                <a:gd name="T20" fmla="*/ 0 w 114"/>
                <a:gd name="T21" fmla="*/ 0 h 67"/>
                <a:gd name="T22" fmla="*/ 0 w 114"/>
                <a:gd name="T23" fmla="*/ 0 h 67"/>
                <a:gd name="T24" fmla="*/ 0 w 114"/>
                <a:gd name="T25" fmla="*/ 0 h 67"/>
                <a:gd name="T26" fmla="*/ 0 w 114"/>
                <a:gd name="T27" fmla="*/ 0 h 67"/>
                <a:gd name="T28" fmla="*/ 0 w 114"/>
                <a:gd name="T29" fmla="*/ 0 h 67"/>
                <a:gd name="T30" fmla="*/ 0 w 114"/>
                <a:gd name="T31" fmla="*/ 0 h 67"/>
                <a:gd name="T32" fmla="*/ 0 w 114"/>
                <a:gd name="T33" fmla="*/ 0 h 67"/>
                <a:gd name="T34" fmla="*/ 0 w 114"/>
                <a:gd name="T35" fmla="*/ 0 h 67"/>
                <a:gd name="T36" fmla="*/ 0 w 114"/>
                <a:gd name="T37" fmla="*/ 0 h 67"/>
                <a:gd name="T38" fmla="*/ 0 w 114"/>
                <a:gd name="T39" fmla="*/ 0 h 67"/>
                <a:gd name="T40" fmla="*/ 0 w 114"/>
                <a:gd name="T41" fmla="*/ 0 h 67"/>
                <a:gd name="T42" fmla="*/ 0 w 114"/>
                <a:gd name="T43" fmla="*/ 0 h 67"/>
                <a:gd name="T44" fmla="*/ 0 w 114"/>
                <a:gd name="T45" fmla="*/ 0 h 67"/>
                <a:gd name="T46" fmla="*/ 0 w 114"/>
                <a:gd name="T47" fmla="*/ 0 h 67"/>
                <a:gd name="T48" fmla="*/ 0 w 114"/>
                <a:gd name="T49" fmla="*/ 0 h 67"/>
                <a:gd name="T50" fmla="*/ 0 w 114"/>
                <a:gd name="T51" fmla="*/ 0 h 67"/>
                <a:gd name="T52" fmla="*/ 0 w 114"/>
                <a:gd name="T53" fmla="*/ 0 h 67"/>
                <a:gd name="T54" fmla="*/ 0 w 114"/>
                <a:gd name="T55" fmla="*/ 0 h 67"/>
                <a:gd name="T56" fmla="*/ 0 w 114"/>
                <a:gd name="T57" fmla="*/ 0 h 67"/>
                <a:gd name="T58" fmla="*/ 0 w 114"/>
                <a:gd name="T59" fmla="*/ 0 h 67"/>
                <a:gd name="T60" fmla="*/ 0 w 114"/>
                <a:gd name="T61" fmla="*/ 0 h 67"/>
                <a:gd name="T62" fmla="*/ 0 w 114"/>
                <a:gd name="T63" fmla="*/ 0 h 67"/>
                <a:gd name="T64" fmla="*/ 0 w 114"/>
                <a:gd name="T65" fmla="*/ 0 h 67"/>
                <a:gd name="T66" fmla="*/ 0 w 114"/>
                <a:gd name="T67" fmla="*/ 0 h 67"/>
                <a:gd name="T68" fmla="*/ 0 w 114"/>
                <a:gd name="T69" fmla="*/ 0 h 67"/>
                <a:gd name="T70" fmla="*/ 0 w 114"/>
                <a:gd name="T71" fmla="*/ 0 h 67"/>
                <a:gd name="T72" fmla="*/ 0 w 114"/>
                <a:gd name="T73" fmla="*/ 0 h 67"/>
                <a:gd name="T74" fmla="*/ 0 w 114"/>
                <a:gd name="T75" fmla="*/ 0 h 67"/>
                <a:gd name="T76" fmla="*/ 0 w 114"/>
                <a:gd name="T77" fmla="*/ 0 h 67"/>
                <a:gd name="T78" fmla="*/ 0 w 114"/>
                <a:gd name="T79" fmla="*/ 0 h 67"/>
                <a:gd name="T80" fmla="*/ 0 w 114"/>
                <a:gd name="T81" fmla="*/ 0 h 67"/>
                <a:gd name="T82" fmla="*/ 0 w 114"/>
                <a:gd name="T83" fmla="*/ 0 h 67"/>
                <a:gd name="T84" fmla="*/ 0 w 114"/>
                <a:gd name="T85" fmla="*/ 0 h 67"/>
                <a:gd name="T86" fmla="*/ 0 w 114"/>
                <a:gd name="T87" fmla="*/ 0 h 67"/>
                <a:gd name="T88" fmla="*/ 0 w 114"/>
                <a:gd name="T89" fmla="*/ 0 h 67"/>
                <a:gd name="T90" fmla="*/ 0 w 114"/>
                <a:gd name="T91" fmla="*/ 0 h 67"/>
                <a:gd name="T92" fmla="*/ 0 w 114"/>
                <a:gd name="T93" fmla="*/ 0 h 67"/>
                <a:gd name="T94" fmla="*/ 0 w 114"/>
                <a:gd name="T95" fmla="*/ 0 h 67"/>
                <a:gd name="T96" fmla="*/ 0 w 114"/>
                <a:gd name="T97" fmla="*/ 0 h 67"/>
                <a:gd name="T98" fmla="*/ 0 w 114"/>
                <a:gd name="T99" fmla="*/ 0 h 67"/>
                <a:gd name="T100" fmla="*/ 0 w 114"/>
                <a:gd name="T101" fmla="*/ 0 h 67"/>
                <a:gd name="T102" fmla="*/ 0 w 114"/>
                <a:gd name="T103" fmla="*/ 0 h 67"/>
                <a:gd name="T104" fmla="*/ 0 w 114"/>
                <a:gd name="T105" fmla="*/ 0 h 67"/>
                <a:gd name="T106" fmla="*/ 0 w 114"/>
                <a:gd name="T107" fmla="*/ 0 h 67"/>
                <a:gd name="T108" fmla="*/ 0 w 114"/>
                <a:gd name="T109" fmla="*/ 0 h 67"/>
                <a:gd name="T110" fmla="*/ 0 w 114"/>
                <a:gd name="T111" fmla="*/ 0 h 6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14"/>
                <a:gd name="T169" fmla="*/ 0 h 67"/>
                <a:gd name="T170" fmla="*/ 114 w 114"/>
                <a:gd name="T171" fmla="*/ 67 h 6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14" h="67">
                  <a:moveTo>
                    <a:pt x="95" y="0"/>
                  </a:moveTo>
                  <a:lnTo>
                    <a:pt x="100" y="1"/>
                  </a:lnTo>
                  <a:lnTo>
                    <a:pt x="105" y="3"/>
                  </a:lnTo>
                  <a:lnTo>
                    <a:pt x="107" y="4"/>
                  </a:lnTo>
                  <a:lnTo>
                    <a:pt x="110" y="6"/>
                  </a:lnTo>
                  <a:lnTo>
                    <a:pt x="108" y="8"/>
                  </a:lnTo>
                  <a:lnTo>
                    <a:pt x="104" y="12"/>
                  </a:lnTo>
                  <a:lnTo>
                    <a:pt x="95" y="13"/>
                  </a:lnTo>
                  <a:lnTo>
                    <a:pt x="84" y="14"/>
                  </a:lnTo>
                  <a:lnTo>
                    <a:pt x="72" y="14"/>
                  </a:lnTo>
                  <a:lnTo>
                    <a:pt x="64" y="15"/>
                  </a:lnTo>
                  <a:lnTo>
                    <a:pt x="66" y="23"/>
                  </a:lnTo>
                  <a:lnTo>
                    <a:pt x="73" y="27"/>
                  </a:lnTo>
                  <a:lnTo>
                    <a:pt x="80" y="27"/>
                  </a:lnTo>
                  <a:lnTo>
                    <a:pt x="89" y="27"/>
                  </a:lnTo>
                  <a:lnTo>
                    <a:pt x="98" y="26"/>
                  </a:lnTo>
                  <a:lnTo>
                    <a:pt x="105" y="27"/>
                  </a:lnTo>
                  <a:lnTo>
                    <a:pt x="110" y="30"/>
                  </a:lnTo>
                  <a:lnTo>
                    <a:pt x="114" y="39"/>
                  </a:lnTo>
                  <a:lnTo>
                    <a:pt x="106" y="39"/>
                  </a:lnTo>
                  <a:lnTo>
                    <a:pt x="99" y="39"/>
                  </a:lnTo>
                  <a:lnTo>
                    <a:pt x="90" y="40"/>
                  </a:lnTo>
                  <a:lnTo>
                    <a:pt x="84" y="41"/>
                  </a:lnTo>
                  <a:lnTo>
                    <a:pt x="76" y="42"/>
                  </a:lnTo>
                  <a:lnTo>
                    <a:pt x="70" y="44"/>
                  </a:lnTo>
                  <a:lnTo>
                    <a:pt x="64" y="45"/>
                  </a:lnTo>
                  <a:lnTo>
                    <a:pt x="58" y="46"/>
                  </a:lnTo>
                  <a:lnTo>
                    <a:pt x="52" y="47"/>
                  </a:lnTo>
                  <a:lnTo>
                    <a:pt x="45" y="49"/>
                  </a:lnTo>
                  <a:lnTo>
                    <a:pt x="40" y="52"/>
                  </a:lnTo>
                  <a:lnTo>
                    <a:pt x="34" y="55"/>
                  </a:lnTo>
                  <a:lnTo>
                    <a:pt x="23" y="60"/>
                  </a:lnTo>
                  <a:lnTo>
                    <a:pt x="13" y="67"/>
                  </a:lnTo>
                  <a:lnTo>
                    <a:pt x="7" y="62"/>
                  </a:lnTo>
                  <a:lnTo>
                    <a:pt x="2" y="62"/>
                  </a:lnTo>
                  <a:lnTo>
                    <a:pt x="2" y="56"/>
                  </a:lnTo>
                  <a:lnTo>
                    <a:pt x="4" y="49"/>
                  </a:lnTo>
                  <a:lnTo>
                    <a:pt x="2" y="44"/>
                  </a:lnTo>
                  <a:lnTo>
                    <a:pt x="2" y="37"/>
                  </a:lnTo>
                  <a:lnTo>
                    <a:pt x="1" y="32"/>
                  </a:lnTo>
                  <a:lnTo>
                    <a:pt x="0" y="26"/>
                  </a:lnTo>
                  <a:lnTo>
                    <a:pt x="0" y="20"/>
                  </a:lnTo>
                  <a:lnTo>
                    <a:pt x="2" y="15"/>
                  </a:lnTo>
                  <a:lnTo>
                    <a:pt x="12" y="13"/>
                  </a:lnTo>
                  <a:lnTo>
                    <a:pt x="24" y="12"/>
                  </a:lnTo>
                  <a:lnTo>
                    <a:pt x="29" y="9"/>
                  </a:lnTo>
                  <a:lnTo>
                    <a:pt x="36" y="8"/>
                  </a:lnTo>
                  <a:lnTo>
                    <a:pt x="41" y="7"/>
                  </a:lnTo>
                  <a:lnTo>
                    <a:pt x="48" y="7"/>
                  </a:lnTo>
                  <a:lnTo>
                    <a:pt x="53" y="6"/>
                  </a:lnTo>
                  <a:lnTo>
                    <a:pt x="60" y="5"/>
                  </a:lnTo>
                  <a:lnTo>
                    <a:pt x="65" y="4"/>
                  </a:lnTo>
                  <a:lnTo>
                    <a:pt x="72" y="3"/>
                  </a:lnTo>
                  <a:lnTo>
                    <a:pt x="83" y="2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062" name="Freeform 500"/>
            <p:cNvSpPr>
              <a:spLocks/>
            </p:cNvSpPr>
            <p:nvPr/>
          </p:nvSpPr>
          <p:spPr bwMode="auto">
            <a:xfrm>
              <a:off x="7208" y="4015"/>
              <a:ext cx="9" cy="4"/>
            </a:xfrm>
            <a:custGeom>
              <a:avLst/>
              <a:gdLst>
                <a:gd name="T0" fmla="*/ 0 w 36"/>
                <a:gd name="T1" fmla="*/ 0 h 16"/>
                <a:gd name="T2" fmla="*/ 0 w 36"/>
                <a:gd name="T3" fmla="*/ 0 h 16"/>
                <a:gd name="T4" fmla="*/ 0 w 36"/>
                <a:gd name="T5" fmla="*/ 0 h 16"/>
                <a:gd name="T6" fmla="*/ 0 w 36"/>
                <a:gd name="T7" fmla="*/ 0 h 16"/>
                <a:gd name="T8" fmla="*/ 0 w 36"/>
                <a:gd name="T9" fmla="*/ 0 h 16"/>
                <a:gd name="T10" fmla="*/ 0 w 36"/>
                <a:gd name="T11" fmla="*/ 0 h 16"/>
                <a:gd name="T12" fmla="*/ 0 w 36"/>
                <a:gd name="T13" fmla="*/ 0 h 16"/>
                <a:gd name="T14" fmla="*/ 0 w 36"/>
                <a:gd name="T15" fmla="*/ 0 h 16"/>
                <a:gd name="T16" fmla="*/ 0 w 36"/>
                <a:gd name="T17" fmla="*/ 0 h 16"/>
                <a:gd name="T18" fmla="*/ 0 w 36"/>
                <a:gd name="T19" fmla="*/ 0 h 16"/>
                <a:gd name="T20" fmla="*/ 0 w 36"/>
                <a:gd name="T21" fmla="*/ 0 h 16"/>
                <a:gd name="T22" fmla="*/ 0 w 36"/>
                <a:gd name="T23" fmla="*/ 0 h 16"/>
                <a:gd name="T24" fmla="*/ 0 w 36"/>
                <a:gd name="T25" fmla="*/ 0 h 16"/>
                <a:gd name="T26" fmla="*/ 0 w 36"/>
                <a:gd name="T27" fmla="*/ 0 h 1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6"/>
                <a:gd name="T43" fmla="*/ 0 h 16"/>
                <a:gd name="T44" fmla="*/ 36 w 36"/>
                <a:gd name="T45" fmla="*/ 16 h 1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6" h="16">
                  <a:moveTo>
                    <a:pt x="23" y="0"/>
                  </a:moveTo>
                  <a:lnTo>
                    <a:pt x="27" y="1"/>
                  </a:lnTo>
                  <a:lnTo>
                    <a:pt x="30" y="5"/>
                  </a:lnTo>
                  <a:lnTo>
                    <a:pt x="34" y="9"/>
                  </a:lnTo>
                  <a:lnTo>
                    <a:pt x="36" y="16"/>
                  </a:lnTo>
                  <a:lnTo>
                    <a:pt x="27" y="16"/>
                  </a:lnTo>
                  <a:lnTo>
                    <a:pt x="18" y="16"/>
                  </a:lnTo>
                  <a:lnTo>
                    <a:pt x="7" y="15"/>
                  </a:lnTo>
                  <a:lnTo>
                    <a:pt x="1" y="14"/>
                  </a:lnTo>
                  <a:lnTo>
                    <a:pt x="0" y="9"/>
                  </a:lnTo>
                  <a:lnTo>
                    <a:pt x="7" y="6"/>
                  </a:lnTo>
                  <a:lnTo>
                    <a:pt x="13" y="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063" name="Freeform 501"/>
            <p:cNvSpPr>
              <a:spLocks/>
            </p:cNvSpPr>
            <p:nvPr/>
          </p:nvSpPr>
          <p:spPr bwMode="auto">
            <a:xfrm>
              <a:off x="6683" y="3943"/>
              <a:ext cx="13" cy="13"/>
            </a:xfrm>
            <a:custGeom>
              <a:avLst/>
              <a:gdLst>
                <a:gd name="T0" fmla="*/ 0 w 52"/>
                <a:gd name="T1" fmla="*/ 0 h 52"/>
                <a:gd name="T2" fmla="*/ 0 w 52"/>
                <a:gd name="T3" fmla="*/ 0 h 52"/>
                <a:gd name="T4" fmla="*/ 0 w 52"/>
                <a:gd name="T5" fmla="*/ 0 h 52"/>
                <a:gd name="T6" fmla="*/ 0 w 52"/>
                <a:gd name="T7" fmla="*/ 0 h 52"/>
                <a:gd name="T8" fmla="*/ 0 w 52"/>
                <a:gd name="T9" fmla="*/ 0 h 52"/>
                <a:gd name="T10" fmla="*/ 0 w 52"/>
                <a:gd name="T11" fmla="*/ 0 h 52"/>
                <a:gd name="T12" fmla="*/ 0 w 52"/>
                <a:gd name="T13" fmla="*/ 0 h 52"/>
                <a:gd name="T14" fmla="*/ 0 w 52"/>
                <a:gd name="T15" fmla="*/ 0 h 52"/>
                <a:gd name="T16" fmla="*/ 0 w 52"/>
                <a:gd name="T17" fmla="*/ 0 h 52"/>
                <a:gd name="T18" fmla="*/ 0 w 52"/>
                <a:gd name="T19" fmla="*/ 0 h 52"/>
                <a:gd name="T20" fmla="*/ 0 w 52"/>
                <a:gd name="T21" fmla="*/ 0 h 52"/>
                <a:gd name="T22" fmla="*/ 0 w 52"/>
                <a:gd name="T23" fmla="*/ 0 h 52"/>
                <a:gd name="T24" fmla="*/ 0 w 52"/>
                <a:gd name="T25" fmla="*/ 0 h 52"/>
                <a:gd name="T26" fmla="*/ 0 w 52"/>
                <a:gd name="T27" fmla="*/ 0 h 52"/>
                <a:gd name="T28" fmla="*/ 0 w 52"/>
                <a:gd name="T29" fmla="*/ 0 h 52"/>
                <a:gd name="T30" fmla="*/ 0 w 52"/>
                <a:gd name="T31" fmla="*/ 0 h 52"/>
                <a:gd name="T32" fmla="*/ 0 w 52"/>
                <a:gd name="T33" fmla="*/ 0 h 52"/>
                <a:gd name="T34" fmla="*/ 0 w 52"/>
                <a:gd name="T35" fmla="*/ 0 h 52"/>
                <a:gd name="T36" fmla="*/ 0 w 52"/>
                <a:gd name="T37" fmla="*/ 0 h 52"/>
                <a:gd name="T38" fmla="*/ 0 w 52"/>
                <a:gd name="T39" fmla="*/ 0 h 52"/>
                <a:gd name="T40" fmla="*/ 0 w 52"/>
                <a:gd name="T41" fmla="*/ 0 h 52"/>
                <a:gd name="T42" fmla="*/ 0 w 52"/>
                <a:gd name="T43" fmla="*/ 0 h 52"/>
                <a:gd name="T44" fmla="*/ 0 w 52"/>
                <a:gd name="T45" fmla="*/ 0 h 52"/>
                <a:gd name="T46" fmla="*/ 0 w 52"/>
                <a:gd name="T47" fmla="*/ 0 h 52"/>
                <a:gd name="T48" fmla="*/ 0 w 52"/>
                <a:gd name="T49" fmla="*/ 0 h 52"/>
                <a:gd name="T50" fmla="*/ 0 w 52"/>
                <a:gd name="T51" fmla="*/ 0 h 52"/>
                <a:gd name="T52" fmla="*/ 0 w 52"/>
                <a:gd name="T53" fmla="*/ 0 h 52"/>
                <a:gd name="T54" fmla="*/ 0 w 52"/>
                <a:gd name="T55" fmla="*/ 0 h 52"/>
                <a:gd name="T56" fmla="*/ 0 w 52"/>
                <a:gd name="T57" fmla="*/ 0 h 52"/>
                <a:gd name="T58" fmla="*/ 0 w 52"/>
                <a:gd name="T59" fmla="*/ 0 h 5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2"/>
                <a:gd name="T91" fmla="*/ 0 h 52"/>
                <a:gd name="T92" fmla="*/ 52 w 52"/>
                <a:gd name="T93" fmla="*/ 52 h 52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2" h="52">
                  <a:moveTo>
                    <a:pt x="5" y="2"/>
                  </a:moveTo>
                  <a:lnTo>
                    <a:pt x="4" y="3"/>
                  </a:lnTo>
                  <a:lnTo>
                    <a:pt x="3" y="8"/>
                  </a:lnTo>
                  <a:lnTo>
                    <a:pt x="0" y="13"/>
                  </a:lnTo>
                  <a:lnTo>
                    <a:pt x="0" y="21"/>
                  </a:lnTo>
                  <a:lnTo>
                    <a:pt x="0" y="28"/>
                  </a:lnTo>
                  <a:lnTo>
                    <a:pt x="3" y="36"/>
                  </a:lnTo>
                  <a:lnTo>
                    <a:pt x="6" y="41"/>
                  </a:lnTo>
                  <a:lnTo>
                    <a:pt x="16" y="48"/>
                  </a:lnTo>
                  <a:lnTo>
                    <a:pt x="22" y="51"/>
                  </a:lnTo>
                  <a:lnTo>
                    <a:pt x="29" y="52"/>
                  </a:lnTo>
                  <a:lnTo>
                    <a:pt x="35" y="52"/>
                  </a:lnTo>
                  <a:lnTo>
                    <a:pt x="41" y="52"/>
                  </a:lnTo>
                  <a:lnTo>
                    <a:pt x="50" y="51"/>
                  </a:lnTo>
                  <a:lnTo>
                    <a:pt x="52" y="50"/>
                  </a:lnTo>
                  <a:lnTo>
                    <a:pt x="52" y="40"/>
                  </a:lnTo>
                  <a:lnTo>
                    <a:pt x="51" y="39"/>
                  </a:lnTo>
                  <a:lnTo>
                    <a:pt x="46" y="38"/>
                  </a:lnTo>
                  <a:lnTo>
                    <a:pt x="40" y="35"/>
                  </a:lnTo>
                  <a:lnTo>
                    <a:pt x="34" y="32"/>
                  </a:lnTo>
                  <a:lnTo>
                    <a:pt x="28" y="29"/>
                  </a:lnTo>
                  <a:lnTo>
                    <a:pt x="21" y="27"/>
                  </a:lnTo>
                  <a:lnTo>
                    <a:pt x="17" y="23"/>
                  </a:lnTo>
                  <a:lnTo>
                    <a:pt x="16" y="19"/>
                  </a:lnTo>
                  <a:lnTo>
                    <a:pt x="14" y="12"/>
                  </a:lnTo>
                  <a:lnTo>
                    <a:pt x="12" y="7"/>
                  </a:lnTo>
                  <a:lnTo>
                    <a:pt x="11" y="1"/>
                  </a:lnTo>
                  <a:lnTo>
                    <a:pt x="11" y="0"/>
                  </a:lnTo>
                  <a:lnTo>
                    <a:pt x="5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064" name="Freeform 502"/>
            <p:cNvSpPr>
              <a:spLocks/>
            </p:cNvSpPr>
            <p:nvPr/>
          </p:nvSpPr>
          <p:spPr bwMode="auto">
            <a:xfrm>
              <a:off x="7040" y="3946"/>
              <a:ext cx="13" cy="15"/>
            </a:xfrm>
            <a:custGeom>
              <a:avLst/>
              <a:gdLst>
                <a:gd name="T0" fmla="*/ 0 w 55"/>
                <a:gd name="T1" fmla="*/ 0 h 62"/>
                <a:gd name="T2" fmla="*/ 0 w 55"/>
                <a:gd name="T3" fmla="*/ 0 h 62"/>
                <a:gd name="T4" fmla="*/ 0 w 55"/>
                <a:gd name="T5" fmla="*/ 0 h 62"/>
                <a:gd name="T6" fmla="*/ 0 w 55"/>
                <a:gd name="T7" fmla="*/ 0 h 62"/>
                <a:gd name="T8" fmla="*/ 0 w 55"/>
                <a:gd name="T9" fmla="*/ 0 h 62"/>
                <a:gd name="T10" fmla="*/ 0 w 55"/>
                <a:gd name="T11" fmla="*/ 0 h 62"/>
                <a:gd name="T12" fmla="*/ 0 w 55"/>
                <a:gd name="T13" fmla="*/ 0 h 62"/>
                <a:gd name="T14" fmla="*/ 0 w 55"/>
                <a:gd name="T15" fmla="*/ 0 h 6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5"/>
                <a:gd name="T25" fmla="*/ 0 h 62"/>
                <a:gd name="T26" fmla="*/ 55 w 55"/>
                <a:gd name="T27" fmla="*/ 62 h 6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5" h="62">
                  <a:moveTo>
                    <a:pt x="0" y="62"/>
                  </a:moveTo>
                  <a:lnTo>
                    <a:pt x="26" y="24"/>
                  </a:lnTo>
                  <a:lnTo>
                    <a:pt x="55" y="8"/>
                  </a:lnTo>
                  <a:lnTo>
                    <a:pt x="53" y="0"/>
                  </a:lnTo>
                  <a:lnTo>
                    <a:pt x="13" y="16"/>
                  </a:lnTo>
                  <a:lnTo>
                    <a:pt x="0" y="30"/>
                  </a:lnTo>
                  <a:lnTo>
                    <a:pt x="0" y="6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065" name="Freeform 503"/>
            <p:cNvSpPr>
              <a:spLocks/>
            </p:cNvSpPr>
            <p:nvPr/>
          </p:nvSpPr>
          <p:spPr bwMode="auto">
            <a:xfrm>
              <a:off x="7179" y="3931"/>
              <a:ext cx="7" cy="21"/>
            </a:xfrm>
            <a:custGeom>
              <a:avLst/>
              <a:gdLst>
                <a:gd name="T0" fmla="*/ 0 w 28"/>
                <a:gd name="T1" fmla="*/ 0 h 84"/>
                <a:gd name="T2" fmla="*/ 0 w 28"/>
                <a:gd name="T3" fmla="*/ 0 h 84"/>
                <a:gd name="T4" fmla="*/ 0 w 28"/>
                <a:gd name="T5" fmla="*/ 0 h 84"/>
                <a:gd name="T6" fmla="*/ 0 w 28"/>
                <a:gd name="T7" fmla="*/ 0 h 84"/>
                <a:gd name="T8" fmla="*/ 0 w 28"/>
                <a:gd name="T9" fmla="*/ 0 h 84"/>
                <a:gd name="T10" fmla="*/ 0 w 28"/>
                <a:gd name="T11" fmla="*/ 0 h 84"/>
                <a:gd name="T12" fmla="*/ 0 w 28"/>
                <a:gd name="T13" fmla="*/ 0 h 84"/>
                <a:gd name="T14" fmla="*/ 0 w 28"/>
                <a:gd name="T15" fmla="*/ 0 h 8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8"/>
                <a:gd name="T25" fmla="*/ 0 h 84"/>
                <a:gd name="T26" fmla="*/ 28 w 28"/>
                <a:gd name="T27" fmla="*/ 84 h 8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8" h="84">
                  <a:moveTo>
                    <a:pt x="0" y="7"/>
                  </a:moveTo>
                  <a:lnTo>
                    <a:pt x="4" y="60"/>
                  </a:lnTo>
                  <a:lnTo>
                    <a:pt x="0" y="84"/>
                  </a:lnTo>
                  <a:lnTo>
                    <a:pt x="16" y="84"/>
                  </a:lnTo>
                  <a:lnTo>
                    <a:pt x="28" y="33"/>
                  </a:lnTo>
                  <a:lnTo>
                    <a:pt x="16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066" name="Freeform 504"/>
            <p:cNvSpPr>
              <a:spLocks/>
            </p:cNvSpPr>
            <p:nvPr/>
          </p:nvSpPr>
          <p:spPr bwMode="auto">
            <a:xfrm>
              <a:off x="7184" y="3922"/>
              <a:ext cx="6" cy="10"/>
            </a:xfrm>
            <a:custGeom>
              <a:avLst/>
              <a:gdLst>
                <a:gd name="T0" fmla="*/ 0 w 23"/>
                <a:gd name="T1" fmla="*/ 0 h 42"/>
                <a:gd name="T2" fmla="*/ 0 w 23"/>
                <a:gd name="T3" fmla="*/ 0 h 42"/>
                <a:gd name="T4" fmla="*/ 0 w 23"/>
                <a:gd name="T5" fmla="*/ 0 h 42"/>
                <a:gd name="T6" fmla="*/ 0 w 23"/>
                <a:gd name="T7" fmla="*/ 0 h 42"/>
                <a:gd name="T8" fmla="*/ 0 w 23"/>
                <a:gd name="T9" fmla="*/ 0 h 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3"/>
                <a:gd name="T16" fmla="*/ 0 h 42"/>
                <a:gd name="T17" fmla="*/ 23 w 23"/>
                <a:gd name="T18" fmla="*/ 42 h 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3" h="42">
                  <a:moveTo>
                    <a:pt x="0" y="0"/>
                  </a:moveTo>
                  <a:lnTo>
                    <a:pt x="18" y="42"/>
                  </a:lnTo>
                  <a:lnTo>
                    <a:pt x="23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6692" name="TextBox 15"/>
          <p:cNvSpPr txBox="1">
            <a:spLocks noChangeArrowheads="1"/>
          </p:cNvSpPr>
          <p:nvPr/>
        </p:nvSpPr>
        <p:spPr bwMode="auto">
          <a:xfrm>
            <a:off x="4824413" y="7362825"/>
            <a:ext cx="1328737" cy="280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0478" tIns="55239" rIns="110478" bIns="55239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3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100" b="1">
                <a:cs typeface="Times New Roman" panose="02020603050405020304" pitchFamily="18" charset="0"/>
              </a:rPr>
              <a:t>Угольный разрез</a:t>
            </a:r>
          </a:p>
        </p:txBody>
      </p:sp>
      <p:pic>
        <p:nvPicPr>
          <p:cNvPr id="26693" name="Picture 1961" descr="фенол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C7FFCC"/>
              </a:clrFrom>
              <a:clrTo>
                <a:srgbClr val="C7FFC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22" t="23438" r="45166" b="70436"/>
          <a:stretch>
            <a:fillRect/>
          </a:stretch>
        </p:blipFill>
        <p:spPr bwMode="auto">
          <a:xfrm>
            <a:off x="3968750" y="7748588"/>
            <a:ext cx="63817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94" name="TextBox 15"/>
          <p:cNvSpPr txBox="1">
            <a:spLocks noChangeArrowheads="1"/>
          </p:cNvSpPr>
          <p:nvPr/>
        </p:nvSpPr>
        <p:spPr bwMode="auto">
          <a:xfrm>
            <a:off x="4824413" y="7753350"/>
            <a:ext cx="692150" cy="280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0478" tIns="55239" rIns="110478" bIns="55239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3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100" b="1">
                <a:cs typeface="Times New Roman" panose="02020603050405020304" pitchFamily="18" charset="0"/>
              </a:rPr>
              <a:t>Карьер</a:t>
            </a:r>
          </a:p>
        </p:txBody>
      </p:sp>
      <p:grpSp>
        <p:nvGrpSpPr>
          <p:cNvPr id="26695" name="Группа 594"/>
          <p:cNvGrpSpPr>
            <a:grpSpLocks/>
          </p:cNvGrpSpPr>
          <p:nvPr/>
        </p:nvGrpSpPr>
        <p:grpSpPr bwMode="auto">
          <a:xfrm>
            <a:off x="4229100" y="6981825"/>
            <a:ext cx="427038" cy="261938"/>
            <a:chOff x="3737074" y="5423684"/>
            <a:chExt cx="345069" cy="224287"/>
          </a:xfrm>
        </p:grpSpPr>
        <p:sp>
          <p:nvSpPr>
            <p:cNvPr id="592" name="Овал 591"/>
            <p:cNvSpPr/>
            <p:nvPr/>
          </p:nvSpPr>
          <p:spPr>
            <a:xfrm>
              <a:off x="3811475" y="5431840"/>
              <a:ext cx="216791" cy="21613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>
                <a:defRPr/>
              </a:pPr>
              <a:endParaRPr lang="ru-RU" sz="1300" dirty="0"/>
            </a:p>
          </p:txBody>
        </p:sp>
        <p:sp>
          <p:nvSpPr>
            <p:cNvPr id="26922" name="TextBox 592"/>
            <p:cNvSpPr txBox="1">
              <a:spLocks noChangeArrowheads="1"/>
            </p:cNvSpPr>
            <p:nvPr/>
          </p:nvSpPr>
          <p:spPr bwMode="auto">
            <a:xfrm>
              <a:off x="3737074" y="5423684"/>
              <a:ext cx="345069" cy="2151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45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39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3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635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635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635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635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300" b="1"/>
                <a:t>ОФ</a:t>
              </a:r>
            </a:p>
          </p:txBody>
        </p:sp>
      </p:grpSp>
      <p:grpSp>
        <p:nvGrpSpPr>
          <p:cNvPr id="26696" name="Группа 38"/>
          <p:cNvGrpSpPr>
            <a:grpSpLocks/>
          </p:cNvGrpSpPr>
          <p:nvPr/>
        </p:nvGrpSpPr>
        <p:grpSpPr bwMode="auto">
          <a:xfrm>
            <a:off x="4279900" y="1290638"/>
            <a:ext cx="306388" cy="279400"/>
            <a:chOff x="381000" y="1981200"/>
            <a:chExt cx="304800" cy="304800"/>
          </a:xfrm>
        </p:grpSpPr>
        <p:sp>
          <p:nvSpPr>
            <p:cNvPr id="596" name="Прямоугольник 595"/>
            <p:cNvSpPr/>
            <p:nvPr/>
          </p:nvSpPr>
          <p:spPr bwMode="auto">
            <a:xfrm>
              <a:off x="381000" y="1981200"/>
              <a:ext cx="304800" cy="304800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graphicFrame>
          <p:nvGraphicFramePr>
            <p:cNvPr id="26920" name="Object 4"/>
            <p:cNvGraphicFramePr>
              <a:graphicFrameLocks noChangeAspect="1"/>
            </p:cNvGraphicFramePr>
            <p:nvPr/>
          </p:nvGraphicFramePr>
          <p:xfrm>
            <a:off x="431800" y="2032002"/>
            <a:ext cx="191559" cy="2286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7437" name="Clip" r:id="rId10" imgW="527995" imgH="703385" progId="">
                    <p:embed/>
                  </p:oleObj>
                </mc:Choice>
                <mc:Fallback>
                  <p:oleObj name="Clip" r:id="rId10" imgW="527995" imgH="703385" progId="">
                    <p:embed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1800" y="2032002"/>
                          <a:ext cx="191559" cy="228600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6697" name="Group 465"/>
          <p:cNvGrpSpPr>
            <a:grpSpLocks/>
          </p:cNvGrpSpPr>
          <p:nvPr/>
        </p:nvGrpSpPr>
        <p:grpSpPr bwMode="auto">
          <a:xfrm>
            <a:off x="4237038" y="3327400"/>
            <a:ext cx="352425" cy="258763"/>
            <a:chOff x="7363" y="4473"/>
            <a:chExt cx="191" cy="188"/>
          </a:xfrm>
        </p:grpSpPr>
        <p:sp>
          <p:nvSpPr>
            <p:cNvPr id="599" name="Rectangle 466"/>
            <p:cNvSpPr>
              <a:spLocks noChangeArrowheads="1"/>
            </p:cNvSpPr>
            <p:nvPr/>
          </p:nvSpPr>
          <p:spPr bwMode="auto">
            <a:xfrm>
              <a:off x="7363" y="4577"/>
              <a:ext cx="170" cy="84"/>
            </a:xfrm>
            <a:prstGeom prst="rect">
              <a:avLst/>
            </a:prstGeom>
            <a:solidFill>
              <a:srgbClr val="FF3300"/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 prstMaterial="dkEdge">
              <a:bevelT w="260350"/>
            </a:sp3d>
          </p:spPr>
          <p:txBody>
            <a:bodyPr wrap="none" lIns="91381" tIns="45690" rIns="91381" bIns="45690" anchor="ctr"/>
            <a:lstStyle/>
            <a:p>
              <a:pPr algn="ctr" defTabSz="1102861">
                <a:defRPr/>
              </a:pPr>
              <a:endParaRPr lang="ru-RU" sz="1000" dirty="0"/>
            </a:p>
          </p:txBody>
        </p:sp>
        <p:sp>
          <p:nvSpPr>
            <p:cNvPr id="600" name="AutoShape 467"/>
            <p:cNvSpPr>
              <a:spLocks noChangeArrowheads="1"/>
            </p:cNvSpPr>
            <p:nvPr/>
          </p:nvSpPr>
          <p:spPr bwMode="auto">
            <a:xfrm rot="10800000">
              <a:off x="7469" y="4473"/>
              <a:ext cx="85" cy="18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74 w 21600"/>
                <a:gd name="T13" fmla="*/ 4481 h 21600"/>
                <a:gd name="T14" fmla="*/ 17026 w 21600"/>
                <a:gd name="T15" fmla="*/ 17119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 prstMaterial="dkEdge">
              <a:bevelT w="260350"/>
            </a:sp3d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26698" name="Text Box 47"/>
          <p:cNvSpPr txBox="1">
            <a:spLocks noChangeArrowheads="1"/>
          </p:cNvSpPr>
          <p:nvPr/>
        </p:nvSpPr>
        <p:spPr bwMode="auto">
          <a:xfrm>
            <a:off x="4699000" y="3351213"/>
            <a:ext cx="1866900" cy="315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46376" tIns="73177" rIns="146376" bIns="73177">
            <a:spAutoFit/>
          </a:bodyPr>
          <a:lstStyle>
            <a:lvl1pPr defTabSz="2162175">
              <a:spcBef>
                <a:spcPct val="20000"/>
              </a:spcBef>
              <a:buFont typeface="Arial" panose="020B0604020202020204" pitchFamily="34" charset="0"/>
              <a:buChar char="•"/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2162175">
              <a:spcBef>
                <a:spcPct val="20000"/>
              </a:spcBef>
              <a:buFont typeface="Arial" panose="020B0604020202020204" pitchFamily="34" charset="0"/>
              <a:buChar char="–"/>
              <a:defRPr sz="3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2162175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216217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2162175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21621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21621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21621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21621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chemeClr val="tx1"/>
              </a:buClr>
              <a:buSzPts val="800"/>
              <a:buFontTx/>
              <a:buNone/>
            </a:pPr>
            <a:r>
              <a:rPr lang="ru-RU" altLang="ru-RU" sz="1100" b="1">
                <a:cs typeface="Times New Roman" panose="02020603050405020304" pitchFamily="18" charset="0"/>
              </a:rPr>
              <a:t>ТЭЦ;</a:t>
            </a:r>
          </a:p>
        </p:txBody>
      </p:sp>
      <p:sp>
        <p:nvSpPr>
          <p:cNvPr id="602" name="Овал 601"/>
          <p:cNvSpPr/>
          <p:nvPr/>
        </p:nvSpPr>
        <p:spPr>
          <a:xfrm>
            <a:off x="4312568" y="3738625"/>
            <a:ext cx="221767" cy="21047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0465" tIns="55233" rIns="110465" bIns="55233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6702" name="Text Box 47"/>
          <p:cNvSpPr txBox="1">
            <a:spLocks noChangeArrowheads="1"/>
          </p:cNvSpPr>
          <p:nvPr/>
        </p:nvSpPr>
        <p:spPr bwMode="auto">
          <a:xfrm>
            <a:off x="4703763" y="3692525"/>
            <a:ext cx="1866900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46376" tIns="73177" rIns="146376" bIns="73177">
            <a:spAutoFit/>
          </a:bodyPr>
          <a:lstStyle>
            <a:lvl1pPr defTabSz="2162175">
              <a:spcBef>
                <a:spcPct val="20000"/>
              </a:spcBef>
              <a:buFont typeface="Arial" panose="020B0604020202020204" pitchFamily="34" charset="0"/>
              <a:buChar char="•"/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2162175">
              <a:spcBef>
                <a:spcPct val="20000"/>
              </a:spcBef>
              <a:buFont typeface="Arial" panose="020B0604020202020204" pitchFamily="34" charset="0"/>
              <a:buChar char="–"/>
              <a:defRPr sz="3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2162175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216217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2162175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21621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21621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21621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21621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chemeClr val="tx1"/>
              </a:buClr>
              <a:buSzPts val="800"/>
              <a:buFontTx/>
              <a:buNone/>
            </a:pPr>
            <a:r>
              <a:rPr lang="ru-RU" altLang="ru-RU" sz="1100" b="1">
                <a:cs typeface="Times New Roman" panose="02020603050405020304" pitchFamily="18" charset="0"/>
              </a:rPr>
              <a:t>Тепловой пункт;</a:t>
            </a:r>
          </a:p>
        </p:txBody>
      </p:sp>
      <p:grpSp>
        <p:nvGrpSpPr>
          <p:cNvPr id="26703" name="Group 32"/>
          <p:cNvGrpSpPr>
            <a:grpSpLocks/>
          </p:cNvGrpSpPr>
          <p:nvPr/>
        </p:nvGrpSpPr>
        <p:grpSpPr bwMode="auto">
          <a:xfrm>
            <a:off x="4184650" y="4137025"/>
            <a:ext cx="498475" cy="138113"/>
            <a:chOff x="0" y="-76"/>
            <a:chExt cx="20000" cy="20152"/>
          </a:xfrm>
        </p:grpSpPr>
        <p:sp>
          <p:nvSpPr>
            <p:cNvPr id="605" name="Line 33"/>
            <p:cNvSpPr>
              <a:spLocks noChangeShapeType="1"/>
            </p:cNvSpPr>
            <p:nvPr/>
          </p:nvSpPr>
          <p:spPr bwMode="auto">
            <a:xfrm>
              <a:off x="0" y="9956"/>
              <a:ext cx="20000" cy="88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90500" h="165100"/>
              <a:bevelB w="107950" h="146050"/>
            </a:sp3d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06" name="Oval 34"/>
            <p:cNvSpPr>
              <a:spLocks noChangeArrowheads="1"/>
            </p:cNvSpPr>
            <p:nvPr/>
          </p:nvSpPr>
          <p:spPr bwMode="auto">
            <a:xfrm>
              <a:off x="6657" y="-76"/>
              <a:ext cx="6686" cy="20152"/>
            </a:xfrm>
            <a:prstGeom prst="ellipse">
              <a:avLst/>
            </a:prstGeom>
            <a:solidFill>
              <a:srgbClr val="FFFFFF"/>
            </a:solidFill>
            <a:ln w="25400">
              <a:solidFill>
                <a:srgbClr val="FF0000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90500" h="165100"/>
              <a:bevelB w="107950" h="146050"/>
            </a:sp3d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26704" name="Text Box 47"/>
          <p:cNvSpPr txBox="1">
            <a:spLocks noChangeArrowheads="1"/>
          </p:cNvSpPr>
          <p:nvPr/>
        </p:nvSpPr>
        <p:spPr bwMode="auto">
          <a:xfrm>
            <a:off x="4732338" y="4025900"/>
            <a:ext cx="1866900" cy="31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46376" tIns="73177" rIns="146376" bIns="73177">
            <a:spAutoFit/>
          </a:bodyPr>
          <a:lstStyle>
            <a:lvl1pPr defTabSz="2162175">
              <a:spcBef>
                <a:spcPct val="20000"/>
              </a:spcBef>
              <a:buFont typeface="Arial" panose="020B0604020202020204" pitchFamily="34" charset="0"/>
              <a:buChar char="•"/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2162175">
              <a:spcBef>
                <a:spcPct val="20000"/>
              </a:spcBef>
              <a:buFont typeface="Arial" panose="020B0604020202020204" pitchFamily="34" charset="0"/>
              <a:buChar char="–"/>
              <a:defRPr sz="3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2162175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216217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2162175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21621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21621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21621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21621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chemeClr val="tx1"/>
              </a:buClr>
              <a:buSzPts val="800"/>
              <a:buFontTx/>
              <a:buNone/>
            </a:pPr>
            <a:r>
              <a:rPr lang="ru-RU" altLang="ru-RU" sz="1100" b="1">
                <a:cs typeface="Times New Roman" panose="02020603050405020304" pitchFamily="18" charset="0"/>
              </a:rPr>
              <a:t>Тепловые сети;</a:t>
            </a:r>
          </a:p>
        </p:txBody>
      </p:sp>
      <p:grpSp>
        <p:nvGrpSpPr>
          <p:cNvPr id="26705" name="Группа 143"/>
          <p:cNvGrpSpPr>
            <a:grpSpLocks/>
          </p:cNvGrpSpPr>
          <p:nvPr/>
        </p:nvGrpSpPr>
        <p:grpSpPr bwMode="auto">
          <a:xfrm>
            <a:off x="4338638" y="2665413"/>
            <a:ext cx="169862" cy="169862"/>
            <a:chOff x="785786" y="6215082"/>
            <a:chExt cx="215900" cy="215900"/>
          </a:xfrm>
        </p:grpSpPr>
        <p:sp>
          <p:nvSpPr>
            <p:cNvPr id="609" name="Овал 608"/>
            <p:cNvSpPr/>
            <p:nvPr/>
          </p:nvSpPr>
          <p:spPr>
            <a:xfrm>
              <a:off x="785786" y="6215082"/>
              <a:ext cx="215900" cy="215900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cxnSp>
          <p:nvCxnSpPr>
            <p:cNvPr id="610" name="Прямая соединительная линия 609"/>
            <p:cNvCxnSpPr/>
            <p:nvPr/>
          </p:nvCxnSpPr>
          <p:spPr>
            <a:xfrm rot="16200000" flipH="1">
              <a:off x="820361" y="6249411"/>
              <a:ext cx="152400" cy="139700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611" name="Прямая соединительная линия 610"/>
            <p:cNvCxnSpPr/>
            <p:nvPr/>
          </p:nvCxnSpPr>
          <p:spPr>
            <a:xfrm rot="16200000" flipH="1">
              <a:off x="820361" y="6249411"/>
              <a:ext cx="152400" cy="139700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  <a:scene3d>
              <a:camera prst="orthographicFront">
                <a:rot lat="0" lon="0" rev="5400000"/>
              </a:camera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26706" name="Text Box 47"/>
          <p:cNvSpPr txBox="1">
            <a:spLocks noChangeArrowheads="1"/>
          </p:cNvSpPr>
          <p:nvPr/>
        </p:nvSpPr>
        <p:spPr bwMode="auto">
          <a:xfrm>
            <a:off x="4679950" y="2606675"/>
            <a:ext cx="1952625" cy="31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46376" tIns="73177" rIns="146376" bIns="73177">
            <a:spAutoFit/>
          </a:bodyPr>
          <a:lstStyle>
            <a:lvl1pPr defTabSz="2162175">
              <a:spcBef>
                <a:spcPct val="20000"/>
              </a:spcBef>
              <a:buFont typeface="Arial" panose="020B0604020202020204" pitchFamily="34" charset="0"/>
              <a:buChar char="•"/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2162175">
              <a:spcBef>
                <a:spcPct val="20000"/>
              </a:spcBef>
              <a:buFont typeface="Arial" panose="020B0604020202020204" pitchFamily="34" charset="0"/>
              <a:buChar char="–"/>
              <a:defRPr sz="3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2162175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216217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2162175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21621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21621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21621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21621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chemeClr val="tx1"/>
              </a:buClr>
              <a:buSzPts val="800"/>
              <a:buFontTx/>
              <a:buNone/>
            </a:pPr>
            <a:r>
              <a:rPr lang="ru-RU" altLang="ru-RU" sz="1100" b="1">
                <a:cs typeface="Times New Roman" panose="02020603050405020304" pitchFamily="18" charset="0"/>
              </a:rPr>
              <a:t>Очистное сооружение;</a:t>
            </a:r>
          </a:p>
        </p:txBody>
      </p:sp>
      <p:grpSp>
        <p:nvGrpSpPr>
          <p:cNvPr id="26707" name="Group 32"/>
          <p:cNvGrpSpPr>
            <a:grpSpLocks/>
          </p:cNvGrpSpPr>
          <p:nvPr/>
        </p:nvGrpSpPr>
        <p:grpSpPr bwMode="auto">
          <a:xfrm>
            <a:off x="4181475" y="2082800"/>
            <a:ext cx="498475" cy="138113"/>
            <a:chOff x="0" y="-76"/>
            <a:chExt cx="20000" cy="20152"/>
          </a:xfrm>
        </p:grpSpPr>
        <p:sp>
          <p:nvSpPr>
            <p:cNvPr id="614" name="Line 33"/>
            <p:cNvSpPr>
              <a:spLocks noChangeShapeType="1"/>
            </p:cNvSpPr>
            <p:nvPr/>
          </p:nvSpPr>
          <p:spPr bwMode="auto">
            <a:xfrm>
              <a:off x="0" y="9956"/>
              <a:ext cx="20000" cy="88"/>
            </a:xfrm>
            <a:prstGeom prst="line">
              <a:avLst/>
            </a:prstGeom>
            <a:noFill/>
            <a:ln w="25400">
              <a:solidFill>
                <a:srgbClr val="0070C0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90500" h="165100"/>
              <a:bevelB w="107950" h="146050"/>
            </a:sp3d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15" name="Oval 34"/>
            <p:cNvSpPr>
              <a:spLocks noChangeArrowheads="1"/>
            </p:cNvSpPr>
            <p:nvPr/>
          </p:nvSpPr>
          <p:spPr bwMode="auto">
            <a:xfrm>
              <a:off x="6657" y="-76"/>
              <a:ext cx="6686" cy="20152"/>
            </a:xfrm>
            <a:prstGeom prst="ellipse">
              <a:avLst/>
            </a:prstGeom>
            <a:solidFill>
              <a:srgbClr val="FFFFFF"/>
            </a:solidFill>
            <a:ln w="25400">
              <a:solidFill>
                <a:srgbClr val="0070C0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90500" h="165100"/>
              <a:bevelB w="107950" h="146050"/>
            </a:sp3d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26708" name="Text Box 47"/>
          <p:cNvSpPr txBox="1">
            <a:spLocks noChangeArrowheads="1"/>
          </p:cNvSpPr>
          <p:nvPr/>
        </p:nvSpPr>
        <p:spPr bwMode="auto">
          <a:xfrm>
            <a:off x="4689475" y="1997075"/>
            <a:ext cx="1865313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46376" tIns="73177" rIns="146376" bIns="73177">
            <a:spAutoFit/>
          </a:bodyPr>
          <a:lstStyle>
            <a:lvl1pPr defTabSz="2162175">
              <a:spcBef>
                <a:spcPct val="20000"/>
              </a:spcBef>
              <a:buFont typeface="Arial" panose="020B0604020202020204" pitchFamily="34" charset="0"/>
              <a:buChar char="•"/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2162175">
              <a:spcBef>
                <a:spcPct val="20000"/>
              </a:spcBef>
              <a:buFont typeface="Arial" panose="020B0604020202020204" pitchFamily="34" charset="0"/>
              <a:buChar char="–"/>
              <a:defRPr sz="3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2162175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216217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2162175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21621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21621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21621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21621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chemeClr val="tx1"/>
              </a:buClr>
              <a:buSzPts val="800"/>
              <a:buFontTx/>
              <a:buNone/>
            </a:pPr>
            <a:r>
              <a:rPr lang="ru-RU" altLang="ru-RU" sz="1100" b="1">
                <a:cs typeface="Times New Roman" panose="02020603050405020304" pitchFamily="18" charset="0"/>
              </a:rPr>
              <a:t>Водопроводные сети;</a:t>
            </a:r>
          </a:p>
        </p:txBody>
      </p:sp>
      <p:grpSp>
        <p:nvGrpSpPr>
          <p:cNvPr id="26709" name="Group 72"/>
          <p:cNvGrpSpPr>
            <a:grpSpLocks/>
          </p:cNvGrpSpPr>
          <p:nvPr/>
        </p:nvGrpSpPr>
        <p:grpSpPr bwMode="auto">
          <a:xfrm rot="-5400000">
            <a:off x="4253707" y="9079706"/>
            <a:ext cx="176212" cy="371475"/>
            <a:chOff x="4558" y="3793"/>
            <a:chExt cx="136" cy="136"/>
          </a:xfrm>
        </p:grpSpPr>
        <p:sp>
          <p:nvSpPr>
            <p:cNvPr id="26889" name="Line 73"/>
            <p:cNvSpPr>
              <a:spLocks noChangeShapeType="1"/>
            </p:cNvSpPr>
            <p:nvPr/>
          </p:nvSpPr>
          <p:spPr bwMode="auto">
            <a:xfrm rot="5400000" flipV="1">
              <a:off x="4626" y="3861"/>
              <a:ext cx="13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26890" name="Group 74"/>
            <p:cNvGrpSpPr>
              <a:grpSpLocks/>
            </p:cNvGrpSpPr>
            <p:nvPr/>
          </p:nvGrpSpPr>
          <p:grpSpPr bwMode="auto">
            <a:xfrm>
              <a:off x="4558" y="3800"/>
              <a:ext cx="136" cy="121"/>
              <a:chOff x="4558" y="3793"/>
              <a:chExt cx="136" cy="121"/>
            </a:xfrm>
          </p:grpSpPr>
          <p:sp>
            <p:nvSpPr>
              <p:cNvPr id="26891" name="Line 75"/>
              <p:cNvSpPr>
                <a:spLocks noChangeShapeType="1"/>
              </p:cNvSpPr>
              <p:nvPr/>
            </p:nvSpPr>
            <p:spPr bwMode="auto">
              <a:xfrm rot="5400000">
                <a:off x="4626" y="3725"/>
                <a:ext cx="0" cy="13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92" name="Line 76"/>
              <p:cNvSpPr>
                <a:spLocks noChangeShapeType="1"/>
              </p:cNvSpPr>
              <p:nvPr/>
            </p:nvSpPr>
            <p:spPr bwMode="auto">
              <a:xfrm rot="5400000">
                <a:off x="4626" y="3785"/>
                <a:ext cx="0" cy="13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93" name="Line 77"/>
              <p:cNvSpPr>
                <a:spLocks noChangeShapeType="1"/>
              </p:cNvSpPr>
              <p:nvPr/>
            </p:nvSpPr>
            <p:spPr bwMode="auto">
              <a:xfrm rot="5400000">
                <a:off x="4626" y="3846"/>
                <a:ext cx="0" cy="13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26710" name="Text Box 78"/>
          <p:cNvSpPr txBox="1">
            <a:spLocks noChangeArrowheads="1"/>
          </p:cNvSpPr>
          <p:nvPr/>
        </p:nvSpPr>
        <p:spPr bwMode="auto">
          <a:xfrm>
            <a:off x="4913313" y="9166225"/>
            <a:ext cx="1471612" cy="16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2162175">
              <a:spcBef>
                <a:spcPct val="20000"/>
              </a:spcBef>
              <a:buFont typeface="Arial" panose="020B0604020202020204" pitchFamily="34" charset="0"/>
              <a:buChar char="•"/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2162175">
              <a:spcBef>
                <a:spcPct val="20000"/>
              </a:spcBef>
              <a:buFont typeface="Arial" panose="020B0604020202020204" pitchFamily="34" charset="0"/>
              <a:buChar char="–"/>
              <a:defRPr sz="3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2162175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216217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2162175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21621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21621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21621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21621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1100" b="1">
                <a:cs typeface="Times New Roman" panose="02020603050405020304" pitchFamily="18" charset="0"/>
              </a:rPr>
              <a:t>ГТС</a:t>
            </a:r>
          </a:p>
        </p:txBody>
      </p:sp>
      <p:sp>
        <p:nvSpPr>
          <p:cNvPr id="26711" name="Text Box 78"/>
          <p:cNvSpPr txBox="1">
            <a:spLocks noChangeArrowheads="1"/>
          </p:cNvSpPr>
          <p:nvPr/>
        </p:nvSpPr>
        <p:spPr bwMode="auto">
          <a:xfrm>
            <a:off x="4900613" y="8678863"/>
            <a:ext cx="2206625" cy="16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2162175">
              <a:spcBef>
                <a:spcPct val="20000"/>
              </a:spcBef>
              <a:buFont typeface="Arial" panose="020B0604020202020204" pitchFamily="34" charset="0"/>
              <a:buChar char="•"/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2162175">
              <a:spcBef>
                <a:spcPct val="20000"/>
              </a:spcBef>
              <a:buFont typeface="Arial" panose="020B0604020202020204" pitchFamily="34" charset="0"/>
              <a:buChar char="–"/>
              <a:defRPr sz="3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2162175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216217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2162175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21621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21621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21621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21621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1100" b="1">
                <a:cs typeface="Times New Roman" panose="02020603050405020304" pitchFamily="18" charset="0"/>
              </a:rPr>
              <a:t>Скотомогильники</a:t>
            </a:r>
          </a:p>
        </p:txBody>
      </p:sp>
      <p:grpSp>
        <p:nvGrpSpPr>
          <p:cNvPr id="26712" name="Группа 678"/>
          <p:cNvGrpSpPr>
            <a:grpSpLocks/>
          </p:cNvGrpSpPr>
          <p:nvPr/>
        </p:nvGrpSpPr>
        <p:grpSpPr bwMode="auto">
          <a:xfrm>
            <a:off x="4114800" y="8626475"/>
            <a:ext cx="484188" cy="452438"/>
            <a:chOff x="657225" y="5461803"/>
            <a:chExt cx="390525" cy="386547"/>
          </a:xfrm>
        </p:grpSpPr>
        <p:sp>
          <p:nvSpPr>
            <p:cNvPr id="680" name="Oval 152"/>
            <p:cNvSpPr>
              <a:spLocks noChangeArrowheads="1"/>
            </p:cNvSpPr>
            <p:nvPr/>
          </p:nvSpPr>
          <p:spPr bwMode="auto">
            <a:xfrm>
              <a:off x="725087" y="5648973"/>
              <a:ext cx="177976" cy="172251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wrap="none" lIns="127739" tIns="63882" rIns="127739" bIns="63882" anchor="ctr"/>
            <a:lstStyle/>
            <a:p>
              <a:pPr defTabSz="913752">
                <a:defRPr/>
              </a:pPr>
              <a:endParaRPr lang="ru-RU" dirty="0">
                <a:cs typeface="Arial" pitchFamily="34" charset="0"/>
              </a:endParaRPr>
            </a:p>
          </p:txBody>
        </p:sp>
        <p:sp>
          <p:nvSpPr>
            <p:cNvPr id="681" name="TextBox 680"/>
            <p:cNvSpPr txBox="1"/>
            <p:nvPr/>
          </p:nvSpPr>
          <p:spPr bwMode="auto">
            <a:xfrm>
              <a:off x="657225" y="5634054"/>
              <a:ext cx="390525" cy="21429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10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itchFamily="34" charset="0"/>
                </a:rPr>
                <a:t>12</a:t>
              </a:r>
            </a:p>
          </p:txBody>
        </p:sp>
        <p:grpSp>
          <p:nvGrpSpPr>
            <p:cNvPr id="26883" name="Group 237"/>
            <p:cNvGrpSpPr>
              <a:grpSpLocks/>
            </p:cNvGrpSpPr>
            <p:nvPr/>
          </p:nvGrpSpPr>
          <p:grpSpPr bwMode="auto">
            <a:xfrm>
              <a:off x="713548" y="5461803"/>
              <a:ext cx="214314" cy="152397"/>
              <a:chOff x="4305" y="3554"/>
              <a:chExt cx="135" cy="117"/>
            </a:xfrm>
          </p:grpSpPr>
          <p:sp>
            <p:nvSpPr>
              <p:cNvPr id="26884" name="AutoShape 238"/>
              <p:cNvSpPr>
                <a:spLocks noChangeArrowheads="1"/>
              </p:cNvSpPr>
              <p:nvPr/>
            </p:nvSpPr>
            <p:spPr bwMode="auto">
              <a:xfrm>
                <a:off x="4305" y="3554"/>
                <a:ext cx="135" cy="117"/>
              </a:xfrm>
              <a:prstGeom prst="triangle">
                <a:avLst>
                  <a:gd name="adj" fmla="val 50000"/>
                </a:avLst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127989" tIns="63995" rIns="127989" bIns="63995" anchor="ctr"/>
              <a:lstStyle>
                <a:lvl1pPr defTabSz="1544638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defTabSz="1544638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defTabSz="1544638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defTabSz="1544638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defTabSz="1544638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3013075" indent="1588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3470275" indent="1588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927475" indent="1588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4384675" indent="1588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ru-RU" altLang="ru-RU" sz="1100"/>
              </a:p>
            </p:txBody>
          </p:sp>
          <p:sp>
            <p:nvSpPr>
              <p:cNvPr id="26885" name="Oval 239"/>
              <p:cNvSpPr>
                <a:spLocks noChangeArrowheads="1"/>
              </p:cNvSpPr>
              <p:nvPr/>
            </p:nvSpPr>
            <p:spPr bwMode="auto">
              <a:xfrm>
                <a:off x="4350" y="3626"/>
                <a:ext cx="45" cy="45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lIns="127989" tIns="63995" rIns="127989" bIns="63995" anchor="ctr"/>
              <a:lstStyle>
                <a:lvl1pPr defTabSz="1544638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defTabSz="1544638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defTabSz="1544638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defTabSz="1544638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defTabSz="1544638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3013075" indent="1588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3470275" indent="1588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927475" indent="1588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4384675" indent="1588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ru-RU" altLang="ru-RU" sz="1100"/>
              </a:p>
            </p:txBody>
          </p:sp>
          <p:grpSp>
            <p:nvGrpSpPr>
              <p:cNvPr id="26886" name="Group 240"/>
              <p:cNvGrpSpPr>
                <a:grpSpLocks/>
              </p:cNvGrpSpPr>
              <p:nvPr/>
            </p:nvGrpSpPr>
            <p:grpSpPr bwMode="auto">
              <a:xfrm>
                <a:off x="4348" y="3622"/>
                <a:ext cx="49" cy="12"/>
                <a:chOff x="4347" y="3622"/>
                <a:chExt cx="49" cy="12"/>
              </a:xfrm>
            </p:grpSpPr>
            <p:sp>
              <p:nvSpPr>
                <p:cNvPr id="26887" name="Line 241"/>
                <p:cNvSpPr>
                  <a:spLocks noChangeShapeType="1"/>
                </p:cNvSpPr>
                <p:nvPr/>
              </p:nvSpPr>
              <p:spPr bwMode="auto">
                <a:xfrm>
                  <a:off x="4347" y="3622"/>
                  <a:ext cx="25" cy="1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6888" name="Line 242"/>
                <p:cNvSpPr>
                  <a:spLocks noChangeShapeType="1"/>
                </p:cNvSpPr>
                <p:nvPr/>
              </p:nvSpPr>
              <p:spPr bwMode="auto">
                <a:xfrm rot="10800000" flipH="1">
                  <a:off x="4371" y="3622"/>
                  <a:ext cx="25" cy="1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26713" name="Group 66"/>
          <p:cNvGrpSpPr>
            <a:grpSpLocks/>
          </p:cNvGrpSpPr>
          <p:nvPr/>
        </p:nvGrpSpPr>
        <p:grpSpPr bwMode="auto">
          <a:xfrm>
            <a:off x="8499475" y="4376738"/>
            <a:ext cx="284163" cy="358775"/>
            <a:chOff x="783" y="2063"/>
            <a:chExt cx="479" cy="307"/>
          </a:xfrm>
        </p:grpSpPr>
        <p:sp>
          <p:nvSpPr>
            <p:cNvPr id="26856" name="Line 67"/>
            <p:cNvSpPr>
              <a:spLocks noChangeShapeType="1"/>
            </p:cNvSpPr>
            <p:nvPr/>
          </p:nvSpPr>
          <p:spPr bwMode="auto">
            <a:xfrm flipV="1">
              <a:off x="1079" y="2123"/>
              <a:ext cx="1" cy="6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26857" name="Group 68"/>
            <p:cNvGrpSpPr>
              <a:grpSpLocks/>
            </p:cNvGrpSpPr>
            <p:nvPr/>
          </p:nvGrpSpPr>
          <p:grpSpPr bwMode="auto">
            <a:xfrm>
              <a:off x="783" y="2107"/>
              <a:ext cx="182" cy="265"/>
              <a:chOff x="-1" y="0"/>
              <a:chExt cx="19999" cy="19996"/>
            </a:xfrm>
          </p:grpSpPr>
          <p:grpSp>
            <p:nvGrpSpPr>
              <p:cNvPr id="26874" name="Group 69"/>
              <p:cNvGrpSpPr>
                <a:grpSpLocks/>
              </p:cNvGrpSpPr>
              <p:nvPr/>
            </p:nvGrpSpPr>
            <p:grpSpPr bwMode="auto">
              <a:xfrm>
                <a:off x="4988" y="0"/>
                <a:ext cx="10021" cy="3399"/>
                <a:chOff x="0" y="0"/>
                <a:chExt cx="19994" cy="20006"/>
              </a:xfrm>
            </p:grpSpPr>
            <p:sp>
              <p:nvSpPr>
                <p:cNvPr id="26879" name="Arc 70"/>
                <p:cNvSpPr>
                  <a:spLocks/>
                </p:cNvSpPr>
                <p:nvPr/>
              </p:nvSpPr>
              <p:spPr bwMode="auto">
                <a:xfrm flipH="1">
                  <a:off x="0" y="177"/>
                  <a:ext cx="10040" cy="1982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496 h 21600"/>
                    <a:gd name="T4" fmla="*/ 0 w 21600"/>
                    <a:gd name="T5" fmla="*/ 5496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6880" name="Arc 71"/>
                <p:cNvSpPr>
                  <a:spLocks/>
                </p:cNvSpPr>
                <p:nvPr/>
              </p:nvSpPr>
              <p:spPr bwMode="auto">
                <a:xfrm>
                  <a:off x="9954" y="0"/>
                  <a:ext cx="10040" cy="1982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496 h 21600"/>
                    <a:gd name="T4" fmla="*/ 0 w 21600"/>
                    <a:gd name="T5" fmla="*/ 5496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26875" name="Line 72"/>
              <p:cNvSpPr>
                <a:spLocks noChangeShapeType="1"/>
              </p:cNvSpPr>
              <p:nvPr/>
            </p:nvSpPr>
            <p:spPr bwMode="auto">
              <a:xfrm>
                <a:off x="4988" y="3308"/>
                <a:ext cx="43" cy="1668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76" name="Line 73"/>
              <p:cNvSpPr>
                <a:spLocks noChangeShapeType="1"/>
              </p:cNvSpPr>
              <p:nvPr/>
            </p:nvSpPr>
            <p:spPr bwMode="auto">
              <a:xfrm>
                <a:off x="14966" y="3307"/>
                <a:ext cx="43" cy="1668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77" name="Line 74"/>
              <p:cNvSpPr>
                <a:spLocks noChangeShapeType="1"/>
              </p:cNvSpPr>
              <p:nvPr/>
            </p:nvSpPr>
            <p:spPr bwMode="auto">
              <a:xfrm>
                <a:off x="-1" y="6645"/>
                <a:ext cx="19999" cy="3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78" name="Line 75"/>
              <p:cNvSpPr>
                <a:spLocks noChangeShapeType="1"/>
              </p:cNvSpPr>
              <p:nvPr/>
            </p:nvSpPr>
            <p:spPr bwMode="auto">
              <a:xfrm>
                <a:off x="-1" y="11652"/>
                <a:ext cx="19999" cy="2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6858" name="Group 76"/>
            <p:cNvGrpSpPr>
              <a:grpSpLocks/>
            </p:cNvGrpSpPr>
            <p:nvPr/>
          </p:nvGrpSpPr>
          <p:grpSpPr bwMode="auto">
            <a:xfrm>
              <a:off x="988" y="2172"/>
              <a:ext cx="184" cy="199"/>
              <a:chOff x="-1" y="0"/>
              <a:chExt cx="20003" cy="20002"/>
            </a:xfrm>
          </p:grpSpPr>
          <p:grpSp>
            <p:nvGrpSpPr>
              <p:cNvPr id="26867" name="Group 77"/>
              <p:cNvGrpSpPr>
                <a:grpSpLocks/>
              </p:cNvGrpSpPr>
              <p:nvPr/>
            </p:nvGrpSpPr>
            <p:grpSpPr bwMode="auto">
              <a:xfrm>
                <a:off x="4989" y="0"/>
                <a:ext cx="10023" cy="4525"/>
                <a:chOff x="0" y="0"/>
                <a:chExt cx="20002" cy="20000"/>
              </a:xfrm>
            </p:grpSpPr>
            <p:sp>
              <p:nvSpPr>
                <p:cNvPr id="26872" name="Arc 78"/>
                <p:cNvSpPr>
                  <a:spLocks/>
                </p:cNvSpPr>
                <p:nvPr/>
              </p:nvSpPr>
              <p:spPr bwMode="auto">
                <a:xfrm flipH="1">
                  <a:off x="0" y="172"/>
                  <a:ext cx="10044" cy="19828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492 h 21600"/>
                    <a:gd name="T4" fmla="*/ 0 w 21600"/>
                    <a:gd name="T5" fmla="*/ 5492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6873" name="Arc 79"/>
                <p:cNvSpPr>
                  <a:spLocks/>
                </p:cNvSpPr>
                <p:nvPr/>
              </p:nvSpPr>
              <p:spPr bwMode="auto">
                <a:xfrm>
                  <a:off x="9958" y="0"/>
                  <a:ext cx="10044" cy="19823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469 h 21600"/>
                    <a:gd name="T4" fmla="*/ 0 w 21600"/>
                    <a:gd name="T5" fmla="*/ 5469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26868" name="Line 80"/>
              <p:cNvSpPr>
                <a:spLocks noChangeShapeType="1"/>
              </p:cNvSpPr>
              <p:nvPr/>
            </p:nvSpPr>
            <p:spPr bwMode="auto">
              <a:xfrm>
                <a:off x="4989" y="4446"/>
                <a:ext cx="43" cy="1555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69" name="Line 81"/>
              <p:cNvSpPr>
                <a:spLocks noChangeShapeType="1"/>
              </p:cNvSpPr>
              <p:nvPr/>
            </p:nvSpPr>
            <p:spPr bwMode="auto">
              <a:xfrm>
                <a:off x="14969" y="4446"/>
                <a:ext cx="43" cy="1555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70" name="Line 82"/>
              <p:cNvSpPr>
                <a:spLocks noChangeShapeType="1"/>
              </p:cNvSpPr>
              <p:nvPr/>
            </p:nvSpPr>
            <p:spPr bwMode="auto">
              <a:xfrm>
                <a:off x="-1" y="8890"/>
                <a:ext cx="20003" cy="3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71" name="Line 83"/>
              <p:cNvSpPr>
                <a:spLocks noChangeShapeType="1"/>
              </p:cNvSpPr>
              <p:nvPr/>
            </p:nvSpPr>
            <p:spPr bwMode="auto">
              <a:xfrm>
                <a:off x="-1" y="15516"/>
                <a:ext cx="20003" cy="4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6859" name="Line 84"/>
            <p:cNvSpPr>
              <a:spLocks noChangeShapeType="1"/>
            </p:cNvSpPr>
            <p:nvPr/>
          </p:nvSpPr>
          <p:spPr bwMode="auto">
            <a:xfrm>
              <a:off x="793" y="2370"/>
              <a:ext cx="42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860" name="Arc 85"/>
            <p:cNvSpPr>
              <a:spLocks/>
            </p:cNvSpPr>
            <p:nvPr/>
          </p:nvSpPr>
          <p:spPr bwMode="auto">
            <a:xfrm flipV="1">
              <a:off x="1216" y="2326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861" name="Arc 86"/>
            <p:cNvSpPr>
              <a:spLocks/>
            </p:cNvSpPr>
            <p:nvPr/>
          </p:nvSpPr>
          <p:spPr bwMode="auto">
            <a:xfrm>
              <a:off x="1216" y="2129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862" name="Arc 87"/>
            <p:cNvSpPr>
              <a:spLocks/>
            </p:cNvSpPr>
            <p:nvPr/>
          </p:nvSpPr>
          <p:spPr bwMode="auto">
            <a:xfrm flipH="1">
              <a:off x="874" y="2063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863" name="Line 88"/>
            <p:cNvSpPr>
              <a:spLocks noChangeShapeType="1"/>
            </p:cNvSpPr>
            <p:nvPr/>
          </p:nvSpPr>
          <p:spPr bwMode="auto">
            <a:xfrm flipV="1">
              <a:off x="1262" y="2172"/>
              <a:ext cx="0" cy="15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864" name="Line 89"/>
            <p:cNvSpPr>
              <a:spLocks noChangeShapeType="1"/>
            </p:cNvSpPr>
            <p:nvPr/>
          </p:nvSpPr>
          <p:spPr bwMode="auto">
            <a:xfrm flipH="1">
              <a:off x="884" y="2063"/>
              <a:ext cx="15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865" name="Arc 90"/>
            <p:cNvSpPr>
              <a:spLocks/>
            </p:cNvSpPr>
            <p:nvPr/>
          </p:nvSpPr>
          <p:spPr bwMode="auto">
            <a:xfrm>
              <a:off x="1033" y="2063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866" name="Line 91"/>
            <p:cNvSpPr>
              <a:spLocks noChangeShapeType="1"/>
            </p:cNvSpPr>
            <p:nvPr/>
          </p:nvSpPr>
          <p:spPr bwMode="auto">
            <a:xfrm flipH="1">
              <a:off x="1079" y="2129"/>
              <a:ext cx="13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6714" name="Text Box 92"/>
          <p:cNvSpPr txBox="1">
            <a:spLocks noChangeArrowheads="1"/>
          </p:cNvSpPr>
          <p:nvPr/>
        </p:nvSpPr>
        <p:spPr bwMode="auto">
          <a:xfrm>
            <a:off x="8966200" y="4024313"/>
            <a:ext cx="3211513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0478" tIns="55239" rIns="110478" bIns="55239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3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1100" b="1">
                <a:cs typeface="Times New Roman" panose="02020603050405020304" pitchFamily="18" charset="0"/>
              </a:rPr>
              <a:t>Месторождение нефти</a:t>
            </a:r>
          </a:p>
        </p:txBody>
      </p:sp>
      <p:sp>
        <p:nvSpPr>
          <p:cNvPr id="26715" name="Text Box 93"/>
          <p:cNvSpPr txBox="1">
            <a:spLocks noChangeArrowheads="1"/>
          </p:cNvSpPr>
          <p:nvPr/>
        </p:nvSpPr>
        <p:spPr bwMode="auto">
          <a:xfrm>
            <a:off x="8966200" y="4356100"/>
            <a:ext cx="3232150" cy="45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0478" tIns="55239" rIns="110478" bIns="55239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3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1100" b="1">
                <a:cs typeface="Times New Roman" panose="02020603050405020304" pitchFamily="18" charset="0"/>
              </a:rPr>
              <a:t>Нефтеперерабатывающий завод, нефтебаза (др. объекты)</a:t>
            </a:r>
          </a:p>
        </p:txBody>
      </p:sp>
      <p:grpSp>
        <p:nvGrpSpPr>
          <p:cNvPr id="26716" name="Group 94"/>
          <p:cNvGrpSpPr>
            <a:grpSpLocks/>
          </p:cNvGrpSpPr>
          <p:nvPr/>
        </p:nvGrpSpPr>
        <p:grpSpPr bwMode="auto">
          <a:xfrm>
            <a:off x="8507413" y="3968750"/>
            <a:ext cx="244475" cy="261938"/>
            <a:chOff x="2394" y="6885"/>
            <a:chExt cx="457" cy="1027"/>
          </a:xfrm>
        </p:grpSpPr>
        <p:sp>
          <p:nvSpPr>
            <p:cNvPr id="26853" name="Freeform 95"/>
            <p:cNvSpPr>
              <a:spLocks/>
            </p:cNvSpPr>
            <p:nvPr/>
          </p:nvSpPr>
          <p:spPr bwMode="auto">
            <a:xfrm>
              <a:off x="2394" y="7170"/>
              <a:ext cx="457" cy="742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000"/>
                <a:gd name="T16" fmla="*/ 0 h 20000"/>
                <a:gd name="T17" fmla="*/ 20000 w 20000"/>
                <a:gd name="T18" fmla="*/ 20000 h 20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000" h="20000">
                  <a:moveTo>
                    <a:pt x="4989" y="0"/>
                  </a:moveTo>
                  <a:lnTo>
                    <a:pt x="14967" y="0"/>
                  </a:lnTo>
                  <a:lnTo>
                    <a:pt x="19956" y="19973"/>
                  </a:lnTo>
                  <a:lnTo>
                    <a:pt x="0" y="19973"/>
                  </a:lnTo>
                  <a:lnTo>
                    <a:pt x="4989" y="0"/>
                  </a:lnTo>
                  <a:close/>
                </a:path>
              </a:pathLst>
            </a:custGeom>
            <a:solidFill>
              <a:srgbClr val="000000"/>
            </a:solidFill>
            <a:ln w="25400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854" name="Freeform 96"/>
            <p:cNvSpPr>
              <a:spLocks/>
            </p:cNvSpPr>
            <p:nvPr/>
          </p:nvSpPr>
          <p:spPr bwMode="auto">
            <a:xfrm>
              <a:off x="2592" y="6885"/>
              <a:ext cx="174" cy="232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0000"/>
                <a:gd name="T154" fmla="*/ 0 h 20000"/>
                <a:gd name="T155" fmla="*/ 20000 w 20000"/>
                <a:gd name="T156" fmla="*/ 20000 h 20000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0000" h="20000">
                  <a:moveTo>
                    <a:pt x="3448" y="19655"/>
                  </a:moveTo>
                  <a:lnTo>
                    <a:pt x="2644" y="19914"/>
                  </a:lnTo>
                  <a:lnTo>
                    <a:pt x="2644" y="19310"/>
                  </a:lnTo>
                  <a:lnTo>
                    <a:pt x="1724" y="19310"/>
                  </a:lnTo>
                  <a:lnTo>
                    <a:pt x="1724" y="18017"/>
                  </a:lnTo>
                  <a:lnTo>
                    <a:pt x="920" y="18017"/>
                  </a:lnTo>
                  <a:lnTo>
                    <a:pt x="920" y="15431"/>
                  </a:lnTo>
                  <a:lnTo>
                    <a:pt x="0" y="15431"/>
                  </a:lnTo>
                  <a:lnTo>
                    <a:pt x="0" y="14138"/>
                  </a:lnTo>
                  <a:lnTo>
                    <a:pt x="920" y="13448"/>
                  </a:lnTo>
                  <a:lnTo>
                    <a:pt x="920" y="10259"/>
                  </a:lnTo>
                  <a:lnTo>
                    <a:pt x="1724" y="10259"/>
                  </a:lnTo>
                  <a:lnTo>
                    <a:pt x="1724" y="9569"/>
                  </a:lnTo>
                  <a:lnTo>
                    <a:pt x="2644" y="8966"/>
                  </a:lnTo>
                  <a:lnTo>
                    <a:pt x="2644" y="7672"/>
                  </a:lnTo>
                  <a:lnTo>
                    <a:pt x="3448" y="6983"/>
                  </a:lnTo>
                  <a:lnTo>
                    <a:pt x="3448" y="6379"/>
                  </a:lnTo>
                  <a:lnTo>
                    <a:pt x="4368" y="6379"/>
                  </a:lnTo>
                  <a:lnTo>
                    <a:pt x="4368" y="5690"/>
                  </a:lnTo>
                  <a:lnTo>
                    <a:pt x="5172" y="5690"/>
                  </a:lnTo>
                  <a:lnTo>
                    <a:pt x="5172" y="5086"/>
                  </a:lnTo>
                  <a:lnTo>
                    <a:pt x="6092" y="5086"/>
                  </a:lnTo>
                  <a:lnTo>
                    <a:pt x="6897" y="4397"/>
                  </a:lnTo>
                  <a:lnTo>
                    <a:pt x="16552" y="0"/>
                  </a:lnTo>
                  <a:lnTo>
                    <a:pt x="17241" y="5086"/>
                  </a:lnTo>
                  <a:lnTo>
                    <a:pt x="18161" y="5086"/>
                  </a:lnTo>
                  <a:lnTo>
                    <a:pt x="18966" y="5690"/>
                  </a:lnTo>
                  <a:lnTo>
                    <a:pt x="18966" y="6379"/>
                  </a:lnTo>
                  <a:lnTo>
                    <a:pt x="19885" y="6379"/>
                  </a:lnTo>
                  <a:lnTo>
                    <a:pt x="19885" y="8966"/>
                  </a:lnTo>
                  <a:lnTo>
                    <a:pt x="18966" y="9569"/>
                  </a:lnTo>
                  <a:lnTo>
                    <a:pt x="18966" y="10259"/>
                  </a:lnTo>
                  <a:lnTo>
                    <a:pt x="18161" y="10259"/>
                  </a:lnTo>
                  <a:lnTo>
                    <a:pt x="18161" y="10862"/>
                  </a:lnTo>
                  <a:lnTo>
                    <a:pt x="16437" y="12155"/>
                  </a:lnTo>
                  <a:lnTo>
                    <a:pt x="16437" y="12845"/>
                  </a:lnTo>
                  <a:lnTo>
                    <a:pt x="14713" y="12845"/>
                  </a:lnTo>
                  <a:lnTo>
                    <a:pt x="14713" y="13448"/>
                  </a:lnTo>
                  <a:lnTo>
                    <a:pt x="13793" y="13448"/>
                  </a:lnTo>
                  <a:lnTo>
                    <a:pt x="13793" y="14138"/>
                  </a:lnTo>
                  <a:lnTo>
                    <a:pt x="12069" y="14138"/>
                  </a:lnTo>
                  <a:lnTo>
                    <a:pt x="11264" y="14741"/>
                  </a:lnTo>
                  <a:lnTo>
                    <a:pt x="10345" y="14741"/>
                  </a:lnTo>
                  <a:lnTo>
                    <a:pt x="10345" y="15431"/>
                  </a:lnTo>
                  <a:lnTo>
                    <a:pt x="8621" y="15431"/>
                  </a:lnTo>
                  <a:lnTo>
                    <a:pt x="5172" y="18017"/>
                  </a:lnTo>
                  <a:lnTo>
                    <a:pt x="4368" y="18017"/>
                  </a:lnTo>
                  <a:lnTo>
                    <a:pt x="3448" y="18621"/>
                  </a:lnTo>
                  <a:lnTo>
                    <a:pt x="3448" y="19914"/>
                  </a:lnTo>
                  <a:lnTo>
                    <a:pt x="2644" y="19914"/>
                  </a:lnTo>
                  <a:lnTo>
                    <a:pt x="3448" y="19655"/>
                  </a:lnTo>
                  <a:close/>
                </a:path>
              </a:pathLst>
            </a:custGeom>
            <a:solidFill>
              <a:srgbClr val="000000"/>
            </a:solidFill>
            <a:ln w="25400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855" name="Freeform 97"/>
            <p:cNvSpPr>
              <a:spLocks/>
            </p:cNvSpPr>
            <p:nvPr/>
          </p:nvSpPr>
          <p:spPr bwMode="auto">
            <a:xfrm>
              <a:off x="2394" y="7170"/>
              <a:ext cx="229" cy="742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000"/>
                <a:gd name="T16" fmla="*/ 0 h 20000"/>
                <a:gd name="T17" fmla="*/ 20000 w 20000"/>
                <a:gd name="T18" fmla="*/ 20000 h 20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000" h="20000">
                  <a:moveTo>
                    <a:pt x="9956" y="0"/>
                  </a:moveTo>
                  <a:lnTo>
                    <a:pt x="19913" y="0"/>
                  </a:lnTo>
                  <a:lnTo>
                    <a:pt x="19913" y="19973"/>
                  </a:lnTo>
                  <a:lnTo>
                    <a:pt x="0" y="19973"/>
                  </a:lnTo>
                  <a:lnTo>
                    <a:pt x="9956" y="0"/>
                  </a:lnTo>
                  <a:close/>
                </a:path>
              </a:pathLst>
            </a:custGeom>
            <a:solidFill>
              <a:srgbClr val="FFFFFF"/>
            </a:solidFill>
            <a:ln w="25400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6717" name="Group 98"/>
          <p:cNvGrpSpPr>
            <a:grpSpLocks/>
          </p:cNvGrpSpPr>
          <p:nvPr/>
        </p:nvGrpSpPr>
        <p:grpSpPr bwMode="auto">
          <a:xfrm>
            <a:off x="8448675" y="4951413"/>
            <a:ext cx="315913" cy="296862"/>
            <a:chOff x="258" y="12222"/>
            <a:chExt cx="457" cy="457"/>
          </a:xfrm>
        </p:grpSpPr>
        <p:sp>
          <p:nvSpPr>
            <p:cNvPr id="26846" name="Oval 99"/>
            <p:cNvSpPr>
              <a:spLocks noChangeArrowheads="1"/>
            </p:cNvSpPr>
            <p:nvPr/>
          </p:nvSpPr>
          <p:spPr bwMode="auto">
            <a:xfrm>
              <a:off x="258" y="12222"/>
              <a:ext cx="457" cy="457"/>
            </a:xfrm>
            <a:prstGeom prst="ellips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 altLang="ru-RU" sz="1300"/>
            </a:p>
          </p:txBody>
        </p:sp>
        <p:grpSp>
          <p:nvGrpSpPr>
            <p:cNvPr id="26847" name="Group 100"/>
            <p:cNvGrpSpPr>
              <a:grpSpLocks/>
            </p:cNvGrpSpPr>
            <p:nvPr/>
          </p:nvGrpSpPr>
          <p:grpSpPr bwMode="auto">
            <a:xfrm>
              <a:off x="276" y="12276"/>
              <a:ext cx="411" cy="343"/>
              <a:chOff x="0" y="0"/>
              <a:chExt cx="19999" cy="20000"/>
            </a:xfrm>
          </p:grpSpPr>
          <p:grpSp>
            <p:nvGrpSpPr>
              <p:cNvPr id="26848" name="Group 101"/>
              <p:cNvGrpSpPr>
                <a:grpSpLocks/>
              </p:cNvGrpSpPr>
              <p:nvPr/>
            </p:nvGrpSpPr>
            <p:grpSpPr bwMode="auto">
              <a:xfrm>
                <a:off x="0" y="0"/>
                <a:ext cx="19999" cy="20000"/>
                <a:chOff x="0" y="0"/>
                <a:chExt cx="19999" cy="20000"/>
              </a:xfrm>
            </p:grpSpPr>
            <p:sp>
              <p:nvSpPr>
                <p:cNvPr id="26851" name="Freeform 102"/>
                <p:cNvSpPr>
                  <a:spLocks/>
                </p:cNvSpPr>
                <p:nvPr/>
              </p:nvSpPr>
              <p:spPr bwMode="auto">
                <a:xfrm>
                  <a:off x="0" y="0"/>
                  <a:ext cx="10024" cy="20000"/>
                </a:xfrm>
                <a:custGeom>
                  <a:avLst/>
                  <a:gdLst>
                    <a:gd name="T0" fmla="*/ 1 w 20000"/>
                    <a:gd name="T1" fmla="*/ 0 h 20000"/>
                    <a:gd name="T2" fmla="*/ 1 w 20000"/>
                    <a:gd name="T3" fmla="*/ 9971 h 20000"/>
                    <a:gd name="T4" fmla="*/ 1 w 20000"/>
                    <a:gd name="T5" fmla="*/ 19942 h 20000"/>
                    <a:gd name="T6" fmla="*/ 1 w 20000"/>
                    <a:gd name="T7" fmla="*/ 19009 h 20000"/>
                    <a:gd name="T8" fmla="*/ 1 w 20000"/>
                    <a:gd name="T9" fmla="*/ 18542 h 20000"/>
                    <a:gd name="T10" fmla="*/ 1 w 20000"/>
                    <a:gd name="T11" fmla="*/ 18542 h 20000"/>
                    <a:gd name="T12" fmla="*/ 1 w 20000"/>
                    <a:gd name="T13" fmla="*/ 17668 h 20000"/>
                    <a:gd name="T14" fmla="*/ 1 w 20000"/>
                    <a:gd name="T15" fmla="*/ 17668 h 20000"/>
                    <a:gd name="T16" fmla="*/ 1 w 20000"/>
                    <a:gd name="T17" fmla="*/ 16793 h 20000"/>
                    <a:gd name="T18" fmla="*/ 0 w 20000"/>
                    <a:gd name="T19" fmla="*/ 16793 h 20000"/>
                    <a:gd name="T20" fmla="*/ 0 w 20000"/>
                    <a:gd name="T21" fmla="*/ 10262 h 20000"/>
                    <a:gd name="T22" fmla="*/ 1 w 20000"/>
                    <a:gd name="T23" fmla="*/ 10262 h 20000"/>
                    <a:gd name="T24" fmla="*/ 1 w 20000"/>
                    <a:gd name="T25" fmla="*/ 5423 h 20000"/>
                    <a:gd name="T26" fmla="*/ 1 w 20000"/>
                    <a:gd name="T27" fmla="*/ 5423 h 20000"/>
                    <a:gd name="T28" fmla="*/ 1 w 20000"/>
                    <a:gd name="T29" fmla="*/ 4548 h 20000"/>
                    <a:gd name="T30" fmla="*/ 1 w 20000"/>
                    <a:gd name="T31" fmla="*/ 4140 h 20000"/>
                    <a:gd name="T32" fmla="*/ 1 w 20000"/>
                    <a:gd name="T33" fmla="*/ 3673 h 20000"/>
                    <a:gd name="T34" fmla="*/ 1 w 20000"/>
                    <a:gd name="T35" fmla="*/ 3673 h 20000"/>
                    <a:gd name="T36" fmla="*/ 1 w 20000"/>
                    <a:gd name="T37" fmla="*/ 2799 h 20000"/>
                    <a:gd name="T38" fmla="*/ 1 w 20000"/>
                    <a:gd name="T39" fmla="*/ 2799 h 20000"/>
                    <a:gd name="T40" fmla="*/ 1 w 20000"/>
                    <a:gd name="T41" fmla="*/ 1516 h 20000"/>
                    <a:gd name="T42" fmla="*/ 1 w 20000"/>
                    <a:gd name="T43" fmla="*/ 0 h 2000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0000"/>
                    <a:gd name="T67" fmla="*/ 0 h 20000"/>
                    <a:gd name="T68" fmla="*/ 20000 w 20000"/>
                    <a:gd name="T69" fmla="*/ 20000 h 20000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0000" h="20000">
                      <a:moveTo>
                        <a:pt x="3301" y="0"/>
                      </a:moveTo>
                      <a:lnTo>
                        <a:pt x="19903" y="9971"/>
                      </a:lnTo>
                      <a:lnTo>
                        <a:pt x="3301" y="19942"/>
                      </a:lnTo>
                      <a:lnTo>
                        <a:pt x="2913" y="19009"/>
                      </a:lnTo>
                      <a:lnTo>
                        <a:pt x="2913" y="18542"/>
                      </a:lnTo>
                      <a:lnTo>
                        <a:pt x="1456" y="18542"/>
                      </a:lnTo>
                      <a:lnTo>
                        <a:pt x="1456" y="17668"/>
                      </a:lnTo>
                      <a:lnTo>
                        <a:pt x="680" y="17668"/>
                      </a:lnTo>
                      <a:lnTo>
                        <a:pt x="680" y="16793"/>
                      </a:lnTo>
                      <a:lnTo>
                        <a:pt x="0" y="16793"/>
                      </a:lnTo>
                      <a:lnTo>
                        <a:pt x="0" y="10262"/>
                      </a:lnTo>
                      <a:lnTo>
                        <a:pt x="680" y="10262"/>
                      </a:lnTo>
                      <a:lnTo>
                        <a:pt x="680" y="5423"/>
                      </a:lnTo>
                      <a:lnTo>
                        <a:pt x="1456" y="5423"/>
                      </a:lnTo>
                      <a:lnTo>
                        <a:pt x="1456" y="4548"/>
                      </a:lnTo>
                      <a:lnTo>
                        <a:pt x="2136" y="4140"/>
                      </a:lnTo>
                      <a:lnTo>
                        <a:pt x="2136" y="3673"/>
                      </a:lnTo>
                      <a:lnTo>
                        <a:pt x="2913" y="3673"/>
                      </a:lnTo>
                      <a:lnTo>
                        <a:pt x="2913" y="2799"/>
                      </a:lnTo>
                      <a:lnTo>
                        <a:pt x="3592" y="2799"/>
                      </a:lnTo>
                      <a:lnTo>
                        <a:pt x="3592" y="1516"/>
                      </a:lnTo>
                      <a:lnTo>
                        <a:pt x="3301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6852" name="Freeform 103"/>
                <p:cNvSpPr>
                  <a:spLocks/>
                </p:cNvSpPr>
                <p:nvPr/>
              </p:nvSpPr>
              <p:spPr bwMode="auto">
                <a:xfrm>
                  <a:off x="9975" y="0"/>
                  <a:ext cx="10024" cy="20000"/>
                </a:xfrm>
                <a:custGeom>
                  <a:avLst/>
                  <a:gdLst>
                    <a:gd name="T0" fmla="*/ 1 w 20000"/>
                    <a:gd name="T1" fmla="*/ 0 h 20000"/>
                    <a:gd name="T2" fmla="*/ 0 w 20000"/>
                    <a:gd name="T3" fmla="*/ 9971 h 20000"/>
                    <a:gd name="T4" fmla="*/ 1 w 20000"/>
                    <a:gd name="T5" fmla="*/ 19942 h 20000"/>
                    <a:gd name="T6" fmla="*/ 1 w 20000"/>
                    <a:gd name="T7" fmla="*/ 19009 h 20000"/>
                    <a:gd name="T8" fmla="*/ 1 w 20000"/>
                    <a:gd name="T9" fmla="*/ 18542 h 20000"/>
                    <a:gd name="T10" fmla="*/ 1 w 20000"/>
                    <a:gd name="T11" fmla="*/ 18542 h 20000"/>
                    <a:gd name="T12" fmla="*/ 1 w 20000"/>
                    <a:gd name="T13" fmla="*/ 17668 h 20000"/>
                    <a:gd name="T14" fmla="*/ 1 w 20000"/>
                    <a:gd name="T15" fmla="*/ 17668 h 20000"/>
                    <a:gd name="T16" fmla="*/ 1 w 20000"/>
                    <a:gd name="T17" fmla="*/ 16793 h 20000"/>
                    <a:gd name="T18" fmla="*/ 1 w 20000"/>
                    <a:gd name="T19" fmla="*/ 16793 h 20000"/>
                    <a:gd name="T20" fmla="*/ 1 w 20000"/>
                    <a:gd name="T21" fmla="*/ 10262 h 20000"/>
                    <a:gd name="T22" fmla="*/ 1 w 20000"/>
                    <a:gd name="T23" fmla="*/ 10262 h 20000"/>
                    <a:gd name="T24" fmla="*/ 1 w 20000"/>
                    <a:gd name="T25" fmla="*/ 5423 h 20000"/>
                    <a:gd name="T26" fmla="*/ 1 w 20000"/>
                    <a:gd name="T27" fmla="*/ 5423 h 20000"/>
                    <a:gd name="T28" fmla="*/ 1 w 20000"/>
                    <a:gd name="T29" fmla="*/ 4548 h 20000"/>
                    <a:gd name="T30" fmla="*/ 1 w 20000"/>
                    <a:gd name="T31" fmla="*/ 4140 h 20000"/>
                    <a:gd name="T32" fmla="*/ 1 w 20000"/>
                    <a:gd name="T33" fmla="*/ 3673 h 20000"/>
                    <a:gd name="T34" fmla="*/ 1 w 20000"/>
                    <a:gd name="T35" fmla="*/ 3673 h 20000"/>
                    <a:gd name="T36" fmla="*/ 1 w 20000"/>
                    <a:gd name="T37" fmla="*/ 2799 h 20000"/>
                    <a:gd name="T38" fmla="*/ 1 w 20000"/>
                    <a:gd name="T39" fmla="*/ 2799 h 20000"/>
                    <a:gd name="T40" fmla="*/ 1 w 20000"/>
                    <a:gd name="T41" fmla="*/ 1516 h 20000"/>
                    <a:gd name="T42" fmla="*/ 1 w 20000"/>
                    <a:gd name="T43" fmla="*/ 0 h 2000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0000"/>
                    <a:gd name="T67" fmla="*/ 0 h 20000"/>
                    <a:gd name="T68" fmla="*/ 20000 w 20000"/>
                    <a:gd name="T69" fmla="*/ 20000 h 20000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0000" h="20000">
                      <a:moveTo>
                        <a:pt x="16602" y="0"/>
                      </a:moveTo>
                      <a:lnTo>
                        <a:pt x="0" y="9971"/>
                      </a:lnTo>
                      <a:lnTo>
                        <a:pt x="16602" y="19942"/>
                      </a:lnTo>
                      <a:lnTo>
                        <a:pt x="16990" y="19009"/>
                      </a:lnTo>
                      <a:lnTo>
                        <a:pt x="16990" y="18542"/>
                      </a:lnTo>
                      <a:lnTo>
                        <a:pt x="18447" y="18542"/>
                      </a:lnTo>
                      <a:lnTo>
                        <a:pt x="18447" y="17668"/>
                      </a:lnTo>
                      <a:lnTo>
                        <a:pt x="19223" y="17668"/>
                      </a:lnTo>
                      <a:lnTo>
                        <a:pt x="19223" y="16793"/>
                      </a:lnTo>
                      <a:lnTo>
                        <a:pt x="19903" y="16793"/>
                      </a:lnTo>
                      <a:lnTo>
                        <a:pt x="19903" y="10262"/>
                      </a:lnTo>
                      <a:lnTo>
                        <a:pt x="19223" y="10262"/>
                      </a:lnTo>
                      <a:lnTo>
                        <a:pt x="19223" y="5423"/>
                      </a:lnTo>
                      <a:lnTo>
                        <a:pt x="18447" y="5423"/>
                      </a:lnTo>
                      <a:lnTo>
                        <a:pt x="18447" y="4548"/>
                      </a:lnTo>
                      <a:lnTo>
                        <a:pt x="17767" y="4140"/>
                      </a:lnTo>
                      <a:lnTo>
                        <a:pt x="17767" y="3673"/>
                      </a:lnTo>
                      <a:lnTo>
                        <a:pt x="16990" y="3673"/>
                      </a:lnTo>
                      <a:lnTo>
                        <a:pt x="16990" y="2799"/>
                      </a:lnTo>
                      <a:lnTo>
                        <a:pt x="16311" y="2799"/>
                      </a:lnTo>
                      <a:lnTo>
                        <a:pt x="16311" y="1516"/>
                      </a:lnTo>
                      <a:lnTo>
                        <a:pt x="1660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26849" name="Line 104"/>
              <p:cNvSpPr>
                <a:spLocks noChangeShapeType="1"/>
              </p:cNvSpPr>
              <p:nvPr/>
            </p:nvSpPr>
            <p:spPr bwMode="auto">
              <a:xfrm>
                <a:off x="1657" y="0"/>
                <a:ext cx="16685" cy="200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50" name="Line 105"/>
              <p:cNvSpPr>
                <a:spLocks noChangeShapeType="1"/>
              </p:cNvSpPr>
              <p:nvPr/>
            </p:nvSpPr>
            <p:spPr bwMode="auto">
              <a:xfrm flipV="1">
                <a:off x="1657" y="0"/>
                <a:ext cx="16685" cy="200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26718" name="Text Box 106"/>
          <p:cNvSpPr txBox="1">
            <a:spLocks noChangeArrowheads="1"/>
          </p:cNvSpPr>
          <p:nvPr/>
        </p:nvSpPr>
        <p:spPr bwMode="auto">
          <a:xfrm>
            <a:off x="8948738" y="4856163"/>
            <a:ext cx="3486150" cy="45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0462" tIns="55230" rIns="110462" bIns="5523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3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1100" b="1">
                <a:cs typeface="Times New Roman" panose="02020603050405020304" pitchFamily="18" charset="0"/>
              </a:rPr>
              <a:t>НПС с наименованием и километром трассы на котором она расположена, производ. насоса;</a:t>
            </a:r>
          </a:p>
        </p:txBody>
      </p:sp>
      <p:grpSp>
        <p:nvGrpSpPr>
          <p:cNvPr id="26719" name="Group 109"/>
          <p:cNvGrpSpPr>
            <a:grpSpLocks/>
          </p:cNvGrpSpPr>
          <p:nvPr/>
        </p:nvGrpSpPr>
        <p:grpSpPr bwMode="auto">
          <a:xfrm>
            <a:off x="8396288" y="5410200"/>
            <a:ext cx="430212" cy="203200"/>
            <a:chOff x="1728" y="3168"/>
            <a:chExt cx="7776" cy="2160"/>
          </a:xfrm>
        </p:grpSpPr>
        <p:grpSp>
          <p:nvGrpSpPr>
            <p:cNvPr id="26823" name="Group 110"/>
            <p:cNvGrpSpPr>
              <a:grpSpLocks/>
            </p:cNvGrpSpPr>
            <p:nvPr/>
          </p:nvGrpSpPr>
          <p:grpSpPr bwMode="auto">
            <a:xfrm>
              <a:off x="1728" y="3168"/>
              <a:ext cx="7776" cy="2160"/>
              <a:chOff x="1728" y="3168"/>
              <a:chExt cx="7776" cy="2160"/>
            </a:xfrm>
          </p:grpSpPr>
          <p:sp>
            <p:nvSpPr>
              <p:cNvPr id="26825" name="Oval 111"/>
              <p:cNvSpPr>
                <a:spLocks noChangeArrowheads="1"/>
              </p:cNvSpPr>
              <p:nvPr/>
            </p:nvSpPr>
            <p:spPr bwMode="auto">
              <a:xfrm>
                <a:off x="2016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altLang="ru-RU" sz="1300"/>
              </a:p>
            </p:txBody>
          </p:sp>
          <p:sp>
            <p:nvSpPr>
              <p:cNvPr id="26826" name="Oval 112"/>
              <p:cNvSpPr>
                <a:spLocks noChangeArrowheads="1"/>
              </p:cNvSpPr>
              <p:nvPr/>
            </p:nvSpPr>
            <p:spPr bwMode="auto">
              <a:xfrm>
                <a:off x="2448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altLang="ru-RU" sz="1300"/>
              </a:p>
            </p:txBody>
          </p:sp>
          <p:sp>
            <p:nvSpPr>
              <p:cNvPr id="26827" name="Oval 113"/>
              <p:cNvSpPr>
                <a:spLocks noChangeArrowheads="1"/>
              </p:cNvSpPr>
              <p:nvPr/>
            </p:nvSpPr>
            <p:spPr bwMode="auto">
              <a:xfrm>
                <a:off x="2880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altLang="ru-RU" sz="1300"/>
              </a:p>
            </p:txBody>
          </p:sp>
          <p:sp>
            <p:nvSpPr>
              <p:cNvPr id="26828" name="Oval 114"/>
              <p:cNvSpPr>
                <a:spLocks noChangeArrowheads="1"/>
              </p:cNvSpPr>
              <p:nvPr/>
            </p:nvSpPr>
            <p:spPr bwMode="auto">
              <a:xfrm>
                <a:off x="3312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altLang="ru-RU" sz="1300"/>
              </a:p>
            </p:txBody>
          </p:sp>
          <p:sp>
            <p:nvSpPr>
              <p:cNvPr id="26829" name="Oval 115"/>
              <p:cNvSpPr>
                <a:spLocks noChangeArrowheads="1"/>
              </p:cNvSpPr>
              <p:nvPr/>
            </p:nvSpPr>
            <p:spPr bwMode="auto">
              <a:xfrm>
                <a:off x="7632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altLang="ru-RU" sz="1300"/>
              </a:p>
            </p:txBody>
          </p:sp>
          <p:sp>
            <p:nvSpPr>
              <p:cNvPr id="26830" name="Oval 116"/>
              <p:cNvSpPr>
                <a:spLocks noChangeArrowheads="1"/>
              </p:cNvSpPr>
              <p:nvPr/>
            </p:nvSpPr>
            <p:spPr bwMode="auto">
              <a:xfrm>
                <a:off x="8064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altLang="ru-RU" sz="1300"/>
              </a:p>
            </p:txBody>
          </p:sp>
          <p:sp>
            <p:nvSpPr>
              <p:cNvPr id="26831" name="Oval 117"/>
              <p:cNvSpPr>
                <a:spLocks noChangeArrowheads="1"/>
              </p:cNvSpPr>
              <p:nvPr/>
            </p:nvSpPr>
            <p:spPr bwMode="auto">
              <a:xfrm>
                <a:off x="8496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altLang="ru-RU" sz="1300"/>
              </a:p>
            </p:txBody>
          </p:sp>
          <p:sp>
            <p:nvSpPr>
              <p:cNvPr id="26832" name="Oval 118"/>
              <p:cNvSpPr>
                <a:spLocks noChangeArrowheads="1"/>
              </p:cNvSpPr>
              <p:nvPr/>
            </p:nvSpPr>
            <p:spPr bwMode="auto">
              <a:xfrm>
                <a:off x="8928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altLang="ru-RU" sz="1300"/>
              </a:p>
            </p:txBody>
          </p:sp>
          <p:sp>
            <p:nvSpPr>
              <p:cNvPr id="26833" name="Rectangle 119"/>
              <p:cNvSpPr>
                <a:spLocks noChangeArrowheads="1"/>
              </p:cNvSpPr>
              <p:nvPr/>
            </p:nvSpPr>
            <p:spPr bwMode="auto">
              <a:xfrm>
                <a:off x="1728" y="4752"/>
                <a:ext cx="7776" cy="288"/>
              </a:xfrm>
              <a:prstGeom prst="rect">
                <a:avLst/>
              </a:prstGeom>
              <a:solidFill>
                <a:srgbClr val="80808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altLang="ru-RU" sz="1300"/>
              </a:p>
            </p:txBody>
          </p:sp>
          <p:sp>
            <p:nvSpPr>
              <p:cNvPr id="26834" name="AutoShape 120"/>
              <p:cNvSpPr>
                <a:spLocks noChangeArrowheads="1"/>
              </p:cNvSpPr>
              <p:nvPr/>
            </p:nvSpPr>
            <p:spPr bwMode="auto">
              <a:xfrm>
                <a:off x="1872" y="3312"/>
                <a:ext cx="7488" cy="1440"/>
              </a:xfrm>
              <a:prstGeom prst="roundRect">
                <a:avLst>
                  <a:gd name="adj" fmla="val 38889"/>
                </a:avLst>
              </a:prstGeom>
              <a:gradFill rotWithShape="0">
                <a:gsLst>
                  <a:gs pos="0">
                    <a:srgbClr val="969696"/>
                  </a:gs>
                  <a:gs pos="100000">
                    <a:srgbClr val="000000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altLang="ru-RU" sz="1300"/>
              </a:p>
            </p:txBody>
          </p:sp>
          <p:sp>
            <p:nvSpPr>
              <p:cNvPr id="26835" name="AutoShape 121"/>
              <p:cNvSpPr>
                <a:spLocks noChangeArrowheads="1"/>
              </p:cNvSpPr>
              <p:nvPr/>
            </p:nvSpPr>
            <p:spPr bwMode="auto">
              <a:xfrm>
                <a:off x="5472" y="3168"/>
                <a:ext cx="432" cy="288"/>
              </a:xfrm>
              <a:prstGeom prst="flowChartMagneticDisk">
                <a:avLst/>
              </a:prstGeom>
              <a:gradFill rotWithShape="0">
                <a:gsLst>
                  <a:gs pos="0">
                    <a:srgbClr val="808080"/>
                  </a:gs>
                  <a:gs pos="100000">
                    <a:srgbClr val="000000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altLang="ru-RU" sz="1300"/>
              </a:p>
            </p:txBody>
          </p:sp>
          <p:sp>
            <p:nvSpPr>
              <p:cNvPr id="26836" name="Line 122"/>
              <p:cNvSpPr>
                <a:spLocks noChangeShapeType="1"/>
              </p:cNvSpPr>
              <p:nvPr/>
            </p:nvSpPr>
            <p:spPr bwMode="auto">
              <a:xfrm>
                <a:off x="8928" y="3312"/>
                <a:ext cx="0" cy="144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37" name="Line 123"/>
              <p:cNvSpPr>
                <a:spLocks noChangeShapeType="1"/>
              </p:cNvSpPr>
              <p:nvPr/>
            </p:nvSpPr>
            <p:spPr bwMode="auto">
              <a:xfrm>
                <a:off x="2304" y="3312"/>
                <a:ext cx="0" cy="144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38" name="Line 124"/>
              <p:cNvSpPr>
                <a:spLocks noChangeShapeType="1"/>
              </p:cNvSpPr>
              <p:nvPr/>
            </p:nvSpPr>
            <p:spPr bwMode="auto">
              <a:xfrm>
                <a:off x="5904" y="3456"/>
                <a:ext cx="0" cy="144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39" name="Line 125"/>
              <p:cNvSpPr>
                <a:spLocks noChangeShapeType="1"/>
              </p:cNvSpPr>
              <p:nvPr/>
            </p:nvSpPr>
            <p:spPr bwMode="auto">
              <a:xfrm>
                <a:off x="5472" y="3600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40" name="Line 126"/>
              <p:cNvSpPr>
                <a:spLocks noChangeShapeType="1"/>
              </p:cNvSpPr>
              <p:nvPr/>
            </p:nvSpPr>
            <p:spPr bwMode="auto">
              <a:xfrm>
                <a:off x="5472" y="4176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41" name="Line 127"/>
              <p:cNvSpPr>
                <a:spLocks noChangeShapeType="1"/>
              </p:cNvSpPr>
              <p:nvPr/>
            </p:nvSpPr>
            <p:spPr bwMode="auto">
              <a:xfrm>
                <a:off x="5472" y="4464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42" name="Line 128"/>
              <p:cNvSpPr>
                <a:spLocks noChangeShapeType="1"/>
              </p:cNvSpPr>
              <p:nvPr/>
            </p:nvSpPr>
            <p:spPr bwMode="auto">
              <a:xfrm>
                <a:off x="5472" y="4896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43" name="Line 129"/>
              <p:cNvSpPr>
                <a:spLocks noChangeShapeType="1"/>
              </p:cNvSpPr>
              <p:nvPr/>
            </p:nvSpPr>
            <p:spPr bwMode="auto">
              <a:xfrm>
                <a:off x="5472" y="3888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44" name="Rectangle 130"/>
              <p:cNvSpPr>
                <a:spLocks noChangeArrowheads="1"/>
              </p:cNvSpPr>
              <p:nvPr/>
            </p:nvSpPr>
            <p:spPr bwMode="auto">
              <a:xfrm>
                <a:off x="3024" y="3312"/>
                <a:ext cx="144" cy="1440"/>
              </a:xfrm>
              <a:prstGeom prst="rect">
                <a:avLst/>
              </a:prstGeom>
              <a:gradFill rotWithShape="0">
                <a:gsLst>
                  <a:gs pos="0">
                    <a:srgbClr val="4D4D4D"/>
                  </a:gs>
                  <a:gs pos="100000">
                    <a:srgbClr val="242424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altLang="ru-RU" sz="1300"/>
              </a:p>
            </p:txBody>
          </p:sp>
          <p:sp>
            <p:nvSpPr>
              <p:cNvPr id="26845" name="Rectangle 131"/>
              <p:cNvSpPr>
                <a:spLocks noChangeArrowheads="1"/>
              </p:cNvSpPr>
              <p:nvPr/>
            </p:nvSpPr>
            <p:spPr bwMode="auto">
              <a:xfrm>
                <a:off x="8208" y="3312"/>
                <a:ext cx="144" cy="1440"/>
              </a:xfrm>
              <a:prstGeom prst="rect">
                <a:avLst/>
              </a:prstGeom>
              <a:gradFill rotWithShape="0">
                <a:gsLst>
                  <a:gs pos="0">
                    <a:srgbClr val="4D4D4D"/>
                  </a:gs>
                  <a:gs pos="100000">
                    <a:srgbClr val="242424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altLang="ru-RU" sz="1300"/>
              </a:p>
            </p:txBody>
          </p:sp>
        </p:grpSp>
        <p:sp>
          <p:nvSpPr>
            <p:cNvPr id="26824" name="Line 132"/>
            <p:cNvSpPr>
              <a:spLocks noChangeShapeType="1"/>
            </p:cNvSpPr>
            <p:nvPr/>
          </p:nvSpPr>
          <p:spPr bwMode="auto">
            <a:xfrm>
              <a:off x="5472" y="3456"/>
              <a:ext cx="0" cy="14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6720" name="Text Box 133"/>
          <p:cNvSpPr txBox="1">
            <a:spLocks noChangeArrowheads="1"/>
          </p:cNvSpPr>
          <p:nvPr/>
        </p:nvSpPr>
        <p:spPr bwMode="auto">
          <a:xfrm>
            <a:off x="8940800" y="5364163"/>
            <a:ext cx="3790950" cy="280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0478" tIns="55239" rIns="110478" bIns="55239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3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63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1100" b="1">
                <a:cs typeface="Times New Roman" panose="02020603050405020304" pitchFamily="18" charset="0"/>
              </a:rPr>
              <a:t>Нефтеналивной терминал ж/д транспорта</a:t>
            </a:r>
          </a:p>
        </p:txBody>
      </p:sp>
      <p:sp>
        <p:nvSpPr>
          <p:cNvPr id="26721" name="Text Box 15"/>
          <p:cNvSpPr txBox="1">
            <a:spLocks noChangeArrowheads="1"/>
          </p:cNvSpPr>
          <p:nvPr/>
        </p:nvSpPr>
        <p:spPr bwMode="auto">
          <a:xfrm>
            <a:off x="9021763" y="6121400"/>
            <a:ext cx="12922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371" tIns="45686" rIns="91371" bIns="45686">
            <a:spAutoFit/>
          </a:bodyPr>
          <a:lstStyle>
            <a:lvl1pPr defTabSz="911225">
              <a:spcBef>
                <a:spcPct val="20000"/>
              </a:spcBef>
              <a:buFont typeface="Arial" panose="020B0604020202020204" pitchFamily="34" charset="0"/>
              <a:buChar char="•"/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11225">
              <a:spcBef>
                <a:spcPct val="20000"/>
              </a:spcBef>
              <a:buFont typeface="Arial" panose="020B0604020202020204" pitchFamily="34" charset="0"/>
              <a:buChar char="–"/>
              <a:defRPr sz="3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11225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112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11225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112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112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112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112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1100" b="1"/>
              <a:t>Граница лесхоза;</a:t>
            </a:r>
          </a:p>
        </p:txBody>
      </p:sp>
      <p:sp>
        <p:nvSpPr>
          <p:cNvPr id="26722" name="Line 271"/>
          <p:cNvSpPr>
            <a:spLocks noChangeShapeType="1"/>
          </p:cNvSpPr>
          <p:nvPr/>
        </p:nvSpPr>
        <p:spPr bwMode="auto">
          <a:xfrm>
            <a:off x="8462963" y="6524625"/>
            <a:ext cx="357187" cy="0"/>
          </a:xfrm>
          <a:prstGeom prst="line">
            <a:avLst/>
          </a:prstGeom>
          <a:noFill/>
          <a:ln w="38100" algn="ctr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5300" tIns="32650" rIns="65300" bIns="32650" anchor="ctr"/>
          <a:lstStyle/>
          <a:p>
            <a:endParaRPr lang="ru-RU"/>
          </a:p>
        </p:txBody>
      </p:sp>
      <p:sp>
        <p:nvSpPr>
          <p:cNvPr id="26723" name="Text Box 272"/>
          <p:cNvSpPr txBox="1">
            <a:spLocks noChangeArrowheads="1"/>
          </p:cNvSpPr>
          <p:nvPr/>
        </p:nvSpPr>
        <p:spPr bwMode="auto">
          <a:xfrm>
            <a:off x="9102725" y="6380163"/>
            <a:ext cx="363537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77938">
              <a:spcBef>
                <a:spcPct val="20000"/>
              </a:spcBef>
              <a:buFont typeface="Arial" panose="020B0604020202020204" pitchFamily="34" charset="0"/>
              <a:buChar char="•"/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7938">
              <a:spcBef>
                <a:spcPct val="20000"/>
              </a:spcBef>
              <a:buFont typeface="Arial" panose="020B0604020202020204" pitchFamily="34" charset="0"/>
              <a:buChar char="–"/>
              <a:defRPr sz="3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7938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7938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7938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79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79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79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79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1100" b="1">
                <a:cs typeface="Times New Roman" panose="02020603050405020304" pitchFamily="18" charset="0"/>
              </a:rPr>
              <a:t>Граница особо охраняемой территорий (заповедник, заказник, национальный парк);</a:t>
            </a:r>
          </a:p>
        </p:txBody>
      </p:sp>
      <p:sp>
        <p:nvSpPr>
          <p:cNvPr id="780" name="Line 273"/>
          <p:cNvSpPr>
            <a:spLocks noChangeShapeType="1"/>
          </p:cNvSpPr>
          <p:nvPr/>
        </p:nvSpPr>
        <p:spPr bwMode="auto">
          <a:xfrm>
            <a:off x="8462963" y="6832600"/>
            <a:ext cx="357187" cy="0"/>
          </a:xfrm>
          <a:prstGeom prst="line">
            <a:avLst/>
          </a:prstGeom>
          <a:ln w="381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91421" tIns="45711" rIns="91421" bIns="45711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26725" name="Text Box 274"/>
          <p:cNvSpPr txBox="1">
            <a:spLocks noChangeArrowheads="1"/>
          </p:cNvSpPr>
          <p:nvPr/>
        </p:nvSpPr>
        <p:spPr bwMode="auto">
          <a:xfrm>
            <a:off x="9107488" y="6762750"/>
            <a:ext cx="3201987" cy="16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77938">
              <a:spcBef>
                <a:spcPct val="20000"/>
              </a:spcBef>
              <a:buFont typeface="Arial" panose="020B0604020202020204" pitchFamily="34" charset="0"/>
              <a:buChar char="•"/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7938">
              <a:spcBef>
                <a:spcPct val="20000"/>
              </a:spcBef>
              <a:buFont typeface="Arial" panose="020B0604020202020204" pitchFamily="34" charset="0"/>
              <a:buChar char="–"/>
              <a:defRPr sz="3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7938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7938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7938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79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79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79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79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1100" b="1">
                <a:cs typeface="Times New Roman" panose="02020603050405020304" pitchFamily="18" charset="0"/>
              </a:rPr>
              <a:t>Граница лесов Министерства обороны;</a:t>
            </a:r>
          </a:p>
        </p:txBody>
      </p:sp>
      <p:sp>
        <p:nvSpPr>
          <p:cNvPr id="26726" name="Полилиния 781"/>
          <p:cNvSpPr>
            <a:spLocks noChangeArrowheads="1"/>
          </p:cNvSpPr>
          <p:nvPr/>
        </p:nvSpPr>
        <p:spPr bwMode="auto">
          <a:xfrm>
            <a:off x="8451850" y="6203950"/>
            <a:ext cx="379413" cy="65088"/>
          </a:xfrm>
          <a:custGeom>
            <a:avLst/>
            <a:gdLst>
              <a:gd name="T0" fmla="*/ 0 w 173736"/>
              <a:gd name="T1" fmla="*/ 11732826 h 46037"/>
              <a:gd name="T2" fmla="*/ 2147483646 w 173736"/>
              <a:gd name="T3" fmla="*/ 11732826 h 46037"/>
              <a:gd name="T4" fmla="*/ 0 60000 65536"/>
              <a:gd name="T5" fmla="*/ 0 60000 65536"/>
              <a:gd name="T6" fmla="*/ 0 w 173736"/>
              <a:gd name="T7" fmla="*/ 0 h 46037"/>
              <a:gd name="T8" fmla="*/ 173736 w 173736"/>
              <a:gd name="T9" fmla="*/ 46037 h 4603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73736" h="46037">
                <a:moveTo>
                  <a:pt x="0" y="0"/>
                </a:moveTo>
                <a:lnTo>
                  <a:pt x="173736" y="0"/>
                </a:lnTo>
              </a:path>
            </a:pathLst>
          </a:custGeom>
          <a:solidFill>
            <a:schemeClr val="bg1">
              <a:alpha val="36078"/>
            </a:schemeClr>
          </a:solidFill>
          <a:ln w="38100" algn="ctr">
            <a:solidFill>
              <a:srgbClr val="006600"/>
            </a:solidFill>
            <a:miter lim="800000"/>
            <a:headEnd/>
            <a:tailEnd/>
          </a:ln>
        </p:spPr>
        <p:txBody>
          <a:bodyPr lIns="91420" tIns="45710" rIns="91420" bIns="45710" anchor="ctr"/>
          <a:lstStyle/>
          <a:p>
            <a:endParaRPr lang="ru-RU"/>
          </a:p>
        </p:txBody>
      </p:sp>
      <p:grpSp>
        <p:nvGrpSpPr>
          <p:cNvPr id="26727" name="Group 131"/>
          <p:cNvGrpSpPr>
            <a:grpSpLocks/>
          </p:cNvGrpSpPr>
          <p:nvPr/>
        </p:nvGrpSpPr>
        <p:grpSpPr bwMode="auto">
          <a:xfrm>
            <a:off x="8556625" y="7058025"/>
            <a:ext cx="266700" cy="450850"/>
            <a:chOff x="6436" y="1709"/>
            <a:chExt cx="272" cy="336"/>
          </a:xfrm>
        </p:grpSpPr>
        <p:sp>
          <p:nvSpPr>
            <p:cNvPr id="26820" name="Oval 152"/>
            <p:cNvSpPr>
              <a:spLocks noChangeArrowheads="1"/>
            </p:cNvSpPr>
            <p:nvPr/>
          </p:nvSpPr>
          <p:spPr bwMode="auto">
            <a:xfrm>
              <a:off x="6436" y="1894"/>
              <a:ext cx="272" cy="137"/>
            </a:xfrm>
            <a:prstGeom prst="ellipse">
              <a:avLst/>
            </a:prstGeom>
            <a:solidFill>
              <a:srgbClr val="10E046"/>
            </a:solidFill>
            <a:ln w="9525" algn="ctr">
              <a:solidFill>
                <a:srgbClr val="006600"/>
              </a:solidFill>
              <a:round/>
              <a:headEnd/>
              <a:tailEnd/>
            </a:ln>
            <a:effectLst>
              <a:outerShdw dist="23000" dir="5400000" rotWithShape="0">
                <a:srgbClr val="000000">
                  <a:alpha val="34998"/>
                </a:srgbClr>
              </a:outerShdw>
            </a:effectLst>
          </p:spPr>
          <p:txBody>
            <a:bodyPr wrap="none" lIns="127723" tIns="63875" rIns="127723" bIns="63875" anchor="ctr"/>
            <a:lstStyle>
              <a:lvl1pPr defTabSz="911225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defTabSz="911225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defTabSz="911225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defTabSz="911225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defTabSz="911225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3013075" indent="1588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3470275" indent="1588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927475" indent="1588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4384675" indent="1588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ru-RU" altLang="ru-RU">
                <a:solidFill>
                  <a:srgbClr val="FFFFFF"/>
                </a:solidFill>
              </a:endParaRPr>
            </a:p>
          </p:txBody>
        </p:sp>
        <p:sp>
          <p:nvSpPr>
            <p:cNvPr id="785" name="TextBox 509"/>
            <p:cNvSpPr txBox="1">
              <a:spLocks noChangeArrowheads="1"/>
            </p:cNvSpPr>
            <p:nvPr/>
          </p:nvSpPr>
          <p:spPr bwMode="auto">
            <a:xfrm>
              <a:off x="6514" y="1907"/>
              <a:ext cx="136" cy="1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 defTabSz="912727">
                <a:defRPr/>
              </a:pPr>
              <a:r>
                <a:rPr lang="ru-RU" sz="12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1</a:t>
              </a:r>
            </a:p>
          </p:txBody>
        </p:sp>
        <p:pic>
          <p:nvPicPr>
            <p:cNvPr id="26822" name="Рисунок 612" descr="рослесхо_0.tmp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36" y="1709"/>
              <a:ext cx="272" cy="185"/>
            </a:xfrm>
            <a:prstGeom prst="rect">
              <a:avLst/>
            </a:prstGeom>
            <a:solidFill>
              <a:srgbClr val="10E046"/>
            </a:solidFill>
            <a:ln w="9525">
              <a:solidFill>
                <a:srgbClr val="10E046"/>
              </a:solidFill>
              <a:miter lim="800000"/>
              <a:headEnd/>
              <a:tailEnd/>
            </a:ln>
          </p:spPr>
        </p:pic>
      </p:grpSp>
      <p:sp>
        <p:nvSpPr>
          <p:cNvPr id="26728" name="Text Box 15"/>
          <p:cNvSpPr txBox="1">
            <a:spLocks noChangeArrowheads="1"/>
          </p:cNvSpPr>
          <p:nvPr/>
        </p:nvSpPr>
        <p:spPr bwMode="auto">
          <a:xfrm>
            <a:off x="9012238" y="7180263"/>
            <a:ext cx="1728787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0" tIns="45710" rIns="91420" bIns="45710">
            <a:spAutoFit/>
          </a:bodyPr>
          <a:lstStyle>
            <a:lvl1pPr defTabSz="1277938">
              <a:spcBef>
                <a:spcPct val="20000"/>
              </a:spcBef>
              <a:buFont typeface="Arial" panose="020B0604020202020204" pitchFamily="34" charset="0"/>
              <a:buChar char="•"/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7938">
              <a:spcBef>
                <a:spcPct val="20000"/>
              </a:spcBef>
              <a:buFont typeface="Arial" panose="020B0604020202020204" pitchFamily="34" charset="0"/>
              <a:buChar char="–"/>
              <a:defRPr sz="3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7938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7938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7938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79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79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79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79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1100" b="1">
                <a:cs typeface="Times New Roman" panose="02020603050405020304" pitchFamily="18" charset="0"/>
              </a:rPr>
              <a:t>Лесхоз;</a:t>
            </a:r>
          </a:p>
        </p:txBody>
      </p:sp>
      <p:sp>
        <p:nvSpPr>
          <p:cNvPr id="26729" name="Text Box 274"/>
          <p:cNvSpPr txBox="1">
            <a:spLocks noChangeArrowheads="1"/>
          </p:cNvSpPr>
          <p:nvPr/>
        </p:nvSpPr>
        <p:spPr bwMode="auto">
          <a:xfrm>
            <a:off x="9029700" y="7631113"/>
            <a:ext cx="128746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0" tIns="45710" rIns="91420" bIns="45710">
            <a:spAutoFit/>
          </a:bodyPr>
          <a:lstStyle>
            <a:lvl1pPr defTabSz="1277938">
              <a:spcBef>
                <a:spcPct val="20000"/>
              </a:spcBef>
              <a:buFont typeface="Arial" panose="020B0604020202020204" pitchFamily="34" charset="0"/>
              <a:buChar char="•"/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7938">
              <a:spcBef>
                <a:spcPct val="20000"/>
              </a:spcBef>
              <a:buFont typeface="Arial" panose="020B0604020202020204" pitchFamily="34" charset="0"/>
              <a:buChar char="–"/>
              <a:defRPr sz="3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7938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7938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7938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79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79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79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79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1100" b="1">
                <a:cs typeface="Times New Roman" panose="02020603050405020304" pitchFamily="18" charset="0"/>
              </a:rPr>
              <a:t>Арендатор леса;</a:t>
            </a:r>
          </a:p>
        </p:txBody>
      </p:sp>
      <p:sp>
        <p:nvSpPr>
          <p:cNvPr id="26730" name="Oval 259"/>
          <p:cNvSpPr>
            <a:spLocks noChangeArrowheads="1"/>
          </p:cNvSpPr>
          <p:nvPr/>
        </p:nvSpPr>
        <p:spPr bwMode="auto">
          <a:xfrm>
            <a:off x="8602663" y="7650163"/>
            <a:ext cx="158750" cy="192087"/>
          </a:xfrm>
          <a:prstGeom prst="ellipse">
            <a:avLst/>
          </a:prstGeom>
          <a:noFill/>
          <a:ln w="28575">
            <a:solidFill>
              <a:srgbClr val="DF25B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20" tIns="45710" rIns="91420" bIns="45710" anchor="ctr"/>
          <a:lstStyle/>
          <a:p>
            <a:pPr algn="ctr"/>
            <a:r>
              <a:rPr lang="ru-RU" altLang="ru-RU" sz="1600">
                <a:latin typeface="Calibri" panose="020F0502020204030204" pitchFamily="34" charset="0"/>
              </a:rPr>
              <a:t>2</a:t>
            </a:r>
          </a:p>
        </p:txBody>
      </p:sp>
      <p:sp>
        <p:nvSpPr>
          <p:cNvPr id="26731" name="Полилиния 789"/>
          <p:cNvSpPr>
            <a:spLocks noChangeArrowheads="1"/>
          </p:cNvSpPr>
          <p:nvPr/>
        </p:nvSpPr>
        <p:spPr bwMode="auto">
          <a:xfrm>
            <a:off x="8451850" y="5916613"/>
            <a:ext cx="379413" cy="65087"/>
          </a:xfrm>
          <a:custGeom>
            <a:avLst/>
            <a:gdLst>
              <a:gd name="T0" fmla="*/ 0 w 173736"/>
              <a:gd name="T1" fmla="*/ 11730177 h 46037"/>
              <a:gd name="T2" fmla="*/ 2147483646 w 173736"/>
              <a:gd name="T3" fmla="*/ 11730177 h 46037"/>
              <a:gd name="T4" fmla="*/ 0 60000 65536"/>
              <a:gd name="T5" fmla="*/ 0 60000 65536"/>
              <a:gd name="T6" fmla="*/ 0 w 173736"/>
              <a:gd name="T7" fmla="*/ 0 h 46037"/>
              <a:gd name="T8" fmla="*/ 173736 w 173736"/>
              <a:gd name="T9" fmla="*/ 46037 h 4603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73736" h="46037">
                <a:moveTo>
                  <a:pt x="0" y="0"/>
                </a:moveTo>
                <a:lnTo>
                  <a:pt x="173736" y="0"/>
                </a:lnTo>
              </a:path>
            </a:pathLst>
          </a:custGeom>
          <a:solidFill>
            <a:schemeClr val="bg1">
              <a:alpha val="36078"/>
            </a:schemeClr>
          </a:solidFill>
          <a:ln w="38100" algn="ctr">
            <a:solidFill>
              <a:srgbClr val="FF0000"/>
            </a:solidFill>
            <a:miter lim="800000"/>
            <a:headEnd/>
            <a:tailEnd/>
          </a:ln>
        </p:spPr>
        <p:txBody>
          <a:bodyPr lIns="91420" tIns="45710" rIns="91420" bIns="45710" anchor="ctr"/>
          <a:lstStyle/>
          <a:p>
            <a:endParaRPr lang="ru-RU"/>
          </a:p>
        </p:txBody>
      </p:sp>
      <p:sp>
        <p:nvSpPr>
          <p:cNvPr id="26732" name="Text Box 15"/>
          <p:cNvSpPr txBox="1">
            <a:spLocks noChangeArrowheads="1"/>
          </p:cNvSpPr>
          <p:nvPr/>
        </p:nvSpPr>
        <p:spPr bwMode="auto">
          <a:xfrm>
            <a:off x="9010650" y="5753100"/>
            <a:ext cx="2549525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371" tIns="45686" rIns="91371" bIns="45686">
            <a:spAutoFit/>
          </a:bodyPr>
          <a:lstStyle>
            <a:lvl1pPr defTabSz="911225">
              <a:spcBef>
                <a:spcPct val="20000"/>
              </a:spcBef>
              <a:buFont typeface="Arial" panose="020B0604020202020204" pitchFamily="34" charset="0"/>
              <a:buChar char="•"/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11225">
              <a:spcBef>
                <a:spcPct val="20000"/>
              </a:spcBef>
              <a:buFont typeface="Arial" panose="020B0604020202020204" pitchFamily="34" charset="0"/>
              <a:buChar char="–"/>
              <a:defRPr sz="3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11225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112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11225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112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112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112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112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100" b="1"/>
              <a:t>Граница территории (ФО, субъекта,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100" b="1"/>
              <a:t>МР, ГО, насел. пункта);</a:t>
            </a:r>
          </a:p>
        </p:txBody>
      </p:sp>
      <p:sp>
        <p:nvSpPr>
          <p:cNvPr id="26733" name="Rectangle 50"/>
          <p:cNvSpPr>
            <a:spLocks noChangeArrowheads="1"/>
          </p:cNvSpPr>
          <p:nvPr/>
        </p:nvSpPr>
        <p:spPr bwMode="auto">
          <a:xfrm>
            <a:off x="8702675" y="7843838"/>
            <a:ext cx="3541713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81877" tIns="192720" rIns="381877" bIns="192720" anchor="ctr">
            <a:spAutoFit/>
          </a:bodyPr>
          <a:lstStyle>
            <a:lvl1pPr defTabSz="26050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26050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26050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26050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26050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3013075" indent="1588" defTabSz="2605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470275" indent="1588" defTabSz="2605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927475" indent="1588" defTabSz="2605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384675" indent="1588" defTabSz="2605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1100">
                <a:cs typeface="Times New Roman" panose="02020603050405020304" pitchFamily="18" charset="0"/>
              </a:rPr>
              <a:t> Очаг природного пожара;</a:t>
            </a:r>
          </a:p>
        </p:txBody>
      </p:sp>
      <p:pic>
        <p:nvPicPr>
          <p:cNvPr id="26734" name="Picture 89" descr="пламя"/>
          <p:cNvPicPr>
            <a:picLocks noChangeAspect="1" noChangeArrowheads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9013" y="7907338"/>
            <a:ext cx="214312" cy="41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735" name="Овал 167"/>
          <p:cNvSpPr>
            <a:spLocks noChangeArrowheads="1"/>
          </p:cNvSpPr>
          <p:nvPr/>
        </p:nvSpPr>
        <p:spPr bwMode="auto">
          <a:xfrm>
            <a:off x="8466138" y="8461375"/>
            <a:ext cx="503237" cy="211138"/>
          </a:xfrm>
          <a:prstGeom prst="ellipse">
            <a:avLst/>
          </a:prstGeom>
          <a:solidFill>
            <a:srgbClr val="00B050">
              <a:alpha val="50195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110396" tIns="55198" rIns="110396" bIns="55198"/>
          <a:lstStyle>
            <a:lvl1pPr defTabSz="9112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12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12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12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12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3013075" indent="1588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470275" indent="1588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927475" indent="1588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384675" indent="1588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ru-RU" altLang="ru-RU">
              <a:latin typeface="Calibri" panose="020F0502020204030204" pitchFamily="34" charset="0"/>
            </a:endParaRPr>
          </a:p>
        </p:txBody>
      </p:sp>
      <p:sp>
        <p:nvSpPr>
          <p:cNvPr id="26736" name="Text Box 117"/>
          <p:cNvSpPr txBox="1">
            <a:spLocks noChangeArrowheads="1"/>
          </p:cNvSpPr>
          <p:nvPr/>
        </p:nvSpPr>
        <p:spPr bwMode="auto">
          <a:xfrm>
            <a:off x="8999538" y="8432800"/>
            <a:ext cx="3400425" cy="280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0396" tIns="55198" rIns="110396" bIns="55198">
            <a:spAutoFit/>
          </a:bodyPr>
          <a:lstStyle>
            <a:lvl1pPr defTabSz="911225">
              <a:spcBef>
                <a:spcPct val="20000"/>
              </a:spcBef>
              <a:buFont typeface="Arial" panose="020B0604020202020204" pitchFamily="34" charset="0"/>
              <a:buChar char="•"/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11225">
              <a:spcBef>
                <a:spcPct val="20000"/>
              </a:spcBef>
              <a:buFont typeface="Arial" panose="020B0604020202020204" pitchFamily="34" charset="0"/>
              <a:buChar char="–"/>
              <a:defRPr sz="3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11225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112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11225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112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112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112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112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1100" b="1">
                <a:cs typeface="Times New Roman" panose="02020603050405020304" pitchFamily="18" charset="0"/>
              </a:rPr>
              <a:t>Размещение эвакуированного населения</a:t>
            </a:r>
          </a:p>
        </p:txBody>
      </p:sp>
      <p:sp>
        <p:nvSpPr>
          <p:cNvPr id="26737" name="Text Box 50"/>
          <p:cNvSpPr txBox="1">
            <a:spLocks noChangeArrowheads="1"/>
          </p:cNvSpPr>
          <p:nvPr/>
        </p:nvSpPr>
        <p:spPr bwMode="auto">
          <a:xfrm>
            <a:off x="4845050" y="8166100"/>
            <a:ext cx="1930400" cy="249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750" tIns="39378" rIns="78750" bIns="39378">
            <a:spAutoFit/>
          </a:bodyPr>
          <a:lstStyle>
            <a:lvl1pPr defTabSz="866775">
              <a:spcBef>
                <a:spcPct val="20000"/>
              </a:spcBef>
              <a:buFont typeface="Arial" panose="020B0604020202020204" pitchFamily="34" charset="0"/>
              <a:buChar char="•"/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866775">
              <a:spcBef>
                <a:spcPct val="20000"/>
              </a:spcBef>
              <a:buFont typeface="Arial" panose="020B0604020202020204" pitchFamily="34" charset="0"/>
              <a:buChar char="–"/>
              <a:defRPr sz="3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866775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86677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866775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8667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8667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8667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8667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1100" b="1">
                <a:solidFill>
                  <a:srgbClr val="000000"/>
                </a:solidFill>
                <a:cs typeface="Times New Roman" panose="02020603050405020304" pitchFamily="18" charset="0"/>
              </a:rPr>
              <a:t>Вертолетные площадки</a:t>
            </a:r>
          </a:p>
        </p:txBody>
      </p:sp>
      <p:grpSp>
        <p:nvGrpSpPr>
          <p:cNvPr id="26738" name="Группа 796"/>
          <p:cNvGrpSpPr>
            <a:grpSpLocks/>
          </p:cNvGrpSpPr>
          <p:nvPr/>
        </p:nvGrpSpPr>
        <p:grpSpPr bwMode="auto">
          <a:xfrm>
            <a:off x="4159250" y="8180388"/>
            <a:ext cx="317500" cy="295275"/>
            <a:chOff x="1193267" y="4397868"/>
            <a:chExt cx="180325" cy="186832"/>
          </a:xfrm>
        </p:grpSpPr>
        <p:sp>
          <p:nvSpPr>
            <p:cNvPr id="26818" name="Oval 669"/>
            <p:cNvSpPr>
              <a:spLocks noChangeArrowheads="1"/>
            </p:cNvSpPr>
            <p:nvPr/>
          </p:nvSpPr>
          <p:spPr bwMode="auto">
            <a:xfrm>
              <a:off x="1201887" y="4397868"/>
              <a:ext cx="171705" cy="184593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3300"/>
              </a:solidFill>
              <a:round/>
              <a:headEnd/>
              <a:tailEnd/>
            </a:ln>
          </p:spPr>
          <p:txBody>
            <a:bodyPr wrap="none" lIns="75592" tIns="37796" rIns="75592" bIns="37796" anchor="ctr"/>
            <a:lstStyle>
              <a:lvl1pPr defTabSz="1277938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defTabSz="1277938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defTabSz="1277938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defTabSz="1277938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defTabSz="1277938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3013075" indent="1588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3470275" indent="1588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927475" indent="1588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4384675" indent="1588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endParaRPr lang="ru-RU" altLang="ru-RU" sz="1400"/>
            </a:p>
          </p:txBody>
        </p:sp>
        <p:sp>
          <p:nvSpPr>
            <p:cNvPr id="26819" name="TextBox 798"/>
            <p:cNvSpPr txBox="1">
              <a:spLocks noChangeArrowheads="1"/>
            </p:cNvSpPr>
            <p:nvPr/>
          </p:nvSpPr>
          <p:spPr bwMode="auto">
            <a:xfrm>
              <a:off x="1193267" y="4402931"/>
              <a:ext cx="177035" cy="1817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45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39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3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635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635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635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635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900" b="1"/>
                <a:t>Т</a:t>
              </a:r>
            </a:p>
          </p:txBody>
        </p:sp>
      </p:grpSp>
      <p:sp>
        <p:nvSpPr>
          <p:cNvPr id="26739" name="Text Box 335"/>
          <p:cNvSpPr txBox="1">
            <a:spLocks noChangeArrowheads="1"/>
          </p:cNvSpPr>
          <p:nvPr/>
        </p:nvSpPr>
        <p:spPr bwMode="auto">
          <a:xfrm>
            <a:off x="11712575" y="-7938"/>
            <a:ext cx="1060450" cy="323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0478" tIns="55239" rIns="110478" bIns="55239">
            <a:spAutoFit/>
          </a:bodyPr>
          <a:lstStyle>
            <a:lvl1pPr defTabSz="1544638">
              <a:spcBef>
                <a:spcPct val="20000"/>
              </a:spcBef>
              <a:buFont typeface="Arial" panose="020B0604020202020204" pitchFamily="34" charset="0"/>
              <a:buChar char="•"/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544638">
              <a:spcBef>
                <a:spcPct val="20000"/>
              </a:spcBef>
              <a:buFont typeface="Arial" panose="020B0604020202020204" pitchFamily="34" charset="0"/>
              <a:buChar char="–"/>
              <a:defRPr sz="3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544638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544638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544638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5446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5446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5446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5446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ru-RU" altLang="ru-RU" sz="1400" b="1">
                <a:cs typeface="Times New Roman" panose="02020603050405020304" pitchFamily="18" charset="0"/>
              </a:rPr>
              <a:t>п. 2.</a:t>
            </a:r>
          </a:p>
        </p:txBody>
      </p:sp>
      <p:sp>
        <p:nvSpPr>
          <p:cNvPr id="26740" name="Прямоугольник 5"/>
          <p:cNvSpPr>
            <a:spLocks noChangeArrowheads="1"/>
          </p:cNvSpPr>
          <p:nvPr/>
        </p:nvSpPr>
        <p:spPr bwMode="auto">
          <a:xfrm>
            <a:off x="0" y="0"/>
            <a:ext cx="12801600" cy="1079500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hangingPunct="1">
              <a:lnSpc>
                <a:spcPct val="80000"/>
              </a:lnSpc>
            </a:pPr>
            <a:r>
              <a:rPr lang="ru-RU" altLang="ru-RU" sz="2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Электронный паспорт социально-значимого объекта</a:t>
            </a:r>
          </a:p>
          <a:p>
            <a:pPr algn="ctr" eaLnBrk="1" hangingPunct="1"/>
            <a:r>
              <a:rPr lang="ru-RU" altLang="ru-RU" sz="2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УВК «Школьная академия»</a:t>
            </a:r>
          </a:p>
          <a:p>
            <a:pPr algn="ctr" eaLnBrk="1" hangingPunct="1"/>
            <a:r>
              <a:rPr lang="ru-RU" altLang="ru-RU" sz="2100" dirty="0" smtClean="0">
                <a:solidFill>
                  <a:srgbClr val="0000FF"/>
                </a:solidFill>
                <a:cs typeface="Times New Roman" panose="02020603050405020304" pitchFamily="18" charset="0"/>
              </a:rPr>
              <a:t>(</a:t>
            </a:r>
            <a:r>
              <a:rPr lang="ru-RU" altLang="ru-RU" sz="2100" dirty="0">
                <a:solidFill>
                  <a:srgbClr val="0000FF"/>
                </a:solidFill>
                <a:cs typeface="Times New Roman" panose="02020603050405020304" pitchFamily="18" charset="0"/>
              </a:rPr>
              <a:t>Условные обозначения) </a:t>
            </a:r>
          </a:p>
        </p:txBody>
      </p:sp>
      <p:sp>
        <p:nvSpPr>
          <p:cNvPr id="26741" name="Text Box 185"/>
          <p:cNvSpPr txBox="1">
            <a:spLocks noChangeArrowheads="1"/>
          </p:cNvSpPr>
          <p:nvPr/>
        </p:nvSpPr>
        <p:spPr bwMode="auto">
          <a:xfrm>
            <a:off x="12082463" y="0"/>
            <a:ext cx="71913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279525">
              <a:spcBef>
                <a:spcPct val="20000"/>
              </a:spcBef>
              <a:buFont typeface="Arial" panose="020B0604020202020204" pitchFamily="34" charset="0"/>
              <a:buChar char="•"/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spcBef>
                <a:spcPct val="20000"/>
              </a:spcBef>
              <a:buFont typeface="Arial" panose="020B0604020202020204" pitchFamily="34" charset="0"/>
              <a:buChar char="–"/>
              <a:defRPr sz="3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ru-RU" altLang="ru-RU" sz="1400" b="1"/>
              <a:t>п. 2.</a:t>
            </a:r>
          </a:p>
        </p:txBody>
      </p:sp>
      <p:grpSp>
        <p:nvGrpSpPr>
          <p:cNvPr id="26742" name="Group 62"/>
          <p:cNvGrpSpPr>
            <a:grpSpLocks/>
          </p:cNvGrpSpPr>
          <p:nvPr/>
        </p:nvGrpSpPr>
        <p:grpSpPr bwMode="auto">
          <a:xfrm>
            <a:off x="8455025" y="3278188"/>
            <a:ext cx="328613" cy="296862"/>
            <a:chOff x="196" y="2647"/>
            <a:chExt cx="883" cy="641"/>
          </a:xfrm>
        </p:grpSpPr>
        <p:grpSp>
          <p:nvGrpSpPr>
            <p:cNvPr id="26803" name="Rectangle 63"/>
            <p:cNvGrpSpPr>
              <a:grpSpLocks/>
            </p:cNvGrpSpPr>
            <p:nvPr/>
          </p:nvGrpSpPr>
          <p:grpSpPr bwMode="auto">
            <a:xfrm>
              <a:off x="359" y="2647"/>
              <a:ext cx="572" cy="641"/>
              <a:chOff x="8881872" y="2809138"/>
              <a:chExt cx="213360" cy="316650"/>
            </a:xfrm>
          </p:grpSpPr>
          <p:pic>
            <p:nvPicPr>
              <p:cNvPr id="26816" name="Rectangle 63"/>
              <p:cNvPicPr>
                <a:picLocks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881872" y="2809138"/>
                <a:ext cx="213360" cy="2133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6817" name="Text Box 960"/>
              <p:cNvSpPr txBox="1">
                <a:spLocks noChangeArrowheads="1"/>
              </p:cNvSpPr>
              <p:nvPr/>
            </p:nvSpPr>
            <p:spPr bwMode="auto">
              <a:xfrm>
                <a:off x="8908663" y="2968625"/>
                <a:ext cx="164468" cy="1571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73770" tIns="36887" rIns="73770" bIns="36887" anchor="ctr"/>
              <a:lstStyle>
                <a:lvl1pPr defTabSz="1243013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defTabSz="1243013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defTabSz="1243013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defTabSz="1243013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defTabSz="1243013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3013075" indent="1588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3470275" indent="1588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927475" indent="1588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4384675" indent="1588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ru-RU" altLang="ru-RU" sz="1000">
                  <a:solidFill>
                    <a:srgbClr val="FF0000"/>
                  </a:solidFill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26804" name="Line 64"/>
            <p:cNvGrpSpPr>
              <a:grpSpLocks/>
            </p:cNvGrpSpPr>
            <p:nvPr/>
          </p:nvGrpSpPr>
          <p:grpSpPr bwMode="auto">
            <a:xfrm>
              <a:off x="196" y="2749"/>
              <a:ext cx="262" cy="111"/>
              <a:chOff x="8820912" y="2859024"/>
              <a:chExt cx="97536" cy="54864"/>
            </a:xfrm>
          </p:grpSpPr>
          <p:pic>
            <p:nvPicPr>
              <p:cNvPr id="26814" name="Line 64"/>
              <p:cNvPicPr>
                <a:picLocks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820912" y="2859024"/>
                <a:ext cx="97536" cy="548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6815" name="Text Box 963"/>
              <p:cNvSpPr txBox="1">
                <a:spLocks noChangeArrowheads="1" noChangeShapeType="1"/>
              </p:cNvSpPr>
              <p:nvPr/>
            </p:nvSpPr>
            <p:spPr bwMode="auto">
              <a:xfrm>
                <a:off x="8840788" y="288954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73801" tIns="36900" rIns="73801" bIns="36900"/>
              <a:lstStyle>
                <a:lvl1pPr defTabSz="1243013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defTabSz="1243013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defTabSz="1243013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defTabSz="1243013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defTabSz="1243013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3013075" indent="1588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3470275" indent="1588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927475" indent="1588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4384675" indent="1588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ru-RU" altLang="ru-RU" sz="1000">
                  <a:solidFill>
                    <a:srgbClr val="FF0000"/>
                  </a:solidFill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26805" name="Line 65"/>
            <p:cNvGrpSpPr>
              <a:grpSpLocks/>
            </p:cNvGrpSpPr>
            <p:nvPr/>
          </p:nvGrpSpPr>
          <p:grpSpPr bwMode="auto">
            <a:xfrm>
              <a:off x="196" y="2885"/>
              <a:ext cx="262" cy="111"/>
              <a:chOff x="8820912" y="2926080"/>
              <a:chExt cx="97536" cy="54864"/>
            </a:xfrm>
          </p:grpSpPr>
          <p:pic>
            <p:nvPicPr>
              <p:cNvPr id="26812" name="Line 65"/>
              <p:cNvPicPr>
                <a:picLocks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820912" y="2926080"/>
                <a:ext cx="97536" cy="548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6813" name="Text Box 966"/>
              <p:cNvSpPr txBox="1">
                <a:spLocks noChangeArrowheads="1" noChangeShapeType="1"/>
              </p:cNvSpPr>
              <p:nvPr/>
            </p:nvSpPr>
            <p:spPr bwMode="auto">
              <a:xfrm>
                <a:off x="8840788" y="2956764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73801" tIns="36900" rIns="73801" bIns="36900"/>
              <a:lstStyle>
                <a:lvl1pPr defTabSz="1243013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defTabSz="1243013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defTabSz="1243013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defTabSz="1243013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defTabSz="1243013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3013075" indent="1588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3470275" indent="1588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927475" indent="1588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4384675" indent="1588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ru-RU" altLang="ru-RU" sz="1000">
                  <a:solidFill>
                    <a:srgbClr val="FF0000"/>
                  </a:solidFill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26806" name="Line 66"/>
            <p:cNvGrpSpPr>
              <a:grpSpLocks/>
            </p:cNvGrpSpPr>
            <p:nvPr/>
          </p:nvGrpSpPr>
          <p:grpSpPr bwMode="auto">
            <a:xfrm>
              <a:off x="817" y="2885"/>
              <a:ext cx="262" cy="111"/>
              <a:chOff x="9052560" y="2926080"/>
              <a:chExt cx="97536" cy="54864"/>
            </a:xfrm>
          </p:grpSpPr>
          <p:pic>
            <p:nvPicPr>
              <p:cNvPr id="26810" name="Line 66"/>
              <p:cNvPicPr>
                <a:picLocks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052560" y="2926080"/>
                <a:ext cx="97536" cy="548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6811" name="Text Box 969"/>
              <p:cNvSpPr txBox="1">
                <a:spLocks noChangeArrowheads="1" noChangeShapeType="1"/>
              </p:cNvSpPr>
              <p:nvPr/>
            </p:nvSpPr>
            <p:spPr bwMode="auto">
              <a:xfrm>
                <a:off x="9070147" y="2956764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73801" tIns="36900" rIns="73801" bIns="36900"/>
              <a:lstStyle>
                <a:lvl1pPr defTabSz="1243013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defTabSz="1243013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defTabSz="1243013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defTabSz="1243013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defTabSz="1243013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3013075" indent="1588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3470275" indent="1588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927475" indent="1588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4384675" indent="1588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ru-RU" altLang="ru-RU" sz="1000">
                  <a:solidFill>
                    <a:srgbClr val="FF0000"/>
                  </a:solidFill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26807" name="Line 67"/>
            <p:cNvGrpSpPr>
              <a:grpSpLocks/>
            </p:cNvGrpSpPr>
            <p:nvPr/>
          </p:nvGrpSpPr>
          <p:grpSpPr bwMode="auto">
            <a:xfrm>
              <a:off x="817" y="2749"/>
              <a:ext cx="262" cy="111"/>
              <a:chOff x="9052560" y="2859024"/>
              <a:chExt cx="97536" cy="54864"/>
            </a:xfrm>
          </p:grpSpPr>
          <p:pic>
            <p:nvPicPr>
              <p:cNvPr id="26808" name="Line 67"/>
              <p:cNvPicPr>
                <a:picLocks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052560" y="2859024"/>
                <a:ext cx="97536" cy="548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6809" name="Text Box 972"/>
              <p:cNvSpPr txBox="1">
                <a:spLocks noChangeArrowheads="1" noChangeShapeType="1"/>
              </p:cNvSpPr>
              <p:nvPr/>
            </p:nvSpPr>
            <p:spPr bwMode="auto">
              <a:xfrm>
                <a:off x="9070147" y="288954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73801" tIns="36900" rIns="73801" bIns="36900"/>
              <a:lstStyle>
                <a:lvl1pPr defTabSz="1243013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defTabSz="1243013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defTabSz="1243013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defTabSz="1243013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defTabSz="1243013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3013075" indent="1588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3470275" indent="1588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927475" indent="1588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4384675" indent="1588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ru-RU" altLang="ru-RU" sz="1000">
                  <a:solidFill>
                    <a:srgbClr val="FF0000"/>
                  </a:solidFill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763" name="Group 62"/>
          <p:cNvGrpSpPr>
            <a:grpSpLocks/>
          </p:cNvGrpSpPr>
          <p:nvPr/>
        </p:nvGrpSpPr>
        <p:grpSpPr bwMode="auto">
          <a:xfrm>
            <a:off x="8474254" y="3681882"/>
            <a:ext cx="298821" cy="147415"/>
            <a:chOff x="249" y="2971"/>
            <a:chExt cx="796" cy="318"/>
          </a:xfrm>
          <a:solidFill>
            <a:srgbClr val="FF9900"/>
          </a:solidFill>
        </p:grpSpPr>
        <p:sp>
          <p:nvSpPr>
            <p:cNvPr id="764" name="Rectangle 63"/>
            <p:cNvSpPr>
              <a:spLocks noChangeArrowheads="1"/>
            </p:cNvSpPr>
            <p:nvPr/>
          </p:nvSpPr>
          <p:spPr bwMode="auto">
            <a:xfrm>
              <a:off x="431" y="2971"/>
              <a:ext cx="441" cy="318"/>
            </a:xfrm>
            <a:prstGeom prst="rect">
              <a:avLst/>
            </a:prstGeom>
            <a:grpFill/>
            <a:ln w="22225">
              <a:solidFill>
                <a:srgbClr val="FF9900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lIns="73778" tIns="36890" rIns="73778" bIns="36890" anchor="ctr"/>
            <a:lstStyle/>
            <a:p>
              <a:pPr defTabSz="1241265">
                <a:defRPr/>
              </a:pPr>
              <a:endParaRPr lang="ru-RU" sz="1000" dirty="0">
                <a:solidFill>
                  <a:srgbClr val="FF0000"/>
                </a:solidFill>
                <a:cs typeface="Times New Roman" pitchFamily="18" charset="0"/>
              </a:endParaRPr>
            </a:p>
          </p:txBody>
        </p:sp>
        <p:sp>
          <p:nvSpPr>
            <p:cNvPr id="765" name="Line 64"/>
            <p:cNvSpPr>
              <a:spLocks noChangeShapeType="1"/>
            </p:cNvSpPr>
            <p:nvPr/>
          </p:nvSpPr>
          <p:spPr bwMode="auto">
            <a:xfrm>
              <a:off x="249" y="3054"/>
              <a:ext cx="181" cy="0"/>
            </a:xfrm>
            <a:prstGeom prst="line">
              <a:avLst/>
            </a:prstGeom>
            <a:grpFill/>
            <a:ln w="22225">
              <a:solidFill>
                <a:srgbClr val="FF9900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defTabSz="1241265">
                <a:defRPr/>
              </a:pPr>
              <a:endParaRPr lang="ru-RU" sz="1000" dirty="0">
                <a:solidFill>
                  <a:srgbClr val="FF0000"/>
                </a:solidFill>
                <a:cs typeface="Arial" charset="0"/>
              </a:endParaRPr>
            </a:p>
          </p:txBody>
        </p:sp>
        <p:sp>
          <p:nvSpPr>
            <p:cNvPr id="766" name="Line 65"/>
            <p:cNvSpPr>
              <a:spLocks noChangeShapeType="1"/>
            </p:cNvSpPr>
            <p:nvPr/>
          </p:nvSpPr>
          <p:spPr bwMode="auto">
            <a:xfrm>
              <a:off x="249" y="3190"/>
              <a:ext cx="181" cy="0"/>
            </a:xfrm>
            <a:prstGeom prst="line">
              <a:avLst/>
            </a:prstGeom>
            <a:grpFill/>
            <a:ln w="22225">
              <a:solidFill>
                <a:srgbClr val="FF9900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defTabSz="1241265">
                <a:defRPr/>
              </a:pPr>
              <a:endParaRPr lang="ru-RU" sz="1000" dirty="0">
                <a:solidFill>
                  <a:srgbClr val="FF0000"/>
                </a:solidFill>
                <a:cs typeface="Arial" charset="0"/>
              </a:endParaRPr>
            </a:p>
          </p:txBody>
        </p:sp>
        <p:sp>
          <p:nvSpPr>
            <p:cNvPr id="767" name="Line 66"/>
            <p:cNvSpPr>
              <a:spLocks noChangeShapeType="1"/>
            </p:cNvSpPr>
            <p:nvPr/>
          </p:nvSpPr>
          <p:spPr bwMode="auto">
            <a:xfrm>
              <a:off x="864" y="3190"/>
              <a:ext cx="181" cy="0"/>
            </a:xfrm>
            <a:prstGeom prst="line">
              <a:avLst/>
            </a:prstGeom>
            <a:grpFill/>
            <a:ln w="22225">
              <a:solidFill>
                <a:srgbClr val="FF9900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defTabSz="1241265">
                <a:defRPr/>
              </a:pPr>
              <a:endParaRPr lang="ru-RU" sz="1000" dirty="0">
                <a:solidFill>
                  <a:srgbClr val="FF0000"/>
                </a:solidFill>
                <a:cs typeface="Arial" charset="0"/>
              </a:endParaRPr>
            </a:p>
          </p:txBody>
        </p:sp>
        <p:sp>
          <p:nvSpPr>
            <p:cNvPr id="768" name="Line 67"/>
            <p:cNvSpPr>
              <a:spLocks noChangeShapeType="1"/>
            </p:cNvSpPr>
            <p:nvPr/>
          </p:nvSpPr>
          <p:spPr bwMode="auto">
            <a:xfrm>
              <a:off x="864" y="3054"/>
              <a:ext cx="181" cy="0"/>
            </a:xfrm>
            <a:prstGeom prst="line">
              <a:avLst/>
            </a:prstGeom>
            <a:grpFill/>
            <a:ln w="22225">
              <a:solidFill>
                <a:srgbClr val="FF9900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defTabSz="1241265">
                <a:defRPr/>
              </a:pPr>
              <a:endParaRPr lang="ru-RU" sz="1000" dirty="0">
                <a:solidFill>
                  <a:srgbClr val="FF0000"/>
                </a:solidFill>
                <a:cs typeface="Arial" charset="0"/>
              </a:endParaRPr>
            </a:p>
          </p:txBody>
        </p:sp>
      </p:grpSp>
      <p:grpSp>
        <p:nvGrpSpPr>
          <p:cNvPr id="26744" name="TextBox 142"/>
          <p:cNvGrpSpPr>
            <a:grpSpLocks/>
          </p:cNvGrpSpPr>
          <p:nvPr/>
        </p:nvGrpSpPr>
        <p:grpSpPr bwMode="auto">
          <a:xfrm>
            <a:off x="8682038" y="3240088"/>
            <a:ext cx="1169987" cy="263525"/>
            <a:chOff x="5695" y="1805"/>
            <a:chExt cx="737" cy="555"/>
          </a:xfrm>
        </p:grpSpPr>
        <p:pic>
          <p:nvPicPr>
            <p:cNvPr id="26801" name="TextBox 142"/>
            <p:cNvPicPr>
              <a:picLocks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95" y="1805"/>
              <a:ext cx="737" cy="2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6802" name="Text Box 839"/>
            <p:cNvSpPr txBox="1">
              <a:spLocks noChangeArrowheads="1"/>
            </p:cNvSpPr>
            <p:nvPr/>
          </p:nvSpPr>
          <p:spPr bwMode="auto">
            <a:xfrm>
              <a:off x="5766" y="1817"/>
              <a:ext cx="596" cy="5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3301" tIns="51648" rIns="103301" bIns="51648"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defTabSz="124301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defTabSz="124301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defTabSz="124301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defTabSz="124301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3013075" indent="1588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3470275" indent="1588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927475" indent="1588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4384675" indent="1588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ru-RU" altLang="ru-RU" sz="1000">
                  <a:solidFill>
                    <a:srgbClr val="000000"/>
                  </a:solidFill>
                  <a:cs typeface="Times New Roman" panose="02020603050405020304" pitchFamily="18" charset="0"/>
                </a:rPr>
                <a:t>- ДЭС 110 кВ</a:t>
              </a:r>
            </a:p>
          </p:txBody>
        </p:sp>
      </p:grpSp>
      <p:grpSp>
        <p:nvGrpSpPr>
          <p:cNvPr id="26745" name="TextBox 143"/>
          <p:cNvGrpSpPr>
            <a:grpSpLocks/>
          </p:cNvGrpSpPr>
          <p:nvPr/>
        </p:nvGrpSpPr>
        <p:grpSpPr bwMode="auto">
          <a:xfrm>
            <a:off x="8689975" y="3559175"/>
            <a:ext cx="1098550" cy="328613"/>
            <a:chOff x="5695" y="1947"/>
            <a:chExt cx="691" cy="219"/>
          </a:xfrm>
        </p:grpSpPr>
        <p:pic>
          <p:nvPicPr>
            <p:cNvPr id="26799" name="TextBox 143"/>
            <p:cNvPicPr>
              <a:picLocks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95" y="1947"/>
              <a:ext cx="691" cy="2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6800" name="Text Box 842"/>
            <p:cNvSpPr txBox="1">
              <a:spLocks noChangeArrowheads="1"/>
            </p:cNvSpPr>
            <p:nvPr/>
          </p:nvSpPr>
          <p:spPr bwMode="auto">
            <a:xfrm>
              <a:off x="5762" y="1959"/>
              <a:ext cx="555" cy="1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3301" tIns="51648" rIns="103301" bIns="51648"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defTabSz="124301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defTabSz="124301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defTabSz="124301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defTabSz="124301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3013075" indent="1588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3470275" indent="1588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927475" indent="1588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4384675" indent="1588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ru-RU" altLang="ru-RU" sz="1000">
                  <a:solidFill>
                    <a:srgbClr val="000000"/>
                  </a:solidFill>
                  <a:cs typeface="Times New Roman" panose="02020603050405020304" pitchFamily="18" charset="0"/>
                </a:rPr>
                <a:t>- ДЭС 35 кВ</a:t>
              </a:r>
            </a:p>
          </p:txBody>
        </p:sp>
      </p:grpSp>
      <p:grpSp>
        <p:nvGrpSpPr>
          <p:cNvPr id="26746" name="TextBox 177"/>
          <p:cNvGrpSpPr>
            <a:grpSpLocks/>
          </p:cNvGrpSpPr>
          <p:nvPr/>
        </p:nvGrpSpPr>
        <p:grpSpPr bwMode="auto">
          <a:xfrm>
            <a:off x="10017125" y="3506788"/>
            <a:ext cx="957263" cy="387350"/>
            <a:chOff x="6374" y="1912"/>
            <a:chExt cx="603" cy="258"/>
          </a:xfrm>
        </p:grpSpPr>
        <p:pic>
          <p:nvPicPr>
            <p:cNvPr id="26797" name="TextBox 177"/>
            <p:cNvPicPr>
              <a:picLocks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74" y="1912"/>
              <a:ext cx="603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6798" name="Text Box 851"/>
            <p:cNvSpPr txBox="1">
              <a:spLocks noChangeArrowheads="1"/>
            </p:cNvSpPr>
            <p:nvPr/>
          </p:nvSpPr>
          <p:spPr bwMode="auto">
            <a:xfrm>
              <a:off x="6504" y="1924"/>
              <a:ext cx="395" cy="1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3304" tIns="51652" rIns="103304" bIns="51652"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defTabSz="124301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defTabSz="124301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defTabSz="124301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defTabSz="124301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3013075" indent="1588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3470275" indent="1588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927475" indent="1588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4384675" indent="1588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ru-RU" altLang="ru-RU" sz="1000">
                  <a:solidFill>
                    <a:srgbClr val="000000"/>
                  </a:solidFill>
                  <a:cs typeface="Times New Roman" panose="02020603050405020304" pitchFamily="18" charset="0"/>
                </a:rPr>
                <a:t>1 мВт/ч</a:t>
              </a:r>
            </a:p>
          </p:txBody>
        </p:sp>
      </p:grpSp>
      <p:grpSp>
        <p:nvGrpSpPr>
          <p:cNvPr id="26747" name="TextBox 210"/>
          <p:cNvGrpSpPr>
            <a:grpSpLocks/>
          </p:cNvGrpSpPr>
          <p:nvPr/>
        </p:nvGrpSpPr>
        <p:grpSpPr bwMode="auto">
          <a:xfrm>
            <a:off x="11139488" y="3306763"/>
            <a:ext cx="1317625" cy="500062"/>
            <a:chOff x="6808" y="1778"/>
            <a:chExt cx="830" cy="334"/>
          </a:xfrm>
        </p:grpSpPr>
        <p:pic>
          <p:nvPicPr>
            <p:cNvPr id="26795" name="TextBox 210"/>
            <p:cNvPicPr>
              <a:picLocks noChangeArrowheads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08" y="1778"/>
              <a:ext cx="830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6796" name="Text Box 854"/>
            <p:cNvSpPr txBox="1">
              <a:spLocks noChangeArrowheads="1"/>
            </p:cNvSpPr>
            <p:nvPr/>
          </p:nvSpPr>
          <p:spPr bwMode="auto">
            <a:xfrm>
              <a:off x="6820" y="1790"/>
              <a:ext cx="676" cy="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3304" tIns="51652" rIns="103304" bIns="51652"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defTabSz="124301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defTabSz="124301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defTabSz="124301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defTabSz="124301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3013075" indent="1588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3470275" indent="1588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927475" indent="1588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4384675" indent="1588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ru-RU" altLang="ru-RU" sz="1000">
                  <a:solidFill>
                    <a:srgbClr val="000000"/>
                  </a:solidFill>
                  <a:cs typeface="Times New Roman" panose="02020603050405020304" pitchFamily="18" charset="0"/>
                </a:rPr>
                <a:t>- потребляемая </a:t>
              </a:r>
            </a:p>
            <a:p>
              <a:r>
                <a:rPr lang="ru-RU" altLang="ru-RU" sz="1000">
                  <a:solidFill>
                    <a:srgbClr val="000000"/>
                  </a:solidFill>
                  <a:cs typeface="Times New Roman" panose="02020603050405020304" pitchFamily="18" charset="0"/>
                </a:rPr>
                <a:t>мощность н.п.</a:t>
              </a:r>
            </a:p>
          </p:txBody>
        </p:sp>
      </p:grpSp>
      <p:grpSp>
        <p:nvGrpSpPr>
          <p:cNvPr id="26748" name="Прямоугольник 641"/>
          <p:cNvGrpSpPr>
            <a:grpSpLocks/>
          </p:cNvGrpSpPr>
          <p:nvPr/>
        </p:nvGrpSpPr>
        <p:grpSpPr bwMode="auto">
          <a:xfrm>
            <a:off x="10177463" y="3381375"/>
            <a:ext cx="766762" cy="193675"/>
            <a:chOff x="6390" y="1828"/>
            <a:chExt cx="484" cy="128"/>
          </a:xfrm>
        </p:grpSpPr>
        <p:pic>
          <p:nvPicPr>
            <p:cNvPr id="26793" name="Прямоугольник 641"/>
            <p:cNvPicPr>
              <a:picLocks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90" y="1828"/>
              <a:ext cx="484" cy="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6794" name="Text Box 857"/>
            <p:cNvSpPr txBox="1">
              <a:spLocks noChangeArrowheads="1"/>
            </p:cNvSpPr>
            <p:nvPr/>
          </p:nvSpPr>
          <p:spPr bwMode="auto">
            <a:xfrm>
              <a:off x="6426" y="1835"/>
              <a:ext cx="414" cy="1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40668" tIns="0" rIns="40668" bIns="29058" anchor="ctr">
              <a:spAutoFit/>
            </a:bodyPr>
            <a:lstStyle>
              <a:lvl1pPr defTabSz="1239838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defTabSz="1239838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defTabSz="1239838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defTabSz="1239838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defTabSz="1239838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3013075" indent="1588" defTabSz="12398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3470275" indent="1588" defTabSz="12398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927475" indent="1588" defTabSz="12398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4384675" indent="1588" defTabSz="12398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ru-RU" altLang="ru-RU" sz="1000">
                  <a:solidFill>
                    <a:srgbClr val="000000"/>
                  </a:solidFill>
                  <a:cs typeface="Times New Roman" panose="02020603050405020304" pitchFamily="18" charset="0"/>
                </a:rPr>
                <a:t>Скочково</a:t>
              </a:r>
            </a:p>
          </p:txBody>
        </p:sp>
      </p:grpSp>
      <p:graphicFrame>
        <p:nvGraphicFramePr>
          <p:cNvPr id="787" name="Таблица 786"/>
          <p:cNvGraphicFramePr>
            <a:graphicFrameLocks noGrp="1"/>
          </p:cNvGraphicFramePr>
          <p:nvPr/>
        </p:nvGraphicFramePr>
        <p:xfrm>
          <a:off x="7920038" y="1200150"/>
          <a:ext cx="4248151" cy="19462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403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3603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38604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6203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251959">
                <a:tc gridSpan="2"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  Подстанции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2" marR="91432" marT="33993" marB="33993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ЛЭП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2" marR="91432" marT="33993" marB="33993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34421">
                <a:tc>
                  <a:txBody>
                    <a:bodyPr/>
                    <a:lstStyle/>
                    <a:p>
                      <a:endParaRPr lang="ru-RU" sz="9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2" marR="91432" marT="33993" marB="33993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ПС 750 </a:t>
                      </a:r>
                      <a:r>
                        <a:rPr lang="ru-RU" sz="9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9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2" marR="91432" marT="33993" marB="3399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90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2" marR="91432" marT="33993" marB="33993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750 </a:t>
                      </a:r>
                      <a:r>
                        <a:rPr lang="ru-RU" sz="9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9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2" marR="91432" marT="33993" marB="3399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39974">
                <a:tc>
                  <a:txBody>
                    <a:bodyPr/>
                    <a:lstStyle/>
                    <a:p>
                      <a:endParaRPr lang="ru-RU" sz="9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2" marR="91432" marT="33993" marB="33993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ПС 500 </a:t>
                      </a:r>
                      <a:r>
                        <a:rPr lang="ru-RU" sz="9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9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2" marR="91432" marT="33993" marB="3399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9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2" marR="91432" marT="33993" marB="33993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500 </a:t>
                      </a:r>
                      <a:r>
                        <a:rPr lang="ru-RU" sz="9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9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2" marR="91432" marT="33993" marB="33993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39974">
                <a:tc>
                  <a:txBody>
                    <a:bodyPr/>
                    <a:lstStyle/>
                    <a:p>
                      <a:endParaRPr lang="ru-RU" sz="9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2" marR="91432" marT="33993" marB="33993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ПС 220 </a:t>
                      </a:r>
                      <a:r>
                        <a:rPr lang="ru-RU" sz="9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9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2" marR="91432" marT="33993" marB="3399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9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2" marR="91432" marT="33993" marB="33993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220 </a:t>
                      </a:r>
                      <a:r>
                        <a:rPr lang="ru-RU" sz="9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9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2" marR="91432" marT="33993" marB="33993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39974">
                <a:tc>
                  <a:txBody>
                    <a:bodyPr/>
                    <a:lstStyle/>
                    <a:p>
                      <a:endParaRPr lang="ru-RU" sz="9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2" marR="91432" marT="33993" marB="33993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ПС 110 </a:t>
                      </a:r>
                      <a:r>
                        <a:rPr lang="ru-RU" sz="9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9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2" marR="91432" marT="33993" marB="3399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9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2" marR="91432" marT="33993" marB="33993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110 </a:t>
                      </a:r>
                      <a:r>
                        <a:rPr lang="ru-RU" sz="9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9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2" marR="91432" marT="33993" marB="33993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39974">
                <a:tc>
                  <a:txBody>
                    <a:bodyPr/>
                    <a:lstStyle/>
                    <a:p>
                      <a:endParaRPr lang="ru-RU" sz="9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2" marR="91432" marT="33993" marB="33993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- ПС 35 </a:t>
                      </a:r>
                      <a:r>
                        <a:rPr lang="ru-RU" sz="9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9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2" marR="91432" marT="33993" marB="3399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9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2" marR="91432" marT="33993" marB="33993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35 </a:t>
                      </a:r>
                      <a:r>
                        <a:rPr lang="ru-RU" sz="9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9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2" marR="91432" marT="33993" marB="33993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26772" name="Группа 787"/>
          <p:cNvGrpSpPr>
            <a:grpSpLocks/>
          </p:cNvGrpSpPr>
          <p:nvPr/>
        </p:nvGrpSpPr>
        <p:grpSpPr bwMode="auto">
          <a:xfrm>
            <a:off x="8443913" y="1362075"/>
            <a:ext cx="296862" cy="471488"/>
            <a:chOff x="7321968" y="1602465"/>
            <a:chExt cx="759564" cy="1486619"/>
          </a:xfrm>
        </p:grpSpPr>
        <p:sp>
          <p:nvSpPr>
            <p:cNvPr id="789" name="Овал 788"/>
            <p:cNvSpPr/>
            <p:nvPr/>
          </p:nvSpPr>
          <p:spPr>
            <a:xfrm>
              <a:off x="7464131" y="2017919"/>
              <a:ext cx="617401" cy="720784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43621">
                <a:defRPr/>
              </a:pPr>
              <a:r>
                <a:rPr lang="ru-RU" sz="2400" dirty="0">
                  <a:solidFill>
                    <a:prstClr val="white"/>
                  </a:solidFill>
                  <a:latin typeface="Times New Roman"/>
                  <a:cs typeface="Times New Roman"/>
                </a:rPr>
                <a:t> ~~~</a:t>
              </a:r>
              <a:endParaRPr lang="ru-RU" sz="2400" dirty="0">
                <a:solidFill>
                  <a:prstClr val="white"/>
                </a:solidFill>
              </a:endParaRPr>
            </a:p>
          </p:txBody>
        </p:sp>
        <p:sp>
          <p:nvSpPr>
            <p:cNvPr id="26792" name="TextBox 789"/>
            <p:cNvSpPr txBox="1">
              <a:spLocks noChangeArrowheads="1"/>
            </p:cNvSpPr>
            <p:nvPr/>
          </p:nvSpPr>
          <p:spPr bwMode="auto">
            <a:xfrm>
              <a:off x="7321968" y="1602465"/>
              <a:ext cx="720075" cy="14866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defTabSz="124301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defTabSz="124301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defTabSz="124301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defTabSz="124301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3013075" indent="1588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3470275" indent="1588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927475" indent="1588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4384675" indent="1588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ru-RU" altLang="ru-RU" sz="24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~</a:t>
              </a:r>
              <a:endParaRPr lang="ru-RU" altLang="ru-RU" sz="2400">
                <a:solidFill>
                  <a:srgbClr val="000000"/>
                </a:solidFill>
                <a:cs typeface="Times New Roman" panose="02020603050405020304" pitchFamily="18" charset="0"/>
              </a:endParaRPr>
            </a:p>
          </p:txBody>
        </p:sp>
      </p:grpSp>
      <p:grpSp>
        <p:nvGrpSpPr>
          <p:cNvPr id="26773" name="Группа 790"/>
          <p:cNvGrpSpPr>
            <a:grpSpLocks/>
          </p:cNvGrpSpPr>
          <p:nvPr/>
        </p:nvGrpSpPr>
        <p:grpSpPr bwMode="auto">
          <a:xfrm>
            <a:off x="8496300" y="1831975"/>
            <a:ext cx="246063" cy="231775"/>
            <a:chOff x="7280370" y="2723650"/>
            <a:chExt cx="244800" cy="244800"/>
          </a:xfrm>
        </p:grpSpPr>
        <p:sp>
          <p:nvSpPr>
            <p:cNvPr id="792" name="Блок-схема: сопоставление 791"/>
            <p:cNvSpPr/>
            <p:nvPr/>
          </p:nvSpPr>
          <p:spPr>
            <a:xfrm>
              <a:off x="7334068" y="2740417"/>
              <a:ext cx="137404" cy="212943"/>
            </a:xfrm>
            <a:prstGeom prst="flowChartCollat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43621">
                <a:defRPr/>
              </a:pPr>
              <a:endParaRPr lang="ru-RU" sz="2400">
                <a:solidFill>
                  <a:prstClr val="black"/>
                </a:solidFill>
              </a:endParaRPr>
            </a:p>
          </p:txBody>
        </p:sp>
        <p:sp>
          <p:nvSpPr>
            <p:cNvPr id="793" name="Овал 792"/>
            <p:cNvSpPr/>
            <p:nvPr/>
          </p:nvSpPr>
          <p:spPr>
            <a:xfrm>
              <a:off x="7280370" y="2723650"/>
              <a:ext cx="244800" cy="244800"/>
            </a:xfrm>
            <a:prstGeom prst="ellipse">
              <a:avLst/>
            </a:prstGeom>
            <a:noFill/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43621">
                <a:defRPr/>
              </a:pPr>
              <a:endParaRPr lang="ru-RU" sz="2400">
                <a:solidFill>
                  <a:prstClr val="black"/>
                </a:solidFill>
              </a:endParaRPr>
            </a:p>
          </p:txBody>
        </p:sp>
      </p:grpSp>
      <p:sp>
        <p:nvSpPr>
          <p:cNvPr id="794" name="Овал 793"/>
          <p:cNvSpPr/>
          <p:nvPr/>
        </p:nvSpPr>
        <p:spPr>
          <a:xfrm>
            <a:off x="8491538" y="2182813"/>
            <a:ext cx="250825" cy="223837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0478" tIns="55239" rIns="110478" bIns="55239" anchor="ctr"/>
          <a:lstStyle/>
          <a:p>
            <a:pPr algn="ctr" defTabSz="1243621">
              <a:defRPr/>
            </a:pPr>
            <a:endParaRPr lang="ru-RU" sz="2400" dirty="0">
              <a:solidFill>
                <a:prstClr val="white"/>
              </a:solidFill>
            </a:endParaRPr>
          </a:p>
        </p:txBody>
      </p:sp>
      <p:sp>
        <p:nvSpPr>
          <p:cNvPr id="795" name="Овал 794"/>
          <p:cNvSpPr/>
          <p:nvPr/>
        </p:nvSpPr>
        <p:spPr>
          <a:xfrm>
            <a:off x="8491538" y="2514600"/>
            <a:ext cx="250825" cy="22383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0478" tIns="55239" rIns="110478" bIns="55239" anchor="ctr"/>
          <a:lstStyle/>
          <a:p>
            <a:pPr algn="ctr" defTabSz="1243621">
              <a:defRPr/>
            </a:pPr>
            <a:endParaRPr lang="ru-RU" sz="2400" dirty="0">
              <a:solidFill>
                <a:prstClr val="white"/>
              </a:solidFill>
            </a:endParaRPr>
          </a:p>
        </p:txBody>
      </p:sp>
      <p:sp>
        <p:nvSpPr>
          <p:cNvPr id="796" name="Овал 795"/>
          <p:cNvSpPr/>
          <p:nvPr/>
        </p:nvSpPr>
        <p:spPr>
          <a:xfrm>
            <a:off x="8491538" y="2849563"/>
            <a:ext cx="250825" cy="225425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0478" tIns="55239" rIns="110478" bIns="55239" anchor="ctr"/>
          <a:lstStyle/>
          <a:p>
            <a:pPr algn="ctr" defTabSz="1243621">
              <a:defRPr/>
            </a:pPr>
            <a:endParaRPr lang="ru-RU" sz="2400" dirty="0">
              <a:solidFill>
                <a:prstClr val="white"/>
              </a:solidFill>
            </a:endParaRPr>
          </a:p>
        </p:txBody>
      </p:sp>
      <p:cxnSp>
        <p:nvCxnSpPr>
          <p:cNvPr id="797" name="Прямая соединительная линия 796"/>
          <p:cNvCxnSpPr/>
          <p:nvPr/>
        </p:nvCxnSpPr>
        <p:spPr>
          <a:xfrm>
            <a:off x="10050463" y="1617663"/>
            <a:ext cx="965200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8" name="Прямая соединительная линия 797"/>
          <p:cNvCxnSpPr/>
          <p:nvPr/>
        </p:nvCxnSpPr>
        <p:spPr>
          <a:xfrm>
            <a:off x="10050463" y="1978025"/>
            <a:ext cx="96520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9" name="Прямая соединительная линия 798"/>
          <p:cNvCxnSpPr/>
          <p:nvPr/>
        </p:nvCxnSpPr>
        <p:spPr>
          <a:xfrm>
            <a:off x="10050463" y="2306638"/>
            <a:ext cx="965200" cy="0"/>
          </a:xfrm>
          <a:prstGeom prst="line">
            <a:avLst/>
          </a:prstGeom>
          <a:ln w="317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0" name="Прямая соединительная линия 799"/>
          <p:cNvCxnSpPr/>
          <p:nvPr/>
        </p:nvCxnSpPr>
        <p:spPr>
          <a:xfrm>
            <a:off x="10063163" y="2670175"/>
            <a:ext cx="965200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1" name="Прямая соединительная линия 800"/>
          <p:cNvCxnSpPr/>
          <p:nvPr/>
        </p:nvCxnSpPr>
        <p:spPr>
          <a:xfrm>
            <a:off x="10050463" y="2998788"/>
            <a:ext cx="965200" cy="0"/>
          </a:xfrm>
          <a:prstGeom prst="line">
            <a:avLst/>
          </a:prstGeom>
          <a:ln w="317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782" name="Группа 20"/>
          <p:cNvGrpSpPr>
            <a:grpSpLocks/>
          </p:cNvGrpSpPr>
          <p:nvPr/>
        </p:nvGrpSpPr>
        <p:grpSpPr bwMode="auto">
          <a:xfrm>
            <a:off x="8561388" y="8909050"/>
            <a:ext cx="360362" cy="346075"/>
            <a:chOff x="8573780" y="8997864"/>
            <a:chExt cx="360000" cy="346860"/>
          </a:xfrm>
        </p:grpSpPr>
        <p:cxnSp>
          <p:nvCxnSpPr>
            <p:cNvPr id="26784" name="Прямая соединительная линия 2"/>
            <p:cNvCxnSpPr>
              <a:cxnSpLocks noChangeShapeType="1"/>
            </p:cNvCxnSpPr>
            <p:nvPr/>
          </p:nvCxnSpPr>
          <p:spPr bwMode="auto">
            <a:xfrm>
              <a:off x="8573780" y="9344724"/>
              <a:ext cx="360000" cy="0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6785" name="Прямая соединительная линия 6"/>
            <p:cNvCxnSpPr>
              <a:cxnSpLocks noChangeShapeType="1"/>
            </p:cNvCxnSpPr>
            <p:nvPr/>
          </p:nvCxnSpPr>
          <p:spPr bwMode="auto">
            <a:xfrm flipH="1" flipV="1">
              <a:off x="8731593" y="8997864"/>
              <a:ext cx="2373" cy="342000"/>
            </a:xfrm>
            <a:prstGeom prst="line">
              <a:avLst/>
            </a:prstGeom>
            <a:noFill/>
            <a:ln w="1587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6786" name="Овал 7"/>
            <p:cNvSpPr>
              <a:spLocks noChangeArrowheads="1"/>
            </p:cNvSpPr>
            <p:nvPr/>
          </p:nvSpPr>
          <p:spPr bwMode="auto">
            <a:xfrm>
              <a:off x="8651579" y="9061821"/>
              <a:ext cx="204478" cy="203275"/>
            </a:xfrm>
            <a:prstGeom prst="ellipse">
              <a:avLst/>
            </a:prstGeom>
            <a:solidFill>
              <a:schemeClr val="bg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127985" tIns="63994" rIns="127985" bIns="63994" anchor="ctr"/>
            <a:lstStyle/>
            <a:p>
              <a:pPr algn="ctr"/>
              <a:endParaRPr lang="ru-RU" altLang="ru-RU" sz="250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cxnSp>
          <p:nvCxnSpPr>
            <p:cNvPr id="26787" name="Прямая соединительная линия 9"/>
            <p:cNvCxnSpPr>
              <a:cxnSpLocks noChangeShapeType="1"/>
            </p:cNvCxnSpPr>
            <p:nvPr/>
          </p:nvCxnSpPr>
          <p:spPr bwMode="auto">
            <a:xfrm flipV="1">
              <a:off x="8668824" y="9091541"/>
              <a:ext cx="144588" cy="143737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6788" name="Прямая соединительная линия 19"/>
            <p:cNvCxnSpPr>
              <a:cxnSpLocks noChangeShapeType="1"/>
            </p:cNvCxnSpPr>
            <p:nvPr/>
          </p:nvCxnSpPr>
          <p:spPr bwMode="auto">
            <a:xfrm>
              <a:off x="8680598" y="8997864"/>
              <a:ext cx="1080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26783" name="Text Box 117"/>
          <p:cNvSpPr txBox="1">
            <a:spLocks noChangeArrowheads="1"/>
          </p:cNvSpPr>
          <p:nvPr/>
        </p:nvSpPr>
        <p:spPr bwMode="auto">
          <a:xfrm>
            <a:off x="9039225" y="8932863"/>
            <a:ext cx="3400425" cy="280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0396" tIns="55198" rIns="110396" bIns="55198">
            <a:spAutoFit/>
          </a:bodyPr>
          <a:lstStyle>
            <a:lvl1pPr defTabSz="911225">
              <a:spcBef>
                <a:spcPct val="20000"/>
              </a:spcBef>
              <a:buFont typeface="Arial" panose="020B0604020202020204" pitchFamily="34" charset="0"/>
              <a:buChar char="•"/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11225">
              <a:spcBef>
                <a:spcPct val="20000"/>
              </a:spcBef>
              <a:buFont typeface="Arial" panose="020B0604020202020204" pitchFamily="34" charset="0"/>
              <a:buChar char="–"/>
              <a:defRPr sz="3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11225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112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11225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112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112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112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112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1100" b="1">
                <a:cs typeface="Times New Roman" panose="02020603050405020304" pitchFamily="18" charset="0"/>
              </a:rPr>
              <a:t>Пожарные гидранты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заставка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2801600" cy="960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3792538"/>
            <a:ext cx="12801600" cy="2303462"/>
          </a:xfrm>
          <a:prstGeom prst="rect">
            <a:avLst/>
          </a:prstGeom>
          <a:effectLst/>
        </p:spPr>
        <p:txBody>
          <a:bodyPr lIns="127924" tIns="63966" rIns="127924" bIns="63966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6600" dirty="0">
                <a:solidFill>
                  <a:srgbClr val="FF0000"/>
                </a:solidFill>
              </a:rPr>
              <a:t>Раздел № 3</a:t>
            </a:r>
          </a:p>
          <a:p>
            <a:pPr algn="ctr" eaLnBrk="1" hangingPunct="1">
              <a:defRPr/>
            </a:pPr>
            <a:r>
              <a:rPr lang="ru-RU" sz="6600" dirty="0">
                <a:solidFill>
                  <a:srgbClr val="FF0000"/>
                </a:solidFill>
              </a:rPr>
              <a:t>ОБЩАЯ ИНФОРМАЦИЯ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51" name="Rectangle 4"/>
          <p:cNvSpPr txBox="1">
            <a:spLocks noChangeArrowheads="1"/>
          </p:cNvSpPr>
          <p:nvPr/>
        </p:nvSpPr>
        <p:spPr bwMode="auto">
          <a:xfrm>
            <a:off x="0" y="9525"/>
            <a:ext cx="12801600" cy="1258888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0408" tIns="55205" rIns="110408" bIns="55205" anchor="ctr"/>
          <a:lstStyle>
            <a:lvl1pPr defTabSz="1533525">
              <a:spcBef>
                <a:spcPct val="20000"/>
              </a:spcBef>
              <a:buFont typeface="Arial" panose="020B0604020202020204" pitchFamily="34" charset="0"/>
              <a:buChar char="•"/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533525">
              <a:spcBef>
                <a:spcPct val="20000"/>
              </a:spcBef>
              <a:buFont typeface="Arial" panose="020B0604020202020204" pitchFamily="34" charset="0"/>
              <a:buChar char="–"/>
              <a:defRPr sz="3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533525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533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533525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533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533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533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5335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80000"/>
              </a:lnSpc>
              <a:buNone/>
            </a:pPr>
            <a:r>
              <a:rPr lang="ru-RU" altLang="ru-RU" sz="2100" b="1" dirty="0">
                <a:cs typeface="Times New Roman" panose="02020603050405020304" pitchFamily="18" charset="0"/>
              </a:rPr>
              <a:t>Электронный паспорт социально-значимого объекта</a:t>
            </a:r>
          </a:p>
          <a:p>
            <a:pPr algn="ctr" eaLnBrk="1" hangingPunct="1">
              <a:buNone/>
            </a:pPr>
            <a:r>
              <a:rPr lang="ru-RU" altLang="ru-RU" sz="2100" b="1" dirty="0">
                <a:cs typeface="Times New Roman" panose="02020603050405020304" pitchFamily="18" charset="0"/>
              </a:rPr>
              <a:t>МБОУ УВК «Школьная академия»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100" b="1" dirty="0" smtClean="0">
                <a:solidFill>
                  <a:srgbClr val="0000FF"/>
                </a:solidFill>
                <a:cs typeface="Times New Roman" panose="02020603050405020304" pitchFamily="18" charset="0"/>
              </a:rPr>
              <a:t>(</a:t>
            </a:r>
            <a:r>
              <a:rPr lang="ru-RU" altLang="ru-RU" sz="2100" b="1" dirty="0">
                <a:solidFill>
                  <a:srgbClr val="0000FF"/>
                </a:solidFill>
                <a:cs typeface="Times New Roman" panose="02020603050405020304" pitchFamily="18" charset="0"/>
              </a:rPr>
              <a:t>Общая информация об объекте)</a:t>
            </a:r>
          </a:p>
        </p:txBody>
      </p:sp>
      <p:sp>
        <p:nvSpPr>
          <p:cNvPr id="29762" name="Text Box 65"/>
          <p:cNvSpPr txBox="1">
            <a:spLocks noChangeArrowheads="1"/>
          </p:cNvSpPr>
          <p:nvPr/>
        </p:nvSpPr>
        <p:spPr bwMode="auto">
          <a:xfrm>
            <a:off x="11945938" y="0"/>
            <a:ext cx="71913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400" b="1">
                <a:latin typeface="Times New Roman" panose="02020603050405020304" pitchFamily="18" charset="0"/>
              </a:rPr>
              <a:t>п. 3.1.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96" y="1513663"/>
            <a:ext cx="4536504" cy="11079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Директор МБОУ УВК «Школьная академия»</a:t>
            </a:r>
          </a:p>
          <a:p>
            <a:r>
              <a:rPr lang="ru-RU" sz="1600" dirty="0" smtClean="0"/>
              <a:t>Марынич Наталья Николаевна</a:t>
            </a:r>
          </a:p>
          <a:p>
            <a:r>
              <a:rPr lang="ru-RU" sz="1600" dirty="0" smtClean="0"/>
              <a:t>Тел. +7(36554) 4-08-91</a:t>
            </a:r>
          </a:p>
          <a:p>
            <a:r>
              <a:rPr lang="ru-RU" sz="1600" dirty="0" smtClean="0"/>
              <a:t>Моб. +7(978) 710-63 47</a:t>
            </a:r>
            <a:endParaRPr lang="ru-RU" sz="1600" dirty="0"/>
          </a:p>
        </p:txBody>
      </p:sp>
      <p:grpSp>
        <p:nvGrpSpPr>
          <p:cNvPr id="14" name="Группа 13"/>
          <p:cNvGrpSpPr/>
          <p:nvPr/>
        </p:nvGrpSpPr>
        <p:grpSpPr>
          <a:xfrm>
            <a:off x="4888632" y="1485900"/>
            <a:ext cx="7696200" cy="8115300"/>
            <a:chOff x="2552700" y="1485900"/>
            <a:chExt cx="7696200" cy="8115300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52700" y="1485900"/>
              <a:ext cx="7696200" cy="8115300"/>
            </a:xfrm>
            <a:prstGeom prst="rect">
              <a:avLst/>
            </a:prstGeom>
          </p:spPr>
        </p:pic>
        <p:sp>
          <p:nvSpPr>
            <p:cNvPr id="147" name="Скругленная прямоугольная выноска 146"/>
            <p:cNvSpPr/>
            <p:nvPr/>
          </p:nvSpPr>
          <p:spPr>
            <a:xfrm>
              <a:off x="6450904" y="8428135"/>
              <a:ext cx="1296144" cy="720080"/>
            </a:xfrm>
            <a:prstGeom prst="wedgeRoundRectCallout">
              <a:avLst>
                <a:gd name="adj1" fmla="val -73067"/>
                <a:gd name="adj2" fmla="val -321642"/>
                <a:gd name="adj3" fmla="val 16667"/>
              </a:avLst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91428" tIns="45714" rIns="91428" bIns="45714" anchor="ctr"/>
            <a:lstStyle/>
            <a:p>
              <a:pPr algn="ctr" defTabSz="1279372" eaLnBrk="1" hangingPunct="1">
                <a:defRPr/>
              </a:pPr>
              <a:r>
                <a:rPr lang="ru-RU" sz="10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МБОУ УВК </a:t>
              </a:r>
            </a:p>
            <a:p>
              <a:pPr algn="ctr" defTabSz="1279372" eaLnBrk="1" hangingPunct="1">
                <a:defRPr/>
              </a:pPr>
              <a:r>
                <a:rPr lang="ru-RU" sz="10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«Школьная академия, ул. Мира, 1</a:t>
              </a:r>
              <a:endParaRPr lang="ru-RU" sz="1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9" name="Скругленная прямоугольная выноска 148"/>
            <p:cNvSpPr/>
            <p:nvPr/>
          </p:nvSpPr>
          <p:spPr>
            <a:xfrm>
              <a:off x="6189550" y="1885138"/>
              <a:ext cx="1296144" cy="575370"/>
            </a:xfrm>
            <a:prstGeom prst="wedgeRoundRectCallout">
              <a:avLst>
                <a:gd name="adj1" fmla="val 125047"/>
                <a:gd name="adj2" fmla="val 144969"/>
                <a:gd name="adj3" fmla="val 16667"/>
              </a:avLst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91428" tIns="45714" rIns="91428" bIns="45714" anchor="ctr"/>
            <a:lstStyle/>
            <a:p>
              <a:pPr algn="ctr" defTabSz="1279372" eaLnBrk="1" hangingPunct="1">
                <a:defRPr/>
              </a:pPr>
              <a:r>
                <a:rPr lang="ru-RU" sz="10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ПЧ, ул. Советская,3</a:t>
              </a:r>
              <a:endParaRPr lang="ru-RU" sz="1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1" name="Скругленная прямоугольная выноска 150"/>
            <p:cNvSpPr/>
            <p:nvPr/>
          </p:nvSpPr>
          <p:spPr>
            <a:xfrm>
              <a:off x="4096544" y="3288432"/>
              <a:ext cx="1296144" cy="575370"/>
            </a:xfrm>
            <a:prstGeom prst="wedgeRoundRectCallout">
              <a:avLst>
                <a:gd name="adj1" fmla="val 40970"/>
                <a:gd name="adj2" fmla="val 155854"/>
                <a:gd name="adj3" fmla="val 16667"/>
              </a:avLst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91428" tIns="45714" rIns="91428" bIns="45714" anchor="ctr"/>
            <a:lstStyle/>
            <a:p>
              <a:pPr algn="ctr" defTabSz="1279372" eaLnBrk="1" hangingPunct="1">
                <a:defRPr/>
              </a:pPr>
              <a:r>
                <a:rPr lang="ru-RU" sz="10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Котельная, ул. Грузинова, 65</a:t>
              </a:r>
              <a:endParaRPr lang="ru-RU" sz="1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2" name="Скругленная прямоугольная выноска 151"/>
            <p:cNvSpPr/>
            <p:nvPr/>
          </p:nvSpPr>
          <p:spPr>
            <a:xfrm>
              <a:off x="8489032" y="7682904"/>
              <a:ext cx="1296144" cy="790103"/>
            </a:xfrm>
            <a:prstGeom prst="wedgeRoundRectCallout">
              <a:avLst>
                <a:gd name="adj1" fmla="val -70167"/>
                <a:gd name="adj2" fmla="val -163935"/>
                <a:gd name="adj3" fmla="val 16667"/>
              </a:avLst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91428" tIns="45714" rIns="91428" bIns="45714" anchor="ctr"/>
            <a:lstStyle/>
            <a:p>
              <a:pPr algn="ctr" defTabSz="1279372" eaLnBrk="1" hangingPunct="1">
                <a:defRPr/>
              </a:pPr>
              <a:r>
                <a:rPr lang="ru-RU" sz="10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Бахчисарайская центральная районная больница, ул. Советская 13</a:t>
              </a:r>
              <a:endParaRPr lang="ru-RU" sz="1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53" name="Group 316"/>
            <p:cNvGrpSpPr>
              <a:grpSpLocks/>
            </p:cNvGrpSpPr>
            <p:nvPr/>
          </p:nvGrpSpPr>
          <p:grpSpPr bwMode="auto">
            <a:xfrm>
              <a:off x="5929313" y="6312768"/>
              <a:ext cx="471487" cy="311150"/>
              <a:chOff x="4727" y="2506"/>
              <a:chExt cx="706" cy="1172"/>
            </a:xfrm>
          </p:grpSpPr>
          <p:sp>
            <p:nvSpPr>
              <p:cNvPr id="154" name="Freeform 317"/>
              <p:cNvSpPr>
                <a:spLocks/>
              </p:cNvSpPr>
              <p:nvPr/>
            </p:nvSpPr>
            <p:spPr bwMode="auto">
              <a:xfrm>
                <a:off x="4727" y="3558"/>
                <a:ext cx="46" cy="120"/>
              </a:xfrm>
              <a:custGeom>
                <a:avLst/>
                <a:gdLst>
                  <a:gd name="T0" fmla="*/ 0 w 139"/>
                  <a:gd name="T1" fmla="*/ 23 h 135"/>
                  <a:gd name="T2" fmla="*/ 0 w 139"/>
                  <a:gd name="T3" fmla="*/ 16 h 135"/>
                  <a:gd name="T4" fmla="*/ 0 w 139"/>
                  <a:gd name="T5" fmla="*/ 16 h 135"/>
                  <a:gd name="T6" fmla="*/ 0 w 139"/>
                  <a:gd name="T7" fmla="*/ 8 h 135"/>
                  <a:gd name="T8" fmla="*/ 0 w 139"/>
                  <a:gd name="T9" fmla="*/ 8 h 135"/>
                  <a:gd name="T10" fmla="*/ 0 w 139"/>
                  <a:gd name="T11" fmla="*/ 0 h 135"/>
                  <a:gd name="T12" fmla="*/ 0 w 139"/>
                  <a:gd name="T13" fmla="*/ 0 h 135"/>
                  <a:gd name="T14" fmla="*/ 0 w 139"/>
                  <a:gd name="T15" fmla="*/ 23 h 135"/>
                  <a:gd name="T16" fmla="*/ 0 w 139"/>
                  <a:gd name="T17" fmla="*/ 23 h 13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39"/>
                  <a:gd name="T28" fmla="*/ 0 h 135"/>
                  <a:gd name="T29" fmla="*/ 139 w 139"/>
                  <a:gd name="T30" fmla="*/ 135 h 13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39" h="135">
                    <a:moveTo>
                      <a:pt x="0" y="135"/>
                    </a:moveTo>
                    <a:lnTo>
                      <a:pt x="0" y="92"/>
                    </a:lnTo>
                    <a:lnTo>
                      <a:pt x="46" y="92"/>
                    </a:lnTo>
                    <a:lnTo>
                      <a:pt x="46" y="47"/>
                    </a:lnTo>
                    <a:lnTo>
                      <a:pt x="92" y="47"/>
                    </a:lnTo>
                    <a:lnTo>
                      <a:pt x="92" y="0"/>
                    </a:lnTo>
                    <a:lnTo>
                      <a:pt x="139" y="0"/>
                    </a:lnTo>
                    <a:lnTo>
                      <a:pt x="139" y="135"/>
                    </a:lnTo>
                    <a:lnTo>
                      <a:pt x="0" y="135"/>
                    </a:lnTo>
                    <a:close/>
                  </a:path>
                </a:pathLst>
              </a:custGeom>
              <a:solidFill>
                <a:srgbClr val="7C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5" name="Freeform 318"/>
              <p:cNvSpPr>
                <a:spLocks/>
              </p:cNvSpPr>
              <p:nvPr/>
            </p:nvSpPr>
            <p:spPr bwMode="auto">
              <a:xfrm>
                <a:off x="4773" y="2564"/>
                <a:ext cx="648" cy="1114"/>
              </a:xfrm>
              <a:custGeom>
                <a:avLst/>
                <a:gdLst>
                  <a:gd name="T0" fmla="*/ 0 w 1946"/>
                  <a:gd name="T1" fmla="*/ 163 h 1278"/>
                  <a:gd name="T2" fmla="*/ 0 w 1946"/>
                  <a:gd name="T3" fmla="*/ 13 h 1278"/>
                  <a:gd name="T4" fmla="*/ 0 w 1946"/>
                  <a:gd name="T5" fmla="*/ 13 h 1278"/>
                  <a:gd name="T6" fmla="*/ 0 w 1946"/>
                  <a:gd name="T7" fmla="*/ 12 h 1278"/>
                  <a:gd name="T8" fmla="*/ 0 w 1946"/>
                  <a:gd name="T9" fmla="*/ 10 h 1278"/>
                  <a:gd name="T10" fmla="*/ 0 w 1946"/>
                  <a:gd name="T11" fmla="*/ 9 h 1278"/>
                  <a:gd name="T12" fmla="*/ 0 w 1946"/>
                  <a:gd name="T13" fmla="*/ 8 h 1278"/>
                  <a:gd name="T14" fmla="*/ 0 w 1946"/>
                  <a:gd name="T15" fmla="*/ 7 h 1278"/>
                  <a:gd name="T16" fmla="*/ 0 w 1946"/>
                  <a:gd name="T17" fmla="*/ 6 h 1278"/>
                  <a:gd name="T18" fmla="*/ 0 w 1946"/>
                  <a:gd name="T19" fmla="*/ 5 h 1278"/>
                  <a:gd name="T20" fmla="*/ 0 w 1946"/>
                  <a:gd name="T21" fmla="*/ 3 h 1278"/>
                  <a:gd name="T22" fmla="*/ 0 w 1946"/>
                  <a:gd name="T23" fmla="*/ 3 h 1278"/>
                  <a:gd name="T24" fmla="*/ 0 w 1946"/>
                  <a:gd name="T25" fmla="*/ 3 h 1278"/>
                  <a:gd name="T26" fmla="*/ 0 w 1946"/>
                  <a:gd name="T27" fmla="*/ 3 h 1278"/>
                  <a:gd name="T28" fmla="*/ 0 w 1946"/>
                  <a:gd name="T29" fmla="*/ 3 h 1278"/>
                  <a:gd name="T30" fmla="*/ 0 w 1946"/>
                  <a:gd name="T31" fmla="*/ 3 h 1278"/>
                  <a:gd name="T32" fmla="*/ 0 w 1946"/>
                  <a:gd name="T33" fmla="*/ 3 h 1278"/>
                  <a:gd name="T34" fmla="*/ 0 w 1946"/>
                  <a:gd name="T35" fmla="*/ 0 h 1278"/>
                  <a:gd name="T36" fmla="*/ 0 w 1946"/>
                  <a:gd name="T37" fmla="*/ 0 h 1278"/>
                  <a:gd name="T38" fmla="*/ 0 w 1946"/>
                  <a:gd name="T39" fmla="*/ 0 h 1278"/>
                  <a:gd name="T40" fmla="*/ 0 w 1946"/>
                  <a:gd name="T41" fmla="*/ 3 h 1278"/>
                  <a:gd name="T42" fmla="*/ 0 w 1946"/>
                  <a:gd name="T43" fmla="*/ 3 h 1278"/>
                  <a:gd name="T44" fmla="*/ 0 w 1946"/>
                  <a:gd name="T45" fmla="*/ 3 h 1278"/>
                  <a:gd name="T46" fmla="*/ 0 w 1946"/>
                  <a:gd name="T47" fmla="*/ 3 h 1278"/>
                  <a:gd name="T48" fmla="*/ 0 w 1946"/>
                  <a:gd name="T49" fmla="*/ 3 h 1278"/>
                  <a:gd name="T50" fmla="*/ 0 w 1946"/>
                  <a:gd name="T51" fmla="*/ 3 h 1278"/>
                  <a:gd name="T52" fmla="*/ 0 w 1946"/>
                  <a:gd name="T53" fmla="*/ 3 h 1278"/>
                  <a:gd name="T54" fmla="*/ 0 w 1946"/>
                  <a:gd name="T55" fmla="*/ 5 h 1278"/>
                  <a:gd name="T56" fmla="*/ 0 w 1946"/>
                  <a:gd name="T57" fmla="*/ 6 h 1278"/>
                  <a:gd name="T58" fmla="*/ 0 w 1946"/>
                  <a:gd name="T59" fmla="*/ 7 h 1278"/>
                  <a:gd name="T60" fmla="*/ 0 w 1946"/>
                  <a:gd name="T61" fmla="*/ 8 h 1278"/>
                  <a:gd name="T62" fmla="*/ 0 w 1946"/>
                  <a:gd name="T63" fmla="*/ 9 h 1278"/>
                  <a:gd name="T64" fmla="*/ 0 w 1946"/>
                  <a:gd name="T65" fmla="*/ 10 h 1278"/>
                  <a:gd name="T66" fmla="*/ 0 w 1946"/>
                  <a:gd name="T67" fmla="*/ 12 h 1278"/>
                  <a:gd name="T68" fmla="*/ 0 w 1946"/>
                  <a:gd name="T69" fmla="*/ 13 h 1278"/>
                  <a:gd name="T70" fmla="*/ 0 w 1946"/>
                  <a:gd name="T71" fmla="*/ 13 h 1278"/>
                  <a:gd name="T72" fmla="*/ 0 w 1946"/>
                  <a:gd name="T73" fmla="*/ 163 h 1278"/>
                  <a:gd name="T74" fmla="*/ 0 w 1946"/>
                  <a:gd name="T75" fmla="*/ 163 h 1278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1946"/>
                  <a:gd name="T115" fmla="*/ 0 h 1278"/>
                  <a:gd name="T116" fmla="*/ 1946 w 1946"/>
                  <a:gd name="T117" fmla="*/ 1278 h 1278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1946" h="1278">
                    <a:moveTo>
                      <a:pt x="0" y="1278"/>
                    </a:moveTo>
                    <a:lnTo>
                      <a:pt x="0" y="103"/>
                    </a:lnTo>
                    <a:lnTo>
                      <a:pt x="753" y="103"/>
                    </a:lnTo>
                    <a:lnTo>
                      <a:pt x="754" y="93"/>
                    </a:lnTo>
                    <a:lnTo>
                      <a:pt x="757" y="82"/>
                    </a:lnTo>
                    <a:lnTo>
                      <a:pt x="763" y="72"/>
                    </a:lnTo>
                    <a:lnTo>
                      <a:pt x="769" y="63"/>
                    </a:lnTo>
                    <a:lnTo>
                      <a:pt x="779" y="55"/>
                    </a:lnTo>
                    <a:lnTo>
                      <a:pt x="790" y="46"/>
                    </a:lnTo>
                    <a:lnTo>
                      <a:pt x="803" y="38"/>
                    </a:lnTo>
                    <a:lnTo>
                      <a:pt x="817" y="30"/>
                    </a:lnTo>
                    <a:lnTo>
                      <a:pt x="833" y="24"/>
                    </a:lnTo>
                    <a:lnTo>
                      <a:pt x="849" y="18"/>
                    </a:lnTo>
                    <a:lnTo>
                      <a:pt x="867" y="13"/>
                    </a:lnTo>
                    <a:lnTo>
                      <a:pt x="887" y="8"/>
                    </a:lnTo>
                    <a:lnTo>
                      <a:pt x="907" y="5"/>
                    </a:lnTo>
                    <a:lnTo>
                      <a:pt x="928" y="3"/>
                    </a:lnTo>
                    <a:lnTo>
                      <a:pt x="950" y="0"/>
                    </a:lnTo>
                    <a:lnTo>
                      <a:pt x="972" y="0"/>
                    </a:lnTo>
                    <a:lnTo>
                      <a:pt x="995" y="0"/>
                    </a:lnTo>
                    <a:lnTo>
                      <a:pt x="1017" y="3"/>
                    </a:lnTo>
                    <a:lnTo>
                      <a:pt x="1038" y="5"/>
                    </a:lnTo>
                    <a:lnTo>
                      <a:pt x="1059" y="8"/>
                    </a:lnTo>
                    <a:lnTo>
                      <a:pt x="1078" y="13"/>
                    </a:lnTo>
                    <a:lnTo>
                      <a:pt x="1096" y="18"/>
                    </a:lnTo>
                    <a:lnTo>
                      <a:pt x="1113" y="24"/>
                    </a:lnTo>
                    <a:lnTo>
                      <a:pt x="1129" y="30"/>
                    </a:lnTo>
                    <a:lnTo>
                      <a:pt x="1143" y="38"/>
                    </a:lnTo>
                    <a:lnTo>
                      <a:pt x="1155" y="46"/>
                    </a:lnTo>
                    <a:lnTo>
                      <a:pt x="1167" y="55"/>
                    </a:lnTo>
                    <a:lnTo>
                      <a:pt x="1175" y="63"/>
                    </a:lnTo>
                    <a:lnTo>
                      <a:pt x="1183" y="72"/>
                    </a:lnTo>
                    <a:lnTo>
                      <a:pt x="1189" y="82"/>
                    </a:lnTo>
                    <a:lnTo>
                      <a:pt x="1192" y="93"/>
                    </a:lnTo>
                    <a:lnTo>
                      <a:pt x="1193" y="103"/>
                    </a:lnTo>
                    <a:lnTo>
                      <a:pt x="1946" y="103"/>
                    </a:lnTo>
                    <a:lnTo>
                      <a:pt x="1946" y="1277"/>
                    </a:lnTo>
                    <a:lnTo>
                      <a:pt x="0" y="1278"/>
                    </a:lnTo>
                    <a:close/>
                  </a:path>
                </a:pathLst>
              </a:custGeom>
              <a:solidFill>
                <a:srgbClr val="B2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6" name="Rectangle 319"/>
              <p:cNvSpPr>
                <a:spLocks noChangeArrowheads="1"/>
              </p:cNvSpPr>
              <p:nvPr/>
            </p:nvSpPr>
            <p:spPr bwMode="auto">
              <a:xfrm>
                <a:off x="5188" y="3087"/>
                <a:ext cx="42" cy="36"/>
              </a:xfrm>
              <a:prstGeom prst="rect">
                <a:avLst/>
              </a:prstGeom>
              <a:solidFill>
                <a:srgbClr val="7C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altLang="ru-RU"/>
              </a:p>
            </p:txBody>
          </p:sp>
          <p:sp>
            <p:nvSpPr>
              <p:cNvPr id="157" name="Rectangle 320"/>
              <p:cNvSpPr>
                <a:spLocks noChangeArrowheads="1"/>
              </p:cNvSpPr>
              <p:nvPr/>
            </p:nvSpPr>
            <p:spPr bwMode="auto">
              <a:xfrm>
                <a:off x="5168" y="3134"/>
                <a:ext cx="40" cy="42"/>
              </a:xfrm>
              <a:prstGeom prst="rect">
                <a:avLst/>
              </a:prstGeom>
              <a:solidFill>
                <a:srgbClr val="7C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altLang="ru-RU"/>
              </a:p>
            </p:txBody>
          </p:sp>
          <p:sp>
            <p:nvSpPr>
              <p:cNvPr id="163" name="Rectangle 321"/>
              <p:cNvSpPr>
                <a:spLocks noChangeArrowheads="1"/>
              </p:cNvSpPr>
              <p:nvPr/>
            </p:nvSpPr>
            <p:spPr bwMode="auto">
              <a:xfrm>
                <a:off x="5306" y="3034"/>
                <a:ext cx="42" cy="37"/>
              </a:xfrm>
              <a:prstGeom prst="rect">
                <a:avLst/>
              </a:prstGeom>
              <a:solidFill>
                <a:srgbClr val="7C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altLang="ru-RU"/>
              </a:p>
            </p:txBody>
          </p:sp>
          <p:sp>
            <p:nvSpPr>
              <p:cNvPr id="165" name="Rectangle 322"/>
              <p:cNvSpPr>
                <a:spLocks noChangeArrowheads="1"/>
              </p:cNvSpPr>
              <p:nvPr/>
            </p:nvSpPr>
            <p:spPr bwMode="auto">
              <a:xfrm>
                <a:off x="5286" y="3087"/>
                <a:ext cx="40" cy="36"/>
              </a:xfrm>
              <a:prstGeom prst="rect">
                <a:avLst/>
              </a:prstGeom>
              <a:solidFill>
                <a:srgbClr val="7C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altLang="ru-RU"/>
              </a:p>
            </p:txBody>
          </p:sp>
          <p:sp>
            <p:nvSpPr>
              <p:cNvPr id="166" name="Rectangle 323"/>
              <p:cNvSpPr>
                <a:spLocks noChangeArrowheads="1"/>
              </p:cNvSpPr>
              <p:nvPr/>
            </p:nvSpPr>
            <p:spPr bwMode="auto">
              <a:xfrm>
                <a:off x="5286" y="2987"/>
                <a:ext cx="40" cy="37"/>
              </a:xfrm>
              <a:prstGeom prst="rect">
                <a:avLst/>
              </a:prstGeom>
              <a:solidFill>
                <a:srgbClr val="7C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altLang="ru-RU"/>
              </a:p>
            </p:txBody>
          </p:sp>
          <p:sp>
            <p:nvSpPr>
              <p:cNvPr id="167" name="Rectangle 324"/>
              <p:cNvSpPr>
                <a:spLocks noChangeArrowheads="1"/>
              </p:cNvSpPr>
              <p:nvPr/>
            </p:nvSpPr>
            <p:spPr bwMode="auto">
              <a:xfrm>
                <a:off x="4773" y="3076"/>
                <a:ext cx="40" cy="37"/>
              </a:xfrm>
              <a:prstGeom prst="rect">
                <a:avLst/>
              </a:prstGeom>
              <a:solidFill>
                <a:srgbClr val="7C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altLang="ru-RU"/>
              </a:p>
            </p:txBody>
          </p:sp>
          <p:sp>
            <p:nvSpPr>
              <p:cNvPr id="168" name="Rectangle 325"/>
              <p:cNvSpPr>
                <a:spLocks noChangeArrowheads="1"/>
              </p:cNvSpPr>
              <p:nvPr/>
            </p:nvSpPr>
            <p:spPr bwMode="auto">
              <a:xfrm>
                <a:off x="4773" y="3024"/>
                <a:ext cx="18" cy="42"/>
              </a:xfrm>
              <a:prstGeom prst="rect">
                <a:avLst/>
              </a:prstGeom>
              <a:solidFill>
                <a:srgbClr val="7C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altLang="ru-RU"/>
              </a:p>
            </p:txBody>
          </p:sp>
          <p:sp>
            <p:nvSpPr>
              <p:cNvPr id="169" name="Rectangle 326"/>
              <p:cNvSpPr>
                <a:spLocks noChangeArrowheads="1"/>
              </p:cNvSpPr>
              <p:nvPr/>
            </p:nvSpPr>
            <p:spPr bwMode="auto">
              <a:xfrm>
                <a:off x="4773" y="3123"/>
                <a:ext cx="18" cy="42"/>
              </a:xfrm>
              <a:prstGeom prst="rect">
                <a:avLst/>
              </a:prstGeom>
              <a:solidFill>
                <a:srgbClr val="7C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altLang="ru-RU"/>
              </a:p>
            </p:txBody>
          </p:sp>
          <p:sp>
            <p:nvSpPr>
              <p:cNvPr id="170" name="Rectangle 327"/>
              <p:cNvSpPr>
                <a:spLocks noChangeArrowheads="1"/>
              </p:cNvSpPr>
              <p:nvPr/>
            </p:nvSpPr>
            <p:spPr bwMode="auto">
              <a:xfrm>
                <a:off x="4946" y="3076"/>
                <a:ext cx="40" cy="37"/>
              </a:xfrm>
              <a:prstGeom prst="rect">
                <a:avLst/>
              </a:prstGeom>
              <a:solidFill>
                <a:srgbClr val="7C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altLang="ru-RU"/>
              </a:p>
            </p:txBody>
          </p:sp>
          <p:sp>
            <p:nvSpPr>
              <p:cNvPr id="171" name="Rectangle 328"/>
              <p:cNvSpPr>
                <a:spLocks noChangeArrowheads="1"/>
              </p:cNvSpPr>
              <p:nvPr/>
            </p:nvSpPr>
            <p:spPr bwMode="auto">
              <a:xfrm>
                <a:off x="4924" y="3123"/>
                <a:ext cx="40" cy="42"/>
              </a:xfrm>
              <a:prstGeom prst="rect">
                <a:avLst/>
              </a:prstGeom>
              <a:solidFill>
                <a:srgbClr val="7C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altLang="ru-RU"/>
              </a:p>
            </p:txBody>
          </p:sp>
          <p:sp>
            <p:nvSpPr>
              <p:cNvPr id="172" name="Rectangle 329"/>
              <p:cNvSpPr>
                <a:spLocks noChangeArrowheads="1"/>
              </p:cNvSpPr>
              <p:nvPr/>
            </p:nvSpPr>
            <p:spPr bwMode="auto">
              <a:xfrm>
                <a:off x="4773" y="3453"/>
                <a:ext cx="40" cy="42"/>
              </a:xfrm>
              <a:prstGeom prst="rect">
                <a:avLst/>
              </a:prstGeom>
              <a:solidFill>
                <a:srgbClr val="7C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altLang="ru-RU"/>
              </a:p>
            </p:txBody>
          </p:sp>
          <p:sp>
            <p:nvSpPr>
              <p:cNvPr id="173" name="Rectangle 330"/>
              <p:cNvSpPr>
                <a:spLocks noChangeArrowheads="1"/>
              </p:cNvSpPr>
              <p:nvPr/>
            </p:nvSpPr>
            <p:spPr bwMode="auto">
              <a:xfrm>
                <a:off x="4773" y="3406"/>
                <a:ext cx="18" cy="37"/>
              </a:xfrm>
              <a:prstGeom prst="rect">
                <a:avLst/>
              </a:prstGeom>
              <a:solidFill>
                <a:srgbClr val="7C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altLang="ru-RU"/>
              </a:p>
            </p:txBody>
          </p:sp>
          <p:sp>
            <p:nvSpPr>
              <p:cNvPr id="174" name="Rectangle 331"/>
              <p:cNvSpPr>
                <a:spLocks noChangeArrowheads="1"/>
              </p:cNvSpPr>
              <p:nvPr/>
            </p:nvSpPr>
            <p:spPr bwMode="auto">
              <a:xfrm>
                <a:off x="4773" y="3505"/>
                <a:ext cx="18" cy="37"/>
              </a:xfrm>
              <a:prstGeom prst="rect">
                <a:avLst/>
              </a:prstGeom>
              <a:solidFill>
                <a:srgbClr val="7C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altLang="ru-RU"/>
              </a:p>
            </p:txBody>
          </p:sp>
          <p:sp>
            <p:nvSpPr>
              <p:cNvPr id="175" name="Rectangle 332"/>
              <p:cNvSpPr>
                <a:spLocks noChangeArrowheads="1"/>
              </p:cNvSpPr>
              <p:nvPr/>
            </p:nvSpPr>
            <p:spPr bwMode="auto">
              <a:xfrm>
                <a:off x="4946" y="3453"/>
                <a:ext cx="40" cy="42"/>
              </a:xfrm>
              <a:prstGeom prst="rect">
                <a:avLst/>
              </a:prstGeom>
              <a:solidFill>
                <a:srgbClr val="7C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altLang="ru-RU"/>
              </a:p>
            </p:txBody>
          </p:sp>
          <p:sp>
            <p:nvSpPr>
              <p:cNvPr id="176" name="Rectangle 333"/>
              <p:cNvSpPr>
                <a:spLocks noChangeArrowheads="1"/>
              </p:cNvSpPr>
              <p:nvPr/>
            </p:nvSpPr>
            <p:spPr bwMode="auto">
              <a:xfrm>
                <a:off x="4924" y="3505"/>
                <a:ext cx="40" cy="37"/>
              </a:xfrm>
              <a:prstGeom prst="rect">
                <a:avLst/>
              </a:prstGeom>
              <a:solidFill>
                <a:srgbClr val="7C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altLang="ru-RU"/>
              </a:p>
            </p:txBody>
          </p:sp>
          <p:sp>
            <p:nvSpPr>
              <p:cNvPr id="177" name="Freeform 334"/>
              <p:cNvSpPr>
                <a:spLocks/>
              </p:cNvSpPr>
              <p:nvPr/>
            </p:nvSpPr>
            <p:spPr bwMode="auto">
              <a:xfrm>
                <a:off x="5024" y="3076"/>
                <a:ext cx="146" cy="89"/>
              </a:xfrm>
              <a:custGeom>
                <a:avLst/>
                <a:gdLst>
                  <a:gd name="T0" fmla="*/ 0 w 440"/>
                  <a:gd name="T1" fmla="*/ 13 h 102"/>
                  <a:gd name="T2" fmla="*/ 0 w 440"/>
                  <a:gd name="T3" fmla="*/ 12 h 102"/>
                  <a:gd name="T4" fmla="*/ 0 w 440"/>
                  <a:gd name="T5" fmla="*/ 10 h 102"/>
                  <a:gd name="T6" fmla="*/ 0 w 440"/>
                  <a:gd name="T7" fmla="*/ 9 h 102"/>
                  <a:gd name="T8" fmla="*/ 0 w 440"/>
                  <a:gd name="T9" fmla="*/ 9 h 102"/>
                  <a:gd name="T10" fmla="*/ 0 w 440"/>
                  <a:gd name="T11" fmla="*/ 7 h 102"/>
                  <a:gd name="T12" fmla="*/ 0 w 440"/>
                  <a:gd name="T13" fmla="*/ 6 h 102"/>
                  <a:gd name="T14" fmla="*/ 0 w 440"/>
                  <a:gd name="T15" fmla="*/ 5 h 102"/>
                  <a:gd name="T16" fmla="*/ 0 w 440"/>
                  <a:gd name="T17" fmla="*/ 3 h 102"/>
                  <a:gd name="T18" fmla="*/ 0 w 440"/>
                  <a:gd name="T19" fmla="*/ 3 h 102"/>
                  <a:gd name="T20" fmla="*/ 0 w 440"/>
                  <a:gd name="T21" fmla="*/ 3 h 102"/>
                  <a:gd name="T22" fmla="*/ 0 w 440"/>
                  <a:gd name="T23" fmla="*/ 3 h 102"/>
                  <a:gd name="T24" fmla="*/ 0 w 440"/>
                  <a:gd name="T25" fmla="*/ 3 h 102"/>
                  <a:gd name="T26" fmla="*/ 0 w 440"/>
                  <a:gd name="T27" fmla="*/ 3 h 102"/>
                  <a:gd name="T28" fmla="*/ 0 w 440"/>
                  <a:gd name="T29" fmla="*/ 3 h 102"/>
                  <a:gd name="T30" fmla="*/ 0 w 440"/>
                  <a:gd name="T31" fmla="*/ 0 h 102"/>
                  <a:gd name="T32" fmla="*/ 0 w 440"/>
                  <a:gd name="T33" fmla="*/ 0 h 102"/>
                  <a:gd name="T34" fmla="*/ 0 w 440"/>
                  <a:gd name="T35" fmla="*/ 0 h 102"/>
                  <a:gd name="T36" fmla="*/ 0 w 440"/>
                  <a:gd name="T37" fmla="*/ 3 h 102"/>
                  <a:gd name="T38" fmla="*/ 0 w 440"/>
                  <a:gd name="T39" fmla="*/ 3 h 102"/>
                  <a:gd name="T40" fmla="*/ 0 w 440"/>
                  <a:gd name="T41" fmla="*/ 3 h 102"/>
                  <a:gd name="T42" fmla="*/ 0 w 440"/>
                  <a:gd name="T43" fmla="*/ 3 h 102"/>
                  <a:gd name="T44" fmla="*/ 0 w 440"/>
                  <a:gd name="T45" fmla="*/ 3 h 102"/>
                  <a:gd name="T46" fmla="*/ 0 w 440"/>
                  <a:gd name="T47" fmla="*/ 3 h 102"/>
                  <a:gd name="T48" fmla="*/ 0 w 440"/>
                  <a:gd name="T49" fmla="*/ 3 h 102"/>
                  <a:gd name="T50" fmla="*/ 0 w 440"/>
                  <a:gd name="T51" fmla="*/ 5 h 102"/>
                  <a:gd name="T52" fmla="*/ 0 w 440"/>
                  <a:gd name="T53" fmla="*/ 6 h 102"/>
                  <a:gd name="T54" fmla="*/ 0 w 440"/>
                  <a:gd name="T55" fmla="*/ 7 h 102"/>
                  <a:gd name="T56" fmla="*/ 0 w 440"/>
                  <a:gd name="T57" fmla="*/ 9 h 102"/>
                  <a:gd name="T58" fmla="*/ 0 w 440"/>
                  <a:gd name="T59" fmla="*/ 9 h 102"/>
                  <a:gd name="T60" fmla="*/ 0 w 440"/>
                  <a:gd name="T61" fmla="*/ 10 h 102"/>
                  <a:gd name="T62" fmla="*/ 0 w 440"/>
                  <a:gd name="T63" fmla="*/ 12 h 102"/>
                  <a:gd name="T64" fmla="*/ 0 w 440"/>
                  <a:gd name="T65" fmla="*/ 13 h 102"/>
                  <a:gd name="T66" fmla="*/ 0 w 440"/>
                  <a:gd name="T67" fmla="*/ 13 h 102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440"/>
                  <a:gd name="T103" fmla="*/ 0 h 102"/>
                  <a:gd name="T104" fmla="*/ 440 w 440"/>
                  <a:gd name="T105" fmla="*/ 102 h 102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440" h="102">
                    <a:moveTo>
                      <a:pt x="440" y="102"/>
                    </a:moveTo>
                    <a:lnTo>
                      <a:pt x="439" y="92"/>
                    </a:lnTo>
                    <a:lnTo>
                      <a:pt x="436" y="82"/>
                    </a:lnTo>
                    <a:lnTo>
                      <a:pt x="430" y="72"/>
                    </a:lnTo>
                    <a:lnTo>
                      <a:pt x="422" y="64"/>
                    </a:lnTo>
                    <a:lnTo>
                      <a:pt x="414" y="55"/>
                    </a:lnTo>
                    <a:lnTo>
                      <a:pt x="402" y="46"/>
                    </a:lnTo>
                    <a:lnTo>
                      <a:pt x="390" y="38"/>
                    </a:lnTo>
                    <a:lnTo>
                      <a:pt x="376" y="30"/>
                    </a:lnTo>
                    <a:lnTo>
                      <a:pt x="360" y="24"/>
                    </a:lnTo>
                    <a:lnTo>
                      <a:pt x="343" y="18"/>
                    </a:lnTo>
                    <a:lnTo>
                      <a:pt x="325" y="13"/>
                    </a:lnTo>
                    <a:lnTo>
                      <a:pt x="306" y="8"/>
                    </a:lnTo>
                    <a:lnTo>
                      <a:pt x="285" y="5"/>
                    </a:lnTo>
                    <a:lnTo>
                      <a:pt x="264" y="3"/>
                    </a:lnTo>
                    <a:lnTo>
                      <a:pt x="242" y="0"/>
                    </a:lnTo>
                    <a:lnTo>
                      <a:pt x="219" y="0"/>
                    </a:lnTo>
                    <a:lnTo>
                      <a:pt x="197" y="0"/>
                    </a:lnTo>
                    <a:lnTo>
                      <a:pt x="175" y="3"/>
                    </a:lnTo>
                    <a:lnTo>
                      <a:pt x="154" y="5"/>
                    </a:lnTo>
                    <a:lnTo>
                      <a:pt x="134" y="8"/>
                    </a:lnTo>
                    <a:lnTo>
                      <a:pt x="114" y="13"/>
                    </a:lnTo>
                    <a:lnTo>
                      <a:pt x="96" y="18"/>
                    </a:lnTo>
                    <a:lnTo>
                      <a:pt x="80" y="24"/>
                    </a:lnTo>
                    <a:lnTo>
                      <a:pt x="64" y="30"/>
                    </a:lnTo>
                    <a:lnTo>
                      <a:pt x="50" y="38"/>
                    </a:lnTo>
                    <a:lnTo>
                      <a:pt x="37" y="46"/>
                    </a:lnTo>
                    <a:lnTo>
                      <a:pt x="26" y="55"/>
                    </a:lnTo>
                    <a:lnTo>
                      <a:pt x="16" y="64"/>
                    </a:lnTo>
                    <a:lnTo>
                      <a:pt x="10" y="72"/>
                    </a:lnTo>
                    <a:lnTo>
                      <a:pt x="4" y="82"/>
                    </a:lnTo>
                    <a:lnTo>
                      <a:pt x="1" y="92"/>
                    </a:lnTo>
                    <a:lnTo>
                      <a:pt x="0" y="102"/>
                    </a:lnTo>
                    <a:lnTo>
                      <a:pt x="440" y="102"/>
                    </a:lnTo>
                    <a:close/>
                  </a:path>
                </a:pathLst>
              </a:custGeom>
              <a:solidFill>
                <a:srgbClr val="7C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8" name="Freeform 335"/>
              <p:cNvSpPr>
                <a:spLocks/>
              </p:cNvSpPr>
              <p:nvPr/>
            </p:nvSpPr>
            <p:spPr bwMode="auto">
              <a:xfrm>
                <a:off x="4789" y="2506"/>
                <a:ext cx="615" cy="147"/>
              </a:xfrm>
              <a:custGeom>
                <a:avLst/>
                <a:gdLst>
                  <a:gd name="T0" fmla="*/ 0 w 1847"/>
                  <a:gd name="T1" fmla="*/ 9 h 168"/>
                  <a:gd name="T2" fmla="*/ 0 w 1847"/>
                  <a:gd name="T3" fmla="*/ 10 h 168"/>
                  <a:gd name="T4" fmla="*/ 0 w 1847"/>
                  <a:gd name="T5" fmla="*/ 11 h 168"/>
                  <a:gd name="T6" fmla="*/ 0 w 1847"/>
                  <a:gd name="T7" fmla="*/ 12 h 168"/>
                  <a:gd name="T8" fmla="*/ 0 w 1847"/>
                  <a:gd name="T9" fmla="*/ 14 h 168"/>
                  <a:gd name="T10" fmla="*/ 0 w 1847"/>
                  <a:gd name="T11" fmla="*/ 16 h 168"/>
                  <a:gd name="T12" fmla="*/ 0 w 1847"/>
                  <a:gd name="T13" fmla="*/ 18 h 168"/>
                  <a:gd name="T14" fmla="*/ 0 w 1847"/>
                  <a:gd name="T15" fmla="*/ 22 h 168"/>
                  <a:gd name="T16" fmla="*/ 0 w 1847"/>
                  <a:gd name="T17" fmla="*/ 23 h 168"/>
                  <a:gd name="T18" fmla="*/ 0 w 1847"/>
                  <a:gd name="T19" fmla="*/ 16 h 168"/>
                  <a:gd name="T20" fmla="*/ 0 w 1847"/>
                  <a:gd name="T21" fmla="*/ 16 h 168"/>
                  <a:gd name="T22" fmla="*/ 0 w 1847"/>
                  <a:gd name="T23" fmla="*/ 16 h 168"/>
                  <a:gd name="T24" fmla="*/ 0 w 1847"/>
                  <a:gd name="T25" fmla="*/ 16 h 168"/>
                  <a:gd name="T26" fmla="*/ 0 w 1847"/>
                  <a:gd name="T27" fmla="*/ 16 h 168"/>
                  <a:gd name="T28" fmla="*/ 0 w 1847"/>
                  <a:gd name="T29" fmla="*/ 16 h 168"/>
                  <a:gd name="T30" fmla="*/ 0 w 1847"/>
                  <a:gd name="T31" fmla="*/ 16 h 168"/>
                  <a:gd name="T32" fmla="*/ 0 w 1847"/>
                  <a:gd name="T33" fmla="*/ 16 h 168"/>
                  <a:gd name="T34" fmla="*/ 0 w 1847"/>
                  <a:gd name="T35" fmla="*/ 14 h 168"/>
                  <a:gd name="T36" fmla="*/ 0 w 1847"/>
                  <a:gd name="T37" fmla="*/ 11 h 168"/>
                  <a:gd name="T38" fmla="*/ 0 w 1847"/>
                  <a:gd name="T39" fmla="*/ 8 h 168"/>
                  <a:gd name="T40" fmla="*/ 0 w 1847"/>
                  <a:gd name="T41" fmla="*/ 6 h 168"/>
                  <a:gd name="T42" fmla="*/ 0 w 1847"/>
                  <a:gd name="T43" fmla="*/ 4 h 168"/>
                  <a:gd name="T44" fmla="*/ 0 w 1847"/>
                  <a:gd name="T45" fmla="*/ 4 h 168"/>
                  <a:gd name="T46" fmla="*/ 0 w 1847"/>
                  <a:gd name="T47" fmla="*/ 4 h 168"/>
                  <a:gd name="T48" fmla="*/ 0 w 1847"/>
                  <a:gd name="T49" fmla="*/ 1 h 168"/>
                  <a:gd name="T50" fmla="*/ 0 w 1847"/>
                  <a:gd name="T51" fmla="*/ 1 h 168"/>
                  <a:gd name="T52" fmla="*/ 0 w 1847"/>
                  <a:gd name="T53" fmla="*/ 4 h 168"/>
                  <a:gd name="T54" fmla="*/ 0 w 1847"/>
                  <a:gd name="T55" fmla="*/ 4 h 168"/>
                  <a:gd name="T56" fmla="*/ 0 w 1847"/>
                  <a:gd name="T57" fmla="*/ 4 h 168"/>
                  <a:gd name="T58" fmla="*/ 0 w 1847"/>
                  <a:gd name="T59" fmla="*/ 6 h 168"/>
                  <a:gd name="T60" fmla="*/ 0 w 1847"/>
                  <a:gd name="T61" fmla="*/ 8 h 168"/>
                  <a:gd name="T62" fmla="*/ 0 w 1847"/>
                  <a:gd name="T63" fmla="*/ 11 h 168"/>
                  <a:gd name="T64" fmla="*/ 0 w 1847"/>
                  <a:gd name="T65" fmla="*/ 14 h 168"/>
                  <a:gd name="T66" fmla="*/ 0 w 1847"/>
                  <a:gd name="T67" fmla="*/ 16 h 168"/>
                  <a:gd name="T68" fmla="*/ 0 w 1847"/>
                  <a:gd name="T69" fmla="*/ 16 h 168"/>
                  <a:gd name="T70" fmla="*/ 0 w 1847"/>
                  <a:gd name="T71" fmla="*/ 16 h 168"/>
                  <a:gd name="T72" fmla="*/ 0 w 1847"/>
                  <a:gd name="T73" fmla="*/ 16 h 168"/>
                  <a:gd name="T74" fmla="*/ 0 w 1847"/>
                  <a:gd name="T75" fmla="*/ 16 h 168"/>
                  <a:gd name="T76" fmla="*/ 0 w 1847"/>
                  <a:gd name="T77" fmla="*/ 16 h 168"/>
                  <a:gd name="T78" fmla="*/ 0 w 1847"/>
                  <a:gd name="T79" fmla="*/ 16 h 168"/>
                  <a:gd name="T80" fmla="*/ 0 w 1847"/>
                  <a:gd name="T81" fmla="*/ 16 h 168"/>
                  <a:gd name="T82" fmla="*/ 0 w 1847"/>
                  <a:gd name="T83" fmla="*/ 23 h 168"/>
                  <a:gd name="T84" fmla="*/ 0 w 1847"/>
                  <a:gd name="T85" fmla="*/ 22 h 168"/>
                  <a:gd name="T86" fmla="*/ 0 w 1847"/>
                  <a:gd name="T87" fmla="*/ 18 h 168"/>
                  <a:gd name="T88" fmla="*/ 0 w 1847"/>
                  <a:gd name="T89" fmla="*/ 16 h 168"/>
                  <a:gd name="T90" fmla="*/ 0 w 1847"/>
                  <a:gd name="T91" fmla="*/ 14 h 168"/>
                  <a:gd name="T92" fmla="*/ 0 w 1847"/>
                  <a:gd name="T93" fmla="*/ 12 h 168"/>
                  <a:gd name="T94" fmla="*/ 0 w 1847"/>
                  <a:gd name="T95" fmla="*/ 11 h 168"/>
                  <a:gd name="T96" fmla="*/ 0 w 1847"/>
                  <a:gd name="T97" fmla="*/ 10 h 168"/>
                  <a:gd name="T98" fmla="*/ 0 w 1847"/>
                  <a:gd name="T99" fmla="*/ 9 h 168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847"/>
                  <a:gd name="T151" fmla="*/ 0 h 168"/>
                  <a:gd name="T152" fmla="*/ 1847 w 1847"/>
                  <a:gd name="T153" fmla="*/ 168 h 168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847" h="168">
                    <a:moveTo>
                      <a:pt x="923" y="65"/>
                    </a:moveTo>
                    <a:lnTo>
                      <a:pt x="901" y="65"/>
                    </a:lnTo>
                    <a:lnTo>
                      <a:pt x="879" y="68"/>
                    </a:lnTo>
                    <a:lnTo>
                      <a:pt x="858" y="70"/>
                    </a:lnTo>
                    <a:lnTo>
                      <a:pt x="838" y="73"/>
                    </a:lnTo>
                    <a:lnTo>
                      <a:pt x="818" y="78"/>
                    </a:lnTo>
                    <a:lnTo>
                      <a:pt x="800" y="83"/>
                    </a:lnTo>
                    <a:lnTo>
                      <a:pt x="784" y="89"/>
                    </a:lnTo>
                    <a:lnTo>
                      <a:pt x="768" y="95"/>
                    </a:lnTo>
                    <a:lnTo>
                      <a:pt x="754" y="103"/>
                    </a:lnTo>
                    <a:lnTo>
                      <a:pt x="741" y="111"/>
                    </a:lnTo>
                    <a:lnTo>
                      <a:pt x="730" y="120"/>
                    </a:lnTo>
                    <a:lnTo>
                      <a:pt x="720" y="128"/>
                    </a:lnTo>
                    <a:lnTo>
                      <a:pt x="714" y="137"/>
                    </a:lnTo>
                    <a:lnTo>
                      <a:pt x="708" y="147"/>
                    </a:lnTo>
                    <a:lnTo>
                      <a:pt x="705" y="158"/>
                    </a:lnTo>
                    <a:lnTo>
                      <a:pt x="704" y="168"/>
                    </a:lnTo>
                    <a:lnTo>
                      <a:pt x="0" y="168"/>
                    </a:lnTo>
                    <a:lnTo>
                      <a:pt x="0" y="116"/>
                    </a:lnTo>
                    <a:lnTo>
                      <a:pt x="7" y="116"/>
                    </a:lnTo>
                    <a:lnTo>
                      <a:pt x="27" y="116"/>
                    </a:lnTo>
                    <a:lnTo>
                      <a:pt x="57" y="116"/>
                    </a:lnTo>
                    <a:lnTo>
                      <a:pt x="97" y="116"/>
                    </a:lnTo>
                    <a:lnTo>
                      <a:pt x="145" y="116"/>
                    </a:lnTo>
                    <a:lnTo>
                      <a:pt x="197" y="116"/>
                    </a:lnTo>
                    <a:lnTo>
                      <a:pt x="254" y="116"/>
                    </a:lnTo>
                    <a:lnTo>
                      <a:pt x="313" y="116"/>
                    </a:lnTo>
                    <a:lnTo>
                      <a:pt x="373" y="116"/>
                    </a:lnTo>
                    <a:lnTo>
                      <a:pt x="431" y="116"/>
                    </a:lnTo>
                    <a:lnTo>
                      <a:pt x="486" y="116"/>
                    </a:lnTo>
                    <a:lnTo>
                      <a:pt x="537" y="116"/>
                    </a:lnTo>
                    <a:lnTo>
                      <a:pt x="582" y="116"/>
                    </a:lnTo>
                    <a:lnTo>
                      <a:pt x="617" y="116"/>
                    </a:lnTo>
                    <a:lnTo>
                      <a:pt x="644" y="116"/>
                    </a:lnTo>
                    <a:lnTo>
                      <a:pt x="658" y="116"/>
                    </a:lnTo>
                    <a:lnTo>
                      <a:pt x="666" y="105"/>
                    </a:lnTo>
                    <a:lnTo>
                      <a:pt x="675" y="94"/>
                    </a:lnTo>
                    <a:lnTo>
                      <a:pt x="686" y="83"/>
                    </a:lnTo>
                    <a:lnTo>
                      <a:pt x="698" y="72"/>
                    </a:lnTo>
                    <a:lnTo>
                      <a:pt x="713" y="62"/>
                    </a:lnTo>
                    <a:lnTo>
                      <a:pt x="727" y="53"/>
                    </a:lnTo>
                    <a:lnTo>
                      <a:pt x="744" y="43"/>
                    </a:lnTo>
                    <a:lnTo>
                      <a:pt x="760" y="35"/>
                    </a:lnTo>
                    <a:lnTo>
                      <a:pt x="778" y="28"/>
                    </a:lnTo>
                    <a:lnTo>
                      <a:pt x="797" y="21"/>
                    </a:lnTo>
                    <a:lnTo>
                      <a:pt x="817" y="14"/>
                    </a:lnTo>
                    <a:lnTo>
                      <a:pt x="838" y="10"/>
                    </a:lnTo>
                    <a:lnTo>
                      <a:pt x="858" y="6"/>
                    </a:lnTo>
                    <a:lnTo>
                      <a:pt x="880" y="2"/>
                    </a:lnTo>
                    <a:lnTo>
                      <a:pt x="901" y="1"/>
                    </a:lnTo>
                    <a:lnTo>
                      <a:pt x="923" y="0"/>
                    </a:lnTo>
                    <a:lnTo>
                      <a:pt x="946" y="1"/>
                    </a:lnTo>
                    <a:lnTo>
                      <a:pt x="968" y="2"/>
                    </a:lnTo>
                    <a:lnTo>
                      <a:pt x="989" y="6"/>
                    </a:lnTo>
                    <a:lnTo>
                      <a:pt x="1010" y="10"/>
                    </a:lnTo>
                    <a:lnTo>
                      <a:pt x="1030" y="14"/>
                    </a:lnTo>
                    <a:lnTo>
                      <a:pt x="1050" y="21"/>
                    </a:lnTo>
                    <a:lnTo>
                      <a:pt x="1069" y="28"/>
                    </a:lnTo>
                    <a:lnTo>
                      <a:pt x="1088" y="35"/>
                    </a:lnTo>
                    <a:lnTo>
                      <a:pt x="1104" y="43"/>
                    </a:lnTo>
                    <a:lnTo>
                      <a:pt x="1121" y="53"/>
                    </a:lnTo>
                    <a:lnTo>
                      <a:pt x="1135" y="62"/>
                    </a:lnTo>
                    <a:lnTo>
                      <a:pt x="1149" y="72"/>
                    </a:lnTo>
                    <a:lnTo>
                      <a:pt x="1161" y="83"/>
                    </a:lnTo>
                    <a:lnTo>
                      <a:pt x="1172" y="94"/>
                    </a:lnTo>
                    <a:lnTo>
                      <a:pt x="1181" y="105"/>
                    </a:lnTo>
                    <a:lnTo>
                      <a:pt x="1189" y="116"/>
                    </a:lnTo>
                    <a:lnTo>
                      <a:pt x="1203" y="116"/>
                    </a:lnTo>
                    <a:lnTo>
                      <a:pt x="1230" y="116"/>
                    </a:lnTo>
                    <a:lnTo>
                      <a:pt x="1265" y="116"/>
                    </a:lnTo>
                    <a:lnTo>
                      <a:pt x="1309" y="116"/>
                    </a:lnTo>
                    <a:lnTo>
                      <a:pt x="1360" y="116"/>
                    </a:lnTo>
                    <a:lnTo>
                      <a:pt x="1416" y="116"/>
                    </a:lnTo>
                    <a:lnTo>
                      <a:pt x="1475" y="116"/>
                    </a:lnTo>
                    <a:lnTo>
                      <a:pt x="1535" y="116"/>
                    </a:lnTo>
                    <a:lnTo>
                      <a:pt x="1593" y="116"/>
                    </a:lnTo>
                    <a:lnTo>
                      <a:pt x="1650" y="116"/>
                    </a:lnTo>
                    <a:lnTo>
                      <a:pt x="1703" y="116"/>
                    </a:lnTo>
                    <a:lnTo>
                      <a:pt x="1751" y="116"/>
                    </a:lnTo>
                    <a:lnTo>
                      <a:pt x="1791" y="116"/>
                    </a:lnTo>
                    <a:lnTo>
                      <a:pt x="1821" y="116"/>
                    </a:lnTo>
                    <a:lnTo>
                      <a:pt x="1841" y="116"/>
                    </a:lnTo>
                    <a:lnTo>
                      <a:pt x="1847" y="116"/>
                    </a:lnTo>
                    <a:lnTo>
                      <a:pt x="1847" y="168"/>
                    </a:lnTo>
                    <a:lnTo>
                      <a:pt x="1144" y="168"/>
                    </a:lnTo>
                    <a:lnTo>
                      <a:pt x="1143" y="158"/>
                    </a:lnTo>
                    <a:lnTo>
                      <a:pt x="1140" y="147"/>
                    </a:lnTo>
                    <a:lnTo>
                      <a:pt x="1134" y="137"/>
                    </a:lnTo>
                    <a:lnTo>
                      <a:pt x="1126" y="128"/>
                    </a:lnTo>
                    <a:lnTo>
                      <a:pt x="1118" y="120"/>
                    </a:lnTo>
                    <a:lnTo>
                      <a:pt x="1106" y="111"/>
                    </a:lnTo>
                    <a:lnTo>
                      <a:pt x="1094" y="103"/>
                    </a:lnTo>
                    <a:lnTo>
                      <a:pt x="1080" y="95"/>
                    </a:lnTo>
                    <a:lnTo>
                      <a:pt x="1064" y="89"/>
                    </a:lnTo>
                    <a:lnTo>
                      <a:pt x="1047" y="83"/>
                    </a:lnTo>
                    <a:lnTo>
                      <a:pt x="1029" y="78"/>
                    </a:lnTo>
                    <a:lnTo>
                      <a:pt x="1010" y="73"/>
                    </a:lnTo>
                    <a:lnTo>
                      <a:pt x="989" y="70"/>
                    </a:lnTo>
                    <a:lnTo>
                      <a:pt x="968" y="68"/>
                    </a:lnTo>
                    <a:lnTo>
                      <a:pt x="946" y="65"/>
                    </a:lnTo>
                    <a:lnTo>
                      <a:pt x="923" y="65"/>
                    </a:lnTo>
                    <a:close/>
                  </a:path>
                </a:pathLst>
              </a:custGeom>
              <a:solidFill>
                <a:srgbClr val="7C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9" name="Rectangle 336"/>
              <p:cNvSpPr>
                <a:spLocks noChangeArrowheads="1"/>
              </p:cNvSpPr>
              <p:nvPr/>
            </p:nvSpPr>
            <p:spPr bwMode="auto">
              <a:xfrm>
                <a:off x="5404" y="2595"/>
                <a:ext cx="29" cy="120"/>
              </a:xfrm>
              <a:prstGeom prst="rect">
                <a:avLst/>
              </a:prstGeom>
              <a:solidFill>
                <a:srgbClr val="7C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altLang="ru-RU"/>
              </a:p>
            </p:txBody>
          </p:sp>
          <p:sp>
            <p:nvSpPr>
              <p:cNvPr id="180" name="Rectangle 337"/>
              <p:cNvSpPr>
                <a:spLocks noChangeArrowheads="1"/>
              </p:cNvSpPr>
              <p:nvPr/>
            </p:nvSpPr>
            <p:spPr bwMode="auto">
              <a:xfrm>
                <a:off x="4759" y="2595"/>
                <a:ext cx="30" cy="120"/>
              </a:xfrm>
              <a:prstGeom prst="rect">
                <a:avLst/>
              </a:prstGeom>
              <a:solidFill>
                <a:srgbClr val="7C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altLang="ru-RU"/>
              </a:p>
            </p:txBody>
          </p:sp>
          <p:sp>
            <p:nvSpPr>
              <p:cNvPr id="181" name="Rectangle 338"/>
              <p:cNvSpPr>
                <a:spLocks noChangeArrowheads="1"/>
              </p:cNvSpPr>
              <p:nvPr/>
            </p:nvSpPr>
            <p:spPr bwMode="auto">
              <a:xfrm>
                <a:off x="5026" y="3165"/>
                <a:ext cx="142" cy="330"/>
              </a:xfrm>
              <a:prstGeom prst="rect">
                <a:avLst/>
              </a:prstGeom>
              <a:solidFill>
                <a:srgbClr val="FFE5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altLang="ru-RU"/>
              </a:p>
            </p:txBody>
          </p:sp>
          <p:sp>
            <p:nvSpPr>
              <p:cNvPr id="182" name="Rectangle 339"/>
              <p:cNvSpPr>
                <a:spLocks noChangeArrowheads="1"/>
              </p:cNvSpPr>
              <p:nvPr/>
            </p:nvSpPr>
            <p:spPr bwMode="auto">
              <a:xfrm>
                <a:off x="5026" y="3495"/>
                <a:ext cx="142" cy="16"/>
              </a:xfrm>
              <a:prstGeom prst="rect">
                <a:avLst/>
              </a:prstGeom>
              <a:solidFill>
                <a:srgbClr val="7C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altLang="ru-RU"/>
              </a:p>
            </p:txBody>
          </p:sp>
          <p:sp>
            <p:nvSpPr>
              <p:cNvPr id="183" name="Rectangle 340"/>
              <p:cNvSpPr>
                <a:spLocks noChangeArrowheads="1"/>
              </p:cNvSpPr>
              <p:nvPr/>
            </p:nvSpPr>
            <p:spPr bwMode="auto">
              <a:xfrm>
                <a:off x="5026" y="3558"/>
                <a:ext cx="142" cy="15"/>
              </a:xfrm>
              <a:prstGeom prst="rect">
                <a:avLst/>
              </a:prstGeom>
              <a:solidFill>
                <a:srgbClr val="7C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altLang="ru-RU"/>
              </a:p>
            </p:txBody>
          </p:sp>
          <p:sp>
            <p:nvSpPr>
              <p:cNvPr id="184" name="Rectangle 341"/>
              <p:cNvSpPr>
                <a:spLocks noChangeArrowheads="1"/>
              </p:cNvSpPr>
              <p:nvPr/>
            </p:nvSpPr>
            <p:spPr bwMode="auto">
              <a:xfrm>
                <a:off x="5026" y="3615"/>
                <a:ext cx="142" cy="16"/>
              </a:xfrm>
              <a:prstGeom prst="rect">
                <a:avLst/>
              </a:prstGeom>
              <a:solidFill>
                <a:srgbClr val="7C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altLang="ru-RU"/>
              </a:p>
            </p:txBody>
          </p:sp>
          <p:sp>
            <p:nvSpPr>
              <p:cNvPr id="185" name="Rectangle 342"/>
              <p:cNvSpPr>
                <a:spLocks noChangeArrowheads="1"/>
              </p:cNvSpPr>
              <p:nvPr/>
            </p:nvSpPr>
            <p:spPr bwMode="auto">
              <a:xfrm>
                <a:off x="5100" y="3186"/>
                <a:ext cx="60" cy="309"/>
              </a:xfrm>
              <a:prstGeom prst="rect">
                <a:avLst/>
              </a:prstGeom>
              <a:solidFill>
                <a:srgbClr val="26CC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altLang="ru-RU"/>
              </a:p>
            </p:txBody>
          </p:sp>
          <p:sp>
            <p:nvSpPr>
              <p:cNvPr id="186" name="Rectangle 343"/>
              <p:cNvSpPr>
                <a:spLocks noChangeArrowheads="1"/>
              </p:cNvSpPr>
              <p:nvPr/>
            </p:nvSpPr>
            <p:spPr bwMode="auto">
              <a:xfrm>
                <a:off x="5100" y="3186"/>
                <a:ext cx="60" cy="309"/>
              </a:xfrm>
              <a:prstGeom prst="rect">
                <a:avLst/>
              </a:prstGeom>
              <a:solidFill>
                <a:srgbClr val="26CC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altLang="ru-RU"/>
              </a:p>
            </p:txBody>
          </p:sp>
          <p:sp>
            <p:nvSpPr>
              <p:cNvPr id="187" name="Rectangle 344"/>
              <p:cNvSpPr>
                <a:spLocks noChangeArrowheads="1"/>
              </p:cNvSpPr>
              <p:nvPr/>
            </p:nvSpPr>
            <p:spPr bwMode="auto">
              <a:xfrm>
                <a:off x="5032" y="3186"/>
                <a:ext cx="62" cy="309"/>
              </a:xfrm>
              <a:prstGeom prst="rect">
                <a:avLst/>
              </a:prstGeom>
              <a:solidFill>
                <a:srgbClr val="26CC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altLang="ru-RU"/>
              </a:p>
            </p:txBody>
          </p:sp>
          <p:sp>
            <p:nvSpPr>
              <p:cNvPr id="188" name="Rectangle 345"/>
              <p:cNvSpPr>
                <a:spLocks noChangeArrowheads="1"/>
              </p:cNvSpPr>
              <p:nvPr/>
            </p:nvSpPr>
            <p:spPr bwMode="auto">
              <a:xfrm>
                <a:off x="5100" y="3369"/>
                <a:ext cx="60" cy="2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altLang="ru-RU"/>
              </a:p>
            </p:txBody>
          </p:sp>
          <p:sp>
            <p:nvSpPr>
              <p:cNvPr id="189" name="Rectangle 346"/>
              <p:cNvSpPr>
                <a:spLocks noChangeArrowheads="1"/>
              </p:cNvSpPr>
              <p:nvPr/>
            </p:nvSpPr>
            <p:spPr bwMode="auto">
              <a:xfrm>
                <a:off x="5168" y="3422"/>
                <a:ext cx="34" cy="256"/>
              </a:xfrm>
              <a:prstGeom prst="rect">
                <a:avLst/>
              </a:prstGeom>
              <a:solidFill>
                <a:srgbClr val="7C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altLang="ru-RU"/>
              </a:p>
            </p:txBody>
          </p:sp>
          <p:sp>
            <p:nvSpPr>
              <p:cNvPr id="190" name="Rectangle 347"/>
              <p:cNvSpPr>
                <a:spLocks noChangeArrowheads="1"/>
              </p:cNvSpPr>
              <p:nvPr/>
            </p:nvSpPr>
            <p:spPr bwMode="auto">
              <a:xfrm>
                <a:off x="4992" y="3422"/>
                <a:ext cx="34" cy="256"/>
              </a:xfrm>
              <a:prstGeom prst="rect">
                <a:avLst/>
              </a:prstGeom>
              <a:solidFill>
                <a:srgbClr val="7C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altLang="ru-RU"/>
              </a:p>
            </p:txBody>
          </p:sp>
          <p:sp>
            <p:nvSpPr>
              <p:cNvPr id="191" name="Rectangle 348"/>
              <p:cNvSpPr>
                <a:spLocks noChangeArrowheads="1"/>
              </p:cNvSpPr>
              <p:nvPr/>
            </p:nvSpPr>
            <p:spPr bwMode="auto">
              <a:xfrm>
                <a:off x="5026" y="3511"/>
                <a:ext cx="142" cy="47"/>
              </a:xfrm>
              <a:prstGeom prst="rect">
                <a:avLst/>
              </a:prstGeom>
              <a:solidFill>
                <a:srgbClr val="B2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altLang="ru-RU"/>
              </a:p>
            </p:txBody>
          </p:sp>
          <p:sp>
            <p:nvSpPr>
              <p:cNvPr id="192" name="Rectangle 349"/>
              <p:cNvSpPr>
                <a:spLocks noChangeArrowheads="1"/>
              </p:cNvSpPr>
              <p:nvPr/>
            </p:nvSpPr>
            <p:spPr bwMode="auto">
              <a:xfrm>
                <a:off x="5026" y="3573"/>
                <a:ext cx="142" cy="42"/>
              </a:xfrm>
              <a:prstGeom prst="rect">
                <a:avLst/>
              </a:prstGeom>
              <a:solidFill>
                <a:srgbClr val="B2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altLang="ru-RU"/>
              </a:p>
            </p:txBody>
          </p:sp>
          <p:sp>
            <p:nvSpPr>
              <p:cNvPr id="193" name="Rectangle 350"/>
              <p:cNvSpPr>
                <a:spLocks noChangeArrowheads="1"/>
              </p:cNvSpPr>
              <p:nvPr/>
            </p:nvSpPr>
            <p:spPr bwMode="auto">
              <a:xfrm>
                <a:off x="5026" y="3631"/>
                <a:ext cx="142" cy="47"/>
              </a:xfrm>
              <a:prstGeom prst="rect">
                <a:avLst/>
              </a:prstGeom>
              <a:solidFill>
                <a:srgbClr val="B2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altLang="ru-RU"/>
              </a:p>
            </p:txBody>
          </p:sp>
          <p:sp>
            <p:nvSpPr>
              <p:cNvPr id="194" name="Rectangle 351"/>
              <p:cNvSpPr>
                <a:spLocks noChangeArrowheads="1"/>
              </p:cNvSpPr>
              <p:nvPr/>
            </p:nvSpPr>
            <p:spPr bwMode="auto">
              <a:xfrm>
                <a:off x="5100" y="3369"/>
                <a:ext cx="60" cy="21"/>
              </a:xfrm>
              <a:prstGeom prst="rect">
                <a:avLst/>
              </a:prstGeom>
              <a:solidFill>
                <a:srgbClr val="FFE5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altLang="ru-RU"/>
              </a:p>
            </p:txBody>
          </p:sp>
          <p:sp>
            <p:nvSpPr>
              <p:cNvPr id="195" name="Rectangle 352"/>
              <p:cNvSpPr>
                <a:spLocks noChangeArrowheads="1"/>
              </p:cNvSpPr>
              <p:nvPr/>
            </p:nvSpPr>
            <p:spPr bwMode="auto">
              <a:xfrm>
                <a:off x="5032" y="3369"/>
                <a:ext cx="62" cy="21"/>
              </a:xfrm>
              <a:prstGeom prst="rect">
                <a:avLst/>
              </a:prstGeom>
              <a:solidFill>
                <a:srgbClr val="FFE5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altLang="ru-RU"/>
              </a:p>
            </p:txBody>
          </p:sp>
          <p:sp>
            <p:nvSpPr>
              <p:cNvPr id="196" name="Rectangle 353"/>
              <p:cNvSpPr>
                <a:spLocks noChangeArrowheads="1"/>
              </p:cNvSpPr>
              <p:nvPr/>
            </p:nvSpPr>
            <p:spPr bwMode="auto">
              <a:xfrm>
                <a:off x="5100" y="3312"/>
                <a:ext cx="14" cy="52"/>
              </a:xfrm>
              <a:prstGeom prst="rect">
                <a:avLst/>
              </a:prstGeom>
              <a:solidFill>
                <a:srgbClr val="FFE5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altLang="ru-RU"/>
              </a:p>
            </p:txBody>
          </p:sp>
          <p:sp>
            <p:nvSpPr>
              <p:cNvPr id="197" name="Rectangle 354"/>
              <p:cNvSpPr>
                <a:spLocks noChangeArrowheads="1"/>
              </p:cNvSpPr>
              <p:nvPr/>
            </p:nvSpPr>
            <p:spPr bwMode="auto">
              <a:xfrm>
                <a:off x="5080" y="3312"/>
                <a:ext cx="14" cy="52"/>
              </a:xfrm>
              <a:prstGeom prst="rect">
                <a:avLst/>
              </a:prstGeom>
              <a:solidFill>
                <a:srgbClr val="FFE5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altLang="ru-RU"/>
              </a:p>
            </p:txBody>
          </p:sp>
          <p:sp>
            <p:nvSpPr>
              <p:cNvPr id="198" name="Rectangle 355"/>
              <p:cNvSpPr>
                <a:spLocks noChangeArrowheads="1"/>
              </p:cNvSpPr>
              <p:nvPr/>
            </p:nvSpPr>
            <p:spPr bwMode="auto">
              <a:xfrm>
                <a:off x="5100" y="3395"/>
                <a:ext cx="60" cy="21"/>
              </a:xfrm>
              <a:prstGeom prst="rect">
                <a:avLst/>
              </a:prstGeom>
              <a:solidFill>
                <a:srgbClr val="FFE5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altLang="ru-RU"/>
              </a:p>
            </p:txBody>
          </p:sp>
          <p:sp>
            <p:nvSpPr>
              <p:cNvPr id="199" name="Rectangle 356"/>
              <p:cNvSpPr>
                <a:spLocks noChangeArrowheads="1"/>
              </p:cNvSpPr>
              <p:nvPr/>
            </p:nvSpPr>
            <p:spPr bwMode="auto">
              <a:xfrm>
                <a:off x="5032" y="3395"/>
                <a:ext cx="62" cy="21"/>
              </a:xfrm>
              <a:prstGeom prst="rect">
                <a:avLst/>
              </a:prstGeom>
              <a:solidFill>
                <a:srgbClr val="FFE5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altLang="ru-RU"/>
              </a:p>
            </p:txBody>
          </p:sp>
          <p:sp>
            <p:nvSpPr>
              <p:cNvPr id="200" name="Rectangle 357"/>
              <p:cNvSpPr>
                <a:spLocks noChangeArrowheads="1"/>
              </p:cNvSpPr>
              <p:nvPr/>
            </p:nvSpPr>
            <p:spPr bwMode="auto">
              <a:xfrm>
                <a:off x="5168" y="3552"/>
                <a:ext cx="34" cy="27"/>
              </a:xfrm>
              <a:prstGeom prst="rect">
                <a:avLst/>
              </a:prstGeom>
              <a:solidFill>
                <a:srgbClr val="FFE5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altLang="ru-RU"/>
              </a:p>
            </p:txBody>
          </p:sp>
          <p:sp>
            <p:nvSpPr>
              <p:cNvPr id="201" name="Rectangle 358"/>
              <p:cNvSpPr>
                <a:spLocks noChangeArrowheads="1"/>
              </p:cNvSpPr>
              <p:nvPr/>
            </p:nvSpPr>
            <p:spPr bwMode="auto">
              <a:xfrm>
                <a:off x="4992" y="3552"/>
                <a:ext cx="34" cy="27"/>
              </a:xfrm>
              <a:prstGeom prst="rect">
                <a:avLst/>
              </a:prstGeom>
              <a:solidFill>
                <a:srgbClr val="FFE5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altLang="ru-RU"/>
              </a:p>
            </p:txBody>
          </p:sp>
          <p:sp>
            <p:nvSpPr>
              <p:cNvPr id="202" name="Rectangle 359"/>
              <p:cNvSpPr>
                <a:spLocks noChangeArrowheads="1"/>
              </p:cNvSpPr>
              <p:nvPr/>
            </p:nvSpPr>
            <p:spPr bwMode="auto">
              <a:xfrm>
                <a:off x="5334" y="2747"/>
                <a:ext cx="52" cy="272"/>
              </a:xfrm>
              <a:prstGeom prst="rect">
                <a:avLst/>
              </a:prstGeom>
              <a:solidFill>
                <a:srgbClr val="26CC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altLang="ru-RU"/>
              </a:p>
            </p:txBody>
          </p:sp>
          <p:sp>
            <p:nvSpPr>
              <p:cNvPr id="203" name="Rectangle 360"/>
              <p:cNvSpPr>
                <a:spLocks noChangeArrowheads="1"/>
              </p:cNvSpPr>
              <p:nvPr/>
            </p:nvSpPr>
            <p:spPr bwMode="auto">
              <a:xfrm>
                <a:off x="5228" y="3165"/>
                <a:ext cx="52" cy="272"/>
              </a:xfrm>
              <a:prstGeom prst="rect">
                <a:avLst/>
              </a:prstGeom>
              <a:solidFill>
                <a:srgbClr val="26CC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altLang="ru-RU"/>
              </a:p>
            </p:txBody>
          </p:sp>
          <p:sp>
            <p:nvSpPr>
              <p:cNvPr id="204" name="Rectangle 361"/>
              <p:cNvSpPr>
                <a:spLocks noChangeArrowheads="1"/>
              </p:cNvSpPr>
              <p:nvPr/>
            </p:nvSpPr>
            <p:spPr bwMode="auto">
              <a:xfrm>
                <a:off x="4912" y="2747"/>
                <a:ext cx="52" cy="272"/>
              </a:xfrm>
              <a:prstGeom prst="rect">
                <a:avLst/>
              </a:prstGeom>
              <a:solidFill>
                <a:srgbClr val="26CC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altLang="ru-RU"/>
              </a:p>
            </p:txBody>
          </p:sp>
          <p:sp>
            <p:nvSpPr>
              <p:cNvPr id="205" name="Rectangle 362"/>
              <p:cNvSpPr>
                <a:spLocks noChangeArrowheads="1"/>
              </p:cNvSpPr>
              <p:nvPr/>
            </p:nvSpPr>
            <p:spPr bwMode="auto">
              <a:xfrm>
                <a:off x="5122" y="2747"/>
                <a:ext cx="54" cy="272"/>
              </a:xfrm>
              <a:prstGeom prst="rect">
                <a:avLst/>
              </a:prstGeom>
              <a:solidFill>
                <a:srgbClr val="26CC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altLang="ru-RU"/>
              </a:p>
            </p:txBody>
          </p:sp>
          <p:sp>
            <p:nvSpPr>
              <p:cNvPr id="206" name="Rectangle 363"/>
              <p:cNvSpPr>
                <a:spLocks noChangeArrowheads="1"/>
              </p:cNvSpPr>
              <p:nvPr/>
            </p:nvSpPr>
            <p:spPr bwMode="auto">
              <a:xfrm>
                <a:off x="5228" y="2747"/>
                <a:ext cx="52" cy="272"/>
              </a:xfrm>
              <a:prstGeom prst="rect">
                <a:avLst/>
              </a:prstGeom>
              <a:solidFill>
                <a:srgbClr val="26CC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altLang="ru-RU"/>
              </a:p>
            </p:txBody>
          </p:sp>
          <p:sp>
            <p:nvSpPr>
              <p:cNvPr id="207" name="Rectangle 364"/>
              <p:cNvSpPr>
                <a:spLocks noChangeArrowheads="1"/>
              </p:cNvSpPr>
              <p:nvPr/>
            </p:nvSpPr>
            <p:spPr bwMode="auto">
              <a:xfrm>
                <a:off x="5334" y="3165"/>
                <a:ext cx="52" cy="272"/>
              </a:xfrm>
              <a:prstGeom prst="rect">
                <a:avLst/>
              </a:prstGeom>
              <a:solidFill>
                <a:srgbClr val="26CC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altLang="ru-RU"/>
              </a:p>
            </p:txBody>
          </p:sp>
          <p:sp>
            <p:nvSpPr>
              <p:cNvPr id="208" name="Rectangle 365"/>
              <p:cNvSpPr>
                <a:spLocks noChangeArrowheads="1"/>
              </p:cNvSpPr>
              <p:nvPr/>
            </p:nvSpPr>
            <p:spPr bwMode="auto">
              <a:xfrm>
                <a:off x="5018" y="2747"/>
                <a:ext cx="52" cy="272"/>
              </a:xfrm>
              <a:prstGeom prst="rect">
                <a:avLst/>
              </a:prstGeom>
              <a:solidFill>
                <a:srgbClr val="26CC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altLang="ru-RU"/>
              </a:p>
            </p:txBody>
          </p:sp>
          <p:sp>
            <p:nvSpPr>
              <p:cNvPr id="209" name="Rectangle 366"/>
              <p:cNvSpPr>
                <a:spLocks noChangeArrowheads="1"/>
              </p:cNvSpPr>
              <p:nvPr/>
            </p:nvSpPr>
            <p:spPr bwMode="auto">
              <a:xfrm>
                <a:off x="4809" y="2747"/>
                <a:ext cx="52" cy="272"/>
              </a:xfrm>
              <a:prstGeom prst="rect">
                <a:avLst/>
              </a:prstGeom>
              <a:solidFill>
                <a:srgbClr val="26CC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altLang="ru-RU"/>
              </a:p>
            </p:txBody>
          </p:sp>
          <p:sp>
            <p:nvSpPr>
              <p:cNvPr id="210" name="Rectangle 367"/>
              <p:cNvSpPr>
                <a:spLocks noChangeArrowheads="1"/>
              </p:cNvSpPr>
              <p:nvPr/>
            </p:nvSpPr>
            <p:spPr bwMode="auto">
              <a:xfrm>
                <a:off x="4912" y="3165"/>
                <a:ext cx="52" cy="272"/>
              </a:xfrm>
              <a:prstGeom prst="rect">
                <a:avLst/>
              </a:prstGeom>
              <a:solidFill>
                <a:srgbClr val="26CC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altLang="ru-RU"/>
              </a:p>
            </p:txBody>
          </p:sp>
          <p:sp>
            <p:nvSpPr>
              <p:cNvPr id="211" name="Rectangle 368"/>
              <p:cNvSpPr>
                <a:spLocks noChangeArrowheads="1"/>
              </p:cNvSpPr>
              <p:nvPr/>
            </p:nvSpPr>
            <p:spPr bwMode="auto">
              <a:xfrm>
                <a:off x="4809" y="3165"/>
                <a:ext cx="52" cy="272"/>
              </a:xfrm>
              <a:prstGeom prst="rect">
                <a:avLst/>
              </a:prstGeom>
              <a:solidFill>
                <a:srgbClr val="26CC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altLang="ru-RU"/>
              </a:p>
            </p:txBody>
          </p:sp>
          <p:sp>
            <p:nvSpPr>
              <p:cNvPr id="212" name="Freeform 369"/>
              <p:cNvSpPr>
                <a:spLocks/>
              </p:cNvSpPr>
              <p:nvPr/>
            </p:nvSpPr>
            <p:spPr bwMode="auto">
              <a:xfrm>
                <a:off x="5114" y="2721"/>
                <a:ext cx="72" cy="324"/>
              </a:xfrm>
              <a:custGeom>
                <a:avLst/>
                <a:gdLst>
                  <a:gd name="T0" fmla="*/ 0 w 217"/>
                  <a:gd name="T1" fmla="*/ 26 h 373"/>
                  <a:gd name="T2" fmla="*/ 0 w 217"/>
                  <a:gd name="T3" fmla="*/ 26 h 373"/>
                  <a:gd name="T4" fmla="*/ 0 w 217"/>
                  <a:gd name="T5" fmla="*/ 42 h 373"/>
                  <a:gd name="T6" fmla="*/ 0 w 217"/>
                  <a:gd name="T7" fmla="*/ 42 h 373"/>
                  <a:gd name="T8" fmla="*/ 0 w 217"/>
                  <a:gd name="T9" fmla="*/ 45 h 373"/>
                  <a:gd name="T10" fmla="*/ 0 w 217"/>
                  <a:gd name="T11" fmla="*/ 45 h 373"/>
                  <a:gd name="T12" fmla="*/ 0 w 217"/>
                  <a:gd name="T13" fmla="*/ 0 h 373"/>
                  <a:gd name="T14" fmla="*/ 0 w 217"/>
                  <a:gd name="T15" fmla="*/ 0 h 373"/>
                  <a:gd name="T16" fmla="*/ 0 w 217"/>
                  <a:gd name="T17" fmla="*/ 3 h 373"/>
                  <a:gd name="T18" fmla="*/ 0 w 217"/>
                  <a:gd name="T19" fmla="*/ 3 h 373"/>
                  <a:gd name="T20" fmla="*/ 0 w 217"/>
                  <a:gd name="T21" fmla="*/ 20 h 373"/>
                  <a:gd name="T22" fmla="*/ 0 w 217"/>
                  <a:gd name="T23" fmla="*/ 20 h 373"/>
                  <a:gd name="T24" fmla="*/ 0 w 217"/>
                  <a:gd name="T25" fmla="*/ 26 h 37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217"/>
                  <a:gd name="T40" fmla="*/ 0 h 373"/>
                  <a:gd name="T41" fmla="*/ 217 w 217"/>
                  <a:gd name="T42" fmla="*/ 373 h 37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217" h="373">
                    <a:moveTo>
                      <a:pt x="187" y="217"/>
                    </a:moveTo>
                    <a:lnTo>
                      <a:pt x="29" y="217"/>
                    </a:lnTo>
                    <a:lnTo>
                      <a:pt x="29" y="344"/>
                    </a:lnTo>
                    <a:lnTo>
                      <a:pt x="188" y="344"/>
                    </a:lnTo>
                    <a:lnTo>
                      <a:pt x="217" y="373"/>
                    </a:lnTo>
                    <a:lnTo>
                      <a:pt x="0" y="373"/>
                    </a:lnTo>
                    <a:lnTo>
                      <a:pt x="0" y="0"/>
                    </a:lnTo>
                    <a:lnTo>
                      <a:pt x="217" y="0"/>
                    </a:lnTo>
                    <a:lnTo>
                      <a:pt x="188" y="29"/>
                    </a:lnTo>
                    <a:lnTo>
                      <a:pt x="29" y="29"/>
                    </a:lnTo>
                    <a:lnTo>
                      <a:pt x="29" y="171"/>
                    </a:lnTo>
                    <a:lnTo>
                      <a:pt x="188" y="171"/>
                    </a:lnTo>
                    <a:lnTo>
                      <a:pt x="187" y="217"/>
                    </a:lnTo>
                    <a:close/>
                  </a:path>
                </a:pathLst>
              </a:custGeom>
              <a:solidFill>
                <a:srgbClr val="FFE5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3" name="Freeform 370"/>
              <p:cNvSpPr>
                <a:spLocks/>
              </p:cNvSpPr>
              <p:nvPr/>
            </p:nvSpPr>
            <p:spPr bwMode="auto">
              <a:xfrm>
                <a:off x="5176" y="2721"/>
                <a:ext cx="10" cy="324"/>
              </a:xfrm>
              <a:custGeom>
                <a:avLst/>
                <a:gdLst>
                  <a:gd name="T0" fmla="*/ 0 w 29"/>
                  <a:gd name="T1" fmla="*/ 3 h 373"/>
                  <a:gd name="T2" fmla="*/ 0 w 29"/>
                  <a:gd name="T3" fmla="*/ 42 h 373"/>
                  <a:gd name="T4" fmla="*/ 0 w 29"/>
                  <a:gd name="T5" fmla="*/ 45 h 373"/>
                  <a:gd name="T6" fmla="*/ 0 w 29"/>
                  <a:gd name="T7" fmla="*/ 0 h 373"/>
                  <a:gd name="T8" fmla="*/ 0 w 29"/>
                  <a:gd name="T9" fmla="*/ 3 h 37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"/>
                  <a:gd name="T16" fmla="*/ 0 h 373"/>
                  <a:gd name="T17" fmla="*/ 29 w 29"/>
                  <a:gd name="T18" fmla="*/ 373 h 37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" h="373">
                    <a:moveTo>
                      <a:pt x="0" y="29"/>
                    </a:moveTo>
                    <a:lnTo>
                      <a:pt x="0" y="344"/>
                    </a:lnTo>
                    <a:lnTo>
                      <a:pt x="29" y="373"/>
                    </a:lnTo>
                    <a:lnTo>
                      <a:pt x="29" y="0"/>
                    </a:lnTo>
                    <a:lnTo>
                      <a:pt x="0" y="29"/>
                    </a:lnTo>
                    <a:close/>
                  </a:path>
                </a:pathLst>
              </a:custGeom>
              <a:solidFill>
                <a:srgbClr val="FFE5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4" name="Freeform 371"/>
              <p:cNvSpPr>
                <a:spLocks/>
              </p:cNvSpPr>
              <p:nvPr/>
            </p:nvSpPr>
            <p:spPr bwMode="auto">
              <a:xfrm>
                <a:off x="5218" y="2721"/>
                <a:ext cx="72" cy="324"/>
              </a:xfrm>
              <a:custGeom>
                <a:avLst/>
                <a:gdLst>
                  <a:gd name="T0" fmla="*/ 0 w 216"/>
                  <a:gd name="T1" fmla="*/ 26 h 373"/>
                  <a:gd name="T2" fmla="*/ 0 w 216"/>
                  <a:gd name="T3" fmla="*/ 26 h 373"/>
                  <a:gd name="T4" fmla="*/ 0 w 216"/>
                  <a:gd name="T5" fmla="*/ 42 h 373"/>
                  <a:gd name="T6" fmla="*/ 0 w 216"/>
                  <a:gd name="T7" fmla="*/ 42 h 373"/>
                  <a:gd name="T8" fmla="*/ 0 w 216"/>
                  <a:gd name="T9" fmla="*/ 45 h 373"/>
                  <a:gd name="T10" fmla="*/ 0 w 216"/>
                  <a:gd name="T11" fmla="*/ 45 h 373"/>
                  <a:gd name="T12" fmla="*/ 0 w 216"/>
                  <a:gd name="T13" fmla="*/ 0 h 373"/>
                  <a:gd name="T14" fmla="*/ 0 w 216"/>
                  <a:gd name="T15" fmla="*/ 0 h 373"/>
                  <a:gd name="T16" fmla="*/ 0 w 216"/>
                  <a:gd name="T17" fmla="*/ 3 h 373"/>
                  <a:gd name="T18" fmla="*/ 0 w 216"/>
                  <a:gd name="T19" fmla="*/ 3 h 373"/>
                  <a:gd name="T20" fmla="*/ 0 w 216"/>
                  <a:gd name="T21" fmla="*/ 20 h 373"/>
                  <a:gd name="T22" fmla="*/ 0 w 216"/>
                  <a:gd name="T23" fmla="*/ 20 h 373"/>
                  <a:gd name="T24" fmla="*/ 0 w 216"/>
                  <a:gd name="T25" fmla="*/ 26 h 37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216"/>
                  <a:gd name="T40" fmla="*/ 0 h 373"/>
                  <a:gd name="T41" fmla="*/ 216 w 216"/>
                  <a:gd name="T42" fmla="*/ 373 h 37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216" h="373">
                    <a:moveTo>
                      <a:pt x="187" y="217"/>
                    </a:moveTo>
                    <a:lnTo>
                      <a:pt x="29" y="217"/>
                    </a:lnTo>
                    <a:lnTo>
                      <a:pt x="29" y="344"/>
                    </a:lnTo>
                    <a:lnTo>
                      <a:pt x="187" y="344"/>
                    </a:lnTo>
                    <a:lnTo>
                      <a:pt x="216" y="373"/>
                    </a:lnTo>
                    <a:lnTo>
                      <a:pt x="0" y="373"/>
                    </a:lnTo>
                    <a:lnTo>
                      <a:pt x="0" y="0"/>
                    </a:lnTo>
                    <a:lnTo>
                      <a:pt x="216" y="0"/>
                    </a:lnTo>
                    <a:lnTo>
                      <a:pt x="187" y="29"/>
                    </a:lnTo>
                    <a:lnTo>
                      <a:pt x="29" y="29"/>
                    </a:lnTo>
                    <a:lnTo>
                      <a:pt x="29" y="171"/>
                    </a:lnTo>
                    <a:lnTo>
                      <a:pt x="187" y="171"/>
                    </a:lnTo>
                    <a:lnTo>
                      <a:pt x="187" y="217"/>
                    </a:lnTo>
                    <a:close/>
                  </a:path>
                </a:pathLst>
              </a:custGeom>
              <a:solidFill>
                <a:srgbClr val="FFE5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5" name="Freeform 372"/>
              <p:cNvSpPr>
                <a:spLocks/>
              </p:cNvSpPr>
              <p:nvPr/>
            </p:nvSpPr>
            <p:spPr bwMode="auto">
              <a:xfrm>
                <a:off x="5280" y="2721"/>
                <a:ext cx="10" cy="324"/>
              </a:xfrm>
              <a:custGeom>
                <a:avLst/>
                <a:gdLst>
                  <a:gd name="T0" fmla="*/ 0 w 29"/>
                  <a:gd name="T1" fmla="*/ 3 h 373"/>
                  <a:gd name="T2" fmla="*/ 0 w 29"/>
                  <a:gd name="T3" fmla="*/ 42 h 373"/>
                  <a:gd name="T4" fmla="*/ 0 w 29"/>
                  <a:gd name="T5" fmla="*/ 45 h 373"/>
                  <a:gd name="T6" fmla="*/ 0 w 29"/>
                  <a:gd name="T7" fmla="*/ 0 h 373"/>
                  <a:gd name="T8" fmla="*/ 0 w 29"/>
                  <a:gd name="T9" fmla="*/ 3 h 37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"/>
                  <a:gd name="T16" fmla="*/ 0 h 373"/>
                  <a:gd name="T17" fmla="*/ 29 w 29"/>
                  <a:gd name="T18" fmla="*/ 373 h 37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" h="373">
                    <a:moveTo>
                      <a:pt x="0" y="29"/>
                    </a:moveTo>
                    <a:lnTo>
                      <a:pt x="0" y="344"/>
                    </a:lnTo>
                    <a:lnTo>
                      <a:pt x="29" y="373"/>
                    </a:lnTo>
                    <a:lnTo>
                      <a:pt x="29" y="0"/>
                    </a:lnTo>
                    <a:lnTo>
                      <a:pt x="0" y="29"/>
                    </a:lnTo>
                    <a:close/>
                  </a:path>
                </a:pathLst>
              </a:custGeom>
              <a:solidFill>
                <a:srgbClr val="FFE5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6" name="Freeform 373"/>
              <p:cNvSpPr>
                <a:spLocks/>
              </p:cNvSpPr>
              <p:nvPr/>
            </p:nvSpPr>
            <p:spPr bwMode="auto">
              <a:xfrm>
                <a:off x="5324" y="2721"/>
                <a:ext cx="72" cy="324"/>
              </a:xfrm>
              <a:custGeom>
                <a:avLst/>
                <a:gdLst>
                  <a:gd name="T0" fmla="*/ 0 w 217"/>
                  <a:gd name="T1" fmla="*/ 26 h 373"/>
                  <a:gd name="T2" fmla="*/ 0 w 217"/>
                  <a:gd name="T3" fmla="*/ 26 h 373"/>
                  <a:gd name="T4" fmla="*/ 0 w 217"/>
                  <a:gd name="T5" fmla="*/ 42 h 373"/>
                  <a:gd name="T6" fmla="*/ 0 w 217"/>
                  <a:gd name="T7" fmla="*/ 42 h 373"/>
                  <a:gd name="T8" fmla="*/ 0 w 217"/>
                  <a:gd name="T9" fmla="*/ 45 h 373"/>
                  <a:gd name="T10" fmla="*/ 0 w 217"/>
                  <a:gd name="T11" fmla="*/ 45 h 373"/>
                  <a:gd name="T12" fmla="*/ 0 w 217"/>
                  <a:gd name="T13" fmla="*/ 0 h 373"/>
                  <a:gd name="T14" fmla="*/ 0 w 217"/>
                  <a:gd name="T15" fmla="*/ 0 h 373"/>
                  <a:gd name="T16" fmla="*/ 0 w 217"/>
                  <a:gd name="T17" fmla="*/ 3 h 373"/>
                  <a:gd name="T18" fmla="*/ 0 w 217"/>
                  <a:gd name="T19" fmla="*/ 3 h 373"/>
                  <a:gd name="T20" fmla="*/ 0 w 217"/>
                  <a:gd name="T21" fmla="*/ 20 h 373"/>
                  <a:gd name="T22" fmla="*/ 0 w 217"/>
                  <a:gd name="T23" fmla="*/ 20 h 373"/>
                  <a:gd name="T24" fmla="*/ 0 w 217"/>
                  <a:gd name="T25" fmla="*/ 26 h 37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217"/>
                  <a:gd name="T40" fmla="*/ 0 h 373"/>
                  <a:gd name="T41" fmla="*/ 217 w 217"/>
                  <a:gd name="T42" fmla="*/ 373 h 37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217" h="373">
                    <a:moveTo>
                      <a:pt x="188" y="217"/>
                    </a:moveTo>
                    <a:lnTo>
                      <a:pt x="29" y="217"/>
                    </a:lnTo>
                    <a:lnTo>
                      <a:pt x="29" y="344"/>
                    </a:lnTo>
                    <a:lnTo>
                      <a:pt x="188" y="344"/>
                    </a:lnTo>
                    <a:lnTo>
                      <a:pt x="217" y="373"/>
                    </a:lnTo>
                    <a:lnTo>
                      <a:pt x="0" y="373"/>
                    </a:lnTo>
                    <a:lnTo>
                      <a:pt x="0" y="0"/>
                    </a:lnTo>
                    <a:lnTo>
                      <a:pt x="217" y="0"/>
                    </a:lnTo>
                    <a:lnTo>
                      <a:pt x="188" y="29"/>
                    </a:lnTo>
                    <a:lnTo>
                      <a:pt x="29" y="29"/>
                    </a:lnTo>
                    <a:lnTo>
                      <a:pt x="29" y="171"/>
                    </a:lnTo>
                    <a:lnTo>
                      <a:pt x="188" y="171"/>
                    </a:lnTo>
                    <a:lnTo>
                      <a:pt x="188" y="217"/>
                    </a:lnTo>
                    <a:close/>
                  </a:path>
                </a:pathLst>
              </a:custGeom>
              <a:solidFill>
                <a:srgbClr val="FFE5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7" name="Freeform 374"/>
              <p:cNvSpPr>
                <a:spLocks/>
              </p:cNvSpPr>
              <p:nvPr/>
            </p:nvSpPr>
            <p:spPr bwMode="auto">
              <a:xfrm>
                <a:off x="5386" y="2721"/>
                <a:ext cx="10" cy="324"/>
              </a:xfrm>
              <a:custGeom>
                <a:avLst/>
                <a:gdLst>
                  <a:gd name="T0" fmla="*/ 0 w 29"/>
                  <a:gd name="T1" fmla="*/ 3 h 373"/>
                  <a:gd name="T2" fmla="*/ 0 w 29"/>
                  <a:gd name="T3" fmla="*/ 42 h 373"/>
                  <a:gd name="T4" fmla="*/ 0 w 29"/>
                  <a:gd name="T5" fmla="*/ 45 h 373"/>
                  <a:gd name="T6" fmla="*/ 0 w 29"/>
                  <a:gd name="T7" fmla="*/ 0 h 373"/>
                  <a:gd name="T8" fmla="*/ 0 w 29"/>
                  <a:gd name="T9" fmla="*/ 3 h 37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"/>
                  <a:gd name="T16" fmla="*/ 0 h 373"/>
                  <a:gd name="T17" fmla="*/ 29 w 29"/>
                  <a:gd name="T18" fmla="*/ 373 h 37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" h="373">
                    <a:moveTo>
                      <a:pt x="0" y="29"/>
                    </a:moveTo>
                    <a:lnTo>
                      <a:pt x="0" y="344"/>
                    </a:lnTo>
                    <a:lnTo>
                      <a:pt x="29" y="373"/>
                    </a:lnTo>
                    <a:lnTo>
                      <a:pt x="29" y="0"/>
                    </a:lnTo>
                    <a:lnTo>
                      <a:pt x="0" y="29"/>
                    </a:lnTo>
                    <a:close/>
                  </a:path>
                </a:pathLst>
              </a:custGeom>
              <a:solidFill>
                <a:srgbClr val="FFE5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8" name="Freeform 375"/>
              <p:cNvSpPr>
                <a:spLocks/>
              </p:cNvSpPr>
              <p:nvPr/>
            </p:nvSpPr>
            <p:spPr bwMode="auto">
              <a:xfrm>
                <a:off x="5218" y="3139"/>
                <a:ext cx="72" cy="324"/>
              </a:xfrm>
              <a:custGeom>
                <a:avLst/>
                <a:gdLst>
                  <a:gd name="T0" fmla="*/ 0 w 216"/>
                  <a:gd name="T1" fmla="*/ 28 h 372"/>
                  <a:gd name="T2" fmla="*/ 0 w 216"/>
                  <a:gd name="T3" fmla="*/ 28 h 372"/>
                  <a:gd name="T4" fmla="*/ 0 w 216"/>
                  <a:gd name="T5" fmla="*/ 44 h 372"/>
                  <a:gd name="T6" fmla="*/ 0 w 216"/>
                  <a:gd name="T7" fmla="*/ 44 h 372"/>
                  <a:gd name="T8" fmla="*/ 0 w 216"/>
                  <a:gd name="T9" fmla="*/ 47 h 372"/>
                  <a:gd name="T10" fmla="*/ 0 w 216"/>
                  <a:gd name="T11" fmla="*/ 47 h 372"/>
                  <a:gd name="T12" fmla="*/ 0 w 216"/>
                  <a:gd name="T13" fmla="*/ 0 h 372"/>
                  <a:gd name="T14" fmla="*/ 0 w 216"/>
                  <a:gd name="T15" fmla="*/ 0 h 372"/>
                  <a:gd name="T16" fmla="*/ 0 w 216"/>
                  <a:gd name="T17" fmla="*/ 3 h 372"/>
                  <a:gd name="T18" fmla="*/ 0 w 216"/>
                  <a:gd name="T19" fmla="*/ 3 h 372"/>
                  <a:gd name="T20" fmla="*/ 0 w 216"/>
                  <a:gd name="T21" fmla="*/ 21 h 372"/>
                  <a:gd name="T22" fmla="*/ 0 w 216"/>
                  <a:gd name="T23" fmla="*/ 21 h 372"/>
                  <a:gd name="T24" fmla="*/ 0 w 216"/>
                  <a:gd name="T25" fmla="*/ 28 h 3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216"/>
                  <a:gd name="T40" fmla="*/ 0 h 372"/>
                  <a:gd name="T41" fmla="*/ 216 w 216"/>
                  <a:gd name="T42" fmla="*/ 372 h 372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216" h="372">
                    <a:moveTo>
                      <a:pt x="187" y="217"/>
                    </a:moveTo>
                    <a:lnTo>
                      <a:pt x="29" y="217"/>
                    </a:lnTo>
                    <a:lnTo>
                      <a:pt x="29" y="343"/>
                    </a:lnTo>
                    <a:lnTo>
                      <a:pt x="187" y="343"/>
                    </a:lnTo>
                    <a:lnTo>
                      <a:pt x="216" y="372"/>
                    </a:lnTo>
                    <a:lnTo>
                      <a:pt x="0" y="372"/>
                    </a:lnTo>
                    <a:lnTo>
                      <a:pt x="0" y="0"/>
                    </a:lnTo>
                    <a:lnTo>
                      <a:pt x="216" y="0"/>
                    </a:lnTo>
                    <a:lnTo>
                      <a:pt x="187" y="27"/>
                    </a:lnTo>
                    <a:lnTo>
                      <a:pt x="29" y="27"/>
                    </a:lnTo>
                    <a:lnTo>
                      <a:pt x="29" y="171"/>
                    </a:lnTo>
                    <a:lnTo>
                      <a:pt x="187" y="171"/>
                    </a:lnTo>
                    <a:lnTo>
                      <a:pt x="187" y="217"/>
                    </a:lnTo>
                    <a:close/>
                  </a:path>
                </a:pathLst>
              </a:custGeom>
              <a:solidFill>
                <a:srgbClr val="FFE5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9" name="Freeform 376"/>
              <p:cNvSpPr>
                <a:spLocks/>
              </p:cNvSpPr>
              <p:nvPr/>
            </p:nvSpPr>
            <p:spPr bwMode="auto">
              <a:xfrm>
                <a:off x="5280" y="3139"/>
                <a:ext cx="10" cy="324"/>
              </a:xfrm>
              <a:custGeom>
                <a:avLst/>
                <a:gdLst>
                  <a:gd name="T0" fmla="*/ 0 w 29"/>
                  <a:gd name="T1" fmla="*/ 3 h 372"/>
                  <a:gd name="T2" fmla="*/ 0 w 29"/>
                  <a:gd name="T3" fmla="*/ 44 h 372"/>
                  <a:gd name="T4" fmla="*/ 0 w 29"/>
                  <a:gd name="T5" fmla="*/ 47 h 372"/>
                  <a:gd name="T6" fmla="*/ 0 w 29"/>
                  <a:gd name="T7" fmla="*/ 0 h 372"/>
                  <a:gd name="T8" fmla="*/ 0 w 29"/>
                  <a:gd name="T9" fmla="*/ 3 h 37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"/>
                  <a:gd name="T16" fmla="*/ 0 h 372"/>
                  <a:gd name="T17" fmla="*/ 29 w 29"/>
                  <a:gd name="T18" fmla="*/ 372 h 37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" h="372">
                    <a:moveTo>
                      <a:pt x="0" y="27"/>
                    </a:moveTo>
                    <a:lnTo>
                      <a:pt x="0" y="343"/>
                    </a:lnTo>
                    <a:lnTo>
                      <a:pt x="29" y="372"/>
                    </a:lnTo>
                    <a:lnTo>
                      <a:pt x="29" y="0"/>
                    </a:lnTo>
                    <a:lnTo>
                      <a:pt x="0" y="27"/>
                    </a:lnTo>
                    <a:close/>
                  </a:path>
                </a:pathLst>
              </a:custGeom>
              <a:solidFill>
                <a:srgbClr val="FFE5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0" name="Freeform 377"/>
              <p:cNvSpPr>
                <a:spLocks/>
              </p:cNvSpPr>
              <p:nvPr/>
            </p:nvSpPr>
            <p:spPr bwMode="auto">
              <a:xfrm>
                <a:off x="5324" y="3139"/>
                <a:ext cx="72" cy="324"/>
              </a:xfrm>
              <a:custGeom>
                <a:avLst/>
                <a:gdLst>
                  <a:gd name="T0" fmla="*/ 0 w 217"/>
                  <a:gd name="T1" fmla="*/ 28 h 372"/>
                  <a:gd name="T2" fmla="*/ 0 w 217"/>
                  <a:gd name="T3" fmla="*/ 28 h 372"/>
                  <a:gd name="T4" fmla="*/ 0 w 217"/>
                  <a:gd name="T5" fmla="*/ 44 h 372"/>
                  <a:gd name="T6" fmla="*/ 0 w 217"/>
                  <a:gd name="T7" fmla="*/ 44 h 372"/>
                  <a:gd name="T8" fmla="*/ 0 w 217"/>
                  <a:gd name="T9" fmla="*/ 47 h 372"/>
                  <a:gd name="T10" fmla="*/ 0 w 217"/>
                  <a:gd name="T11" fmla="*/ 47 h 372"/>
                  <a:gd name="T12" fmla="*/ 0 w 217"/>
                  <a:gd name="T13" fmla="*/ 0 h 372"/>
                  <a:gd name="T14" fmla="*/ 0 w 217"/>
                  <a:gd name="T15" fmla="*/ 0 h 372"/>
                  <a:gd name="T16" fmla="*/ 0 w 217"/>
                  <a:gd name="T17" fmla="*/ 3 h 372"/>
                  <a:gd name="T18" fmla="*/ 0 w 217"/>
                  <a:gd name="T19" fmla="*/ 3 h 372"/>
                  <a:gd name="T20" fmla="*/ 0 w 217"/>
                  <a:gd name="T21" fmla="*/ 21 h 372"/>
                  <a:gd name="T22" fmla="*/ 0 w 217"/>
                  <a:gd name="T23" fmla="*/ 21 h 372"/>
                  <a:gd name="T24" fmla="*/ 0 w 217"/>
                  <a:gd name="T25" fmla="*/ 28 h 3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217"/>
                  <a:gd name="T40" fmla="*/ 0 h 372"/>
                  <a:gd name="T41" fmla="*/ 217 w 217"/>
                  <a:gd name="T42" fmla="*/ 372 h 372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217" h="372">
                    <a:moveTo>
                      <a:pt x="188" y="217"/>
                    </a:moveTo>
                    <a:lnTo>
                      <a:pt x="29" y="217"/>
                    </a:lnTo>
                    <a:lnTo>
                      <a:pt x="29" y="343"/>
                    </a:lnTo>
                    <a:lnTo>
                      <a:pt x="188" y="343"/>
                    </a:lnTo>
                    <a:lnTo>
                      <a:pt x="217" y="372"/>
                    </a:lnTo>
                    <a:lnTo>
                      <a:pt x="0" y="372"/>
                    </a:lnTo>
                    <a:lnTo>
                      <a:pt x="0" y="0"/>
                    </a:lnTo>
                    <a:lnTo>
                      <a:pt x="217" y="0"/>
                    </a:lnTo>
                    <a:lnTo>
                      <a:pt x="188" y="27"/>
                    </a:lnTo>
                    <a:lnTo>
                      <a:pt x="29" y="27"/>
                    </a:lnTo>
                    <a:lnTo>
                      <a:pt x="29" y="171"/>
                    </a:lnTo>
                    <a:lnTo>
                      <a:pt x="188" y="171"/>
                    </a:lnTo>
                    <a:lnTo>
                      <a:pt x="188" y="217"/>
                    </a:lnTo>
                    <a:close/>
                  </a:path>
                </a:pathLst>
              </a:custGeom>
              <a:solidFill>
                <a:srgbClr val="FFE5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1" name="Freeform 378"/>
              <p:cNvSpPr>
                <a:spLocks/>
              </p:cNvSpPr>
              <p:nvPr/>
            </p:nvSpPr>
            <p:spPr bwMode="auto">
              <a:xfrm>
                <a:off x="5386" y="3139"/>
                <a:ext cx="10" cy="324"/>
              </a:xfrm>
              <a:custGeom>
                <a:avLst/>
                <a:gdLst>
                  <a:gd name="T0" fmla="*/ 0 w 29"/>
                  <a:gd name="T1" fmla="*/ 3 h 372"/>
                  <a:gd name="T2" fmla="*/ 0 w 29"/>
                  <a:gd name="T3" fmla="*/ 44 h 372"/>
                  <a:gd name="T4" fmla="*/ 0 w 29"/>
                  <a:gd name="T5" fmla="*/ 47 h 372"/>
                  <a:gd name="T6" fmla="*/ 0 w 29"/>
                  <a:gd name="T7" fmla="*/ 0 h 372"/>
                  <a:gd name="T8" fmla="*/ 0 w 29"/>
                  <a:gd name="T9" fmla="*/ 3 h 37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"/>
                  <a:gd name="T16" fmla="*/ 0 h 372"/>
                  <a:gd name="T17" fmla="*/ 29 w 29"/>
                  <a:gd name="T18" fmla="*/ 372 h 37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" h="372">
                    <a:moveTo>
                      <a:pt x="0" y="27"/>
                    </a:moveTo>
                    <a:lnTo>
                      <a:pt x="0" y="343"/>
                    </a:lnTo>
                    <a:lnTo>
                      <a:pt x="29" y="372"/>
                    </a:lnTo>
                    <a:lnTo>
                      <a:pt x="29" y="0"/>
                    </a:lnTo>
                    <a:lnTo>
                      <a:pt x="0" y="27"/>
                    </a:lnTo>
                    <a:close/>
                  </a:path>
                </a:pathLst>
              </a:custGeom>
              <a:solidFill>
                <a:srgbClr val="FFE5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2" name="Freeform 379"/>
              <p:cNvSpPr>
                <a:spLocks/>
              </p:cNvSpPr>
              <p:nvPr/>
            </p:nvSpPr>
            <p:spPr bwMode="auto">
              <a:xfrm>
                <a:off x="5008" y="2721"/>
                <a:ext cx="72" cy="324"/>
              </a:xfrm>
              <a:custGeom>
                <a:avLst/>
                <a:gdLst>
                  <a:gd name="T0" fmla="*/ 0 w 215"/>
                  <a:gd name="T1" fmla="*/ 26 h 373"/>
                  <a:gd name="T2" fmla="*/ 0 w 215"/>
                  <a:gd name="T3" fmla="*/ 26 h 373"/>
                  <a:gd name="T4" fmla="*/ 0 w 215"/>
                  <a:gd name="T5" fmla="*/ 42 h 373"/>
                  <a:gd name="T6" fmla="*/ 0 w 215"/>
                  <a:gd name="T7" fmla="*/ 42 h 373"/>
                  <a:gd name="T8" fmla="*/ 0 w 215"/>
                  <a:gd name="T9" fmla="*/ 45 h 373"/>
                  <a:gd name="T10" fmla="*/ 0 w 215"/>
                  <a:gd name="T11" fmla="*/ 45 h 373"/>
                  <a:gd name="T12" fmla="*/ 0 w 215"/>
                  <a:gd name="T13" fmla="*/ 0 h 373"/>
                  <a:gd name="T14" fmla="*/ 0 w 215"/>
                  <a:gd name="T15" fmla="*/ 0 h 373"/>
                  <a:gd name="T16" fmla="*/ 0 w 215"/>
                  <a:gd name="T17" fmla="*/ 3 h 373"/>
                  <a:gd name="T18" fmla="*/ 0 w 215"/>
                  <a:gd name="T19" fmla="*/ 3 h 373"/>
                  <a:gd name="T20" fmla="*/ 0 w 215"/>
                  <a:gd name="T21" fmla="*/ 20 h 373"/>
                  <a:gd name="T22" fmla="*/ 0 w 215"/>
                  <a:gd name="T23" fmla="*/ 20 h 373"/>
                  <a:gd name="T24" fmla="*/ 0 w 215"/>
                  <a:gd name="T25" fmla="*/ 26 h 37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215"/>
                  <a:gd name="T40" fmla="*/ 0 h 373"/>
                  <a:gd name="T41" fmla="*/ 215 w 215"/>
                  <a:gd name="T42" fmla="*/ 373 h 37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215" h="373">
                    <a:moveTo>
                      <a:pt x="29" y="217"/>
                    </a:moveTo>
                    <a:lnTo>
                      <a:pt x="187" y="217"/>
                    </a:lnTo>
                    <a:lnTo>
                      <a:pt x="187" y="344"/>
                    </a:lnTo>
                    <a:lnTo>
                      <a:pt x="29" y="344"/>
                    </a:lnTo>
                    <a:lnTo>
                      <a:pt x="0" y="373"/>
                    </a:lnTo>
                    <a:lnTo>
                      <a:pt x="215" y="373"/>
                    </a:lnTo>
                    <a:lnTo>
                      <a:pt x="215" y="0"/>
                    </a:lnTo>
                    <a:lnTo>
                      <a:pt x="0" y="0"/>
                    </a:lnTo>
                    <a:lnTo>
                      <a:pt x="29" y="29"/>
                    </a:lnTo>
                    <a:lnTo>
                      <a:pt x="187" y="29"/>
                    </a:lnTo>
                    <a:lnTo>
                      <a:pt x="187" y="171"/>
                    </a:lnTo>
                    <a:lnTo>
                      <a:pt x="29" y="171"/>
                    </a:lnTo>
                    <a:lnTo>
                      <a:pt x="29" y="217"/>
                    </a:lnTo>
                    <a:close/>
                  </a:path>
                </a:pathLst>
              </a:custGeom>
              <a:solidFill>
                <a:srgbClr val="FFE5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3" name="Freeform 380"/>
              <p:cNvSpPr>
                <a:spLocks/>
              </p:cNvSpPr>
              <p:nvPr/>
            </p:nvSpPr>
            <p:spPr bwMode="auto">
              <a:xfrm>
                <a:off x="5008" y="2721"/>
                <a:ext cx="10" cy="324"/>
              </a:xfrm>
              <a:custGeom>
                <a:avLst/>
                <a:gdLst>
                  <a:gd name="T0" fmla="*/ 0 w 29"/>
                  <a:gd name="T1" fmla="*/ 3 h 373"/>
                  <a:gd name="T2" fmla="*/ 0 w 29"/>
                  <a:gd name="T3" fmla="*/ 42 h 373"/>
                  <a:gd name="T4" fmla="*/ 0 w 29"/>
                  <a:gd name="T5" fmla="*/ 45 h 373"/>
                  <a:gd name="T6" fmla="*/ 0 w 29"/>
                  <a:gd name="T7" fmla="*/ 0 h 373"/>
                  <a:gd name="T8" fmla="*/ 0 w 29"/>
                  <a:gd name="T9" fmla="*/ 3 h 37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"/>
                  <a:gd name="T16" fmla="*/ 0 h 373"/>
                  <a:gd name="T17" fmla="*/ 29 w 29"/>
                  <a:gd name="T18" fmla="*/ 373 h 37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" h="373">
                    <a:moveTo>
                      <a:pt x="29" y="29"/>
                    </a:moveTo>
                    <a:lnTo>
                      <a:pt x="29" y="344"/>
                    </a:lnTo>
                    <a:lnTo>
                      <a:pt x="0" y="373"/>
                    </a:lnTo>
                    <a:lnTo>
                      <a:pt x="0" y="0"/>
                    </a:lnTo>
                    <a:lnTo>
                      <a:pt x="29" y="29"/>
                    </a:lnTo>
                    <a:close/>
                  </a:path>
                </a:pathLst>
              </a:custGeom>
              <a:solidFill>
                <a:srgbClr val="FFE5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4" name="Freeform 381"/>
              <p:cNvSpPr>
                <a:spLocks/>
              </p:cNvSpPr>
              <p:nvPr/>
            </p:nvSpPr>
            <p:spPr bwMode="auto">
              <a:xfrm>
                <a:off x="4903" y="2721"/>
                <a:ext cx="71" cy="324"/>
              </a:xfrm>
              <a:custGeom>
                <a:avLst/>
                <a:gdLst>
                  <a:gd name="T0" fmla="*/ 0 w 216"/>
                  <a:gd name="T1" fmla="*/ 26 h 373"/>
                  <a:gd name="T2" fmla="*/ 0 w 216"/>
                  <a:gd name="T3" fmla="*/ 26 h 373"/>
                  <a:gd name="T4" fmla="*/ 0 w 216"/>
                  <a:gd name="T5" fmla="*/ 42 h 373"/>
                  <a:gd name="T6" fmla="*/ 0 w 216"/>
                  <a:gd name="T7" fmla="*/ 42 h 373"/>
                  <a:gd name="T8" fmla="*/ 0 w 216"/>
                  <a:gd name="T9" fmla="*/ 45 h 373"/>
                  <a:gd name="T10" fmla="*/ 0 w 216"/>
                  <a:gd name="T11" fmla="*/ 45 h 373"/>
                  <a:gd name="T12" fmla="*/ 0 w 216"/>
                  <a:gd name="T13" fmla="*/ 0 h 373"/>
                  <a:gd name="T14" fmla="*/ 0 w 216"/>
                  <a:gd name="T15" fmla="*/ 0 h 373"/>
                  <a:gd name="T16" fmla="*/ 0 w 216"/>
                  <a:gd name="T17" fmla="*/ 3 h 373"/>
                  <a:gd name="T18" fmla="*/ 0 w 216"/>
                  <a:gd name="T19" fmla="*/ 3 h 373"/>
                  <a:gd name="T20" fmla="*/ 0 w 216"/>
                  <a:gd name="T21" fmla="*/ 20 h 373"/>
                  <a:gd name="T22" fmla="*/ 0 w 216"/>
                  <a:gd name="T23" fmla="*/ 20 h 373"/>
                  <a:gd name="T24" fmla="*/ 0 w 216"/>
                  <a:gd name="T25" fmla="*/ 26 h 37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216"/>
                  <a:gd name="T40" fmla="*/ 0 h 373"/>
                  <a:gd name="T41" fmla="*/ 216 w 216"/>
                  <a:gd name="T42" fmla="*/ 373 h 37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216" h="373">
                    <a:moveTo>
                      <a:pt x="29" y="217"/>
                    </a:moveTo>
                    <a:lnTo>
                      <a:pt x="186" y="217"/>
                    </a:lnTo>
                    <a:lnTo>
                      <a:pt x="186" y="344"/>
                    </a:lnTo>
                    <a:lnTo>
                      <a:pt x="29" y="344"/>
                    </a:lnTo>
                    <a:lnTo>
                      <a:pt x="0" y="373"/>
                    </a:lnTo>
                    <a:lnTo>
                      <a:pt x="216" y="373"/>
                    </a:lnTo>
                    <a:lnTo>
                      <a:pt x="216" y="0"/>
                    </a:lnTo>
                    <a:lnTo>
                      <a:pt x="0" y="0"/>
                    </a:lnTo>
                    <a:lnTo>
                      <a:pt x="29" y="29"/>
                    </a:lnTo>
                    <a:lnTo>
                      <a:pt x="186" y="29"/>
                    </a:lnTo>
                    <a:lnTo>
                      <a:pt x="186" y="171"/>
                    </a:lnTo>
                    <a:lnTo>
                      <a:pt x="29" y="171"/>
                    </a:lnTo>
                    <a:lnTo>
                      <a:pt x="29" y="217"/>
                    </a:lnTo>
                    <a:close/>
                  </a:path>
                </a:pathLst>
              </a:custGeom>
              <a:solidFill>
                <a:srgbClr val="FFE5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" name="Freeform 382"/>
              <p:cNvSpPr>
                <a:spLocks/>
              </p:cNvSpPr>
              <p:nvPr/>
            </p:nvSpPr>
            <p:spPr bwMode="auto">
              <a:xfrm>
                <a:off x="4903" y="2721"/>
                <a:ext cx="9" cy="324"/>
              </a:xfrm>
              <a:custGeom>
                <a:avLst/>
                <a:gdLst>
                  <a:gd name="T0" fmla="*/ 0 w 29"/>
                  <a:gd name="T1" fmla="*/ 3 h 373"/>
                  <a:gd name="T2" fmla="*/ 0 w 29"/>
                  <a:gd name="T3" fmla="*/ 42 h 373"/>
                  <a:gd name="T4" fmla="*/ 0 w 29"/>
                  <a:gd name="T5" fmla="*/ 45 h 373"/>
                  <a:gd name="T6" fmla="*/ 0 w 29"/>
                  <a:gd name="T7" fmla="*/ 0 h 373"/>
                  <a:gd name="T8" fmla="*/ 0 w 29"/>
                  <a:gd name="T9" fmla="*/ 3 h 37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"/>
                  <a:gd name="T16" fmla="*/ 0 h 373"/>
                  <a:gd name="T17" fmla="*/ 29 w 29"/>
                  <a:gd name="T18" fmla="*/ 373 h 37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" h="373">
                    <a:moveTo>
                      <a:pt x="29" y="29"/>
                    </a:moveTo>
                    <a:lnTo>
                      <a:pt x="29" y="344"/>
                    </a:lnTo>
                    <a:lnTo>
                      <a:pt x="0" y="373"/>
                    </a:lnTo>
                    <a:lnTo>
                      <a:pt x="0" y="0"/>
                    </a:lnTo>
                    <a:lnTo>
                      <a:pt x="29" y="29"/>
                    </a:lnTo>
                    <a:close/>
                  </a:path>
                </a:pathLst>
              </a:custGeom>
              <a:solidFill>
                <a:srgbClr val="FFE5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6" name="Freeform 383"/>
              <p:cNvSpPr>
                <a:spLocks/>
              </p:cNvSpPr>
              <p:nvPr/>
            </p:nvSpPr>
            <p:spPr bwMode="auto">
              <a:xfrm>
                <a:off x="4799" y="2721"/>
                <a:ext cx="72" cy="324"/>
              </a:xfrm>
              <a:custGeom>
                <a:avLst/>
                <a:gdLst>
                  <a:gd name="T0" fmla="*/ 0 w 215"/>
                  <a:gd name="T1" fmla="*/ 26 h 373"/>
                  <a:gd name="T2" fmla="*/ 0 w 215"/>
                  <a:gd name="T3" fmla="*/ 26 h 373"/>
                  <a:gd name="T4" fmla="*/ 0 w 215"/>
                  <a:gd name="T5" fmla="*/ 42 h 373"/>
                  <a:gd name="T6" fmla="*/ 0 w 215"/>
                  <a:gd name="T7" fmla="*/ 42 h 373"/>
                  <a:gd name="T8" fmla="*/ 0 w 215"/>
                  <a:gd name="T9" fmla="*/ 45 h 373"/>
                  <a:gd name="T10" fmla="*/ 0 w 215"/>
                  <a:gd name="T11" fmla="*/ 45 h 373"/>
                  <a:gd name="T12" fmla="*/ 0 w 215"/>
                  <a:gd name="T13" fmla="*/ 0 h 373"/>
                  <a:gd name="T14" fmla="*/ 0 w 215"/>
                  <a:gd name="T15" fmla="*/ 0 h 373"/>
                  <a:gd name="T16" fmla="*/ 0 w 215"/>
                  <a:gd name="T17" fmla="*/ 3 h 373"/>
                  <a:gd name="T18" fmla="*/ 0 w 215"/>
                  <a:gd name="T19" fmla="*/ 3 h 373"/>
                  <a:gd name="T20" fmla="*/ 0 w 215"/>
                  <a:gd name="T21" fmla="*/ 20 h 373"/>
                  <a:gd name="T22" fmla="*/ 0 w 215"/>
                  <a:gd name="T23" fmla="*/ 20 h 373"/>
                  <a:gd name="T24" fmla="*/ 0 w 215"/>
                  <a:gd name="T25" fmla="*/ 26 h 37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215"/>
                  <a:gd name="T40" fmla="*/ 0 h 373"/>
                  <a:gd name="T41" fmla="*/ 215 w 215"/>
                  <a:gd name="T42" fmla="*/ 373 h 37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215" h="373">
                    <a:moveTo>
                      <a:pt x="28" y="217"/>
                    </a:moveTo>
                    <a:lnTo>
                      <a:pt x="186" y="217"/>
                    </a:lnTo>
                    <a:lnTo>
                      <a:pt x="186" y="344"/>
                    </a:lnTo>
                    <a:lnTo>
                      <a:pt x="29" y="344"/>
                    </a:lnTo>
                    <a:lnTo>
                      <a:pt x="0" y="373"/>
                    </a:lnTo>
                    <a:lnTo>
                      <a:pt x="215" y="373"/>
                    </a:lnTo>
                    <a:lnTo>
                      <a:pt x="215" y="0"/>
                    </a:lnTo>
                    <a:lnTo>
                      <a:pt x="0" y="0"/>
                    </a:lnTo>
                    <a:lnTo>
                      <a:pt x="29" y="29"/>
                    </a:lnTo>
                    <a:lnTo>
                      <a:pt x="186" y="29"/>
                    </a:lnTo>
                    <a:lnTo>
                      <a:pt x="186" y="171"/>
                    </a:lnTo>
                    <a:lnTo>
                      <a:pt x="29" y="171"/>
                    </a:lnTo>
                    <a:lnTo>
                      <a:pt x="28" y="217"/>
                    </a:lnTo>
                    <a:close/>
                  </a:path>
                </a:pathLst>
              </a:custGeom>
              <a:solidFill>
                <a:srgbClr val="FFE5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7" name="Freeform 384"/>
              <p:cNvSpPr>
                <a:spLocks/>
              </p:cNvSpPr>
              <p:nvPr/>
            </p:nvSpPr>
            <p:spPr bwMode="auto">
              <a:xfrm>
                <a:off x="4799" y="2721"/>
                <a:ext cx="10" cy="324"/>
              </a:xfrm>
              <a:custGeom>
                <a:avLst/>
                <a:gdLst>
                  <a:gd name="T0" fmla="*/ 0 w 29"/>
                  <a:gd name="T1" fmla="*/ 3 h 373"/>
                  <a:gd name="T2" fmla="*/ 0 w 29"/>
                  <a:gd name="T3" fmla="*/ 42 h 373"/>
                  <a:gd name="T4" fmla="*/ 0 w 29"/>
                  <a:gd name="T5" fmla="*/ 45 h 373"/>
                  <a:gd name="T6" fmla="*/ 0 w 29"/>
                  <a:gd name="T7" fmla="*/ 0 h 373"/>
                  <a:gd name="T8" fmla="*/ 0 w 29"/>
                  <a:gd name="T9" fmla="*/ 3 h 37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"/>
                  <a:gd name="T16" fmla="*/ 0 h 373"/>
                  <a:gd name="T17" fmla="*/ 29 w 29"/>
                  <a:gd name="T18" fmla="*/ 373 h 37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" h="373">
                    <a:moveTo>
                      <a:pt x="29" y="29"/>
                    </a:moveTo>
                    <a:lnTo>
                      <a:pt x="29" y="344"/>
                    </a:lnTo>
                    <a:lnTo>
                      <a:pt x="0" y="373"/>
                    </a:lnTo>
                    <a:lnTo>
                      <a:pt x="0" y="0"/>
                    </a:lnTo>
                    <a:lnTo>
                      <a:pt x="29" y="29"/>
                    </a:lnTo>
                    <a:close/>
                  </a:path>
                </a:pathLst>
              </a:custGeom>
              <a:solidFill>
                <a:srgbClr val="FFE5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8" name="Freeform 385"/>
              <p:cNvSpPr>
                <a:spLocks/>
              </p:cNvSpPr>
              <p:nvPr/>
            </p:nvSpPr>
            <p:spPr bwMode="auto">
              <a:xfrm>
                <a:off x="4903" y="3139"/>
                <a:ext cx="71" cy="324"/>
              </a:xfrm>
              <a:custGeom>
                <a:avLst/>
                <a:gdLst>
                  <a:gd name="T0" fmla="*/ 0 w 216"/>
                  <a:gd name="T1" fmla="*/ 28 h 372"/>
                  <a:gd name="T2" fmla="*/ 0 w 216"/>
                  <a:gd name="T3" fmla="*/ 28 h 372"/>
                  <a:gd name="T4" fmla="*/ 0 w 216"/>
                  <a:gd name="T5" fmla="*/ 44 h 372"/>
                  <a:gd name="T6" fmla="*/ 0 w 216"/>
                  <a:gd name="T7" fmla="*/ 44 h 372"/>
                  <a:gd name="T8" fmla="*/ 0 w 216"/>
                  <a:gd name="T9" fmla="*/ 47 h 372"/>
                  <a:gd name="T10" fmla="*/ 0 w 216"/>
                  <a:gd name="T11" fmla="*/ 47 h 372"/>
                  <a:gd name="T12" fmla="*/ 0 w 216"/>
                  <a:gd name="T13" fmla="*/ 0 h 372"/>
                  <a:gd name="T14" fmla="*/ 0 w 216"/>
                  <a:gd name="T15" fmla="*/ 0 h 372"/>
                  <a:gd name="T16" fmla="*/ 0 w 216"/>
                  <a:gd name="T17" fmla="*/ 3 h 372"/>
                  <a:gd name="T18" fmla="*/ 0 w 216"/>
                  <a:gd name="T19" fmla="*/ 3 h 372"/>
                  <a:gd name="T20" fmla="*/ 0 w 216"/>
                  <a:gd name="T21" fmla="*/ 21 h 372"/>
                  <a:gd name="T22" fmla="*/ 0 w 216"/>
                  <a:gd name="T23" fmla="*/ 21 h 372"/>
                  <a:gd name="T24" fmla="*/ 0 w 216"/>
                  <a:gd name="T25" fmla="*/ 28 h 3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216"/>
                  <a:gd name="T40" fmla="*/ 0 h 372"/>
                  <a:gd name="T41" fmla="*/ 216 w 216"/>
                  <a:gd name="T42" fmla="*/ 372 h 372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216" h="372">
                    <a:moveTo>
                      <a:pt x="29" y="217"/>
                    </a:moveTo>
                    <a:lnTo>
                      <a:pt x="186" y="217"/>
                    </a:lnTo>
                    <a:lnTo>
                      <a:pt x="186" y="343"/>
                    </a:lnTo>
                    <a:lnTo>
                      <a:pt x="29" y="343"/>
                    </a:lnTo>
                    <a:lnTo>
                      <a:pt x="0" y="372"/>
                    </a:lnTo>
                    <a:lnTo>
                      <a:pt x="216" y="372"/>
                    </a:lnTo>
                    <a:lnTo>
                      <a:pt x="216" y="0"/>
                    </a:lnTo>
                    <a:lnTo>
                      <a:pt x="0" y="0"/>
                    </a:lnTo>
                    <a:lnTo>
                      <a:pt x="29" y="27"/>
                    </a:lnTo>
                    <a:lnTo>
                      <a:pt x="186" y="27"/>
                    </a:lnTo>
                    <a:lnTo>
                      <a:pt x="186" y="171"/>
                    </a:lnTo>
                    <a:lnTo>
                      <a:pt x="29" y="171"/>
                    </a:lnTo>
                    <a:lnTo>
                      <a:pt x="29" y="217"/>
                    </a:lnTo>
                    <a:close/>
                  </a:path>
                </a:pathLst>
              </a:custGeom>
              <a:solidFill>
                <a:srgbClr val="FFE5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9" name="Freeform 386"/>
              <p:cNvSpPr>
                <a:spLocks/>
              </p:cNvSpPr>
              <p:nvPr/>
            </p:nvSpPr>
            <p:spPr bwMode="auto">
              <a:xfrm>
                <a:off x="4903" y="3139"/>
                <a:ext cx="9" cy="324"/>
              </a:xfrm>
              <a:custGeom>
                <a:avLst/>
                <a:gdLst>
                  <a:gd name="T0" fmla="*/ 0 w 29"/>
                  <a:gd name="T1" fmla="*/ 3 h 372"/>
                  <a:gd name="T2" fmla="*/ 0 w 29"/>
                  <a:gd name="T3" fmla="*/ 44 h 372"/>
                  <a:gd name="T4" fmla="*/ 0 w 29"/>
                  <a:gd name="T5" fmla="*/ 47 h 372"/>
                  <a:gd name="T6" fmla="*/ 0 w 29"/>
                  <a:gd name="T7" fmla="*/ 0 h 372"/>
                  <a:gd name="T8" fmla="*/ 0 w 29"/>
                  <a:gd name="T9" fmla="*/ 3 h 37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"/>
                  <a:gd name="T16" fmla="*/ 0 h 372"/>
                  <a:gd name="T17" fmla="*/ 29 w 29"/>
                  <a:gd name="T18" fmla="*/ 372 h 37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" h="372">
                    <a:moveTo>
                      <a:pt x="29" y="27"/>
                    </a:moveTo>
                    <a:lnTo>
                      <a:pt x="29" y="343"/>
                    </a:lnTo>
                    <a:lnTo>
                      <a:pt x="0" y="372"/>
                    </a:lnTo>
                    <a:lnTo>
                      <a:pt x="0" y="0"/>
                    </a:lnTo>
                    <a:lnTo>
                      <a:pt x="29" y="27"/>
                    </a:lnTo>
                    <a:close/>
                  </a:path>
                </a:pathLst>
              </a:custGeom>
              <a:solidFill>
                <a:srgbClr val="FFE5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0" name="Freeform 387"/>
              <p:cNvSpPr>
                <a:spLocks/>
              </p:cNvSpPr>
              <p:nvPr/>
            </p:nvSpPr>
            <p:spPr bwMode="auto">
              <a:xfrm>
                <a:off x="4799" y="3139"/>
                <a:ext cx="72" cy="324"/>
              </a:xfrm>
              <a:custGeom>
                <a:avLst/>
                <a:gdLst>
                  <a:gd name="T0" fmla="*/ 0 w 215"/>
                  <a:gd name="T1" fmla="*/ 28 h 372"/>
                  <a:gd name="T2" fmla="*/ 0 w 215"/>
                  <a:gd name="T3" fmla="*/ 28 h 372"/>
                  <a:gd name="T4" fmla="*/ 0 w 215"/>
                  <a:gd name="T5" fmla="*/ 44 h 372"/>
                  <a:gd name="T6" fmla="*/ 0 w 215"/>
                  <a:gd name="T7" fmla="*/ 44 h 372"/>
                  <a:gd name="T8" fmla="*/ 0 w 215"/>
                  <a:gd name="T9" fmla="*/ 47 h 372"/>
                  <a:gd name="T10" fmla="*/ 0 w 215"/>
                  <a:gd name="T11" fmla="*/ 47 h 372"/>
                  <a:gd name="T12" fmla="*/ 0 w 215"/>
                  <a:gd name="T13" fmla="*/ 0 h 372"/>
                  <a:gd name="T14" fmla="*/ 0 w 215"/>
                  <a:gd name="T15" fmla="*/ 0 h 372"/>
                  <a:gd name="T16" fmla="*/ 0 w 215"/>
                  <a:gd name="T17" fmla="*/ 3 h 372"/>
                  <a:gd name="T18" fmla="*/ 0 w 215"/>
                  <a:gd name="T19" fmla="*/ 3 h 372"/>
                  <a:gd name="T20" fmla="*/ 0 w 215"/>
                  <a:gd name="T21" fmla="*/ 21 h 372"/>
                  <a:gd name="T22" fmla="*/ 0 w 215"/>
                  <a:gd name="T23" fmla="*/ 21 h 372"/>
                  <a:gd name="T24" fmla="*/ 0 w 215"/>
                  <a:gd name="T25" fmla="*/ 28 h 3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215"/>
                  <a:gd name="T40" fmla="*/ 0 h 372"/>
                  <a:gd name="T41" fmla="*/ 215 w 215"/>
                  <a:gd name="T42" fmla="*/ 372 h 372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215" h="372">
                    <a:moveTo>
                      <a:pt x="28" y="217"/>
                    </a:moveTo>
                    <a:lnTo>
                      <a:pt x="186" y="217"/>
                    </a:lnTo>
                    <a:lnTo>
                      <a:pt x="186" y="343"/>
                    </a:lnTo>
                    <a:lnTo>
                      <a:pt x="29" y="343"/>
                    </a:lnTo>
                    <a:lnTo>
                      <a:pt x="0" y="372"/>
                    </a:lnTo>
                    <a:lnTo>
                      <a:pt x="215" y="372"/>
                    </a:lnTo>
                    <a:lnTo>
                      <a:pt x="215" y="0"/>
                    </a:lnTo>
                    <a:lnTo>
                      <a:pt x="0" y="0"/>
                    </a:lnTo>
                    <a:lnTo>
                      <a:pt x="29" y="27"/>
                    </a:lnTo>
                    <a:lnTo>
                      <a:pt x="186" y="27"/>
                    </a:lnTo>
                    <a:lnTo>
                      <a:pt x="186" y="171"/>
                    </a:lnTo>
                    <a:lnTo>
                      <a:pt x="29" y="171"/>
                    </a:lnTo>
                    <a:lnTo>
                      <a:pt x="28" y="217"/>
                    </a:lnTo>
                    <a:close/>
                  </a:path>
                </a:pathLst>
              </a:custGeom>
              <a:solidFill>
                <a:srgbClr val="FFE5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1" name="Freeform 388"/>
              <p:cNvSpPr>
                <a:spLocks/>
              </p:cNvSpPr>
              <p:nvPr/>
            </p:nvSpPr>
            <p:spPr bwMode="auto">
              <a:xfrm>
                <a:off x="4799" y="3139"/>
                <a:ext cx="10" cy="324"/>
              </a:xfrm>
              <a:custGeom>
                <a:avLst/>
                <a:gdLst>
                  <a:gd name="T0" fmla="*/ 0 w 29"/>
                  <a:gd name="T1" fmla="*/ 3 h 372"/>
                  <a:gd name="T2" fmla="*/ 0 w 29"/>
                  <a:gd name="T3" fmla="*/ 44 h 372"/>
                  <a:gd name="T4" fmla="*/ 0 w 29"/>
                  <a:gd name="T5" fmla="*/ 47 h 372"/>
                  <a:gd name="T6" fmla="*/ 0 w 29"/>
                  <a:gd name="T7" fmla="*/ 0 h 372"/>
                  <a:gd name="T8" fmla="*/ 0 w 29"/>
                  <a:gd name="T9" fmla="*/ 3 h 37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"/>
                  <a:gd name="T16" fmla="*/ 0 h 372"/>
                  <a:gd name="T17" fmla="*/ 29 w 29"/>
                  <a:gd name="T18" fmla="*/ 372 h 37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" h="372">
                    <a:moveTo>
                      <a:pt x="29" y="27"/>
                    </a:moveTo>
                    <a:lnTo>
                      <a:pt x="29" y="343"/>
                    </a:lnTo>
                    <a:lnTo>
                      <a:pt x="0" y="372"/>
                    </a:lnTo>
                    <a:lnTo>
                      <a:pt x="0" y="0"/>
                    </a:lnTo>
                    <a:lnTo>
                      <a:pt x="29" y="27"/>
                    </a:lnTo>
                    <a:close/>
                  </a:path>
                </a:pathLst>
              </a:custGeom>
              <a:solidFill>
                <a:srgbClr val="FFE5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2" name="Rectangle 389"/>
              <p:cNvSpPr>
                <a:spLocks noChangeArrowheads="1"/>
              </p:cNvSpPr>
              <p:nvPr/>
            </p:nvSpPr>
            <p:spPr bwMode="auto">
              <a:xfrm>
                <a:off x="5114" y="2898"/>
                <a:ext cx="72" cy="11"/>
              </a:xfrm>
              <a:prstGeom prst="rect">
                <a:avLst/>
              </a:prstGeom>
              <a:solidFill>
                <a:srgbClr val="FFE5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altLang="ru-RU"/>
              </a:p>
            </p:txBody>
          </p:sp>
          <p:sp>
            <p:nvSpPr>
              <p:cNvPr id="233" name="Rectangle 390"/>
              <p:cNvSpPr>
                <a:spLocks noChangeArrowheads="1"/>
              </p:cNvSpPr>
              <p:nvPr/>
            </p:nvSpPr>
            <p:spPr bwMode="auto">
              <a:xfrm>
                <a:off x="5218" y="2898"/>
                <a:ext cx="72" cy="11"/>
              </a:xfrm>
              <a:prstGeom prst="rect">
                <a:avLst/>
              </a:prstGeom>
              <a:solidFill>
                <a:srgbClr val="FFE5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altLang="ru-RU"/>
              </a:p>
            </p:txBody>
          </p:sp>
          <p:sp>
            <p:nvSpPr>
              <p:cNvPr id="234" name="Rectangle 391"/>
              <p:cNvSpPr>
                <a:spLocks noChangeArrowheads="1"/>
              </p:cNvSpPr>
              <p:nvPr/>
            </p:nvSpPr>
            <p:spPr bwMode="auto">
              <a:xfrm>
                <a:off x="5324" y="2898"/>
                <a:ext cx="72" cy="11"/>
              </a:xfrm>
              <a:prstGeom prst="rect">
                <a:avLst/>
              </a:prstGeom>
              <a:solidFill>
                <a:srgbClr val="FFE5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altLang="ru-RU"/>
              </a:p>
            </p:txBody>
          </p:sp>
          <p:sp>
            <p:nvSpPr>
              <p:cNvPr id="235" name="Rectangle 392"/>
              <p:cNvSpPr>
                <a:spLocks noChangeArrowheads="1"/>
              </p:cNvSpPr>
              <p:nvPr/>
            </p:nvSpPr>
            <p:spPr bwMode="auto">
              <a:xfrm>
                <a:off x="5008" y="2898"/>
                <a:ext cx="72" cy="11"/>
              </a:xfrm>
              <a:prstGeom prst="rect">
                <a:avLst/>
              </a:prstGeom>
              <a:solidFill>
                <a:srgbClr val="FFE5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altLang="ru-RU"/>
              </a:p>
            </p:txBody>
          </p:sp>
          <p:sp>
            <p:nvSpPr>
              <p:cNvPr id="236" name="Rectangle 393"/>
              <p:cNvSpPr>
                <a:spLocks noChangeArrowheads="1"/>
              </p:cNvSpPr>
              <p:nvPr/>
            </p:nvSpPr>
            <p:spPr bwMode="auto">
              <a:xfrm>
                <a:off x="4903" y="2898"/>
                <a:ext cx="71" cy="11"/>
              </a:xfrm>
              <a:prstGeom prst="rect">
                <a:avLst/>
              </a:prstGeom>
              <a:solidFill>
                <a:srgbClr val="FFE5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altLang="ru-RU"/>
              </a:p>
            </p:txBody>
          </p:sp>
          <p:sp>
            <p:nvSpPr>
              <p:cNvPr id="237" name="Rectangle 394"/>
              <p:cNvSpPr>
                <a:spLocks noChangeArrowheads="1"/>
              </p:cNvSpPr>
              <p:nvPr/>
            </p:nvSpPr>
            <p:spPr bwMode="auto">
              <a:xfrm>
                <a:off x="4799" y="2898"/>
                <a:ext cx="72" cy="11"/>
              </a:xfrm>
              <a:prstGeom prst="rect">
                <a:avLst/>
              </a:prstGeom>
              <a:solidFill>
                <a:srgbClr val="FFE5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altLang="ru-RU"/>
              </a:p>
            </p:txBody>
          </p:sp>
          <p:sp>
            <p:nvSpPr>
              <p:cNvPr id="238" name="Freeform 395"/>
              <p:cNvSpPr>
                <a:spLocks/>
              </p:cNvSpPr>
              <p:nvPr/>
            </p:nvSpPr>
            <p:spPr bwMode="auto">
              <a:xfrm>
                <a:off x="4986" y="2736"/>
                <a:ext cx="12" cy="37"/>
              </a:xfrm>
              <a:custGeom>
                <a:avLst/>
                <a:gdLst>
                  <a:gd name="T0" fmla="*/ 0 w 37"/>
                  <a:gd name="T1" fmla="*/ 23 h 38"/>
                  <a:gd name="T2" fmla="*/ 0 w 37"/>
                  <a:gd name="T3" fmla="*/ 21 h 38"/>
                  <a:gd name="T4" fmla="*/ 0 w 37"/>
                  <a:gd name="T5" fmla="*/ 19 h 38"/>
                  <a:gd name="T6" fmla="*/ 0 w 37"/>
                  <a:gd name="T7" fmla="*/ 19 h 38"/>
                  <a:gd name="T8" fmla="*/ 0 w 37"/>
                  <a:gd name="T9" fmla="*/ 19 h 38"/>
                  <a:gd name="T10" fmla="*/ 0 w 37"/>
                  <a:gd name="T11" fmla="*/ 12 h 38"/>
                  <a:gd name="T12" fmla="*/ 0 w 37"/>
                  <a:gd name="T13" fmla="*/ 5 h 38"/>
                  <a:gd name="T14" fmla="*/ 0 w 37"/>
                  <a:gd name="T15" fmla="*/ 1 h 38"/>
                  <a:gd name="T16" fmla="*/ 0 w 37"/>
                  <a:gd name="T17" fmla="*/ 0 h 38"/>
                  <a:gd name="T18" fmla="*/ 0 w 37"/>
                  <a:gd name="T19" fmla="*/ 1 h 38"/>
                  <a:gd name="T20" fmla="*/ 0 w 37"/>
                  <a:gd name="T21" fmla="*/ 5 h 38"/>
                  <a:gd name="T22" fmla="*/ 0 w 37"/>
                  <a:gd name="T23" fmla="*/ 12 h 38"/>
                  <a:gd name="T24" fmla="*/ 0 w 37"/>
                  <a:gd name="T25" fmla="*/ 19 h 38"/>
                  <a:gd name="T26" fmla="*/ 0 w 37"/>
                  <a:gd name="T27" fmla="*/ 19 h 38"/>
                  <a:gd name="T28" fmla="*/ 0 w 37"/>
                  <a:gd name="T29" fmla="*/ 19 h 38"/>
                  <a:gd name="T30" fmla="*/ 0 w 37"/>
                  <a:gd name="T31" fmla="*/ 21 h 38"/>
                  <a:gd name="T32" fmla="*/ 0 w 37"/>
                  <a:gd name="T33" fmla="*/ 23 h 38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7"/>
                  <a:gd name="T52" fmla="*/ 0 h 38"/>
                  <a:gd name="T53" fmla="*/ 37 w 37"/>
                  <a:gd name="T54" fmla="*/ 38 h 38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7" h="38">
                    <a:moveTo>
                      <a:pt x="19" y="38"/>
                    </a:moveTo>
                    <a:lnTo>
                      <a:pt x="26" y="36"/>
                    </a:lnTo>
                    <a:lnTo>
                      <a:pt x="32" y="32"/>
                    </a:lnTo>
                    <a:lnTo>
                      <a:pt x="36" y="25"/>
                    </a:lnTo>
                    <a:lnTo>
                      <a:pt x="37" y="19"/>
                    </a:lnTo>
                    <a:lnTo>
                      <a:pt x="36" y="12"/>
                    </a:lnTo>
                    <a:lnTo>
                      <a:pt x="32" y="5"/>
                    </a:lnTo>
                    <a:lnTo>
                      <a:pt x="26" y="1"/>
                    </a:lnTo>
                    <a:lnTo>
                      <a:pt x="19" y="0"/>
                    </a:lnTo>
                    <a:lnTo>
                      <a:pt x="12" y="1"/>
                    </a:lnTo>
                    <a:lnTo>
                      <a:pt x="6" y="5"/>
                    </a:lnTo>
                    <a:lnTo>
                      <a:pt x="2" y="12"/>
                    </a:lnTo>
                    <a:lnTo>
                      <a:pt x="0" y="19"/>
                    </a:lnTo>
                    <a:lnTo>
                      <a:pt x="2" y="25"/>
                    </a:lnTo>
                    <a:lnTo>
                      <a:pt x="6" y="32"/>
                    </a:lnTo>
                    <a:lnTo>
                      <a:pt x="12" y="36"/>
                    </a:lnTo>
                    <a:lnTo>
                      <a:pt x="19" y="3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39" name="Group 253"/>
            <p:cNvGrpSpPr>
              <a:grpSpLocks/>
            </p:cNvGrpSpPr>
            <p:nvPr/>
          </p:nvGrpSpPr>
          <p:grpSpPr bwMode="auto">
            <a:xfrm>
              <a:off x="5009729" y="4296544"/>
              <a:ext cx="382959" cy="396652"/>
              <a:chOff x="476" y="3248"/>
              <a:chExt cx="408" cy="409"/>
            </a:xfrm>
          </p:grpSpPr>
          <p:sp>
            <p:nvSpPr>
              <p:cNvPr id="240" name="Rectangle 254"/>
              <p:cNvSpPr>
                <a:spLocks noChangeArrowheads="1"/>
              </p:cNvSpPr>
              <p:nvPr/>
            </p:nvSpPr>
            <p:spPr bwMode="auto">
              <a:xfrm>
                <a:off x="476" y="3478"/>
                <a:ext cx="363" cy="181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>
                  <a:solidFill>
                    <a:srgbClr val="FFFFFF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1" name="AutoShape 255"/>
              <p:cNvSpPr>
                <a:spLocks noChangeArrowheads="1"/>
              </p:cNvSpPr>
              <p:nvPr/>
            </p:nvSpPr>
            <p:spPr bwMode="auto">
              <a:xfrm rot="-10800000">
                <a:off x="703" y="3248"/>
                <a:ext cx="181" cy="409"/>
              </a:xfrm>
              <a:custGeom>
                <a:avLst/>
                <a:gdLst>
                  <a:gd name="G0" fmla="+- 5400 0 0"/>
                  <a:gd name="G1" fmla="+- 21600 0 5400"/>
                  <a:gd name="G2" fmla="*/ 5400 1 2"/>
                  <a:gd name="G3" fmla="+- 21600 0 G2"/>
                  <a:gd name="G4" fmla="+/ 5400 21600 2"/>
                  <a:gd name="G5" fmla="+/ G1 0 2"/>
                  <a:gd name="G6" fmla="*/ 21600 21600 5400"/>
                  <a:gd name="G7" fmla="*/ G6 1 2"/>
                  <a:gd name="G8" fmla="+- 21600 0 G7"/>
                  <a:gd name="G9" fmla="*/ 21600 1 2"/>
                  <a:gd name="G10" fmla="+- 5400 0 G9"/>
                  <a:gd name="G11" fmla="?: G10 G8 0"/>
                  <a:gd name="G12" fmla="?: G10 G7 21600"/>
                  <a:gd name="T0" fmla="*/ 18900 w 21600"/>
                  <a:gd name="T1" fmla="*/ 10800 h 21600"/>
                  <a:gd name="T2" fmla="*/ 10800 w 21600"/>
                  <a:gd name="T3" fmla="*/ 21600 h 21600"/>
                  <a:gd name="T4" fmla="*/ 2700 w 21600"/>
                  <a:gd name="T5" fmla="*/ 10800 h 21600"/>
                  <a:gd name="T6" fmla="*/ 10800 w 21600"/>
                  <a:gd name="T7" fmla="*/ 0 h 21600"/>
                  <a:gd name="T8" fmla="*/ 4500 w 21600"/>
                  <a:gd name="T9" fmla="*/ 4500 h 21600"/>
                  <a:gd name="T10" fmla="*/ 17100 w 21600"/>
                  <a:gd name="T11" fmla="*/ 171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>
                  <a:solidFill>
                    <a:srgbClr val="FFFFFF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42" name="Group 253"/>
            <p:cNvGrpSpPr>
              <a:grpSpLocks/>
            </p:cNvGrpSpPr>
            <p:nvPr/>
          </p:nvGrpSpPr>
          <p:grpSpPr bwMode="auto">
            <a:xfrm>
              <a:off x="4384576" y="6305431"/>
              <a:ext cx="238943" cy="156443"/>
              <a:chOff x="476" y="3248"/>
              <a:chExt cx="408" cy="409"/>
            </a:xfrm>
          </p:grpSpPr>
          <p:sp>
            <p:nvSpPr>
              <p:cNvPr id="243" name="Rectangle 254"/>
              <p:cNvSpPr>
                <a:spLocks noChangeArrowheads="1"/>
              </p:cNvSpPr>
              <p:nvPr/>
            </p:nvSpPr>
            <p:spPr bwMode="auto">
              <a:xfrm>
                <a:off x="476" y="3478"/>
                <a:ext cx="363" cy="181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>
                  <a:solidFill>
                    <a:srgbClr val="FFFFFF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4" name="AutoShape 255"/>
              <p:cNvSpPr>
                <a:spLocks noChangeArrowheads="1"/>
              </p:cNvSpPr>
              <p:nvPr/>
            </p:nvSpPr>
            <p:spPr bwMode="auto">
              <a:xfrm rot="-10800000">
                <a:off x="703" y="3248"/>
                <a:ext cx="181" cy="409"/>
              </a:xfrm>
              <a:custGeom>
                <a:avLst/>
                <a:gdLst>
                  <a:gd name="G0" fmla="+- 5400 0 0"/>
                  <a:gd name="G1" fmla="+- 21600 0 5400"/>
                  <a:gd name="G2" fmla="*/ 5400 1 2"/>
                  <a:gd name="G3" fmla="+- 21600 0 G2"/>
                  <a:gd name="G4" fmla="+/ 5400 21600 2"/>
                  <a:gd name="G5" fmla="+/ G1 0 2"/>
                  <a:gd name="G6" fmla="*/ 21600 21600 5400"/>
                  <a:gd name="G7" fmla="*/ G6 1 2"/>
                  <a:gd name="G8" fmla="+- 21600 0 G7"/>
                  <a:gd name="G9" fmla="*/ 21600 1 2"/>
                  <a:gd name="G10" fmla="+- 5400 0 G9"/>
                  <a:gd name="G11" fmla="?: G10 G8 0"/>
                  <a:gd name="G12" fmla="?: G10 G7 21600"/>
                  <a:gd name="T0" fmla="*/ 18900 w 21600"/>
                  <a:gd name="T1" fmla="*/ 10800 h 21600"/>
                  <a:gd name="T2" fmla="*/ 10800 w 21600"/>
                  <a:gd name="T3" fmla="*/ 21600 h 21600"/>
                  <a:gd name="T4" fmla="*/ 2700 w 21600"/>
                  <a:gd name="T5" fmla="*/ 10800 h 21600"/>
                  <a:gd name="T6" fmla="*/ 10800 w 21600"/>
                  <a:gd name="T7" fmla="*/ 0 h 21600"/>
                  <a:gd name="T8" fmla="*/ 4500 w 21600"/>
                  <a:gd name="T9" fmla="*/ 4500 h 21600"/>
                  <a:gd name="T10" fmla="*/ 17100 w 21600"/>
                  <a:gd name="T11" fmla="*/ 171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>
                  <a:solidFill>
                    <a:srgbClr val="FFFFFF"/>
                  </a:solidFill>
                  <a:latin typeface="Times New Roman" pitchFamily="18" charset="0"/>
                </a:endParaRPr>
              </a:p>
            </p:txBody>
          </p:sp>
        </p:grpSp>
        <p:sp>
          <p:nvSpPr>
            <p:cNvPr id="245" name="Скругленная прямоугольная выноска 244"/>
            <p:cNvSpPr/>
            <p:nvPr/>
          </p:nvSpPr>
          <p:spPr>
            <a:xfrm>
              <a:off x="7840960" y="1728539"/>
              <a:ext cx="1296144" cy="575370"/>
            </a:xfrm>
            <a:prstGeom prst="wedgeRoundRectCallout">
              <a:avLst>
                <a:gd name="adj1" fmla="val 78659"/>
                <a:gd name="adj2" fmla="val 68773"/>
                <a:gd name="adj3" fmla="val 16667"/>
              </a:avLst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91428" tIns="45714" rIns="91428" bIns="45714" anchor="ctr"/>
            <a:lstStyle/>
            <a:p>
              <a:pPr algn="ctr" defTabSz="1279372" eaLnBrk="1" hangingPunct="1">
                <a:defRPr/>
              </a:pPr>
              <a:r>
                <a:rPr lang="ru-RU" sz="10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ОМВД </a:t>
              </a:r>
              <a:r>
                <a:rPr lang="ru-RU" sz="1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r>
                <a:rPr lang="ru-RU" sz="10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оссии по Бахчисарайскому району, ул. Кооперативная, 4</a:t>
              </a:r>
              <a:endParaRPr lang="ru-RU" sz="1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Полилиния 8"/>
            <p:cNvSpPr/>
            <p:nvPr/>
          </p:nvSpPr>
          <p:spPr>
            <a:xfrm>
              <a:off x="3306871" y="4434214"/>
              <a:ext cx="4597052" cy="3782860"/>
            </a:xfrm>
            <a:custGeom>
              <a:avLst/>
              <a:gdLst>
                <a:gd name="connsiteX0" fmla="*/ 463463 w 4597052"/>
                <a:gd name="connsiteY0" fmla="*/ 2116898 h 3782860"/>
                <a:gd name="connsiteX1" fmla="*/ 3144033 w 4597052"/>
                <a:gd name="connsiteY1" fmla="*/ 0 h 3782860"/>
                <a:gd name="connsiteX2" fmla="*/ 4597052 w 4597052"/>
                <a:gd name="connsiteY2" fmla="*/ 839244 h 3782860"/>
                <a:gd name="connsiteX3" fmla="*/ 4371584 w 4597052"/>
                <a:gd name="connsiteY3" fmla="*/ 2918564 h 3782860"/>
                <a:gd name="connsiteX4" fmla="*/ 3369502 w 4597052"/>
                <a:gd name="connsiteY4" fmla="*/ 3031298 h 3782860"/>
                <a:gd name="connsiteX5" fmla="*/ 3457184 w 4597052"/>
                <a:gd name="connsiteY5" fmla="*/ 2029216 h 3782860"/>
                <a:gd name="connsiteX6" fmla="*/ 3494762 w 4597052"/>
                <a:gd name="connsiteY6" fmla="*/ 1891430 h 3782860"/>
                <a:gd name="connsiteX7" fmla="*/ 3970751 w 4597052"/>
                <a:gd name="connsiteY7" fmla="*/ 1828800 h 3782860"/>
                <a:gd name="connsiteX8" fmla="*/ 3945699 w 4597052"/>
                <a:gd name="connsiteY8" fmla="*/ 1240076 h 3782860"/>
                <a:gd name="connsiteX9" fmla="*/ 3469710 w 4597052"/>
                <a:gd name="connsiteY9" fmla="*/ 1002082 h 3782860"/>
                <a:gd name="connsiteX10" fmla="*/ 2705622 w 4597052"/>
                <a:gd name="connsiteY10" fmla="*/ 1640909 h 3782860"/>
                <a:gd name="connsiteX11" fmla="*/ 2267211 w 4597052"/>
                <a:gd name="connsiteY11" fmla="*/ 1440493 h 3782860"/>
                <a:gd name="connsiteX12" fmla="*/ 1665962 w 4597052"/>
                <a:gd name="connsiteY12" fmla="*/ 1866378 h 3782860"/>
                <a:gd name="connsiteX13" fmla="*/ 1728592 w 4597052"/>
                <a:gd name="connsiteY13" fmla="*/ 1941534 h 3782860"/>
                <a:gd name="connsiteX14" fmla="*/ 1478071 w 4597052"/>
                <a:gd name="connsiteY14" fmla="*/ 2192054 h 3782860"/>
                <a:gd name="connsiteX15" fmla="*/ 1515650 w 4597052"/>
                <a:gd name="connsiteY15" fmla="*/ 2680570 h 3782860"/>
                <a:gd name="connsiteX16" fmla="*/ 1903956 w 4597052"/>
                <a:gd name="connsiteY16" fmla="*/ 2668044 h 3782860"/>
                <a:gd name="connsiteX17" fmla="*/ 2279737 w 4597052"/>
                <a:gd name="connsiteY17" fmla="*/ 2668044 h 3782860"/>
                <a:gd name="connsiteX18" fmla="*/ 2617940 w 4597052"/>
                <a:gd name="connsiteY18" fmla="*/ 2655518 h 3782860"/>
                <a:gd name="connsiteX19" fmla="*/ 2655518 w 4597052"/>
                <a:gd name="connsiteY19" fmla="*/ 3144033 h 3782860"/>
                <a:gd name="connsiteX20" fmla="*/ 3068877 w 4597052"/>
                <a:gd name="connsiteY20" fmla="*/ 3169085 h 3782860"/>
                <a:gd name="connsiteX21" fmla="*/ 3181611 w 4597052"/>
                <a:gd name="connsiteY21" fmla="*/ 3532339 h 3782860"/>
                <a:gd name="connsiteX22" fmla="*/ 2743200 w 4597052"/>
                <a:gd name="connsiteY22" fmla="*/ 3782860 h 3782860"/>
                <a:gd name="connsiteX23" fmla="*/ 1691014 w 4597052"/>
                <a:gd name="connsiteY23" fmla="*/ 3369501 h 3782860"/>
                <a:gd name="connsiteX24" fmla="*/ 1390389 w 4597052"/>
                <a:gd name="connsiteY24" fmla="*/ 3532339 h 3782860"/>
                <a:gd name="connsiteX25" fmla="*/ 989556 w 4597052"/>
                <a:gd name="connsiteY25" fmla="*/ 3281819 h 3782860"/>
                <a:gd name="connsiteX26" fmla="*/ 613776 w 4597052"/>
                <a:gd name="connsiteY26" fmla="*/ 2768252 h 3782860"/>
                <a:gd name="connsiteX27" fmla="*/ 300625 w 4597052"/>
                <a:gd name="connsiteY27" fmla="*/ 2981194 h 3782860"/>
                <a:gd name="connsiteX28" fmla="*/ 0 w 4597052"/>
                <a:gd name="connsiteY28" fmla="*/ 2580361 h 3782860"/>
                <a:gd name="connsiteX29" fmla="*/ 463463 w 4597052"/>
                <a:gd name="connsiteY29" fmla="*/ 2116898 h 3782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4597052" h="3782860">
                  <a:moveTo>
                    <a:pt x="463463" y="2116898"/>
                  </a:moveTo>
                  <a:lnTo>
                    <a:pt x="3144033" y="0"/>
                  </a:lnTo>
                  <a:lnTo>
                    <a:pt x="4597052" y="839244"/>
                  </a:lnTo>
                  <a:lnTo>
                    <a:pt x="4371584" y="2918564"/>
                  </a:lnTo>
                  <a:lnTo>
                    <a:pt x="3369502" y="3031298"/>
                  </a:lnTo>
                  <a:lnTo>
                    <a:pt x="3457184" y="2029216"/>
                  </a:lnTo>
                  <a:lnTo>
                    <a:pt x="3494762" y="1891430"/>
                  </a:lnTo>
                  <a:lnTo>
                    <a:pt x="3970751" y="1828800"/>
                  </a:lnTo>
                  <a:lnTo>
                    <a:pt x="3945699" y="1240076"/>
                  </a:lnTo>
                  <a:lnTo>
                    <a:pt x="3469710" y="1002082"/>
                  </a:lnTo>
                  <a:lnTo>
                    <a:pt x="2705622" y="1640909"/>
                  </a:lnTo>
                  <a:lnTo>
                    <a:pt x="2267211" y="1440493"/>
                  </a:lnTo>
                  <a:lnTo>
                    <a:pt x="1665962" y="1866378"/>
                  </a:lnTo>
                  <a:lnTo>
                    <a:pt x="1728592" y="1941534"/>
                  </a:lnTo>
                  <a:lnTo>
                    <a:pt x="1478071" y="2192054"/>
                  </a:lnTo>
                  <a:lnTo>
                    <a:pt x="1515650" y="2680570"/>
                  </a:lnTo>
                  <a:lnTo>
                    <a:pt x="1903956" y="2668044"/>
                  </a:lnTo>
                  <a:lnTo>
                    <a:pt x="2279737" y="2668044"/>
                  </a:lnTo>
                  <a:lnTo>
                    <a:pt x="2617940" y="2655518"/>
                  </a:lnTo>
                  <a:lnTo>
                    <a:pt x="2655518" y="3144033"/>
                  </a:lnTo>
                  <a:lnTo>
                    <a:pt x="3068877" y="3169085"/>
                  </a:lnTo>
                  <a:lnTo>
                    <a:pt x="3181611" y="3532339"/>
                  </a:lnTo>
                  <a:lnTo>
                    <a:pt x="2743200" y="3782860"/>
                  </a:lnTo>
                  <a:lnTo>
                    <a:pt x="1691014" y="3369501"/>
                  </a:lnTo>
                  <a:lnTo>
                    <a:pt x="1390389" y="3532339"/>
                  </a:lnTo>
                  <a:lnTo>
                    <a:pt x="989556" y="3281819"/>
                  </a:lnTo>
                  <a:lnTo>
                    <a:pt x="613776" y="2768252"/>
                  </a:lnTo>
                  <a:lnTo>
                    <a:pt x="300625" y="2981194"/>
                  </a:lnTo>
                  <a:lnTo>
                    <a:pt x="0" y="2580361"/>
                  </a:lnTo>
                  <a:lnTo>
                    <a:pt x="463463" y="2116898"/>
                  </a:lnTo>
                  <a:close/>
                </a:path>
              </a:pathLst>
            </a:custGeom>
            <a:noFill/>
            <a:ln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" name="Прямоугольник 55"/>
            <p:cNvSpPr>
              <a:spLocks noChangeArrowheads="1"/>
            </p:cNvSpPr>
            <p:nvPr/>
          </p:nvSpPr>
          <p:spPr bwMode="auto">
            <a:xfrm>
              <a:off x="8265594" y="3219139"/>
              <a:ext cx="400050" cy="200025"/>
            </a:xfrm>
            <a:prstGeom prst="rect">
              <a:avLst/>
            </a:prstGeom>
            <a:solidFill>
              <a:srgbClr val="1AF253"/>
            </a:solidFill>
            <a:ln w="25400" algn="ctr">
              <a:solidFill>
                <a:srgbClr val="1AF253"/>
              </a:solidFill>
              <a:miter lim="800000"/>
              <a:headEnd/>
              <a:tailEnd/>
            </a:ln>
          </p:spPr>
          <p:txBody>
            <a:bodyPr lIns="127985" tIns="63994" rIns="127985" bIns="63994" anchor="ctr"/>
            <a:lstStyle/>
            <a:p>
              <a:pPr algn="ctr"/>
              <a:endParaRPr lang="ru-RU" altLang="ru-RU" sz="250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47" name="Прямоугольник 55"/>
            <p:cNvSpPr>
              <a:spLocks noChangeArrowheads="1"/>
            </p:cNvSpPr>
            <p:nvPr/>
          </p:nvSpPr>
          <p:spPr bwMode="auto">
            <a:xfrm>
              <a:off x="5254107" y="6168229"/>
              <a:ext cx="400050" cy="200025"/>
            </a:xfrm>
            <a:prstGeom prst="rect">
              <a:avLst/>
            </a:prstGeom>
            <a:solidFill>
              <a:srgbClr val="1AF253"/>
            </a:solidFill>
            <a:ln w="25400" algn="ctr">
              <a:solidFill>
                <a:srgbClr val="1AF253"/>
              </a:solidFill>
              <a:miter lim="800000"/>
              <a:headEnd/>
              <a:tailEnd/>
            </a:ln>
          </p:spPr>
          <p:txBody>
            <a:bodyPr lIns="127985" tIns="63994" rIns="127985" bIns="63994" anchor="ctr"/>
            <a:lstStyle/>
            <a:p>
              <a:pPr algn="ctr"/>
              <a:endParaRPr lang="ru-RU" altLang="ru-RU" sz="250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48" name="Прямоугольник 55"/>
            <p:cNvSpPr>
              <a:spLocks noChangeArrowheads="1"/>
            </p:cNvSpPr>
            <p:nvPr/>
          </p:nvSpPr>
          <p:spPr bwMode="auto">
            <a:xfrm>
              <a:off x="5179079" y="6712103"/>
              <a:ext cx="400050" cy="200025"/>
            </a:xfrm>
            <a:prstGeom prst="rect">
              <a:avLst/>
            </a:prstGeom>
            <a:solidFill>
              <a:srgbClr val="1AF253"/>
            </a:solidFill>
            <a:ln w="25400" algn="ctr">
              <a:solidFill>
                <a:srgbClr val="1AF253"/>
              </a:solidFill>
              <a:miter lim="800000"/>
              <a:headEnd/>
              <a:tailEnd/>
            </a:ln>
          </p:spPr>
          <p:txBody>
            <a:bodyPr lIns="127985" tIns="63994" rIns="127985" bIns="63994" anchor="ctr"/>
            <a:lstStyle/>
            <a:p>
              <a:pPr algn="ctr"/>
              <a:endParaRPr lang="ru-RU" altLang="ru-RU" sz="250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49" name="Прямоугольник 55"/>
            <p:cNvSpPr>
              <a:spLocks noChangeArrowheads="1"/>
            </p:cNvSpPr>
            <p:nvPr/>
          </p:nvSpPr>
          <p:spPr bwMode="auto">
            <a:xfrm>
              <a:off x="4873021" y="6682165"/>
              <a:ext cx="273416" cy="143275"/>
            </a:xfrm>
            <a:prstGeom prst="rect">
              <a:avLst/>
            </a:prstGeom>
            <a:solidFill>
              <a:srgbClr val="1AF253"/>
            </a:solidFill>
            <a:ln w="25400" algn="ctr">
              <a:solidFill>
                <a:srgbClr val="1AF253"/>
              </a:solidFill>
              <a:miter lim="800000"/>
              <a:headEnd/>
              <a:tailEnd/>
            </a:ln>
          </p:spPr>
          <p:txBody>
            <a:bodyPr lIns="127985" tIns="63994" rIns="127985" bIns="63994" anchor="ctr"/>
            <a:lstStyle/>
            <a:p>
              <a:pPr algn="ctr"/>
              <a:endParaRPr lang="ru-RU" altLang="ru-RU" sz="250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50" name="Прямоугольник 55"/>
            <p:cNvSpPr>
              <a:spLocks noChangeArrowheads="1"/>
            </p:cNvSpPr>
            <p:nvPr/>
          </p:nvSpPr>
          <p:spPr bwMode="auto">
            <a:xfrm>
              <a:off x="8065569" y="6517666"/>
              <a:ext cx="400050" cy="200025"/>
            </a:xfrm>
            <a:prstGeom prst="rect">
              <a:avLst/>
            </a:prstGeom>
            <a:solidFill>
              <a:srgbClr val="1AF253"/>
            </a:solidFill>
            <a:ln w="25400" algn="ctr">
              <a:solidFill>
                <a:srgbClr val="1AF253"/>
              </a:solidFill>
              <a:miter lim="800000"/>
              <a:headEnd/>
              <a:tailEnd/>
            </a:ln>
          </p:spPr>
          <p:txBody>
            <a:bodyPr lIns="127985" tIns="63994" rIns="127985" bIns="63994" anchor="ctr"/>
            <a:lstStyle/>
            <a:p>
              <a:pPr algn="ctr"/>
              <a:endParaRPr lang="ru-RU" altLang="ru-RU" sz="250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51" name="Прямоугольник 55"/>
            <p:cNvSpPr>
              <a:spLocks noChangeArrowheads="1"/>
            </p:cNvSpPr>
            <p:nvPr/>
          </p:nvSpPr>
          <p:spPr bwMode="auto">
            <a:xfrm>
              <a:off x="8201000" y="4738839"/>
              <a:ext cx="400050" cy="200025"/>
            </a:xfrm>
            <a:prstGeom prst="rect">
              <a:avLst/>
            </a:prstGeom>
            <a:solidFill>
              <a:srgbClr val="1AF253"/>
            </a:solidFill>
            <a:ln w="25400" algn="ctr">
              <a:solidFill>
                <a:srgbClr val="1AF253"/>
              </a:solidFill>
              <a:miter lim="800000"/>
              <a:headEnd/>
              <a:tailEnd/>
            </a:ln>
          </p:spPr>
          <p:txBody>
            <a:bodyPr lIns="127985" tIns="63994" rIns="127985" bIns="63994" anchor="ctr"/>
            <a:lstStyle/>
            <a:p>
              <a:pPr algn="ctr"/>
              <a:endParaRPr lang="ru-RU" altLang="ru-RU" sz="250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52" name="Прямоугольник 55"/>
            <p:cNvSpPr>
              <a:spLocks noChangeArrowheads="1"/>
            </p:cNvSpPr>
            <p:nvPr/>
          </p:nvSpPr>
          <p:spPr bwMode="auto">
            <a:xfrm>
              <a:off x="8465619" y="3883248"/>
              <a:ext cx="400050" cy="200025"/>
            </a:xfrm>
            <a:prstGeom prst="rect">
              <a:avLst/>
            </a:prstGeom>
            <a:solidFill>
              <a:srgbClr val="1AF253"/>
            </a:solidFill>
            <a:ln w="25400" algn="ctr">
              <a:solidFill>
                <a:srgbClr val="1AF253"/>
              </a:solidFill>
              <a:miter lim="800000"/>
              <a:headEnd/>
              <a:tailEnd/>
            </a:ln>
          </p:spPr>
          <p:txBody>
            <a:bodyPr lIns="127985" tIns="63994" rIns="127985" bIns="63994" anchor="ctr"/>
            <a:lstStyle/>
            <a:p>
              <a:pPr algn="ctr"/>
              <a:endParaRPr lang="ru-RU" altLang="ru-RU" sz="250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53" name="Прямоугольник 55"/>
            <p:cNvSpPr>
              <a:spLocks noChangeArrowheads="1"/>
            </p:cNvSpPr>
            <p:nvPr/>
          </p:nvSpPr>
          <p:spPr bwMode="auto">
            <a:xfrm>
              <a:off x="7711414" y="4664385"/>
              <a:ext cx="142419" cy="153117"/>
            </a:xfrm>
            <a:prstGeom prst="rect">
              <a:avLst/>
            </a:prstGeom>
            <a:solidFill>
              <a:srgbClr val="1AF253"/>
            </a:solidFill>
            <a:ln w="25400" algn="ctr">
              <a:solidFill>
                <a:srgbClr val="1AF253"/>
              </a:solidFill>
              <a:miter lim="800000"/>
              <a:headEnd/>
              <a:tailEnd/>
            </a:ln>
          </p:spPr>
          <p:txBody>
            <a:bodyPr lIns="127985" tIns="63994" rIns="127985" bIns="63994" anchor="ctr"/>
            <a:lstStyle/>
            <a:p>
              <a:pPr algn="ctr"/>
              <a:endParaRPr lang="ru-RU" altLang="ru-RU" sz="250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54" name="Прямоугольник 55"/>
            <p:cNvSpPr>
              <a:spLocks noChangeArrowheads="1"/>
            </p:cNvSpPr>
            <p:nvPr/>
          </p:nvSpPr>
          <p:spPr bwMode="auto">
            <a:xfrm>
              <a:off x="5406507" y="6320629"/>
              <a:ext cx="400050" cy="200025"/>
            </a:xfrm>
            <a:prstGeom prst="rect">
              <a:avLst/>
            </a:prstGeom>
            <a:solidFill>
              <a:srgbClr val="1AF253"/>
            </a:solidFill>
            <a:ln w="25400" algn="ctr">
              <a:solidFill>
                <a:srgbClr val="1AF253"/>
              </a:solidFill>
              <a:miter lim="800000"/>
              <a:headEnd/>
              <a:tailEnd/>
            </a:ln>
          </p:spPr>
          <p:txBody>
            <a:bodyPr lIns="127985" tIns="63994" rIns="127985" bIns="63994" anchor="ctr"/>
            <a:lstStyle/>
            <a:p>
              <a:pPr algn="ctr"/>
              <a:endParaRPr lang="ru-RU" altLang="ru-RU" sz="250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1" name="Полилиния 10"/>
            <p:cNvSpPr/>
            <p:nvPr/>
          </p:nvSpPr>
          <p:spPr>
            <a:xfrm>
              <a:off x="4838700" y="6057900"/>
              <a:ext cx="1009650" cy="971550"/>
            </a:xfrm>
            <a:custGeom>
              <a:avLst/>
              <a:gdLst>
                <a:gd name="connsiteX0" fmla="*/ 990600 w 1009650"/>
                <a:gd name="connsiteY0" fmla="*/ 219075 h 971550"/>
                <a:gd name="connsiteX1" fmla="*/ 1009650 w 1009650"/>
                <a:gd name="connsiteY1" fmla="*/ 523875 h 971550"/>
                <a:gd name="connsiteX2" fmla="*/ 742950 w 1009650"/>
                <a:gd name="connsiteY2" fmla="*/ 561975 h 971550"/>
                <a:gd name="connsiteX3" fmla="*/ 790575 w 1009650"/>
                <a:gd name="connsiteY3" fmla="*/ 962025 h 971550"/>
                <a:gd name="connsiteX4" fmla="*/ 9525 w 1009650"/>
                <a:gd name="connsiteY4" fmla="*/ 971550 h 971550"/>
                <a:gd name="connsiteX5" fmla="*/ 0 w 1009650"/>
                <a:gd name="connsiteY5" fmla="*/ 657225 h 971550"/>
                <a:gd name="connsiteX6" fmla="*/ 0 w 1009650"/>
                <a:gd name="connsiteY6" fmla="*/ 590550 h 971550"/>
                <a:gd name="connsiteX7" fmla="*/ 342900 w 1009650"/>
                <a:gd name="connsiteY7" fmla="*/ 314325 h 971550"/>
                <a:gd name="connsiteX8" fmla="*/ 352425 w 1009650"/>
                <a:gd name="connsiteY8" fmla="*/ 152400 h 971550"/>
                <a:gd name="connsiteX9" fmla="*/ 476250 w 1009650"/>
                <a:gd name="connsiteY9" fmla="*/ 28575 h 971550"/>
                <a:gd name="connsiteX10" fmla="*/ 923925 w 1009650"/>
                <a:gd name="connsiteY10" fmla="*/ 0 h 971550"/>
                <a:gd name="connsiteX11" fmla="*/ 990600 w 1009650"/>
                <a:gd name="connsiteY11" fmla="*/ 219075 h 971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09650" h="971550">
                  <a:moveTo>
                    <a:pt x="990600" y="219075"/>
                  </a:moveTo>
                  <a:lnTo>
                    <a:pt x="1009650" y="523875"/>
                  </a:lnTo>
                  <a:lnTo>
                    <a:pt x="742950" y="561975"/>
                  </a:lnTo>
                  <a:lnTo>
                    <a:pt x="790575" y="962025"/>
                  </a:lnTo>
                  <a:lnTo>
                    <a:pt x="9525" y="971550"/>
                  </a:lnTo>
                  <a:lnTo>
                    <a:pt x="0" y="657225"/>
                  </a:lnTo>
                  <a:lnTo>
                    <a:pt x="0" y="590550"/>
                  </a:lnTo>
                  <a:lnTo>
                    <a:pt x="342900" y="314325"/>
                  </a:lnTo>
                  <a:lnTo>
                    <a:pt x="352425" y="152400"/>
                  </a:lnTo>
                  <a:lnTo>
                    <a:pt x="476250" y="28575"/>
                  </a:lnTo>
                  <a:lnTo>
                    <a:pt x="923925" y="0"/>
                  </a:lnTo>
                  <a:lnTo>
                    <a:pt x="990600" y="219075"/>
                  </a:lnTo>
                  <a:close/>
                </a:path>
              </a:pathLst>
            </a:custGeom>
            <a:noFill/>
            <a:ln>
              <a:solidFill>
                <a:schemeClr val="accent6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олилиния 11"/>
            <p:cNvSpPr/>
            <p:nvPr/>
          </p:nvSpPr>
          <p:spPr>
            <a:xfrm>
              <a:off x="6362700" y="5724525"/>
              <a:ext cx="866775" cy="447675"/>
            </a:xfrm>
            <a:custGeom>
              <a:avLst/>
              <a:gdLst>
                <a:gd name="connsiteX0" fmla="*/ 0 w 866775"/>
                <a:gd name="connsiteY0" fmla="*/ 133350 h 447675"/>
                <a:gd name="connsiteX1" fmla="*/ 0 w 866775"/>
                <a:gd name="connsiteY1" fmla="*/ 228600 h 447675"/>
                <a:gd name="connsiteX2" fmla="*/ 266700 w 866775"/>
                <a:gd name="connsiteY2" fmla="*/ 219075 h 447675"/>
                <a:gd name="connsiteX3" fmla="*/ 390525 w 866775"/>
                <a:gd name="connsiteY3" fmla="*/ 447675 h 447675"/>
                <a:gd name="connsiteX4" fmla="*/ 847725 w 866775"/>
                <a:gd name="connsiteY4" fmla="*/ 428625 h 447675"/>
                <a:gd name="connsiteX5" fmla="*/ 866775 w 866775"/>
                <a:gd name="connsiteY5" fmla="*/ 76200 h 447675"/>
                <a:gd name="connsiteX6" fmla="*/ 257175 w 866775"/>
                <a:gd name="connsiteY6" fmla="*/ 0 h 447675"/>
                <a:gd name="connsiteX7" fmla="*/ 0 w 866775"/>
                <a:gd name="connsiteY7" fmla="*/ 133350 h 447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66775" h="447675">
                  <a:moveTo>
                    <a:pt x="0" y="133350"/>
                  </a:moveTo>
                  <a:lnTo>
                    <a:pt x="0" y="228600"/>
                  </a:lnTo>
                  <a:lnTo>
                    <a:pt x="266700" y="219075"/>
                  </a:lnTo>
                  <a:lnTo>
                    <a:pt x="390525" y="447675"/>
                  </a:lnTo>
                  <a:lnTo>
                    <a:pt x="847725" y="428625"/>
                  </a:lnTo>
                  <a:lnTo>
                    <a:pt x="866775" y="76200"/>
                  </a:lnTo>
                  <a:lnTo>
                    <a:pt x="257175" y="0"/>
                  </a:lnTo>
                  <a:lnTo>
                    <a:pt x="0" y="133350"/>
                  </a:lnTo>
                  <a:close/>
                </a:path>
              </a:pathLst>
            </a:custGeom>
            <a:noFill/>
            <a:ln>
              <a:solidFill>
                <a:schemeClr val="accent6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" name="Прямоугольник 55"/>
            <p:cNvSpPr>
              <a:spLocks noChangeArrowheads="1"/>
            </p:cNvSpPr>
            <p:nvPr/>
          </p:nvSpPr>
          <p:spPr bwMode="auto">
            <a:xfrm>
              <a:off x="6766412" y="5952728"/>
              <a:ext cx="426476" cy="116645"/>
            </a:xfrm>
            <a:prstGeom prst="rect">
              <a:avLst/>
            </a:prstGeom>
            <a:solidFill>
              <a:srgbClr val="1AF253"/>
            </a:solidFill>
            <a:ln w="25400" algn="ctr">
              <a:solidFill>
                <a:srgbClr val="1AF253"/>
              </a:solidFill>
              <a:miter lim="800000"/>
              <a:headEnd/>
              <a:tailEnd/>
            </a:ln>
          </p:spPr>
          <p:txBody>
            <a:bodyPr lIns="127985" tIns="63994" rIns="127985" bIns="63994" anchor="ctr"/>
            <a:lstStyle/>
            <a:p>
              <a:pPr algn="ctr"/>
              <a:endParaRPr lang="ru-RU" altLang="ru-RU" sz="250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57" name="Прямоугольник 55"/>
            <p:cNvSpPr>
              <a:spLocks noChangeArrowheads="1"/>
            </p:cNvSpPr>
            <p:nvPr/>
          </p:nvSpPr>
          <p:spPr bwMode="auto">
            <a:xfrm>
              <a:off x="6493347" y="5738964"/>
              <a:ext cx="142419" cy="153117"/>
            </a:xfrm>
            <a:prstGeom prst="rect">
              <a:avLst/>
            </a:prstGeom>
            <a:solidFill>
              <a:srgbClr val="1AF253"/>
            </a:solidFill>
            <a:ln w="25400" algn="ctr">
              <a:solidFill>
                <a:srgbClr val="1AF253"/>
              </a:solidFill>
              <a:miter lim="800000"/>
              <a:headEnd/>
              <a:tailEnd/>
            </a:ln>
          </p:spPr>
          <p:txBody>
            <a:bodyPr lIns="127985" tIns="63994" rIns="127985" bIns="63994" anchor="ctr"/>
            <a:lstStyle/>
            <a:p>
              <a:pPr algn="ctr"/>
              <a:endParaRPr lang="ru-RU" altLang="ru-RU" sz="250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64096" y="2728391"/>
            <a:ext cx="4536504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/>
              <a:t>Площадь г. Бахчисарай – 55,1 км. </a:t>
            </a:r>
            <a:r>
              <a:rPr lang="ru-RU" dirty="0"/>
              <a:t>к</a:t>
            </a:r>
            <a:r>
              <a:rPr lang="ru-RU" dirty="0" smtClean="0"/>
              <a:t>в.</a:t>
            </a:r>
          </a:p>
          <a:p>
            <a:r>
              <a:rPr lang="ru-RU" dirty="0" smtClean="0"/>
              <a:t>Население – 26874 чел.</a:t>
            </a:r>
          </a:p>
          <a:p>
            <a:r>
              <a:rPr lang="ru-RU" dirty="0" smtClean="0"/>
              <a:t>Площадь зеленых насаждений 59,87%</a:t>
            </a:r>
          </a:p>
          <a:p>
            <a:r>
              <a:rPr lang="ru-RU" dirty="0" smtClean="0"/>
              <a:t>Жилая зона – 15,08%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22" y="4035452"/>
            <a:ext cx="4553972" cy="2186868"/>
          </a:xfrm>
          <a:prstGeom prst="rect">
            <a:avLst/>
          </a:prstGeom>
        </p:spPr>
      </p:pic>
      <p:graphicFrame>
        <p:nvGraphicFramePr>
          <p:cNvPr id="259" name="Таблица 25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6348825"/>
              </p:ext>
            </p:extLst>
          </p:nvPr>
        </p:nvGraphicFramePr>
        <p:xfrm>
          <a:off x="64616" y="6269164"/>
          <a:ext cx="4615471" cy="3250600"/>
        </p:xfrm>
        <a:graphic>
          <a:graphicData uri="http://schemas.openxmlformats.org/drawingml/2006/table">
            <a:tbl>
              <a:tblPr/>
              <a:tblGrid>
                <a:gridCol w="88942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6601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5235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49666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311015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87068">
                <a:tc gridSpan="5"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ОБЩАЯ ИНФОРМАЦИЯ О ЗДАНИИ</a:t>
                      </a:r>
                    </a:p>
                  </a:txBody>
                  <a:tcPr marL="95950" marR="959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950" marR="959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950" marR="959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950" marR="959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950" marR="959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53193647"/>
                  </a:ext>
                </a:extLst>
              </a:tr>
              <a:tr h="1234400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Год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постройки</a:t>
                      </a:r>
                    </a:p>
                  </a:txBody>
                  <a:tcPr marL="95950" marR="95950" marT="0" marB="0" vert="vert27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Дата послед. кап. ремонта</a:t>
                      </a:r>
                    </a:p>
                  </a:txBody>
                  <a:tcPr marL="95950" marR="95950" marT="0" marB="0" vert="vert27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Кол-во этажей</a:t>
                      </a:r>
                    </a:p>
                  </a:txBody>
                  <a:tcPr marL="95950" marR="95950" marT="0" marB="0" vert="vert27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Общ.выс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., м.</a:t>
                      </a:r>
                    </a:p>
                  </a:txBody>
                  <a:tcPr marL="95950" marR="95950" marT="0" marB="0" vert="vert27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Размеры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геометрич.здания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950" marR="95950" marT="0" marB="0" vert="vert27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27777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1980</a:t>
                      </a:r>
                    </a:p>
                  </a:txBody>
                  <a:tcPr marL="95950" marR="9595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2016</a:t>
                      </a:r>
                    </a:p>
                  </a:txBody>
                  <a:tcPr marL="95950" marR="9595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2/3</a:t>
                      </a:r>
                    </a:p>
                  </a:txBody>
                  <a:tcPr marL="95950" marR="9595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95950" marR="9595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75*150</a:t>
                      </a:r>
                    </a:p>
                  </a:txBody>
                  <a:tcPr marL="95950" marR="9595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367738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Общ.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площ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. здания м. кв.</a:t>
                      </a:r>
                    </a:p>
                  </a:txBody>
                  <a:tcPr marL="95950" marR="95950" marT="0" marB="0" vert="vert27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Среднее количество нахождения детей/ персонала в здании (чел.)</a:t>
                      </a:r>
                    </a:p>
                  </a:txBody>
                  <a:tcPr marL="95950" marR="95950" marT="0" marB="0" vert="vert27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детей/ персонала находящихся в здании круглосуточно</a:t>
                      </a:r>
                    </a:p>
                  </a:txBody>
                  <a:tcPr marL="95950" marR="95950" marT="0" marB="0" vert="vert27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выходов</a:t>
                      </a:r>
                    </a:p>
                  </a:txBody>
                  <a:tcPr marL="95950" marR="95950" marT="0" marB="0" vert="vert27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950" marR="95950" marT="0" marB="0" vert="vert27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94458110"/>
                  </a:ext>
                </a:extLst>
              </a:tr>
              <a:tr h="227777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6578</a:t>
                      </a:r>
                    </a:p>
                  </a:txBody>
                  <a:tcPr marL="95950" marR="9595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1100/90</a:t>
                      </a:r>
                    </a:p>
                  </a:txBody>
                  <a:tcPr marL="95950" marR="9595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0/1</a:t>
                      </a:r>
                    </a:p>
                  </a:txBody>
                  <a:tcPr marL="95950" marR="9595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95950" marR="9595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950" marR="9595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06620685"/>
                  </a:ext>
                </a:extLst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4"/>
          <p:cNvSpPr txBox="1">
            <a:spLocks noChangeArrowheads="1"/>
          </p:cNvSpPr>
          <p:nvPr/>
        </p:nvSpPr>
        <p:spPr bwMode="auto">
          <a:xfrm>
            <a:off x="0" y="9525"/>
            <a:ext cx="12801600" cy="1258888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0436" tIns="55219" rIns="110436" bIns="55219" anchor="ctr"/>
          <a:lstStyle>
            <a:lvl1pPr defTabSz="1543050">
              <a:spcBef>
                <a:spcPct val="20000"/>
              </a:spcBef>
              <a:buFont typeface="Arial" panose="020B0604020202020204" pitchFamily="34" charset="0"/>
              <a:buChar char="•"/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543050">
              <a:spcBef>
                <a:spcPct val="20000"/>
              </a:spcBef>
              <a:buFont typeface="Arial" panose="020B0604020202020204" pitchFamily="34" charset="0"/>
              <a:buChar char="–"/>
              <a:defRPr sz="3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543050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5430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54305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5430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5430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5430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5430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80000"/>
              </a:lnSpc>
              <a:buNone/>
            </a:pPr>
            <a:r>
              <a:rPr lang="ru-RU" altLang="ru-RU" sz="2100" b="1" dirty="0">
                <a:cs typeface="Times New Roman" panose="02020603050405020304" pitchFamily="18" charset="0"/>
              </a:rPr>
              <a:t>Электронный паспорт социально-значимого объекта</a:t>
            </a:r>
          </a:p>
          <a:p>
            <a:pPr algn="ctr" eaLnBrk="1" hangingPunct="1">
              <a:buNone/>
            </a:pPr>
            <a:r>
              <a:rPr lang="ru-RU" altLang="ru-RU" sz="2100" b="1" dirty="0">
                <a:cs typeface="Times New Roman" panose="02020603050405020304" pitchFamily="18" charset="0"/>
              </a:rPr>
              <a:t>МБОУ УВК «Школьная академия»</a:t>
            </a:r>
          </a:p>
          <a:p>
            <a:pPr algn="ctr" eaLnBrk="1" hangingPunct="1">
              <a:lnSpc>
                <a:spcPct val="80000"/>
              </a:lnSpc>
              <a:spcBef>
                <a:spcPct val="0"/>
              </a:spcBef>
              <a:buNone/>
            </a:pPr>
            <a:r>
              <a:rPr lang="ru-RU" altLang="ru-RU" sz="2100" b="1" dirty="0" smtClean="0">
                <a:solidFill>
                  <a:srgbClr val="0000FF"/>
                </a:solidFill>
                <a:cs typeface="Times New Roman" panose="02020603050405020304" pitchFamily="18" charset="0"/>
              </a:rPr>
              <a:t>(</a:t>
            </a:r>
            <a:r>
              <a:rPr lang="ru-RU" altLang="ru-RU" sz="2100" b="1" dirty="0">
                <a:solidFill>
                  <a:srgbClr val="0000FF"/>
                </a:solidFill>
                <a:cs typeface="Times New Roman" panose="02020603050405020304" pitchFamily="18" charset="0"/>
              </a:rPr>
              <a:t>Схема объекта)</a:t>
            </a:r>
          </a:p>
        </p:txBody>
      </p:sp>
      <p:sp>
        <p:nvSpPr>
          <p:cNvPr id="30727" name="Text Box 65"/>
          <p:cNvSpPr txBox="1">
            <a:spLocks noChangeArrowheads="1"/>
          </p:cNvSpPr>
          <p:nvPr/>
        </p:nvSpPr>
        <p:spPr bwMode="auto">
          <a:xfrm>
            <a:off x="12025313" y="0"/>
            <a:ext cx="690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12795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12795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12795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12795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3013075" indent="1588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470275" indent="1588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927475" indent="1588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384675" indent="1588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1400" b="1"/>
              <a:t>п. 3.2.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184" y="1290489"/>
            <a:ext cx="10997508" cy="813690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2404</TotalTime>
  <Words>5028</Words>
  <Application>Microsoft Office PowerPoint</Application>
  <PresentationFormat>A3 (297x420 мм)</PresentationFormat>
  <Paragraphs>2724</Paragraphs>
  <Slides>38</Slides>
  <Notes>14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38</vt:i4>
      </vt:variant>
    </vt:vector>
  </HeadingPairs>
  <TitlesOfParts>
    <vt:vector size="41" baseType="lpstr">
      <vt:lpstr>Тема Office</vt:lpstr>
      <vt:lpstr>Clip</vt:lpstr>
      <vt:lpstr>Visio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Главный специалист - Лукин Сергей Васильевич</dc:creator>
  <cp:lastModifiedBy>Пользователь Windows</cp:lastModifiedBy>
  <cp:revision>262</cp:revision>
  <cp:lastPrinted>2018-06-19T10:49:21Z</cp:lastPrinted>
  <dcterms:modified xsi:type="dcterms:W3CDTF">2018-06-22T08:54:54Z</dcterms:modified>
</cp:coreProperties>
</file>