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72" r:id="rId2"/>
    <p:sldId id="256" r:id="rId3"/>
    <p:sldId id="260" r:id="rId4"/>
    <p:sldId id="258" r:id="rId5"/>
    <p:sldId id="257" r:id="rId6"/>
    <p:sldId id="259" r:id="rId7"/>
    <p:sldId id="261" r:id="rId8"/>
    <p:sldId id="271" r:id="rId9"/>
    <p:sldId id="262" r:id="rId10"/>
    <p:sldId id="263" r:id="rId11"/>
    <p:sldId id="266" r:id="rId12"/>
    <p:sldId id="267" r:id="rId13"/>
    <p:sldId id="270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6" d="100"/>
          <a:sy n="76" d="100"/>
        </p:scale>
        <p:origin x="-48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0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7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02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79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9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62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70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5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6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6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4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5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5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0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9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5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FE62E-4021-4E3F-862B-E3D9B3AF881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C8272-AFA4-4C44-9247-8B18FAE88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9973" y="1390389"/>
            <a:ext cx="9630427" cy="112734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рискованном поведении подростков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6" descr="фото. подростки, прфилактика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625" y="3068877"/>
            <a:ext cx="4577852" cy="34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4502" y="4843599"/>
            <a:ext cx="11756993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- сохраняйте доброжелательность и искренность в    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вашем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общении;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</a:rPr>
              <a:t>предложите </a:t>
            </a:r>
            <a:r>
              <a:rPr lang="ru-RU" sz="2800" dirty="0">
                <a:solidFill>
                  <a:srgbClr val="0070C0"/>
                </a:solidFill>
              </a:rPr>
              <a:t>помощь (договоритесь со </a:t>
            </a:r>
            <a:r>
              <a:rPr lang="ru-RU" sz="2800" dirty="0" smtClean="0">
                <a:solidFill>
                  <a:srgbClr val="0070C0"/>
                </a:solidFill>
              </a:rPr>
              <a:t>    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70C0"/>
                </a:solidFill>
              </a:rPr>
              <a:t>специалистами</a:t>
            </a:r>
            <a:r>
              <a:rPr lang="ru-RU" sz="2800" dirty="0">
                <a:solidFill>
                  <a:srgbClr val="0070C0"/>
                </a:solidFill>
              </a:rPr>
              <a:t>: врачами, психологами о консультации, </a:t>
            </a:r>
            <a:r>
              <a:rPr lang="ru-RU" sz="2800" dirty="0" smtClean="0">
                <a:solidFill>
                  <a:srgbClr val="0070C0"/>
                </a:solidFill>
              </a:rPr>
              <a:t>обратитесь в службу телефон </a:t>
            </a:r>
            <a:r>
              <a:rPr lang="ru-RU" sz="2800" dirty="0">
                <a:solidFill>
                  <a:srgbClr val="0070C0"/>
                </a:solidFill>
              </a:rPr>
              <a:t>доверия</a:t>
            </a:r>
            <a:r>
              <a:rPr lang="ru-RU" sz="2800" dirty="0" smtClean="0">
                <a:solidFill>
                  <a:srgbClr val="0070C0"/>
                </a:solidFill>
              </a:rPr>
              <a:t>);</a:t>
            </a:r>
          </a:p>
          <a:p>
            <a:pPr>
              <a:lnSpc>
                <a:spcPct val="100000"/>
              </a:lnSpc>
            </a:pPr>
            <a:endParaRPr lang="ru-RU" sz="8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случае развития острых состояний у подростка (в результате употребления психоактивных веществ) обратитесь за медицинской помощью, вызовите бригаду скорой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медицинской помощи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2800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118" y="243556"/>
            <a:ext cx="914399" cy="7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1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5131" y="3656951"/>
            <a:ext cx="11531923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70C0"/>
                </a:solidFill>
              </a:rPr>
              <a:t>Уважаемые </a:t>
            </a:r>
            <a:r>
              <a:rPr lang="ru-RU" sz="2800" dirty="0" smtClean="0">
                <a:solidFill>
                  <a:srgbClr val="0070C0"/>
                </a:solidFill>
              </a:rPr>
              <a:t>родители!</a:t>
            </a:r>
          </a:p>
          <a:p>
            <a:pPr algn="ctr">
              <a:lnSpc>
                <a:spcPct val="100000"/>
              </a:lnSpc>
            </a:pPr>
            <a:endParaRPr lang="ru-RU" sz="2800" dirty="0" smtClean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поймите, что наказание – это неправильная реакция, она не </a:t>
            </a:r>
            <a:r>
              <a:rPr lang="ru-RU" sz="2800" dirty="0" smtClean="0">
                <a:solidFill>
                  <a:srgbClr val="0070C0"/>
                </a:solidFill>
              </a:rPr>
              <a:t>приносит </a:t>
            </a:r>
            <a:r>
              <a:rPr lang="ru-RU" sz="2800" dirty="0">
                <a:solidFill>
                  <a:srgbClr val="0070C0"/>
                </a:solidFill>
              </a:rPr>
              <a:t>эффективного результата,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только эмоциональное принятие, доверие, уважение, предоставлении возможности реализации самостоятельного активного поведения, соблюдение договорённостей и ответственность за свои действия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влияет на благоприятный эмоциональный климат в семье.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118" y="243556"/>
            <a:ext cx="914399" cy="7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2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00531" y="3334734"/>
            <a:ext cx="10857815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 Позиция одобрения, как правило приводит, к тому что ребенок становиться доверчивым по отношению к родителям и обращается к ним за советом и помощью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ctr">
              <a:lnSpc>
                <a:spcPct val="100000"/>
              </a:lnSpc>
            </a:pPr>
            <a:endParaRPr lang="ru-RU" sz="2800" dirty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70C0"/>
                </a:solidFill>
              </a:rPr>
              <a:t>Желаем Вам удачи на сложном пути воспитания гармоничной и целеустремлённой личности, свободной от патологических зависимостей.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118" y="243556"/>
            <a:ext cx="914399" cy="7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8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62887" y="4379763"/>
            <a:ext cx="10857815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Единая социальная психологическая служба</a:t>
            </a:r>
          </a:p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 «Телефон доверия»</a:t>
            </a:r>
          </a:p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8-800-101-12-12, 8-800-101-12-00 </a:t>
            </a:r>
          </a:p>
          <a:p>
            <a:pPr algn="ctr">
              <a:lnSpc>
                <a:spcPct val="100000"/>
              </a:lnSpc>
            </a:pPr>
            <a:endParaRPr lang="ru-RU" sz="3600" dirty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«Детский телефон доверия»</a:t>
            </a:r>
          </a:p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8-800-200-01-22</a:t>
            </a:r>
          </a:p>
          <a:p>
            <a:pPr algn="ctr">
              <a:lnSpc>
                <a:spcPct val="100000"/>
              </a:lnSpc>
            </a:pPr>
            <a:endParaRPr lang="ru-RU" sz="2800" dirty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endParaRPr lang="ru-RU" sz="8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118" y="243556"/>
            <a:ext cx="914399" cy="7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6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097" y="3971839"/>
            <a:ext cx="11421292" cy="1825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Уважаемые </a:t>
            </a:r>
            <a:r>
              <a:rPr lang="ru-RU" sz="2800" dirty="0">
                <a:solidFill>
                  <a:srgbClr val="0070C0"/>
                </a:solidFill>
              </a:rPr>
              <a:t>родители</a:t>
            </a:r>
            <a:r>
              <a:rPr lang="ru-RU" sz="2800" dirty="0" smtClean="0">
                <a:solidFill>
                  <a:srgbClr val="0070C0"/>
                </a:solidFill>
              </a:rPr>
              <a:t>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2800" dirty="0" smtClean="0">
                <a:solidFill>
                  <a:srgbClr val="7030A0"/>
                </a:solidFill>
              </a:rPr>
              <a:t>Здоровье </a:t>
            </a:r>
            <a:r>
              <a:rPr lang="ru-RU" sz="2800" dirty="0">
                <a:solidFill>
                  <a:srgbClr val="7030A0"/>
                </a:solidFill>
              </a:rPr>
              <a:t>Ваших детей изначально является Вашей зоной ответственности. </a:t>
            </a:r>
            <a:r>
              <a:rPr lang="ru-RU" sz="800" dirty="0" smtClean="0">
                <a:solidFill>
                  <a:srgbClr val="7030A0"/>
                </a:solidFill>
              </a:rPr>
              <a:t/>
            </a:r>
            <a:br>
              <a:rPr lang="ru-RU" sz="800" dirty="0" smtClean="0">
                <a:solidFill>
                  <a:srgbClr val="7030A0"/>
                </a:solidFill>
              </a:rPr>
            </a:br>
            <a:r>
              <a:rPr lang="ru-RU" sz="800" dirty="0" smtClean="0">
                <a:solidFill>
                  <a:srgbClr val="7030A0"/>
                </a:solidFill>
              </a:rPr>
              <a:t/>
            </a:r>
            <a:br>
              <a:rPr lang="ru-RU" sz="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Ценности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установки и цели прежде всего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закладываются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семье. </a:t>
            </a:r>
            <a:r>
              <a:rPr lang="ru-RU" sz="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Ответственное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отношение к собственному здоровью у ребенка формируете Вы – своим собственным примером и теми знаниями, которые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Вы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вкладываете в ребенка!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0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078" y="450957"/>
            <a:ext cx="1878922" cy="11949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03" y="450957"/>
            <a:ext cx="7318394" cy="633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199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7" y="557347"/>
            <a:ext cx="8684380" cy="6300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683" y="452846"/>
            <a:ext cx="1547317" cy="9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2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270" y="3550920"/>
            <a:ext cx="11355976" cy="1825096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Задача родителя объяснить подростку, что основная черта взрослого человека – ответственность за собственные поступки, за свою жизнь, 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том числе и за здоровье. 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Никто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 хочет попасть в зависимость от потребления химических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веществ.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Только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взрослый человек отвечает за свой выбор, прежде чем сделать какой-то шаг, он все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взвешивает</a:t>
            </a:r>
            <a:b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>
                <a:solidFill>
                  <a:srgbClr val="0070C0"/>
                </a:solidFill>
              </a:rPr>
              <a:t>Умение самостоятельно принимать решения, не поддаваясь давлению других людей и оценивание своих поступков и их последствия — это путь к истинному взрослению.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6" y="230579"/>
            <a:ext cx="1626843" cy="10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4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6183" y="642256"/>
            <a:ext cx="11355976" cy="182509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Рекомендации психолога для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родителей:</a:t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53842" y="5215631"/>
            <a:ext cx="12805953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1. Общайтесь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друг с другом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B0F0"/>
                </a:solidFill>
              </a:rPr>
              <a:t>2. Выслушивайте </a:t>
            </a:r>
            <a:r>
              <a:rPr lang="ru-RU" sz="2000" b="1" dirty="0">
                <a:solidFill>
                  <a:srgbClr val="00B0F0"/>
                </a:solidFill>
              </a:rPr>
              <a:t>друг друга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Ставьте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себя на его место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B0F0"/>
                </a:solidFill>
              </a:rPr>
              <a:t>4. Проводите </a:t>
            </a:r>
            <a:r>
              <a:rPr lang="ru-RU" sz="2000" b="1" dirty="0">
                <a:solidFill>
                  <a:srgbClr val="00B0F0"/>
                </a:solidFill>
              </a:rPr>
              <a:t>время </a:t>
            </a:r>
            <a:r>
              <a:rPr lang="ru-RU" sz="2000" b="1" dirty="0" smtClean="0">
                <a:solidFill>
                  <a:srgbClr val="00B0F0"/>
                </a:solidFill>
              </a:rPr>
              <a:t>вместе.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5. Обратите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внимание на то, с кем общается ваш ребенок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B0F0"/>
                </a:solidFill>
              </a:rPr>
              <a:t>6. Помните</a:t>
            </a:r>
            <a:r>
              <a:rPr lang="ru-RU" sz="2000" b="1" dirty="0">
                <a:solidFill>
                  <a:srgbClr val="00B0F0"/>
                </a:solidFill>
              </a:rPr>
              <a:t>, что Ваш ребенок - личность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7. Подавайте положительный пример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B0F0"/>
                </a:solidFill>
              </a:rPr>
              <a:t>8. </a:t>
            </a:r>
            <a:r>
              <a:rPr lang="ru-RU" sz="2000" b="1" dirty="0" smtClean="0">
                <a:solidFill>
                  <a:srgbClr val="00B0F0"/>
                </a:solidFill>
              </a:rPr>
              <a:t>Помогайте </a:t>
            </a:r>
            <a:r>
              <a:rPr lang="ru-RU" sz="2000" b="1" dirty="0">
                <a:solidFill>
                  <a:srgbClr val="00B0F0"/>
                </a:solidFill>
              </a:rPr>
              <a:t>детям ставить реалистические цели. 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9.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Исправляя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ошибки, критикуйте поступки и действия, а не самого ребенка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B0F0"/>
                </a:solidFill>
              </a:rPr>
              <a:t>10. Давайте ребенку настоящую </a:t>
            </a:r>
            <a:r>
              <a:rPr lang="ru-RU" sz="2000" b="1" dirty="0" smtClean="0">
                <a:solidFill>
                  <a:srgbClr val="00B0F0"/>
                </a:solidFill>
              </a:rPr>
              <a:t>ответственность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(обязанности по дому).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11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. Показывайте и говорите детям, что вы их любите. 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B0F0"/>
                </a:solidFill>
              </a:rPr>
              <a:t>12. </a:t>
            </a:r>
            <a:r>
              <a:rPr lang="ru-RU" sz="2000" b="1" dirty="0" smtClean="0">
                <a:solidFill>
                  <a:srgbClr val="00B0F0"/>
                </a:solidFill>
              </a:rPr>
              <a:t>Научите </a:t>
            </a:r>
            <a:r>
              <a:rPr lang="ru-RU" sz="2000" b="1" dirty="0">
                <a:solidFill>
                  <a:srgbClr val="00B0F0"/>
                </a:solidFill>
              </a:rPr>
              <a:t>ребенка противостоять давлению сверстников.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 startAt="4"/>
            </a:pP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86"/>
            <a:ext cx="1017242" cy="6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7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7923" y="876380"/>
            <a:ext cx="11355976" cy="182509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7969" y="3896562"/>
            <a:ext cx="11150355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Одной из результативных форм профилактического воздействия на детей является совместный просмотр видеофильмов профилактического характера с обсуждением проблемы.</a:t>
            </a:r>
          </a:p>
          <a:p>
            <a:pPr algn="ctr">
              <a:lnSpc>
                <a:spcPct val="100000"/>
              </a:lnSpc>
            </a:pP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Для совместного просмотра родителей с детьми мы рекомендуем ролики и видеофильмы общероссийской общественной организации «Общее дело». Обязательно после просмотра обсудите данные видео с ребенком.</a:t>
            </a:r>
            <a:endParaRPr lang="ru-RU" sz="28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047" y="252615"/>
            <a:ext cx="742773" cy="6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8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7923" y="876380"/>
            <a:ext cx="11355976" cy="182509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предпринять если возникли подозрения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b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ребенок стал употреблять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психоактивных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вещества или наркотики?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62975" y="5624002"/>
            <a:ext cx="11150355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- будьте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открыты для общения с подростком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70C0"/>
                </a:solidFill>
              </a:rPr>
              <a:t>- откровенно</a:t>
            </a:r>
            <a:r>
              <a:rPr lang="ru-RU" sz="2800" dirty="0">
                <a:solidFill>
                  <a:srgbClr val="0070C0"/>
                </a:solidFill>
              </a:rPr>
              <a:t>, доверительно поговорите с подростком о своих опасениях, подозрениях</a:t>
            </a:r>
            <a:r>
              <a:rPr lang="ru-RU" sz="2800" dirty="0" smtClean="0">
                <a:solidFill>
                  <a:srgbClr val="0070C0"/>
                </a:solidFill>
              </a:rPr>
              <a:t>;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- будьте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аккуратны и тактичны. Необоснованные обвинения в употреблении психоактивных веществ могут нанести психологическую травму подростку и привести к противоположным эффектам, 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вы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можете потерять доверие и связь с ребенком;</a:t>
            </a:r>
          </a:p>
          <a:p>
            <a:pPr>
              <a:lnSpc>
                <a:spcPct val="100000"/>
              </a:lnSpc>
            </a:pP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795" y="785094"/>
            <a:ext cx="742773" cy="6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9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76544" y="3429000"/>
            <a:ext cx="11082291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</a:rPr>
              <a:t>сохраняйте </a:t>
            </a:r>
            <a:r>
              <a:rPr lang="ru-RU" sz="2800" dirty="0">
                <a:solidFill>
                  <a:srgbClr val="0070C0"/>
                </a:solidFill>
              </a:rPr>
              <a:t>уважение к личности при любых обстоятельствах, позволяйте подростку озвучивать даже ошибочные утверждения. </a:t>
            </a:r>
            <a:r>
              <a:rPr lang="ru-RU" sz="2800" dirty="0" smtClean="0">
                <a:solidFill>
                  <a:srgbClr val="0070C0"/>
                </a:solidFill>
              </a:rPr>
              <a:t>Это </a:t>
            </a:r>
            <a:r>
              <a:rPr lang="ru-RU" sz="2800" dirty="0">
                <a:solidFill>
                  <a:srgbClr val="0070C0"/>
                </a:solidFill>
              </a:rPr>
              <a:t>даст Вам возможность лучше понять ситуацию и адекватно на нее реагировать</a:t>
            </a:r>
            <a:r>
              <a:rPr lang="ru-RU" sz="2800" dirty="0" smtClean="0">
                <a:solidFill>
                  <a:srgbClr val="0070C0"/>
                </a:solidFill>
              </a:rPr>
              <a:t>;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8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не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критикуйте, не обвиняйте его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8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</a:rPr>
              <a:t>выскажите </a:t>
            </a:r>
            <a:r>
              <a:rPr lang="ru-RU" sz="2800" dirty="0">
                <a:solidFill>
                  <a:srgbClr val="0070C0"/>
                </a:solidFill>
              </a:rPr>
              <a:t>собственное мнение относительно сложившейся ситуации</a:t>
            </a:r>
            <a:r>
              <a:rPr lang="ru-RU" sz="2800" dirty="0" smtClean="0">
                <a:solidFill>
                  <a:srgbClr val="0070C0"/>
                </a:solidFill>
              </a:rPr>
              <a:t>;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118" y="243556"/>
            <a:ext cx="914399" cy="7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2479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197</TotalTime>
  <Words>250</Words>
  <Application>Microsoft Office PowerPoint</Application>
  <PresentationFormat>Произвольный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След самолета</vt:lpstr>
      <vt:lpstr>Родителям о рискованном поведении подростков</vt:lpstr>
      <vt:lpstr>Уважаемые родители!  Здоровье Ваших детей изначально является Вашей зоной ответственности.   Ценности, установки и цели прежде всего закладываются в семье.   Ответственное отношение к собственному здоровью у ребенка формируете Вы – своим собственным примером и теми знаниями, которые  Вы вкладываете в ребенка! </vt:lpstr>
      <vt:lpstr>Презентация PowerPoint</vt:lpstr>
      <vt:lpstr>Презентация PowerPoint</vt:lpstr>
      <vt:lpstr>Задача родителя объяснить подростку, что основная черта взрослого человека – ответственность за собственные поступки, за свою жизнь, в том числе и за здоровье.   Никто не хочет попасть в зависимость от потребления химических веществ. Только взрослый человек отвечает за свой выбор, прежде чем сделать какой-то шаг, он все взвешивает   Умение самостоятельно принимать решения, не поддаваясь давлению других людей и оценивание своих поступков и их последствия — это путь к истинному взрослению.  </vt:lpstr>
      <vt:lpstr>Рекомендации психолога для родителей:    </vt:lpstr>
      <vt:lpstr>   </vt:lpstr>
      <vt:lpstr> Что предпринять если возникли подозрения,  что ребенок стал употреблять  психоактивных вещества или наркотики?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Уважаемый родители!  Здоровье Ваших детей изначально является Вашей зоной ответственности.  Ценности, установки и цели прежде всего закладываться в семье.  Ответственное отношение к собственному здоровью у ребенка формируете Вы – своим собственным примером и теми знаниями, которые Вы вкладываете в ребенка! </dc:title>
  <dc:creator>Зайкова Регина Рашитовна</dc:creator>
  <cp:lastModifiedBy>Пользователь Windows</cp:lastModifiedBy>
  <cp:revision>29</cp:revision>
  <cp:lastPrinted>2019-08-05T09:21:25Z</cp:lastPrinted>
  <dcterms:created xsi:type="dcterms:W3CDTF">2019-08-01T08:33:13Z</dcterms:created>
  <dcterms:modified xsi:type="dcterms:W3CDTF">2022-12-04T08:38:08Z</dcterms:modified>
</cp:coreProperties>
</file>