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1"/>
  </p:notesMasterIdLst>
  <p:sldIdLst>
    <p:sldId id="296" r:id="rId2"/>
    <p:sldId id="286" r:id="rId3"/>
    <p:sldId id="259" r:id="rId4"/>
    <p:sldId id="263" r:id="rId5"/>
    <p:sldId id="266" r:id="rId6"/>
    <p:sldId id="267" r:id="rId7"/>
    <p:sldId id="273" r:id="rId8"/>
    <p:sldId id="290" r:id="rId9"/>
    <p:sldId id="292" r:id="rId10"/>
    <p:sldId id="291" r:id="rId11"/>
    <p:sldId id="285" r:id="rId12"/>
    <p:sldId id="293" r:id="rId13"/>
    <p:sldId id="294" r:id="rId14"/>
    <p:sldId id="295" r:id="rId15"/>
    <p:sldId id="279" r:id="rId16"/>
    <p:sldId id="288" r:id="rId17"/>
    <p:sldId id="297" r:id="rId18"/>
    <p:sldId id="300" r:id="rId19"/>
    <p:sldId id="30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CEF90B-9E7F-4F60-A2EF-5FC0648883E2}" type="doc">
      <dgm:prSet loTypeId="urn:microsoft.com/office/officeart/2005/8/layout/pyramid4" loCatId="pyramid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A7436AD-6BCF-4F82-A665-3E005B81EEC8}" type="pres">
      <dgm:prSet presAssocID="{38CEF90B-9E7F-4F60-A2EF-5FC0648883E2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B6CE21E6-E512-44D5-A13A-44C6917BCFBD}" type="presOf" srcId="{38CEF90B-9E7F-4F60-A2EF-5FC0648883E2}" destId="{7A7436AD-6BCF-4F82-A665-3E005B81EEC8}" srcOrd="0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5223F-01A3-46DE-83D1-F00A042AA346}" type="datetimeFigureOut">
              <a:rPr lang="ru-RU" smtClean="0"/>
              <a:t>25.01.2023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F920C3-93DE-4914-8D47-C05E74C2F3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900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F920C3-93DE-4914-8D47-C05E74C2F3E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303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1E452C-6DA5-48B6-A13B-9C95005FA0C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7D61968B-9D21-41BE-AC16-355B8C2F9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C530F2-C7C0-40AB-9389-77B1C04A625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CB63D0AF-7D8C-4E8A-9397-8BE2EE68BFC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0311EF-AE0F-4A1E-BA9F-77C38D858CC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2C065-22EF-4055-837E-D8BA3615CE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EB6524-EC4C-4CAC-AF00-E5D18666052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1D7F2B-2975-430A-B151-A52CFD1B382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BC5D38-707E-4863-9722-08982D7CBA5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109C74C4-657A-44DA-935A-77849FB361E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3C7DA7-CB9C-4261-A92F-2FE29AFF311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66E229-8023-4585-A57B-9C1A266145F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52CDD-6EB3-4B20-8FFA-014132BDFF3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F38D54-2640-40B2-8735-0A9D59E473C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035386-9353-46BF-A928-44AD7C55B7F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D355E1-5060-4490-8B2B-912CC30F2EC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B5B16B-9288-4EDC-BF9D-CF9033B3F4C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D52A02-E386-4F6A-A0EE-92C1B574B57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B29873-16C9-4941-B994-4F304B5AD3C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843BE7-74DB-4E20-9A01-9A2E5A82092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618407-1D84-41F5-8FC0-052430514DA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4ADFA-1800-4E6F-A057-32615051E47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7F0B055-A14A-4A98-99E0-CDE887CF02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25.01.2023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336DE0A-35A5-44E7-AD70-00CC7CDB89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413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семьи на этапе самоопределения старшего школьника </a:t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Подготовила</a:t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 психолог Трутнева Л.И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6" descr="https://www.temporel-voyance.com/uploads/pages/Homme-engageme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427884"/>
            <a:ext cx="352839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918695"/>
      </p:ext>
    </p:extLst>
  </p:cSld>
  <p:clrMapOvr>
    <a:masterClrMapping/>
  </p:clrMapOvr>
  <p:transition spd="slow">
    <p:diamond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6521" y="54804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меня растут года,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и семнадцать.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работать мне тогда?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заниматься?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955090" y="1870686"/>
            <a:ext cx="1931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В. В. Маяковский</a:t>
            </a:r>
          </a:p>
        </p:txBody>
      </p:sp>
      <p:pic>
        <p:nvPicPr>
          <p:cNvPr id="1026" name="Picture 2" descr="https://ic.pics.livejournal.com/pomogatel/18271252/18792/18792_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20888"/>
            <a:ext cx="475252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554193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3999" cy="3046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 собрания: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формирование у родителей отчётливых представлений о роли семьи в профессиональной ориентации подростка.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Задачи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казание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информационной поддержки родителям в планировании профессионального будущего своего ребенка;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знакомление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результатами предварительного анкетирования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обучающихся.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Секция_4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046412"/>
            <a:ext cx="8424936" cy="3595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2034511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1.liveinternet.ru/images/attach/c/5/85/879/85879417_Risunok__2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1" y="228584"/>
            <a:ext cx="2647866" cy="316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3347864" y="1988840"/>
            <a:ext cx="5583433" cy="1944216"/>
          </a:xfrm>
          <a:prstGeom prst="wedgeRoundRectCallout">
            <a:avLst>
              <a:gd name="adj1" fmla="val -60452"/>
              <a:gd name="adj2" fmla="val -43978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 выбор  профессии</a:t>
            </a:r>
            <a:r>
              <a:rPr lang="ru-RU" sz="20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 2-2,5 раза  уменьшает  текучесть  кадров;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 10-15%  увеличивает  производительность  труда;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  1,5-2 раза 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уменьшает 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 обучения кадров.</a:t>
            </a: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2752536" y="113331"/>
            <a:ext cx="6296406" cy="1368152"/>
          </a:xfrm>
          <a:prstGeom prst="wedgeRoundRectCallout">
            <a:avLst>
              <a:gd name="adj1" fmla="val -49878"/>
              <a:gd name="adj2" fmla="val 75162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profiteor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«объявляю своим делом») — род трудовой деятельности человека, владеющего комплексом теоретических знаний и навыков, приобретенных в ходе специальной подготовки</a:t>
            </a: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2483766" y="4509120"/>
            <a:ext cx="6531993" cy="2160240"/>
          </a:xfrm>
          <a:prstGeom prst="wedgeRoundRectCallout">
            <a:avLst>
              <a:gd name="adj1" fmla="val -85996"/>
              <a:gd name="adj2" fmla="val -102336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defRPr/>
            </a:pPr>
            <a:r>
              <a:rPr lang="ru-RU" sz="20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</a:t>
            </a:r>
            <a:r>
              <a:rPr lang="ru-RU" sz="2000" b="1" u="sng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правильный  </a:t>
            </a:r>
            <a:r>
              <a:rPr lang="ru-RU" sz="20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выбор  профессии</a:t>
            </a:r>
            <a:r>
              <a:rPr lang="ru-RU" sz="2000" b="1" u="sng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defRPr/>
            </a:pPr>
            <a:r>
              <a:rPr lang="ru-RU" sz="20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- 80% обладателей дипломов о профессиональном образовании работают не по специальности, указанной в дипломе;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defRPr/>
            </a:pPr>
            <a:r>
              <a:rPr lang="ru-RU" sz="20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- 42</a:t>
            </a:r>
            <a:r>
              <a:rPr lang="ru-RU" sz="20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% «изменяют» своей профессии уже в первые два года после окончания учебного заведения</a:t>
            </a:r>
            <a:r>
              <a:rPr lang="ru-RU" sz="20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defRPr/>
            </a:pPr>
            <a:endParaRPr lang="ru-RU" sz="2000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70388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b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04864"/>
            <a:ext cx="9144000" cy="450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48" name="WordArt 4"/>
          <p:cNvSpPr>
            <a:spLocks noChangeArrowheads="1" noChangeShapeType="1" noTextEdit="1"/>
          </p:cNvSpPr>
          <p:nvPr/>
        </p:nvSpPr>
        <p:spPr bwMode="auto">
          <a:xfrm>
            <a:off x="1979613" y="152400"/>
            <a:ext cx="5184775" cy="396875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31134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ПРОФЕССИЯ</a:t>
            </a:r>
          </a:p>
        </p:txBody>
      </p:sp>
      <p:sp>
        <p:nvSpPr>
          <p:cNvPr id="2" name="Скругленная прямоугольная выноска 1"/>
          <p:cNvSpPr/>
          <p:nvPr/>
        </p:nvSpPr>
        <p:spPr>
          <a:xfrm>
            <a:off x="611560" y="764704"/>
            <a:ext cx="7920880" cy="1008112"/>
          </a:xfrm>
          <a:prstGeom prst="wedgeRoundRectCallout">
            <a:avLst>
              <a:gd name="adj1" fmla="val -19039"/>
              <a:gd name="adj2" fmla="val 103729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 отвечать интересам человека, но выбор  профессии должен быть  обоснован  тем, насколько  человек  по своим индивидуальным  качествам    отвечает   требованиям профессии.</a:t>
            </a:r>
          </a:p>
        </p:txBody>
      </p:sp>
    </p:spTree>
    <p:extLst>
      <p:ext uri="{BB962C8B-B14F-4D97-AF65-F5344CB8AC3E}">
        <p14:creationId xmlns:p14="http://schemas.microsoft.com/office/powerpoint/2010/main" val="3327883756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AutoShape 3"/>
          <p:cNvSpPr>
            <a:spLocks noChangeArrowheads="1"/>
          </p:cNvSpPr>
          <p:nvPr/>
        </p:nvSpPr>
        <p:spPr bwMode="auto">
          <a:xfrm rot="10800000" flipH="1" flipV="1">
            <a:off x="606424" y="4913313"/>
            <a:ext cx="8139113" cy="1755775"/>
          </a:xfrm>
          <a:prstGeom prst="flowChartDocumen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Анализируя ответы на эти вопросы, Вы сможете лучше понять своего ребенка, </a:t>
            </a:r>
            <a:endParaRPr lang="ru-RU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black"/>
                </a:solidFill>
              </a:rPr>
              <a:t>помочь </a:t>
            </a:r>
            <a:r>
              <a:rPr lang="ru-RU" dirty="0">
                <a:solidFill>
                  <a:prstClr val="black"/>
                </a:solidFill>
              </a:rPr>
              <a:t>ему осуществить выбор профессии, которая его не разочарует, </a:t>
            </a:r>
            <a:endParaRPr lang="ru-RU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 smtClean="0">
                <a:solidFill>
                  <a:prstClr val="black"/>
                </a:solidFill>
              </a:rPr>
              <a:t>спланировать </a:t>
            </a:r>
            <a:r>
              <a:rPr lang="ru-RU" dirty="0">
                <a:solidFill>
                  <a:prstClr val="black"/>
                </a:solidFill>
              </a:rPr>
              <a:t>его профессиональное будущее в современном мире.</a:t>
            </a:r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457200" y="609600"/>
            <a:ext cx="298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600" smtClean="0">
                <a:solidFill>
                  <a:prstClr val="black"/>
                </a:solidFill>
                <a:cs typeface="Arial" charset="0"/>
              </a:rPr>
              <a:t>. </a:t>
            </a:r>
          </a:p>
        </p:txBody>
      </p:sp>
      <p:sp>
        <p:nvSpPr>
          <p:cNvPr id="140294" name="Rectangle 6"/>
          <p:cNvSpPr>
            <a:spLocks noChangeArrowheads="1"/>
          </p:cNvSpPr>
          <p:nvPr/>
        </p:nvSpPr>
        <p:spPr bwMode="auto">
          <a:xfrm>
            <a:off x="287685" y="950046"/>
            <a:ext cx="6984776" cy="408623"/>
          </a:xfrm>
          <a:prstGeom prst="round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Какие интересы и склонности Вы отмечаете у своего ребенка?</a:t>
            </a:r>
          </a:p>
        </p:txBody>
      </p:sp>
      <p:sp>
        <p:nvSpPr>
          <p:cNvPr id="140296" name="Rectangle 8"/>
          <p:cNvSpPr>
            <a:spLocks noChangeArrowheads="1"/>
          </p:cNvSpPr>
          <p:nvPr/>
        </p:nvSpPr>
        <p:spPr bwMode="auto">
          <a:xfrm>
            <a:off x="323850" y="115888"/>
            <a:ext cx="6912446" cy="6413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Задумываясь о выборе будущей профессии для Вашего ребенка,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ставили ли Вы перед собой следующие вопросы:</a:t>
            </a:r>
          </a:p>
        </p:txBody>
      </p:sp>
      <p:sp>
        <p:nvSpPr>
          <p:cNvPr id="140297" name="Rectangle 9"/>
          <p:cNvSpPr>
            <a:spLocks noChangeArrowheads="1"/>
          </p:cNvSpPr>
          <p:nvPr/>
        </p:nvSpPr>
        <p:spPr bwMode="auto">
          <a:xfrm>
            <a:off x="395536" y="2348880"/>
            <a:ext cx="8496944" cy="408623"/>
          </a:xfrm>
          <a:prstGeom prst="round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Соответствует ли выбранная им профессия особенностям его темперамента?</a:t>
            </a:r>
          </a:p>
        </p:txBody>
      </p:sp>
      <p:sp>
        <p:nvSpPr>
          <p:cNvPr id="140299" name="Rectangle 11"/>
          <p:cNvSpPr>
            <a:spLocks noChangeArrowheads="1"/>
          </p:cNvSpPr>
          <p:nvPr/>
        </p:nvSpPr>
        <p:spPr bwMode="auto">
          <a:xfrm>
            <a:off x="467544" y="3068960"/>
            <a:ext cx="8424936" cy="408623"/>
          </a:xfrm>
          <a:prstGeom prst="round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Что Вы делаете для развития профессиональных интересов у сына (дочери)?</a:t>
            </a:r>
          </a:p>
        </p:txBody>
      </p:sp>
      <p:sp>
        <p:nvSpPr>
          <p:cNvPr id="140301" name="Rectangle 13"/>
          <p:cNvSpPr>
            <a:spLocks noChangeArrowheads="1"/>
          </p:cNvSpPr>
          <p:nvPr/>
        </p:nvSpPr>
        <p:spPr bwMode="auto">
          <a:xfrm>
            <a:off x="467544" y="1628800"/>
            <a:ext cx="3816424" cy="408623"/>
          </a:xfrm>
          <a:prstGeom prst="round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Кем  хочет стать Ваш ребенок?</a:t>
            </a:r>
          </a:p>
        </p:txBody>
      </p:sp>
      <p:sp>
        <p:nvSpPr>
          <p:cNvPr id="140305" name="Rectangle 17"/>
          <p:cNvSpPr>
            <a:spLocks noChangeArrowheads="1"/>
          </p:cNvSpPr>
          <p:nvPr/>
        </p:nvSpPr>
        <p:spPr bwMode="auto">
          <a:xfrm>
            <a:off x="323528" y="3861048"/>
            <a:ext cx="8642350" cy="715089"/>
          </a:xfrm>
          <a:prstGeom prst="round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6743700" algn="l"/>
              </a:tabLst>
              <a:defRPr/>
            </a:pP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Как Вы оцениваете возможность найти работу по профессии, которую мечтает получить Ваш ребенок? </a:t>
            </a:r>
          </a:p>
        </p:txBody>
      </p:sp>
      <p:pic>
        <p:nvPicPr>
          <p:cNvPr id="9218" name="Picture 2" descr="http://4.bp.blogspot.com/-grLxBtbfQR4/U3FHEFfq7QI/AAAAAAACJ6s/kwh_DZO9wmU/s1600/MUJERES+%25283381%252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627" y="115888"/>
            <a:ext cx="1180846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27138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9" name="Rectangle 3"/>
          <p:cNvSpPr>
            <a:spLocks noChangeArrowheads="1"/>
          </p:cNvSpPr>
          <p:nvPr/>
        </p:nvSpPr>
        <p:spPr bwMode="auto">
          <a:xfrm>
            <a:off x="395535" y="5173740"/>
            <a:ext cx="8420316" cy="830997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Продумать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вместе с ребенком запасные варианты на случай затруднения в реализации основного плана.</a:t>
            </a:r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395536" y="1357317"/>
            <a:ext cx="5390256" cy="830997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Обозначить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несколько альтернативных вариантов профессионального выбора.</a:t>
            </a:r>
          </a:p>
        </p:txBody>
      </p:sp>
      <p:sp>
        <p:nvSpPr>
          <p:cNvPr id="152581" name="Rectangle 5"/>
          <p:cNvSpPr>
            <a:spLocks noChangeArrowheads="1"/>
          </p:cNvSpPr>
          <p:nvPr/>
        </p:nvSpPr>
        <p:spPr bwMode="auto">
          <a:xfrm>
            <a:off x="395535" y="2599678"/>
            <a:ext cx="8142793" cy="830997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Оценить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вместе с подростком достоинства и недостатки каждого варианта.</a:t>
            </a:r>
          </a:p>
        </p:txBody>
      </p:sp>
      <p:sp>
        <p:nvSpPr>
          <p:cNvPr id="152582" name="Rectangle 6"/>
          <p:cNvSpPr>
            <a:spLocks noChangeArrowheads="1"/>
          </p:cNvSpPr>
          <p:nvPr/>
        </p:nvSpPr>
        <p:spPr bwMode="auto">
          <a:xfrm>
            <a:off x="395535" y="3933055"/>
            <a:ext cx="8310611" cy="830997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Помочь </a:t>
            </a: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исследовать шансы его успешности</a:t>
            </a:r>
            <a:r>
              <a:rPr 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каждом выборе и просчитать последствия каждого варианта.</a:t>
            </a:r>
          </a:p>
        </p:txBody>
      </p:sp>
      <p:sp>
        <p:nvSpPr>
          <p:cNvPr id="2" name="Скругленная прямоугольная выноска 1"/>
          <p:cNvSpPr/>
          <p:nvPr/>
        </p:nvSpPr>
        <p:spPr>
          <a:xfrm>
            <a:off x="395536" y="188640"/>
            <a:ext cx="5544616" cy="648072"/>
          </a:xfrm>
          <a:prstGeom prst="wedgeRoundRectCallout">
            <a:avLst>
              <a:gd name="adj1" fmla="val -20833"/>
              <a:gd name="adj2" fmla="val 137323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 smtClean="0">
              <a:solidFill>
                <a:schemeClr val="tx1"/>
              </a:solidFill>
            </a:endParaRP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Стратегия </a:t>
            </a:r>
            <a:r>
              <a:rPr lang="ru-RU" sz="2800" dirty="0">
                <a:solidFill>
                  <a:schemeClr val="tx1"/>
                </a:solidFill>
              </a:rPr>
              <a:t>выбора профессии: 	</a:t>
            </a:r>
          </a:p>
        </p:txBody>
      </p:sp>
      <p:sp>
        <p:nvSpPr>
          <p:cNvPr id="3" name="AutoShape 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http://cdn-nus-1.pinme.ru/tumb/600/photo/f8/1292/f81292dc5e960496e7112acd2aaf1c6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43562"/>
            <a:ext cx="1412156" cy="2309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fot.veryphoto.ru/img-q5y5x5n4g40414p5a4i494z5m536r2p4o4t5i4v2o4o4/images/084350_141939983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020"/>
            <a:ext cx="1440160" cy="250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652200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035522006"/>
              </p:ext>
            </p:extLst>
          </p:nvPr>
        </p:nvGraphicFramePr>
        <p:xfrm>
          <a:off x="1214414" y="500042"/>
          <a:ext cx="7143800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05985" y="-12983"/>
            <a:ext cx="401340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 выбрать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-12983"/>
            <a:ext cx="390363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правильно?</a:t>
            </a:r>
          </a:p>
        </p:txBody>
      </p:sp>
      <p:pic>
        <p:nvPicPr>
          <p:cNvPr id="4098" name="Picture 2" descr="https://ds02.infourok.ru/uploads/ex/0c3f/0008228e-386fab9f/img1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5" y="1196752"/>
            <a:ext cx="8070471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855750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2" name="Picture 4" descr="http://gorohschool3.ucoz.ru/NEWS_FILES/psix/formula_vybora_professii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536"/>
            <a:ext cx="9144000" cy="686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873876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4" name="Picture 4" descr="https://ds02.infourok.ru/uploads/ex/0908/00044ec7-b4232201/hello_html_m3cbe78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7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557283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ext Box 2"/>
          <p:cNvSpPr txBox="1">
            <a:spLocks noChangeArrowheads="1"/>
          </p:cNvSpPr>
          <p:nvPr/>
        </p:nvSpPr>
        <p:spPr bwMode="auto">
          <a:xfrm>
            <a:off x="1207240" y="85329"/>
            <a:ext cx="6696744" cy="461665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Типичные ошибки при выборе профессии:</a:t>
            </a:r>
          </a:p>
        </p:txBody>
      </p:sp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151503" y="836712"/>
            <a:ext cx="8785225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Неумение разобраться в себе, своих склонностях, способностях и мотивах.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5652" name="Rectangle 4"/>
          <p:cNvSpPr>
            <a:spLocks noChangeArrowheads="1"/>
          </p:cNvSpPr>
          <p:nvPr/>
        </p:nvSpPr>
        <p:spPr bwMode="auto">
          <a:xfrm>
            <a:off x="134201" y="4077072"/>
            <a:ext cx="8758526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Выбор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профессии под давлением родителей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35700" y="4797152"/>
            <a:ext cx="8757027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Выбор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профессии «за компанию»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7277" y="5383423"/>
            <a:ext cx="8745452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Выбор престижной профессии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42763" y="3429000"/>
            <a:ext cx="8749964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Отождествление 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учебного предмета с профессией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29262" y="2204864"/>
            <a:ext cx="8763465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Отождествление профессии с конкретным человеком, который нравится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42763" y="2852936"/>
            <a:ext cx="8749964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Несоответствие здоровья и условий труда по избранной профессии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29263" y="1412776"/>
            <a:ext cx="8763465" cy="4000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Устаревшие представления о характере труда и возможностях профессии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4" name="Picture 4" descr="https://s7.hostingkartinok.com/uploads/images/2014/10/ea974edf625c7c44d9ad335645d147a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027" y="4277097"/>
            <a:ext cx="2612702" cy="2612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360208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primwiki.ru/images/thumb/Mnogo.JPG/750px-Mn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28" y="0"/>
            <a:ext cx="91520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061831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251" y="723078"/>
            <a:ext cx="871296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Логист: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занимается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логикой;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организует конференции.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специалист по управлению транспортировкой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Веб-мастер: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работает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компьютере;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разрабатывает программы;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работает с сетями, разрабатывает проекты сайтов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Фандрайзер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ищет деньги и возможности дальнейшего развития своей организации;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фанат, которого нанимает звезда;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изучает пути развития предприятия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РR-агент: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связан 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политикой;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специалист по рекламе и связям с общественностью.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выполняет посреднические услуги между организациями и людьми.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16632"/>
            <a:ext cx="7848872" cy="57606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Тест "Как ориентироваться в мире новых профессий?"</a:t>
            </a:r>
          </a:p>
        </p:txBody>
      </p:sp>
    </p:spTree>
    <p:extLst>
      <p:ext uri="{BB962C8B-B14F-4D97-AF65-F5344CB8AC3E}">
        <p14:creationId xmlns:p14="http://schemas.microsoft.com/office/powerpoint/2010/main" val="3774871696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308124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плохо ориентируешься в мире профессий.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том, как восполнить этот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недостаток!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3224" y="122428"/>
            <a:ext cx="8640960" cy="78629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Подсчитай количество правильных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ответов, узнай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своей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ориентации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мире профессий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93268" y="1196752"/>
            <a:ext cx="3274876" cy="4572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Больше 3 правильных ответов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54006" y="1653952"/>
            <a:ext cx="93052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 современных профессий – твой мир, ты стремишься принимать решения о своем будущем, владея всей информацией.</a:t>
            </a:r>
          </a:p>
          <a:p>
            <a:pPr lvl="0"/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2514600"/>
            <a:ext cx="2808312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smtClean="0">
                <a:solidFill>
                  <a:prstClr val="black"/>
                </a:solidFill>
              </a:rPr>
              <a:t>    2 </a:t>
            </a:r>
            <a:r>
              <a:rPr lang="ru-RU" dirty="0">
                <a:solidFill>
                  <a:prstClr val="black"/>
                </a:solidFill>
              </a:rPr>
              <a:t>- правильных ответа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-34071" y="2987796"/>
            <a:ext cx="93052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информации может стать препятствием в выборе профессии.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3822450"/>
            <a:ext cx="2808312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smtClean="0">
                <a:solidFill>
                  <a:prstClr val="black"/>
                </a:solidFill>
              </a:rPr>
              <a:t>    1- </a:t>
            </a:r>
            <a:r>
              <a:rPr lang="ru-RU" dirty="0">
                <a:solidFill>
                  <a:prstClr val="black"/>
                </a:solidFill>
              </a:rPr>
              <a:t>правильный ответ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139121"/>
            <a:ext cx="2381250" cy="1647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8667330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6"/>
          <p:cNvSpPr txBox="1">
            <a:spLocks noChangeArrowheads="1"/>
          </p:cNvSpPr>
          <p:nvPr/>
        </p:nvSpPr>
        <p:spPr bwMode="auto">
          <a:xfrm>
            <a:off x="1547813" y="404813"/>
            <a:ext cx="4051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prstClr val="black"/>
              </a:solidFill>
            </a:endParaRPr>
          </a:p>
        </p:txBody>
      </p:sp>
      <p:sp>
        <p:nvSpPr>
          <p:cNvPr id="13315" name="Text Box 7"/>
          <p:cNvSpPr txBox="1">
            <a:spLocks noChangeArrowheads="1"/>
          </p:cNvSpPr>
          <p:nvPr/>
        </p:nvSpPr>
        <p:spPr bwMode="auto">
          <a:xfrm>
            <a:off x="1619250" y="0"/>
            <a:ext cx="5616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 smtClean="0">
                <a:solidFill>
                  <a:srgbClr val="A50021"/>
                </a:solidFill>
                <a:latin typeface="Arial Rounded MT Bold" pitchFamily="34" charset="0"/>
              </a:rPr>
              <a:t>Памятка для родителей</a:t>
            </a:r>
          </a:p>
        </p:txBody>
      </p:sp>
      <p:sp>
        <p:nvSpPr>
          <p:cNvPr id="13316" name="Прямоугольник 3"/>
          <p:cNvSpPr>
            <a:spLocks noChangeArrowheads="1"/>
          </p:cNvSpPr>
          <p:nvPr/>
        </p:nvSpPr>
        <p:spPr bwMode="auto">
          <a:xfrm>
            <a:off x="-796" y="1412776"/>
            <a:ext cx="9144796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Дайте своему ребенку право выбора будущей профессии.</a:t>
            </a:r>
          </a:p>
          <a:p>
            <a:pPr marL="285750" indent="-285750" algn="just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Рассматривайте выбор будущей профессии не только с позиции материальной выгоды, но и с позиции морального удовлетворения.</a:t>
            </a:r>
          </a:p>
          <a:p>
            <a:pPr marL="285750" indent="-285750" algn="just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Учитывайте в выборе будущей профессии личностные качества своего ребенка, которые необходимы ему в данной специальности.</a:t>
            </a:r>
          </a:p>
          <a:p>
            <a:pPr marL="285750" indent="-285750" algn="just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Обсуждайте вместе с ним возможные "за" и "против" выбранной им профессии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Поддерживайте ребенка, если у него есть терпение и желание, чтобы его мечта сбылась</a:t>
            </a:r>
            <a:r>
              <a:rPr lang="ru-RU" alt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Если возникают разногласия в выборе профессии, используйте возможность посоветоваться со специалистами-консультантами.</a:t>
            </a:r>
          </a:p>
          <a:p>
            <a:pPr marL="285750" indent="-285750" algn="just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 давите на ребенка в выборе профессии, иначе это может обернуться стойкими конфликтами.</a:t>
            </a:r>
          </a:p>
          <a:p>
            <a:pPr marL="285750" indent="-285750" algn="just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Если ваш ребенок рано увлекся какой-то профессией, дайте ему возможность поддерживать этот интерес с помощью литературы, занятия в кружках и т. д.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354" y="577238"/>
            <a:ext cx="9036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</a:t>
            </a:r>
            <a:r>
              <a:rPr lang="ru-RU" alt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мамы </a:t>
            </a:r>
            <a:r>
              <a:rPr lang="ru-RU" alt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папы!</a:t>
            </a:r>
            <a:endParaRPr lang="ru-RU" alt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Выбор профессии - важное и ответственное дело!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Выбирая профессию, нужно учитывать интересы ребенка, способности, его склонности, желания и только потом семейные интересы и традиции 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3883" y="6304001"/>
            <a:ext cx="88786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       </a:t>
            </a:r>
            <a:r>
              <a:rPr lang="ru-RU" sz="2000" b="1" dirty="0" smtClean="0"/>
              <a:t>Труд </a:t>
            </a:r>
            <a:r>
              <a:rPr lang="ru-RU" sz="2000" b="1" dirty="0"/>
              <a:t>освобождает нас от трех великих зол: скуки, порока и нужды.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853609" y="6550223"/>
            <a:ext cx="1277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Вольтер</a:t>
            </a:r>
          </a:p>
        </p:txBody>
      </p:sp>
    </p:spTree>
    <p:extLst>
      <p:ext uri="{BB962C8B-B14F-4D97-AF65-F5344CB8AC3E}">
        <p14:creationId xmlns:p14="http://schemas.microsoft.com/office/powerpoint/2010/main" val="1155362693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869160"/>
            <a:ext cx="8568952" cy="1765360"/>
          </a:xfrm>
          <a:prstGeom prst="rect">
            <a:avLst/>
          </a:prstGeom>
        </p:spPr>
        <p:txBody>
          <a:bodyPr>
            <a:prstTxWarp prst="textPlain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C0099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В природе все мудро продумано и устроено, всяк должен заниматься своим делом, </a:t>
            </a:r>
            <a:endParaRPr lang="ru-RU" b="1" cap="all" dirty="0" smtClean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solidFill>
                <a:srgbClr val="CC0099"/>
              </a:solidFill>
              <a:effectLst>
                <a:reflection blurRad="12700" stA="28000" endPos="45000" dist="1000" dir="5400000" sy="-100000" algn="bl" rotWithShape="0"/>
              </a:effectLst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C0099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 </a:t>
            </a:r>
            <a:r>
              <a:rPr lang="ru-RU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CC0099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в этой мудрости — высшая справедливость жизни.</a:t>
            </a:r>
            <a:r>
              <a:rPr lang="ru-RU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/>
            </a:r>
            <a:br>
              <a:rPr lang="ru-RU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</a:br>
            <a:r>
              <a:rPr lang="ru-RU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charset="0"/>
              </a:rPr>
              <a:t>                                                                          </a:t>
            </a:r>
            <a:r>
              <a:rPr lang="ru-RU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Леонардо да Винчи</a:t>
            </a:r>
          </a:p>
        </p:txBody>
      </p:sp>
      <p:pic>
        <p:nvPicPr>
          <p:cNvPr id="3" name="Рисунок 2" descr="21-04.jpg"/>
          <p:cNvPicPr>
            <a:picLocks noChangeAspect="1"/>
          </p:cNvPicPr>
          <p:nvPr/>
        </p:nvPicPr>
        <p:blipFill>
          <a:blip r:embed="rId2" cstate="print"/>
          <a:srcRect l="5213" t="10887" r="6163" b="6672"/>
          <a:stretch>
            <a:fillRect/>
          </a:stretch>
        </p:blipFill>
        <p:spPr>
          <a:xfrm>
            <a:off x="539552" y="116632"/>
            <a:ext cx="7875240" cy="4725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5325592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3819138"/>
            <a:ext cx="8964488" cy="10618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Анкета </a:t>
            </a:r>
            <a:r>
              <a:rPr lang="ru-RU" dirty="0"/>
              <a:t>№2 для родителей. </a:t>
            </a:r>
            <a:endParaRPr lang="ru-RU" dirty="0" smtClean="0"/>
          </a:p>
          <a:p>
            <a:r>
              <a:rPr lang="ru-RU" dirty="0" smtClean="0"/>
              <a:t>"</a:t>
            </a:r>
            <a:r>
              <a:rPr lang="ru-RU" dirty="0"/>
              <a:t>Моя роль в подготовке ребенка к труду и выбору профессии" </a:t>
            </a:r>
            <a:r>
              <a:rPr lang="ru-RU" dirty="0" smtClean="0"/>
              <a:t>1.</a:t>
            </a:r>
          </a:p>
          <a:p>
            <a:r>
              <a:rPr lang="ru-RU" dirty="0"/>
              <a:t>1</a:t>
            </a:r>
            <a:r>
              <a:rPr lang="ru-RU" dirty="0" smtClean="0"/>
              <a:t>. </a:t>
            </a:r>
            <a:r>
              <a:rPr lang="ru-RU" dirty="0"/>
              <a:t>Я часто рассказываю дома о своей профессии, успехах и трудностях на работе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2. Мы с ребенком часто обсуждаем прочитанные им книги, бываем в музеях, на выставках.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. Я не знаю, имеет ли какое-нибудь общественное поручение мой сын (дочь</a:t>
            </a:r>
            <a:r>
              <a:rPr lang="ru-RU" dirty="0" smtClean="0"/>
              <a:t>).</a:t>
            </a:r>
          </a:p>
          <a:p>
            <a:r>
              <a:rPr lang="ru-RU" dirty="0" smtClean="0"/>
              <a:t> </a:t>
            </a:r>
            <a:r>
              <a:rPr lang="ru-RU" dirty="0"/>
              <a:t>4. Мой ребенок хорошо знает, где и кем я работаю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5. У меня нет свободного времени, чтобы обсуждать со своим ребенком его интересы и увлечения. </a:t>
            </a:r>
            <a:endParaRPr lang="ru-RU" dirty="0" smtClean="0"/>
          </a:p>
          <a:p>
            <a:r>
              <a:rPr lang="ru-RU" dirty="0" smtClean="0"/>
              <a:t>6</a:t>
            </a:r>
            <a:r>
              <a:rPr lang="ru-RU" dirty="0"/>
              <a:t>. Я никогда бы не выступил(а) с рассказом о своей профессии и работе перед классом, в котором учится мой сын (дочь</a:t>
            </a:r>
            <a:r>
              <a:rPr lang="ru-RU" dirty="0" smtClean="0"/>
              <a:t>),</a:t>
            </a:r>
          </a:p>
          <a:p>
            <a:r>
              <a:rPr lang="ru-RU" dirty="0" smtClean="0"/>
              <a:t> </a:t>
            </a:r>
            <a:r>
              <a:rPr lang="ru-RU" dirty="0"/>
              <a:t>7. Я думаю, что кем бы ни стал в будущем мой ребенок, </a:t>
            </a:r>
            <a:r>
              <a:rPr lang="ru-RU" dirty="0" err="1"/>
              <a:t>общетрудовые</a:t>
            </a:r>
            <a:r>
              <a:rPr lang="ru-RU" dirty="0"/>
              <a:t> навыки, полученные им в школе и дома, пригодятся в </a:t>
            </a:r>
            <a:r>
              <a:rPr lang="ru-RU" dirty="0" smtClean="0"/>
              <a:t>жизни</a:t>
            </a:r>
          </a:p>
          <a:p>
            <a:r>
              <a:rPr lang="ru-RU" dirty="0" smtClean="0"/>
              <a:t>8</a:t>
            </a:r>
            <a:r>
              <a:rPr lang="ru-RU" dirty="0"/>
              <a:t>. Большую радость и мне, и моему ребенку приносит совместное выполнение трудовых обязанностей дома. </a:t>
            </a:r>
            <a:endParaRPr lang="ru-RU" dirty="0" smtClean="0"/>
          </a:p>
          <a:p>
            <a:r>
              <a:rPr lang="ru-RU" dirty="0" smtClean="0"/>
              <a:t>9</a:t>
            </a:r>
            <a:r>
              <a:rPr lang="ru-RU" dirty="0"/>
              <a:t>. Моя работа не настолько интересна по содержанию, чтобы я рассказывал (а) о ней своему ребенку. </a:t>
            </a:r>
            <a:endParaRPr lang="ru-RU" dirty="0" smtClean="0"/>
          </a:p>
          <a:p>
            <a:r>
              <a:rPr lang="ru-RU" dirty="0" smtClean="0"/>
              <a:t>10</a:t>
            </a:r>
            <a:r>
              <a:rPr lang="ru-RU" dirty="0"/>
              <a:t>. Если в школе будет организован летний лагерь труда и отдыха, мой ребенок обязательно туда поедет. </a:t>
            </a:r>
            <a:endParaRPr lang="ru-RU" dirty="0" smtClean="0"/>
          </a:p>
          <a:p>
            <a:r>
              <a:rPr lang="ru-RU" dirty="0" smtClean="0"/>
              <a:t>11</a:t>
            </a:r>
            <a:r>
              <a:rPr lang="ru-RU" dirty="0"/>
              <a:t>. Я стараюсь, чтобы сын (дочь) имел(а) дома постоянное поручение (мытье посуды, покупка продуктов и т.п.). </a:t>
            </a:r>
            <a:endParaRPr lang="ru-RU" dirty="0" smtClean="0"/>
          </a:p>
          <a:p>
            <a:r>
              <a:rPr lang="ru-RU" dirty="0" smtClean="0"/>
              <a:t>12</a:t>
            </a:r>
            <a:r>
              <a:rPr lang="ru-RU" dirty="0"/>
              <a:t>. Я не хочу советовать своему ребенку, чем заниматься в жизни, потому что он должен решить этот вопрос самостоятельно.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16571783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326148"/>
            <a:ext cx="9144000" cy="812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13</a:t>
            </a:r>
            <a:r>
              <a:rPr lang="ru-RU" dirty="0"/>
              <a:t>. Мне кажется, что заставлять сына (дочь) участвовать в работе по дому не нужно, он(а) еще успеет в жизни наработаться. </a:t>
            </a:r>
          </a:p>
          <a:p>
            <a:r>
              <a:rPr lang="ru-RU" dirty="0"/>
              <a:t>14. Я знаю, какие учебные предметы больше всего нравятся моему ребенку, а какие нет. </a:t>
            </a:r>
          </a:p>
          <a:p>
            <a:r>
              <a:rPr lang="ru-RU" dirty="0"/>
              <a:t>15. Я считаю, что можно наказывать трудом за </a:t>
            </a:r>
            <a:r>
              <a:rPr lang="ru-RU" dirty="0" err="1"/>
              <a:t>проступоки</a:t>
            </a:r>
            <a:r>
              <a:rPr lang="ru-RU" dirty="0"/>
              <a:t> и поощрять деньгами за хорошо выполненное поручение. </a:t>
            </a:r>
          </a:p>
          <a:p>
            <a:r>
              <a:rPr lang="ru-RU" dirty="0"/>
              <a:t>16. Я думаю, что участие в общественных делах поможет моему ребенку проявить свои способности. </a:t>
            </a:r>
          </a:p>
          <a:p>
            <a:r>
              <a:rPr lang="ru-RU" dirty="0" smtClean="0"/>
              <a:t> Обработка результатов</a:t>
            </a:r>
            <a:endParaRPr lang="ru-RU" dirty="0"/>
          </a:p>
          <a:p>
            <a:r>
              <a:rPr lang="ru-RU" dirty="0" smtClean="0"/>
              <a:t>Каждый </a:t>
            </a:r>
            <a:r>
              <a:rPr lang="ru-RU" dirty="0"/>
              <a:t>ответ, совпадающий с ключом, оценивается в 1 балл. Ключ: "да" - 1, 2, 4, 7, 8, 10, 11, 14, 16; "нет" - 3, 5, 6. 8, 12, 13, 15. Суммируйте полученные баллы. Если сумма их находится в пределах: 12-16 - можно сделать вывод, что Вы стремитесь активно научить ребенка полезным трудовым умениям и навыкам, помогаете проявить свои интересы, склонности, способности, расширяете его кругозор; 8-11 - Вы понимаете важность семейного воспитания в подготовке школьников к труду, однако у Вас есть резервы для более активного участия в трудовом воспитании своего ребенка; 4 - 7 - этот результат говорит о том, что Вы не очень много внимания уделяете трудовому воспитанию сына (дочери) и подготовке его к будущей профессии. Следует помнить, что Вашего ребенка ждет впереди нелегкая учеба, работа, и надо сейчас научить его преодолевать трудности, заинтересовать предстоящим трудом; 0-3 - у Вас мало свободного времени, или Вы не уверены, что сможете в чем-то помочь своему ребенку, поэтому относитесь к воспитанию в семье не очень серьезно. Однако ребенок нуждается в Вашем участии и внимании. В будущем он может столкнуться с серьезными затруднениями в профессиональном обучении и трудовой деятельности. Поддержите своего ребенка в учебе, общественной работе, домашних делах.</a:t>
            </a:r>
          </a:p>
        </p:txBody>
      </p:sp>
    </p:spTree>
    <p:extLst>
      <p:ext uri="{BB962C8B-B14F-4D97-AF65-F5344CB8AC3E}">
        <p14:creationId xmlns:p14="http://schemas.microsoft.com/office/powerpoint/2010/main" val="3430382155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905000"/>
            <a:ext cx="8210550" cy="4114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7500" smtClean="0">
                <a:solidFill>
                  <a:schemeClr val="accent1"/>
                </a:solidFill>
              </a:rPr>
              <a:t>Спасибо за внимание !</a:t>
            </a: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4400"/>
            <a:ext cx="25209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0"/>
            <a:ext cx="2520950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719084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1360</Words>
  <Application>Microsoft Office PowerPoint</Application>
  <PresentationFormat>Экран (4:3)</PresentationFormat>
  <Paragraphs>135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Трек</vt:lpstr>
      <vt:lpstr>      Роль семьи на этапе самоопределения старшего школьника    Подготовила педагог- психолог Трутнева Л.И.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евро</dc:creator>
  <cp:lastModifiedBy>Пользователь Windows</cp:lastModifiedBy>
  <cp:revision>53</cp:revision>
  <dcterms:created xsi:type="dcterms:W3CDTF">2018-01-11T13:57:08Z</dcterms:created>
  <dcterms:modified xsi:type="dcterms:W3CDTF">2023-01-25T08:39:16Z</dcterms:modified>
</cp:coreProperties>
</file>