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03" r:id="rId2"/>
    <p:sldId id="304" r:id="rId3"/>
    <p:sldId id="299" r:id="rId4"/>
    <p:sldId id="302" r:id="rId5"/>
    <p:sldId id="259" r:id="rId6"/>
    <p:sldId id="297" r:id="rId7"/>
    <p:sldId id="300" r:id="rId8"/>
    <p:sldId id="272" r:id="rId9"/>
    <p:sldId id="293" r:id="rId10"/>
    <p:sldId id="256" r:id="rId11"/>
    <p:sldId id="257" r:id="rId12"/>
    <p:sldId id="258" r:id="rId13"/>
    <p:sldId id="275" r:id="rId14"/>
    <p:sldId id="277" r:id="rId15"/>
    <p:sldId id="276" r:id="rId16"/>
    <p:sldId id="279" r:id="rId17"/>
    <p:sldId id="278" r:id="rId18"/>
    <p:sldId id="280" r:id="rId19"/>
    <p:sldId id="281" r:id="rId20"/>
    <p:sldId id="283" r:id="rId21"/>
    <p:sldId id="284" r:id="rId22"/>
    <p:sldId id="285" r:id="rId23"/>
    <p:sldId id="286" r:id="rId24"/>
    <p:sldId id="287" r:id="rId25"/>
    <p:sldId id="292" r:id="rId26"/>
    <p:sldId id="289" r:id="rId27"/>
    <p:sldId id="282" r:id="rId28"/>
    <p:sldId id="290" r:id="rId29"/>
    <p:sldId id="301" r:id="rId30"/>
    <p:sldId id="29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A33EB-8F0C-4477-83BF-961EBBB001B6}" type="doc">
      <dgm:prSet loTypeId="urn:microsoft.com/office/officeart/2005/8/layout/radial5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FB8271B-E8F7-480B-924A-C4A934369F2E}">
      <dgm:prSet phldrT="[Текст]"/>
      <dgm:spPr/>
      <dgm:t>
        <a:bodyPr/>
        <a:lstStyle/>
        <a:p>
          <a:r>
            <a:rPr lang="ru-RU" dirty="0" smtClean="0"/>
            <a:t>Царство Вредных привычек</a:t>
          </a:r>
          <a:endParaRPr lang="ru-RU" dirty="0"/>
        </a:p>
      </dgm:t>
    </dgm:pt>
    <dgm:pt modelId="{885671BB-A287-42E5-BD5D-6A103368926F}" type="parTrans" cxnId="{AC73F330-F3F7-446A-8BC9-FE3918DD14D3}">
      <dgm:prSet/>
      <dgm:spPr/>
      <dgm:t>
        <a:bodyPr/>
        <a:lstStyle/>
        <a:p>
          <a:endParaRPr lang="ru-RU"/>
        </a:p>
      </dgm:t>
    </dgm:pt>
    <dgm:pt modelId="{DFCC7A0D-F860-4009-BD69-17B51EA47680}" type="sibTrans" cxnId="{AC73F330-F3F7-446A-8BC9-FE3918DD14D3}">
      <dgm:prSet/>
      <dgm:spPr/>
      <dgm:t>
        <a:bodyPr/>
        <a:lstStyle/>
        <a:p>
          <a:endParaRPr lang="ru-RU"/>
        </a:p>
      </dgm:t>
    </dgm:pt>
    <dgm:pt modelId="{E07AC61C-02F8-420F-9EB1-DB40306F0700}">
      <dgm:prSet phldrT="[Текст]" custT="1"/>
      <dgm:spPr/>
      <dgm:t>
        <a:bodyPr/>
        <a:lstStyle/>
        <a:p>
          <a:r>
            <a:rPr lang="ru-RU" sz="4000" dirty="0" smtClean="0"/>
            <a:t>Никотин</a:t>
          </a:r>
          <a:endParaRPr lang="ru-RU" sz="4000" dirty="0"/>
        </a:p>
      </dgm:t>
    </dgm:pt>
    <dgm:pt modelId="{14509C10-A7CD-4DE6-BB11-E53BC41876A3}" type="parTrans" cxnId="{CC8BAD5A-9CD2-4608-80B5-FE72DEDD20C2}">
      <dgm:prSet/>
      <dgm:spPr/>
      <dgm:t>
        <a:bodyPr/>
        <a:lstStyle/>
        <a:p>
          <a:endParaRPr lang="ru-RU"/>
        </a:p>
      </dgm:t>
    </dgm:pt>
    <dgm:pt modelId="{D915AA47-BEBC-4C23-A20E-E3CCCE2C64CF}" type="sibTrans" cxnId="{CC8BAD5A-9CD2-4608-80B5-FE72DEDD20C2}">
      <dgm:prSet/>
      <dgm:spPr/>
      <dgm:t>
        <a:bodyPr/>
        <a:lstStyle/>
        <a:p>
          <a:endParaRPr lang="ru-RU"/>
        </a:p>
      </dgm:t>
    </dgm:pt>
    <dgm:pt modelId="{D8C5334F-B288-4EBC-8A52-535D6132AF6B}">
      <dgm:prSet phldrT="[Текст]" custT="1"/>
      <dgm:spPr/>
      <dgm:t>
        <a:bodyPr/>
        <a:lstStyle/>
        <a:p>
          <a:pPr algn="ctr"/>
          <a:r>
            <a:rPr lang="ru-RU" sz="4000" dirty="0" smtClean="0"/>
            <a:t>Алкоголь</a:t>
          </a:r>
          <a:endParaRPr lang="ru-RU" sz="4000" dirty="0"/>
        </a:p>
      </dgm:t>
    </dgm:pt>
    <dgm:pt modelId="{4B113692-BE7C-4E6E-8A26-482DE027D96D}" type="parTrans" cxnId="{A0CE4B54-6236-49AF-930F-7D08259A9583}">
      <dgm:prSet/>
      <dgm:spPr/>
      <dgm:t>
        <a:bodyPr/>
        <a:lstStyle/>
        <a:p>
          <a:endParaRPr lang="ru-RU"/>
        </a:p>
      </dgm:t>
    </dgm:pt>
    <dgm:pt modelId="{53482B90-6B33-49D4-A2B5-088110490623}" type="sibTrans" cxnId="{A0CE4B54-6236-49AF-930F-7D08259A9583}">
      <dgm:prSet/>
      <dgm:spPr/>
      <dgm:t>
        <a:bodyPr/>
        <a:lstStyle/>
        <a:p>
          <a:endParaRPr lang="ru-RU"/>
        </a:p>
      </dgm:t>
    </dgm:pt>
    <dgm:pt modelId="{5F4F56C4-4528-49C4-8730-14C587620C4C}">
      <dgm:prSet phldrT="[Текст]" custT="1"/>
      <dgm:spPr/>
      <dgm:t>
        <a:bodyPr/>
        <a:lstStyle/>
        <a:p>
          <a:r>
            <a:rPr lang="ru-RU" sz="4000" dirty="0" smtClean="0"/>
            <a:t>Наркотик</a:t>
          </a:r>
          <a:endParaRPr lang="ru-RU" sz="4000" dirty="0"/>
        </a:p>
      </dgm:t>
    </dgm:pt>
    <dgm:pt modelId="{76E72FFB-C865-4E93-9F8D-EB24F6CE4681}" type="parTrans" cxnId="{F3F91E78-B682-468F-913D-09557ED41841}">
      <dgm:prSet/>
      <dgm:spPr/>
      <dgm:t>
        <a:bodyPr/>
        <a:lstStyle/>
        <a:p>
          <a:endParaRPr lang="ru-RU"/>
        </a:p>
      </dgm:t>
    </dgm:pt>
    <dgm:pt modelId="{B45F20A6-7381-4E7F-8B73-D431A3F5C5DF}" type="sibTrans" cxnId="{F3F91E78-B682-468F-913D-09557ED41841}">
      <dgm:prSet/>
      <dgm:spPr/>
      <dgm:t>
        <a:bodyPr/>
        <a:lstStyle/>
        <a:p>
          <a:endParaRPr lang="ru-RU"/>
        </a:p>
      </dgm:t>
    </dgm:pt>
    <dgm:pt modelId="{CE536F1E-1AFA-41BF-8A15-86B16F6EC261}">
      <dgm:prSet phldrT="[Текст]" custT="1"/>
      <dgm:spPr/>
      <dgm:t>
        <a:bodyPr/>
        <a:lstStyle/>
        <a:p>
          <a:r>
            <a:rPr lang="ru-RU" sz="4000" dirty="0" smtClean="0"/>
            <a:t>Азарт</a:t>
          </a:r>
          <a:endParaRPr lang="ru-RU" sz="4000" dirty="0"/>
        </a:p>
      </dgm:t>
    </dgm:pt>
    <dgm:pt modelId="{B7E304AF-9282-4147-BC5F-D2FB0D316552}" type="parTrans" cxnId="{7888D0DA-0155-420D-940C-79B2736290BC}">
      <dgm:prSet/>
      <dgm:spPr/>
      <dgm:t>
        <a:bodyPr/>
        <a:lstStyle/>
        <a:p>
          <a:endParaRPr lang="ru-RU"/>
        </a:p>
      </dgm:t>
    </dgm:pt>
    <dgm:pt modelId="{9E5FC9E2-06A0-4A17-B24B-78D03B3F162B}" type="sibTrans" cxnId="{7888D0DA-0155-420D-940C-79B2736290BC}">
      <dgm:prSet/>
      <dgm:spPr/>
      <dgm:t>
        <a:bodyPr/>
        <a:lstStyle/>
        <a:p>
          <a:endParaRPr lang="ru-RU"/>
        </a:p>
      </dgm:t>
    </dgm:pt>
    <dgm:pt modelId="{7E201F67-E2C0-4C86-801C-F092EA3477FC}" type="pres">
      <dgm:prSet presAssocID="{93CA33EB-8F0C-4477-83BF-961EBBB001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211E94-153C-4303-8C14-B8A2F4310B3C}" type="pres">
      <dgm:prSet presAssocID="{1FB8271B-E8F7-480B-924A-C4A934369F2E}" presName="centerShape" presStyleLbl="node0" presStyleIdx="0" presStyleCnt="1" custScaleX="173468" custScaleY="119645" custLinFactNeighborX="-3523" custLinFactNeighborY="0"/>
      <dgm:spPr/>
      <dgm:t>
        <a:bodyPr/>
        <a:lstStyle/>
        <a:p>
          <a:endParaRPr lang="ru-RU"/>
        </a:p>
      </dgm:t>
    </dgm:pt>
    <dgm:pt modelId="{AF750CE4-F584-4C7C-89D7-E0CC5B1B164D}" type="pres">
      <dgm:prSet presAssocID="{14509C10-A7CD-4DE6-BB11-E53BC41876A3}" presName="parTrans" presStyleLbl="sibTrans2D1" presStyleIdx="0" presStyleCnt="4" custScaleY="107784" custLinFactNeighborX="5140" custLinFactNeighborY="-5305"/>
      <dgm:spPr/>
      <dgm:t>
        <a:bodyPr/>
        <a:lstStyle/>
        <a:p>
          <a:endParaRPr lang="ru-RU"/>
        </a:p>
      </dgm:t>
    </dgm:pt>
    <dgm:pt modelId="{5CD7B3CB-52B9-4D18-B306-AD6ACD1373BE}" type="pres">
      <dgm:prSet presAssocID="{14509C10-A7CD-4DE6-BB11-E53BC41876A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8F99F56-8F56-4F71-9C87-F27C5FF38AA7}" type="pres">
      <dgm:prSet presAssocID="{E07AC61C-02F8-420F-9EB1-DB40306F0700}" presName="node" presStyleLbl="node1" presStyleIdx="0" presStyleCnt="4" custScaleX="156842" custScaleY="88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4ED05-00AD-45D2-9420-B6892D38EF29}" type="pres">
      <dgm:prSet presAssocID="{4B113692-BE7C-4E6E-8A26-482DE027D96D}" presName="parTrans" presStyleLbl="sibTrans2D1" presStyleIdx="1" presStyleCnt="4" custScaleX="134076" custLinFactNeighborX="-130" custLinFactNeighborY="-2845"/>
      <dgm:spPr/>
      <dgm:t>
        <a:bodyPr/>
        <a:lstStyle/>
        <a:p>
          <a:endParaRPr lang="ru-RU"/>
        </a:p>
      </dgm:t>
    </dgm:pt>
    <dgm:pt modelId="{E5A8A093-BABB-4475-90CD-7C435D46D2FB}" type="pres">
      <dgm:prSet presAssocID="{4B113692-BE7C-4E6E-8A26-482DE027D96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307481C-B22D-4405-BFA0-394789EB92EC}" type="pres">
      <dgm:prSet presAssocID="{D8C5334F-B288-4EBC-8A52-535D6132AF6B}" presName="node" presStyleLbl="node1" presStyleIdx="1" presStyleCnt="4" custScaleX="177618" custScaleY="95725" custRadScaleRad="128186" custRadScaleInc="-2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55C1-A87E-463C-819B-F4C714D28C01}" type="pres">
      <dgm:prSet presAssocID="{76E72FFB-C865-4E93-9F8D-EB24F6CE4681}" presName="parTrans" presStyleLbl="sibTrans2D1" presStyleIdx="2" presStyleCnt="4"/>
      <dgm:spPr/>
      <dgm:t>
        <a:bodyPr/>
        <a:lstStyle/>
        <a:p>
          <a:endParaRPr lang="ru-RU"/>
        </a:p>
      </dgm:t>
    </dgm:pt>
    <dgm:pt modelId="{F6C8A8DB-1F20-44CF-9CA1-7C47AB0563CF}" type="pres">
      <dgm:prSet presAssocID="{76E72FFB-C865-4E93-9F8D-EB24F6CE468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66F2083-EDED-4EA0-847D-E7F53AE070F7}" type="pres">
      <dgm:prSet presAssocID="{5F4F56C4-4528-49C4-8730-14C587620C4C}" presName="node" presStyleLbl="node1" presStyleIdx="2" presStyleCnt="4" custScaleX="190464" custScaleY="88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CA99F-059D-471E-AC06-91E7CE3F9186}" type="pres">
      <dgm:prSet presAssocID="{B7E304AF-9282-4147-BC5F-D2FB0D316552}" presName="parTrans" presStyleLbl="sibTrans2D1" presStyleIdx="3" presStyleCnt="4" custLinFactNeighborX="-3113" custLinFactNeighborY="-8766"/>
      <dgm:spPr/>
      <dgm:t>
        <a:bodyPr/>
        <a:lstStyle/>
        <a:p>
          <a:endParaRPr lang="ru-RU"/>
        </a:p>
      </dgm:t>
    </dgm:pt>
    <dgm:pt modelId="{6BD7CB8F-B741-4946-BE9F-06FFBD9A408C}" type="pres">
      <dgm:prSet presAssocID="{B7E304AF-9282-4147-BC5F-D2FB0D31655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22C8F07-9A73-4CDD-AF73-20F6E8888993}" type="pres">
      <dgm:prSet presAssocID="{CE536F1E-1AFA-41BF-8A15-86B16F6EC261}" presName="node" presStyleLbl="node1" presStyleIdx="3" presStyleCnt="4" custScaleX="119027" custScaleY="95849" custRadScaleRad="121999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EE34A4-EB30-426D-8CA6-73698C5A49A6}" type="presOf" srcId="{B7E304AF-9282-4147-BC5F-D2FB0D316552}" destId="{F8FCA99F-059D-471E-AC06-91E7CE3F9186}" srcOrd="0" destOrd="0" presId="urn:microsoft.com/office/officeart/2005/8/layout/radial5"/>
    <dgm:cxn modelId="{66533DB1-F62F-4E6F-8493-FAE3D09A2323}" type="presOf" srcId="{1FB8271B-E8F7-480B-924A-C4A934369F2E}" destId="{D5211E94-153C-4303-8C14-B8A2F4310B3C}" srcOrd="0" destOrd="0" presId="urn:microsoft.com/office/officeart/2005/8/layout/radial5"/>
    <dgm:cxn modelId="{CC8BAD5A-9CD2-4608-80B5-FE72DEDD20C2}" srcId="{1FB8271B-E8F7-480B-924A-C4A934369F2E}" destId="{E07AC61C-02F8-420F-9EB1-DB40306F0700}" srcOrd="0" destOrd="0" parTransId="{14509C10-A7CD-4DE6-BB11-E53BC41876A3}" sibTransId="{D915AA47-BEBC-4C23-A20E-E3CCCE2C64CF}"/>
    <dgm:cxn modelId="{DE0D61F6-6197-416C-AEF3-E079367891EF}" type="presOf" srcId="{4B113692-BE7C-4E6E-8A26-482DE027D96D}" destId="{E5A8A093-BABB-4475-90CD-7C435D46D2FB}" srcOrd="1" destOrd="0" presId="urn:microsoft.com/office/officeart/2005/8/layout/radial5"/>
    <dgm:cxn modelId="{900BA3C1-CE1C-4F5A-844F-F5209161C674}" type="presOf" srcId="{93CA33EB-8F0C-4477-83BF-961EBBB001B6}" destId="{7E201F67-E2C0-4C86-801C-F092EA3477FC}" srcOrd="0" destOrd="0" presId="urn:microsoft.com/office/officeart/2005/8/layout/radial5"/>
    <dgm:cxn modelId="{1218EA0A-EBF8-43BC-8BAC-786CBCDEF06D}" type="presOf" srcId="{14509C10-A7CD-4DE6-BB11-E53BC41876A3}" destId="{5CD7B3CB-52B9-4D18-B306-AD6ACD1373BE}" srcOrd="1" destOrd="0" presId="urn:microsoft.com/office/officeart/2005/8/layout/radial5"/>
    <dgm:cxn modelId="{F189BC30-05AA-4059-AE77-2739A1999BD8}" type="presOf" srcId="{D8C5334F-B288-4EBC-8A52-535D6132AF6B}" destId="{1307481C-B22D-4405-BFA0-394789EB92EC}" srcOrd="0" destOrd="0" presId="urn:microsoft.com/office/officeart/2005/8/layout/radial5"/>
    <dgm:cxn modelId="{F3F91E78-B682-468F-913D-09557ED41841}" srcId="{1FB8271B-E8F7-480B-924A-C4A934369F2E}" destId="{5F4F56C4-4528-49C4-8730-14C587620C4C}" srcOrd="2" destOrd="0" parTransId="{76E72FFB-C865-4E93-9F8D-EB24F6CE4681}" sibTransId="{B45F20A6-7381-4E7F-8B73-D431A3F5C5DF}"/>
    <dgm:cxn modelId="{4EDC57EA-B2E8-4490-B077-D714078BCA99}" type="presOf" srcId="{B7E304AF-9282-4147-BC5F-D2FB0D316552}" destId="{6BD7CB8F-B741-4946-BE9F-06FFBD9A408C}" srcOrd="1" destOrd="0" presId="urn:microsoft.com/office/officeart/2005/8/layout/radial5"/>
    <dgm:cxn modelId="{C5172FDA-8DC9-4F43-8FA7-5EB17CA5C86E}" type="presOf" srcId="{4B113692-BE7C-4E6E-8A26-482DE027D96D}" destId="{D0F4ED05-00AD-45D2-9420-B6892D38EF29}" srcOrd="0" destOrd="0" presId="urn:microsoft.com/office/officeart/2005/8/layout/radial5"/>
    <dgm:cxn modelId="{AC73F330-F3F7-446A-8BC9-FE3918DD14D3}" srcId="{93CA33EB-8F0C-4477-83BF-961EBBB001B6}" destId="{1FB8271B-E8F7-480B-924A-C4A934369F2E}" srcOrd="0" destOrd="0" parTransId="{885671BB-A287-42E5-BD5D-6A103368926F}" sibTransId="{DFCC7A0D-F860-4009-BD69-17B51EA47680}"/>
    <dgm:cxn modelId="{1D70F95A-419F-4765-8224-1F03F9A16C1D}" type="presOf" srcId="{E07AC61C-02F8-420F-9EB1-DB40306F0700}" destId="{18F99F56-8F56-4F71-9C87-F27C5FF38AA7}" srcOrd="0" destOrd="0" presId="urn:microsoft.com/office/officeart/2005/8/layout/radial5"/>
    <dgm:cxn modelId="{563C6CDC-E1C3-4541-8734-F5B9BB217807}" type="presOf" srcId="{5F4F56C4-4528-49C4-8730-14C587620C4C}" destId="{366F2083-EDED-4EA0-847D-E7F53AE070F7}" srcOrd="0" destOrd="0" presId="urn:microsoft.com/office/officeart/2005/8/layout/radial5"/>
    <dgm:cxn modelId="{7888D0DA-0155-420D-940C-79B2736290BC}" srcId="{1FB8271B-E8F7-480B-924A-C4A934369F2E}" destId="{CE536F1E-1AFA-41BF-8A15-86B16F6EC261}" srcOrd="3" destOrd="0" parTransId="{B7E304AF-9282-4147-BC5F-D2FB0D316552}" sibTransId="{9E5FC9E2-06A0-4A17-B24B-78D03B3F162B}"/>
    <dgm:cxn modelId="{6DEFFEF1-011B-4942-A7EA-8ECCBD5D0A51}" type="presOf" srcId="{76E72FFB-C865-4E93-9F8D-EB24F6CE4681}" destId="{F6C8A8DB-1F20-44CF-9CA1-7C47AB0563CF}" srcOrd="1" destOrd="0" presId="urn:microsoft.com/office/officeart/2005/8/layout/radial5"/>
    <dgm:cxn modelId="{1BC1C98B-C786-4E79-8162-AC9554208C97}" type="presOf" srcId="{14509C10-A7CD-4DE6-BB11-E53BC41876A3}" destId="{AF750CE4-F584-4C7C-89D7-E0CC5B1B164D}" srcOrd="0" destOrd="0" presId="urn:microsoft.com/office/officeart/2005/8/layout/radial5"/>
    <dgm:cxn modelId="{8CCD4A60-4A27-4DC1-9867-474E75080265}" type="presOf" srcId="{76E72FFB-C865-4E93-9F8D-EB24F6CE4681}" destId="{3B9355C1-A87E-463C-819B-F4C714D28C01}" srcOrd="0" destOrd="0" presId="urn:microsoft.com/office/officeart/2005/8/layout/radial5"/>
    <dgm:cxn modelId="{A0CE4B54-6236-49AF-930F-7D08259A9583}" srcId="{1FB8271B-E8F7-480B-924A-C4A934369F2E}" destId="{D8C5334F-B288-4EBC-8A52-535D6132AF6B}" srcOrd="1" destOrd="0" parTransId="{4B113692-BE7C-4E6E-8A26-482DE027D96D}" sibTransId="{53482B90-6B33-49D4-A2B5-088110490623}"/>
    <dgm:cxn modelId="{715F5F44-DEC0-4F43-A19A-4A6F8C197518}" type="presOf" srcId="{CE536F1E-1AFA-41BF-8A15-86B16F6EC261}" destId="{222C8F07-9A73-4CDD-AF73-20F6E8888993}" srcOrd="0" destOrd="0" presId="urn:microsoft.com/office/officeart/2005/8/layout/radial5"/>
    <dgm:cxn modelId="{5F39B0E8-0D94-4766-A706-5ED8B39EF915}" type="presParOf" srcId="{7E201F67-E2C0-4C86-801C-F092EA3477FC}" destId="{D5211E94-153C-4303-8C14-B8A2F4310B3C}" srcOrd="0" destOrd="0" presId="urn:microsoft.com/office/officeart/2005/8/layout/radial5"/>
    <dgm:cxn modelId="{0BB5266D-8CB4-4551-91BD-A0C5DB5093ED}" type="presParOf" srcId="{7E201F67-E2C0-4C86-801C-F092EA3477FC}" destId="{AF750CE4-F584-4C7C-89D7-E0CC5B1B164D}" srcOrd="1" destOrd="0" presId="urn:microsoft.com/office/officeart/2005/8/layout/radial5"/>
    <dgm:cxn modelId="{42666FD9-5575-42C0-A8C4-09160AA2C009}" type="presParOf" srcId="{AF750CE4-F584-4C7C-89D7-E0CC5B1B164D}" destId="{5CD7B3CB-52B9-4D18-B306-AD6ACD1373BE}" srcOrd="0" destOrd="0" presId="urn:microsoft.com/office/officeart/2005/8/layout/radial5"/>
    <dgm:cxn modelId="{CF5F2CFF-B9BE-41E7-AABC-3C03CE2E4AA2}" type="presParOf" srcId="{7E201F67-E2C0-4C86-801C-F092EA3477FC}" destId="{18F99F56-8F56-4F71-9C87-F27C5FF38AA7}" srcOrd="2" destOrd="0" presId="urn:microsoft.com/office/officeart/2005/8/layout/radial5"/>
    <dgm:cxn modelId="{FEC5FCE7-A9CD-42FC-B9F8-CF6DE60B7202}" type="presParOf" srcId="{7E201F67-E2C0-4C86-801C-F092EA3477FC}" destId="{D0F4ED05-00AD-45D2-9420-B6892D38EF29}" srcOrd="3" destOrd="0" presId="urn:microsoft.com/office/officeart/2005/8/layout/radial5"/>
    <dgm:cxn modelId="{6B5E587F-2CCE-4B3A-B433-5D9AD40FCDE2}" type="presParOf" srcId="{D0F4ED05-00AD-45D2-9420-B6892D38EF29}" destId="{E5A8A093-BABB-4475-90CD-7C435D46D2FB}" srcOrd="0" destOrd="0" presId="urn:microsoft.com/office/officeart/2005/8/layout/radial5"/>
    <dgm:cxn modelId="{63435749-8593-48ED-AAED-928A1D988F7F}" type="presParOf" srcId="{7E201F67-E2C0-4C86-801C-F092EA3477FC}" destId="{1307481C-B22D-4405-BFA0-394789EB92EC}" srcOrd="4" destOrd="0" presId="urn:microsoft.com/office/officeart/2005/8/layout/radial5"/>
    <dgm:cxn modelId="{1A2D254C-D7A3-4143-A647-56EC48559E5A}" type="presParOf" srcId="{7E201F67-E2C0-4C86-801C-F092EA3477FC}" destId="{3B9355C1-A87E-463C-819B-F4C714D28C01}" srcOrd="5" destOrd="0" presId="urn:microsoft.com/office/officeart/2005/8/layout/radial5"/>
    <dgm:cxn modelId="{F720B717-6BF0-47B1-846A-BF077893A337}" type="presParOf" srcId="{3B9355C1-A87E-463C-819B-F4C714D28C01}" destId="{F6C8A8DB-1F20-44CF-9CA1-7C47AB0563CF}" srcOrd="0" destOrd="0" presId="urn:microsoft.com/office/officeart/2005/8/layout/radial5"/>
    <dgm:cxn modelId="{7E44B015-60CB-4A32-91F8-198A48026838}" type="presParOf" srcId="{7E201F67-E2C0-4C86-801C-F092EA3477FC}" destId="{366F2083-EDED-4EA0-847D-E7F53AE070F7}" srcOrd="6" destOrd="0" presId="urn:microsoft.com/office/officeart/2005/8/layout/radial5"/>
    <dgm:cxn modelId="{1F7F3650-179F-4EBF-A4BE-549E82564C48}" type="presParOf" srcId="{7E201F67-E2C0-4C86-801C-F092EA3477FC}" destId="{F8FCA99F-059D-471E-AC06-91E7CE3F9186}" srcOrd="7" destOrd="0" presId="urn:microsoft.com/office/officeart/2005/8/layout/radial5"/>
    <dgm:cxn modelId="{CABA6F13-7CAD-453A-A0D1-E33E8C2EFFE9}" type="presParOf" srcId="{F8FCA99F-059D-471E-AC06-91E7CE3F9186}" destId="{6BD7CB8F-B741-4946-BE9F-06FFBD9A408C}" srcOrd="0" destOrd="0" presId="urn:microsoft.com/office/officeart/2005/8/layout/radial5"/>
    <dgm:cxn modelId="{E4506ACB-2905-49A7-98A6-AD5DE61FC4D2}" type="presParOf" srcId="{7E201F67-E2C0-4C86-801C-F092EA3477FC}" destId="{222C8F07-9A73-4CDD-AF73-20F6E888899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11E94-153C-4303-8C14-B8A2F4310B3C}">
      <dsp:nvSpPr>
        <dsp:cNvPr id="0" name=""/>
        <dsp:cNvSpPr/>
      </dsp:nvSpPr>
      <dsp:spPr>
        <a:xfrm>
          <a:off x="2772186" y="2492895"/>
          <a:ext cx="2715505" cy="1872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Царство Вредных привычек</a:t>
          </a:r>
          <a:endParaRPr lang="ru-RU" sz="3100" kern="1200" dirty="0"/>
        </a:p>
      </dsp:txBody>
      <dsp:txXfrm>
        <a:off x="3169863" y="2767182"/>
        <a:ext cx="1920151" cy="1324374"/>
      </dsp:txXfrm>
    </dsp:sp>
    <dsp:sp modelId="{AF750CE4-F584-4C7C-89D7-E0CC5B1B164D}">
      <dsp:nvSpPr>
        <dsp:cNvPr id="0" name=""/>
        <dsp:cNvSpPr/>
      </dsp:nvSpPr>
      <dsp:spPr>
        <a:xfrm rot="16441824">
          <a:off x="4033843" y="1746126"/>
          <a:ext cx="421570" cy="661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092634" y="1941411"/>
        <a:ext cx="295099" cy="396617"/>
      </dsp:txXfrm>
    </dsp:sp>
    <dsp:sp modelId="{18F99F56-8F56-4F71-9C87-F27C5FF38AA7}">
      <dsp:nvSpPr>
        <dsp:cNvPr id="0" name=""/>
        <dsp:cNvSpPr/>
      </dsp:nvSpPr>
      <dsp:spPr>
        <a:xfrm>
          <a:off x="2893228" y="109450"/>
          <a:ext cx="2829111" cy="1591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Никотин</a:t>
          </a:r>
          <a:endParaRPr lang="ru-RU" sz="4000" kern="1200" dirty="0"/>
        </a:p>
      </dsp:txBody>
      <dsp:txXfrm>
        <a:off x="3307542" y="342553"/>
        <a:ext cx="2000483" cy="1125518"/>
      </dsp:txXfrm>
    </dsp:sp>
    <dsp:sp modelId="{D0F4ED05-00AD-45D2-9420-B6892D38EF29}">
      <dsp:nvSpPr>
        <dsp:cNvPr id="0" name=""/>
        <dsp:cNvSpPr/>
      </dsp:nvSpPr>
      <dsp:spPr>
        <a:xfrm rot="21526334">
          <a:off x="5545616" y="3071468"/>
          <a:ext cx="322943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545627" y="3195164"/>
        <a:ext cx="226060" cy="367974"/>
      </dsp:txXfrm>
    </dsp:sp>
    <dsp:sp modelId="{1307481C-B22D-4405-BFA0-394789EB92EC}">
      <dsp:nvSpPr>
        <dsp:cNvPr id="0" name=""/>
        <dsp:cNvSpPr/>
      </dsp:nvSpPr>
      <dsp:spPr>
        <a:xfrm>
          <a:off x="5940132" y="2492899"/>
          <a:ext cx="3203867" cy="1726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Алкоголь</a:t>
          </a:r>
          <a:endParaRPr lang="ru-RU" sz="4000" kern="1200" dirty="0"/>
        </a:p>
      </dsp:txBody>
      <dsp:txXfrm>
        <a:off x="6409327" y="2745766"/>
        <a:ext cx="2265477" cy="1220950"/>
      </dsp:txXfrm>
    </dsp:sp>
    <dsp:sp modelId="{3B9355C1-A87E-463C-819B-F4C714D28C01}">
      <dsp:nvSpPr>
        <dsp:cNvPr id="0" name=""/>
        <dsp:cNvSpPr/>
      </dsp:nvSpPr>
      <dsp:spPr>
        <a:xfrm rot="5158176">
          <a:off x="4012050" y="4443178"/>
          <a:ext cx="421855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070880" y="4502714"/>
        <a:ext cx="295299" cy="367974"/>
      </dsp:txXfrm>
    </dsp:sp>
    <dsp:sp modelId="{366F2083-EDED-4EA0-847D-E7F53AE070F7}">
      <dsp:nvSpPr>
        <dsp:cNvPr id="0" name=""/>
        <dsp:cNvSpPr/>
      </dsp:nvSpPr>
      <dsp:spPr>
        <a:xfrm>
          <a:off x="2589992" y="5158303"/>
          <a:ext cx="3435583" cy="1590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Наркотик</a:t>
          </a:r>
          <a:endParaRPr lang="ru-RU" sz="4000" kern="1200" dirty="0"/>
        </a:p>
      </dsp:txBody>
      <dsp:txXfrm>
        <a:off x="3093121" y="5391189"/>
        <a:ext cx="2429325" cy="1124473"/>
      </dsp:txXfrm>
    </dsp:sp>
    <dsp:sp modelId="{F8FCA99F-059D-471E-AC06-91E7CE3F9186}">
      <dsp:nvSpPr>
        <dsp:cNvPr id="0" name=""/>
        <dsp:cNvSpPr/>
      </dsp:nvSpPr>
      <dsp:spPr>
        <a:xfrm rot="10800000">
          <a:off x="2411760" y="3068963"/>
          <a:ext cx="249218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2486525" y="3191621"/>
        <a:ext cx="174453" cy="367974"/>
      </dsp:txXfrm>
    </dsp:sp>
    <dsp:sp modelId="{222C8F07-9A73-4CDD-AF73-20F6E8888993}">
      <dsp:nvSpPr>
        <dsp:cNvPr id="0" name=""/>
        <dsp:cNvSpPr/>
      </dsp:nvSpPr>
      <dsp:spPr>
        <a:xfrm>
          <a:off x="154957" y="2564909"/>
          <a:ext cx="2147005" cy="1728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Азарт</a:t>
          </a:r>
          <a:endParaRPr lang="ru-RU" sz="4000" kern="1200" dirty="0"/>
        </a:p>
      </dsp:txBody>
      <dsp:txXfrm>
        <a:off x="469379" y="2818104"/>
        <a:ext cx="1518161" cy="1222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1214-E55C-46AD-8D08-0181A5231066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1226-3978-419F-9EA7-784ECC5E7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820F9-173F-493D-BCF2-6DAF7A32129D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FADDB-AA26-44E6-9FBD-98AB52175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5114D-DF41-4C32-B224-82CB582D25E9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580C-8D19-4BF5-8BD0-31CD4A60B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941E-AE77-4D0E-953B-0750C6CEF50A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3171-F487-4137-9B86-224088DA4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6C21-45D2-480B-9B20-13891CF43419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BB281-7118-472D-A296-6CB9F013B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05113-1112-4E08-9668-C227B740E1E0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6C44C-3CE5-483F-96C3-FAF17282A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D8218-51AB-487E-86B1-BC9625CB195E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7D36-9633-4568-AE8A-742D571D2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F31D2-7F98-4B87-8D7E-850CFB1FD1BC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51E3-D0CA-4EC9-97CA-0A9EC62D7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BB104-8FF0-41EB-8C7A-30BCE203B872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0164-2D9A-471E-B886-7C13AD2F1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64D2-05AA-4048-B1BC-3C462D0FCA10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67E4E-F1AC-4C5F-95D6-FF9424292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9908C-224C-4BB8-9C57-4AEF8B2F4365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F28CB-B1DF-4335-9C5B-D6D6B4AC5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453BD0-C1FC-45CD-A476-EB9CB3430B70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4EAAA0-CCAD-46BA-8AC9-368DB2500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4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image" Target="../media/image26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jpeg"/><Relationship Id="rId5" Type="http://schemas.openxmlformats.org/officeDocument/2006/relationships/image" Target="../media/image29.png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zdorov.com.ua/Alko1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hyperlink" Target="http://img0.liveinternet.ru/images/attach/c/0/38/930/38930816_ZUB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hyperlink" Target="http://www.sdelaurukami.ru/images/e0a70f72bdae9885bfc32d7cd19a26a1_XL.jpg" TargetMode="External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Valeryi\Desktop\733c98dc233fa24a4b0e7be0164bd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712968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0.liveinternet.ru/images/attach/c/0/52/919/52919216_00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79"/>
            <a:ext cx="8460432" cy="4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img0.liveinternet.ru/images/attach/c/0/52/919/52919216_00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404664"/>
            <a:ext cx="84604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8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15212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Ч</a:t>
            </a:r>
            <a:r>
              <a:rPr lang="ru-RU" sz="44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ЕМ ЗАНИМАНИВАЮТ ЛЮДЕЙ ВРЕДНЫЕ ПРИВЫЧКИ?</a:t>
            </a:r>
            <a:endParaRPr lang="ru-RU" b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484313"/>
            <a:ext cx="8642350" cy="5040312"/>
          </a:xfrm>
        </p:spPr>
        <p:txBody>
          <a:bodyPr/>
          <a:lstStyle/>
          <a:p>
            <a:pPr algn="l"/>
            <a:r>
              <a:rPr lang="ru-RU" smtClean="0"/>
              <a:t>1. «Все в жизни нужно попробовать».</a:t>
            </a:r>
            <a:br>
              <a:rPr lang="ru-RU" smtClean="0"/>
            </a:br>
            <a:r>
              <a:rPr lang="ru-RU" smtClean="0"/>
              <a:t>2. «Вокруг такая скука, нужно развлечься, расслабиться».</a:t>
            </a:r>
            <a:br>
              <a:rPr lang="ru-RU" smtClean="0"/>
            </a:br>
            <a:r>
              <a:rPr lang="ru-RU" smtClean="0"/>
              <a:t>3. «Смотри, какая красивая пачка, бутылка, как призывно светятся огоньки в игровых автоматах»</a:t>
            </a:r>
            <a:br>
              <a:rPr lang="ru-RU" smtClean="0"/>
            </a:br>
            <a:r>
              <a:rPr lang="ru-RU" smtClean="0"/>
              <a:t>4. «Все это пробуют, поддержи компанию, у тебя появиться столько друзей!»</a:t>
            </a:r>
            <a:br>
              <a:rPr lang="ru-RU" smtClean="0"/>
            </a:br>
            <a:r>
              <a:rPr lang="ru-RU" smtClean="0"/>
              <a:t>5. «А в виртуальной игре ты можешь в один миг стать победителем! И не нужно учиться, трудиться, добиваться чего-то в жизни!»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Тест «Сможешь ли ты устоять?»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400675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1.Любишь ли ты смотреть телевизор?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2. Хотелось ли тебе играть в компьютерные игры больше трех часов ежедневно?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3.Хотелось ли тебе попробовать закурить?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4.Можешь ли ты весь выходной просидеть перед телевизором, оставив все свои дела?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5.Пробовал ли ты алкогольные напитки? 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6.Любишь ли ты уроки физкультуры?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7.Если друзья предложат тебе сбежать с уроков, согласишься ли ты?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8.Умеешь ли ты не повторять своих ошибок?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9.Если бы тебе прямо на улице незнакомый предложил коробку конфет, взял бы ты ее?7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10.Друзья зовут тебя в игровые автоматы, а ты еще не сделал уроки. Сможешь отказаться?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РЕЗУЛЬТАТ ТЕСТА</a:t>
            </a: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583247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500" smtClean="0"/>
              <a:t>Вы сказали </a:t>
            </a:r>
            <a:r>
              <a:rPr lang="ru-RU" sz="2500" b="1" smtClean="0">
                <a:solidFill>
                  <a:srgbClr val="C00000"/>
                </a:solidFill>
              </a:rPr>
              <a:t>«да» не больше 3 раз </a:t>
            </a:r>
            <a:r>
              <a:rPr lang="ru-RU" sz="2500" smtClean="0"/>
              <a:t>– вот ваш результат:</a:t>
            </a:r>
            <a:br>
              <a:rPr lang="ru-RU" sz="2500" smtClean="0"/>
            </a:br>
            <a:r>
              <a:rPr lang="ru-RU" sz="2500" smtClean="0"/>
              <a:t>Вы умеете управлять своими желаниями. У вас сильная воля и крепкий характер. Вы умеете отказаться от удовольствия, если это может принести вам вред, помешать вашим планам, вашим отношениям с родителями, учителями.</a:t>
            </a:r>
          </a:p>
          <a:p>
            <a:pPr>
              <a:buFontTx/>
              <a:buChar char="-"/>
            </a:pPr>
            <a:r>
              <a:rPr lang="ru-RU" sz="2500" smtClean="0"/>
              <a:t>Вы сказали </a:t>
            </a:r>
            <a:r>
              <a:rPr lang="ru-RU" sz="2500" b="1" smtClean="0">
                <a:solidFill>
                  <a:srgbClr val="C00000"/>
                </a:solidFill>
              </a:rPr>
              <a:t>«да» от 4 до 8 раз </a:t>
            </a:r>
            <a:r>
              <a:rPr lang="ru-RU" sz="2500" smtClean="0"/>
              <a:t>– ваш результат похуже. Вам не всегда удается управлять своими желаниями. Не хватает силы воли. Из-за этого можно попасть в зависимость от вредной привычки.</a:t>
            </a:r>
          </a:p>
          <a:p>
            <a:pPr>
              <a:buFontTx/>
              <a:buChar char="-"/>
            </a:pPr>
            <a:r>
              <a:rPr lang="ru-RU" sz="2500" smtClean="0"/>
              <a:t>Вы сказали </a:t>
            </a:r>
            <a:r>
              <a:rPr lang="ru-RU" sz="2500" b="1" smtClean="0">
                <a:solidFill>
                  <a:srgbClr val="C00000"/>
                </a:solidFill>
              </a:rPr>
              <a:t>«да» от 9 до 10 раз </a:t>
            </a:r>
            <a:r>
              <a:rPr lang="ru-RU" sz="2500" smtClean="0"/>
              <a:t>– тут уже пора задуматься.</a:t>
            </a:r>
            <a:br>
              <a:rPr lang="ru-RU" sz="2500" smtClean="0"/>
            </a:br>
            <a:r>
              <a:rPr lang="ru-RU" sz="2500" smtClean="0"/>
              <a:t>Вам очень трудно справиться со своими желаниями. Вас неудержимо тянет к сиюминутным удовольствиям. Вам нужно оценить свои действия. Вам нужно научиться говорить себе «нет».</a:t>
            </a:r>
            <a:br>
              <a:rPr lang="ru-RU" sz="2500" smtClean="0"/>
            </a:br>
            <a:endParaRPr lang="ru-RU" sz="25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924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«Курить – здоровью вредить!»</a:t>
            </a:r>
            <a:endParaRPr lang="ru-RU" sz="48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pic>
        <p:nvPicPr>
          <p:cNvPr id="31746" name="Picture 2" descr="C:\Users\User\Desktop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613" y="4116388"/>
            <a:ext cx="4751387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Users\User\Desktop\Рисунок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2875"/>
            <a:ext cx="3887788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4248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    </a:t>
            </a:r>
            <a:r>
              <a:rPr lang="ru-RU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Органы некурящих и курящих людей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 Зубы              Лёгкие            Печень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43011" name="Object 2"/>
          <p:cNvGraphicFramePr>
            <a:graphicFrameLocks noChangeAspect="1"/>
          </p:cNvGraphicFramePr>
          <p:nvPr/>
        </p:nvGraphicFramePr>
        <p:xfrm>
          <a:off x="323850" y="2636838"/>
          <a:ext cx="278606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Фотография Photo Editor" r:id="rId3" imgW="1057423" imgH="533474" progId="">
                  <p:embed/>
                </p:oleObj>
              </mc:Choice>
              <mc:Fallback>
                <p:oleObj name="Фотография Photo Editor" r:id="rId3" imgW="1057423" imgH="53347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636838"/>
                        <a:ext cx="2786063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3"/>
          <p:cNvGraphicFramePr>
            <a:graphicFrameLocks noChangeAspect="1"/>
          </p:cNvGraphicFramePr>
          <p:nvPr/>
        </p:nvGraphicFramePr>
        <p:xfrm>
          <a:off x="395288" y="4724400"/>
          <a:ext cx="2786062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Фотография Photo Editor" r:id="rId5" imgW="1057423" imgH="533474" progId="">
                  <p:embed/>
                </p:oleObj>
              </mc:Choice>
              <mc:Fallback>
                <p:oleObj name="Фотография Photo Editor" r:id="rId5" imgW="1057423" imgH="53347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24400"/>
                        <a:ext cx="2786062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492500" y="2492375"/>
          <a:ext cx="2786063" cy="206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Фотография Photo Editor" r:id="rId7" imgW="3476190" imgH="2676899" progId="">
                  <p:embed/>
                </p:oleObj>
              </mc:Choice>
              <mc:Fallback>
                <p:oleObj name="Фотография Photo Editor" r:id="rId7" imgW="3476190" imgH="267689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492375"/>
                        <a:ext cx="2786063" cy="206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563938" y="4764088"/>
          <a:ext cx="2714625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Фотография Photo Editor" r:id="rId9" imgW="1952898" imgH="1905266" progId="">
                  <p:embed/>
                </p:oleObj>
              </mc:Choice>
              <mc:Fallback>
                <p:oleObj name="Фотография Photo Editor" r:id="rId9" imgW="1952898" imgH="1905266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764088"/>
                        <a:ext cx="2714625" cy="209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 descr="Печень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6688" y="2636838"/>
            <a:ext cx="24399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Больная печень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43663" y="4684713"/>
            <a:ext cx="2500312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2047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Лёгкие некурящего и курящего человека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2770" name="Picture 2" descr="C:\Users\User\Desktop\1256036982_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8462963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      Это надо помнить!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Курение загрязняет лёгкие.</a:t>
            </a:r>
          </a:p>
          <a:p>
            <a:r>
              <a:rPr lang="ru-RU" smtClean="0"/>
              <a:t>Курение затрудняет проникновение воздуха в организм.</a:t>
            </a:r>
          </a:p>
          <a:p>
            <a:r>
              <a:rPr lang="ru-RU" smtClean="0"/>
              <a:t>Курение затрудняет нормальную работу мозга.</a:t>
            </a:r>
          </a:p>
          <a:p>
            <a:r>
              <a:rPr lang="ru-RU" smtClean="0"/>
              <a:t>От курения желтеют зубы и появляется дурной запах во рту.</a:t>
            </a:r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500" y="0"/>
            <a:ext cx="5786438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18ноября 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Международный день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отказа от курения!</a:t>
            </a:r>
          </a:p>
        </p:txBody>
      </p:sp>
      <p:pic>
        <p:nvPicPr>
          <p:cNvPr id="4" name="Picture 32" descr="cigarbutt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3"/>
            <a:ext cx="2428875" cy="2428875"/>
          </a:xfrm>
          <a:prstGeom prst="rect">
            <a:avLst/>
          </a:prstGeom>
          <a:noFill/>
          <a:effectLst>
            <a:outerShdw dist="137372" dir="19578596" algn="ctr" rotWithShape="0">
              <a:srgbClr val="FF3300">
                <a:alpha val="50000"/>
              </a:srgbClr>
            </a:outerShdw>
          </a:effectLst>
        </p:spPr>
      </p:pic>
      <p:graphicFrame>
        <p:nvGraphicFramePr>
          <p:cNvPr id="90115" name="Object 2"/>
          <p:cNvGraphicFramePr>
            <a:graphicFrameLocks noChangeAspect="1"/>
          </p:cNvGraphicFramePr>
          <p:nvPr/>
        </p:nvGraphicFramePr>
        <p:xfrm>
          <a:off x="2928938" y="4429125"/>
          <a:ext cx="2643187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Фотография Photo Editor" r:id="rId4" imgW="952633" imgH="952633" progId="">
                  <p:embed/>
                </p:oleObj>
              </mc:Choice>
              <mc:Fallback>
                <p:oleObj name="Фотография Photo Editor" r:id="rId4" imgW="952633" imgH="95263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4429125"/>
                        <a:ext cx="2643187" cy="207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MG_0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4165600"/>
            <a:ext cx="2928938" cy="2692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214346" y="2143117"/>
            <a:ext cx="935834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Жизнь прекрасна, чтобы тратить её на пустяки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75" y="3244850"/>
            <a:ext cx="67151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  <a:cs typeface="+mn-cs"/>
              </a:rPr>
              <a:t>никогда не кури!</a:t>
            </a:r>
            <a:endParaRPr lang="ru-RU" sz="54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76672"/>
            <a:ext cx="6768752" cy="17281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C3300"/>
                </a:solidFill>
              </a:rPr>
              <a:t>       </a:t>
            </a:r>
            <a:r>
              <a:rPr lang="ru-RU" sz="67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Вред алкоголя</a:t>
            </a:r>
            <a:r>
              <a:rPr lang="ru-RU" sz="4400" dirty="0" smtClean="0">
                <a:solidFill>
                  <a:srgbClr val="CC3300"/>
                </a:solidFill>
              </a:rPr>
              <a:t/>
            </a:r>
            <a:br>
              <a:rPr lang="ru-RU" sz="4400" dirty="0" smtClean="0">
                <a:solidFill>
                  <a:srgbClr val="CC3300"/>
                </a:solidFill>
              </a:rPr>
            </a:br>
            <a:endParaRPr lang="ru-RU" sz="4400" dirty="0" smtClean="0">
              <a:solidFill>
                <a:srgbClr val="CC33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667000"/>
            <a:ext cx="6775450" cy="341153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"/>
              <a:defRPr/>
            </a:pPr>
            <a:r>
              <a:rPr lang="ru-RU" sz="3600" b="1" smtClean="0">
                <a:solidFill>
                  <a:srgbClr val="FF0066"/>
                </a:solidFill>
              </a:rPr>
              <a:t>-  Пить – здоровью вредить;</a:t>
            </a:r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"/>
              <a:defRPr/>
            </a:pPr>
            <a:r>
              <a:rPr lang="ru-RU" sz="3600" b="1" smtClean="0">
                <a:solidFill>
                  <a:srgbClr val="FF0066"/>
                </a:solidFill>
              </a:rPr>
              <a:t>-  от алкоголя происходят значительные нарушения мозга;</a:t>
            </a:r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"/>
              <a:defRPr/>
            </a:pPr>
            <a:r>
              <a:rPr lang="ru-RU" sz="3600" b="1" smtClean="0">
                <a:solidFill>
                  <a:srgbClr val="FF0066"/>
                </a:solidFill>
              </a:rPr>
              <a:t>-  нарушается сон, теряется голос;</a:t>
            </a:r>
          </a:p>
        </p:txBody>
      </p:sp>
      <p:pic>
        <p:nvPicPr>
          <p:cNvPr id="19460" name="Picture 4" descr="Картинка 70 из 10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2114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>
                <a:solidFill>
                  <a:srgbClr val="FFFF66"/>
                </a:solidFill>
                <a:latin typeface="Comic Sans MS" pitchFamily="66" charset="0"/>
              </a:rPr>
              <a:t>Влияние алкоголя на организм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/>
              <a:t>От алкоголя страдают все внутренние органы, особенно мозг. Отравление мозга приводит к тому, что человек просто на просто глупеет. У него ухудшается память, он труднее усваивает новое.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/>
              <a:t>Пьяный человек – не человек, ибо он потерял то, что отличает человека от скотины – разум.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84"/>
            <a:ext cx="11430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4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Наркомания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—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268413"/>
            <a:ext cx="5076825" cy="5329237"/>
          </a:xfrm>
        </p:spPr>
        <p:txBody>
          <a:bodyPr>
            <a:normAutofit fontScale="92500" lnSpcReduction="10000"/>
          </a:bodyPr>
          <a:lstStyle/>
          <a:p>
            <a:pPr marL="0" indent="13652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хроническое заболевание, вызванное употреблением веществ-наркотиков.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Разные наркотики вызывают разную зависимость. Одни наркотики вызывают сильную психологическую зависимость, но не вызывают физической зависимости. Другие же, напротив, вызывают сильную физическую зависимость. Многие наркотики вызывают и физическую, и психологическую зависимость.</a:t>
            </a:r>
            <a:endParaRPr lang="ru-RU" dirty="0"/>
          </a:p>
        </p:txBody>
      </p:sp>
      <p:pic>
        <p:nvPicPr>
          <p:cNvPr id="37891" name="Содержимое 4" descr="image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1500188"/>
            <a:ext cx="3810000" cy="478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Игровая зависимость</a:t>
            </a:r>
            <a:endParaRPr lang="ru-RU" sz="60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sz="half" idx="1"/>
          </p:nvPr>
        </p:nvSpPr>
        <p:spPr>
          <a:xfrm>
            <a:off x="0" y="2708275"/>
            <a:ext cx="4716463" cy="3960813"/>
          </a:xfrm>
        </p:spPr>
        <p:txBody>
          <a:bodyPr/>
          <a:lstStyle/>
          <a:p>
            <a:pPr marL="0" indent="136525">
              <a:buFont typeface="Wingdings 2" pitchFamily="18" charset="2"/>
              <a:buNone/>
            </a:pPr>
            <a:r>
              <a:rPr lang="ru-RU" smtClean="0"/>
              <a:t>предполагаемая форма психологической зависимости, проявляющаяся в навязчивом увлечении видеоиграми и компьютерными играми.</a:t>
            </a:r>
          </a:p>
        </p:txBody>
      </p:sp>
      <p:pic>
        <p:nvPicPr>
          <p:cNvPr id="38915" name="Содержимое 4" descr="imag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4900" y="1285875"/>
            <a:ext cx="3943350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Игровая зависимость</a:t>
            </a:r>
            <a:endParaRPr lang="ru-RU" sz="60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24425"/>
          </a:xfrm>
        </p:spPr>
        <p:txBody>
          <a:bodyPr/>
          <a:lstStyle/>
          <a:p>
            <a:pPr marL="90488" indent="46038">
              <a:buFont typeface="Wingdings 2" pitchFamily="18" charset="2"/>
              <a:buNone/>
            </a:pPr>
            <a:r>
              <a:rPr lang="ru-RU" smtClean="0"/>
              <a:t>Известны случаи, когда слишком долгая игра приводила к фатальным последствиям. Так, в октябре 2005 года умерла от истощения китайская девочка после многосуточной игры в World of Warcraft. В онлайне прошли широчайшие похороны Snowly (такой был ник девочки).</a:t>
            </a:r>
          </a:p>
        </p:txBody>
      </p:sp>
      <p:pic>
        <p:nvPicPr>
          <p:cNvPr id="39939" name="Содержимое 4" descr="imag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571625"/>
            <a:ext cx="4343400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Телевизионная зависимость</a:t>
            </a:r>
            <a:endParaRPr lang="ru-RU" sz="48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40962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24425"/>
          </a:xfrm>
        </p:spPr>
        <p:txBody>
          <a:bodyPr/>
          <a:lstStyle/>
          <a:p>
            <a:pPr marL="0" indent="136525">
              <a:buFont typeface="Wingdings 2" pitchFamily="18" charset="2"/>
              <a:buNone/>
            </a:pPr>
            <a:r>
              <a:rPr lang="ru-RU" smtClean="0"/>
              <a:t>Телевидение стало самым распространенным способом бегства от себя в мир иллюзий. Оно вошло в жизнь практически каждого современного человека, стало привычным спутником его жизни. </a:t>
            </a:r>
            <a:br>
              <a:rPr lang="ru-RU" smtClean="0"/>
            </a:br>
            <a:r>
              <a:rPr lang="ru-RU" smtClean="0"/>
              <a:t>По статистическим данным в среднем каждый человек примерно по 3 часа в день проводит перед телевизором.</a:t>
            </a:r>
          </a:p>
        </p:txBody>
      </p:sp>
      <p:pic>
        <p:nvPicPr>
          <p:cNvPr id="40963" name="Содержимое 4" descr="imag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357313"/>
            <a:ext cx="4343400" cy="4929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Интернет-зависимость </a:t>
            </a:r>
            <a:endParaRPr lang="ru-RU" sz="54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41986" name="Содержимое 2"/>
          <p:cNvSpPr>
            <a:spLocks noGrp="1"/>
          </p:cNvSpPr>
          <p:nvPr>
            <p:ph sz="half" idx="1"/>
          </p:nvPr>
        </p:nvSpPr>
        <p:spPr>
          <a:xfrm>
            <a:off x="0" y="1341438"/>
            <a:ext cx="4859338" cy="5327650"/>
          </a:xfrm>
        </p:spPr>
        <p:txBody>
          <a:bodyPr/>
          <a:lstStyle/>
          <a:p>
            <a:pPr marL="0" indent="136525">
              <a:buFont typeface="Wingdings 2" pitchFamily="18" charset="2"/>
              <a:buNone/>
            </a:pPr>
            <a:r>
              <a:rPr lang="ru-RU" b="1" smtClean="0"/>
              <a:t> психическое расстройство, навязчивое желание подключиться к Интернету и болезненная неспособность вовремя отключиться от Интернета</a:t>
            </a:r>
            <a:r>
              <a:rPr lang="ru-RU" smtClean="0"/>
              <a:t>. Интернет-зависимость является широко обсуждаемым вопросом, но её статус пока находится на неофициальном уровне</a:t>
            </a:r>
            <a:br>
              <a:rPr lang="ru-RU" smtClean="0"/>
            </a:br>
            <a:endParaRPr lang="ru-RU" smtClean="0"/>
          </a:p>
        </p:txBody>
      </p:sp>
      <p:pic>
        <p:nvPicPr>
          <p:cNvPr id="41987" name="Содержимое 4" descr="imag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4900" y="1357313"/>
            <a:ext cx="3810000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</a:rPr>
              <a:t>    </a:t>
            </a:r>
            <a:r>
              <a:rPr lang="ru-RU" dirty="0">
                <a:solidFill>
                  <a:srgbClr val="FFFF00"/>
                </a:solidFill>
                <a:latin typeface="Comic Sans MS" pitchFamily="66" charset="0"/>
              </a:rPr>
              <a:t>Умей сказать : «Н Е Т!»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000" b="1" dirty="0"/>
              <a:t>За свои поступки человек отвечает не только перед близкими, но и перед обществом, перед законом</a:t>
            </a:r>
            <a:r>
              <a:rPr lang="ru-RU" sz="4000" b="1" dirty="0" smtClean="0"/>
              <a:t>.</a:t>
            </a:r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/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000" b="1" dirty="0" smtClean="0"/>
              <a:t>В </a:t>
            </a:r>
            <a:r>
              <a:rPr lang="ru-RU" sz="4000" b="1" dirty="0"/>
              <a:t>конце концов, человек оказывается перед выбором:</a:t>
            </a:r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4000" b="1" i="1" dirty="0"/>
              <a:t>       </a:t>
            </a:r>
            <a:r>
              <a:rPr lang="ru-RU" sz="4000" b="1" i="1" u="sng" dirty="0"/>
              <a:t>вредные привычки</a:t>
            </a:r>
            <a:r>
              <a:rPr lang="ru-RU" sz="4000" b="1" dirty="0"/>
              <a:t>     или      </a:t>
            </a:r>
            <a:r>
              <a:rPr lang="ru-RU" sz="4000" b="1" i="1" u="sng" dirty="0"/>
              <a:t>жизнь</a:t>
            </a:r>
            <a:r>
              <a:rPr lang="ru-RU" sz="4000" b="1" i="1" u="sng" dirty="0" smtClean="0"/>
              <a:t>.</a:t>
            </a:r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b="1" i="1" u="sng" dirty="0"/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000" b="1" dirty="0" smtClean="0"/>
              <a:t>Вредные </a:t>
            </a:r>
            <a:r>
              <a:rPr lang="ru-RU" sz="4000" b="1" dirty="0"/>
              <a:t>привычки впоследствии становятся причиной многих недоразумений, недугов, неприятностей.</a:t>
            </a:r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4000" dirty="0"/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1600" dirty="0"/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800" i="1" dirty="0"/>
              <a:t>   </a:t>
            </a:r>
            <a:endParaRPr lang="ru-RU" sz="800" dirty="0"/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800" dirty="0"/>
              <a:t>     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42938" y="642938"/>
            <a:ext cx="7745412" cy="5653087"/>
          </a:xfrm>
        </p:spPr>
        <p:txBody>
          <a:bodyPr/>
          <a:lstStyle/>
          <a:p>
            <a:pPr marL="90488" indent="449263" algn="just">
              <a:buFont typeface="Wingdings 2" pitchFamily="18" charset="2"/>
              <a:buNone/>
            </a:pPr>
            <a:r>
              <a:rPr lang="ru-RU" sz="4400" smtClean="0"/>
              <a:t>Будьте осторожны с вредными привычками, зачастую они приводят к неблагоприятным последствиям, либо являются предвестниками серьезных заболеваний.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Comic Sans MS" pitchFamily="66" charset="0"/>
              </a:rPr>
              <a:t>Если хочешь быть здоровым и успешным </a:t>
            </a:r>
            <a:r>
              <a:rPr lang="ru-RU" sz="4000" u="sng" dirty="0">
                <a:solidFill>
                  <a:srgbClr val="FFFF00"/>
                </a:solidFill>
                <a:latin typeface="Comic Sans MS" pitchFamily="66" charset="0"/>
              </a:rPr>
              <a:t>сегодня</a:t>
            </a:r>
            <a:r>
              <a:rPr lang="ru-RU" sz="4000" dirty="0">
                <a:solidFill>
                  <a:srgbClr val="FFFF00"/>
                </a:solidFill>
                <a:latin typeface="Comic Sans MS" pitchFamily="66" charset="0"/>
              </a:rPr>
              <a:t> и </a:t>
            </a:r>
            <a:r>
              <a:rPr lang="ru-RU" sz="4000" u="sng" dirty="0">
                <a:solidFill>
                  <a:srgbClr val="FFFF00"/>
                </a:solidFill>
                <a:latin typeface="Comic Sans MS" pitchFamily="66" charset="0"/>
              </a:rPr>
              <a:t>завтра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382000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Строго соблюдай правила личной гигиены и ухода за телом. Соблюдай режим дня.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Систематически проводи влажную уборку помещений и проветривай их. Каждый день делай зарядку. 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Обращай внимание на доброкачественность продуктов, выполняй правила их хранения.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Тщательно вымой кипяченной водой овощи и фрукты.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Не уклоняйся от назначенных прививок.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Проводи достаточное количество времени на свежем воздухе. 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Не бойся физических нагрузок, помогай дома в хозяйственных делах.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Занимайся спортом, учись преодолевать трудности!</a:t>
            </a:r>
          </a:p>
          <a:p>
            <a:pPr>
              <a:lnSpc>
                <a:spcPct val="80000"/>
              </a:lnSpc>
            </a:pPr>
            <a:endParaRPr lang="ru-RU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FF00"/>
                </a:solidFill>
              </a:rPr>
              <a:t>Здоровье береги как ценный клад</a:t>
            </a:r>
          </a:p>
        </p:txBody>
      </p:sp>
      <p:sp>
        <p:nvSpPr>
          <p:cNvPr id="4608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53707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НУЖНО:</a:t>
            </a:r>
          </a:p>
          <a:p>
            <a:r>
              <a:rPr lang="ru-RU" sz="2000" smtClean="0"/>
              <a:t>Почаще есть рыбу, овощи, фрукты</a:t>
            </a:r>
          </a:p>
          <a:p>
            <a:r>
              <a:rPr lang="ru-RU" sz="2000" smtClean="0"/>
              <a:t>Пить воду, молоко, соки, чай</a:t>
            </a:r>
          </a:p>
          <a:p>
            <a:r>
              <a:rPr lang="ru-RU" sz="2000" smtClean="0"/>
              <a:t>Заниматься спортом</a:t>
            </a:r>
          </a:p>
          <a:p>
            <a:r>
              <a:rPr lang="ru-RU" sz="2000" smtClean="0"/>
              <a:t>Как можно больше ходить</a:t>
            </a:r>
          </a:p>
          <a:p>
            <a:r>
              <a:rPr lang="ru-RU" sz="2000" smtClean="0"/>
              <a:t>Дышать свежим воздухом</a:t>
            </a:r>
          </a:p>
          <a:p>
            <a:r>
              <a:rPr lang="ru-RU" sz="2000" smtClean="0"/>
              <a:t>Спать достаточно</a:t>
            </a:r>
          </a:p>
          <a:p>
            <a:r>
              <a:rPr lang="ru-RU" sz="2000" smtClean="0"/>
              <a:t>Проявлять доброжелательность</a:t>
            </a:r>
          </a:p>
          <a:p>
            <a:r>
              <a:rPr lang="ru-RU" sz="2000" smtClean="0"/>
              <a:t>Чаще улыбаться</a:t>
            </a:r>
          </a:p>
          <a:p>
            <a:r>
              <a:rPr lang="ru-RU" sz="2000" smtClean="0"/>
              <a:t>Любить жизнь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НЕЛЬЗЯ:</a:t>
            </a:r>
          </a:p>
          <a:p>
            <a:r>
              <a:rPr lang="ru-RU" sz="1600" smtClean="0"/>
              <a:t>Переедать</a:t>
            </a:r>
          </a:p>
          <a:p>
            <a:r>
              <a:rPr lang="ru-RU" sz="1600" smtClean="0"/>
              <a:t>Много есть жирной, сладкой и солёной пищи</a:t>
            </a:r>
          </a:p>
          <a:p>
            <a:r>
              <a:rPr lang="ru-RU" sz="1600" smtClean="0"/>
              <a:t>Употреблять алкоголь</a:t>
            </a:r>
          </a:p>
          <a:p>
            <a:r>
              <a:rPr lang="ru-RU" sz="1600" smtClean="0"/>
              <a:t>Смотреть часами телевизор</a:t>
            </a:r>
          </a:p>
          <a:p>
            <a:r>
              <a:rPr lang="ru-RU" sz="1600" smtClean="0"/>
              <a:t>Играть на компьютере</a:t>
            </a:r>
          </a:p>
          <a:p>
            <a:r>
              <a:rPr lang="ru-RU" sz="1600" smtClean="0"/>
              <a:t>Сидеть дома</a:t>
            </a:r>
          </a:p>
          <a:p>
            <a:r>
              <a:rPr lang="ru-RU" sz="1600" smtClean="0"/>
              <a:t>Курить</a:t>
            </a:r>
          </a:p>
          <a:p>
            <a:r>
              <a:rPr lang="ru-RU" sz="1600" smtClean="0"/>
              <a:t>Поздно ложиться и вставать</a:t>
            </a:r>
          </a:p>
          <a:p>
            <a:r>
              <a:rPr lang="ru-RU" sz="1600" smtClean="0"/>
              <a:t>Быть раздражительным</a:t>
            </a:r>
          </a:p>
          <a:p>
            <a:r>
              <a:rPr lang="ru-RU" sz="1600" smtClean="0"/>
              <a:t>Терять чувство юмора</a:t>
            </a:r>
          </a:p>
          <a:p>
            <a:r>
              <a:rPr lang="ru-RU" sz="1600" smtClean="0"/>
              <a:t>Унывать, сердиться, обижаться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ПРОЙДИ В СВОЕМ УЧЕБНОМ ЗАВЕДЕНИИ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 rot="10541925">
            <a:off x="2330450" y="4083050"/>
            <a:ext cx="6813550" cy="1241425"/>
          </a:xfrm>
        </p:spPr>
        <p:txBody>
          <a:bodyPr/>
          <a:lstStyle/>
          <a:p>
            <a:pPr marL="136525" indent="0"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ППпПропппрррр</a:t>
            </a:r>
            <a:r>
              <a:rPr lang="ru-RU" dirty="0" smtClean="0"/>
              <a:t> </a:t>
            </a:r>
            <a:r>
              <a:rPr lang="ru-RU" dirty="0" err="1" smtClean="0"/>
              <a:t>Прой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31746" name="Picture 2" descr="C:\Users\Valeryi\Desktop\240920210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340768"/>
            <a:ext cx="8353425" cy="414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9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1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Я здоровье берегу.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Сам себе я помогу!</a:t>
            </a:r>
          </a:p>
        </p:txBody>
      </p:sp>
      <p:pic>
        <p:nvPicPr>
          <p:cNvPr id="47106" name="Picture 9" descr="я здоровье берегу"/>
          <p:cNvPicPr>
            <a:picLocks noChangeAspect="1" noChangeArrowheads="1"/>
          </p:cNvPicPr>
          <p:nvPr/>
        </p:nvPicPr>
        <p:blipFill>
          <a:blip r:embed="rId2"/>
          <a:srcRect b="-9360"/>
          <a:stretch>
            <a:fillRect/>
          </a:stretch>
        </p:blipFill>
        <p:spPr bwMode="auto">
          <a:xfrm>
            <a:off x="611188" y="1455738"/>
            <a:ext cx="7488237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Valeryi\Desktop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9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Привычки 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14338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    Полезные </a:t>
            </a:r>
          </a:p>
        </p:txBody>
      </p:sp>
      <p:sp>
        <p:nvSpPr>
          <p:cNvPr id="14339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        Вредные </a:t>
            </a:r>
          </a:p>
        </p:txBody>
      </p:sp>
      <p:pic>
        <p:nvPicPr>
          <p:cNvPr id="14340" name="Picture 8" descr="Картинка 61 из 716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989138"/>
            <a:ext cx="11525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Картинка 65 из 23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2133600"/>
            <a:ext cx="182721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фрукты и овощ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44900"/>
            <a:ext cx="205105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 descr="C:\Users\User\Desktop\Рисунок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2565400"/>
            <a:ext cx="19780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 descr="C:\Users\User\Desktop\Рисунок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99313" y="2565400"/>
            <a:ext cx="1944687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4" descr="режим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2988" y="5067300"/>
            <a:ext cx="197961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sports дет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68538" y="3644900"/>
            <a:ext cx="17272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AutoShape 2" descr="http://im0-tub-ru.yandex.net/i?id=457619661-31-72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14348" name="Picture 3" descr="C:\Users\Макаркины\Pictures\сигарета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6825" y="4149725"/>
            <a:ext cx="17351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4" descr="C:\Users\Макаркины\Downloads\Новая папка\i (6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08850" y="4076700"/>
            <a:ext cx="18351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5" descr="C:\Users\Макаркины\Downloads\Новая папка\i (1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3800" y="5429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6" descr="C:\Users\Макаркины\Downloads\Новая папка\i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53300" y="5429250"/>
            <a:ext cx="1790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7929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4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6895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2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57200"/>
            <a:ext cx="5283696" cy="138762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effectLst/>
                <a:latin typeface="+mn-lt"/>
              </a:rPr>
              <a:t>Последствия</a:t>
            </a:r>
            <a:endParaRPr lang="ru-RU" sz="600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738"/>
            <a:ext cx="8686800" cy="3529012"/>
          </a:xfrm>
        </p:spPr>
        <p:txBody>
          <a:bodyPr/>
          <a:lstStyle/>
          <a:p>
            <a:r>
              <a:rPr lang="ru-RU" sz="3200" dirty="0" smtClean="0"/>
              <a:t>К болезням желудка;</a:t>
            </a:r>
          </a:p>
          <a:p>
            <a:r>
              <a:rPr lang="ru-RU" sz="3200" dirty="0" smtClean="0"/>
              <a:t>К болезням органов дыхания;</a:t>
            </a:r>
          </a:p>
          <a:p>
            <a:r>
              <a:rPr lang="ru-RU" sz="3200" dirty="0" smtClean="0"/>
              <a:t>К потере внимания;</a:t>
            </a:r>
          </a:p>
          <a:p>
            <a:r>
              <a:rPr lang="ru-RU" sz="3200" dirty="0" smtClean="0"/>
              <a:t>К приобретению более серьёзных вредных привычек (</a:t>
            </a:r>
            <a:r>
              <a:rPr lang="ru-RU" sz="3200" dirty="0"/>
              <a:t> </a:t>
            </a:r>
            <a:r>
              <a:rPr lang="ru-RU" sz="3200" dirty="0" smtClean="0"/>
              <a:t>парению).</a:t>
            </a:r>
          </a:p>
        </p:txBody>
      </p:sp>
      <p:pic>
        <p:nvPicPr>
          <p:cNvPr id="5" name="Picture 2" descr="C:\Users\User\Desktop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7" y="776614"/>
            <a:ext cx="3456384" cy="164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235</TotalTime>
  <Words>624</Words>
  <Application>Microsoft Office PowerPoint</Application>
  <PresentationFormat>Экран (4:3)</PresentationFormat>
  <Paragraphs>109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Апекс</vt:lpstr>
      <vt:lpstr>Фотография Photo Editor</vt:lpstr>
      <vt:lpstr>Презентация PowerPoint</vt:lpstr>
      <vt:lpstr>Презентация PowerPoint</vt:lpstr>
      <vt:lpstr>Презентация PowerPoint</vt:lpstr>
      <vt:lpstr>Презентация PowerPoint</vt:lpstr>
      <vt:lpstr>Привычки </vt:lpstr>
      <vt:lpstr>Презентация PowerPoint</vt:lpstr>
      <vt:lpstr>Презентация PowerPoint</vt:lpstr>
      <vt:lpstr>Последствия</vt:lpstr>
      <vt:lpstr>Презентация PowerPoint</vt:lpstr>
      <vt:lpstr>ЧЕМ ЗАНИМАНИВАЮТ ЛЮДЕЙ ВРЕДНЫЕ ПРИВЫЧКИ?</vt:lpstr>
      <vt:lpstr>Тест «Сможешь ли ты устоять?» </vt:lpstr>
      <vt:lpstr>РЕЗУЛЬТАТ ТЕСТА</vt:lpstr>
      <vt:lpstr>«Курить – здоровью вредить!»</vt:lpstr>
      <vt:lpstr>Презентация PowerPoint</vt:lpstr>
      <vt:lpstr>Лёгкие некурящего и курящего человека</vt:lpstr>
      <vt:lpstr>       Это надо помнить!</vt:lpstr>
      <vt:lpstr>Презентация PowerPoint</vt:lpstr>
      <vt:lpstr>       Вред алкоголя </vt:lpstr>
      <vt:lpstr>Влияние алкоголя на организм</vt:lpstr>
      <vt:lpstr>Наркомания —</vt:lpstr>
      <vt:lpstr>Игровая зависимость</vt:lpstr>
      <vt:lpstr>Игровая зависимость</vt:lpstr>
      <vt:lpstr>Телевизионная зависимость</vt:lpstr>
      <vt:lpstr>Интернет-зависимость </vt:lpstr>
      <vt:lpstr>    Умей сказать : «Н Е Т!»</vt:lpstr>
      <vt:lpstr>Презентация PowerPoint</vt:lpstr>
      <vt:lpstr>Если хочешь быть здоровым и успешным сегодня и завтра</vt:lpstr>
      <vt:lpstr>Здоровье береги как ценный клад</vt:lpstr>
      <vt:lpstr>ПРОЙДИ В СВОЕМ УЧЕБНОМ ЗАВЕДЕНИИ</vt:lpstr>
      <vt:lpstr>Я здоровье берегу. Сам себе я помогу!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и вредные привычки</dc:title>
  <dc:creator>Макаркины</dc:creator>
  <cp:lastModifiedBy>Пользователь Windows</cp:lastModifiedBy>
  <cp:revision>28</cp:revision>
  <dcterms:created xsi:type="dcterms:W3CDTF">2013-04-06T16:36:34Z</dcterms:created>
  <dcterms:modified xsi:type="dcterms:W3CDTF">2022-09-28T13:54:32Z</dcterms:modified>
</cp:coreProperties>
</file>