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88" r:id="rId5"/>
    <p:sldId id="267" r:id="rId6"/>
    <p:sldId id="268" r:id="rId7"/>
    <p:sldId id="270" r:id="rId8"/>
    <p:sldId id="273" r:id="rId9"/>
    <p:sldId id="259" r:id="rId10"/>
    <p:sldId id="274" r:id="rId11"/>
    <p:sldId id="272" r:id="rId12"/>
    <p:sldId id="275" r:id="rId13"/>
    <p:sldId id="269" r:id="rId14"/>
    <p:sldId id="276" r:id="rId15"/>
    <p:sldId id="281" r:id="rId16"/>
    <p:sldId id="285" r:id="rId17"/>
    <p:sldId id="284" r:id="rId18"/>
    <p:sldId id="277" r:id="rId19"/>
    <p:sldId id="283" r:id="rId20"/>
    <p:sldId id="282" r:id="rId21"/>
    <p:sldId id="286" r:id="rId22"/>
    <p:sldId id="264" r:id="rId23"/>
    <p:sldId id="287" r:id="rId24"/>
    <p:sldId id="266" r:id="rId25"/>
    <p:sldId id="279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=""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=""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=""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=""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=""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=""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=""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=""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=""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=""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=""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=""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=""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=""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4852"/>
            <a:ext cx="5953246" cy="382249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«</a:t>
            </a:r>
            <a:r>
              <a:rPr lang="ru-RU" sz="4000" dirty="0">
                <a:solidFill>
                  <a:srgbClr val="0070C0"/>
                </a:solidFill>
              </a:rPr>
              <a:t>Освоение педагогами компетенций по формированию функциональной грамотности в условиях внедрения обновленных ФГОС </a:t>
            </a:r>
            <a:r>
              <a:rPr lang="ru-RU" sz="4000" dirty="0" smtClean="0">
                <a:solidFill>
                  <a:srgbClr val="0070C0"/>
                </a:solidFill>
              </a:rPr>
              <a:t>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3041" y="4427662"/>
            <a:ext cx="5953246" cy="1218537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совет</a:t>
            </a:r>
          </a:p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</a:t>
            </a:r>
            <a:r>
              <a:rPr lang="ru-RU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Мирновская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школа»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8006DC-E4EA-4B80-8F9F-19645CF2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94545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994257-9518-4FC9-9A3B-7EC02120C638}"/>
              </a:ext>
            </a:extLst>
          </p:cNvPr>
          <p:cNvSpPr txBox="1"/>
          <p:nvPr/>
        </p:nvSpPr>
        <p:spPr>
          <a:xfrm>
            <a:off x="8939814" y="5841507"/>
            <a:ext cx="30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Андрусенко Р.В.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ПРОЦЕССОМ ФОРМИРОВАНИЯ ФУНКЦИОНАЛЬНОЙ ГРАМОТНОСТИ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CAC9E85F-8EDD-4B98-A392-5FD7ADC2D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70" y="1183520"/>
            <a:ext cx="6653847" cy="5346207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1ECF5FD-85A9-4DB0-99F3-522DC3A1D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20" y="1926800"/>
            <a:ext cx="3406725" cy="3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222" y="556671"/>
            <a:ext cx="6130770" cy="73684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уже сделано?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4" y="1861450"/>
            <a:ext cx="10880324" cy="4810119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Утверждена методическая тема школы на 2021-2024 гг. 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Разработан план мероприятий по формированию и оценке функциональной грамотности обучающихся на 2023-2024 учебный год. 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Разработана модель формирования и развития функциональной грамотности.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Внесены изменения в рабочие программы по всем предметам. По современным требованиям, все рабочие программы должны предусматривать деятельность по формированию функциональной грамотности. В особенности это касается Русского языка, Литературного чтения, Иностранного языка, Математики, и Окружающего мира в начальной школе; Русского языка, Литературы, Иностранного языка, Математики, Географии, Биологии, Физики, Химии, Обществознания в основной школе.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Введены курсы внеурочной деятельности «Функциональная грамотность», «Моя информационная культура» и «Читай, считай, думай».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Апробирование системы диагностики и оценки учебных достижений (ноябрь-декабрь 2023 года – 8-9 классы)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3DD3F7-AE4D-4678-A3E0-C8BA8F1200C8}"/>
              </a:ext>
            </a:extLst>
          </p:cNvPr>
          <p:cNvSpPr txBox="1"/>
          <p:nvPr/>
        </p:nvSpPr>
        <p:spPr>
          <a:xfrm>
            <a:off x="4648940" y="186431"/>
            <a:ext cx="6835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«Формирование функциональной грамотности – </a:t>
            </a:r>
          </a:p>
          <a:p>
            <a:pPr algn="r"/>
            <a:r>
              <a:rPr lang="ru-RU" b="1" dirty="0"/>
              <a:t>это сложный, многосторонний, длительный процесс.</a:t>
            </a:r>
          </a:p>
          <a:p>
            <a:pPr algn="r"/>
            <a:r>
              <a:rPr lang="ru-RU" b="1" dirty="0"/>
              <a:t>Достичь нужных результатов можно, лишь умело, </a:t>
            </a:r>
          </a:p>
          <a:p>
            <a:pPr algn="r"/>
            <a:r>
              <a:rPr lang="ru-RU" b="1" dirty="0"/>
              <a:t>грамотно сочетая различные современные </a:t>
            </a:r>
          </a:p>
          <a:p>
            <a:pPr algn="r"/>
            <a:r>
              <a:rPr lang="ru-RU" b="1" dirty="0"/>
              <a:t>образовательные педагогические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val="136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ОРГАНИЗАЦИИ РАБОТЫ ПО ФОРМИРОВАНИЮ                       ФУНКЦИОНАЛЬНОЙ ГРАМОТНОСТИ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1ECF5FD-85A9-4DB0-99F3-522DC3A1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2" y="1763612"/>
            <a:ext cx="3406725" cy="30044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4D1FEDCE-D446-4529-A85F-3A79F89C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01" y="1154113"/>
            <a:ext cx="6190244" cy="5424487"/>
          </a:xfrm>
        </p:spPr>
      </p:pic>
    </p:spTree>
    <p:extLst>
      <p:ext uri="{BB962C8B-B14F-4D97-AF65-F5344CB8AC3E}">
        <p14:creationId xmlns:p14="http://schemas.microsoft.com/office/powerpoint/2010/main" val="33954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 традиционных заданий от заданий для оценки функциональной грамотности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192"/>
            <a:ext cx="10773792" cy="493440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Задания , поставленные вне предметной области решаются с помощью предметных знаний. </a:t>
            </a:r>
          </a:p>
          <a:p>
            <a:r>
              <a:rPr lang="ru-RU" b="1" dirty="0"/>
              <a:t>В каждом из заданий описываются жизненная ситуация, как правило, близкая понятная ученику.</a:t>
            </a:r>
          </a:p>
          <a:p>
            <a:r>
              <a:rPr lang="ru-RU" b="1" dirty="0"/>
              <a:t>Контекст заданий близок к проблемным ситуациям, возникающим в повседневной жизни.</a:t>
            </a:r>
          </a:p>
          <a:p>
            <a:r>
              <a:rPr lang="ru-RU" b="1" dirty="0"/>
              <a:t>Ситуация требует осознанного выбора модели поведения.</a:t>
            </a:r>
          </a:p>
          <a:p>
            <a:r>
              <a:rPr lang="ru-RU" b="1" dirty="0"/>
              <a:t>Вопросы изложены простым, ясным языком и, как правило, немногословны.</a:t>
            </a:r>
          </a:p>
          <a:p>
            <a:r>
              <a:rPr lang="ru-RU" b="1" dirty="0"/>
              <a:t>Требуют перевода с обыденного языка на язык предметной области (математики, физики и др.).</a:t>
            </a:r>
          </a:p>
          <a:p>
            <a:r>
              <a:rPr lang="ru-RU" b="1" dirty="0"/>
              <a:t>Используются иллюстрации: рисунки, таблицы, схемы, графики.</a:t>
            </a:r>
          </a:p>
        </p:txBody>
      </p:sp>
    </p:spTree>
    <p:extLst>
      <p:ext uri="{BB962C8B-B14F-4D97-AF65-F5344CB8AC3E}">
        <p14:creationId xmlns:p14="http://schemas.microsoft.com/office/powerpoint/2010/main" val="4986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 в овладении </a:t>
            </a:r>
            <a:b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метапредметными умениями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192"/>
            <a:ext cx="10773792" cy="4934405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работать с нетрадиционным заданием;</a:t>
            </a:r>
          </a:p>
          <a:p>
            <a:r>
              <a:rPr lang="ru-RU" b="1" dirty="0"/>
              <a:t>работать с информацией, представленной в различных формах (текста, таблицы, диаграммы, схемы, рисунка, чертежа);</a:t>
            </a:r>
          </a:p>
          <a:p>
            <a:r>
              <a:rPr lang="ru-RU" b="1" dirty="0"/>
              <a:t>отбирать информацию, если задача содержит избыточную информацию; привлекать информацию, использовать личный опыт;</a:t>
            </a:r>
          </a:p>
          <a:p>
            <a:r>
              <a:rPr lang="ru-RU" b="1" dirty="0"/>
              <a:t>задавать самостоятельно точность данных с учетом условий задачи;</a:t>
            </a:r>
          </a:p>
          <a:p>
            <a:r>
              <a:rPr lang="ru-RU" b="1" dirty="0"/>
              <a:t>моделировать ситуацию;</a:t>
            </a:r>
          </a:p>
          <a:p>
            <a:r>
              <a:rPr lang="ru-RU" b="1" dirty="0"/>
              <a:t>размышлять: использовать здравый смысл, перебор возможных вариантов, метод проб и ошибок;</a:t>
            </a:r>
          </a:p>
          <a:p>
            <a:r>
              <a:rPr lang="ru-RU" b="1" dirty="0"/>
              <a:t>представлять в словесной форме обоснование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1846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C54E2F5-BF56-4889-A87B-9F0344A2C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5" y="287408"/>
            <a:ext cx="11667570" cy="6283184"/>
          </a:xfrm>
        </p:spPr>
      </p:pic>
    </p:spTree>
    <p:extLst>
      <p:ext uri="{BB962C8B-B14F-4D97-AF65-F5344CB8AC3E}">
        <p14:creationId xmlns:p14="http://schemas.microsoft.com/office/powerpoint/2010/main" val="14362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27443D0-7036-4A76-9EC0-99D12B36F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65" y="243890"/>
            <a:ext cx="10005134" cy="6370219"/>
          </a:xfrm>
        </p:spPr>
      </p:pic>
    </p:spTree>
    <p:extLst>
      <p:ext uri="{BB962C8B-B14F-4D97-AF65-F5344CB8AC3E}">
        <p14:creationId xmlns:p14="http://schemas.microsoft.com/office/powerpoint/2010/main" val="5175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1925" y="239698"/>
            <a:ext cx="10515600" cy="86113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 грамотность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2185485"/>
            <a:ext cx="10773792" cy="45792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dirty="0"/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Она включает использование математических понятий, процедур, фактов и инструментов, чтобы описать, объяснить и предсказать явления.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/>
              <a:t>Для решения проблемы математически грамотный учащийся сначала должен увидеть математическую природу проблемы, представленной в контексте реального мира, и сформулировать ее на языке математики.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9ED27E-FC0B-45F6-8DE4-37E6E4E2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558" y="241276"/>
            <a:ext cx="2694127" cy="20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78"/>
            <a:ext cx="10515600" cy="1068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приемы, </a:t>
            </a: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способствующие формированию функциональной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8" y="1196688"/>
            <a:ext cx="10515600" cy="52866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Корзина идей </a:t>
            </a:r>
            <a:r>
              <a:rPr lang="ru-RU" sz="2000" b="1" dirty="0"/>
              <a:t>(кластер) </a:t>
            </a:r>
            <a:r>
              <a:rPr lang="ru-RU" sz="1800" b="1" dirty="0"/>
              <a:t>(актуализация имеющегося опыта и знаний)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Пять "Почему" и одно "Зачем"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Мозговой штурм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Дерево решений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ПОПС — формула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/>
              <a:t>П — позиция. Необходимо по заданной проблеме высказать свое собственное мнение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/>
              <a:t>(«Я считаю, что…», «Я согласен с…»).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/>
              <a:t>О — обоснование, объяснение своей позиции (возможные аргументы, подтверждающие ваше мнение).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/>
              <a:t>П — примеры. «Я могу доказать это на примере…».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/>
              <a:t>С — следствие (суждение или умозаключение). Окончательные выводы, подтверждающие высказанную позицию.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Ролевая (деловая) игра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C00000"/>
                </a:solidFill>
              </a:rPr>
              <a:t>Фишбоун</a:t>
            </a:r>
            <a:r>
              <a:rPr lang="ru-RU" sz="2000" b="1" dirty="0"/>
              <a:t> </a:t>
            </a:r>
            <a:r>
              <a:rPr lang="ru-RU" sz="1800" b="1" dirty="0"/>
              <a:t>(схема, в которой изученная информация систематизируется и конкретизируется; основой схемы является рыбий скелет)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C00000"/>
                </a:solidFill>
              </a:rPr>
              <a:t>Скрайбинг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1800" b="1" dirty="0"/>
              <a:t>(визуализация информации при помощи графических символов, отображающих ее содержание и внутренние связи)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Инфографика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Коучинг-сессия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C00000"/>
                </a:solidFill>
              </a:rPr>
              <a:t>Синквейн</a:t>
            </a:r>
            <a:r>
              <a:rPr lang="ru-RU" sz="2000" b="1" dirty="0">
                <a:solidFill>
                  <a:srgbClr val="C00000"/>
                </a:solidFill>
              </a:rPr>
              <a:t> и др.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AA38B1F-DD0C-4101-8CEC-C06A7AA9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1111469"/>
            <a:ext cx="2634927" cy="25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8" y="887768"/>
            <a:ext cx="6663430" cy="78123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08" y="2426394"/>
            <a:ext cx="10773792" cy="457929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Выработка целесообразных моделей поведения в разнообразных жизненных ситуациях, связанных с финансами.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Формирование представлений о возможных альтернативных решениях личных и семейных финансовых проблем.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Развитие умения предвидеть позитивные и негативные последствия выбранного решения.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 Финансовая грамотность включает знание и понимание финансовых терминов, понятий и финансовых рисков, а также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55281B-A43A-4168-AD23-EBA5A0D9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154" y="114523"/>
            <a:ext cx="2426775" cy="23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/>
              <a:t>Раскрыть понятие «функциональная грамотность»</a:t>
            </a:r>
          </a:p>
          <a:p>
            <a:r>
              <a:rPr lang="ru-RU" b="1" dirty="0"/>
              <a:t>Повысить интерес к работе по формированию функциональной грамотности школьников через изучение и внедрение новых образовательных технологий, повышение уровня самообразования</a:t>
            </a:r>
          </a:p>
          <a:p>
            <a:r>
              <a:rPr lang="ru-RU" b="1" dirty="0"/>
              <a:t>Рассмотреть пути формирования и развития функциональной грамотности обучающихся на всех уровнях обучения</a:t>
            </a:r>
          </a:p>
          <a:p>
            <a:r>
              <a:rPr lang="ru-RU" b="1" dirty="0"/>
              <a:t>Выработать рекомендации для коррекции деятельности учителя-предметника по формированию функциональной грамотности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20EE2EB-CC7C-4982-947B-579B957F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49" y="551556"/>
            <a:ext cx="11523216" cy="114407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педсовета: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3100" dirty="0">
                <a:latin typeface="+mn-lt"/>
              </a:rPr>
              <a:t>Организация работы по формированию и развитию функциональной грамотности обучающихся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4000" dirty="0">
                <a:solidFill>
                  <a:srgbClr val="0070C0"/>
                </a:solidFill>
                <a:latin typeface="+mn-lt"/>
              </a:rPr>
              <a:t>Задачи педсовета: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5695" y="221941"/>
            <a:ext cx="10515600" cy="79899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Естественнонаучная грамотность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502"/>
            <a:ext cx="10773792" cy="49344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</a:p>
          <a:p>
            <a:pPr marL="0" indent="0">
              <a:buNone/>
            </a:pPr>
            <a:r>
              <a:rPr lang="ru-RU" dirty="0"/>
              <a:t>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</a:t>
            </a:r>
          </a:p>
          <a:p>
            <a:r>
              <a:rPr lang="ru-RU" dirty="0"/>
              <a:t>научно объяснять явления;</a:t>
            </a:r>
          </a:p>
          <a:p>
            <a:r>
              <a:rPr lang="ru-RU" dirty="0"/>
              <a:t>понимать основные особенности естественнонаучного исследования;</a:t>
            </a:r>
          </a:p>
          <a:p>
            <a:r>
              <a:rPr lang="ru-RU" dirty="0"/>
              <a:t>интерпретировать данные и использовать научные доказательства для получения выводов.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0D266DE-32E1-4251-945F-BD862DF1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819" y="208468"/>
            <a:ext cx="2318736" cy="16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51"/>
            <a:ext cx="10773792" cy="4934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Способность продуктивно участвовать в процессе выработки, оценки и совершенствования идей, направленных на получение:</a:t>
            </a:r>
          </a:p>
          <a:p>
            <a:pPr marL="0" indent="0">
              <a:buNone/>
            </a:pPr>
            <a:r>
              <a:rPr lang="ru-RU" dirty="0"/>
              <a:t>• инновационных (новых, новаторских, оригинальных, нестандартных, непривычных) и эффективных (действенных, результативных, экономичных, оптимальных) решений, и/или</a:t>
            </a:r>
          </a:p>
          <a:p>
            <a:pPr marL="0" indent="0">
              <a:buNone/>
            </a:pPr>
            <a:r>
              <a:rPr lang="ru-RU" dirty="0"/>
              <a:t>•нового знания, и/или</a:t>
            </a:r>
          </a:p>
          <a:p>
            <a:pPr marL="0" indent="0">
              <a:buNone/>
            </a:pPr>
            <a:r>
              <a:rPr lang="ru-RU" dirty="0"/>
              <a:t>•эффектного (впечатляющего, вдохновляющего, необыкновенного, удивительного и т.п.) выражения воображения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035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49" y="2223087"/>
            <a:ext cx="3301384" cy="6215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В идеале формируются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4" y="2931372"/>
            <a:ext cx="5257800" cy="216160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гибкие навыки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умение руководствоваться логикой,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применять критическое мышление,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креативность при решении нестандартных задач</a:t>
            </a:r>
            <a:endParaRPr lang="en-US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7F3603F-9FA7-4B35-8C6C-3372DB1DA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935" y="1465367"/>
            <a:ext cx="4057891" cy="82279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функциональная грамотность должна быть не обособленным набором задачек для решения, а процессом, гармонично вшитым в общую учебную программу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5" y="866762"/>
            <a:ext cx="3305175" cy="428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Цель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1A0D2BE-34EC-46DD-BF46-3EAF5383B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485" y="5167536"/>
            <a:ext cx="4275864" cy="110155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человек, который не боится неопределенности, неоднозначности, противоречивости, недостаточной надежности информации, наличия альтернативных точек зрения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66E473BA-FAB9-4F81-8950-96D4EB9686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6" y="4513529"/>
            <a:ext cx="3305175" cy="428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Роль учителя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D1D17679-47AE-4B65-8E15-DF585270F1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935" y="3225704"/>
            <a:ext cx="4195010" cy="108072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Решение проблемных заданий на уроках развивает целеустремленность, скорость и гибкость мышления, нестандартное мышление, мобильность, информационную и коммуникативную культуру</a:t>
            </a:r>
            <a:endParaRPr lang="en-US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A73EEAAF-99B8-4D2B-A0D5-A6573F7254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5" y="2533857"/>
            <a:ext cx="3305175" cy="428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Что получим?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285" r="3285"/>
          <a:stretch>
            <a:fillRect/>
          </a:stretch>
        </p:blipFill>
        <p:spPr>
          <a:xfrm>
            <a:off x="4942389" y="733316"/>
            <a:ext cx="1029786" cy="1101552"/>
          </a:xfr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EF08890-36AE-44E7-BCD6-DA85345789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285" r="3285"/>
          <a:stretch>
            <a:fillRect/>
          </a:stretch>
        </p:blipFill>
        <p:spPr/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FEE53E3-E087-4CCE-B91D-E223EAC5A417}"/>
              </a:ext>
            </a:extLst>
          </p:cNvPr>
          <p:cNvSpPr/>
          <p:nvPr/>
        </p:nvSpPr>
        <p:spPr>
          <a:xfrm>
            <a:off x="6348643" y="5056592"/>
            <a:ext cx="566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«Единственная вещь в мире,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которую мы способны изменить – это мы сами.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И в этом заключается наш единственный шанс изменить мир»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6761648-975E-4E6A-BF2F-F6C87681C25F}"/>
              </a:ext>
            </a:extLst>
          </p:cNvPr>
          <p:cNvSpPr/>
          <p:nvPr/>
        </p:nvSpPr>
        <p:spPr>
          <a:xfrm>
            <a:off x="1242874" y="59364"/>
            <a:ext cx="9650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Функционально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грамотный человек </a:t>
            </a:r>
            <a:endParaRPr lang="ru-RU" sz="3600" b="1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6DFD20D-3CC4-4923-AB1A-CB680D8616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0933" y="699918"/>
            <a:ext cx="2560607" cy="25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способов становления функциональной грамотности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13" y="1343818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Мыслить критично</a:t>
            </a:r>
          </a:p>
          <a:p>
            <a:r>
              <a:rPr lang="ru-RU" sz="4000" b="1" dirty="0"/>
              <a:t>Развивать коммуникативные навыки</a:t>
            </a:r>
          </a:p>
          <a:p>
            <a:r>
              <a:rPr lang="ru-RU" sz="4000" b="1" dirty="0"/>
              <a:t>Участвовать в дискуссиях</a:t>
            </a:r>
          </a:p>
          <a:p>
            <a:r>
              <a:rPr lang="ru-RU" sz="4000" b="1" dirty="0"/>
              <a:t>Расширять кругозор</a:t>
            </a:r>
          </a:p>
          <a:p>
            <a:r>
              <a:rPr lang="ru-RU" sz="4000" b="1" dirty="0"/>
              <a:t>Организовывать процесс познания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DA5A7D-4597-41CE-BEA5-0CF77230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499177"/>
            <a:ext cx="3645763" cy="20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решения педсовета: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631" y="1811045"/>
            <a:ext cx="10515600" cy="3879541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На заседаниях предметных МО изучить опыт педагогов по формированию функциональной грамотности обучающихся в рамках предметных областей;</a:t>
            </a:r>
          </a:p>
          <a:p>
            <a:r>
              <a:rPr lang="ru-RU" sz="3800"/>
              <a:t>Пройти курсы повышения квалификации по повышению функциональной грамотности;</a:t>
            </a:r>
          </a:p>
          <a:p>
            <a:r>
              <a:rPr lang="ru-RU" sz="3800" dirty="0"/>
              <a:t>Изучить критерии оценивания функциональной грамотности школьников для всех ступеней обучения;</a:t>
            </a:r>
          </a:p>
          <a:p>
            <a:r>
              <a:rPr lang="ru-RU" sz="3800" dirty="0"/>
              <a:t>Апробировать и внедрять в деятельность педагогов технологии, обеспечивающие формирование функциональной грамотности учащихся;</a:t>
            </a:r>
          </a:p>
          <a:p>
            <a:r>
              <a:rPr lang="ru-RU" sz="3800" dirty="0"/>
              <a:t>В рамках предметных недель проводить открытые уроки, демонстрирующие разнообразные формы, методы, формирующие функциональную грамотность;</a:t>
            </a:r>
          </a:p>
          <a:p>
            <a:r>
              <a:rPr lang="ru-RU" sz="3800" dirty="0"/>
              <a:t>При разработке рабочих программ предусматривать деятельность по формированию функциональной грамотности;</a:t>
            </a:r>
          </a:p>
          <a:p>
            <a:r>
              <a:rPr lang="ru-RU" sz="3800" dirty="0"/>
              <a:t>Рассмотреть возможность введения курса внеурочной деятельности «Функциональная грамотность» для обучающихся 5 – 9 классов. 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68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662" y="338492"/>
            <a:ext cx="9587883" cy="24846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Пессимист жалуется на ветер. 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Оптимист ждет, что ветер переменится. 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 поворачивает паруса по ветру. 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Максвелл</a:t>
            </a:r>
          </a:p>
        </p:txBody>
      </p:sp>
      <p:pic>
        <p:nvPicPr>
          <p:cNvPr id="8" name="Picture 8" descr="Корабль парусник - 49 фото">
            <a:extLst>
              <a:ext uri="{FF2B5EF4-FFF2-40B4-BE49-F238E27FC236}">
                <a16:creationId xmlns="" xmlns:a16="http://schemas.microsoft.com/office/drawing/2014/main" id="{B29EC585-6C12-4958-9626-27FE4EC0C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/>
          <a:stretch/>
        </p:blipFill>
        <p:spPr bwMode="auto">
          <a:xfrm>
            <a:off x="1239983" y="2405849"/>
            <a:ext cx="5444903" cy="38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17" y="365125"/>
            <a:ext cx="10515600" cy="211174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Пессимист жалуется на ветер. </a:t>
            </a:r>
            <a:b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Оптимист ждет, что ветер переменится. </a:t>
            </a:r>
            <a:b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 поворачивает паруса по ветру. </a:t>
            </a:r>
            <a:b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Джон Максвелл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264" y="3364636"/>
            <a:ext cx="10515600" cy="2911877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Желтый цвет </a:t>
            </a:r>
            <a:r>
              <a:rPr lang="ru-RU" sz="3200" dirty="0"/>
              <a:t>– что понравилось, является ли тема актуальной.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Красный цвет </a:t>
            </a:r>
            <a:r>
              <a:rPr lang="ru-RU" sz="3200" dirty="0"/>
              <a:t>– что нового вы узнали.</a:t>
            </a:r>
          </a:p>
          <a:p>
            <a:r>
              <a:rPr lang="ru-RU" sz="3200" dirty="0">
                <a:solidFill>
                  <a:srgbClr val="0070C0"/>
                </a:solidFill>
              </a:rPr>
              <a:t>Синий цвет </a:t>
            </a:r>
            <a:r>
              <a:rPr lang="ru-RU" sz="3200" dirty="0"/>
              <a:t>– предлагается одним словом выразить свое отношение к проведенному педсовету.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Зеленый цвет </a:t>
            </a:r>
            <a:r>
              <a:rPr lang="ru-RU" sz="3200" dirty="0"/>
              <a:t>– что бы вы хотели положить в чудесный ларец и взять с собой в будущее из знаний, приобретенных на педсовете</a:t>
            </a:r>
          </a:p>
        </p:txBody>
      </p:sp>
      <p:pic>
        <p:nvPicPr>
          <p:cNvPr id="8" name="Picture 8" descr="Корабль парусник - 49 фото">
            <a:extLst>
              <a:ext uri="{FF2B5EF4-FFF2-40B4-BE49-F238E27FC236}">
                <a16:creationId xmlns="" xmlns:a16="http://schemas.microsoft.com/office/drawing/2014/main" id="{B29EC585-6C12-4958-9626-27FE4EC0C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/>
          <a:stretch/>
        </p:blipFill>
        <p:spPr bwMode="auto">
          <a:xfrm>
            <a:off x="8041188" y="365125"/>
            <a:ext cx="3766114" cy="26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Video 2023-01-26 at 10.32.50">
            <a:hlinkClick r:id="" action="ppaction://media"/>
            <a:extLst>
              <a:ext uri="{FF2B5EF4-FFF2-40B4-BE49-F238E27FC236}">
                <a16:creationId xmlns="" xmlns:a16="http://schemas.microsoft.com/office/drawing/2014/main" id="{0791F16F-69E4-4085-8C02-D935977C20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7094" y="381881"/>
            <a:ext cx="11077812" cy="60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681" y="0"/>
            <a:ext cx="5953246" cy="410730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«</a:t>
            </a:r>
            <a:r>
              <a:rPr lang="ru-RU" sz="4000" dirty="0">
                <a:solidFill>
                  <a:srgbClr val="0070C0"/>
                </a:solidFill>
              </a:rPr>
              <a:t>Освоение педагогами компетенций по формированию функциональной грамотности в условиях внедрения обновленных </a:t>
            </a:r>
            <a:r>
              <a:rPr lang="ru-RU" sz="4000">
                <a:solidFill>
                  <a:srgbClr val="0070C0"/>
                </a:solidFill>
              </a:rPr>
              <a:t>ФГОС </a:t>
            </a:r>
            <a:r>
              <a:rPr lang="ru-RU" sz="4000" smtClean="0">
                <a:solidFill>
                  <a:srgbClr val="0070C0"/>
                </a:solidFill>
              </a:rPr>
              <a:t>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8006DC-E4EA-4B80-8F9F-19645CF2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945450" cy="6858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F4561C-F24F-474D-9762-BE7CEBBCA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87187"/>
            <a:ext cx="5916927" cy="19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330"/>
            <a:ext cx="10515600" cy="10337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889"/>
            <a:ext cx="10685016" cy="49290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Советский и российский лингвист и психолог Алексей Алексеевич Леонтьев:</a:t>
            </a:r>
          </a:p>
          <a:p>
            <a:pPr marL="0" indent="0">
              <a:buNone/>
            </a:pPr>
            <a:r>
              <a:rPr lang="ru-RU" b="1" dirty="0"/>
              <a:t>«Функциональная грамотность 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</a:p>
          <a:p>
            <a:pPr marL="0" indent="0">
              <a:buNone/>
            </a:pPr>
            <a:r>
              <a:rPr lang="ru-RU" dirty="0"/>
              <a:t>Функциональная грамотность – это способность человека использовать навыки чтения и письма в условиях его взаимодействия с социумом (оформить счет в банке, прочитать инструкцию, заполнить анкету обратной связи и т.д.), то есть это тот уровень грамотности, который дает человеку возможность вступать в отношения с внешней средой и максимально быстро адаптироваться и функционировать в ней.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0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1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востребованности 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9689"/>
            <a:ext cx="10515600" cy="286916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Указ Президента Российской Федерации № 474 «О национальных целях развития Российской Федерации на период до 2030 года».</a:t>
            </a:r>
          </a:p>
          <a:p>
            <a:pPr>
              <a:spcAft>
                <a:spcPts val="1200"/>
              </a:spcAft>
            </a:pPr>
            <a:r>
              <a:rPr lang="ru-RU" dirty="0"/>
              <a:t>Вхождение России в десятку лучших стран мира по качеству общего образования Национальный проект «Образование».</a:t>
            </a:r>
          </a:p>
          <a:p>
            <a:pPr>
              <a:spcAft>
                <a:spcPts val="1200"/>
              </a:spcAft>
            </a:pPr>
            <a:r>
              <a:rPr lang="ru-RU" dirty="0"/>
              <a:t>Обновленные ФГОС НОО, ООО, СОО 2021 года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F64B5A-5854-4AA1-86FB-FC1A0F5ECB3C}"/>
              </a:ext>
            </a:extLst>
          </p:cNvPr>
          <p:cNvSpPr txBox="1"/>
          <p:nvPr/>
        </p:nvSpPr>
        <p:spPr>
          <a:xfrm>
            <a:off x="5388746" y="1335581"/>
            <a:ext cx="6294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effectLst/>
                <a:latin typeface="Raleway"/>
                <a:ea typeface="Times New Roman" panose="02020603050405020304" pitchFamily="18" charset="0"/>
                <a:cs typeface="Times New Roman" panose="02020603050405020304" pitchFamily="18" charset="0"/>
              </a:rPr>
              <a:t>«Детей надо учить тому, что пригодится им, когда они </a:t>
            </a:r>
            <a:r>
              <a:rPr lang="ru-RU" sz="2400" b="1" dirty="0">
                <a:solidFill>
                  <a:srgbClr val="FF0000"/>
                </a:solidFill>
                <a:latin typeface="Raleway"/>
                <a:ea typeface="Times New Roman" panose="02020603050405020304" pitchFamily="18" charset="0"/>
                <a:cs typeface="Times New Roman" panose="02020603050405020304" pitchFamily="18" charset="0"/>
              </a:rPr>
              <a:t>вырастут» 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  <a:latin typeface="Raleway"/>
                <a:ea typeface="Times New Roman" panose="02020603050405020304" pitchFamily="18" charset="0"/>
                <a:cs typeface="Times New Roman" panose="02020603050405020304" pitchFamily="18" charset="0"/>
              </a:rPr>
              <a:t>(древнегреческий философ Аристипп, ученик и друг Сократа, IV век до н. э.)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EC7FB3-4A56-4DD5-BE77-09CC885B8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72" y="318856"/>
            <a:ext cx="2332530" cy="30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исследования 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образования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BADEF35-DA94-45E5-8EB1-69E7AB8ED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0108"/>
              </p:ext>
            </p:extLst>
          </p:nvPr>
        </p:nvGraphicFramePr>
        <p:xfrm>
          <a:off x="1527403" y="1690688"/>
          <a:ext cx="8673040" cy="4703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4822">
                  <a:extLst>
                    <a:ext uri="{9D8B030D-6E8A-4147-A177-3AD203B41FA5}">
                      <a16:colId xmlns="" xmlns:a16="http://schemas.microsoft.com/office/drawing/2014/main" val="23687040"/>
                    </a:ext>
                  </a:extLst>
                </a:gridCol>
                <a:gridCol w="4048218">
                  <a:extLst>
                    <a:ext uri="{9D8B030D-6E8A-4147-A177-3AD203B41FA5}">
                      <a16:colId xmlns="" xmlns:a16="http://schemas.microsoft.com/office/drawing/2014/main" val="2642156008"/>
                    </a:ext>
                  </a:extLst>
                </a:gridCol>
              </a:tblGrid>
              <a:tr h="128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Освоение основ чтения в целях: 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• приобретения читательского литературного опыта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• освоения и использования информации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PIRLS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класс, один раз в 5 лет,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2001, 2006, 2011, 2016, 2021, 2026…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30033678"/>
                  </a:ext>
                </a:extLst>
              </a:tr>
              <a:tr h="127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Освоение основ математики и естественно-научных предметов: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• всех общеобразовательных курсов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(4, 8 классы)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• углубленных курсов математики и физики (11 класс)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TIMSS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 8 и 11 классы, один раз в 4 года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1995,…, 2015, 2019, 2023, 2027…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57752229"/>
                  </a:ext>
                </a:extLst>
              </a:tr>
              <a:tr h="127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Сформированность функциональной грамотности, навыков разрешения проблем, глобальных компетенций, креативного мышления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PISA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15-летние обучающиеся, один раз в 3 года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2000,…, 2015, 2018, 2022, 2025…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3581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7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71" y="4631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востребованности 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функциональной грамотности</a:t>
            </a:r>
          </a:p>
        </p:txBody>
      </p:sp>
      <p:sp>
        <p:nvSpPr>
          <p:cNvPr id="5" name="Блок-схема: ручной ввод 4">
            <a:extLst>
              <a:ext uri="{FF2B5EF4-FFF2-40B4-BE49-F238E27FC236}">
                <a16:creationId xmlns="" xmlns:a16="http://schemas.microsoft.com/office/drawing/2014/main" id="{C21A88A2-0E10-4E8A-B35D-C404BBF0CDFF}"/>
              </a:ext>
            </a:extLst>
          </p:cNvPr>
          <p:cNvSpPr/>
          <p:nvPr/>
        </p:nvSpPr>
        <p:spPr>
          <a:xfrm>
            <a:off x="945471" y="1332093"/>
            <a:ext cx="4105923" cy="1021051"/>
          </a:xfrm>
          <a:prstGeom prst="flowChartManualIn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26DECE-BBB4-456C-85B5-DC04980D4D0F}"/>
              </a:ext>
            </a:extLst>
          </p:cNvPr>
          <p:cNvSpPr txBox="1"/>
          <p:nvPr/>
        </p:nvSpPr>
        <p:spPr>
          <a:xfrm>
            <a:off x="1208288" y="1674252"/>
            <a:ext cx="34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МИНИМАЛЬНАЯ ГРАМОТНОСТЬ</a:t>
            </a:r>
          </a:p>
        </p:txBody>
      </p:sp>
      <p:sp>
        <p:nvSpPr>
          <p:cNvPr id="9" name="Блок-схема: ручной ввод 8">
            <a:extLst>
              <a:ext uri="{FF2B5EF4-FFF2-40B4-BE49-F238E27FC236}">
                <a16:creationId xmlns="" xmlns:a16="http://schemas.microsoft.com/office/drawing/2014/main" id="{98FA2969-3E95-4E52-A147-DC7ED53FD2DE}"/>
              </a:ext>
            </a:extLst>
          </p:cNvPr>
          <p:cNvSpPr/>
          <p:nvPr/>
        </p:nvSpPr>
        <p:spPr>
          <a:xfrm rot="10800000">
            <a:off x="6323489" y="1370646"/>
            <a:ext cx="4105923" cy="976544"/>
          </a:xfrm>
          <a:prstGeom prst="flowChartManualIn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980693-B128-404F-9108-04B2E790986C}"/>
              </a:ext>
            </a:extLst>
          </p:cNvPr>
          <p:cNvSpPr txBox="1"/>
          <p:nvPr/>
        </p:nvSpPr>
        <p:spPr>
          <a:xfrm>
            <a:off x="6426692" y="1604705"/>
            <a:ext cx="377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ФУНКЦИОНАЛЬНАЯ ГРАМОТНОСТЬ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C53024DB-1AF4-4B90-99CF-47DBDACE7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965" y="3141419"/>
            <a:ext cx="7439487" cy="38132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3CAEF2-17D0-4E34-B199-E87CF9A06659}"/>
              </a:ext>
            </a:extLst>
          </p:cNvPr>
          <p:cNvSpPr txBox="1"/>
          <p:nvPr/>
        </p:nvSpPr>
        <p:spPr>
          <a:xfrm>
            <a:off x="3665736" y="2353145"/>
            <a:ext cx="377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1957 ГОД ЮНЕСКО</a:t>
            </a:r>
          </a:p>
        </p:txBody>
      </p:sp>
    </p:spTree>
    <p:extLst>
      <p:ext uri="{BB962C8B-B14F-4D97-AF65-F5344CB8AC3E}">
        <p14:creationId xmlns:p14="http://schemas.microsoft.com/office/powerpoint/2010/main" val="40785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dirty="0"/>
              <a:t>проверить  достоверность информации</a:t>
            </a:r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найти новую информацию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3516" y="3429000"/>
            <a:ext cx="3192713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dirty="0"/>
              <a:t>способность заниматься саморазвитием и самообразованием</a:t>
            </a:r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dirty="0"/>
              <a:t>изучить новые виды деятельности</a:t>
            </a:r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240" y="2362728"/>
            <a:ext cx="4790831" cy="364779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— важнейший индикатор общественного благополучия, </a:t>
            </a:r>
          </a:p>
          <a:p>
            <a:pPr algn="ctr"/>
            <a:r>
              <a:rPr lang="ru-RU" sz="3200" dirty="0"/>
              <a:t>а функциональная грамотность школьников – важный показатель качества образования</a:t>
            </a:r>
            <a:endParaRPr lang="en-US" sz="3200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5593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Функциональная грамотность -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1488</Words>
  <Application>Microsoft Office PowerPoint</Application>
  <PresentationFormat>Произвольный</PresentationFormat>
  <Paragraphs>160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«Освоение педагогами компетенций по формированию функциональной грамотности в условиях внедрения обновленных ФГОС »</vt:lpstr>
      <vt:lpstr>Цель педсовета: Организация работы по формированию и развитию функциональной грамотности обучающихся  Задачи педсовета: </vt:lpstr>
      <vt:lpstr>Презентация PowerPoint</vt:lpstr>
      <vt:lpstr> «Освоение педагогами компетенций по формированию функциональной грамотности в условиях внедрения обновленных ФГОС »</vt:lpstr>
      <vt:lpstr>Функциональная грамотность</vt:lpstr>
      <vt:lpstr>О востребованности  функциональной грамотности</vt:lpstr>
      <vt:lpstr>Международные исследования  в сфере образования</vt:lpstr>
      <vt:lpstr>О востребованности  функциональной грамотности</vt:lpstr>
      <vt:lpstr>Функциональная грамотность -</vt:lpstr>
      <vt:lpstr>УПРАВЛЕНИЕ ПРОЦЕССОМ ФОРМИРОВАНИЯ ФУНКЦИОНАЛЬНОЙ ГРАМОТНОСТИ</vt:lpstr>
      <vt:lpstr>Что уже сделано? </vt:lpstr>
      <vt:lpstr>АЛГОРИТМ ОРГАНИЗАЦИИ РАБОТЫ ПО ФОРМИРОВАНИЮ                       ФУНКЦИОНАЛЬНОЙ ГРАМОТНОСТИ</vt:lpstr>
      <vt:lpstr>Отличия традиционных заданий от заданий для оценки функциональной грамотности </vt:lpstr>
      <vt:lpstr>Недостатки в овладении  метапредметными умениями</vt:lpstr>
      <vt:lpstr>Презентация PowerPoint</vt:lpstr>
      <vt:lpstr>Презентация PowerPoint</vt:lpstr>
      <vt:lpstr>Математическая грамотность </vt:lpstr>
      <vt:lpstr>Педагогические приемы,  способствующие формированию функциональной грамотности</vt:lpstr>
      <vt:lpstr>Финансовая грамотность </vt:lpstr>
      <vt:lpstr>Естественнонаучная грамотность </vt:lpstr>
      <vt:lpstr>Креативное мышление</vt:lpstr>
      <vt:lpstr>В идеале формируются</vt:lpstr>
      <vt:lpstr>Пять способов становления функциональной грамотности </vt:lpstr>
      <vt:lpstr>Проект решения педсовета:</vt:lpstr>
      <vt:lpstr>Пессимист жалуется на ветер.  Оптимист ждет, что ветер переменится.  Лидер поворачивает паруса по ветру.                                            Джон Максвелл</vt:lpstr>
      <vt:lpstr>Пессимист жалуется на ветер.  Оптимист ждет, что ветер переменится.  Лидер поворачивает паруса по ветру.                                            Джон Максвелл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Мирновская ОШ</cp:lastModifiedBy>
  <cp:revision>45</cp:revision>
  <dcterms:created xsi:type="dcterms:W3CDTF">2021-12-09T11:10:51Z</dcterms:created>
  <dcterms:modified xsi:type="dcterms:W3CDTF">2024-01-16T07:51:53Z</dcterms:modified>
</cp:coreProperties>
</file>