
<file path=[Content_Types].xml><?xml version="1.0" encoding="utf-8"?>
<Types xmlns="http://schemas.openxmlformats.org/package/2006/content-types">
  <Default Extension="png" ContentType="image/png"/>
  <Default Extension="tmp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9" r:id="rId4"/>
    <p:sldId id="288" r:id="rId5"/>
    <p:sldId id="267" r:id="rId6"/>
    <p:sldId id="268" r:id="rId7"/>
    <p:sldId id="270" r:id="rId8"/>
    <p:sldId id="273" r:id="rId9"/>
    <p:sldId id="259" r:id="rId10"/>
    <p:sldId id="274" r:id="rId11"/>
    <p:sldId id="272" r:id="rId12"/>
    <p:sldId id="275" r:id="rId13"/>
    <p:sldId id="269" r:id="rId14"/>
    <p:sldId id="276" r:id="rId15"/>
    <p:sldId id="281" r:id="rId16"/>
    <p:sldId id="285" r:id="rId17"/>
    <p:sldId id="284" r:id="rId18"/>
    <p:sldId id="277" r:id="rId19"/>
    <p:sldId id="283" r:id="rId20"/>
    <p:sldId id="282" r:id="rId21"/>
    <p:sldId id="286" r:id="rId22"/>
    <p:sldId id="264" r:id="rId23"/>
    <p:sldId id="287" r:id="rId24"/>
    <p:sldId id="266" r:id="rId25"/>
    <p:sldId id="279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70" autoAdjust="0"/>
    <p:restoredTop sz="94660"/>
  </p:normalViewPr>
  <p:slideViewPr>
    <p:cSldViewPr snapToGrid="0">
      <p:cViewPr>
        <p:scale>
          <a:sx n="64" d="100"/>
          <a:sy n="64" d="100"/>
        </p:scale>
        <p:origin x="-108" y="-2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DE15A83-4818-4A47-A348-F4A9AFA9B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CBBB980-E8FC-4067-86A7-1D4907ECF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7D01FB7-F1A8-433A-BC55-59C7C4008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08FB03DB-2728-4350-BACD-52B9237E3137}"/>
              </a:ext>
            </a:extLst>
          </p:cNvPr>
          <p:cNvSpPr/>
          <p:nvPr userDrawn="1"/>
        </p:nvSpPr>
        <p:spPr>
          <a:xfrm>
            <a:off x="5891514" y="0"/>
            <a:ext cx="6300486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FFA21717-33CB-400E-99B3-8F2D814A746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891213" cy="6858000"/>
          </a:xfrm>
        </p:spPr>
        <p:txBody>
          <a:bodyPr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95F9860-E7AA-4B15-9EB5-DAA9259212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65134" y="136525"/>
            <a:ext cx="5953246" cy="2387600"/>
          </a:xfrm>
        </p:spPr>
        <p:txBody>
          <a:bodyPr anchor="b"/>
          <a:lstStyle>
            <a:lvl1pPr algn="ctr">
              <a:defRPr sz="6000" b="1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70C7889-FEAE-4D81-9328-48F835D920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3602038"/>
            <a:ext cx="5953246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094734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243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0DFF78-39D7-4937-98E8-F57FB15C4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95237F67-7887-4F79-9086-2D4E7C41D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51E47127-0BAA-48A8-B6F8-8F7AF2B64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14E152EC-92EC-47F8-8905-AEB3824F3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86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9B0B3EC-B4DF-48E5-8D49-912B3B5623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9577FBE-9365-476D-A0C7-B0BFE240CA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B68A4208-4596-4570-8A48-D601F1ED5F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84768763-5A91-4409-893B-F87ABA4DA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AAE3A2D-50DE-4F80-84DB-FD3E13A59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922462E-A153-40EE-9FBF-CE14C9F97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73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9F8B33-EE05-426A-BB94-37FC47554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0DB95E92-26F9-42A7-9612-E965D17A17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264C2F5B-A1B9-4449-A41D-B55E31C6B2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729C5F5A-F6A2-4FBA-845D-97A93F28F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34B308A-38D5-4D17-AF8B-1EE105306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076F7CB-AC52-43B4-AD6D-AD433BBEB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290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83E0C11-F975-45E8-BA3E-55FFB4BA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4A29AAF6-AF28-4EC4-920C-E10415C7FB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8C4C7B9-CAC3-42EE-A8E2-0F73AF396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8BDBA44D-A820-4823-89E3-9F96458DE2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A0E0266-68E3-4D86-9523-1E4C2F30ED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294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298C4361-FBF7-455B-A690-B29413D343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0C6B34A3-84EB-40F7-AF48-61C84CD741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786928E-2BDC-46DC-A8FE-6610F8187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32EE9B7-51BC-4834-A25D-F8B9C6BE1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4B9BC63-6A65-46A2-85DF-3D18833C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5603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8D3E4AB-007C-48CF-8A3A-B6424585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69C0369-AC97-4306-8FA4-D63F6C153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0393BF6-30A5-4619-86E0-C6FCAD4F0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49F7F8-0AD7-426E-B538-B6DB07F9B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6050621-D5FD-43FC-ADA7-81BAB7DC0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Фигура, имеющая форму буквы L 6">
            <a:extLst>
              <a:ext uri="{FF2B5EF4-FFF2-40B4-BE49-F238E27FC236}">
                <a16:creationId xmlns="" xmlns:a16="http://schemas.microsoft.com/office/drawing/2014/main" id="{2A4BBBCF-31DF-4475-9E88-8F57A3B2C09E}"/>
              </a:ext>
            </a:extLst>
          </p:cNvPr>
          <p:cNvSpPr/>
          <p:nvPr userDrawn="1"/>
        </p:nvSpPr>
        <p:spPr>
          <a:xfrm>
            <a:off x="0" y="5428527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>
            <a:extLst>
              <a:ext uri="{FF2B5EF4-FFF2-40B4-BE49-F238E27FC236}">
                <a16:creationId xmlns="" xmlns:a16="http://schemas.microsoft.com/office/drawing/2014/main" id="{344C342A-AFC3-4328-946C-6882274610AA}"/>
              </a:ext>
            </a:extLst>
          </p:cNvPr>
          <p:cNvSpPr/>
          <p:nvPr userDrawn="1"/>
        </p:nvSpPr>
        <p:spPr>
          <a:xfrm rot="10800000">
            <a:off x="11173428" y="0"/>
            <a:ext cx="1018572" cy="142947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Фигура, имеющая форму буквы L 8">
            <a:extLst>
              <a:ext uri="{FF2B5EF4-FFF2-40B4-BE49-F238E27FC236}">
                <a16:creationId xmlns="" xmlns:a16="http://schemas.microsoft.com/office/drawing/2014/main" id="{61889BE7-1BC9-4DB5-9627-64C2ABFE345C}"/>
              </a:ext>
            </a:extLst>
          </p:cNvPr>
          <p:cNvSpPr/>
          <p:nvPr userDrawn="1"/>
        </p:nvSpPr>
        <p:spPr>
          <a:xfrm rot="16200000">
            <a:off x="10987271" y="5613903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>
            <a:extLst>
              <a:ext uri="{FF2B5EF4-FFF2-40B4-BE49-F238E27FC236}">
                <a16:creationId xmlns="" xmlns:a16="http://schemas.microsoft.com/office/drawing/2014/main" id="{D7E3AD0D-FD9E-447A-BC7C-9DFB2452477E}"/>
              </a:ext>
            </a:extLst>
          </p:cNvPr>
          <p:cNvSpPr/>
          <p:nvPr userDrawn="1"/>
        </p:nvSpPr>
        <p:spPr>
          <a:xfrm rot="5400000">
            <a:off x="-186160" y="186160"/>
            <a:ext cx="1429473" cy="1057153"/>
          </a:xfrm>
          <a:prstGeom prst="corner">
            <a:avLst>
              <a:gd name="adj1" fmla="val 21815"/>
              <a:gd name="adj2" fmla="val 22099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2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2086CDA-E4D9-4680-9160-749F6D68D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5441D36-FD8D-467A-9F0C-C15D03101D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5EB013D4-5D6D-4F16-B92B-DCDC02203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D8A6D1C-C5C1-4F42-A25A-D272BE54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5C91FEAB-E3DA-4A2A-B748-4B754A11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321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B0B63CB-98F7-4FD2-AE6A-A9D1D0BBD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C07B4AB-69EB-4069-9839-993D2E79C3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32A4005B-2E7F-4189-B96D-CAEFC1F367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E87EA7BC-84F9-4F7B-8CAB-E2239A3A0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064A9B47-FDE3-4CE0-81AF-A83E6641E9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5B2AFF76-4729-4763-A734-414D60FEC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964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C7A0613-0D99-4D1A-B35E-69F2AE2E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D9161D37-3665-4485-9C81-A0284C59B0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1E66577C-7E72-4461-97F1-2EFF35D06E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E8327E4B-ABF3-4BBF-87D0-979FF17CE5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7C838068-9821-41C4-A10F-9F910F9206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FAAFDDEA-5124-47FD-B4EF-22941F87F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88D7621D-5914-4DCC-8B50-376C51D37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0F9F542-2397-4C5D-B9B4-43036BE79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164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B741AA3-DEB8-4E03-B716-EE5AD8A3E3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7B8DF54-7B63-463D-A705-C0CD820F6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8FE19A30-CCCE-4D0F-A5EA-2694C83C5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DB863358-8F31-42DB-A75E-2CC034FE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0768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Рисунок 5">
            <a:extLst>
              <a:ext uri="{FF2B5EF4-FFF2-40B4-BE49-F238E27FC236}">
                <a16:creationId xmlns="" xmlns:a16="http://schemas.microsoft.com/office/drawing/2014/main" id="{5D96FC90-666A-41D8-AC3D-8F635019BDF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Рисунок 5">
            <a:extLst>
              <a:ext uri="{FF2B5EF4-FFF2-40B4-BE49-F238E27FC236}">
                <a16:creationId xmlns="" xmlns:a16="http://schemas.microsoft.com/office/drawing/2014/main" id="{477A18B6-7186-4923-A2C6-B06CC71BFC9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051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8" name="Рисунок 5">
            <a:extLst>
              <a:ext uri="{FF2B5EF4-FFF2-40B4-BE49-F238E27FC236}">
                <a16:creationId xmlns="" xmlns:a16="http://schemas.microsoft.com/office/drawing/2014/main" id="{75DAD50F-D376-4968-9022-8740455F48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9" name="Рисунок 5">
            <a:extLst>
              <a:ext uri="{FF2B5EF4-FFF2-40B4-BE49-F238E27FC236}">
                <a16:creationId xmlns="" xmlns:a16="http://schemas.microsoft.com/office/drawing/2014/main" id="{C77762DE-954C-4411-AB2A-49A43212FD9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147858" y="3429000"/>
            <a:ext cx="3044142" cy="3429000"/>
          </a:xfrm>
        </p:spPr>
        <p:txBody>
          <a:bodyPr/>
          <a:lstStyle/>
          <a:p>
            <a:endParaRPr lang="ru-RU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075DF8B3-B61E-42DF-9749-0A9A8505A4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51175" y="-6906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Текст 10">
            <a:extLst>
              <a:ext uri="{FF2B5EF4-FFF2-40B4-BE49-F238E27FC236}">
                <a16:creationId xmlns="" xmlns:a16="http://schemas.microsoft.com/office/drawing/2014/main" id="{320D08EE-D804-40FB-AE7E-CEE254F635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88063" y="3430929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02F63D49-B812-486B-B5E6-9C030000DC8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-22907" y="3429000"/>
            <a:ext cx="3036888" cy="3429000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4" name="Текст 10">
            <a:extLst>
              <a:ext uri="{FF2B5EF4-FFF2-40B4-BE49-F238E27FC236}">
                <a16:creationId xmlns="" xmlns:a16="http://schemas.microsoft.com/office/drawing/2014/main" id="{28D52F32-A499-4CCC-A1BE-7EF779BE7BB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124268" y="0"/>
            <a:ext cx="3036888" cy="3429000"/>
          </a:xfrm>
          <a:solidFill>
            <a:schemeClr val="accent6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60010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E5460A7A-40FB-40F9-9F01-826315E4986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576479" y="474562"/>
            <a:ext cx="3079750" cy="2954438"/>
          </a:xfrm>
          <a:solidFill>
            <a:schemeClr val="accent6"/>
          </a:solidFill>
          <a:ln>
            <a:noFill/>
          </a:ln>
        </p:spPr>
        <p:txBody>
          <a:bodyPr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457200" indent="0" algn="r">
              <a:buNone/>
              <a:defRPr>
                <a:solidFill>
                  <a:schemeClr val="bg1"/>
                </a:solidFill>
              </a:defRPr>
            </a:lvl2pPr>
            <a:lvl3pPr marL="914400" indent="0" algn="r">
              <a:buNone/>
              <a:defRPr>
                <a:solidFill>
                  <a:schemeClr val="bg1"/>
                </a:solidFill>
              </a:defRPr>
            </a:lvl3pPr>
            <a:lvl4pPr marL="1371600" indent="0" algn="r">
              <a:buNone/>
              <a:defRPr>
                <a:solidFill>
                  <a:schemeClr val="bg1"/>
                </a:solidFill>
              </a:defRPr>
            </a:lvl4pPr>
            <a:lvl5pPr marL="1828800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Текст 6">
            <a:extLst>
              <a:ext uri="{FF2B5EF4-FFF2-40B4-BE49-F238E27FC236}">
                <a16:creationId xmlns="" xmlns:a16="http://schemas.microsoft.com/office/drawing/2014/main" id="{4E0003B5-56A3-4F15-9E0F-FFAD95C293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96729" y="474562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="" xmlns:a16="http://schemas.microsoft.com/office/drawing/2014/main" id="{F6F17BB5-1285-4C8E-A946-54AAA5C077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576479" y="3429000"/>
            <a:ext cx="3079750" cy="2954438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Текст 6">
            <a:extLst>
              <a:ext uri="{FF2B5EF4-FFF2-40B4-BE49-F238E27FC236}">
                <a16:creationId xmlns="" xmlns:a16="http://schemas.microsoft.com/office/drawing/2014/main" id="{213F24E3-9D87-431E-A109-DE113A13899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96729" y="3429000"/>
            <a:ext cx="3079750" cy="2954438"/>
          </a:xfrm>
          <a:solidFill>
            <a:schemeClr val="accent6"/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bg1"/>
                </a:solidFill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6">
            <a:extLst>
              <a:ext uri="{FF2B5EF4-FFF2-40B4-BE49-F238E27FC236}">
                <a16:creationId xmlns="" xmlns:a16="http://schemas.microsoft.com/office/drawing/2014/main" id="{64BCA4AD-2453-4D3A-A6F4-32B0C81B42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5771" y="1770926"/>
            <a:ext cx="4429768" cy="4612511"/>
          </a:xfrm>
        </p:spPr>
        <p:txBody>
          <a:bodyPr/>
          <a:lstStyle>
            <a:lvl1pPr marL="0" indent="0" algn="l">
              <a:buNone/>
              <a:defRPr/>
            </a:lvl1pPr>
            <a:lvl2pPr marL="457200" indent="0" algn="l">
              <a:buNone/>
              <a:defRPr/>
            </a:lvl2pPr>
            <a:lvl3pPr marL="914400" indent="0" algn="l">
              <a:buNone/>
              <a:defRPr/>
            </a:lvl3pPr>
            <a:lvl4pPr marL="1371600" indent="0" algn="l">
              <a:buNone/>
              <a:defRPr/>
            </a:lvl4pPr>
            <a:lvl5pPr marL="1828800" indent="0" algn="l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2" name="Заголовок 11">
            <a:extLst>
              <a:ext uri="{FF2B5EF4-FFF2-40B4-BE49-F238E27FC236}">
                <a16:creationId xmlns="" xmlns:a16="http://schemas.microsoft.com/office/drawing/2014/main" id="{D9592A19-466D-444B-BE3E-E2D807AEC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38252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7FD8F8F2-4624-4188-A5F6-724E87741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623" y="365125"/>
            <a:ext cx="5257800" cy="1325563"/>
          </a:xfrm>
        </p:spPr>
        <p:txBody>
          <a:bodyPr/>
          <a:lstStyle>
            <a:lvl1pPr>
              <a:defRPr b="1"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3593B03F-2009-4E1E-B76F-4E7AC535130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3" y="1885950"/>
            <a:ext cx="5257800" cy="4468813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Текст 6">
            <a:extLst>
              <a:ext uri="{FF2B5EF4-FFF2-40B4-BE49-F238E27FC236}">
                <a16:creationId xmlns="" xmlns:a16="http://schemas.microsoft.com/office/drawing/2014/main" id="{F427EE61-8BDE-44DD-A358-2FAD275FBA5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577" y="1023846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E85987E3-7190-47E0-9255-D36D3D11B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7" y="471164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2" name="Текст 6">
            <a:extLst>
              <a:ext uri="{FF2B5EF4-FFF2-40B4-BE49-F238E27FC236}">
                <a16:creationId xmlns="" xmlns:a16="http://schemas.microsoft.com/office/drawing/2014/main" id="{D3CB2DBF-86BD-4842-BD8D-ED74947211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8577" y="572847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="" xmlns:a16="http://schemas.microsoft.com/office/drawing/2014/main" id="{3743E8B6-7CBB-471E-A471-58E2B78D32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28577" y="517579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4" name="Текст 6">
            <a:extLst>
              <a:ext uri="{FF2B5EF4-FFF2-40B4-BE49-F238E27FC236}">
                <a16:creationId xmlns="" xmlns:a16="http://schemas.microsoft.com/office/drawing/2014/main" id="{43700CC0-27A7-41CD-9023-C5A13EDC283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577" y="4184064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5" name="Текст 10">
            <a:extLst>
              <a:ext uri="{FF2B5EF4-FFF2-40B4-BE49-F238E27FC236}">
                <a16:creationId xmlns="" xmlns:a16="http://schemas.microsoft.com/office/drawing/2014/main" id="{C7E1DB0A-9FF1-40B4-BDB5-AC63D12110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7" y="3631382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16" name="Текст 6">
            <a:extLst>
              <a:ext uri="{FF2B5EF4-FFF2-40B4-BE49-F238E27FC236}">
                <a16:creationId xmlns="" xmlns:a16="http://schemas.microsoft.com/office/drawing/2014/main" id="{9D51BF41-F634-4D57-A637-FF8A0EC4BB1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28577" y="2558629"/>
            <a:ext cx="4057891" cy="82279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10">
            <a:extLst>
              <a:ext uri="{FF2B5EF4-FFF2-40B4-BE49-F238E27FC236}">
                <a16:creationId xmlns="" xmlns:a16="http://schemas.microsoft.com/office/drawing/2014/main" id="{A1A49660-1072-4AE0-8537-A7BC419F156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7" y="2005947"/>
            <a:ext cx="3305175" cy="4286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graphicFrame>
        <p:nvGraphicFramePr>
          <p:cNvPr id="18" name="Таблица 18">
            <a:extLst>
              <a:ext uri="{FF2B5EF4-FFF2-40B4-BE49-F238E27FC236}">
                <a16:creationId xmlns="" xmlns:a16="http://schemas.microsoft.com/office/drawing/2014/main" id="{70B24C5F-4D3D-4415-A815-49971BABC57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75099799"/>
              </p:ext>
            </p:extLst>
          </p:nvPr>
        </p:nvGraphicFramePr>
        <p:xfrm>
          <a:off x="4745620" y="471163"/>
          <a:ext cx="1435261" cy="608010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5261">
                  <a:extLst>
                    <a:ext uri="{9D8B030D-6E8A-4147-A177-3AD203B41FA5}">
                      <a16:colId xmlns="" xmlns:a16="http://schemas.microsoft.com/office/drawing/2014/main" val="3484662148"/>
                    </a:ext>
                  </a:extLst>
                </a:gridCol>
              </a:tblGrid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22690842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9783475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21002084"/>
                  </a:ext>
                </a:extLst>
              </a:tr>
              <a:tr h="15200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8219575"/>
                  </a:ext>
                </a:extLst>
              </a:tr>
            </a:tbl>
          </a:graphicData>
        </a:graphic>
      </p:graphicFrame>
      <p:sp>
        <p:nvSpPr>
          <p:cNvPr id="20" name="Рисунок 19">
            <a:extLst>
              <a:ext uri="{FF2B5EF4-FFF2-40B4-BE49-F238E27FC236}">
                <a16:creationId xmlns="" xmlns:a16="http://schemas.microsoft.com/office/drawing/2014/main" id="{C502F727-D6EE-497C-A5B0-DE090ED47826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954326" y="696054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1" name="Рисунок 19">
            <a:extLst>
              <a:ext uri="{FF2B5EF4-FFF2-40B4-BE49-F238E27FC236}">
                <a16:creationId xmlns="" xmlns:a16="http://schemas.microsoft.com/office/drawing/2014/main" id="{0A240E27-AEFA-43F0-89FF-2A74A5D77D8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942389" y="2199183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2" name="Рисунок 19">
            <a:extLst>
              <a:ext uri="{FF2B5EF4-FFF2-40B4-BE49-F238E27FC236}">
                <a16:creationId xmlns="" xmlns:a16="http://schemas.microsoft.com/office/drawing/2014/main" id="{27F5EEBF-34A9-48CF-83E0-D6D660A5179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942389" y="3739045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  <p:sp>
        <p:nvSpPr>
          <p:cNvPr id="23" name="Рисунок 19">
            <a:extLst>
              <a:ext uri="{FF2B5EF4-FFF2-40B4-BE49-F238E27FC236}">
                <a16:creationId xmlns="" xmlns:a16="http://schemas.microsoft.com/office/drawing/2014/main" id="{190A3F46-C204-4178-985D-47AB747A32D6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954326" y="5261562"/>
            <a:ext cx="1029786" cy="110155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8007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presentation-creation.ru/" TargetMode="Externa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93177DD-DF81-4F80-A921-6C4F2C0AA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864B142D-96E1-400F-9902-09D8626B24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723BA0E2-FBA8-48E6-91B5-D882FB555D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BD04A-233C-4E8F-A10D-8C0D98297D7F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9981118-B587-4460-83FC-ED85EF5E88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F381D7A8-14B2-492F-9F61-6C741CF792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67FFB2-FA83-4A05-BBB4-8E512F127361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7"/>
            <a:extLst>
              <a:ext uri="{FF2B5EF4-FFF2-40B4-BE49-F238E27FC236}">
                <a16:creationId xmlns="" xmlns:a16="http://schemas.microsoft.com/office/drawing/2014/main" id="{DB681911-E539-4075-B5C8-107AF8BC28C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94000" y="367393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50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61" r:id="rId8"/>
    <p:sldLayoutId id="2147483655" r:id="rId9"/>
    <p:sldLayoutId id="2147483663" r:id="rId10"/>
    <p:sldLayoutId id="2147483662" r:id="rId11"/>
    <p:sldLayoutId id="2147483656" r:id="rId12"/>
    <p:sldLayoutId id="2147483657" r:id="rId13"/>
    <p:sldLayoutId id="2147483658" r:id="rId14"/>
    <p:sldLayoutId id="2147483659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tmp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10" Type="http://schemas.openxmlformats.org/officeDocument/2006/relationships/image" Target="../media/image20.png"/><Relationship Id="rId4" Type="http://schemas.openxmlformats.org/officeDocument/2006/relationships/image" Target="../media/image8.png"/><Relationship Id="rId9" Type="http://schemas.openxmlformats.org/officeDocument/2006/relationships/image" Target="../media/image14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8.svg"/><Relationship Id="rId7" Type="http://schemas.openxmlformats.org/officeDocument/2006/relationships/image" Target="../media/image12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10.svg"/><Relationship Id="rId4" Type="http://schemas.openxmlformats.org/officeDocument/2006/relationships/image" Target="../media/image8.png"/><Relationship Id="rId9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0" y="224852"/>
            <a:ext cx="5953246" cy="3822492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«</a:t>
            </a:r>
            <a:r>
              <a:rPr lang="ru-RU" sz="4000" dirty="0">
                <a:solidFill>
                  <a:srgbClr val="0070C0"/>
                </a:solidFill>
              </a:rPr>
              <a:t>Освоение педагогами компетенций по формированию функциональной грамотности в условиях внедрения обновленных ФГОС </a:t>
            </a:r>
            <a:r>
              <a:rPr lang="ru-RU" sz="4000" dirty="0" smtClean="0">
                <a:solidFill>
                  <a:srgbClr val="0070C0"/>
                </a:solidFill>
              </a:rPr>
              <a:t>»</a:t>
            </a:r>
            <a:endParaRPr lang="ru-RU" sz="40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F71255BE-FC6E-4FA6-8B7E-130C4FA388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63041" y="4427662"/>
            <a:ext cx="5953246" cy="1218537"/>
          </a:xfrm>
        </p:spPr>
        <p:txBody>
          <a:bodyPr>
            <a:normAutofit/>
          </a:bodyPr>
          <a:lstStyle/>
          <a:p>
            <a:r>
              <a:rPr lang="ru-RU" sz="3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Педагогический совет</a:t>
            </a:r>
          </a:p>
          <a:p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МОУ «</a:t>
            </a:r>
            <a:r>
              <a:rPr lang="ru-RU" sz="3200" i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Мирновская</a:t>
            </a:r>
            <a:r>
              <a:rPr lang="ru-RU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школа»</a:t>
            </a:r>
            <a:endParaRPr lang="ru-RU" sz="3200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08006DC-E4EA-4B80-8F9F-19645CF25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945450" cy="685800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6994257-9518-4FC9-9A3B-7EC02120C638}"/>
              </a:ext>
            </a:extLst>
          </p:cNvPr>
          <p:cNvSpPr txBox="1"/>
          <p:nvPr/>
        </p:nvSpPr>
        <p:spPr>
          <a:xfrm>
            <a:off x="8939814" y="5841507"/>
            <a:ext cx="3009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Андрусенко Р.В.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1440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ПРОЦЕССОМ ФОРМИРОВАНИЯ ФУНКЦИОНАЛЬНОЙ ГРАМОТНОСТИ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="" xmlns:a16="http://schemas.microsoft.com/office/drawing/2014/main" id="{CAC9E85F-8EDD-4B98-A392-5FD7ADC2D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70" y="1183520"/>
            <a:ext cx="6653847" cy="5346207"/>
          </a:xfr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1ECF5FD-85A9-4DB0-99F3-522DC3A1DF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20" y="1926800"/>
            <a:ext cx="3406725" cy="300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362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7222" y="556671"/>
            <a:ext cx="6130770" cy="736847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Что уже сделано?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344" y="1861450"/>
            <a:ext cx="10880324" cy="4810119"/>
          </a:xfrm>
        </p:spPr>
        <p:txBody>
          <a:bodyPr>
            <a:normAutofit fontScale="92500" lnSpcReduction="10000"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Утверждена методическая тема школы на 2021-2024 гг. 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Разработан план мероприятий по формированию и оценке функциональной грамотности обучающихся на 2023-2024 учебный год. 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Разработана модель формирования и развития функциональной грамотности.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Внесены изменения в рабочие программы по всем предметам. По современным требованиям, все рабочие программы должны предусматривать деятельность по формированию функциональной грамотности. В особенности это касается Русского языка, Литературного чтения, Иностранного языка, Математики, и Окружающего мира в начальной школе; Русского языка, Литературы, Иностранного языка, Математики, Географии, Биологии, Физики, Химии, Обществознания в основной школе.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Введены курсы внеурочной деятельности «Функциональная грамотность», «Моя информационная культура» и «Читай, считай, думай».</a:t>
            </a:r>
            <a:endParaRPr lang="ru-RU" sz="2000" dirty="0">
              <a:latin typeface="Times New Roman"/>
              <a:ea typeface="Times New Roman"/>
            </a:endParaRPr>
          </a:p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ru-RU" sz="2400" dirty="0">
                <a:latin typeface="Times New Roman"/>
                <a:ea typeface="Times New Roman"/>
              </a:rPr>
              <a:t>Апробирование системы диагностики и оценки учебных достижений (ноябрь-декабрь 2023 года – 8-9 классы)</a:t>
            </a:r>
            <a:endParaRPr lang="ru-RU" sz="2000" dirty="0">
              <a:latin typeface="Times New Roman"/>
              <a:ea typeface="Times New Roman"/>
            </a:endParaRPr>
          </a:p>
          <a:p>
            <a:endParaRPr lang="ru-RU" sz="2400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783DD3F7-AE4D-4678-A3E0-C8BA8F1200C8}"/>
              </a:ext>
            </a:extLst>
          </p:cNvPr>
          <p:cNvSpPr txBox="1"/>
          <p:nvPr/>
        </p:nvSpPr>
        <p:spPr>
          <a:xfrm>
            <a:off x="4648940" y="186431"/>
            <a:ext cx="68358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/>
              <a:t>«Формирование функциональной грамотности – </a:t>
            </a:r>
          </a:p>
          <a:p>
            <a:pPr algn="r"/>
            <a:r>
              <a:rPr lang="ru-RU" b="1" dirty="0"/>
              <a:t>это сложный, многосторонний, длительный процесс.</a:t>
            </a:r>
          </a:p>
          <a:p>
            <a:pPr algn="r"/>
            <a:r>
              <a:rPr lang="ru-RU" b="1" dirty="0"/>
              <a:t>Достичь нужных результатов можно, лишь умело, </a:t>
            </a:r>
          </a:p>
          <a:p>
            <a:pPr algn="r"/>
            <a:r>
              <a:rPr lang="ru-RU" b="1" dirty="0"/>
              <a:t>грамотно сочетая различные современные </a:t>
            </a:r>
          </a:p>
          <a:p>
            <a:pPr algn="r"/>
            <a:r>
              <a:rPr lang="ru-RU" b="1" dirty="0"/>
              <a:t>образовательные педагогические технологии»</a:t>
            </a:r>
          </a:p>
        </p:txBody>
      </p:sp>
    </p:spTree>
    <p:extLst>
      <p:ext uri="{BB962C8B-B14F-4D97-AF65-F5344CB8AC3E}">
        <p14:creationId xmlns:p14="http://schemas.microsoft.com/office/powerpoint/2010/main" val="1362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r"/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ОРГАНИЗАЦИИ РАБОТЫ ПО ФОРМИРОВАНИЮ                       ФУНКЦИОНАЛЬНОЙ ГРАМОТНОСТИ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1ECF5FD-85A9-4DB0-99F3-522DC3A1D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662" y="1763612"/>
            <a:ext cx="3406725" cy="3004400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4D1FEDCE-D446-4529-A85F-3A79F89C99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401" y="1154113"/>
            <a:ext cx="6190244" cy="5424487"/>
          </a:xfrm>
        </p:spPr>
      </p:pic>
    </p:spTree>
    <p:extLst>
      <p:ext uri="{BB962C8B-B14F-4D97-AF65-F5344CB8AC3E}">
        <p14:creationId xmlns:p14="http://schemas.microsoft.com/office/powerpoint/2010/main" val="3395465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Отличия традиционных заданий от заданий для оценки функциональной грамотности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192"/>
            <a:ext cx="10773792" cy="4934405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Задания , поставленные вне предметной области решаются с помощью предметных знаний. </a:t>
            </a:r>
          </a:p>
          <a:p>
            <a:r>
              <a:rPr lang="ru-RU" b="1" dirty="0"/>
              <a:t>В каждом из заданий описываются жизненная ситуация, как правило, близкая понятная ученику.</a:t>
            </a:r>
          </a:p>
          <a:p>
            <a:r>
              <a:rPr lang="ru-RU" b="1" dirty="0"/>
              <a:t>Контекст заданий близок к проблемным ситуациям, возникающим в повседневной жизни.</a:t>
            </a:r>
          </a:p>
          <a:p>
            <a:r>
              <a:rPr lang="ru-RU" b="1" dirty="0"/>
              <a:t>Ситуация требует осознанного выбора модели поведения.</a:t>
            </a:r>
          </a:p>
          <a:p>
            <a:r>
              <a:rPr lang="ru-RU" b="1" dirty="0"/>
              <a:t>Вопросы изложены простым, ясным языком и, как правило, немногословны.</a:t>
            </a:r>
          </a:p>
          <a:p>
            <a:r>
              <a:rPr lang="ru-RU" b="1" dirty="0"/>
              <a:t>Требуют перевода с обыденного языка на язык предметной области (математики, физики и др.).</a:t>
            </a:r>
          </a:p>
          <a:p>
            <a:r>
              <a:rPr lang="ru-RU" b="1" dirty="0"/>
              <a:t>Используются иллюстрации: рисунки, таблицы, схемы, графики.</a:t>
            </a:r>
          </a:p>
        </p:txBody>
      </p:sp>
    </p:spTree>
    <p:extLst>
      <p:ext uri="{BB962C8B-B14F-4D97-AF65-F5344CB8AC3E}">
        <p14:creationId xmlns:p14="http://schemas.microsoft.com/office/powerpoint/2010/main" val="49861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Недостатки в овладении </a:t>
            </a:r>
            <a:b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метапредметными умениями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26192"/>
            <a:ext cx="10773792" cy="4934405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работать с нетрадиционным заданием;</a:t>
            </a:r>
          </a:p>
          <a:p>
            <a:r>
              <a:rPr lang="ru-RU" b="1" dirty="0"/>
              <a:t>работать с информацией, представленной в различных формах (текста, таблицы, диаграммы, схемы, рисунка, чертежа);</a:t>
            </a:r>
          </a:p>
          <a:p>
            <a:r>
              <a:rPr lang="ru-RU" b="1" dirty="0"/>
              <a:t>отбирать информацию, если задача содержит избыточную информацию; привлекать информацию, использовать личный опыт;</a:t>
            </a:r>
          </a:p>
          <a:p>
            <a:r>
              <a:rPr lang="ru-RU" b="1" dirty="0"/>
              <a:t>задавать самостоятельно точность данных с учетом условий задачи;</a:t>
            </a:r>
          </a:p>
          <a:p>
            <a:r>
              <a:rPr lang="ru-RU" b="1" dirty="0"/>
              <a:t>моделировать ситуацию;</a:t>
            </a:r>
          </a:p>
          <a:p>
            <a:r>
              <a:rPr lang="ru-RU" b="1" dirty="0"/>
              <a:t>размышлять: использовать здравый смысл, перебор возможных вариантов, метод проб и ошибок;</a:t>
            </a:r>
          </a:p>
          <a:p>
            <a:r>
              <a:rPr lang="ru-RU" b="1" dirty="0"/>
              <a:t>представлять в словесной форме обоснование решения.</a:t>
            </a:r>
          </a:p>
        </p:txBody>
      </p:sp>
    </p:spTree>
    <p:extLst>
      <p:ext uri="{BB962C8B-B14F-4D97-AF65-F5344CB8AC3E}">
        <p14:creationId xmlns:p14="http://schemas.microsoft.com/office/powerpoint/2010/main" val="1184646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FC54E2F5-BF56-4889-A87B-9F0344A2C8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215" y="287408"/>
            <a:ext cx="11667570" cy="6283184"/>
          </a:xfrm>
        </p:spPr>
      </p:pic>
    </p:spTree>
    <p:extLst>
      <p:ext uri="{BB962C8B-B14F-4D97-AF65-F5344CB8AC3E}">
        <p14:creationId xmlns:p14="http://schemas.microsoft.com/office/powerpoint/2010/main" val="143626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="" xmlns:a16="http://schemas.microsoft.com/office/drawing/2014/main" id="{927443D0-7036-4A76-9EC0-99D12B36F8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965" y="243890"/>
            <a:ext cx="10005134" cy="6370219"/>
          </a:xfrm>
        </p:spPr>
      </p:pic>
    </p:spTree>
    <p:extLst>
      <p:ext uri="{BB962C8B-B14F-4D97-AF65-F5344CB8AC3E}">
        <p14:creationId xmlns:p14="http://schemas.microsoft.com/office/powerpoint/2010/main" val="51754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21925" y="239698"/>
            <a:ext cx="10515600" cy="861134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Математическая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9104" y="2185485"/>
            <a:ext cx="10773792" cy="4579299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ru-RU" dirty="0"/>
              <a:t>– это способность индивидуума проводить математические рассуждения и формулировать, применять, интерпретировать математику для решения проблем в разнообразных контекстах реального мира. Она включает использование математических понятий, процедур, фактов и инструментов, чтобы описать, объяснить и предсказать явления. </a:t>
            </a:r>
          </a:p>
          <a:p>
            <a:pPr marL="0" indent="0">
              <a:spcAft>
                <a:spcPts val="600"/>
              </a:spcAft>
              <a:buNone/>
            </a:pPr>
            <a:r>
              <a:rPr lang="ru-RU" dirty="0"/>
              <a:t>Для решения проблемы математически грамотный учащийся сначала должен увидеть математическую природу проблемы, представленной в контексте реального мира, и сформулировать ее на языке математики.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39ED27E-FC0B-45F6-8DE4-37E6E4E23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3558" y="241276"/>
            <a:ext cx="2694127" cy="202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96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8578"/>
            <a:ext cx="10515600" cy="106811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Педагогические приемы, </a:t>
            </a:r>
            <a:b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способствующие формированию функциональной грамотности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828" y="1196688"/>
            <a:ext cx="10515600" cy="528665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Корзина идей </a:t>
            </a:r>
            <a:r>
              <a:rPr lang="ru-RU" sz="2000" b="1" dirty="0"/>
              <a:t>(кластер) </a:t>
            </a:r>
            <a:r>
              <a:rPr lang="ru-RU" sz="1800" b="1" dirty="0"/>
              <a:t>(актуализация имеющегося опыта и знаний)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Пять "Почему" и одно "Зачем"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Мозговой штурм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Дерево решений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ПОПС — формула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П — позиция. Необходимо по заданной проблеме высказать свое собственное мнение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(«Я считаю, что…», «Я согласен с…»).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О — обоснование, объяснение своей позиции (возможные аргументы, подтверждающие ваше мнение).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П — примеры. «Я могу доказать это на примере…».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00" b="1" dirty="0"/>
              <a:t>С — следствие (суждение или умозаключение). Окончательные выводы, подтверждающие высказанную позицию.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Ролевая (деловая) игра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C00000"/>
                </a:solidFill>
              </a:rPr>
              <a:t>Фишбоун</a:t>
            </a:r>
            <a:r>
              <a:rPr lang="ru-RU" sz="2000" b="1" dirty="0"/>
              <a:t> </a:t>
            </a:r>
            <a:r>
              <a:rPr lang="ru-RU" sz="1800" b="1" dirty="0"/>
              <a:t>(схема, в которой изученная информация систематизируется и конкретизируется; основой схемы является рыбий скелет)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C00000"/>
                </a:solidFill>
              </a:rPr>
              <a:t>Скрайбинг</a:t>
            </a:r>
            <a:r>
              <a:rPr lang="ru-RU" sz="2000" b="1" dirty="0">
                <a:solidFill>
                  <a:srgbClr val="C00000"/>
                </a:solidFill>
              </a:rPr>
              <a:t> </a:t>
            </a:r>
            <a:r>
              <a:rPr lang="ru-RU" sz="1800" b="1" dirty="0"/>
              <a:t>(визуализация информации при помощи графических символов, отображающих ее содержание и внутренние связи)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Инфографика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</a:rPr>
              <a:t>Коучинг-сессия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000" b="1" dirty="0" err="1">
                <a:solidFill>
                  <a:srgbClr val="C00000"/>
                </a:solidFill>
              </a:rPr>
              <a:t>Синквейн</a:t>
            </a:r>
            <a:r>
              <a:rPr lang="ru-RU" sz="2000" b="1" dirty="0">
                <a:solidFill>
                  <a:srgbClr val="C00000"/>
                </a:solidFill>
              </a:rPr>
              <a:t> и др.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9AA38B1F-DD0C-4101-8CEC-C06A7AA91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8389" y="1111469"/>
            <a:ext cx="2634927" cy="259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26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58" y="887768"/>
            <a:ext cx="6663430" cy="781235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Финансовая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08" y="2426394"/>
            <a:ext cx="10773792" cy="4579299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ru-RU" sz="2400" dirty="0"/>
              <a:t>Выработка целесообразных моделей поведения в разнообразных жизненных ситуациях, связанных с финансами.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Формирование представлений о возможных альтернативных решениях личных и семейных финансовых проблем.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Развитие умения предвидеть позитивные и негативные последствия выбранного решения.</a:t>
            </a:r>
          </a:p>
          <a:p>
            <a:pPr>
              <a:spcAft>
                <a:spcPts val="600"/>
              </a:spcAft>
            </a:pPr>
            <a:r>
              <a:rPr lang="ru-RU" sz="2400" dirty="0"/>
              <a:t> Финансовая грамотность включает знание и понимание финансовых терминов, понятий и финансовых рисков, а также навыки, мотивацию и уверенность, необходимые для принятия эффективных решений в разнообразных финансовых ситуациях, способствующих улучшению финансового благополучия личности и общества, а также возможности участия в экономической жизни.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E755281B-A43A-4168-AD23-EBA5A0D940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2154" y="114523"/>
            <a:ext cx="2426775" cy="2327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64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ru-RU" b="1" dirty="0"/>
              <a:t>Раскрыть понятие «функциональная грамотность»</a:t>
            </a:r>
          </a:p>
          <a:p>
            <a:r>
              <a:rPr lang="ru-RU" b="1" dirty="0"/>
              <a:t>Повысить интерес к работе по формированию функциональной грамотности школьников через изучение и внедрение новых образовательных технологий, повышение уровня самообразования</a:t>
            </a:r>
          </a:p>
          <a:p>
            <a:r>
              <a:rPr lang="ru-RU" b="1" dirty="0"/>
              <a:t>Рассмотреть пути формирования и развития функциональной грамотности обучающихся на всех уровнях обучения</a:t>
            </a:r>
          </a:p>
          <a:p>
            <a:r>
              <a:rPr lang="ru-RU" b="1" dirty="0"/>
              <a:t>Выработать рекомендации для коррекции деятельности учителя-предметника по формированию функциональной грамотности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320EE2EB-CC7C-4982-947B-579B957F57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49" y="551556"/>
            <a:ext cx="11523216" cy="1144079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 педсовета: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3100" dirty="0">
                <a:latin typeface="+mn-lt"/>
              </a:rPr>
              <a:t>Организация работы по формированию и развитию функциональной грамотности обучающихся 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4000" dirty="0">
                <a:solidFill>
                  <a:srgbClr val="0070C0"/>
                </a:solidFill>
                <a:latin typeface="+mn-lt"/>
              </a:rPr>
              <a:t>Задачи педсовета: 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8612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75695" y="221941"/>
            <a:ext cx="10515600" cy="798991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Естественнонаучная грамотность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1502"/>
            <a:ext cx="10773792" cy="493440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– это способность человека занимать активную гражданскую позицию по вопросам, связанным с естественными науками, и его готовность интересоваться естественнонаучными идеями.</a:t>
            </a:r>
          </a:p>
          <a:p>
            <a:pPr marL="0" indent="0">
              <a:buNone/>
            </a:pPr>
            <a:r>
              <a:rPr lang="ru-RU" dirty="0"/>
              <a:t>Естественнонаучно грамотный человек стремится участвовать в аргументированном обсуждении проблем, относящихся к естественным наукам и технологиям, что требует от него следующих компетентностей:</a:t>
            </a:r>
          </a:p>
          <a:p>
            <a:r>
              <a:rPr lang="ru-RU" dirty="0"/>
              <a:t>научно объяснять явления;</a:t>
            </a:r>
          </a:p>
          <a:p>
            <a:r>
              <a:rPr lang="ru-RU" dirty="0"/>
              <a:t>понимать основные особенности естественнонаучного исследования;</a:t>
            </a:r>
          </a:p>
          <a:p>
            <a:r>
              <a:rPr lang="ru-RU" dirty="0"/>
              <a:t>интерпретировать данные и использовать научные доказательства для получения выводов.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0D266DE-32E1-4251-945F-BD862DF157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819" y="208468"/>
            <a:ext cx="2318736" cy="161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48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7553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Креативное мышление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04251"/>
            <a:ext cx="10773792" cy="49344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Способность продуктивно участвовать в процессе выработки, оценки и совершенствования идей, направленных на получение:</a:t>
            </a:r>
          </a:p>
          <a:p>
            <a:pPr marL="0" indent="0">
              <a:buNone/>
            </a:pPr>
            <a:r>
              <a:rPr lang="ru-RU" dirty="0"/>
              <a:t>• инновационных (новых, новаторских, оригинальных, нестандартных, непривычных) и эффективных (действенных, результативных, экономичных, оптимальных) решений, и/или</a:t>
            </a:r>
          </a:p>
          <a:p>
            <a:pPr marL="0" indent="0">
              <a:buNone/>
            </a:pPr>
            <a:r>
              <a:rPr lang="ru-RU" dirty="0"/>
              <a:t>•нового знания, и/или</a:t>
            </a:r>
          </a:p>
          <a:p>
            <a:pPr marL="0" indent="0">
              <a:buNone/>
            </a:pPr>
            <a:r>
              <a:rPr lang="ru-RU" dirty="0"/>
              <a:t>•эффектного (впечатляющего, вдохновляющего, необыкновенного, удивительного и т.п.) выражения воображения</a:t>
            </a:r>
          </a:p>
        </p:txBody>
      </p:sp>
    </p:spTree>
    <p:extLst>
      <p:ext uri="{BB962C8B-B14F-4D97-AF65-F5344CB8AC3E}">
        <p14:creationId xmlns:p14="http://schemas.microsoft.com/office/powerpoint/2010/main" val="1035739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="" xmlns:a16="http://schemas.microsoft.com/office/drawing/2014/main" id="{DC1E4133-3085-440E-9AED-D55592059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1849" y="2223087"/>
            <a:ext cx="3301384" cy="62153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/>
              <a:t>В идеале формируются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="" xmlns:a16="http://schemas.microsoft.com/office/drawing/2014/main" id="{6B926BED-04CA-4B8F-A519-3141EE86337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05624" y="2931372"/>
            <a:ext cx="5257800" cy="2161603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гибкие навыки</a:t>
            </a:r>
            <a:endParaRPr lang="ru-RU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умение руководствоваться логикой,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применять критическое мышление,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000" dirty="0"/>
              <a:t>креативность при решении нестандартных задач</a:t>
            </a:r>
            <a:endParaRPr lang="en-US" sz="2000" dirty="0"/>
          </a:p>
        </p:txBody>
      </p:sp>
      <p:sp>
        <p:nvSpPr>
          <p:cNvPr id="6" name="Текст 5">
            <a:extLst>
              <a:ext uri="{FF2B5EF4-FFF2-40B4-BE49-F238E27FC236}">
                <a16:creationId xmlns="" xmlns:a16="http://schemas.microsoft.com/office/drawing/2014/main" id="{D7F3603F-9FA7-4B35-8C6C-3372DB1DA5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5935" y="1465367"/>
            <a:ext cx="4057891" cy="822797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функциональная грамотность должна быть не обособленным набором задачек для решения, а процессом, гармонично вшитым в общую учебную программу </a:t>
            </a:r>
          </a:p>
        </p:txBody>
      </p:sp>
      <p:sp>
        <p:nvSpPr>
          <p:cNvPr id="7" name="Текст 6">
            <a:extLst>
              <a:ext uri="{FF2B5EF4-FFF2-40B4-BE49-F238E27FC236}">
                <a16:creationId xmlns="" xmlns:a16="http://schemas.microsoft.com/office/drawing/2014/main" id="{CBE55540-69EA-4C9D-A44F-29ACD1E9B5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28575" y="866762"/>
            <a:ext cx="3305175" cy="4286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Цель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1A0D2BE-34EC-46DD-BF46-3EAF5383BD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73485" y="5167536"/>
            <a:ext cx="4275864" cy="1101552"/>
          </a:xfrm>
        </p:spPr>
        <p:txBody>
          <a:bodyPr>
            <a:normAutofit lnSpcReduction="10000"/>
          </a:bodyPr>
          <a:lstStyle/>
          <a:p>
            <a:r>
              <a:rPr lang="ru-RU" sz="1600" dirty="0"/>
              <a:t>человек, который не боится неопределенности, неоднозначности, противоречивости, недостаточной надежности информации, наличия альтернативных точек зрения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66E473BA-FAB9-4F81-8950-96D4EB9686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8576" y="4513529"/>
            <a:ext cx="3305175" cy="4286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Роль учителя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D1D17679-47AE-4B65-8E15-DF585270F1B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95935" y="3225704"/>
            <a:ext cx="4195010" cy="1080726"/>
          </a:xfrm>
        </p:spPr>
        <p:txBody>
          <a:bodyPr>
            <a:normAutofit fontScale="55000" lnSpcReduction="20000"/>
          </a:bodyPr>
          <a:lstStyle/>
          <a:p>
            <a:r>
              <a:rPr lang="ru-RU" dirty="0"/>
              <a:t>Решение проблемных заданий на уроках развивает целеустремленность, скорость и гибкость мышления, нестандартное мышление, мобильность, информационную и коммуникативную культуру</a:t>
            </a:r>
            <a:endParaRPr lang="en-US" dirty="0"/>
          </a:p>
          <a:p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A73EEAAF-99B8-4D2B-A0D5-A6573F72549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28575" y="2533857"/>
            <a:ext cx="3305175" cy="42862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Что получим?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B2D30E26-3213-4671-AD00-3CA054E6DD5E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l="3285" r="3285"/>
          <a:stretch>
            <a:fillRect/>
          </a:stretch>
        </p:blipFill>
        <p:spPr>
          <a:xfrm>
            <a:off x="4942389" y="733316"/>
            <a:ext cx="1029786" cy="1101552"/>
          </a:xfr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C4FBA333-AA6D-4C99-A6EE-A18FBF07C955}"/>
              </a:ext>
            </a:extLst>
          </p:cNvPr>
          <p:cNvPicPr>
            <a:picLocks noGrp="1" noChangeAspect="1"/>
          </p:cNvPicPr>
          <p:nvPr>
            <p:ph type="pic" sz="quarter" idx="2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 l="3233" r="3233"/>
          <a:stretch>
            <a:fillRect/>
          </a:stretch>
        </p:blipFill>
        <p:spPr/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7C4FE44-20B6-49F8-A7EF-92AC208F99CC}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 l="3233" r="3233"/>
          <a:stretch>
            <a:fillRect/>
          </a:stretch>
        </p:blipFill>
        <p:spPr/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DEF08890-36AE-44E7-BCD6-DA853457893D}"/>
              </a:ext>
            </a:extLst>
          </p:cNvPr>
          <p:cNvPicPr>
            <a:picLocks noGrp="1" noChangeAspect="1"/>
          </p:cNvPicPr>
          <p:nvPr>
            <p:ph type="pic" sz="quarter" idx="22"/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 l="3285" r="3285"/>
          <a:stretch>
            <a:fillRect/>
          </a:stretch>
        </p:blipFill>
        <p:spPr/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FFEE53E3-E087-4CCE-B91D-E223EAC5A417}"/>
              </a:ext>
            </a:extLst>
          </p:cNvPr>
          <p:cNvSpPr/>
          <p:nvPr/>
        </p:nvSpPr>
        <p:spPr>
          <a:xfrm>
            <a:off x="6348643" y="5056592"/>
            <a:ext cx="566987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«Единственная вещь в мире,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которую мы способны изменить – это мы сами. </a:t>
            </a:r>
            <a:endParaRPr lang="ru-RU" sz="2000" dirty="0">
              <a:solidFill>
                <a:srgbClr val="C00000"/>
              </a:solidFill>
              <a:latin typeface="Times New Roman" panose="02020603050405020304" pitchFamily="18" charset="0"/>
            </a:endParaRPr>
          </a:p>
          <a:p>
            <a:r>
              <a:rPr lang="ru-RU" sz="20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И в этом заключается наш единственный шанс изменить мир»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6761648-975E-4E6A-BF2F-F6C87681C25F}"/>
              </a:ext>
            </a:extLst>
          </p:cNvPr>
          <p:cNvSpPr/>
          <p:nvPr/>
        </p:nvSpPr>
        <p:spPr>
          <a:xfrm>
            <a:off x="1242874" y="59364"/>
            <a:ext cx="96500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Функционально</a:t>
            </a:r>
            <a:r>
              <a:rPr lang="ru-RU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                  </a:t>
            </a:r>
            <a:r>
              <a:rPr lang="ru-RU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грамотный человек </a:t>
            </a:r>
            <a:endParaRPr lang="ru-RU" sz="3600" b="1" dirty="0">
              <a:latin typeface="+mj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06DFD20D-3CC4-4923-AB1A-CB680D8616D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40933" y="699918"/>
            <a:ext cx="2560607" cy="256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412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Пять способов становления функциональной грамотности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3913" y="1343818"/>
            <a:ext cx="10515600" cy="4351338"/>
          </a:xfrm>
        </p:spPr>
        <p:txBody>
          <a:bodyPr>
            <a:normAutofit/>
          </a:bodyPr>
          <a:lstStyle/>
          <a:p>
            <a:r>
              <a:rPr lang="ru-RU" sz="4000" b="1" dirty="0"/>
              <a:t>Мыслить критично</a:t>
            </a:r>
          </a:p>
          <a:p>
            <a:r>
              <a:rPr lang="ru-RU" sz="4000" b="1" dirty="0"/>
              <a:t>Развивать коммуникативные навыки</a:t>
            </a:r>
          </a:p>
          <a:p>
            <a:r>
              <a:rPr lang="ru-RU" sz="4000" b="1" dirty="0"/>
              <a:t>Участвовать в дискуссиях</a:t>
            </a:r>
          </a:p>
          <a:p>
            <a:r>
              <a:rPr lang="ru-RU" sz="4000" b="1" dirty="0"/>
              <a:t>Расширять кругозор</a:t>
            </a:r>
          </a:p>
          <a:p>
            <a:r>
              <a:rPr lang="ru-RU" sz="4000" b="1" dirty="0"/>
              <a:t>Организовывать процесс познания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3DA5A7D-4597-41CE-BEA5-0CF7723014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4499177"/>
            <a:ext cx="3645763" cy="203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81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13259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Проект решения педсовета: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4631" y="1811045"/>
            <a:ext cx="10515600" cy="3879541"/>
          </a:xfrm>
        </p:spPr>
        <p:txBody>
          <a:bodyPr>
            <a:normAutofit fontScale="55000" lnSpcReduction="20000"/>
          </a:bodyPr>
          <a:lstStyle/>
          <a:p>
            <a:r>
              <a:rPr lang="ru-RU" sz="3800" dirty="0"/>
              <a:t>На заседаниях предметных МО изучить опыт педагогов по формированию функциональной грамотности обучающихся в рамках предметных областей;</a:t>
            </a:r>
          </a:p>
          <a:p>
            <a:r>
              <a:rPr lang="ru-RU" sz="3800"/>
              <a:t>Пройти курсы повышения квалификации по повышению функциональной грамотности;</a:t>
            </a:r>
          </a:p>
          <a:p>
            <a:r>
              <a:rPr lang="ru-RU" sz="3800" dirty="0"/>
              <a:t>Изучить критерии оценивания функциональной грамотности школьников для всех ступеней обучения;</a:t>
            </a:r>
          </a:p>
          <a:p>
            <a:r>
              <a:rPr lang="ru-RU" sz="3800" dirty="0"/>
              <a:t>Апробировать и внедрять в деятельность педагогов технологии, обеспечивающие формирование функциональной грамотности учащихся;</a:t>
            </a:r>
          </a:p>
          <a:p>
            <a:r>
              <a:rPr lang="ru-RU" sz="3800" dirty="0"/>
              <a:t>В рамках предметных недель проводить открытые уроки, демонстрирующие разнообразные формы, методы, формирующие функциональную грамотность;</a:t>
            </a:r>
          </a:p>
          <a:p>
            <a:r>
              <a:rPr lang="ru-RU" sz="3800" dirty="0"/>
              <a:t>При разработке рабочих программ предусматривать деятельность по формированию функциональной грамотности;</a:t>
            </a:r>
          </a:p>
          <a:p>
            <a:r>
              <a:rPr lang="ru-RU" sz="3800" dirty="0"/>
              <a:t>Рассмотреть возможность введения курса внеурочной деятельности «Функциональная грамотность» для обучающихся 5 – 9 классов. </a:t>
            </a:r>
          </a:p>
          <a:p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16881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01662" y="338492"/>
            <a:ext cx="9587883" cy="248460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Пессимист жалуется на ветер. 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Оптимист ждет, что ветер переменится. 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 поворачивает паруса по ветру. 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Джон Максвелл</a:t>
            </a:r>
          </a:p>
        </p:txBody>
      </p:sp>
      <p:pic>
        <p:nvPicPr>
          <p:cNvPr id="8" name="Picture 8" descr="Корабль парусник - 49 фото">
            <a:extLst>
              <a:ext uri="{FF2B5EF4-FFF2-40B4-BE49-F238E27FC236}">
                <a16:creationId xmlns="" xmlns:a16="http://schemas.microsoft.com/office/drawing/2014/main" id="{B29EC585-6C12-4958-9626-27FE4EC0C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/>
          <a:stretch/>
        </p:blipFill>
        <p:spPr bwMode="auto">
          <a:xfrm>
            <a:off x="1239983" y="2405849"/>
            <a:ext cx="5444903" cy="384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44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417" y="365125"/>
            <a:ext cx="10515600" cy="2111745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Пессимист жалуется на ветер. </a:t>
            </a:r>
            <a:b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Оптимист ждет, что ветер переменится. </a:t>
            </a:r>
            <a:b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Лидер поворачивает паруса по ветру. </a:t>
            </a:r>
            <a:b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Джон Максвелл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1264" y="3364636"/>
            <a:ext cx="10515600" cy="2911877"/>
          </a:xfrm>
        </p:spPr>
        <p:txBody>
          <a:bodyPr>
            <a:normAutofit fontScale="85000" lnSpcReduction="10000"/>
          </a:bodyPr>
          <a:lstStyle/>
          <a:p>
            <a:r>
              <a:rPr lang="ru-RU" sz="3200" dirty="0">
                <a:solidFill>
                  <a:srgbClr val="FFC000"/>
                </a:solidFill>
              </a:rPr>
              <a:t>Желтый цвет </a:t>
            </a:r>
            <a:r>
              <a:rPr lang="ru-RU" sz="3200" dirty="0"/>
              <a:t>– что понравилось, является ли тема актуальной.</a:t>
            </a:r>
          </a:p>
          <a:p>
            <a:r>
              <a:rPr lang="ru-RU" sz="3200" dirty="0">
                <a:solidFill>
                  <a:srgbClr val="FF0000"/>
                </a:solidFill>
              </a:rPr>
              <a:t>Красный цвет </a:t>
            </a:r>
            <a:r>
              <a:rPr lang="ru-RU" sz="3200" dirty="0"/>
              <a:t>– что нового вы узнали.</a:t>
            </a:r>
          </a:p>
          <a:p>
            <a:r>
              <a:rPr lang="ru-RU" sz="3200" dirty="0">
                <a:solidFill>
                  <a:srgbClr val="0070C0"/>
                </a:solidFill>
              </a:rPr>
              <a:t>Синий цвет </a:t>
            </a:r>
            <a:r>
              <a:rPr lang="ru-RU" sz="3200" dirty="0"/>
              <a:t>– предлагается одним словом выразить свое отношение к проведенному педсовету.</a:t>
            </a:r>
          </a:p>
          <a:p>
            <a:r>
              <a:rPr lang="ru-RU" sz="3200" dirty="0">
                <a:solidFill>
                  <a:srgbClr val="00B050"/>
                </a:solidFill>
              </a:rPr>
              <a:t>Зеленый цвет </a:t>
            </a:r>
            <a:r>
              <a:rPr lang="ru-RU" sz="3200" dirty="0"/>
              <a:t>– что бы вы хотели положить в чудесный ларец и взять с собой в будущее из знаний, приобретенных на педсовете</a:t>
            </a:r>
          </a:p>
        </p:txBody>
      </p:sp>
      <p:pic>
        <p:nvPicPr>
          <p:cNvPr id="8" name="Picture 8" descr="Корабль парусник - 49 фото">
            <a:extLst>
              <a:ext uri="{FF2B5EF4-FFF2-40B4-BE49-F238E27FC236}">
                <a16:creationId xmlns="" xmlns:a16="http://schemas.microsoft.com/office/drawing/2014/main" id="{B29EC585-6C12-4958-9626-27FE4EC0C5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9"/>
          <a:stretch/>
        </p:blipFill>
        <p:spPr bwMode="auto">
          <a:xfrm>
            <a:off x="8041188" y="365125"/>
            <a:ext cx="3766114" cy="26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4131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WhatsApp Video 2023-01-26 at 10.32.50">
            <a:hlinkClick r:id="" action="ppaction://media"/>
            <a:extLst>
              <a:ext uri="{FF2B5EF4-FFF2-40B4-BE49-F238E27FC236}">
                <a16:creationId xmlns="" xmlns:a16="http://schemas.microsoft.com/office/drawing/2014/main" id="{0791F16F-69E4-4085-8C02-D935977C20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7094" y="381881"/>
            <a:ext cx="11077812" cy="609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549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2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9742F0B-5640-44F2-AAAA-19FBC87FA4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59681" y="0"/>
            <a:ext cx="5953246" cy="4107305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/>
            </a:r>
            <a:br>
              <a:rPr lang="ru-RU" sz="4000" dirty="0" smtClean="0">
                <a:solidFill>
                  <a:srgbClr val="0070C0"/>
                </a:solidFill>
              </a:rPr>
            </a:br>
            <a:r>
              <a:rPr lang="ru-RU" sz="4000" dirty="0" smtClean="0">
                <a:solidFill>
                  <a:srgbClr val="0070C0"/>
                </a:solidFill>
              </a:rPr>
              <a:t>«</a:t>
            </a:r>
            <a:r>
              <a:rPr lang="ru-RU" sz="4000" dirty="0">
                <a:solidFill>
                  <a:srgbClr val="0070C0"/>
                </a:solidFill>
              </a:rPr>
              <a:t>Освоение педагогами компетенций по формированию функциональной грамотности в условиях внедрения обновленных </a:t>
            </a:r>
            <a:r>
              <a:rPr lang="ru-RU" sz="4000">
                <a:solidFill>
                  <a:srgbClr val="0070C0"/>
                </a:solidFill>
              </a:rPr>
              <a:t>ФГОС </a:t>
            </a:r>
            <a:r>
              <a:rPr lang="ru-RU" sz="4000" smtClean="0">
                <a:solidFill>
                  <a:srgbClr val="0070C0"/>
                </a:solidFill>
              </a:rPr>
              <a:t>»</a:t>
            </a:r>
            <a:endParaRPr lang="ru-RU" sz="4000" dirty="0">
              <a:solidFill>
                <a:srgbClr val="0070C0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08006DC-E4EA-4B80-8F9F-19645CF25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945450" cy="685800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D6F4561C-F24F-474D-9762-BE7CEBBCA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287187"/>
            <a:ext cx="5916927" cy="198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2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6330"/>
            <a:ext cx="10515600" cy="1033740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Функциональная грамотность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889"/>
            <a:ext cx="10685016" cy="49290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rgbClr val="C00000"/>
                </a:solidFill>
              </a:rPr>
              <a:t>Советский и российский лингвист и психолог Алексей Алексеевич Леонтьев:</a:t>
            </a:r>
          </a:p>
          <a:p>
            <a:pPr marL="0" indent="0">
              <a:buNone/>
            </a:pPr>
            <a:r>
              <a:rPr lang="ru-RU" b="1" dirty="0"/>
              <a:t>«Функциональная грамотность – это способность человека использовать приобретаемые в течение жизни знания для решения широкого диапазона жизненных задач в различных сферах человеческой деятельности, общения и социальных отношений».</a:t>
            </a:r>
          </a:p>
          <a:p>
            <a:pPr marL="0" indent="0">
              <a:buNone/>
            </a:pPr>
            <a:r>
              <a:rPr lang="ru-RU" dirty="0"/>
              <a:t>Функциональная грамотность – это способность человека использовать навыки чтения и письма в условиях его взаимодействия с социумом (оформить счет в банке, прочитать инструкцию, заполнить анкету обратной связи и т.д.), то есть это тот уровень грамотности, который дает человеку возможность вступать в отношения с внешней средой и максимально быстро адаптироваться и функционировать в ней.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00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18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востребованности 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функциональной грамотности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D2B5441-63C2-46D7-AE01-8336336CD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19689"/>
            <a:ext cx="10515600" cy="2869167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ru-RU" dirty="0"/>
              <a:t>Указ Президента Российской Федерации № 474 «О национальных целях развития Российской Федерации на период до 2030 года».</a:t>
            </a:r>
          </a:p>
          <a:p>
            <a:pPr>
              <a:spcAft>
                <a:spcPts val="1200"/>
              </a:spcAft>
            </a:pPr>
            <a:r>
              <a:rPr lang="ru-RU" dirty="0"/>
              <a:t>Вхождение России в десятку лучших стран мира по качеству общего образования Национальный проект «Образование».</a:t>
            </a:r>
          </a:p>
          <a:p>
            <a:pPr>
              <a:spcAft>
                <a:spcPts val="1200"/>
              </a:spcAft>
            </a:pPr>
            <a:r>
              <a:rPr lang="ru-RU" dirty="0"/>
              <a:t>Обновленные ФГОС НОО, ООО, СОО 2021 года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3F64B5A-5854-4AA1-86FB-FC1A0F5ECB3C}"/>
              </a:ext>
            </a:extLst>
          </p:cNvPr>
          <p:cNvSpPr txBox="1"/>
          <p:nvPr/>
        </p:nvSpPr>
        <p:spPr>
          <a:xfrm>
            <a:off x="5388746" y="1335581"/>
            <a:ext cx="62942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>
                <a:solidFill>
                  <a:srgbClr val="FF0000"/>
                </a:solidFill>
                <a:effectLst/>
                <a:latin typeface="Raleway"/>
                <a:ea typeface="Times New Roman" panose="02020603050405020304" pitchFamily="18" charset="0"/>
                <a:cs typeface="Times New Roman" panose="02020603050405020304" pitchFamily="18" charset="0"/>
              </a:rPr>
              <a:t>«Детей надо учить тому, что пригодится им, когда они </a:t>
            </a:r>
            <a:r>
              <a:rPr lang="ru-RU" sz="2400" b="1" dirty="0">
                <a:solidFill>
                  <a:srgbClr val="FF0000"/>
                </a:solidFill>
                <a:latin typeface="Raleway"/>
                <a:ea typeface="Times New Roman" panose="02020603050405020304" pitchFamily="18" charset="0"/>
                <a:cs typeface="Times New Roman" panose="02020603050405020304" pitchFamily="18" charset="0"/>
              </a:rPr>
              <a:t>вырастут» </a:t>
            </a:r>
          </a:p>
          <a:p>
            <a:pPr algn="r"/>
            <a:r>
              <a:rPr lang="ru-RU" sz="2000" b="1" dirty="0">
                <a:solidFill>
                  <a:srgbClr val="FF0000"/>
                </a:solidFill>
                <a:latin typeface="Raleway"/>
                <a:ea typeface="Times New Roman" panose="02020603050405020304" pitchFamily="18" charset="0"/>
                <a:cs typeface="Times New Roman" panose="02020603050405020304" pitchFamily="18" charset="0"/>
              </a:rPr>
              <a:t>(древнегреческий философ Аристипп, ученик и друг Сократа, IV век до н. э.)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FEC7FB3-4A56-4DD5-BE77-09CC885B8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872" y="318856"/>
            <a:ext cx="2332530" cy="301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36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Международные исследования 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сфере образования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4BADEF35-DA94-45E5-8EB1-69E7AB8ED5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70108"/>
              </p:ext>
            </p:extLst>
          </p:nvPr>
        </p:nvGraphicFramePr>
        <p:xfrm>
          <a:off x="1527403" y="1690688"/>
          <a:ext cx="8673040" cy="47031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624822">
                  <a:extLst>
                    <a:ext uri="{9D8B030D-6E8A-4147-A177-3AD203B41FA5}">
                      <a16:colId xmlns="" xmlns:a16="http://schemas.microsoft.com/office/drawing/2014/main" val="23687040"/>
                    </a:ext>
                  </a:extLst>
                </a:gridCol>
                <a:gridCol w="4048218">
                  <a:extLst>
                    <a:ext uri="{9D8B030D-6E8A-4147-A177-3AD203B41FA5}">
                      <a16:colId xmlns="" xmlns:a16="http://schemas.microsoft.com/office/drawing/2014/main" val="2642156008"/>
                    </a:ext>
                  </a:extLst>
                </a:gridCol>
              </a:tblGrid>
              <a:tr h="12815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Освоение основ чтения в целях: </a:t>
                      </a:r>
                      <a:endParaRPr lang="ru-RU" sz="2000" b="1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• приобретения читательского литературного опыта 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• освоения и использования информации </a:t>
                      </a:r>
                      <a:endParaRPr lang="ru-RU" sz="20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PIRLS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 класс, один раз в 5 лет,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2001, 2006, 2011, 2016, 2021, 2026…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2830033678"/>
                  </a:ext>
                </a:extLst>
              </a:tr>
              <a:tr h="1278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Освоение основ математики и естественно-научных предметов: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• всех общеобразовательных курсов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(4, 8 классы)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• углубленных курсов математики и физики (11 класс)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TIMSS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4, 8 и 11 классы, один раз в 4 года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1995,…, 2015, 2019, 2023, 2027…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457752229"/>
                  </a:ext>
                </a:extLst>
              </a:tr>
              <a:tr h="127894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effectLst/>
                        </a:rPr>
                        <a:t>Сформированность функциональной грамотности, навыков разрешения проблем, глобальных компетенций, креативного мышления </a:t>
                      </a:r>
                      <a:endParaRPr lang="ru-RU" sz="18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PISA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15-летние обучающиеся, один раз в 3 года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2000,…, 2015, 2018, 2022, 2025… </a:t>
                      </a:r>
                      <a:endParaRPr lang="ru-RU" sz="18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9035815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74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A76A67-772F-4905-A095-E39462598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5471" y="46313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 востребованности </a:t>
            </a:r>
            <a:b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функциональной грамотности</a:t>
            </a:r>
          </a:p>
        </p:txBody>
      </p:sp>
      <p:sp>
        <p:nvSpPr>
          <p:cNvPr id="5" name="Блок-схема: ручной ввод 4">
            <a:extLst>
              <a:ext uri="{FF2B5EF4-FFF2-40B4-BE49-F238E27FC236}">
                <a16:creationId xmlns="" xmlns:a16="http://schemas.microsoft.com/office/drawing/2014/main" id="{C21A88A2-0E10-4E8A-B35D-C404BBF0CDFF}"/>
              </a:ext>
            </a:extLst>
          </p:cNvPr>
          <p:cNvSpPr/>
          <p:nvPr/>
        </p:nvSpPr>
        <p:spPr>
          <a:xfrm>
            <a:off x="945471" y="1332093"/>
            <a:ext cx="4105923" cy="1021051"/>
          </a:xfrm>
          <a:prstGeom prst="flowChartManualInp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726DECE-BBB4-456C-85B5-DC04980D4D0F}"/>
              </a:ext>
            </a:extLst>
          </p:cNvPr>
          <p:cNvSpPr txBox="1"/>
          <p:nvPr/>
        </p:nvSpPr>
        <p:spPr>
          <a:xfrm>
            <a:off x="1208288" y="1674252"/>
            <a:ext cx="3444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МИНИМАЛЬНАЯ ГРАМОТНОСТЬ</a:t>
            </a:r>
          </a:p>
        </p:txBody>
      </p:sp>
      <p:sp>
        <p:nvSpPr>
          <p:cNvPr id="9" name="Блок-схема: ручной ввод 8">
            <a:extLst>
              <a:ext uri="{FF2B5EF4-FFF2-40B4-BE49-F238E27FC236}">
                <a16:creationId xmlns="" xmlns:a16="http://schemas.microsoft.com/office/drawing/2014/main" id="{98FA2969-3E95-4E52-A147-DC7ED53FD2DE}"/>
              </a:ext>
            </a:extLst>
          </p:cNvPr>
          <p:cNvSpPr/>
          <p:nvPr/>
        </p:nvSpPr>
        <p:spPr>
          <a:xfrm rot="10800000">
            <a:off x="6323489" y="1370646"/>
            <a:ext cx="4105923" cy="976544"/>
          </a:xfrm>
          <a:prstGeom prst="flowChartManualInp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45980693-B128-404F-9108-04B2E790986C}"/>
              </a:ext>
            </a:extLst>
          </p:cNvPr>
          <p:cNvSpPr txBox="1"/>
          <p:nvPr/>
        </p:nvSpPr>
        <p:spPr>
          <a:xfrm>
            <a:off x="6426692" y="1604705"/>
            <a:ext cx="37752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ФУНКЦИОНАЛЬНАЯ ГРАМОТНОСТЬ</a:t>
            </a:r>
          </a:p>
        </p:txBody>
      </p:sp>
      <p:pic>
        <p:nvPicPr>
          <p:cNvPr id="13" name="Объект 12">
            <a:extLst>
              <a:ext uri="{FF2B5EF4-FFF2-40B4-BE49-F238E27FC236}">
                <a16:creationId xmlns="" xmlns:a16="http://schemas.microsoft.com/office/drawing/2014/main" id="{C53024DB-1AF4-4B90-99CF-47DBDACE7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61965" y="3141419"/>
            <a:ext cx="7439487" cy="381326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43CAEF2-17D0-4E34-B199-E87CF9A06659}"/>
              </a:ext>
            </a:extLst>
          </p:cNvPr>
          <p:cNvSpPr txBox="1"/>
          <p:nvPr/>
        </p:nvSpPr>
        <p:spPr>
          <a:xfrm>
            <a:off x="3665736" y="2353145"/>
            <a:ext cx="3775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1957 ГОД ЮНЕСКО</a:t>
            </a:r>
          </a:p>
        </p:txBody>
      </p:sp>
    </p:spTree>
    <p:extLst>
      <p:ext uri="{BB962C8B-B14F-4D97-AF65-F5344CB8AC3E}">
        <p14:creationId xmlns:p14="http://schemas.microsoft.com/office/powerpoint/2010/main" val="407859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 9">
            <a:extLst>
              <a:ext uri="{FF2B5EF4-FFF2-40B4-BE49-F238E27FC236}">
                <a16:creationId xmlns="" xmlns:a16="http://schemas.microsoft.com/office/drawing/2014/main" id="{CF1BD528-E0DE-441C-B5BA-C9C75FF34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ru-RU" dirty="0"/>
              <a:t>проверить  достоверность информации</a:t>
            </a:r>
            <a:endParaRPr lang="ru-RU" sz="2800" dirty="0"/>
          </a:p>
        </p:txBody>
      </p:sp>
      <p:sp>
        <p:nvSpPr>
          <p:cNvPr id="11" name="Текст 10">
            <a:extLst>
              <a:ext uri="{FF2B5EF4-FFF2-40B4-BE49-F238E27FC236}">
                <a16:creationId xmlns="" xmlns:a16="http://schemas.microsoft.com/office/drawing/2014/main" id="{A6348B3F-61FA-4E17-ABD4-C6521F2D3F9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endParaRPr lang="en-US" sz="2400" dirty="0"/>
          </a:p>
          <a:p>
            <a:endParaRPr lang="en-US" sz="2400" dirty="0"/>
          </a:p>
          <a:p>
            <a:r>
              <a:rPr lang="ru-RU" sz="2400" dirty="0"/>
              <a:t>найти новую информацию</a:t>
            </a:r>
          </a:p>
        </p:txBody>
      </p:sp>
      <p:sp>
        <p:nvSpPr>
          <p:cNvPr id="12" name="Текст 11">
            <a:extLst>
              <a:ext uri="{FF2B5EF4-FFF2-40B4-BE49-F238E27FC236}">
                <a16:creationId xmlns="" xmlns:a16="http://schemas.microsoft.com/office/drawing/2014/main" id="{24E39AAE-9132-44E0-91E3-6832DA0E03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3516" y="3429000"/>
            <a:ext cx="3192713" cy="2954438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ru-RU" dirty="0"/>
              <a:t>способность заниматься саморазвитием и самообразованием</a:t>
            </a:r>
            <a:endParaRPr lang="ru-RU" sz="2800" dirty="0"/>
          </a:p>
          <a:p>
            <a:endParaRPr lang="ru-RU" dirty="0"/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D7BE0A96-FDDC-4EA1-B056-3A06CA513CA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endParaRPr lang="en-US" sz="2800" dirty="0"/>
          </a:p>
          <a:p>
            <a:endParaRPr lang="en-US" sz="2800" dirty="0"/>
          </a:p>
          <a:p>
            <a:r>
              <a:rPr lang="ru-RU" dirty="0"/>
              <a:t>изучить новые виды деятельности</a:t>
            </a:r>
            <a:endParaRPr lang="ru-RU" sz="2800" dirty="0"/>
          </a:p>
          <a:p>
            <a:endParaRPr lang="ru-RU" dirty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157EB4C6-E15C-4A2C-A26C-F492AC27CC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5240" y="2362728"/>
            <a:ext cx="4790831" cy="3647793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— важнейший индикатор общественного благополучия, </a:t>
            </a:r>
          </a:p>
          <a:p>
            <a:pPr algn="ctr"/>
            <a:r>
              <a:rPr lang="ru-RU" sz="3200" dirty="0"/>
              <a:t>а функциональная грамотность школьников – важный показатель качества образования</a:t>
            </a:r>
            <a:endParaRPr lang="en-US" sz="3200" dirty="0"/>
          </a:p>
        </p:txBody>
      </p:sp>
      <p:sp>
        <p:nvSpPr>
          <p:cNvPr id="15" name="Заголовок 14">
            <a:extLst>
              <a:ext uri="{FF2B5EF4-FFF2-40B4-BE49-F238E27FC236}">
                <a16:creationId xmlns="" xmlns:a16="http://schemas.microsoft.com/office/drawing/2014/main" id="{C8D46529-F884-43C7-9504-E8A1FB1F1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5772" y="365125"/>
            <a:ext cx="4429768" cy="1559368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</a:rPr>
              <a:t>Функциональная грамотность -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E9469D05-AF4A-4FF7-9721-24C08ABEBE8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57792" y="3429000"/>
            <a:ext cx="757625" cy="75762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ECAA20DC-B32F-432A-8DD5-A2DE03B0B3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57792" y="582145"/>
            <a:ext cx="757625" cy="757625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AADD97E-312B-40FC-B746-D79EB77044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37540" y="582145"/>
            <a:ext cx="757625" cy="75762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8A83693C-9B51-4925-8C8D-D209CA593E9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737541" y="3536583"/>
            <a:ext cx="757625" cy="75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675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675</TotalTime>
  <Words>1488</Words>
  <Application>Microsoft Office PowerPoint</Application>
  <PresentationFormat>Произвольный</PresentationFormat>
  <Paragraphs>160</Paragraphs>
  <Slides>26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«Освоение педагогами компетенций по формированию функциональной грамотности в условиях внедрения обновленных ФГОС »</vt:lpstr>
      <vt:lpstr>Цель педсовета: Организация работы по формированию и развитию функциональной грамотности обучающихся  Задачи педсовета: </vt:lpstr>
      <vt:lpstr>Презентация PowerPoint</vt:lpstr>
      <vt:lpstr> «Освоение педагогами компетенций по формированию функциональной грамотности в условиях внедрения обновленных ФГОС »</vt:lpstr>
      <vt:lpstr>Функциональная грамотность</vt:lpstr>
      <vt:lpstr>О востребованности  функциональной грамотности</vt:lpstr>
      <vt:lpstr>Международные исследования  в сфере образования</vt:lpstr>
      <vt:lpstr>О востребованности  функциональной грамотности</vt:lpstr>
      <vt:lpstr>Функциональная грамотность -</vt:lpstr>
      <vt:lpstr>УПРАВЛЕНИЕ ПРОЦЕССОМ ФОРМИРОВАНИЯ ФУНКЦИОНАЛЬНОЙ ГРАМОТНОСТИ</vt:lpstr>
      <vt:lpstr>Что уже сделано? </vt:lpstr>
      <vt:lpstr>АЛГОРИТМ ОРГАНИЗАЦИИ РАБОТЫ ПО ФОРМИРОВАНИЮ                       ФУНКЦИОНАЛЬНОЙ ГРАМОТНОСТИ</vt:lpstr>
      <vt:lpstr>Отличия традиционных заданий от заданий для оценки функциональной грамотности </vt:lpstr>
      <vt:lpstr>Недостатки в овладении  метапредметными умениями</vt:lpstr>
      <vt:lpstr>Презентация PowerPoint</vt:lpstr>
      <vt:lpstr>Презентация PowerPoint</vt:lpstr>
      <vt:lpstr>Математическая грамотность </vt:lpstr>
      <vt:lpstr>Педагогические приемы,  способствующие формированию функциональной грамотности</vt:lpstr>
      <vt:lpstr>Финансовая грамотность </vt:lpstr>
      <vt:lpstr>Естественнонаучная грамотность </vt:lpstr>
      <vt:lpstr>Креативное мышление</vt:lpstr>
      <vt:lpstr>В идеале формируются</vt:lpstr>
      <vt:lpstr>Пять способов становления функциональной грамотности </vt:lpstr>
      <vt:lpstr>Проект решения педсовета:</vt:lpstr>
      <vt:lpstr>Пессимист жалуется на ветер.  Оптимист ждет, что ветер переменится.  Лидер поворачивает паруса по ветру.                                            Джон Максвелл</vt:lpstr>
      <vt:lpstr>Пессимист жалуется на ветер.  Оптимист ждет, что ветер переменится.  Лидер поворачивает паруса по ветру.                                            Джон Максвелл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 Obstinate</dc:creator>
  <cp:lastModifiedBy>Мирновская ОШ</cp:lastModifiedBy>
  <cp:revision>45</cp:revision>
  <dcterms:created xsi:type="dcterms:W3CDTF">2021-12-09T11:10:51Z</dcterms:created>
  <dcterms:modified xsi:type="dcterms:W3CDTF">2024-01-16T07:51:53Z</dcterms:modified>
</cp:coreProperties>
</file>