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02" r:id="rId4"/>
    <p:sldId id="278" r:id="rId5"/>
    <p:sldId id="279" r:id="rId6"/>
    <p:sldId id="285" r:id="rId7"/>
    <p:sldId id="283" r:id="rId8"/>
    <p:sldId id="299" r:id="rId9"/>
    <p:sldId id="318" r:id="rId10"/>
    <p:sldId id="317" r:id="rId11"/>
    <p:sldId id="282" r:id="rId12"/>
    <p:sldId id="300" r:id="rId13"/>
    <p:sldId id="281" r:id="rId14"/>
    <p:sldId id="319" r:id="rId15"/>
    <p:sldId id="320" r:id="rId16"/>
    <p:sldId id="268" r:id="rId17"/>
    <p:sldId id="321" r:id="rId18"/>
    <p:sldId id="270" r:id="rId19"/>
    <p:sldId id="274" r:id="rId20"/>
    <p:sldId id="271" r:id="rId21"/>
    <p:sldId id="272" r:id="rId22"/>
    <p:sldId id="273" r:id="rId23"/>
    <p:sldId id="322" r:id="rId24"/>
    <p:sldId id="280" r:id="rId25"/>
    <p:sldId id="303" r:id="rId26"/>
    <p:sldId id="304" r:id="rId27"/>
    <p:sldId id="305" r:id="rId28"/>
    <p:sldId id="306" r:id="rId29"/>
    <p:sldId id="307" r:id="rId30"/>
    <p:sldId id="314" r:id="rId31"/>
    <p:sldId id="315" r:id="rId32"/>
    <p:sldId id="308" r:id="rId33"/>
    <p:sldId id="313" r:id="rId34"/>
    <p:sldId id="310" r:id="rId35"/>
    <p:sldId id="312" r:id="rId36"/>
    <p:sldId id="323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54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E359DA22-D8B1-420B-A919-1D1CC271C2CB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D991E1-FA08-4994-A275-EF9E78ACA422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59DA22-D8B1-420B-A919-1D1CC271C2CB}" type="slidenum">
              <a:rPr lang="ru-RU" smtClean="0"/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emf"/><Relationship Id="rId1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325" y="1107440"/>
            <a:ext cx="12183745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 оценка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  грамотности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математики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из опыта работы)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indent="457200" algn="l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       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учитель математики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8" indent="457200" algn="l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МОУ «Мирновская школа»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indent="457200" algn="l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		 Джанкойского района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8" indent="457200" algn="l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		 				Республики Крым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8" indent="457200" algn="l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               Хашимова Фатима Кошалиевна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indent="457200" algn="l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87325" y="4117340"/>
            <a:ext cx="3801745" cy="262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9070" y="-86360"/>
            <a:ext cx="12371705" cy="6931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7145"/>
            <a:ext cx="12220575" cy="68408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-635" y="197485"/>
            <a:ext cx="12192635" cy="6660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определении математической грамотности особое внимание уделяется использованию математики для решения практических задач в различных контекстах. </a:t>
            </a:r>
            <a:r>
              <a:rPr lang="ru-RU" altLang="en-US" sz="2600"/>
              <a:t>Задачи строятся на основе трех категорий жизненных ситуаций. </a:t>
            </a:r>
            <a:endParaRPr lang="ru-RU" altLang="en-US" sz="26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600"/>
              <a:t> задачи, которые имеют прямое отношение к повседневному опыту учащегося, например, приобретение билета на электричку, покупка продуктов в магазине или чтение инструкции по приему лекарства. </a:t>
            </a:r>
            <a:endParaRPr lang="ru-RU" altLang="en-US" sz="26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600"/>
              <a:t>для построения задач используются ситуации, связанные с процессом обучения, или будущие профессиональные ситуации. Эти ситуации могут быть сведены к повседневным бытовым заботам, содержание некоторых задач может быть связано с такими школьными предметами, как биология, химия, география. </a:t>
            </a:r>
            <a:endParaRPr lang="ru-RU" altLang="en-US" sz="26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600"/>
              <a:t> реальная жизненная ситуация может потребовать от человека работы с публичной информацией из газет, журналов, телепередач и Интернета.</a:t>
            </a:r>
            <a:endParaRPr lang="ru-RU" altLang="en-US" sz="2600"/>
          </a:p>
          <a:p>
            <a:r>
              <a:rPr lang="ru-RU" altLang="en-US" sz="2600"/>
              <a:t>В комплексное задание по формированию и оцениванию функциональной грамотности включают только те задачи, контекст которых полностью соотносится с содержанием ситуации, заявляемой в задании</a:t>
            </a:r>
            <a:endParaRPr lang="ru-RU" altLang="en-US" sz="260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0" y="0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ru-RU" alt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786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6215"/>
            <a:ext cx="12191365" cy="61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335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Что нужно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уметь:</a:t>
            </a:r>
            <a:endParaRPr lang="ru-RU" sz="3200" b="1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•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Выделять ключевые фразы и основные вопросы из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текста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заданий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•Уметь выполнять арифметические действия с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натуральными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числами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десятичными и обыкновенными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дробями,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производить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возведение числа в степень,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извлекать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арифметический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квадратный корень из числа.</a:t>
            </a:r>
            <a:endParaRPr lang="ru-RU" sz="28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•Уметь переводить единицы измерения.</a:t>
            </a:r>
            <a:endParaRPr lang="ru-RU" sz="28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•Уметь округлять числа.</a:t>
            </a:r>
            <a:endParaRPr lang="ru-RU" sz="28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•Уметь находить число от процента и проценты от числа.</a:t>
            </a:r>
            <a:endParaRPr lang="ru-RU" sz="28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•Уметь находить часть от числа и число по его части.</a:t>
            </a:r>
            <a:endParaRPr lang="ru-RU" sz="28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•Применять основное свойство пропорции.</a:t>
            </a:r>
            <a:endParaRPr lang="ru-RU" sz="28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•Уметь решать уравнения, неравенства.</a:t>
            </a:r>
            <a:endParaRPr lang="ru-RU" sz="28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•Разбираться в изображениях рисунков, планов и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масштабе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фигур на рисунках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•Анализировать и пользоваться информацией из таблиц.</a:t>
            </a:r>
            <a:endParaRPr lang="ru-RU" sz="28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•Анализировать и пользоваться заданными графиками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229" y="1497923"/>
            <a:ext cx="1128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9229" y="-117904"/>
            <a:ext cx="11397341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формирования 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информационной компетентности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необходимо использовать задачи содержащие информацию, представленную в различной форме (таблицах, диаграммах, графиках и т. д.). Вопрос задачи может быть сформулирован следующим образом: переведите в графическую (словесную) форму; если возможно, хотя бы приближенно опишите их математической формулой; сделайте вывод, наблюдается ли в этих данных какая-то закономерность и др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229" y="1328358"/>
            <a:ext cx="113973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графике точками изображено количество минут, потраченных на исходящие вызовы, и количество гигабайтов мобильного интернета, израсходованных абонентом в процессе пользования смартфоном, за каждый месяц 2018 года. Для удобства точки, соответствующие минутам и гигабайтам, соединены сплошными и пунктирными линиями соответственно.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229" y="3082684"/>
            <a:ext cx="5995714" cy="3023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43600" y="2621020"/>
            <a:ext cx="612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1.Определите</a:t>
            </a:r>
            <a:r>
              <a:rPr lang="ru-RU" dirty="0"/>
              <a:t>, какие месяцы соответствуют указанному в таблице количеству израсходованных гигабайтов.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57899" y="3544349"/>
            <a:ext cx="605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Израсходо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ванные минуты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175 мин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225 мин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275 мин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350 мин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Номера месяцев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57900" y="4467679"/>
            <a:ext cx="59957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Заполните таблицу, в ответ запишите подряд числа,</a:t>
            </a:r>
            <a:endParaRPr lang="ru-RU" dirty="0"/>
          </a:p>
          <a:p>
            <a:r>
              <a:rPr lang="ru-RU" dirty="0"/>
              <a:t>соответствующие номерам месяцев, без пробелов, запятых</a:t>
            </a:r>
            <a:endParaRPr lang="ru-RU" dirty="0"/>
          </a:p>
          <a:p>
            <a:r>
              <a:rPr lang="ru-RU" dirty="0"/>
              <a:t>и других дополнительных символов (например, для мая,</a:t>
            </a:r>
            <a:endParaRPr lang="ru-RU" dirty="0"/>
          </a:p>
          <a:p>
            <a:r>
              <a:rPr lang="ru-RU" dirty="0"/>
              <a:t>января, ноября, августа, в ответ нужно записать число 51118).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160" y="471716"/>
            <a:ext cx="1139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формирования 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коммуникативной компетентности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можно использовать групповую форму организации познавательной деятельности учащихся на уроках.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160" y="1118047"/>
            <a:ext cx="118211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маркировки автомобильных шин применяется единая система обозначений (см. рис. 1). Первое число означает ширину В шины (ширину протектора) в миллиметрах (см. рис.2). Второе число —высота боковины Н в процентах к ширине шины.</a:t>
            </a:r>
            <a:endParaRPr lang="ru-RU" dirty="0"/>
          </a:p>
          <a:p>
            <a:r>
              <a:rPr lang="ru-RU" dirty="0"/>
              <a:t>Последующая буква означает</a:t>
            </a:r>
            <a:endParaRPr lang="ru-RU" dirty="0"/>
          </a:p>
          <a:p>
            <a:r>
              <a:rPr lang="ru-RU" dirty="0"/>
              <a:t>конструкцию шины.</a:t>
            </a:r>
            <a:endParaRPr lang="ru-RU" dirty="0"/>
          </a:p>
          <a:p>
            <a:r>
              <a:rPr lang="ru-RU" dirty="0"/>
              <a:t>Например, буква R значит,</a:t>
            </a:r>
            <a:endParaRPr lang="ru-RU" dirty="0"/>
          </a:p>
          <a:p>
            <a:r>
              <a:rPr lang="ru-RU" dirty="0"/>
              <a:t>что шина радиальная,</a:t>
            </a:r>
            <a:endParaRPr lang="ru-RU" dirty="0"/>
          </a:p>
          <a:p>
            <a:r>
              <a:rPr lang="ru-RU" dirty="0"/>
              <a:t>то есть нити каркаса в боковине шины расположены</a:t>
            </a:r>
            <a:endParaRPr lang="ru-RU" dirty="0"/>
          </a:p>
          <a:p>
            <a:r>
              <a:rPr lang="ru-RU" dirty="0"/>
              <a:t>Вдоль радиусов колеса. На всех легковых автомобилях</a:t>
            </a:r>
            <a:endParaRPr lang="ru-RU" dirty="0"/>
          </a:p>
          <a:p>
            <a:r>
              <a:rPr lang="ru-RU" dirty="0"/>
              <a:t>применяются шины радиальной конструкции За</a:t>
            </a:r>
            <a:endParaRPr lang="ru-RU" dirty="0"/>
          </a:p>
          <a:p>
            <a:r>
              <a:rPr lang="ru-RU" dirty="0"/>
              <a:t>обозначением типа конструкции шины идёт число,</a:t>
            </a:r>
            <a:endParaRPr lang="ru-RU" dirty="0"/>
          </a:p>
          <a:p>
            <a:r>
              <a:rPr lang="ru-RU" dirty="0"/>
              <a:t>указывающее диаметр диска колеса в дюймах</a:t>
            </a:r>
            <a:endParaRPr lang="ru-RU" dirty="0"/>
          </a:p>
          <a:p>
            <a:r>
              <a:rPr lang="ru-RU" dirty="0"/>
              <a:t>(в одном дюйме 25,4 мм). По сути, это диаметр d</a:t>
            </a:r>
            <a:endParaRPr lang="ru-RU" dirty="0"/>
          </a:p>
          <a:p>
            <a:r>
              <a:rPr lang="ru-RU" dirty="0"/>
              <a:t>внутреннего отверстия в шине. Таким образом,</a:t>
            </a:r>
            <a:endParaRPr lang="ru-RU" dirty="0"/>
          </a:p>
          <a:p>
            <a:r>
              <a:rPr lang="ru-RU" dirty="0"/>
              <a:t>общий диаметр колеса D легко найти, зная диаметр диска и высоту боковины.</a:t>
            </a:r>
            <a:endParaRPr lang="ru-RU" dirty="0"/>
          </a:p>
          <a:p>
            <a:r>
              <a:rPr lang="ru-RU" dirty="0"/>
              <a:t>Последний символ в маркировке — индекс скорости. Возможны дополнительные маркировки, означающие допустимую нагрузку на шину, сезонность использования и тип дорожного покрытия, где рекомендуется использовать шину.</a:t>
            </a:r>
            <a:endParaRPr lang="ru-RU" dirty="0"/>
          </a:p>
          <a:p>
            <a:r>
              <a:rPr lang="ru-RU" dirty="0"/>
              <a:t>Завод производит автомобили и устанавливает на них шины с маркировкой: 225/60 R18. Завод допускает установку шин с другими маркировками. В таблице показаны разрешённые размеры шин. 31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3361" y="1834710"/>
            <a:ext cx="4166513" cy="1092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874" y="2102801"/>
            <a:ext cx="1880012" cy="2591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0485" y="381000"/>
            <a:ext cx="10711543" cy="467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формирования 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исследовательской компетентности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учащимся можно предложить задания, в которых необходимо исследовать все возможные варианты и сделать определенный вывод.</a:t>
            </a:r>
            <a:endParaRPr lang="ru-RU" sz="14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029" y="1012371"/>
            <a:ext cx="11495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По периметру участка планируется установить забор. С двух сторон сквера будут два входа. При обсуждении, каким должен быть забор, рассматривалось два варианта: кованый или комбинированный. Цены на доставку оборудования и на установочные работы, а также стоимость изготовления одного погонного метра забора представлены в таблице. На сколько рублей общая стоимость кованного забора меньше общей стоимости комбинированного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1525" y="2631477"/>
            <a:ext cx="3981033" cy="3371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743" y="2862943"/>
            <a:ext cx="6852795" cy="2351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2555" y="0"/>
            <a:ext cx="1231392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7457" y="326570"/>
            <a:ext cx="11625943" cy="593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математическую грамотность надо постепенно, начиная с 5 класса. Регулярно включать в ход урока задания на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«изменение и зависимости», «пространство и форма», «неопределенность», «количественные рассуждения» и т.п..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задания можно использовать по усмотрению учителя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игровой момент на уроке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проблемный элемент в начале урока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задание – «толчок» к созданию гипотезы для исследовательского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задание для смены деятельности на уроке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модель реальной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иллюстрирующей необходимость изучения какого либо понятия на уроке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задание, устанавливающее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 в процессе обучения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задания заставят сформулировать свою точку зрения и найти аргументы для её защиты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собрать задания одного типа и провести урок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технологией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все задачи объединить в группы и создать свой элективный курс по развитию математического мышления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такого типа можно включать в школьные олимпиады, математические викторины;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45" y="599607"/>
            <a:ext cx="10672997" cy="6554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Математическая грамотность — 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гражданину;</a:t>
            </a:r>
            <a:endParaRPr lang="ru-RU" sz="28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 связи с этим давайте все запомним одну математическую формулу, которая позволит сформировать у учащихся в процессе изучения математики и других дисциплин качества мышления, необходимые для полноценного функционирования человека в современном обществе.</a:t>
            </a:r>
            <a:endParaRPr lang="ru-RU" sz="28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 «ОВЛАДЕНИЕ = УСВОЕНИЕ + ПРИМЕНЕНИЕ ЗНАНИЙ НА ПРАКТИКЕ»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824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0"/>
            <a:ext cx="12216765" cy="68440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898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7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7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7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388112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3429635"/>
            <a:ext cx="12044045" cy="3428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9700" y="-61595"/>
            <a:ext cx="12360910" cy="69195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32587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2080"/>
            <a:ext cx="12192000" cy="673862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394970" y="992505"/>
            <a:ext cx="11031220" cy="39490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ru-RU" altLang="en-US" sz="4000"/>
          </a:p>
          <a:p>
            <a:pPr algn="ctr"/>
            <a:r>
              <a:rPr lang="ru-RU" altLang="en-US" sz="4000"/>
              <a:t>Математическая грамотность 8 класс. Диагностическая работа . </a:t>
            </a:r>
            <a:endParaRPr lang="ru-RU" altLang="en-US" sz="4000"/>
          </a:p>
          <a:p>
            <a:pPr algn="ctr"/>
            <a:r>
              <a:rPr lang="ru-RU" altLang="en-US" sz="4000"/>
              <a:t>Вариант 2. </a:t>
            </a:r>
            <a:endParaRPr lang="ru-RU" altLang="en-US" sz="4000"/>
          </a:p>
          <a:p>
            <a:pPr algn="ctr"/>
            <a:r>
              <a:rPr lang="ru-RU" altLang="en-US" sz="4000"/>
              <a:t>Задание: «Многоярусный торт»</a:t>
            </a:r>
            <a:endParaRPr lang="ru-RU" altLang="en-US" sz="4000"/>
          </a:p>
          <a:p>
            <a:endParaRPr lang="ru-RU" altLang="en-US" sz="4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0" y="278130"/>
            <a:ext cx="121926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b="1"/>
              <a:t>МНОГОЯРУСНЫЙ ТОРТ</a:t>
            </a:r>
            <a:endParaRPr lang="ru-RU" altLang="en-US" b="1"/>
          </a:p>
          <a:p>
            <a:endParaRPr lang="ru-RU" altLang="en-US"/>
          </a:p>
          <a:p>
            <a:r>
              <a:rPr lang="ru-RU" altLang="en-US"/>
              <a:t>Набор для выпечки тортов состоит из трёх круглых разъёмных форм разных диаметров. С помощью набора форм можно создать многоярусный торт, который станет украшением любого торжества.</a:t>
            </a:r>
            <a:endParaRPr lang="ru-RU" altLang="en-US"/>
          </a:p>
          <a:p>
            <a:r>
              <a:rPr lang="ru-RU" altLang="en-US"/>
              <a:t>Анна – начинающий кондитер. Она уже умеет печь одноярусный торт и украшать его кремом, как показано на рисунке. Она купила набор из трёх форм диаметрами 28 см, 24 см, 20 см.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 </a:t>
            </a:r>
            <a:endParaRPr lang="ru-RU" altLang="en-US"/>
          </a:p>
          <a:p>
            <a:r>
              <a:rPr lang="ru-RU" altLang="en-US"/>
              <a:t>При выполнении заданий вы можете пользоваться формулами:</a:t>
            </a:r>
            <a:endParaRPr lang="ru-RU" altLang="en-US"/>
          </a:p>
          <a:p>
            <a:r>
              <a:rPr lang="ru-RU" altLang="en-US"/>
              <a:t> 	– длина окружности,</a:t>
            </a:r>
            <a:endParaRPr lang="ru-RU" altLang="en-US"/>
          </a:p>
          <a:p>
            <a:r>
              <a:rPr lang="ru-RU" altLang="en-US"/>
              <a:t> 	– площадь круга, где r – радиус круга.</a:t>
            </a:r>
            <a:endParaRPr lang="ru-RU" altLang="en-US"/>
          </a:p>
          <a:p>
            <a:r>
              <a:rPr lang="ru-RU" altLang="en-US"/>
              <a:t>При вычислениях считайте, что π ≈ 3,14.</a:t>
            </a:r>
            <a:endParaRPr lang="ru-RU" altLang="en-US"/>
          </a:p>
        </p:txBody>
      </p:sp>
      <p:graphicFrame>
        <p:nvGraphicFramePr>
          <p:cNvPr id="4" name="Объект 3"/>
          <p:cNvGraphicFramePr/>
          <p:nvPr/>
        </p:nvGraphicFramePr>
        <p:xfrm>
          <a:off x="2560955" y="3930333"/>
          <a:ext cx="6665595" cy="306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4011930" imgH="2689860" progId="Word.Document.12">
                  <p:embed/>
                </p:oleObj>
              </mc:Choice>
              <mc:Fallback>
                <p:oleObj name="" r:id="rId1" imgW="4011930" imgH="2689860" progId="Word.Document.12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60955" y="3930333"/>
                        <a:ext cx="6665595" cy="3065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898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70142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5580" y="26670"/>
            <a:ext cx="12387580" cy="68306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5900" y="-106680"/>
            <a:ext cx="12433935" cy="6965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4605"/>
            <a:ext cx="12214860" cy="6842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7145"/>
            <a:ext cx="12191365" cy="68243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621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7447</Words>
  <Application>WPS Presentation</Application>
  <PresentationFormat>Широкоэкранный</PresentationFormat>
  <Paragraphs>109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Arial</vt:lpstr>
      <vt:lpstr>SimSun</vt:lpstr>
      <vt:lpstr>Wingdings</vt:lpstr>
      <vt:lpstr>Wingdings 2</vt:lpstr>
      <vt:lpstr>Times New Roman</vt:lpstr>
      <vt:lpstr>Constantia</vt:lpstr>
      <vt:lpstr>Microsoft YaHei</vt:lpstr>
      <vt:lpstr>Arial Unicode MS</vt:lpstr>
      <vt:lpstr>Calibri</vt:lpstr>
      <vt:lpstr>Arial Black</vt:lpstr>
      <vt:lpstr>Wingdings</vt:lpstr>
      <vt:lpstr>Поток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Фатима Хашимова</cp:lastModifiedBy>
  <cp:revision>62</cp:revision>
  <dcterms:created xsi:type="dcterms:W3CDTF">2021-02-26T02:09:00Z</dcterms:created>
  <dcterms:modified xsi:type="dcterms:W3CDTF">2026-01-17T17:58:55Z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73B9ADDEE6CE4563B5B8AC550718E6CE_13</vt:lpwstr>
  </property>
  <property fmtid="{D5CDD505-2E9C-101B-9397-08002B2CF9AE}" pid="3" name="KSOProductBuildVer">
    <vt:lpwstr>1049-12.2.0.23196</vt:lpwstr>
  </property>
</Properties>
</file>