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7"/>
  </p:notesMasterIdLst>
  <p:sldIdLst>
    <p:sldId id="256" r:id="rId2"/>
    <p:sldId id="271" r:id="rId3"/>
    <p:sldId id="257" r:id="rId4"/>
    <p:sldId id="258" r:id="rId5"/>
    <p:sldId id="260" r:id="rId6"/>
    <p:sldId id="259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BE7BE-4E33-4C78-A2BF-27A1881845F9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2E107-C9DD-49C0-9F0A-56CA98B0EB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42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2E107-C9DD-49C0-9F0A-56CA98B0EB0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912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92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256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1404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4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967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81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082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28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28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7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99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62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79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2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680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8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1EDF2-61E9-465D-9125-C500A2DC988A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44416A-9DB1-4290-9186-837E2BFD9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https://znanierussia.ru/articles/%D0%9A%D0%BE%D0%BD%D1%84%D0%BB%D0%B8%D0%BA%D1%82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1E171-F434-C87C-5456-BEF1752DD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099738" cy="725892"/>
          </a:xfrm>
        </p:spPr>
        <p:txBody>
          <a:bodyPr>
            <a:normAutofit fontScale="90000"/>
          </a:bodyPr>
          <a:lstStyle/>
          <a:p>
            <a:r>
              <a:rPr lang="ru-RU" sz="4400" i="1" dirty="0"/>
              <a:t>МОУ «</a:t>
            </a:r>
            <a:r>
              <a:rPr lang="ru-RU" sz="4400" i="1" dirty="0" err="1"/>
              <a:t>Мирновская</a:t>
            </a:r>
            <a:r>
              <a:rPr lang="ru-RU" sz="4400" i="1" dirty="0"/>
              <a:t> школа»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BE7FA5-0A4B-4F5E-00EE-AE5EA835F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2305455"/>
            <a:ext cx="8825658" cy="1123545"/>
          </a:xfrm>
        </p:spPr>
        <p:txBody>
          <a:bodyPr>
            <a:normAutofit fontScale="25000" lnSpcReduction="20000"/>
          </a:bodyPr>
          <a:lstStyle/>
          <a:p>
            <a:r>
              <a:rPr lang="ru-RU" sz="14400" b="1" dirty="0">
                <a:solidFill>
                  <a:schemeClr val="tx1">
                    <a:lumMod val="95000"/>
                  </a:schemeClr>
                </a:solidFill>
              </a:rPr>
              <a:t>ФУНКЦИОНАЛЬНАЯ ГРАМОТНОСТЬ</a:t>
            </a:r>
          </a:p>
          <a:p>
            <a:endParaRPr lang="ru-RU" sz="14400" b="1" dirty="0"/>
          </a:p>
          <a:p>
            <a:endParaRPr lang="ru-RU" sz="3600" b="1" dirty="0"/>
          </a:p>
          <a:p>
            <a:endParaRPr lang="ru-RU" sz="3600" b="1" dirty="0"/>
          </a:p>
          <a:p>
            <a:r>
              <a:rPr lang="ru-RU" sz="9600" b="1" dirty="0"/>
              <a:t> из опыта работы по формированию глобальных компетенций  </a:t>
            </a:r>
            <a:r>
              <a:rPr lang="ru-RU" sz="9600" b="1" dirty="0" err="1"/>
              <a:t>Кияницы</a:t>
            </a:r>
            <a:r>
              <a:rPr lang="ru-RU" sz="9600" b="1" dirty="0"/>
              <a:t> Елены Борисовны.</a:t>
            </a:r>
          </a:p>
        </p:txBody>
      </p:sp>
    </p:spTree>
    <p:extLst>
      <p:ext uri="{BB962C8B-B14F-4D97-AF65-F5344CB8AC3E}">
        <p14:creationId xmlns:p14="http://schemas.microsoft.com/office/powerpoint/2010/main" val="272519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2B17A-ED16-77FE-D4D9-1FE095682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0358"/>
            <a:ext cx="8596668" cy="725213"/>
          </a:xfrm>
        </p:spPr>
        <p:txBody>
          <a:bodyPr>
            <a:normAutofit/>
          </a:bodyPr>
          <a:lstStyle/>
          <a:p>
            <a:r>
              <a:rPr lang="ru-RU" sz="2400" dirty="0"/>
              <a:t> .Визуальная детализация исторического события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E492C2-3019-42DB-6379-699767FB0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3683"/>
            <a:ext cx="9632731" cy="6700345"/>
          </a:xfrm>
          <a:prstGeom prst="rect">
            <a:avLst/>
          </a:prstGeom>
        </p:spPr>
      </p:pic>
      <p:pic>
        <p:nvPicPr>
          <p:cNvPr id="5" name="Голос 001">
            <a:hlinkClick r:id="" action="ppaction://media"/>
            <a:extLst>
              <a:ext uri="{FF2B5EF4-FFF2-40B4-BE49-F238E27FC236}">
                <a16:creationId xmlns:a16="http://schemas.microsoft.com/office/drawing/2014/main" id="{24F40719-8693-E53A-E573-655FF8972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1336" y="110359"/>
            <a:ext cx="1985740" cy="20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04FF9-0375-2627-896C-82EBAC61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55834"/>
          </a:xfrm>
        </p:spPr>
        <p:txBody>
          <a:bodyPr>
            <a:normAutofit/>
          </a:bodyPr>
          <a:lstStyle/>
          <a:p>
            <a:r>
              <a:rPr lang="ru-RU" dirty="0"/>
              <a:t>  Создание и реализация сценария</a:t>
            </a:r>
            <a:br>
              <a:rPr lang="ru-RU" dirty="0"/>
            </a:br>
            <a:r>
              <a:rPr lang="ru-RU" dirty="0"/>
              <a:t>     общешкольного праздника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228955-3668-0CD3-A115-BD9ABC77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55" y="1355834"/>
            <a:ext cx="12107917" cy="55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Голос 002">
            <a:hlinkClick r:id="" action="ppaction://media"/>
            <a:extLst>
              <a:ext uri="{FF2B5EF4-FFF2-40B4-BE49-F238E27FC236}">
                <a16:creationId xmlns:a16="http://schemas.microsoft.com/office/drawing/2014/main" id="{9D87AEC8-421F-290A-4846-479F62E63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1033" y="1"/>
            <a:ext cx="1831453" cy="15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E5FCD-0AC2-E72E-0AAC-A8E17484D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9297"/>
          </a:xfrm>
        </p:spPr>
        <p:txBody>
          <a:bodyPr/>
          <a:lstStyle/>
          <a:p>
            <a:r>
              <a:rPr lang="ru-RU" dirty="0"/>
              <a:t>Задание «  Шесть шляп»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C9B109-0354-8995-9CB5-FEFDB6191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186" y="1261242"/>
            <a:ext cx="7394027" cy="5596758"/>
          </a:xfrm>
          <a:prstGeom prst="rect">
            <a:avLst/>
          </a:prstGeom>
        </p:spPr>
      </p:pic>
      <p:pic>
        <p:nvPicPr>
          <p:cNvPr id="4" name="Голос 003">
            <a:hlinkClick r:id="" action="ppaction://media"/>
            <a:extLst>
              <a:ext uri="{FF2B5EF4-FFF2-40B4-BE49-F238E27FC236}">
                <a16:creationId xmlns:a16="http://schemas.microsoft.com/office/drawing/2014/main" id="{A5449FD8-CE0F-B533-5640-1BF6E238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2022" y="365917"/>
            <a:ext cx="2392992" cy="21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F72CD0-BA5D-BB6B-6BF7-5D1943970E9B}"/>
              </a:ext>
            </a:extLst>
          </p:cNvPr>
          <p:cNvSpPr txBox="1"/>
          <p:nvPr/>
        </p:nvSpPr>
        <p:spPr>
          <a:xfrm>
            <a:off x="846667" y="152400"/>
            <a:ext cx="9160933" cy="7119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Текстовые задания, имитирующие</a:t>
            </a:r>
          </a:p>
          <a:p>
            <a:pPr marL="342900" marR="0" lvl="0" indent="-34290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ru-RU" sz="32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реальные ситуации.</a:t>
            </a:r>
          </a:p>
          <a:p>
            <a:pPr marL="342900" marR="0" lvl="0" indent="-34290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ru-RU" sz="32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Например, учащемся предлагают текст с</a:t>
            </a:r>
          </a:p>
          <a:p>
            <a:pPr marR="0" lvl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описанием реальной жизненной  ситуации.  </a:t>
            </a:r>
          </a:p>
          <a:p>
            <a:pPr marL="342900" marR="0" lvl="0" indent="-34290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Текст прерывают на ключевом моменте и ученикам</a:t>
            </a:r>
          </a:p>
          <a:p>
            <a:pPr marR="0" lvl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предлагают продолжить текст самостоятельно,  включая</a:t>
            </a:r>
          </a:p>
          <a:p>
            <a:pPr marR="0" lvl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критическое мышление.</a:t>
            </a:r>
          </a:p>
          <a:p>
            <a:pPr marR="0" lvl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Учащиеся высказывают предположения и критические замечания.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lang="ru-RU" sz="2400" kern="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lang="ru-RU" sz="2400" kern="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(В звуковом сопровождении представлен один из авторских) кейсов для внеурочной деятельности «</a:t>
            </a:r>
            <a:r>
              <a:rPr lang="ru-RU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Семьеведение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lang="ru-RU" sz="2400" kern="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lang="ru-RU" dirty="0"/>
          </a:p>
        </p:txBody>
      </p:sp>
      <p:pic>
        <p:nvPicPr>
          <p:cNvPr id="4" name="Голос 004">
            <a:hlinkClick r:id="" action="ppaction://media"/>
            <a:extLst>
              <a:ext uri="{FF2B5EF4-FFF2-40B4-BE49-F238E27FC236}">
                <a16:creationId xmlns:a16="http://schemas.microsoft.com/office/drawing/2014/main" id="{CED25D08-750D-2295-E5F8-D4A437D1A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2517" y="607580"/>
            <a:ext cx="2449484" cy="21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3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272ED-FDD8-6130-DE86-54FC335D4AC4}"/>
              </a:ext>
            </a:extLst>
          </p:cNvPr>
          <p:cNvSpPr txBox="1"/>
          <p:nvPr/>
        </p:nvSpPr>
        <p:spPr>
          <a:xfrm>
            <a:off x="4588935" y="0"/>
            <a:ext cx="717973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/>
              <a:t>Задания по глобальным компетенциям  должны быть направлены на развитие критического мышления, эмпатии, межкультурного понимания и навыков решения глобальных проблем.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ru-RU" sz="20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/>
              <a:t>Можно предлагать свои авторские кейсы по разным направлениям.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/>
              <a:t>Можно использовать имеющиеся. </a:t>
            </a:r>
          </a:p>
          <a:p>
            <a:endParaRPr lang="ru-R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/>
              <a:t> Можно предлагать кейсы, связанные с пластиковым загрязнением, этическими дилеммами или устойчивым развитием, где ученики анализируют информацию, предлагают решения и обосновывают свою позицию, формируя ценностные установки. </a:t>
            </a:r>
          </a:p>
        </p:txBody>
      </p:sp>
      <p:pic>
        <p:nvPicPr>
          <p:cNvPr id="5" name="Рисунок 4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6B1BFA-C10D-F6B2-2388-19723F46D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4" y="0"/>
            <a:ext cx="372533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36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84C4E9-4CCF-B986-C9CF-6343B1306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9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7E7A5-DB95-8FAF-61DF-71A6A4DC4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7766"/>
          </a:xfrm>
        </p:spPr>
        <p:txBody>
          <a:bodyPr/>
          <a:lstStyle/>
          <a:p>
            <a:r>
              <a:rPr lang="ru-RU" dirty="0"/>
              <a:t>             </a:t>
            </a:r>
            <a:r>
              <a:rPr lang="ru-RU" dirty="0" err="1"/>
              <a:t>Кияница</a:t>
            </a:r>
            <a:r>
              <a:rPr lang="ru-RU" dirty="0"/>
              <a:t> Елена Борисовна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DBE2F5-FE54-F2C5-EBF5-4EC32D23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4" y="1387366"/>
            <a:ext cx="4130565" cy="54706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7D4017-95CD-6D4C-0A8A-72A2F8E6A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717" y="1636620"/>
            <a:ext cx="6069724" cy="50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7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84B6E-FE73-88F4-F8CD-2F915108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72" y="369651"/>
            <a:ext cx="10385055" cy="1935803"/>
          </a:xfrm>
        </p:spPr>
        <p:txBody>
          <a:bodyPr/>
          <a:lstStyle/>
          <a:p>
            <a:r>
              <a:rPr lang="ru-RU" sz="2400" dirty="0"/>
              <a:t>                       Функциональная грамотность </a:t>
            </a:r>
            <a:br>
              <a:rPr lang="ru-RU" sz="2400" dirty="0"/>
            </a:br>
            <a:br>
              <a:rPr lang="ru-RU" sz="2000" dirty="0"/>
            </a:br>
            <a:r>
              <a:rPr lang="ru-RU" sz="2000" dirty="0"/>
              <a:t>- </a:t>
            </a:r>
            <a:r>
              <a:rPr lang="ru-RU" sz="2400" b="1" dirty="0"/>
              <a:t>это способность человека использовать приобретаемые  знания для решения  жизненных задач в различных сферах человеческой деятельности, общения и социальных отношений.</a:t>
            </a:r>
          </a:p>
        </p:txBody>
      </p:sp>
      <p:pic>
        <p:nvPicPr>
          <p:cNvPr id="1026" name="Picture 2" descr="Функциональная грамотность – Школа 693">
            <a:extLst>
              <a:ext uri="{FF2B5EF4-FFF2-40B4-BE49-F238E27FC236}">
                <a16:creationId xmlns:a16="http://schemas.microsoft.com/office/drawing/2014/main" id="{9A7A4412-A861-EF95-F11C-5CE3C217A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04" y="2169268"/>
            <a:ext cx="11138169" cy="431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Голос 003">
            <a:hlinkClick r:id="" action="ppaction://media"/>
            <a:extLst>
              <a:ext uri="{FF2B5EF4-FFF2-40B4-BE49-F238E27FC236}">
                <a16:creationId xmlns:a16="http://schemas.microsoft.com/office/drawing/2014/main" id="{3021CE65-8246-D4B1-739A-8F70DE467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5371" y="527306"/>
            <a:ext cx="1906311" cy="11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72B9D11-CC4D-AE4D-0DDB-0628BEF5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3116"/>
          </a:xfrm>
        </p:spPr>
        <p:txBody>
          <a:bodyPr/>
          <a:lstStyle/>
          <a:p>
            <a:r>
              <a:rPr lang="ru-RU" dirty="0"/>
              <a:t>Глобальные компетенции позволяют:</a:t>
            </a:r>
          </a:p>
        </p:txBody>
      </p:sp>
      <p:pic>
        <p:nvPicPr>
          <p:cNvPr id="10" name="Рисунок 9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C1F33B-6245-F73D-3AAD-6BB8BFAAE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1" y="2194518"/>
            <a:ext cx="10232096" cy="3174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41BC03-72FC-E59A-23E1-20FB79F936A3}"/>
              </a:ext>
            </a:extLst>
          </p:cNvPr>
          <p:cNvSpPr txBox="1"/>
          <p:nvPr/>
        </p:nvSpPr>
        <p:spPr>
          <a:xfrm>
            <a:off x="1313793" y="1603968"/>
            <a:ext cx="9538137" cy="5774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добиваться совместного успеха в решении глобальных проблем; 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создавать гармоничные и продуктивные отношения в различных сферах жизни; 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эффективно взаимодействовать с людьми из разных культур,  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адаптироваться к новым условиям и ситуациям; 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разрешать </a:t>
            </a:r>
            <a:r>
              <a:rPr lang="ru-RU" sz="2400" kern="100" dirty="0">
                <a:solidFill>
                  <a:srgbClr val="202122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5" tooltip="Конфлик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конфликты</a:t>
            </a:r>
            <a:r>
              <a:rPr lang="ru-RU" sz="2400" kern="100" dirty="0">
                <a:solidFill>
                  <a:srgbClr val="2021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ru-RU" sz="2400" kern="1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находить 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компромиссы</a:t>
            </a:r>
            <a:r>
              <a:rPr lang="ru-RU" sz="2400" kern="1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адаптировать свой стиль коммуникации под различные культурные контексты;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 взаимодействовать с представителями других культур… </a:t>
            </a: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ru-RU" dirty="0"/>
          </a:p>
        </p:txBody>
      </p:sp>
      <p:pic>
        <p:nvPicPr>
          <p:cNvPr id="2" name="Голос 005">
            <a:hlinkClick r:id="" action="ppaction://media"/>
            <a:extLst>
              <a:ext uri="{FF2B5EF4-FFF2-40B4-BE49-F238E27FC236}">
                <a16:creationId xmlns:a16="http://schemas.microsoft.com/office/drawing/2014/main" id="{F3E31BBF-B577-63CE-17C9-D14219337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4531" y="-8774"/>
            <a:ext cx="1778923" cy="220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414E8-64B5-A7B3-B66A-DAE043403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глобальной компетентности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531-EE57-C529-605D-C71C1BCA509F}"/>
              </a:ext>
            </a:extLst>
          </p:cNvPr>
          <p:cNvSpPr txBox="1"/>
          <p:nvPr/>
        </p:nvSpPr>
        <p:spPr>
          <a:xfrm>
            <a:off x="725215" y="1853755"/>
            <a:ext cx="13069614" cy="4990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000" u="sng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Знание, понимание</a:t>
            </a:r>
            <a:endParaRPr lang="ru-RU" sz="2000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Осознание и понимание глобальных проблем</a:t>
            </a:r>
            <a:endParaRPr lang="ru-RU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Осознание и понимание культурного разнообразия, межкультурных различий</a:t>
            </a:r>
            <a:endParaRPr lang="ru-RU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000" u="sng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Умения</a:t>
            </a:r>
            <a:endParaRPr lang="ru-RU" sz="2000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Аналитическое и критическое мышление</a:t>
            </a:r>
            <a:endParaRPr lang="ru-RU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Способность уважительно и эффективно взаимодействовать</a:t>
            </a:r>
            <a:endParaRPr lang="ru-RU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u="sng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Гибкость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Уважение к другим культурам</a:t>
            </a:r>
            <a:endParaRPr lang="ru-RU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Открытость к взаимодействию с другими культурами</a:t>
            </a:r>
            <a:endParaRPr lang="ru-RU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Широта взглядов, кругозор</a:t>
            </a:r>
            <a:endParaRPr lang="ru-RU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endParaRPr lang="ru-RU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56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CD704-62EE-3B1D-A672-E1F325FF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616" y="610301"/>
            <a:ext cx="9603275" cy="48825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Формы работ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970D7-90DD-6239-F003-45D65F21190A}"/>
              </a:ext>
            </a:extLst>
          </p:cNvPr>
          <p:cNvSpPr txBox="1"/>
          <p:nvPr/>
        </p:nvSpPr>
        <p:spPr>
          <a:xfrm>
            <a:off x="321424" y="1409598"/>
            <a:ext cx="11171638" cy="5717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18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Текстовые задания, имитирующие реальные ситуации.</a:t>
            </a:r>
          </a:p>
          <a:p>
            <a:pPr marL="342900" lvl="0" indent="-342900">
              <a:lnSpc>
                <a:spcPts val="18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b="1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8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Например, учащемся предлагают текст с описанием реальной жизненной</a:t>
            </a:r>
          </a:p>
          <a:p>
            <a:pPr lvl="0">
              <a:lnSpc>
                <a:spcPts val="18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ситуации. Текст прерывают на ключевом моменте и ученикам предлагают</a:t>
            </a:r>
          </a:p>
          <a:p>
            <a:pPr lvl="0">
              <a:lnSpc>
                <a:spcPts val="18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продолжить текст самостоятельно  включая критическое мышление. </a:t>
            </a:r>
            <a:endParaRPr lang="ru-RU" sz="24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Bef>
                <a:spcPts val="9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b="1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Bef>
                <a:spcPts val="9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Проектная работа.</a:t>
            </a: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ts val="1800"/>
              </a:lnSpc>
              <a:spcBef>
                <a:spcPts val="9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получают задачу, которую необходимо решить: собрать информацию,</a:t>
            </a:r>
          </a:p>
          <a:p>
            <a:pPr lvl="0">
              <a:lnSpc>
                <a:spcPts val="1800"/>
              </a:lnSpc>
              <a:spcBef>
                <a:spcPts val="9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проанализировать ее и представить результаты в виде презентации;</a:t>
            </a:r>
          </a:p>
          <a:p>
            <a:pPr lvl="0">
              <a:lnSpc>
                <a:spcPts val="1800"/>
              </a:lnSpc>
              <a:spcBef>
                <a:spcPts val="9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sz="24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Bef>
                <a:spcPts val="9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Практико-ориентированные упражнения.</a:t>
            </a: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ts val="1800"/>
              </a:lnSpc>
              <a:spcBef>
                <a:spcPts val="9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изуальная детализация исторического события.  Составление</a:t>
            </a:r>
          </a:p>
          <a:p>
            <a:pPr lvl="0">
              <a:lnSpc>
                <a:spcPts val="1800"/>
              </a:lnSpc>
              <a:spcBef>
                <a:spcPts val="9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сценария школьного праздника и его реализация. Составление</a:t>
            </a:r>
          </a:p>
          <a:p>
            <a:pPr lvl="0">
              <a:lnSpc>
                <a:spcPts val="1800"/>
              </a:lnSpc>
              <a:spcBef>
                <a:spcPts val="9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бюджет мероприятия и бюджета семьи. </a:t>
            </a:r>
            <a:endParaRPr lang="ru-RU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слайд 5">
            <a:hlinkClick r:id="" action="ppaction://media"/>
            <a:extLst>
              <a:ext uri="{FF2B5EF4-FFF2-40B4-BE49-F238E27FC236}">
                <a16:creationId xmlns:a16="http://schemas.microsoft.com/office/drawing/2014/main" id="{63B757DA-96DA-5704-7970-CBB01B819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1776" y="299258"/>
            <a:ext cx="1828800" cy="187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FAD2E-C537-6D40-ADCD-CF614DB9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6124"/>
            <a:ext cx="8596668" cy="772510"/>
          </a:xfrm>
        </p:spPr>
        <p:txBody>
          <a:bodyPr>
            <a:normAutofit/>
          </a:bodyPr>
          <a:lstStyle/>
          <a:p>
            <a:r>
              <a:rPr lang="ru-RU" dirty="0"/>
              <a:t>Защита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7C509D-8376-5034-14EF-D0AE6177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757" y="740979"/>
            <a:ext cx="10168759" cy="6290441"/>
          </a:xfrm>
          <a:prstGeom prst="rect">
            <a:avLst/>
          </a:prstGeom>
        </p:spPr>
      </p:pic>
      <p:pic>
        <p:nvPicPr>
          <p:cNvPr id="3" name="Голос 006">
            <a:hlinkClick r:id="" action="ppaction://media"/>
            <a:extLst>
              <a:ext uri="{FF2B5EF4-FFF2-40B4-BE49-F238E27FC236}">
                <a16:creationId xmlns:a16="http://schemas.microsoft.com/office/drawing/2014/main" id="{D071781A-891B-E4AE-E0FB-908D73445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5014" y="548640"/>
            <a:ext cx="2645066" cy="23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F7B3C-4BA3-ED31-DE89-C3330C34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6124"/>
            <a:ext cx="8596668" cy="614855"/>
          </a:xfrm>
        </p:spPr>
        <p:txBody>
          <a:bodyPr>
            <a:normAutofit fontScale="90000"/>
          </a:bodyPr>
          <a:lstStyle/>
          <a:p>
            <a:r>
              <a:rPr lang="ru-RU" dirty="0"/>
              <a:t>Защита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3CBCA3-1349-8A5F-1697-624B2DAA1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6" y="851338"/>
            <a:ext cx="8734096" cy="600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84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8C2B-F96D-18EF-6568-878D0AF8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5310"/>
            <a:ext cx="8596668" cy="583324"/>
          </a:xfrm>
        </p:spPr>
        <p:txBody>
          <a:bodyPr>
            <a:normAutofit fontScale="90000"/>
          </a:bodyPr>
          <a:lstStyle/>
          <a:p>
            <a:r>
              <a:rPr lang="ru-RU" dirty="0"/>
              <a:t>Защита проекта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25A19C-5BCD-0325-33A2-EC8EFBB8D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3" y="1087819"/>
            <a:ext cx="7504386" cy="60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5357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443</TotalTime>
  <Words>405</Words>
  <Application>Microsoft Office PowerPoint</Application>
  <PresentationFormat>Широкоэкранный</PresentationFormat>
  <Paragraphs>80</Paragraphs>
  <Slides>15</Slides>
  <Notes>1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Roboto</vt:lpstr>
      <vt:lpstr>Symbol</vt:lpstr>
      <vt:lpstr>Trebuchet MS</vt:lpstr>
      <vt:lpstr>Wingdings 3</vt:lpstr>
      <vt:lpstr>Аспект</vt:lpstr>
      <vt:lpstr>МОУ «Мирновская школа»  </vt:lpstr>
      <vt:lpstr>             Кияница Елена Борисовна</vt:lpstr>
      <vt:lpstr>                       Функциональная грамотность   - это способность человека использовать приобретаемые  знания для решения  жизненных задач в различных сферах человеческой деятельности, общения и социальных отношений.</vt:lpstr>
      <vt:lpstr>Глобальные компетенции позволяют:</vt:lpstr>
      <vt:lpstr>Структура глобальной компетентности</vt:lpstr>
      <vt:lpstr>                  Формы работ</vt:lpstr>
      <vt:lpstr>Защита проекта</vt:lpstr>
      <vt:lpstr>Защита проекта</vt:lpstr>
      <vt:lpstr>Защита проекта</vt:lpstr>
      <vt:lpstr> .Визуальная детализация исторического события</vt:lpstr>
      <vt:lpstr>  Создание и реализация сценария      общешкольного праздника</vt:lpstr>
      <vt:lpstr>Задание «  Шесть шляп»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olena_kb@mail.ru</dc:creator>
  <cp:lastModifiedBy>olena_kb@mail.ru</cp:lastModifiedBy>
  <cp:revision>7</cp:revision>
  <dcterms:created xsi:type="dcterms:W3CDTF">2025-11-23T09:58:01Z</dcterms:created>
  <dcterms:modified xsi:type="dcterms:W3CDTF">2026-01-18T05:10:17Z</dcterms:modified>
</cp:coreProperties>
</file>