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6" r:id="rId4"/>
    <p:sldId id="284" r:id="rId5"/>
    <p:sldId id="285" r:id="rId6"/>
    <p:sldId id="281" r:id="rId7"/>
    <p:sldId id="282" r:id="rId8"/>
    <p:sldId id="297" r:id="rId9"/>
    <p:sldId id="298" r:id="rId10"/>
    <p:sldId id="292" r:id="rId11"/>
    <p:sldId id="287" r:id="rId12"/>
    <p:sldId id="303" r:id="rId13"/>
    <p:sldId id="299" r:id="rId14"/>
    <p:sldId id="291" r:id="rId15"/>
    <p:sldId id="293" r:id="rId16"/>
    <p:sldId id="296" r:id="rId17"/>
    <p:sldId id="290" r:id="rId18"/>
    <p:sldId id="289" r:id="rId19"/>
    <p:sldId id="300" r:id="rId20"/>
    <p:sldId id="301" r:id="rId21"/>
    <p:sldId id="302" r:id="rId22"/>
    <p:sldId id="276" r:id="rId23"/>
    <p:sldId id="275" r:id="rId24"/>
    <p:sldId id="27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203"/>
    <a:srgbClr val="F39A63"/>
    <a:srgbClr val="0056A4"/>
    <a:srgbClr val="E87A6F"/>
    <a:srgbClr val="E84340"/>
    <a:srgbClr val="F8A800"/>
    <a:srgbClr val="41A1DA"/>
    <a:srgbClr val="0069B4"/>
    <a:srgbClr val="9B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8" d="100"/>
          <a:sy n="68" d="100"/>
        </p:scale>
        <p:origin x="-82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23"/>
            <c:extLst xmlns:c16r2="http://schemas.microsoft.com/office/drawing/2015/06/chart">
              <c:ext xmlns:c16="http://schemas.microsoft.com/office/drawing/2014/chart" uri="{C3380CC4-5D6E-409C-BE32-E72D297353CC}">
                <c16:uniqueId val="{00000001-5ECB-43FE-BDB1-7B8C4051D2DD}"/>
              </c:ext>
            </c:extLst>
          </c:dPt>
          <c:dPt>
            <c:idx val="1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2-5ECB-43FE-BDB1-7B8C4051D2D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ECB-43FE-BDB1-7B8C4051D2DD}"/>
              </c:ext>
            </c:extLst>
          </c:dPt>
          <c:cat>
            <c:strRef>
              <c:f>Лист1!$A$2:$A$3</c:f>
              <c:strCache>
                <c:ptCount val="2"/>
                <c:pt idx="0">
                  <c:v>Софинансирование со стороны бюджета МО РК не менее 5% от стоимости проекта*</c:v>
                </c:pt>
                <c:pt idx="1">
                  <c:v>Субсидия на поддержку одного проекта  (не более 350 тыс. рублей)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0.05</c:v>
                </c:pt>
                <c:pt idx="1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CB-43FE-BDB1-7B8C4051D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solidFill>
                <a:sysClr val="windowText" lastClr="000000"/>
              </a:solidFill>
              <a:latin typeface="Roboto Light" panose="02000000000000000000" pitchFamily="2" charset="0"/>
              <a:ea typeface="Roboto Light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E06DB-99C4-4703-84ED-F0EC755F0421}" type="doc">
      <dgm:prSet loTypeId="urn:microsoft.com/office/officeart/2008/layout/LinedList" loCatId="hierarchy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7358F7-814F-4AA3-958E-52B7F39BAFBE}">
      <dgm:prSet/>
      <dgm:spPr/>
      <dgm:t>
        <a:bodyPr/>
        <a:lstStyle/>
        <a:p>
          <a:r>
            <a:rPr lang="ru-RU" b="1" smtClean="0">
              <a:latin typeface="Roboto Light" panose="02000000000000000000" pitchFamily="2" charset="0"/>
              <a:ea typeface="Roboto Light" panose="02000000000000000000" pitchFamily="2" charset="0"/>
            </a:rPr>
            <a:t>Штаб ШкИБ в школах;</a:t>
          </a:r>
          <a:endParaRPr lang="ru-RU" b="1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630849D4-F32F-45F2-BEB2-A1C8A45839DF}" type="parTrans" cxnId="{EA6FFE00-28B4-43D5-8901-6483E64ACCE5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69B827EE-F095-4269-B053-BB286A1DE70C}" type="sibTrans" cxnId="{EA6FFE00-28B4-43D5-8901-6483E64ACCE5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9C692627-0585-4D8B-9B01-6FBCA5D0F399}">
      <dgm:prSet/>
      <dgm:spPr/>
      <dgm:t>
        <a:bodyPr/>
        <a:lstStyle/>
        <a:p>
          <a:r>
            <a:rPr lang="ru-RU" b="1" dirty="0">
              <a:latin typeface="Roboto Light" panose="02000000000000000000" pitchFamily="2" charset="0"/>
              <a:ea typeface="Roboto Light" panose="02000000000000000000" pitchFamily="2" charset="0"/>
            </a:rPr>
            <a:t>Учащиеся школ; Советы обучающихся;</a:t>
          </a:r>
        </a:p>
      </dgm:t>
    </dgm:pt>
    <dgm:pt modelId="{368260A0-6BD6-4D87-97EC-10BFEF51312D}" type="parTrans" cxnId="{59BAF42E-3AE3-4436-A88A-3E8656122DC4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55D68B45-71DB-4CEE-B8C4-BE3E62D4B0EA}" type="sibTrans" cxnId="{59BAF42E-3AE3-4436-A88A-3E8656122DC4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CE1CB7F4-FFD8-4019-A9B4-92FA948745CA}">
      <dgm:prSet/>
      <dgm:spPr/>
      <dgm:t>
        <a:bodyPr/>
        <a:lstStyle/>
        <a:p>
          <a:r>
            <a:rPr lang="ru-RU" b="1" dirty="0">
              <a:latin typeface="Roboto Light" panose="02000000000000000000" pitchFamily="2" charset="0"/>
              <a:ea typeface="Roboto Light" panose="02000000000000000000" pitchFamily="2" charset="0"/>
            </a:rPr>
            <a:t>Инициативные граждане/волонтеры;</a:t>
          </a:r>
        </a:p>
      </dgm:t>
    </dgm:pt>
    <dgm:pt modelId="{7E4919FC-C2B9-4A90-95BD-8FE1A6597A4A}" type="parTrans" cxnId="{46278F5B-E374-439E-97B8-614B5BE33AC6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96DC9B28-6833-42A9-8358-9CF7D357708B}" type="sibTrans" cxnId="{46278F5B-E374-439E-97B8-614B5BE33AC6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0F31DE64-332E-4E19-8180-9A3C4BCCB401}">
      <dgm:prSet/>
      <dgm:spPr/>
      <dgm:t>
        <a:bodyPr/>
        <a:lstStyle/>
        <a:p>
          <a:r>
            <a:rPr lang="ru-RU" b="1" dirty="0" smtClean="0">
              <a:latin typeface="Roboto Light" panose="02000000000000000000" pitchFamily="2" charset="0"/>
              <a:ea typeface="Roboto Light" panose="02000000000000000000" pitchFamily="2" charset="0"/>
            </a:rPr>
            <a:t>Центр изучения гражданских инициатив;</a:t>
          </a:r>
          <a:endParaRPr lang="ru-RU" b="1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CB54A951-6858-4828-8D21-CA2E505DF57A}" type="parTrans" cxnId="{C8DBAB11-0095-486A-B8CC-802BBF1F78EF}">
      <dgm:prSet/>
      <dgm:spPr/>
      <dgm:t>
        <a:bodyPr/>
        <a:lstStyle/>
        <a:p>
          <a:endParaRPr lang="ru-RU"/>
        </a:p>
      </dgm:t>
    </dgm:pt>
    <dgm:pt modelId="{D4E1557F-AD92-413C-9937-984CCDA01C20}" type="sibTrans" cxnId="{C8DBAB11-0095-486A-B8CC-802BBF1F78EF}">
      <dgm:prSet/>
      <dgm:spPr/>
      <dgm:t>
        <a:bodyPr/>
        <a:lstStyle/>
        <a:p>
          <a:endParaRPr lang="ru-RU"/>
        </a:p>
      </dgm:t>
    </dgm:pt>
    <dgm:pt modelId="{24339F46-4D6F-4A94-94DB-1A47A4BA66CA}">
      <dgm:prSet/>
      <dgm:spPr/>
      <dgm:t>
        <a:bodyPr/>
        <a:lstStyle/>
        <a:p>
          <a:r>
            <a:rPr lang="ru-RU" b="1" dirty="0" smtClean="0">
              <a:latin typeface="Roboto Light" panose="02000000000000000000" pitchFamily="2" charset="0"/>
              <a:ea typeface="Roboto Light" panose="02000000000000000000" pitchFamily="2" charset="0"/>
            </a:rPr>
            <a:t>Координаторы Проекта в муниципальных районах;</a:t>
          </a:r>
          <a:endParaRPr lang="ru-RU" b="1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DB34FC00-BB65-4F20-90CC-F5D6B90151EF}" type="parTrans" cxnId="{D16DB572-810C-4E21-A8B4-1EE513118140}">
      <dgm:prSet/>
      <dgm:spPr/>
      <dgm:t>
        <a:bodyPr/>
        <a:lstStyle/>
        <a:p>
          <a:endParaRPr lang="ru-RU"/>
        </a:p>
      </dgm:t>
    </dgm:pt>
    <dgm:pt modelId="{5C756D15-BF4D-4533-915A-90B5C726C69D}" type="sibTrans" cxnId="{D16DB572-810C-4E21-A8B4-1EE513118140}">
      <dgm:prSet/>
      <dgm:spPr/>
      <dgm:t>
        <a:bodyPr/>
        <a:lstStyle/>
        <a:p>
          <a:endParaRPr lang="ru-RU"/>
        </a:p>
      </dgm:t>
    </dgm:pt>
    <dgm:pt modelId="{F92288E9-B77B-4A84-B771-F7BFE842AAB0}" type="pres">
      <dgm:prSet presAssocID="{D2CE06DB-99C4-4703-84ED-F0EC755F042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517CA8E-194C-4BCD-9807-51286D13FFF8}" type="pres">
      <dgm:prSet presAssocID="{0F31DE64-332E-4E19-8180-9A3C4BCCB401}" presName="thickLine" presStyleLbl="alignNode1" presStyleIdx="0" presStyleCnt="5"/>
      <dgm:spPr/>
      <dgm:t>
        <a:bodyPr/>
        <a:lstStyle/>
        <a:p>
          <a:endParaRPr lang="ru-RU"/>
        </a:p>
      </dgm:t>
    </dgm:pt>
    <dgm:pt modelId="{328AEFB5-F598-4C08-812A-C0626CCD7D70}" type="pres">
      <dgm:prSet presAssocID="{0F31DE64-332E-4E19-8180-9A3C4BCCB401}" presName="horz1" presStyleCnt="0"/>
      <dgm:spPr/>
      <dgm:t>
        <a:bodyPr/>
        <a:lstStyle/>
        <a:p>
          <a:endParaRPr lang="ru-RU"/>
        </a:p>
      </dgm:t>
    </dgm:pt>
    <dgm:pt modelId="{B395C717-C95C-4AD1-B416-B5F862351275}" type="pres">
      <dgm:prSet presAssocID="{0F31DE64-332E-4E19-8180-9A3C4BCCB401}" presName="tx1" presStyleLbl="revTx" presStyleIdx="0" presStyleCnt="5"/>
      <dgm:spPr/>
      <dgm:t>
        <a:bodyPr/>
        <a:lstStyle/>
        <a:p>
          <a:endParaRPr lang="ru-RU"/>
        </a:p>
      </dgm:t>
    </dgm:pt>
    <dgm:pt modelId="{C052C768-4447-49FD-A895-61869C09D464}" type="pres">
      <dgm:prSet presAssocID="{0F31DE64-332E-4E19-8180-9A3C4BCCB401}" presName="vert1" presStyleCnt="0"/>
      <dgm:spPr/>
      <dgm:t>
        <a:bodyPr/>
        <a:lstStyle/>
        <a:p>
          <a:endParaRPr lang="ru-RU"/>
        </a:p>
      </dgm:t>
    </dgm:pt>
    <dgm:pt modelId="{9ED726EE-FCED-4866-B5D1-A24FBFAB53B6}" type="pres">
      <dgm:prSet presAssocID="{24339F46-4D6F-4A94-94DB-1A47A4BA66CA}" presName="thickLine" presStyleLbl="alignNode1" presStyleIdx="1" presStyleCnt="5"/>
      <dgm:spPr/>
      <dgm:t>
        <a:bodyPr/>
        <a:lstStyle/>
        <a:p>
          <a:endParaRPr lang="ru-RU"/>
        </a:p>
      </dgm:t>
    </dgm:pt>
    <dgm:pt modelId="{C46B908B-046B-415E-9754-7C1F7201196B}" type="pres">
      <dgm:prSet presAssocID="{24339F46-4D6F-4A94-94DB-1A47A4BA66CA}" presName="horz1" presStyleCnt="0"/>
      <dgm:spPr/>
      <dgm:t>
        <a:bodyPr/>
        <a:lstStyle/>
        <a:p>
          <a:endParaRPr lang="ru-RU"/>
        </a:p>
      </dgm:t>
    </dgm:pt>
    <dgm:pt modelId="{05587F2B-07EB-4BDF-A408-250E348D7083}" type="pres">
      <dgm:prSet presAssocID="{24339F46-4D6F-4A94-94DB-1A47A4BA66CA}" presName="tx1" presStyleLbl="revTx" presStyleIdx="1" presStyleCnt="5"/>
      <dgm:spPr/>
      <dgm:t>
        <a:bodyPr/>
        <a:lstStyle/>
        <a:p>
          <a:endParaRPr lang="ru-RU"/>
        </a:p>
      </dgm:t>
    </dgm:pt>
    <dgm:pt modelId="{95A96D79-85F0-467F-A0FE-4CCD46028915}" type="pres">
      <dgm:prSet presAssocID="{24339F46-4D6F-4A94-94DB-1A47A4BA66CA}" presName="vert1" presStyleCnt="0"/>
      <dgm:spPr/>
      <dgm:t>
        <a:bodyPr/>
        <a:lstStyle/>
        <a:p>
          <a:endParaRPr lang="ru-RU"/>
        </a:p>
      </dgm:t>
    </dgm:pt>
    <dgm:pt modelId="{581FF19F-B0B7-4029-8AC9-8C5F85A4A412}" type="pres">
      <dgm:prSet presAssocID="{6D7358F7-814F-4AA3-958E-52B7F39BAFBE}" presName="thickLine" presStyleLbl="alignNode1" presStyleIdx="2" presStyleCnt="5"/>
      <dgm:spPr/>
      <dgm:t>
        <a:bodyPr/>
        <a:lstStyle/>
        <a:p>
          <a:endParaRPr lang="ru-RU"/>
        </a:p>
      </dgm:t>
    </dgm:pt>
    <dgm:pt modelId="{336C7CD7-52AD-4749-9F0E-7B2DD8FDD33A}" type="pres">
      <dgm:prSet presAssocID="{6D7358F7-814F-4AA3-958E-52B7F39BAFBE}" presName="horz1" presStyleCnt="0"/>
      <dgm:spPr/>
      <dgm:t>
        <a:bodyPr/>
        <a:lstStyle/>
        <a:p>
          <a:endParaRPr lang="ru-RU"/>
        </a:p>
      </dgm:t>
    </dgm:pt>
    <dgm:pt modelId="{965E4229-5BA1-4361-B50C-0D3C5DB74E21}" type="pres">
      <dgm:prSet presAssocID="{6D7358F7-814F-4AA3-958E-52B7F39BAFBE}" presName="tx1" presStyleLbl="revTx" presStyleIdx="2" presStyleCnt="5"/>
      <dgm:spPr/>
      <dgm:t>
        <a:bodyPr/>
        <a:lstStyle/>
        <a:p>
          <a:endParaRPr lang="ru-RU"/>
        </a:p>
      </dgm:t>
    </dgm:pt>
    <dgm:pt modelId="{75400870-840B-44F1-A7A1-7E694BF093D6}" type="pres">
      <dgm:prSet presAssocID="{6D7358F7-814F-4AA3-958E-52B7F39BAFBE}" presName="vert1" presStyleCnt="0"/>
      <dgm:spPr/>
      <dgm:t>
        <a:bodyPr/>
        <a:lstStyle/>
        <a:p>
          <a:endParaRPr lang="ru-RU"/>
        </a:p>
      </dgm:t>
    </dgm:pt>
    <dgm:pt modelId="{DD03F47C-734D-4F3B-9A4C-D95768C1692D}" type="pres">
      <dgm:prSet presAssocID="{9C692627-0585-4D8B-9B01-6FBCA5D0F399}" presName="thickLine" presStyleLbl="alignNode1" presStyleIdx="3" presStyleCnt="5"/>
      <dgm:spPr/>
      <dgm:t>
        <a:bodyPr/>
        <a:lstStyle/>
        <a:p>
          <a:endParaRPr lang="ru-RU"/>
        </a:p>
      </dgm:t>
    </dgm:pt>
    <dgm:pt modelId="{DA49054B-97F2-4A60-9FD5-3736F0E1F1C2}" type="pres">
      <dgm:prSet presAssocID="{9C692627-0585-4D8B-9B01-6FBCA5D0F399}" presName="horz1" presStyleCnt="0"/>
      <dgm:spPr/>
      <dgm:t>
        <a:bodyPr/>
        <a:lstStyle/>
        <a:p>
          <a:endParaRPr lang="ru-RU"/>
        </a:p>
      </dgm:t>
    </dgm:pt>
    <dgm:pt modelId="{FFCC55E4-4FCF-4A99-990B-45EAE4487E3D}" type="pres">
      <dgm:prSet presAssocID="{9C692627-0585-4D8B-9B01-6FBCA5D0F399}" presName="tx1" presStyleLbl="revTx" presStyleIdx="3" presStyleCnt="5"/>
      <dgm:spPr/>
      <dgm:t>
        <a:bodyPr/>
        <a:lstStyle/>
        <a:p>
          <a:endParaRPr lang="ru-RU"/>
        </a:p>
      </dgm:t>
    </dgm:pt>
    <dgm:pt modelId="{02A5219C-363B-45D6-8BB2-296C85C2A3C3}" type="pres">
      <dgm:prSet presAssocID="{9C692627-0585-4D8B-9B01-6FBCA5D0F399}" presName="vert1" presStyleCnt="0"/>
      <dgm:spPr/>
      <dgm:t>
        <a:bodyPr/>
        <a:lstStyle/>
        <a:p>
          <a:endParaRPr lang="ru-RU"/>
        </a:p>
      </dgm:t>
    </dgm:pt>
    <dgm:pt modelId="{C309D071-ECF2-46BB-8836-9CF58F39346D}" type="pres">
      <dgm:prSet presAssocID="{CE1CB7F4-FFD8-4019-A9B4-92FA948745CA}" presName="thickLine" presStyleLbl="alignNode1" presStyleIdx="4" presStyleCnt="5"/>
      <dgm:spPr/>
      <dgm:t>
        <a:bodyPr/>
        <a:lstStyle/>
        <a:p>
          <a:endParaRPr lang="ru-RU"/>
        </a:p>
      </dgm:t>
    </dgm:pt>
    <dgm:pt modelId="{54D49894-8BA9-477B-9B3F-2F814198C3BB}" type="pres">
      <dgm:prSet presAssocID="{CE1CB7F4-FFD8-4019-A9B4-92FA948745CA}" presName="horz1" presStyleCnt="0"/>
      <dgm:spPr/>
      <dgm:t>
        <a:bodyPr/>
        <a:lstStyle/>
        <a:p>
          <a:endParaRPr lang="ru-RU"/>
        </a:p>
      </dgm:t>
    </dgm:pt>
    <dgm:pt modelId="{AE1ECB68-D645-4647-A737-AE1C800D68E2}" type="pres">
      <dgm:prSet presAssocID="{CE1CB7F4-FFD8-4019-A9B4-92FA948745CA}" presName="tx1" presStyleLbl="revTx" presStyleIdx="4" presStyleCnt="5"/>
      <dgm:spPr/>
      <dgm:t>
        <a:bodyPr/>
        <a:lstStyle/>
        <a:p>
          <a:endParaRPr lang="ru-RU"/>
        </a:p>
      </dgm:t>
    </dgm:pt>
    <dgm:pt modelId="{8E12A661-4E83-4428-8C31-60D6C49225EA}" type="pres">
      <dgm:prSet presAssocID="{CE1CB7F4-FFD8-4019-A9B4-92FA948745CA}" presName="vert1" presStyleCnt="0"/>
      <dgm:spPr/>
      <dgm:t>
        <a:bodyPr/>
        <a:lstStyle/>
        <a:p>
          <a:endParaRPr lang="ru-RU"/>
        </a:p>
      </dgm:t>
    </dgm:pt>
  </dgm:ptLst>
  <dgm:cxnLst>
    <dgm:cxn modelId="{BDDEBB5F-7918-45BD-9C6C-C893D38F7A7E}" type="presOf" srcId="{0F31DE64-332E-4E19-8180-9A3C4BCCB401}" destId="{B395C717-C95C-4AD1-B416-B5F862351275}" srcOrd="0" destOrd="0" presId="urn:microsoft.com/office/officeart/2008/layout/LinedList"/>
    <dgm:cxn modelId="{E1E4979F-752C-4E31-926F-05339E6E2EDE}" type="presOf" srcId="{9C692627-0585-4D8B-9B01-6FBCA5D0F399}" destId="{FFCC55E4-4FCF-4A99-990B-45EAE4487E3D}" srcOrd="0" destOrd="0" presId="urn:microsoft.com/office/officeart/2008/layout/LinedList"/>
    <dgm:cxn modelId="{46278F5B-E374-439E-97B8-614B5BE33AC6}" srcId="{D2CE06DB-99C4-4703-84ED-F0EC755F0421}" destId="{CE1CB7F4-FFD8-4019-A9B4-92FA948745CA}" srcOrd="4" destOrd="0" parTransId="{7E4919FC-C2B9-4A90-95BD-8FE1A6597A4A}" sibTransId="{96DC9B28-6833-42A9-8358-9CF7D357708B}"/>
    <dgm:cxn modelId="{59BAF42E-3AE3-4436-A88A-3E8656122DC4}" srcId="{D2CE06DB-99C4-4703-84ED-F0EC755F0421}" destId="{9C692627-0585-4D8B-9B01-6FBCA5D0F399}" srcOrd="3" destOrd="0" parTransId="{368260A0-6BD6-4D87-97EC-10BFEF51312D}" sibTransId="{55D68B45-71DB-4CEE-B8C4-BE3E62D4B0EA}"/>
    <dgm:cxn modelId="{D16DB572-810C-4E21-A8B4-1EE513118140}" srcId="{D2CE06DB-99C4-4703-84ED-F0EC755F0421}" destId="{24339F46-4D6F-4A94-94DB-1A47A4BA66CA}" srcOrd="1" destOrd="0" parTransId="{DB34FC00-BB65-4F20-90CC-F5D6B90151EF}" sibTransId="{5C756D15-BF4D-4533-915A-90B5C726C69D}"/>
    <dgm:cxn modelId="{DE8B8B68-FD7F-4832-8C75-90FB0A52EE86}" type="presOf" srcId="{D2CE06DB-99C4-4703-84ED-F0EC755F0421}" destId="{F92288E9-B77B-4A84-B771-F7BFE842AAB0}" srcOrd="0" destOrd="0" presId="urn:microsoft.com/office/officeart/2008/layout/LinedList"/>
    <dgm:cxn modelId="{C8DBAB11-0095-486A-B8CC-802BBF1F78EF}" srcId="{D2CE06DB-99C4-4703-84ED-F0EC755F0421}" destId="{0F31DE64-332E-4E19-8180-9A3C4BCCB401}" srcOrd="0" destOrd="0" parTransId="{CB54A951-6858-4828-8D21-CA2E505DF57A}" sibTransId="{D4E1557F-AD92-413C-9937-984CCDA01C20}"/>
    <dgm:cxn modelId="{3331B3D4-42A6-40E3-B276-ABC63287049A}" type="presOf" srcId="{6D7358F7-814F-4AA3-958E-52B7F39BAFBE}" destId="{965E4229-5BA1-4361-B50C-0D3C5DB74E21}" srcOrd="0" destOrd="0" presId="urn:microsoft.com/office/officeart/2008/layout/LinedList"/>
    <dgm:cxn modelId="{E1718B1C-F504-48A3-9DAA-5B0A1443CEF5}" type="presOf" srcId="{24339F46-4D6F-4A94-94DB-1A47A4BA66CA}" destId="{05587F2B-07EB-4BDF-A408-250E348D7083}" srcOrd="0" destOrd="0" presId="urn:microsoft.com/office/officeart/2008/layout/LinedList"/>
    <dgm:cxn modelId="{B247CC80-1B1E-43DF-907A-CF6C6CFD69D2}" type="presOf" srcId="{CE1CB7F4-FFD8-4019-A9B4-92FA948745CA}" destId="{AE1ECB68-D645-4647-A737-AE1C800D68E2}" srcOrd="0" destOrd="0" presId="urn:microsoft.com/office/officeart/2008/layout/LinedList"/>
    <dgm:cxn modelId="{EA6FFE00-28B4-43D5-8901-6483E64ACCE5}" srcId="{D2CE06DB-99C4-4703-84ED-F0EC755F0421}" destId="{6D7358F7-814F-4AA3-958E-52B7F39BAFBE}" srcOrd="2" destOrd="0" parTransId="{630849D4-F32F-45F2-BEB2-A1C8A45839DF}" sibTransId="{69B827EE-F095-4269-B053-BB286A1DE70C}"/>
    <dgm:cxn modelId="{6B6DCC39-E1AF-46D5-85CC-388331B53DB9}" type="presParOf" srcId="{F92288E9-B77B-4A84-B771-F7BFE842AAB0}" destId="{E517CA8E-194C-4BCD-9807-51286D13FFF8}" srcOrd="0" destOrd="0" presId="urn:microsoft.com/office/officeart/2008/layout/LinedList"/>
    <dgm:cxn modelId="{7240BC52-0B90-4F0E-9D9D-4AF3C5EB6E85}" type="presParOf" srcId="{F92288E9-B77B-4A84-B771-F7BFE842AAB0}" destId="{328AEFB5-F598-4C08-812A-C0626CCD7D70}" srcOrd="1" destOrd="0" presId="urn:microsoft.com/office/officeart/2008/layout/LinedList"/>
    <dgm:cxn modelId="{9383A8E1-8C1D-40C9-8C9C-F905623F05F5}" type="presParOf" srcId="{328AEFB5-F598-4C08-812A-C0626CCD7D70}" destId="{B395C717-C95C-4AD1-B416-B5F862351275}" srcOrd="0" destOrd="0" presId="urn:microsoft.com/office/officeart/2008/layout/LinedList"/>
    <dgm:cxn modelId="{26458CA9-DF35-4CA8-ADDB-2331BD0AF321}" type="presParOf" srcId="{328AEFB5-F598-4C08-812A-C0626CCD7D70}" destId="{C052C768-4447-49FD-A895-61869C09D464}" srcOrd="1" destOrd="0" presId="urn:microsoft.com/office/officeart/2008/layout/LinedList"/>
    <dgm:cxn modelId="{54F30896-5844-4742-990F-1D9F381DF6CF}" type="presParOf" srcId="{F92288E9-B77B-4A84-B771-F7BFE842AAB0}" destId="{9ED726EE-FCED-4866-B5D1-A24FBFAB53B6}" srcOrd="2" destOrd="0" presId="urn:microsoft.com/office/officeart/2008/layout/LinedList"/>
    <dgm:cxn modelId="{E6DB9C41-3643-4DC8-9A16-0B89A5E1B0EA}" type="presParOf" srcId="{F92288E9-B77B-4A84-B771-F7BFE842AAB0}" destId="{C46B908B-046B-415E-9754-7C1F7201196B}" srcOrd="3" destOrd="0" presId="urn:microsoft.com/office/officeart/2008/layout/LinedList"/>
    <dgm:cxn modelId="{65CD5F4F-CE2C-4722-9972-3198BBAD3AA8}" type="presParOf" srcId="{C46B908B-046B-415E-9754-7C1F7201196B}" destId="{05587F2B-07EB-4BDF-A408-250E348D7083}" srcOrd="0" destOrd="0" presId="urn:microsoft.com/office/officeart/2008/layout/LinedList"/>
    <dgm:cxn modelId="{3B82239F-E46B-4B8E-BF61-D81470D0D189}" type="presParOf" srcId="{C46B908B-046B-415E-9754-7C1F7201196B}" destId="{95A96D79-85F0-467F-A0FE-4CCD46028915}" srcOrd="1" destOrd="0" presId="urn:microsoft.com/office/officeart/2008/layout/LinedList"/>
    <dgm:cxn modelId="{291DED98-F542-4032-9391-3A8F8AB8EED6}" type="presParOf" srcId="{F92288E9-B77B-4A84-B771-F7BFE842AAB0}" destId="{581FF19F-B0B7-4029-8AC9-8C5F85A4A412}" srcOrd="4" destOrd="0" presId="urn:microsoft.com/office/officeart/2008/layout/LinedList"/>
    <dgm:cxn modelId="{12CBD4C5-E74F-4881-BCA8-AD77AEB4EEF9}" type="presParOf" srcId="{F92288E9-B77B-4A84-B771-F7BFE842AAB0}" destId="{336C7CD7-52AD-4749-9F0E-7B2DD8FDD33A}" srcOrd="5" destOrd="0" presId="urn:microsoft.com/office/officeart/2008/layout/LinedList"/>
    <dgm:cxn modelId="{C48A52FC-5AD7-4890-AFAE-1F47F088DC28}" type="presParOf" srcId="{336C7CD7-52AD-4749-9F0E-7B2DD8FDD33A}" destId="{965E4229-5BA1-4361-B50C-0D3C5DB74E21}" srcOrd="0" destOrd="0" presId="urn:microsoft.com/office/officeart/2008/layout/LinedList"/>
    <dgm:cxn modelId="{2C60459E-BDF4-4DC5-A112-EE3F9A203870}" type="presParOf" srcId="{336C7CD7-52AD-4749-9F0E-7B2DD8FDD33A}" destId="{75400870-840B-44F1-A7A1-7E694BF093D6}" srcOrd="1" destOrd="0" presId="urn:microsoft.com/office/officeart/2008/layout/LinedList"/>
    <dgm:cxn modelId="{E46104F3-2F4D-4B10-BECA-18CF0ED20BD3}" type="presParOf" srcId="{F92288E9-B77B-4A84-B771-F7BFE842AAB0}" destId="{DD03F47C-734D-4F3B-9A4C-D95768C1692D}" srcOrd="6" destOrd="0" presId="urn:microsoft.com/office/officeart/2008/layout/LinedList"/>
    <dgm:cxn modelId="{CA86772E-ED76-4F29-B10E-9765C1FB6D92}" type="presParOf" srcId="{F92288E9-B77B-4A84-B771-F7BFE842AAB0}" destId="{DA49054B-97F2-4A60-9FD5-3736F0E1F1C2}" srcOrd="7" destOrd="0" presId="urn:microsoft.com/office/officeart/2008/layout/LinedList"/>
    <dgm:cxn modelId="{19D18E5D-68C4-47AA-954B-251015DA1B4E}" type="presParOf" srcId="{DA49054B-97F2-4A60-9FD5-3736F0E1F1C2}" destId="{FFCC55E4-4FCF-4A99-990B-45EAE4487E3D}" srcOrd="0" destOrd="0" presId="urn:microsoft.com/office/officeart/2008/layout/LinedList"/>
    <dgm:cxn modelId="{30226B46-9812-4A8D-A2D4-DB6897DCB019}" type="presParOf" srcId="{DA49054B-97F2-4A60-9FD5-3736F0E1F1C2}" destId="{02A5219C-363B-45D6-8BB2-296C85C2A3C3}" srcOrd="1" destOrd="0" presId="urn:microsoft.com/office/officeart/2008/layout/LinedList"/>
    <dgm:cxn modelId="{D349CC12-F9BD-4181-893C-5771B917EEC9}" type="presParOf" srcId="{F92288E9-B77B-4A84-B771-F7BFE842AAB0}" destId="{C309D071-ECF2-46BB-8836-9CF58F39346D}" srcOrd="8" destOrd="0" presId="urn:microsoft.com/office/officeart/2008/layout/LinedList"/>
    <dgm:cxn modelId="{FDA42FCF-9BE0-4B6B-93DF-A5D9037BB17D}" type="presParOf" srcId="{F92288E9-B77B-4A84-B771-F7BFE842AAB0}" destId="{54D49894-8BA9-477B-9B3F-2F814198C3BB}" srcOrd="9" destOrd="0" presId="urn:microsoft.com/office/officeart/2008/layout/LinedList"/>
    <dgm:cxn modelId="{4EE71104-77FA-4E99-916E-DB490ED143EB}" type="presParOf" srcId="{54D49894-8BA9-477B-9B3F-2F814198C3BB}" destId="{AE1ECB68-D645-4647-A737-AE1C800D68E2}" srcOrd="0" destOrd="0" presId="urn:microsoft.com/office/officeart/2008/layout/LinedList"/>
    <dgm:cxn modelId="{94CF151B-3802-4147-99B0-D432D9CAE0E9}" type="presParOf" srcId="{54D49894-8BA9-477B-9B3F-2F814198C3BB}" destId="{8E12A661-4E83-4428-8C31-60D6C49225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F0F252-2F28-48AA-A0FE-9093433C6585}" type="doc">
      <dgm:prSet loTypeId="urn:microsoft.com/office/officeart/2008/layout/PictureStrips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21E5391-64A7-49C7-8172-505C0EFD2784}">
      <dgm:prSet custT="1"/>
      <dgm:spPr/>
      <dgm:t>
        <a:bodyPr/>
        <a:lstStyle/>
        <a:p>
          <a:pPr algn="ctr"/>
          <a:r>
            <a:rPr lang="ru-RU" sz="2000" b="1" i="0" smtClean="0">
              <a:latin typeface="Roboto Light" panose="02000000000000000000" pitchFamily="2" charset="0"/>
              <a:ea typeface="Roboto Light" panose="02000000000000000000" pitchFamily="2" charset="0"/>
            </a:rPr>
            <a:t>Предусмотреть софинансирование Проекта школьного инициативного бюджетирования из бюджета района</a:t>
          </a:r>
          <a:endParaRPr lang="ru-RU" sz="2000" b="1" i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A188FADA-FDAF-4EE8-A124-F69EC64C61A7}" type="parTrans" cxnId="{922CB5B9-1293-4BA0-A558-2CB7080FB75C}">
      <dgm:prSet/>
      <dgm:spPr/>
      <dgm:t>
        <a:bodyPr/>
        <a:lstStyle/>
        <a:p>
          <a:pPr algn="l"/>
          <a:endParaRPr lang="ru-RU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7AE76EAB-EE4D-4EAC-B2FA-78CF10730A6A}" type="sibTrans" cxnId="{922CB5B9-1293-4BA0-A558-2CB7080FB75C}">
      <dgm:prSet/>
      <dgm:spPr/>
      <dgm:t>
        <a:bodyPr/>
        <a:lstStyle/>
        <a:p>
          <a:pPr algn="l"/>
          <a:endParaRPr lang="ru-RU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16ACCC1C-478D-4318-8E75-F0EE260B9920}">
      <dgm:prSet custT="1"/>
      <dgm:spPr/>
      <dgm:t>
        <a:bodyPr/>
        <a:lstStyle/>
        <a:p>
          <a:pPr algn="ctr"/>
          <a:r>
            <a:rPr lang="ru-RU" sz="2000" b="1" dirty="0" smtClean="0">
              <a:latin typeface="Roboto Light" panose="02000000000000000000" pitchFamily="2" charset="0"/>
              <a:ea typeface="Roboto Light" panose="02000000000000000000" pitchFamily="2" charset="0"/>
            </a:rPr>
            <a:t>Загрузить необходимые файлы в форму заявки на сайт «Открытый бюджет» в раздел «Крым как мы хотим»</a:t>
          </a:r>
          <a:endParaRPr lang="ru-RU" sz="2000" b="1" i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27338E2B-FDAE-4875-A82D-353E81AC3E33}" type="parTrans" cxnId="{51DB215F-1859-4186-853D-81CD27A4C6A1}">
      <dgm:prSet/>
      <dgm:spPr/>
      <dgm:t>
        <a:bodyPr/>
        <a:lstStyle/>
        <a:p>
          <a:endParaRPr lang="ru-RU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2B23111A-5142-4F0E-9988-0305FE1722C2}" type="sibTrans" cxnId="{51DB215F-1859-4186-853D-81CD27A4C6A1}">
      <dgm:prSet/>
      <dgm:spPr/>
      <dgm:t>
        <a:bodyPr/>
        <a:lstStyle/>
        <a:p>
          <a:endParaRPr lang="ru-RU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48C68F93-A8FF-429D-A28D-ECF66E8BB6D8}">
      <dgm:prSet custT="1"/>
      <dgm:spPr/>
      <dgm:t>
        <a:bodyPr/>
        <a:lstStyle/>
        <a:p>
          <a:pPr algn="ctr"/>
          <a:r>
            <a:rPr lang="ru-RU" sz="2400" b="1" i="0" dirty="0" smtClean="0">
              <a:latin typeface="Roboto Light" panose="02000000000000000000" pitchFamily="2" charset="0"/>
              <a:ea typeface="Roboto Light" panose="02000000000000000000" pitchFamily="2" charset="0"/>
            </a:rPr>
            <a:t>Утвердить необходимые НПА</a:t>
          </a:r>
          <a:endParaRPr lang="ru-RU" sz="2400" b="1" i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30F498F3-88DA-48A5-ADCD-4E7D66EF27D8}" type="parTrans" cxnId="{D87E76EA-8299-40E4-A219-DEFFAFB19AD6}">
      <dgm:prSet/>
      <dgm:spPr/>
      <dgm:t>
        <a:bodyPr/>
        <a:lstStyle/>
        <a:p>
          <a:endParaRPr lang="ru-RU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15772A57-1A30-4834-861E-59C0404ECB2F}" type="sibTrans" cxnId="{D87E76EA-8299-40E4-A219-DEFFAFB19AD6}">
      <dgm:prSet/>
      <dgm:spPr/>
      <dgm:t>
        <a:bodyPr/>
        <a:lstStyle/>
        <a:p>
          <a:endParaRPr lang="ru-RU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4EE62FE8-BAA4-4AD2-B373-B58DD00A9F71}">
      <dgm:prSet custT="1"/>
      <dgm:spPr/>
      <dgm:t>
        <a:bodyPr/>
        <a:lstStyle/>
        <a:p>
          <a:pPr algn="ctr"/>
          <a:r>
            <a:rPr lang="ru-RU" sz="2000" b="1" i="0" dirty="0" smtClean="0">
              <a:latin typeface="Roboto Light" panose="02000000000000000000" pitchFamily="2" charset="0"/>
              <a:ea typeface="Roboto Light" panose="02000000000000000000" pitchFamily="2" charset="0"/>
            </a:rPr>
            <a:t>Формирование *отчетов</a:t>
          </a:r>
          <a:endParaRPr lang="ru-RU" sz="2000" b="1" i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1C607B50-8B4D-4F88-942B-75EE7699C645}" type="parTrans" cxnId="{1876598E-EFC0-46D0-A765-BC2D04251330}">
      <dgm:prSet/>
      <dgm:spPr/>
      <dgm:t>
        <a:bodyPr/>
        <a:lstStyle/>
        <a:p>
          <a:endParaRPr lang="ru-RU"/>
        </a:p>
      </dgm:t>
    </dgm:pt>
    <dgm:pt modelId="{2D8FA6D4-09D8-44BA-81AC-EB4E57EAC172}" type="sibTrans" cxnId="{1876598E-EFC0-46D0-A765-BC2D04251330}">
      <dgm:prSet/>
      <dgm:spPr/>
      <dgm:t>
        <a:bodyPr/>
        <a:lstStyle/>
        <a:p>
          <a:endParaRPr lang="ru-RU"/>
        </a:p>
      </dgm:t>
    </dgm:pt>
    <dgm:pt modelId="{C2164215-0078-4342-86B9-A9A043E497C1}" type="pres">
      <dgm:prSet presAssocID="{42F0F252-2F28-48AA-A0FE-9093433C65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5C72A-5ED6-43C1-9416-3828737B15BA}" type="pres">
      <dgm:prSet presAssocID="{48C68F93-A8FF-429D-A28D-ECF66E8BB6D8}" presName="composite" presStyleCnt="0"/>
      <dgm:spPr/>
      <dgm:t>
        <a:bodyPr/>
        <a:lstStyle/>
        <a:p>
          <a:endParaRPr lang="ru-RU"/>
        </a:p>
      </dgm:t>
    </dgm:pt>
    <dgm:pt modelId="{F3D54907-BD4E-4533-A8EB-AEB301046E5B}" type="pres">
      <dgm:prSet presAssocID="{48C68F93-A8FF-429D-A28D-ECF66E8BB6D8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11AC4-8F49-44EE-BBBB-69AA0E5CC0DD}" type="pres">
      <dgm:prSet presAssocID="{48C68F93-A8FF-429D-A28D-ECF66E8BB6D8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214B280D-BF02-442F-B273-2EC77DA2B97E}" type="pres">
      <dgm:prSet presAssocID="{15772A57-1A30-4834-861E-59C0404ECB2F}" presName="sibTrans" presStyleCnt="0"/>
      <dgm:spPr/>
      <dgm:t>
        <a:bodyPr/>
        <a:lstStyle/>
        <a:p>
          <a:endParaRPr lang="ru-RU"/>
        </a:p>
      </dgm:t>
    </dgm:pt>
    <dgm:pt modelId="{FA38E6DE-CB82-4AF2-9FE3-67165EB51843}" type="pres">
      <dgm:prSet presAssocID="{E21E5391-64A7-49C7-8172-505C0EFD2784}" presName="composite" presStyleCnt="0"/>
      <dgm:spPr/>
      <dgm:t>
        <a:bodyPr/>
        <a:lstStyle/>
        <a:p>
          <a:endParaRPr lang="ru-RU"/>
        </a:p>
      </dgm:t>
    </dgm:pt>
    <dgm:pt modelId="{809A6CA5-F008-406B-B09A-00D33ECD9D14}" type="pres">
      <dgm:prSet presAssocID="{E21E5391-64A7-49C7-8172-505C0EFD2784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C3910-7A21-45D3-AB01-085630ADA878}" type="pres">
      <dgm:prSet presAssocID="{E21E5391-64A7-49C7-8172-505C0EFD2784}" presName="rect2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53ACC4F4-F1BE-45EB-8A56-F80196EDF391}" type="pres">
      <dgm:prSet presAssocID="{7AE76EAB-EE4D-4EAC-B2FA-78CF10730A6A}" presName="sibTrans" presStyleCnt="0"/>
      <dgm:spPr/>
      <dgm:t>
        <a:bodyPr/>
        <a:lstStyle/>
        <a:p>
          <a:endParaRPr lang="ru-RU"/>
        </a:p>
      </dgm:t>
    </dgm:pt>
    <dgm:pt modelId="{C45E1865-4D83-4636-B61D-91710301D2DD}" type="pres">
      <dgm:prSet presAssocID="{16ACCC1C-478D-4318-8E75-F0EE260B9920}" presName="composite" presStyleCnt="0"/>
      <dgm:spPr/>
      <dgm:t>
        <a:bodyPr/>
        <a:lstStyle/>
        <a:p>
          <a:endParaRPr lang="ru-RU"/>
        </a:p>
      </dgm:t>
    </dgm:pt>
    <dgm:pt modelId="{6771534F-966B-4BD5-B51D-EE09C8D81943}" type="pres">
      <dgm:prSet presAssocID="{16ACCC1C-478D-4318-8E75-F0EE260B9920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56969-1B2C-453B-8534-8678065289EE}" type="pres">
      <dgm:prSet presAssocID="{16ACCC1C-478D-4318-8E75-F0EE260B9920}" presName="rect2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33E5E48E-4543-4F32-854B-0DFD7FD34D1F}" type="pres">
      <dgm:prSet presAssocID="{2B23111A-5142-4F0E-9988-0305FE1722C2}" presName="sibTrans" presStyleCnt="0"/>
      <dgm:spPr/>
    </dgm:pt>
    <dgm:pt modelId="{AB535042-686E-4A1A-BC63-B02908837EBB}" type="pres">
      <dgm:prSet presAssocID="{4EE62FE8-BAA4-4AD2-B373-B58DD00A9F71}" presName="composite" presStyleCnt="0"/>
      <dgm:spPr/>
    </dgm:pt>
    <dgm:pt modelId="{C6EE4418-6C1E-4E56-94D1-7F85FC44F9CC}" type="pres">
      <dgm:prSet presAssocID="{4EE62FE8-BAA4-4AD2-B373-B58DD00A9F71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8C8E8-AD7F-4F4B-B7A8-1562220728D7}" type="pres">
      <dgm:prSet presAssocID="{4EE62FE8-BAA4-4AD2-B373-B58DD00A9F71}" presName="rect2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0C504301-5E3C-4DB5-A618-3044AB6B668D}" type="presOf" srcId="{16ACCC1C-478D-4318-8E75-F0EE260B9920}" destId="{6771534F-966B-4BD5-B51D-EE09C8D81943}" srcOrd="0" destOrd="0" presId="urn:microsoft.com/office/officeart/2008/layout/PictureStrips"/>
    <dgm:cxn modelId="{5E75FF22-7D6F-4886-80DF-862216B9E7DD}" type="presOf" srcId="{42F0F252-2F28-48AA-A0FE-9093433C6585}" destId="{C2164215-0078-4342-86B9-A9A043E497C1}" srcOrd="0" destOrd="0" presId="urn:microsoft.com/office/officeart/2008/layout/PictureStrips"/>
    <dgm:cxn modelId="{24646D53-F4EE-4FD1-94DD-C08D245B9784}" type="presOf" srcId="{4EE62FE8-BAA4-4AD2-B373-B58DD00A9F71}" destId="{C6EE4418-6C1E-4E56-94D1-7F85FC44F9CC}" srcOrd="0" destOrd="0" presId="urn:microsoft.com/office/officeart/2008/layout/PictureStrips"/>
    <dgm:cxn modelId="{D87E76EA-8299-40E4-A219-DEFFAFB19AD6}" srcId="{42F0F252-2F28-48AA-A0FE-9093433C6585}" destId="{48C68F93-A8FF-429D-A28D-ECF66E8BB6D8}" srcOrd="0" destOrd="0" parTransId="{30F498F3-88DA-48A5-ADCD-4E7D66EF27D8}" sibTransId="{15772A57-1A30-4834-861E-59C0404ECB2F}"/>
    <dgm:cxn modelId="{1876598E-EFC0-46D0-A765-BC2D04251330}" srcId="{42F0F252-2F28-48AA-A0FE-9093433C6585}" destId="{4EE62FE8-BAA4-4AD2-B373-B58DD00A9F71}" srcOrd="3" destOrd="0" parTransId="{1C607B50-8B4D-4F88-942B-75EE7699C645}" sibTransId="{2D8FA6D4-09D8-44BA-81AC-EB4E57EAC172}"/>
    <dgm:cxn modelId="{922CB5B9-1293-4BA0-A558-2CB7080FB75C}" srcId="{42F0F252-2F28-48AA-A0FE-9093433C6585}" destId="{E21E5391-64A7-49C7-8172-505C0EFD2784}" srcOrd="1" destOrd="0" parTransId="{A188FADA-FDAF-4EE8-A124-F69EC64C61A7}" sibTransId="{7AE76EAB-EE4D-4EAC-B2FA-78CF10730A6A}"/>
    <dgm:cxn modelId="{9CAA39F7-D0AA-43A2-BD03-6078FDF69E4C}" type="presOf" srcId="{E21E5391-64A7-49C7-8172-505C0EFD2784}" destId="{809A6CA5-F008-406B-B09A-00D33ECD9D14}" srcOrd="0" destOrd="0" presId="urn:microsoft.com/office/officeart/2008/layout/PictureStrips"/>
    <dgm:cxn modelId="{17DA855B-1355-4357-B253-433A373966A1}" type="presOf" srcId="{48C68F93-A8FF-429D-A28D-ECF66E8BB6D8}" destId="{F3D54907-BD4E-4533-A8EB-AEB301046E5B}" srcOrd="0" destOrd="0" presId="urn:microsoft.com/office/officeart/2008/layout/PictureStrips"/>
    <dgm:cxn modelId="{51DB215F-1859-4186-853D-81CD27A4C6A1}" srcId="{42F0F252-2F28-48AA-A0FE-9093433C6585}" destId="{16ACCC1C-478D-4318-8E75-F0EE260B9920}" srcOrd="2" destOrd="0" parTransId="{27338E2B-FDAE-4875-A82D-353E81AC3E33}" sibTransId="{2B23111A-5142-4F0E-9988-0305FE1722C2}"/>
    <dgm:cxn modelId="{B8024572-F498-4200-823D-7C51DCA51B29}" type="presParOf" srcId="{C2164215-0078-4342-86B9-A9A043E497C1}" destId="{6125C72A-5ED6-43C1-9416-3828737B15BA}" srcOrd="0" destOrd="0" presId="urn:microsoft.com/office/officeart/2008/layout/PictureStrips"/>
    <dgm:cxn modelId="{719BEB76-49C2-4C74-A4CF-7A977DAFFEE0}" type="presParOf" srcId="{6125C72A-5ED6-43C1-9416-3828737B15BA}" destId="{F3D54907-BD4E-4533-A8EB-AEB301046E5B}" srcOrd="0" destOrd="0" presId="urn:microsoft.com/office/officeart/2008/layout/PictureStrips"/>
    <dgm:cxn modelId="{6D7D70A0-B035-41FD-89D8-C4B347CEA1D3}" type="presParOf" srcId="{6125C72A-5ED6-43C1-9416-3828737B15BA}" destId="{11111AC4-8F49-44EE-BBBB-69AA0E5CC0DD}" srcOrd="1" destOrd="0" presId="urn:microsoft.com/office/officeart/2008/layout/PictureStrips"/>
    <dgm:cxn modelId="{75A91DFC-1785-4646-AEC1-66C98E27BC75}" type="presParOf" srcId="{C2164215-0078-4342-86B9-A9A043E497C1}" destId="{214B280D-BF02-442F-B273-2EC77DA2B97E}" srcOrd="1" destOrd="0" presId="urn:microsoft.com/office/officeart/2008/layout/PictureStrips"/>
    <dgm:cxn modelId="{5AC2D00C-2370-4DD1-9284-36D5D2640495}" type="presParOf" srcId="{C2164215-0078-4342-86B9-A9A043E497C1}" destId="{FA38E6DE-CB82-4AF2-9FE3-67165EB51843}" srcOrd="2" destOrd="0" presId="urn:microsoft.com/office/officeart/2008/layout/PictureStrips"/>
    <dgm:cxn modelId="{F11F2191-67E6-4678-82D6-F23FEBBF240D}" type="presParOf" srcId="{FA38E6DE-CB82-4AF2-9FE3-67165EB51843}" destId="{809A6CA5-F008-406B-B09A-00D33ECD9D14}" srcOrd="0" destOrd="0" presId="urn:microsoft.com/office/officeart/2008/layout/PictureStrips"/>
    <dgm:cxn modelId="{D03BBCE7-B6D6-4BE9-BACD-8985736D4A3D}" type="presParOf" srcId="{FA38E6DE-CB82-4AF2-9FE3-67165EB51843}" destId="{FEDC3910-7A21-45D3-AB01-085630ADA878}" srcOrd="1" destOrd="0" presId="urn:microsoft.com/office/officeart/2008/layout/PictureStrips"/>
    <dgm:cxn modelId="{8432DF2A-C210-42B5-A354-516907F91E29}" type="presParOf" srcId="{C2164215-0078-4342-86B9-A9A043E497C1}" destId="{53ACC4F4-F1BE-45EB-8A56-F80196EDF391}" srcOrd="3" destOrd="0" presId="urn:microsoft.com/office/officeart/2008/layout/PictureStrips"/>
    <dgm:cxn modelId="{96E0A331-44D6-43EF-91C7-E567305DE543}" type="presParOf" srcId="{C2164215-0078-4342-86B9-A9A043E497C1}" destId="{C45E1865-4D83-4636-B61D-91710301D2DD}" srcOrd="4" destOrd="0" presId="urn:microsoft.com/office/officeart/2008/layout/PictureStrips"/>
    <dgm:cxn modelId="{28E2D0B6-18B9-4066-8524-BC1ACBA477D0}" type="presParOf" srcId="{C45E1865-4D83-4636-B61D-91710301D2DD}" destId="{6771534F-966B-4BD5-B51D-EE09C8D81943}" srcOrd="0" destOrd="0" presId="urn:microsoft.com/office/officeart/2008/layout/PictureStrips"/>
    <dgm:cxn modelId="{44DD338B-A4CA-4126-B3D9-E0488BBE9944}" type="presParOf" srcId="{C45E1865-4D83-4636-B61D-91710301D2DD}" destId="{18C56969-1B2C-453B-8534-8678065289EE}" srcOrd="1" destOrd="0" presId="urn:microsoft.com/office/officeart/2008/layout/PictureStrips"/>
    <dgm:cxn modelId="{2199DAC1-0807-4F7C-AE60-4EADF6FDF977}" type="presParOf" srcId="{C2164215-0078-4342-86B9-A9A043E497C1}" destId="{33E5E48E-4543-4F32-854B-0DFD7FD34D1F}" srcOrd="5" destOrd="0" presId="urn:microsoft.com/office/officeart/2008/layout/PictureStrips"/>
    <dgm:cxn modelId="{F1C4A9E8-EF7C-49B1-8972-ADD1BE152E0E}" type="presParOf" srcId="{C2164215-0078-4342-86B9-A9A043E497C1}" destId="{AB535042-686E-4A1A-BC63-B02908837EBB}" srcOrd="6" destOrd="0" presId="urn:microsoft.com/office/officeart/2008/layout/PictureStrips"/>
    <dgm:cxn modelId="{F5078851-3E48-4A4F-90FA-0C15D397493F}" type="presParOf" srcId="{AB535042-686E-4A1A-BC63-B02908837EBB}" destId="{C6EE4418-6C1E-4E56-94D1-7F85FC44F9CC}" srcOrd="0" destOrd="0" presId="urn:microsoft.com/office/officeart/2008/layout/PictureStrips"/>
    <dgm:cxn modelId="{00A93FBF-8736-46F4-9701-ED34A072075E}" type="presParOf" srcId="{AB535042-686E-4A1A-BC63-B02908837EBB}" destId="{9FE8C8E8-AD7F-4F4B-B7A8-1562220728D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F0F252-2F28-48AA-A0FE-9093433C6585}" type="doc">
      <dgm:prSet loTypeId="urn:microsoft.com/office/officeart/2008/layout/PictureStrips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5A0D2DD-D86B-4678-8D96-05991B695823}">
      <dgm:prSet phldrT="[Текст]" custT="1"/>
      <dgm:spPr/>
      <dgm:t>
        <a:bodyPr/>
        <a:lstStyle/>
        <a:p>
          <a:pPr algn="l"/>
          <a:r>
            <a:rPr lang="ru-RU" sz="1800" b="1" smtClean="0">
              <a:latin typeface="Roboto Light" panose="02000000000000000000" pitchFamily="2" charset="0"/>
              <a:ea typeface="Roboto Light" panose="02000000000000000000" pitchFamily="2" charset="0"/>
            </a:rPr>
            <a:t>Принять Положение о школьном инициативном бюджетировании в образовательной организации;</a:t>
          </a:r>
          <a:endParaRPr lang="ru-RU" sz="1800" b="1" i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AA81C432-6B55-4059-B264-2803E5747ACC}" type="parTrans" cxnId="{ADA665EF-72C5-4B3B-97BB-60BDC16CEB9E}">
      <dgm:prSet/>
      <dgm:spPr/>
      <dgm:t>
        <a:bodyPr/>
        <a:lstStyle/>
        <a:p>
          <a:pPr algn="l"/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D9A377E5-EDFD-49F6-8137-FD4C18047836}" type="sibTrans" cxnId="{ADA665EF-72C5-4B3B-97BB-60BDC16CEB9E}">
      <dgm:prSet/>
      <dgm:spPr/>
      <dgm:t>
        <a:bodyPr/>
        <a:lstStyle/>
        <a:p>
          <a:pPr algn="l"/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79A7CB79-1F4C-4E2C-93CA-FA1D6D24F92F}">
      <dgm:prSet custT="1"/>
      <dgm:spPr/>
      <dgm:t>
        <a:bodyPr/>
        <a:lstStyle/>
        <a:p>
          <a:r>
            <a:rPr lang="ru-RU" sz="1800" b="1" smtClean="0">
              <a:latin typeface="Roboto Light" panose="02000000000000000000" pitchFamily="2" charset="0"/>
              <a:ea typeface="Roboto Light" panose="02000000000000000000" pitchFamily="2" charset="0"/>
            </a:rPr>
            <a:t>Контролировать исполнение и качество реализации инициативных проектов;</a:t>
          </a:r>
          <a:endParaRPr lang="ru-RU" sz="1800" b="1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EDD13C6D-B35D-45A3-B2AE-ECAC2B4E259A}" type="parTrans" cxnId="{F5AC5B43-C61D-43BD-B633-0699B120BF4A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26026118-7E70-4F18-A612-BFB805EA1B76}" type="sibTrans" cxnId="{F5AC5B43-C61D-43BD-B633-0699B120BF4A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ADCCE708-331E-4229-ABA4-6EE0A4A96768}">
      <dgm:prSet custT="1"/>
      <dgm:spPr/>
      <dgm:t>
        <a:bodyPr/>
        <a:lstStyle/>
        <a:p>
          <a:r>
            <a:rPr lang="ru-RU" sz="1800" b="1" smtClean="0">
              <a:latin typeface="Roboto Light" panose="02000000000000000000" pitchFamily="2" charset="0"/>
              <a:ea typeface="Roboto Light" panose="02000000000000000000" pitchFamily="2" charset="0"/>
            </a:rPr>
            <a:t>Назначить состав Штаба ШкИБ;</a:t>
          </a:r>
          <a:endParaRPr lang="ru-RU" sz="1800" b="1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27977485-F43E-4042-8991-4A65C6F2BE74}" type="parTrans" cxnId="{5912F414-74E8-4595-B3A2-F6C9162E8CE4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2C5629E4-60A7-4FC6-A80B-7C4A63732FA9}" type="sibTrans" cxnId="{5912F414-74E8-4595-B3A2-F6C9162E8CE4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B07AF45-F684-45DA-BFEE-296FB5F357B8}">
      <dgm:prSet custT="1"/>
      <dgm:spPr/>
      <dgm:t>
        <a:bodyPr/>
        <a:lstStyle/>
        <a:p>
          <a:r>
            <a:rPr lang="ru-RU" sz="1800" b="1" smtClean="0">
              <a:latin typeface="Roboto Light" panose="02000000000000000000" pitchFamily="2" charset="0"/>
              <a:ea typeface="Roboto Light" panose="02000000000000000000" pitchFamily="2" charset="0"/>
            </a:rPr>
            <a:t>Обеспечить реализацию предусмотренных проектом победителем мероприятий за счет средств бюджета общеобразовательной организации.  </a:t>
          </a:r>
          <a:endParaRPr lang="ru-RU" sz="1800" b="1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605F4272-CEDA-4303-B90F-22DEA03BD7F6}" type="parTrans" cxnId="{7F25008A-F42A-4B57-B518-8C092324BD6F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43B0D7B3-7E5B-45DA-80A0-38B8FC5E278F}" type="sibTrans" cxnId="{7F25008A-F42A-4B57-B518-8C092324BD6F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5FB62A4B-53D9-41F2-9B1C-D437285713D4}">
      <dgm:prSet custT="1"/>
      <dgm:spPr/>
      <dgm:t>
        <a:bodyPr/>
        <a:lstStyle/>
        <a:p>
          <a:r>
            <a:rPr lang="ru-RU" sz="1800" b="1" dirty="0" smtClean="0">
              <a:latin typeface="Roboto Light" panose="02000000000000000000" pitchFamily="2" charset="0"/>
              <a:ea typeface="Roboto Light" panose="02000000000000000000" pitchFamily="2" charset="0"/>
            </a:rPr>
            <a:t>Загрузить необходимые файлы в форму заявки на сайт «Открытый бюджет» в раздел «Крым как мы хотим»</a:t>
          </a:r>
          <a:endParaRPr lang="ru-RU" sz="1800" b="1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4D6984DF-DE59-461B-8DDE-DBEBF2845303}" type="parTrans" cxnId="{C8DEAF92-8FCB-4DD1-870C-B5644C4F38C5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7DAFF643-708C-4F4E-8D32-941796D4130A}" type="sibTrans" cxnId="{C8DEAF92-8FCB-4DD1-870C-B5644C4F38C5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444A8959-E0DC-4320-9481-8D8F06DEA2F0}" type="pres">
      <dgm:prSet presAssocID="{42F0F252-2F28-48AA-A0FE-9093433C65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2BFD95-D613-4026-9DCB-466A8B77E1BD}" type="pres">
      <dgm:prSet presAssocID="{55A0D2DD-D86B-4678-8D96-05991B695823}" presName="composite" presStyleCnt="0"/>
      <dgm:spPr/>
      <dgm:t>
        <a:bodyPr/>
        <a:lstStyle/>
        <a:p>
          <a:endParaRPr lang="ru-RU"/>
        </a:p>
      </dgm:t>
    </dgm:pt>
    <dgm:pt modelId="{994BEC4A-DBD8-43A4-B96B-977BED1EF6A8}" type="pres">
      <dgm:prSet presAssocID="{55A0D2DD-D86B-4678-8D96-05991B695823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B747C-FFF1-4A08-B144-EFCCD169520A}" type="pres">
      <dgm:prSet presAssocID="{55A0D2DD-D86B-4678-8D96-05991B695823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6F671D9C-09E6-45E0-BC41-13BA01AB15A1}" type="pres">
      <dgm:prSet presAssocID="{D9A377E5-EDFD-49F6-8137-FD4C18047836}" presName="sibTrans" presStyleCnt="0"/>
      <dgm:spPr/>
      <dgm:t>
        <a:bodyPr/>
        <a:lstStyle/>
        <a:p>
          <a:endParaRPr lang="ru-RU"/>
        </a:p>
      </dgm:t>
    </dgm:pt>
    <dgm:pt modelId="{83FBCA5F-07B1-4DAB-9C3B-F00C9D209DAF}" type="pres">
      <dgm:prSet presAssocID="{ADCCE708-331E-4229-ABA4-6EE0A4A96768}" presName="composite" presStyleCnt="0"/>
      <dgm:spPr/>
      <dgm:t>
        <a:bodyPr/>
        <a:lstStyle/>
        <a:p>
          <a:endParaRPr lang="ru-RU"/>
        </a:p>
      </dgm:t>
    </dgm:pt>
    <dgm:pt modelId="{B241CD25-CC48-46A5-BF3F-E5818D384D75}" type="pres">
      <dgm:prSet presAssocID="{ADCCE708-331E-4229-ABA4-6EE0A4A96768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8B16D-246C-48CA-A637-CCD5B43D33AF}" type="pres">
      <dgm:prSet presAssocID="{ADCCE708-331E-4229-ABA4-6EE0A4A96768}" presName="rect2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4EF75FC2-3631-48DC-8D69-DF33516138C2}" type="pres">
      <dgm:prSet presAssocID="{2C5629E4-60A7-4FC6-A80B-7C4A63732FA9}" presName="sibTrans" presStyleCnt="0"/>
      <dgm:spPr/>
      <dgm:t>
        <a:bodyPr/>
        <a:lstStyle/>
        <a:p>
          <a:endParaRPr lang="ru-RU"/>
        </a:p>
      </dgm:t>
    </dgm:pt>
    <dgm:pt modelId="{A5C14BC3-0AF5-4673-ADF7-F5FF770BCA6C}" type="pres">
      <dgm:prSet presAssocID="{5FB62A4B-53D9-41F2-9B1C-D437285713D4}" presName="composite" presStyleCnt="0"/>
      <dgm:spPr/>
      <dgm:t>
        <a:bodyPr/>
        <a:lstStyle/>
        <a:p>
          <a:endParaRPr lang="ru-RU"/>
        </a:p>
      </dgm:t>
    </dgm:pt>
    <dgm:pt modelId="{5A409E07-33CC-4380-9855-844ABA7EC922}" type="pres">
      <dgm:prSet presAssocID="{5FB62A4B-53D9-41F2-9B1C-D437285713D4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E9121-0EF8-4BAD-8205-56CA11E20AAB}" type="pres">
      <dgm:prSet presAssocID="{5FB62A4B-53D9-41F2-9B1C-D437285713D4}" presName="rect2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ACC6F4C4-3A6F-4969-B341-29A7BE6477AD}" type="pres">
      <dgm:prSet presAssocID="{7DAFF643-708C-4F4E-8D32-941796D4130A}" presName="sibTrans" presStyleCnt="0"/>
      <dgm:spPr/>
      <dgm:t>
        <a:bodyPr/>
        <a:lstStyle/>
        <a:p>
          <a:endParaRPr lang="ru-RU"/>
        </a:p>
      </dgm:t>
    </dgm:pt>
    <dgm:pt modelId="{EFC4E6CA-9F1B-4CEB-A317-093C69B7F2D4}" type="pres">
      <dgm:prSet presAssocID="{79A7CB79-1F4C-4E2C-93CA-FA1D6D24F92F}" presName="composite" presStyleCnt="0"/>
      <dgm:spPr/>
      <dgm:t>
        <a:bodyPr/>
        <a:lstStyle/>
        <a:p>
          <a:endParaRPr lang="ru-RU"/>
        </a:p>
      </dgm:t>
    </dgm:pt>
    <dgm:pt modelId="{877C88E3-B367-45A5-AD2F-5FE42B4EFD2F}" type="pres">
      <dgm:prSet presAssocID="{79A7CB79-1F4C-4E2C-93CA-FA1D6D24F92F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9A24A-338A-462E-9F15-237224CE49E4}" type="pres">
      <dgm:prSet presAssocID="{79A7CB79-1F4C-4E2C-93CA-FA1D6D24F92F}" presName="rect2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7A545746-15EC-42E1-9E2E-C35CC1290773}" type="pres">
      <dgm:prSet presAssocID="{26026118-7E70-4F18-A612-BFB805EA1B76}" presName="sibTrans" presStyleCnt="0"/>
      <dgm:spPr/>
      <dgm:t>
        <a:bodyPr/>
        <a:lstStyle/>
        <a:p>
          <a:endParaRPr lang="ru-RU"/>
        </a:p>
      </dgm:t>
    </dgm:pt>
    <dgm:pt modelId="{AC77695A-9C1D-48CB-B4C5-4E54C2F6B089}" type="pres">
      <dgm:prSet presAssocID="{BB07AF45-F684-45DA-BFEE-296FB5F357B8}" presName="composite" presStyleCnt="0"/>
      <dgm:spPr/>
      <dgm:t>
        <a:bodyPr/>
        <a:lstStyle/>
        <a:p>
          <a:endParaRPr lang="ru-RU"/>
        </a:p>
      </dgm:t>
    </dgm:pt>
    <dgm:pt modelId="{58967A42-3D91-4AB4-AB23-955F700CA169}" type="pres">
      <dgm:prSet presAssocID="{BB07AF45-F684-45DA-BFEE-296FB5F357B8}" presName="rect1" presStyleLbl="trAlignAcc1" presStyleIdx="4" presStyleCnt="5" custScaleX="125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364F9-6C70-43F7-8C50-67453B6BA7CC}" type="pres">
      <dgm:prSet presAssocID="{BB07AF45-F684-45DA-BFEE-296FB5F357B8}" presName="rect2" presStyleLbl="fgImgPlace1" presStyleIdx="4" presStyleCnt="5" custLinFactNeighborX="-53509" custLinFactNeighborY="20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95EF191C-5106-4A1E-9B3D-5CD7856F1175}" type="presOf" srcId="{42F0F252-2F28-48AA-A0FE-9093433C6585}" destId="{444A8959-E0DC-4320-9481-8D8F06DEA2F0}" srcOrd="0" destOrd="0" presId="urn:microsoft.com/office/officeart/2008/layout/PictureStrips"/>
    <dgm:cxn modelId="{7F25008A-F42A-4B57-B518-8C092324BD6F}" srcId="{42F0F252-2F28-48AA-A0FE-9093433C6585}" destId="{BB07AF45-F684-45DA-BFEE-296FB5F357B8}" srcOrd="4" destOrd="0" parTransId="{605F4272-CEDA-4303-B90F-22DEA03BD7F6}" sibTransId="{43B0D7B3-7E5B-45DA-80A0-38B8FC5E278F}"/>
    <dgm:cxn modelId="{ADA665EF-72C5-4B3B-97BB-60BDC16CEB9E}" srcId="{42F0F252-2F28-48AA-A0FE-9093433C6585}" destId="{55A0D2DD-D86B-4678-8D96-05991B695823}" srcOrd="0" destOrd="0" parTransId="{AA81C432-6B55-4059-B264-2803E5747ACC}" sibTransId="{D9A377E5-EDFD-49F6-8137-FD4C18047836}"/>
    <dgm:cxn modelId="{5912F414-74E8-4595-B3A2-F6C9162E8CE4}" srcId="{42F0F252-2F28-48AA-A0FE-9093433C6585}" destId="{ADCCE708-331E-4229-ABA4-6EE0A4A96768}" srcOrd="1" destOrd="0" parTransId="{27977485-F43E-4042-8991-4A65C6F2BE74}" sibTransId="{2C5629E4-60A7-4FC6-A80B-7C4A63732FA9}"/>
    <dgm:cxn modelId="{FF86BE04-CA5D-4594-92E2-B9DEFB78A0F1}" type="presOf" srcId="{ADCCE708-331E-4229-ABA4-6EE0A4A96768}" destId="{B241CD25-CC48-46A5-BF3F-E5818D384D75}" srcOrd="0" destOrd="0" presId="urn:microsoft.com/office/officeart/2008/layout/PictureStrips"/>
    <dgm:cxn modelId="{1C62156E-28CC-4ECF-8269-6D47EF0F51FD}" type="presOf" srcId="{55A0D2DD-D86B-4678-8D96-05991B695823}" destId="{994BEC4A-DBD8-43A4-B96B-977BED1EF6A8}" srcOrd="0" destOrd="0" presId="urn:microsoft.com/office/officeart/2008/layout/PictureStrips"/>
    <dgm:cxn modelId="{D190318D-5BCB-4396-B7E3-F66AC3C31D8B}" type="presOf" srcId="{79A7CB79-1F4C-4E2C-93CA-FA1D6D24F92F}" destId="{877C88E3-B367-45A5-AD2F-5FE42B4EFD2F}" srcOrd="0" destOrd="0" presId="urn:microsoft.com/office/officeart/2008/layout/PictureStrips"/>
    <dgm:cxn modelId="{C8DEAF92-8FCB-4DD1-870C-B5644C4F38C5}" srcId="{42F0F252-2F28-48AA-A0FE-9093433C6585}" destId="{5FB62A4B-53D9-41F2-9B1C-D437285713D4}" srcOrd="2" destOrd="0" parTransId="{4D6984DF-DE59-461B-8DDE-DBEBF2845303}" sibTransId="{7DAFF643-708C-4F4E-8D32-941796D4130A}"/>
    <dgm:cxn modelId="{F5AC5B43-C61D-43BD-B633-0699B120BF4A}" srcId="{42F0F252-2F28-48AA-A0FE-9093433C6585}" destId="{79A7CB79-1F4C-4E2C-93CA-FA1D6D24F92F}" srcOrd="3" destOrd="0" parTransId="{EDD13C6D-B35D-45A3-B2AE-ECAC2B4E259A}" sibTransId="{26026118-7E70-4F18-A612-BFB805EA1B76}"/>
    <dgm:cxn modelId="{A457C208-D460-4246-A3AD-700C26014617}" type="presOf" srcId="{5FB62A4B-53D9-41F2-9B1C-D437285713D4}" destId="{5A409E07-33CC-4380-9855-844ABA7EC922}" srcOrd="0" destOrd="0" presId="urn:microsoft.com/office/officeart/2008/layout/PictureStrips"/>
    <dgm:cxn modelId="{1C8D167E-D892-4F3B-B5AA-9E0E3234E81C}" type="presOf" srcId="{BB07AF45-F684-45DA-BFEE-296FB5F357B8}" destId="{58967A42-3D91-4AB4-AB23-955F700CA169}" srcOrd="0" destOrd="0" presId="urn:microsoft.com/office/officeart/2008/layout/PictureStrips"/>
    <dgm:cxn modelId="{AE862B3A-A00B-467A-A27B-BD355E08521B}" type="presParOf" srcId="{444A8959-E0DC-4320-9481-8D8F06DEA2F0}" destId="{D72BFD95-D613-4026-9DCB-466A8B77E1BD}" srcOrd="0" destOrd="0" presId="urn:microsoft.com/office/officeart/2008/layout/PictureStrips"/>
    <dgm:cxn modelId="{C7CF9D64-C51E-4F1A-80B3-747065B425FC}" type="presParOf" srcId="{D72BFD95-D613-4026-9DCB-466A8B77E1BD}" destId="{994BEC4A-DBD8-43A4-B96B-977BED1EF6A8}" srcOrd="0" destOrd="0" presId="urn:microsoft.com/office/officeart/2008/layout/PictureStrips"/>
    <dgm:cxn modelId="{9E4B40EF-87F5-46FA-ABBC-643A9864B774}" type="presParOf" srcId="{D72BFD95-D613-4026-9DCB-466A8B77E1BD}" destId="{2D8B747C-FFF1-4A08-B144-EFCCD169520A}" srcOrd="1" destOrd="0" presId="urn:microsoft.com/office/officeart/2008/layout/PictureStrips"/>
    <dgm:cxn modelId="{885E76E9-A211-4254-BDBA-0C234B2065AA}" type="presParOf" srcId="{444A8959-E0DC-4320-9481-8D8F06DEA2F0}" destId="{6F671D9C-09E6-45E0-BC41-13BA01AB15A1}" srcOrd="1" destOrd="0" presId="urn:microsoft.com/office/officeart/2008/layout/PictureStrips"/>
    <dgm:cxn modelId="{65FD472B-9632-4FD9-B6A2-0FEC5DAAA0FA}" type="presParOf" srcId="{444A8959-E0DC-4320-9481-8D8F06DEA2F0}" destId="{83FBCA5F-07B1-4DAB-9C3B-F00C9D209DAF}" srcOrd="2" destOrd="0" presId="urn:microsoft.com/office/officeart/2008/layout/PictureStrips"/>
    <dgm:cxn modelId="{6F1650A2-E721-454B-A6D2-B87666BA2221}" type="presParOf" srcId="{83FBCA5F-07B1-4DAB-9C3B-F00C9D209DAF}" destId="{B241CD25-CC48-46A5-BF3F-E5818D384D75}" srcOrd="0" destOrd="0" presId="urn:microsoft.com/office/officeart/2008/layout/PictureStrips"/>
    <dgm:cxn modelId="{10642DD0-F909-4ECD-9CC6-436549B5AC4A}" type="presParOf" srcId="{83FBCA5F-07B1-4DAB-9C3B-F00C9D209DAF}" destId="{6B88B16D-246C-48CA-A637-CCD5B43D33AF}" srcOrd="1" destOrd="0" presId="urn:microsoft.com/office/officeart/2008/layout/PictureStrips"/>
    <dgm:cxn modelId="{04592EA7-073B-42DD-A8EC-F9A45837F2FE}" type="presParOf" srcId="{444A8959-E0DC-4320-9481-8D8F06DEA2F0}" destId="{4EF75FC2-3631-48DC-8D69-DF33516138C2}" srcOrd="3" destOrd="0" presId="urn:microsoft.com/office/officeart/2008/layout/PictureStrips"/>
    <dgm:cxn modelId="{8A4042A2-2FDF-49A4-A662-557E73C2C53C}" type="presParOf" srcId="{444A8959-E0DC-4320-9481-8D8F06DEA2F0}" destId="{A5C14BC3-0AF5-4673-ADF7-F5FF770BCA6C}" srcOrd="4" destOrd="0" presId="urn:microsoft.com/office/officeart/2008/layout/PictureStrips"/>
    <dgm:cxn modelId="{B2932CAF-2B97-4B4E-80DB-A732FCEC1F38}" type="presParOf" srcId="{A5C14BC3-0AF5-4673-ADF7-F5FF770BCA6C}" destId="{5A409E07-33CC-4380-9855-844ABA7EC922}" srcOrd="0" destOrd="0" presId="urn:microsoft.com/office/officeart/2008/layout/PictureStrips"/>
    <dgm:cxn modelId="{087266BB-A4F4-4CDB-AB38-844426987116}" type="presParOf" srcId="{A5C14BC3-0AF5-4673-ADF7-F5FF770BCA6C}" destId="{484E9121-0EF8-4BAD-8205-56CA11E20AAB}" srcOrd="1" destOrd="0" presId="urn:microsoft.com/office/officeart/2008/layout/PictureStrips"/>
    <dgm:cxn modelId="{7A754E63-C24C-42ED-8276-C44488BB2DB0}" type="presParOf" srcId="{444A8959-E0DC-4320-9481-8D8F06DEA2F0}" destId="{ACC6F4C4-3A6F-4969-B341-29A7BE6477AD}" srcOrd="5" destOrd="0" presId="urn:microsoft.com/office/officeart/2008/layout/PictureStrips"/>
    <dgm:cxn modelId="{0618AA11-EFBB-47EB-B64B-E9D794D7C3CD}" type="presParOf" srcId="{444A8959-E0DC-4320-9481-8D8F06DEA2F0}" destId="{EFC4E6CA-9F1B-4CEB-A317-093C69B7F2D4}" srcOrd="6" destOrd="0" presId="urn:microsoft.com/office/officeart/2008/layout/PictureStrips"/>
    <dgm:cxn modelId="{56536989-0D0F-4BE4-A03E-1D5F85C1F7B3}" type="presParOf" srcId="{EFC4E6CA-9F1B-4CEB-A317-093C69B7F2D4}" destId="{877C88E3-B367-45A5-AD2F-5FE42B4EFD2F}" srcOrd="0" destOrd="0" presId="urn:microsoft.com/office/officeart/2008/layout/PictureStrips"/>
    <dgm:cxn modelId="{36D0D8F8-FFE4-4DF3-AC0E-592F43619F7D}" type="presParOf" srcId="{EFC4E6CA-9F1B-4CEB-A317-093C69B7F2D4}" destId="{CF99A24A-338A-462E-9F15-237224CE49E4}" srcOrd="1" destOrd="0" presId="urn:microsoft.com/office/officeart/2008/layout/PictureStrips"/>
    <dgm:cxn modelId="{99AED522-88A2-4B55-A1BE-7C1538CE464B}" type="presParOf" srcId="{444A8959-E0DC-4320-9481-8D8F06DEA2F0}" destId="{7A545746-15EC-42E1-9E2E-C35CC1290773}" srcOrd="7" destOrd="0" presId="urn:microsoft.com/office/officeart/2008/layout/PictureStrips"/>
    <dgm:cxn modelId="{664547D6-DD10-46A4-9C24-78ED7DF1D2C7}" type="presParOf" srcId="{444A8959-E0DC-4320-9481-8D8F06DEA2F0}" destId="{AC77695A-9C1D-48CB-B4C5-4E54C2F6B089}" srcOrd="8" destOrd="0" presId="urn:microsoft.com/office/officeart/2008/layout/PictureStrips"/>
    <dgm:cxn modelId="{753412FF-74F9-465F-ADF4-A3B805E3CFAB}" type="presParOf" srcId="{AC77695A-9C1D-48CB-B4C5-4E54C2F6B089}" destId="{58967A42-3D91-4AB4-AB23-955F700CA169}" srcOrd="0" destOrd="0" presId="urn:microsoft.com/office/officeart/2008/layout/PictureStrips"/>
    <dgm:cxn modelId="{BD69FF13-5967-460A-8905-4FC913C8BC0F}" type="presParOf" srcId="{AC77695A-9C1D-48CB-B4C5-4E54C2F6B089}" destId="{C45364F9-6C70-43F7-8C50-67453B6BA7C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F0F252-2F28-48AA-A0FE-9093433C6585}" type="doc">
      <dgm:prSet loTypeId="urn:microsoft.com/office/officeart/2008/layout/PictureStrips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5A0D2DD-D86B-4678-8D96-05991B695823}">
      <dgm:prSet phldrT="[Текст]" custT="1"/>
      <dgm:spPr/>
      <dgm:t>
        <a:bodyPr/>
        <a:lstStyle/>
        <a:p>
          <a:pPr algn="l"/>
          <a:r>
            <a:rPr lang="ru-RU" sz="1600" b="1" i="0" smtClean="0">
              <a:latin typeface="Roboto Light" panose="02000000000000000000" pitchFamily="2" charset="0"/>
              <a:ea typeface="Roboto Light" panose="02000000000000000000" pitchFamily="2" charset="0"/>
            </a:rPr>
            <a:t>участвует в обучающих мероприятиях, организуемых в рамках Проекта;</a:t>
          </a:r>
          <a:endParaRPr lang="ru-RU" sz="1600" b="1" i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AA81C432-6B55-4059-B264-2803E5747ACC}" type="parTrans" cxnId="{ADA665EF-72C5-4B3B-97BB-60BDC16CEB9E}">
      <dgm:prSet/>
      <dgm:spPr/>
      <dgm:t>
        <a:bodyPr/>
        <a:lstStyle/>
        <a:p>
          <a:pPr algn="l"/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D9A377E5-EDFD-49F6-8137-FD4C18047836}" type="sibTrans" cxnId="{ADA665EF-72C5-4B3B-97BB-60BDC16CEB9E}">
      <dgm:prSet/>
      <dgm:spPr/>
      <dgm:t>
        <a:bodyPr/>
        <a:lstStyle/>
        <a:p>
          <a:pPr algn="l"/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E21E5391-64A7-49C7-8172-505C0EFD2784}">
      <dgm:prSet custT="1"/>
      <dgm:spPr/>
      <dgm:t>
        <a:bodyPr/>
        <a:lstStyle/>
        <a:p>
          <a:pPr algn="l"/>
          <a:r>
            <a:rPr lang="ru-RU" sz="1500" b="1" i="0" dirty="0" smtClean="0">
              <a:latin typeface="Roboto Light" panose="02000000000000000000" pitchFamily="2" charset="0"/>
              <a:ea typeface="Roboto Light" panose="02000000000000000000" pitchFamily="2" charset="0"/>
            </a:rPr>
            <a:t>в сотрудничестве с прошедшими обучение школьниками участвует в планировании и проведении информационной кампании по Проекту среди учеников 8-11 классов школы; </a:t>
          </a:r>
          <a:endParaRPr lang="ru-RU" sz="1500" b="1" i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A188FADA-FDAF-4EE8-A124-F69EC64C61A7}" type="parTrans" cxnId="{922CB5B9-1293-4BA0-A558-2CB7080FB75C}">
      <dgm:prSet/>
      <dgm:spPr/>
      <dgm:t>
        <a:bodyPr/>
        <a:lstStyle/>
        <a:p>
          <a:pPr algn="l"/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7AE76EAB-EE4D-4EAC-B2FA-78CF10730A6A}" type="sibTrans" cxnId="{922CB5B9-1293-4BA0-A558-2CB7080FB75C}">
      <dgm:prSet/>
      <dgm:spPr/>
      <dgm:t>
        <a:bodyPr/>
        <a:lstStyle/>
        <a:p>
          <a:pPr algn="l"/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836C0FF4-B495-42E2-AAA5-3FF83D679C09}">
      <dgm:prSet custT="1"/>
      <dgm:spPr/>
      <dgm:t>
        <a:bodyPr/>
        <a:lstStyle/>
        <a:p>
          <a:pPr algn="l"/>
          <a:r>
            <a:rPr lang="ru-RU" sz="1600" b="1" i="0" dirty="0" smtClean="0">
              <a:latin typeface="Roboto Light" panose="02000000000000000000" pitchFamily="2" charset="0"/>
              <a:ea typeface="Roboto Light" panose="02000000000000000000" pitchFamily="2" charset="0"/>
            </a:rPr>
            <a:t>совместно с координатором Проекта в муниципальном районе организует распространение методических и информационных материалов;</a:t>
          </a:r>
          <a:endParaRPr lang="ru-RU" sz="1600" b="1" i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75BA5081-AD6A-464F-8BD8-2D73DB5E39B1}" type="parTrans" cxnId="{A3E0676B-BC5B-49C9-AE45-688DBF4A08ED}">
      <dgm:prSet/>
      <dgm:spPr/>
      <dgm:t>
        <a:bodyPr/>
        <a:lstStyle/>
        <a:p>
          <a:pPr algn="l"/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7B884B12-2DCB-4FD0-BE83-087236213D55}" type="sibTrans" cxnId="{A3E0676B-BC5B-49C9-AE45-688DBF4A08ED}">
      <dgm:prSet/>
      <dgm:spPr/>
      <dgm:t>
        <a:bodyPr/>
        <a:lstStyle/>
        <a:p>
          <a:pPr algn="l"/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16ACCC1C-478D-4318-8E75-F0EE260B9920}">
      <dgm:prSet custT="1"/>
      <dgm:spPr/>
      <dgm:t>
        <a:bodyPr/>
        <a:lstStyle/>
        <a:p>
          <a:pPr algn="l"/>
          <a:r>
            <a:rPr lang="ru-RU" sz="1600" b="1" i="0" dirty="0" smtClean="0">
              <a:latin typeface="Roboto Light" panose="02000000000000000000" pitchFamily="2" charset="0"/>
              <a:ea typeface="Roboto Light" panose="02000000000000000000" pitchFamily="2" charset="0"/>
            </a:rPr>
            <a:t>содействует распространению на уровне школы информации, касающейся реализации Проекта;</a:t>
          </a:r>
          <a:endParaRPr lang="ru-RU" sz="1600" b="1" i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27338E2B-FDAE-4875-A82D-353E81AC3E33}" type="parTrans" cxnId="{51DB215F-1859-4186-853D-81CD27A4C6A1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2B23111A-5142-4F0E-9988-0305FE1722C2}" type="sibTrans" cxnId="{51DB215F-1859-4186-853D-81CD27A4C6A1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1531F593-43E6-4F38-AE5A-D2E2870D4994}">
      <dgm:prSet custT="1"/>
      <dgm:spPr/>
      <dgm:t>
        <a:bodyPr/>
        <a:lstStyle/>
        <a:p>
          <a:pPr algn="l"/>
          <a:r>
            <a:rPr lang="ru-RU" sz="1600" b="1" i="0" smtClean="0">
              <a:latin typeface="Roboto Light" panose="02000000000000000000" pitchFamily="2" charset="0"/>
              <a:ea typeface="Roboto Light" panose="02000000000000000000" pitchFamily="2" charset="0"/>
            </a:rPr>
            <a:t>оказывает школьникам организационную помощь на всех этапах подготовки и реализации Проекта;</a:t>
          </a:r>
          <a:endParaRPr lang="ru-RU" sz="1600" b="1" i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840F76E0-E791-4C86-8565-25019B95D16C}" type="parTrans" cxnId="{31FFD2AA-8A4B-4DAD-BF7E-60A51CFDA7C2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A42CA9B4-E037-4055-8359-2CB9E138AAF3}" type="sibTrans" cxnId="{31FFD2AA-8A4B-4DAD-BF7E-60A51CFDA7C2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1E3BB3CE-DE95-4740-87AD-23FCD265EE7C}" type="pres">
      <dgm:prSet presAssocID="{42F0F252-2F28-48AA-A0FE-9093433C65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CCA7E6-99BE-4DA8-97B9-CE19C6B6269E}" type="pres">
      <dgm:prSet presAssocID="{55A0D2DD-D86B-4678-8D96-05991B695823}" presName="composite" presStyleCnt="0"/>
      <dgm:spPr/>
      <dgm:t>
        <a:bodyPr/>
        <a:lstStyle/>
        <a:p>
          <a:endParaRPr lang="ru-RU"/>
        </a:p>
      </dgm:t>
    </dgm:pt>
    <dgm:pt modelId="{436801CC-BD03-4261-B509-81FEE595A987}" type="pres">
      <dgm:prSet presAssocID="{55A0D2DD-D86B-4678-8D96-05991B695823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AAFA0-E1BE-4FB3-96AA-E0C72854EBBB}" type="pres">
      <dgm:prSet presAssocID="{55A0D2DD-D86B-4678-8D96-05991B695823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E4E92D76-2614-4FA8-B707-DED15CCEB844}" type="pres">
      <dgm:prSet presAssocID="{D9A377E5-EDFD-49F6-8137-FD4C18047836}" presName="sibTrans" presStyleCnt="0"/>
      <dgm:spPr/>
      <dgm:t>
        <a:bodyPr/>
        <a:lstStyle/>
        <a:p>
          <a:endParaRPr lang="ru-RU"/>
        </a:p>
      </dgm:t>
    </dgm:pt>
    <dgm:pt modelId="{17BCB1F5-AB75-497B-8125-79EC583F3940}" type="pres">
      <dgm:prSet presAssocID="{E21E5391-64A7-49C7-8172-505C0EFD2784}" presName="composite" presStyleCnt="0"/>
      <dgm:spPr/>
      <dgm:t>
        <a:bodyPr/>
        <a:lstStyle/>
        <a:p>
          <a:endParaRPr lang="ru-RU"/>
        </a:p>
      </dgm:t>
    </dgm:pt>
    <dgm:pt modelId="{7BA9C640-62CD-4F7F-833F-94E5C8290783}" type="pres">
      <dgm:prSet presAssocID="{E21E5391-64A7-49C7-8172-505C0EFD2784}" presName="rect1" presStyleLbl="trAlignAcc1" presStyleIdx="1" presStyleCnt="5" custScaleX="109903" custLinFactNeighborX="4653" custLinFactNeighborY="-1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A21A6-35FD-4CCB-8586-D69473C0FECC}" type="pres">
      <dgm:prSet presAssocID="{E21E5391-64A7-49C7-8172-505C0EFD2784}" presName="rect2" presStyleLbl="fgImgPlace1" presStyleIdx="1" presStyleCnt="5" custLinFactNeighborX="653" custLinFactNeighborY="22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C58653BB-DBB0-4DE7-907B-1184B29B0497}" type="pres">
      <dgm:prSet presAssocID="{7AE76EAB-EE4D-4EAC-B2FA-78CF10730A6A}" presName="sibTrans" presStyleCnt="0"/>
      <dgm:spPr/>
      <dgm:t>
        <a:bodyPr/>
        <a:lstStyle/>
        <a:p>
          <a:endParaRPr lang="ru-RU"/>
        </a:p>
      </dgm:t>
    </dgm:pt>
    <dgm:pt modelId="{8E178874-DB1E-44B3-8A79-85D8732E58C5}" type="pres">
      <dgm:prSet presAssocID="{16ACCC1C-478D-4318-8E75-F0EE260B9920}" presName="composite" presStyleCnt="0"/>
      <dgm:spPr/>
      <dgm:t>
        <a:bodyPr/>
        <a:lstStyle/>
        <a:p>
          <a:endParaRPr lang="ru-RU"/>
        </a:p>
      </dgm:t>
    </dgm:pt>
    <dgm:pt modelId="{8E080918-2CCC-4D95-BC82-117279B05308}" type="pres">
      <dgm:prSet presAssocID="{16ACCC1C-478D-4318-8E75-F0EE260B9920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4B6EB-7FC0-4C8E-97D0-2BE56EAAB89E}" type="pres">
      <dgm:prSet presAssocID="{16ACCC1C-478D-4318-8E75-F0EE260B9920}" presName="rect2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E719B3F5-2AED-4647-B75C-A0262781DFE3}" type="pres">
      <dgm:prSet presAssocID="{2B23111A-5142-4F0E-9988-0305FE1722C2}" presName="sibTrans" presStyleCnt="0"/>
      <dgm:spPr/>
      <dgm:t>
        <a:bodyPr/>
        <a:lstStyle/>
        <a:p>
          <a:endParaRPr lang="ru-RU"/>
        </a:p>
      </dgm:t>
    </dgm:pt>
    <dgm:pt modelId="{3F90ADC8-1E7E-451B-9B00-DE9C07D03DAE}" type="pres">
      <dgm:prSet presAssocID="{836C0FF4-B495-42E2-AAA5-3FF83D679C09}" presName="composite" presStyleCnt="0"/>
      <dgm:spPr/>
      <dgm:t>
        <a:bodyPr/>
        <a:lstStyle/>
        <a:p>
          <a:endParaRPr lang="ru-RU"/>
        </a:p>
      </dgm:t>
    </dgm:pt>
    <dgm:pt modelId="{C5C76BAC-8719-4B64-9BE6-F6C2960D5D89}" type="pres">
      <dgm:prSet presAssocID="{836C0FF4-B495-42E2-AAA5-3FF83D679C09}" presName="rect1" presStyleLbl="trAlignAcc1" presStyleIdx="3" presStyleCnt="5" custScaleX="109832" custLinFactNeighborX="5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4ABAF-3CE2-4DC5-B53B-E29696F116DA}" type="pres">
      <dgm:prSet presAssocID="{836C0FF4-B495-42E2-AAA5-3FF83D679C09}" presName="rect2" presStyleLbl="fgImgPlace1" presStyleIdx="3" presStyleCnt="5" custLinFactNeighborX="6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7E00B6B6-BCCB-4075-A564-85E114A5502D}" type="pres">
      <dgm:prSet presAssocID="{7B884B12-2DCB-4FD0-BE83-087236213D55}" presName="sibTrans" presStyleCnt="0"/>
      <dgm:spPr/>
      <dgm:t>
        <a:bodyPr/>
        <a:lstStyle/>
        <a:p>
          <a:endParaRPr lang="ru-RU"/>
        </a:p>
      </dgm:t>
    </dgm:pt>
    <dgm:pt modelId="{F0F586D2-6A2A-4C27-BAA8-EEA3B1F96ECD}" type="pres">
      <dgm:prSet presAssocID="{1531F593-43E6-4F38-AE5A-D2E2870D4994}" presName="composite" presStyleCnt="0"/>
      <dgm:spPr/>
      <dgm:t>
        <a:bodyPr/>
        <a:lstStyle/>
        <a:p>
          <a:endParaRPr lang="ru-RU"/>
        </a:p>
      </dgm:t>
    </dgm:pt>
    <dgm:pt modelId="{93CB6339-F37D-4D0C-BBF4-7037DC8BFC59}" type="pres">
      <dgm:prSet presAssocID="{1531F593-43E6-4F38-AE5A-D2E2870D4994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6BA31-3356-4E2D-97FA-C79434D20591}" type="pres">
      <dgm:prSet presAssocID="{1531F593-43E6-4F38-AE5A-D2E2870D4994}" presName="rect2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307D1535-ABE0-4B93-B230-0A194EED177D}" type="presOf" srcId="{1531F593-43E6-4F38-AE5A-D2E2870D4994}" destId="{93CB6339-F37D-4D0C-BBF4-7037DC8BFC59}" srcOrd="0" destOrd="0" presId="urn:microsoft.com/office/officeart/2008/layout/PictureStrips"/>
    <dgm:cxn modelId="{31FFD2AA-8A4B-4DAD-BF7E-60A51CFDA7C2}" srcId="{42F0F252-2F28-48AA-A0FE-9093433C6585}" destId="{1531F593-43E6-4F38-AE5A-D2E2870D4994}" srcOrd="4" destOrd="0" parTransId="{840F76E0-E791-4C86-8565-25019B95D16C}" sibTransId="{A42CA9B4-E037-4055-8359-2CB9E138AAF3}"/>
    <dgm:cxn modelId="{263A01EF-D7D9-42E0-AC00-527FA883BF87}" type="presOf" srcId="{55A0D2DD-D86B-4678-8D96-05991B695823}" destId="{436801CC-BD03-4261-B509-81FEE595A987}" srcOrd="0" destOrd="0" presId="urn:microsoft.com/office/officeart/2008/layout/PictureStrips"/>
    <dgm:cxn modelId="{ADA665EF-72C5-4B3B-97BB-60BDC16CEB9E}" srcId="{42F0F252-2F28-48AA-A0FE-9093433C6585}" destId="{55A0D2DD-D86B-4678-8D96-05991B695823}" srcOrd="0" destOrd="0" parTransId="{AA81C432-6B55-4059-B264-2803E5747ACC}" sibTransId="{D9A377E5-EDFD-49F6-8137-FD4C18047836}"/>
    <dgm:cxn modelId="{6BACC427-A83D-4CAC-B215-095CF74F31BC}" type="presOf" srcId="{42F0F252-2F28-48AA-A0FE-9093433C6585}" destId="{1E3BB3CE-DE95-4740-87AD-23FCD265EE7C}" srcOrd="0" destOrd="0" presId="urn:microsoft.com/office/officeart/2008/layout/PictureStrips"/>
    <dgm:cxn modelId="{98CC86B2-C8E8-47E8-81DF-4128494D8522}" type="presOf" srcId="{E21E5391-64A7-49C7-8172-505C0EFD2784}" destId="{7BA9C640-62CD-4F7F-833F-94E5C8290783}" srcOrd="0" destOrd="0" presId="urn:microsoft.com/office/officeart/2008/layout/PictureStrips"/>
    <dgm:cxn modelId="{51DB215F-1859-4186-853D-81CD27A4C6A1}" srcId="{42F0F252-2F28-48AA-A0FE-9093433C6585}" destId="{16ACCC1C-478D-4318-8E75-F0EE260B9920}" srcOrd="2" destOrd="0" parTransId="{27338E2B-FDAE-4875-A82D-353E81AC3E33}" sibTransId="{2B23111A-5142-4F0E-9988-0305FE1722C2}"/>
    <dgm:cxn modelId="{922CB5B9-1293-4BA0-A558-2CB7080FB75C}" srcId="{42F0F252-2F28-48AA-A0FE-9093433C6585}" destId="{E21E5391-64A7-49C7-8172-505C0EFD2784}" srcOrd="1" destOrd="0" parTransId="{A188FADA-FDAF-4EE8-A124-F69EC64C61A7}" sibTransId="{7AE76EAB-EE4D-4EAC-B2FA-78CF10730A6A}"/>
    <dgm:cxn modelId="{A3E0676B-BC5B-49C9-AE45-688DBF4A08ED}" srcId="{42F0F252-2F28-48AA-A0FE-9093433C6585}" destId="{836C0FF4-B495-42E2-AAA5-3FF83D679C09}" srcOrd="3" destOrd="0" parTransId="{75BA5081-AD6A-464F-8BD8-2D73DB5E39B1}" sibTransId="{7B884B12-2DCB-4FD0-BE83-087236213D55}"/>
    <dgm:cxn modelId="{BECCC6DF-C7A6-4C3A-9A07-A9BC3F836619}" type="presOf" srcId="{16ACCC1C-478D-4318-8E75-F0EE260B9920}" destId="{8E080918-2CCC-4D95-BC82-117279B05308}" srcOrd="0" destOrd="0" presId="urn:microsoft.com/office/officeart/2008/layout/PictureStrips"/>
    <dgm:cxn modelId="{0CB64E3B-6937-41F6-8D19-3342D486E8A7}" type="presOf" srcId="{836C0FF4-B495-42E2-AAA5-3FF83D679C09}" destId="{C5C76BAC-8719-4B64-9BE6-F6C2960D5D89}" srcOrd="0" destOrd="0" presId="urn:microsoft.com/office/officeart/2008/layout/PictureStrips"/>
    <dgm:cxn modelId="{F2EDDE32-4577-4175-BFEB-7AF130CD9C94}" type="presParOf" srcId="{1E3BB3CE-DE95-4740-87AD-23FCD265EE7C}" destId="{FBCCA7E6-99BE-4DA8-97B9-CE19C6B6269E}" srcOrd="0" destOrd="0" presId="urn:microsoft.com/office/officeart/2008/layout/PictureStrips"/>
    <dgm:cxn modelId="{3F9190C0-94E5-4B88-9E9F-5C870C7510BB}" type="presParOf" srcId="{FBCCA7E6-99BE-4DA8-97B9-CE19C6B6269E}" destId="{436801CC-BD03-4261-B509-81FEE595A987}" srcOrd="0" destOrd="0" presId="urn:microsoft.com/office/officeart/2008/layout/PictureStrips"/>
    <dgm:cxn modelId="{42E4D5E2-31DD-483C-AED6-4E768EA5C99D}" type="presParOf" srcId="{FBCCA7E6-99BE-4DA8-97B9-CE19C6B6269E}" destId="{3FEAAFA0-E1BE-4FB3-96AA-E0C72854EBBB}" srcOrd="1" destOrd="0" presId="urn:microsoft.com/office/officeart/2008/layout/PictureStrips"/>
    <dgm:cxn modelId="{940CBB47-39EF-4740-BD12-7CD907DE41CD}" type="presParOf" srcId="{1E3BB3CE-DE95-4740-87AD-23FCD265EE7C}" destId="{E4E92D76-2614-4FA8-B707-DED15CCEB844}" srcOrd="1" destOrd="0" presId="urn:microsoft.com/office/officeart/2008/layout/PictureStrips"/>
    <dgm:cxn modelId="{F6819A49-5889-4DE2-B20B-193A0B5AF048}" type="presParOf" srcId="{1E3BB3CE-DE95-4740-87AD-23FCD265EE7C}" destId="{17BCB1F5-AB75-497B-8125-79EC583F3940}" srcOrd="2" destOrd="0" presId="urn:microsoft.com/office/officeart/2008/layout/PictureStrips"/>
    <dgm:cxn modelId="{A3FCD750-C177-434F-BEA5-93739EFADBA8}" type="presParOf" srcId="{17BCB1F5-AB75-497B-8125-79EC583F3940}" destId="{7BA9C640-62CD-4F7F-833F-94E5C8290783}" srcOrd="0" destOrd="0" presId="urn:microsoft.com/office/officeart/2008/layout/PictureStrips"/>
    <dgm:cxn modelId="{927AD6D9-435F-47D3-9536-71AD42D1C9D0}" type="presParOf" srcId="{17BCB1F5-AB75-497B-8125-79EC583F3940}" destId="{D7BA21A6-35FD-4CCB-8586-D69473C0FECC}" srcOrd="1" destOrd="0" presId="urn:microsoft.com/office/officeart/2008/layout/PictureStrips"/>
    <dgm:cxn modelId="{48286568-7B86-4173-9A6B-4F66CE8B990D}" type="presParOf" srcId="{1E3BB3CE-DE95-4740-87AD-23FCD265EE7C}" destId="{C58653BB-DBB0-4DE7-907B-1184B29B0497}" srcOrd="3" destOrd="0" presId="urn:microsoft.com/office/officeart/2008/layout/PictureStrips"/>
    <dgm:cxn modelId="{7571C919-76D6-4EEC-9D7C-6EF66F44F389}" type="presParOf" srcId="{1E3BB3CE-DE95-4740-87AD-23FCD265EE7C}" destId="{8E178874-DB1E-44B3-8A79-85D8732E58C5}" srcOrd="4" destOrd="0" presId="urn:microsoft.com/office/officeart/2008/layout/PictureStrips"/>
    <dgm:cxn modelId="{833DB7B7-8289-4A99-8931-4E60D7A4AB11}" type="presParOf" srcId="{8E178874-DB1E-44B3-8A79-85D8732E58C5}" destId="{8E080918-2CCC-4D95-BC82-117279B05308}" srcOrd="0" destOrd="0" presId="urn:microsoft.com/office/officeart/2008/layout/PictureStrips"/>
    <dgm:cxn modelId="{51AAC902-CD3D-42EB-B7A8-A602879603AD}" type="presParOf" srcId="{8E178874-DB1E-44B3-8A79-85D8732E58C5}" destId="{72B4B6EB-7FC0-4C8E-97D0-2BE56EAAB89E}" srcOrd="1" destOrd="0" presId="urn:microsoft.com/office/officeart/2008/layout/PictureStrips"/>
    <dgm:cxn modelId="{08EEAB7F-7EFA-4D0E-B42A-E4A33B597053}" type="presParOf" srcId="{1E3BB3CE-DE95-4740-87AD-23FCD265EE7C}" destId="{E719B3F5-2AED-4647-B75C-A0262781DFE3}" srcOrd="5" destOrd="0" presId="urn:microsoft.com/office/officeart/2008/layout/PictureStrips"/>
    <dgm:cxn modelId="{64D071D6-7F35-4984-89C3-B07814B42EEC}" type="presParOf" srcId="{1E3BB3CE-DE95-4740-87AD-23FCD265EE7C}" destId="{3F90ADC8-1E7E-451B-9B00-DE9C07D03DAE}" srcOrd="6" destOrd="0" presId="urn:microsoft.com/office/officeart/2008/layout/PictureStrips"/>
    <dgm:cxn modelId="{6FCFE706-2B18-4461-A0C6-B7D435DD3C43}" type="presParOf" srcId="{3F90ADC8-1E7E-451B-9B00-DE9C07D03DAE}" destId="{C5C76BAC-8719-4B64-9BE6-F6C2960D5D89}" srcOrd="0" destOrd="0" presId="urn:microsoft.com/office/officeart/2008/layout/PictureStrips"/>
    <dgm:cxn modelId="{979F5BFD-E3EC-496C-91B0-CFAF291F5A9A}" type="presParOf" srcId="{3F90ADC8-1E7E-451B-9B00-DE9C07D03DAE}" destId="{99E4ABAF-3CE2-4DC5-B53B-E29696F116DA}" srcOrd="1" destOrd="0" presId="urn:microsoft.com/office/officeart/2008/layout/PictureStrips"/>
    <dgm:cxn modelId="{7AFC214A-A140-4E31-8E36-232410725EE4}" type="presParOf" srcId="{1E3BB3CE-DE95-4740-87AD-23FCD265EE7C}" destId="{7E00B6B6-BCCB-4075-A564-85E114A5502D}" srcOrd="7" destOrd="0" presId="urn:microsoft.com/office/officeart/2008/layout/PictureStrips"/>
    <dgm:cxn modelId="{5B7EA418-AE6B-4498-A061-A687AAF6BABC}" type="presParOf" srcId="{1E3BB3CE-DE95-4740-87AD-23FCD265EE7C}" destId="{F0F586D2-6A2A-4C27-BAA8-EEA3B1F96ECD}" srcOrd="8" destOrd="0" presId="urn:microsoft.com/office/officeart/2008/layout/PictureStrips"/>
    <dgm:cxn modelId="{D20BEF01-B879-44B7-A848-5A6133D1BC5B}" type="presParOf" srcId="{F0F586D2-6A2A-4C27-BAA8-EEA3B1F96ECD}" destId="{93CB6339-F37D-4D0C-BBF4-7037DC8BFC59}" srcOrd="0" destOrd="0" presId="urn:microsoft.com/office/officeart/2008/layout/PictureStrips"/>
    <dgm:cxn modelId="{63976F46-6F09-47B9-A165-DA8CD0F1306C}" type="presParOf" srcId="{F0F586D2-6A2A-4C27-BAA8-EEA3B1F96ECD}" destId="{ECE6BA31-3356-4E2D-97FA-C79434D2059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F0F252-2F28-48AA-A0FE-9093433C6585}" type="doc">
      <dgm:prSet loTypeId="urn:microsoft.com/office/officeart/2008/layout/PictureStrips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9298042-C2D8-4D24-947A-EE66E5DF849E}">
      <dgm:prSet custT="1"/>
      <dgm:spPr/>
      <dgm:t>
        <a:bodyPr/>
        <a:lstStyle/>
        <a:p>
          <a:r>
            <a:rPr lang="ru-RU" sz="1600" b="1" i="0" dirty="0" smtClean="0">
              <a:latin typeface="Roboto Light" panose="02000000000000000000" pitchFamily="2" charset="0"/>
              <a:ea typeface="Roboto Light" panose="02000000000000000000" pitchFamily="2" charset="0"/>
            </a:rPr>
            <a:t>участвует в качестве наблюдателя и консультанта в собраниях, проводимых в школе в рамках Проекта;</a:t>
          </a:r>
          <a:endParaRPr lang="ru-RU" sz="1600" b="1" i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C80E188F-72F3-4C40-9F42-3F3AB4B56C68}" type="parTrans" cxnId="{7572E477-7276-4271-B13B-6924CC365DDF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AC0056F6-0B96-4524-8995-FA592EA1F349}" type="sibTrans" cxnId="{7572E477-7276-4271-B13B-6924CC365DDF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1BF4FFF-B7D3-49A7-AD7F-14205DA8A9E4}">
      <dgm:prSet custT="1"/>
      <dgm:spPr/>
      <dgm:t>
        <a:bodyPr/>
        <a:lstStyle/>
        <a:p>
          <a:r>
            <a:rPr lang="ru-RU" sz="1600" b="1" i="0" dirty="0" smtClean="0">
              <a:latin typeface="Roboto Light" panose="02000000000000000000" pitchFamily="2" charset="0"/>
              <a:ea typeface="Roboto Light" panose="02000000000000000000" pitchFamily="2" charset="0"/>
            </a:rPr>
            <a:t>участвует в организации и проведении общешкольного голосования по выдвинутым проектным предложениям;</a:t>
          </a:r>
          <a:endParaRPr lang="ru-RU" sz="1600" b="1" i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47C3EFE5-3B9D-4323-AFA3-07D0A68E9101}" type="parTrans" cxnId="{ED0CD29B-0584-4B96-B933-7E8514FE0C43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0C9E775B-ABA5-49BB-9C93-439C0889AB2D}" type="sibTrans" cxnId="{ED0CD29B-0584-4B96-B933-7E8514FE0C43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D0CA3721-EAFD-4D99-881A-93E60D02507E}">
      <dgm:prSet custT="1"/>
      <dgm:spPr/>
      <dgm:t>
        <a:bodyPr/>
        <a:lstStyle/>
        <a:p>
          <a:r>
            <a:rPr lang="ru-RU" sz="1600" b="1" i="0" smtClean="0">
              <a:latin typeface="Roboto Light" panose="02000000000000000000" pitchFamily="2" charset="0"/>
              <a:ea typeface="Roboto Light" panose="02000000000000000000" pitchFamily="2" charset="0"/>
            </a:rPr>
            <a:t>осуществляет мониторинг реализации Проекта в школе, и информирует о его ходе все заинтересованные стороны;</a:t>
          </a:r>
          <a:endParaRPr lang="ru-RU" sz="1600" b="1" i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5C032C3E-3294-440A-997D-6AA1AF036195}" type="parTrans" cxnId="{861F2C2E-E4A8-4221-99D9-AB0601271061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78EF107B-1CF1-4AE5-801A-500100E9A788}" type="sibTrans" cxnId="{861F2C2E-E4A8-4221-99D9-AB0601271061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799B1816-D8B2-4C8F-9A78-74CCA484BC11}">
      <dgm:prSet custT="1"/>
      <dgm:spPr/>
      <dgm:t>
        <a:bodyPr/>
        <a:lstStyle/>
        <a:p>
          <a:r>
            <a:rPr lang="ru-RU" sz="1600" b="1" i="0" smtClean="0">
              <a:latin typeface="Roboto Light" panose="02000000000000000000" pitchFamily="2" charset="0"/>
              <a:ea typeface="Roboto Light" panose="02000000000000000000" pitchFamily="2" charset="0"/>
            </a:rPr>
            <a:t>содействует школьникам в подготовке мероприятий, посвященных открытию объекта, и участвует в них.</a:t>
          </a:r>
          <a:endParaRPr lang="ru-RU" sz="1600" b="1" i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AF853A3A-CD24-4CAF-B918-D922C3D19126}" type="parTrans" cxnId="{9C3CA185-E305-45D6-83D8-87B1B89E7315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19147936-4B72-4685-A1F9-19C3573F73FD}" type="sibTrans" cxnId="{9C3CA185-E305-45D6-83D8-87B1B89E7315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A61A2DD9-3563-4CC0-AB93-E28F8D44D389}">
      <dgm:prSet custT="1"/>
      <dgm:spPr/>
      <dgm:t>
        <a:bodyPr/>
        <a:lstStyle/>
        <a:p>
          <a:r>
            <a:rPr lang="ru-RU" sz="1600" b="1" i="0" smtClean="0">
              <a:latin typeface="Roboto Light" panose="02000000000000000000" pitchFamily="2" charset="0"/>
              <a:ea typeface="Roboto Light" panose="02000000000000000000" pitchFamily="2" charset="0"/>
            </a:rPr>
            <a:t>оказывает школьникам помощь в проведении технического анализа проектных предложений, составлении сметы и Заявки;</a:t>
          </a:r>
          <a:endParaRPr lang="ru-RU" sz="1600" b="1" i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D3B9871E-FDD3-484F-9D10-AD3457276BF5}" type="parTrans" cxnId="{20253AA9-0BE6-4BA1-9AF8-43F080EE1B59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DE61CF15-7E88-4359-A697-C5D2CFE3C080}" type="sibTrans" cxnId="{20253AA9-0BE6-4BA1-9AF8-43F080EE1B59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5DCB19EB-4B92-4E18-B8C5-DE2BBD03A1C5}" type="pres">
      <dgm:prSet presAssocID="{42F0F252-2F28-48AA-A0FE-9093433C65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D30E0B-5119-4047-94DE-C51870AD0E1E}" type="pres">
      <dgm:prSet presAssocID="{09298042-C2D8-4D24-947A-EE66E5DF849E}" presName="composite" presStyleCnt="0"/>
      <dgm:spPr/>
      <dgm:t>
        <a:bodyPr/>
        <a:lstStyle/>
        <a:p>
          <a:endParaRPr lang="ru-RU"/>
        </a:p>
      </dgm:t>
    </dgm:pt>
    <dgm:pt modelId="{CB115653-637A-4D65-B71D-C23030EC2B2C}" type="pres">
      <dgm:prSet presAssocID="{09298042-C2D8-4D24-947A-EE66E5DF849E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CFB91-F4C0-40B0-9E80-BDC836C90FC6}" type="pres">
      <dgm:prSet presAssocID="{09298042-C2D8-4D24-947A-EE66E5DF849E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73335466-00E1-48E6-B79B-87CF8C988409}" type="pres">
      <dgm:prSet presAssocID="{AC0056F6-0B96-4524-8995-FA592EA1F349}" presName="sibTrans" presStyleCnt="0"/>
      <dgm:spPr/>
      <dgm:t>
        <a:bodyPr/>
        <a:lstStyle/>
        <a:p>
          <a:endParaRPr lang="ru-RU"/>
        </a:p>
      </dgm:t>
    </dgm:pt>
    <dgm:pt modelId="{B475E6AB-B79B-40D3-B112-A9A59115EC96}" type="pres">
      <dgm:prSet presAssocID="{A61A2DD9-3563-4CC0-AB93-E28F8D44D389}" presName="composite" presStyleCnt="0"/>
      <dgm:spPr/>
      <dgm:t>
        <a:bodyPr/>
        <a:lstStyle/>
        <a:p>
          <a:endParaRPr lang="ru-RU"/>
        </a:p>
      </dgm:t>
    </dgm:pt>
    <dgm:pt modelId="{0B586132-D539-4AC3-BCFF-8179C2A345AC}" type="pres">
      <dgm:prSet presAssocID="{A61A2DD9-3563-4CC0-AB93-E28F8D44D389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66938-CC0A-4A2F-9243-6504D7CAF8EB}" type="pres">
      <dgm:prSet presAssocID="{A61A2DD9-3563-4CC0-AB93-E28F8D44D389}" presName="rect2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DD744D09-594E-40DC-B4E8-8E24E97B04EA}" type="pres">
      <dgm:prSet presAssocID="{DE61CF15-7E88-4359-A697-C5D2CFE3C080}" presName="sibTrans" presStyleCnt="0"/>
      <dgm:spPr/>
      <dgm:t>
        <a:bodyPr/>
        <a:lstStyle/>
        <a:p>
          <a:endParaRPr lang="ru-RU"/>
        </a:p>
      </dgm:t>
    </dgm:pt>
    <dgm:pt modelId="{A642E380-7C10-42D4-93ED-1BF112111001}" type="pres">
      <dgm:prSet presAssocID="{B1BF4FFF-B7D3-49A7-AD7F-14205DA8A9E4}" presName="composite" presStyleCnt="0"/>
      <dgm:spPr/>
      <dgm:t>
        <a:bodyPr/>
        <a:lstStyle/>
        <a:p>
          <a:endParaRPr lang="ru-RU"/>
        </a:p>
      </dgm:t>
    </dgm:pt>
    <dgm:pt modelId="{1EA6D694-05F4-42E9-8F44-6BB80530C2F2}" type="pres">
      <dgm:prSet presAssocID="{B1BF4FFF-B7D3-49A7-AD7F-14205DA8A9E4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6E249-011D-4B20-8697-E53FA5FFC288}" type="pres">
      <dgm:prSet presAssocID="{B1BF4FFF-B7D3-49A7-AD7F-14205DA8A9E4}" presName="rect2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EF3C86AD-3F76-40D0-B850-CF59248B2FE8}" type="pres">
      <dgm:prSet presAssocID="{0C9E775B-ABA5-49BB-9C93-439C0889AB2D}" presName="sibTrans" presStyleCnt="0"/>
      <dgm:spPr/>
      <dgm:t>
        <a:bodyPr/>
        <a:lstStyle/>
        <a:p>
          <a:endParaRPr lang="ru-RU"/>
        </a:p>
      </dgm:t>
    </dgm:pt>
    <dgm:pt modelId="{B52EC3F9-5E8A-4C9B-B879-EEF79E5BB7E1}" type="pres">
      <dgm:prSet presAssocID="{D0CA3721-EAFD-4D99-881A-93E60D02507E}" presName="composite" presStyleCnt="0"/>
      <dgm:spPr/>
      <dgm:t>
        <a:bodyPr/>
        <a:lstStyle/>
        <a:p>
          <a:endParaRPr lang="ru-RU"/>
        </a:p>
      </dgm:t>
    </dgm:pt>
    <dgm:pt modelId="{531DFE8D-C19B-4EE9-8B3E-C7508DCDE891}" type="pres">
      <dgm:prSet presAssocID="{D0CA3721-EAFD-4D99-881A-93E60D02507E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3BC69-CE86-4AF1-8AE9-05F300530644}" type="pres">
      <dgm:prSet presAssocID="{D0CA3721-EAFD-4D99-881A-93E60D02507E}" presName="rect2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7D74FEAD-8837-481D-90FA-8D61ADDC5DF5}" type="pres">
      <dgm:prSet presAssocID="{78EF107B-1CF1-4AE5-801A-500100E9A788}" presName="sibTrans" presStyleCnt="0"/>
      <dgm:spPr/>
      <dgm:t>
        <a:bodyPr/>
        <a:lstStyle/>
        <a:p>
          <a:endParaRPr lang="ru-RU"/>
        </a:p>
      </dgm:t>
    </dgm:pt>
    <dgm:pt modelId="{BBF168CF-5588-4B34-83C4-FC7FC9F92D62}" type="pres">
      <dgm:prSet presAssocID="{799B1816-D8B2-4C8F-9A78-74CCA484BC11}" presName="composite" presStyleCnt="0"/>
      <dgm:spPr/>
      <dgm:t>
        <a:bodyPr/>
        <a:lstStyle/>
        <a:p>
          <a:endParaRPr lang="ru-RU"/>
        </a:p>
      </dgm:t>
    </dgm:pt>
    <dgm:pt modelId="{8D8FB8C5-2CF4-468E-BC4B-98362B53F2C8}" type="pres">
      <dgm:prSet presAssocID="{799B1816-D8B2-4C8F-9A78-74CCA484BC11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7BCA8-9778-4C7C-976F-C03B85CA5323}" type="pres">
      <dgm:prSet presAssocID="{799B1816-D8B2-4C8F-9A78-74CCA484BC11}" presName="rect2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7572E477-7276-4271-B13B-6924CC365DDF}" srcId="{42F0F252-2F28-48AA-A0FE-9093433C6585}" destId="{09298042-C2D8-4D24-947A-EE66E5DF849E}" srcOrd="0" destOrd="0" parTransId="{C80E188F-72F3-4C40-9F42-3F3AB4B56C68}" sibTransId="{AC0056F6-0B96-4524-8995-FA592EA1F349}"/>
    <dgm:cxn modelId="{248FC0BC-2CEB-4C83-B5F0-432C947E981E}" type="presOf" srcId="{09298042-C2D8-4D24-947A-EE66E5DF849E}" destId="{CB115653-637A-4D65-B71D-C23030EC2B2C}" srcOrd="0" destOrd="0" presId="urn:microsoft.com/office/officeart/2008/layout/PictureStrips"/>
    <dgm:cxn modelId="{9C3CA185-E305-45D6-83D8-87B1B89E7315}" srcId="{42F0F252-2F28-48AA-A0FE-9093433C6585}" destId="{799B1816-D8B2-4C8F-9A78-74CCA484BC11}" srcOrd="4" destOrd="0" parTransId="{AF853A3A-CD24-4CAF-B918-D922C3D19126}" sibTransId="{19147936-4B72-4685-A1F9-19C3573F73FD}"/>
    <dgm:cxn modelId="{095FB51A-5DE4-4A2D-9E81-C23B1691C657}" type="presOf" srcId="{D0CA3721-EAFD-4D99-881A-93E60D02507E}" destId="{531DFE8D-C19B-4EE9-8B3E-C7508DCDE891}" srcOrd="0" destOrd="0" presId="urn:microsoft.com/office/officeart/2008/layout/PictureStrips"/>
    <dgm:cxn modelId="{219B5C94-F73F-4A65-8BC6-E078CADEF385}" type="presOf" srcId="{799B1816-D8B2-4C8F-9A78-74CCA484BC11}" destId="{8D8FB8C5-2CF4-468E-BC4B-98362B53F2C8}" srcOrd="0" destOrd="0" presId="urn:microsoft.com/office/officeart/2008/layout/PictureStrips"/>
    <dgm:cxn modelId="{1417644F-9186-435A-B3BA-3181F60AF8BF}" type="presOf" srcId="{42F0F252-2F28-48AA-A0FE-9093433C6585}" destId="{5DCB19EB-4B92-4E18-B8C5-DE2BBD03A1C5}" srcOrd="0" destOrd="0" presId="urn:microsoft.com/office/officeart/2008/layout/PictureStrips"/>
    <dgm:cxn modelId="{20253AA9-0BE6-4BA1-9AF8-43F080EE1B59}" srcId="{42F0F252-2F28-48AA-A0FE-9093433C6585}" destId="{A61A2DD9-3563-4CC0-AB93-E28F8D44D389}" srcOrd="1" destOrd="0" parTransId="{D3B9871E-FDD3-484F-9D10-AD3457276BF5}" sibTransId="{DE61CF15-7E88-4359-A697-C5D2CFE3C080}"/>
    <dgm:cxn modelId="{33757379-EB4F-4439-B6E9-6345F6F64808}" type="presOf" srcId="{B1BF4FFF-B7D3-49A7-AD7F-14205DA8A9E4}" destId="{1EA6D694-05F4-42E9-8F44-6BB80530C2F2}" srcOrd="0" destOrd="0" presId="urn:microsoft.com/office/officeart/2008/layout/PictureStrips"/>
    <dgm:cxn modelId="{ED0CD29B-0584-4B96-B933-7E8514FE0C43}" srcId="{42F0F252-2F28-48AA-A0FE-9093433C6585}" destId="{B1BF4FFF-B7D3-49A7-AD7F-14205DA8A9E4}" srcOrd="2" destOrd="0" parTransId="{47C3EFE5-3B9D-4323-AFA3-07D0A68E9101}" sibTransId="{0C9E775B-ABA5-49BB-9C93-439C0889AB2D}"/>
    <dgm:cxn modelId="{AABFD472-19CC-4E23-B904-AFFC328B31E0}" type="presOf" srcId="{A61A2DD9-3563-4CC0-AB93-E28F8D44D389}" destId="{0B586132-D539-4AC3-BCFF-8179C2A345AC}" srcOrd="0" destOrd="0" presId="urn:microsoft.com/office/officeart/2008/layout/PictureStrips"/>
    <dgm:cxn modelId="{861F2C2E-E4A8-4221-99D9-AB0601271061}" srcId="{42F0F252-2F28-48AA-A0FE-9093433C6585}" destId="{D0CA3721-EAFD-4D99-881A-93E60D02507E}" srcOrd="3" destOrd="0" parTransId="{5C032C3E-3294-440A-997D-6AA1AF036195}" sibTransId="{78EF107B-1CF1-4AE5-801A-500100E9A788}"/>
    <dgm:cxn modelId="{42C24ED8-3282-4BA4-A445-C04A15583869}" type="presParOf" srcId="{5DCB19EB-4B92-4E18-B8C5-DE2BBD03A1C5}" destId="{A0D30E0B-5119-4047-94DE-C51870AD0E1E}" srcOrd="0" destOrd="0" presId="urn:microsoft.com/office/officeart/2008/layout/PictureStrips"/>
    <dgm:cxn modelId="{FF8F171C-6CDB-4F13-B94C-C7286FA4BBEA}" type="presParOf" srcId="{A0D30E0B-5119-4047-94DE-C51870AD0E1E}" destId="{CB115653-637A-4D65-B71D-C23030EC2B2C}" srcOrd="0" destOrd="0" presId="urn:microsoft.com/office/officeart/2008/layout/PictureStrips"/>
    <dgm:cxn modelId="{324B5953-CD12-453F-AA61-E845732D8C5A}" type="presParOf" srcId="{A0D30E0B-5119-4047-94DE-C51870AD0E1E}" destId="{8A6CFB91-F4C0-40B0-9E80-BDC836C90FC6}" srcOrd="1" destOrd="0" presId="urn:microsoft.com/office/officeart/2008/layout/PictureStrips"/>
    <dgm:cxn modelId="{4871A961-D0E1-4C25-B003-CEEA67BA3AD5}" type="presParOf" srcId="{5DCB19EB-4B92-4E18-B8C5-DE2BBD03A1C5}" destId="{73335466-00E1-48E6-B79B-87CF8C988409}" srcOrd="1" destOrd="0" presId="urn:microsoft.com/office/officeart/2008/layout/PictureStrips"/>
    <dgm:cxn modelId="{A2DDE3D3-57DE-4BC4-887C-F10D171F369E}" type="presParOf" srcId="{5DCB19EB-4B92-4E18-B8C5-DE2BBD03A1C5}" destId="{B475E6AB-B79B-40D3-B112-A9A59115EC96}" srcOrd="2" destOrd="0" presId="urn:microsoft.com/office/officeart/2008/layout/PictureStrips"/>
    <dgm:cxn modelId="{3B734441-D6D9-414A-B320-E2491518C2F9}" type="presParOf" srcId="{B475E6AB-B79B-40D3-B112-A9A59115EC96}" destId="{0B586132-D539-4AC3-BCFF-8179C2A345AC}" srcOrd="0" destOrd="0" presId="urn:microsoft.com/office/officeart/2008/layout/PictureStrips"/>
    <dgm:cxn modelId="{FF70B042-4FF6-4C49-815A-A44F12DE31F3}" type="presParOf" srcId="{B475E6AB-B79B-40D3-B112-A9A59115EC96}" destId="{3FA66938-CC0A-4A2F-9243-6504D7CAF8EB}" srcOrd="1" destOrd="0" presId="urn:microsoft.com/office/officeart/2008/layout/PictureStrips"/>
    <dgm:cxn modelId="{9F96620E-193D-4569-B31F-78983DD2ED2E}" type="presParOf" srcId="{5DCB19EB-4B92-4E18-B8C5-DE2BBD03A1C5}" destId="{DD744D09-594E-40DC-B4E8-8E24E97B04EA}" srcOrd="3" destOrd="0" presId="urn:microsoft.com/office/officeart/2008/layout/PictureStrips"/>
    <dgm:cxn modelId="{FA634EB8-E9AE-4E5B-8C0D-161CA38B1D85}" type="presParOf" srcId="{5DCB19EB-4B92-4E18-B8C5-DE2BBD03A1C5}" destId="{A642E380-7C10-42D4-93ED-1BF112111001}" srcOrd="4" destOrd="0" presId="urn:microsoft.com/office/officeart/2008/layout/PictureStrips"/>
    <dgm:cxn modelId="{98ADAAAC-459A-4088-9763-6A5F8F2D20A6}" type="presParOf" srcId="{A642E380-7C10-42D4-93ED-1BF112111001}" destId="{1EA6D694-05F4-42E9-8F44-6BB80530C2F2}" srcOrd="0" destOrd="0" presId="urn:microsoft.com/office/officeart/2008/layout/PictureStrips"/>
    <dgm:cxn modelId="{B9133585-955B-4414-B6D1-78383D8A059B}" type="presParOf" srcId="{A642E380-7C10-42D4-93ED-1BF112111001}" destId="{4776E249-011D-4B20-8697-E53FA5FFC288}" srcOrd="1" destOrd="0" presId="urn:microsoft.com/office/officeart/2008/layout/PictureStrips"/>
    <dgm:cxn modelId="{34F0E032-A415-4990-8326-18700E4A414C}" type="presParOf" srcId="{5DCB19EB-4B92-4E18-B8C5-DE2BBD03A1C5}" destId="{EF3C86AD-3F76-40D0-B850-CF59248B2FE8}" srcOrd="5" destOrd="0" presId="urn:microsoft.com/office/officeart/2008/layout/PictureStrips"/>
    <dgm:cxn modelId="{BE97A513-E73C-43AD-BCD9-BD8233A84CA3}" type="presParOf" srcId="{5DCB19EB-4B92-4E18-B8C5-DE2BBD03A1C5}" destId="{B52EC3F9-5E8A-4C9B-B879-EEF79E5BB7E1}" srcOrd="6" destOrd="0" presId="urn:microsoft.com/office/officeart/2008/layout/PictureStrips"/>
    <dgm:cxn modelId="{F75B5F8B-EAA2-4CCB-8F42-2436D0916FF3}" type="presParOf" srcId="{B52EC3F9-5E8A-4C9B-B879-EEF79E5BB7E1}" destId="{531DFE8D-C19B-4EE9-8B3E-C7508DCDE891}" srcOrd="0" destOrd="0" presId="urn:microsoft.com/office/officeart/2008/layout/PictureStrips"/>
    <dgm:cxn modelId="{EA19A4D9-CB99-410B-BD6C-E8CE2F7ADCAB}" type="presParOf" srcId="{B52EC3F9-5E8A-4C9B-B879-EEF79E5BB7E1}" destId="{34D3BC69-CE86-4AF1-8AE9-05F300530644}" srcOrd="1" destOrd="0" presId="urn:microsoft.com/office/officeart/2008/layout/PictureStrips"/>
    <dgm:cxn modelId="{A0541DF9-35DF-4E08-AE1E-2F31C3350726}" type="presParOf" srcId="{5DCB19EB-4B92-4E18-B8C5-DE2BBD03A1C5}" destId="{7D74FEAD-8837-481D-90FA-8D61ADDC5DF5}" srcOrd="7" destOrd="0" presId="urn:microsoft.com/office/officeart/2008/layout/PictureStrips"/>
    <dgm:cxn modelId="{46660535-CD62-48ED-934F-EA6A45DE2968}" type="presParOf" srcId="{5DCB19EB-4B92-4E18-B8C5-DE2BBD03A1C5}" destId="{BBF168CF-5588-4B34-83C4-FC7FC9F92D62}" srcOrd="8" destOrd="0" presId="urn:microsoft.com/office/officeart/2008/layout/PictureStrips"/>
    <dgm:cxn modelId="{58A8FE5B-BCE2-4D10-B512-5D364CEA9CDF}" type="presParOf" srcId="{BBF168CF-5588-4B34-83C4-FC7FC9F92D62}" destId="{8D8FB8C5-2CF4-468E-BC4B-98362B53F2C8}" srcOrd="0" destOrd="0" presId="urn:microsoft.com/office/officeart/2008/layout/PictureStrips"/>
    <dgm:cxn modelId="{163D8880-69A3-434E-827F-1446B9668121}" type="presParOf" srcId="{BBF168CF-5588-4B34-83C4-FC7FC9F92D62}" destId="{42D7BCA8-9778-4C7C-976F-C03B85CA5323}" srcOrd="1" destOrd="0" presId="urn:microsoft.com/office/officeart/2008/layout/PictureStrips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EAD0B1-FB6E-48C5-BE75-A2D75197937B}" type="doc">
      <dgm:prSet loTypeId="urn:microsoft.com/office/officeart/2008/layout/LinedLis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9C05A0A-1541-4BF7-9330-7DA132646049}">
      <dgm:prSet custT="1"/>
      <dgm:spPr/>
      <dgm:t>
        <a:bodyPr/>
        <a:lstStyle/>
        <a:p>
          <a:pPr rtl="0"/>
          <a:r>
            <a:rPr lang="ru-RU" sz="1600" dirty="0" smtClean="0">
              <a:latin typeface="Roboto Light" panose="02000000000000000000" pitchFamily="2" charset="0"/>
              <a:ea typeface="Roboto Light" panose="02000000000000000000" pitchFamily="2" charset="0"/>
            </a:rPr>
            <a:t>2. </a:t>
          </a:r>
          <a:r>
            <a:rPr lang="ru-RU" sz="2000" b="1" dirty="0" smtClean="0">
              <a:latin typeface="Roboto Light" panose="02000000000000000000" pitchFamily="2" charset="0"/>
              <a:ea typeface="Roboto Light" panose="02000000000000000000" pitchFamily="2" charset="0"/>
            </a:rPr>
            <a:t>Актуальность проекта</a:t>
          </a:r>
          <a:r>
            <a:rPr lang="ru-RU" sz="2000" dirty="0" smtClean="0"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ru-RU" sz="1600" dirty="0" smtClean="0">
              <a:latin typeface="Roboto Light" panose="02000000000000000000" pitchFamily="2" charset="0"/>
              <a:ea typeface="Roboto Light" panose="02000000000000000000" pitchFamily="2" charset="0"/>
            </a:rPr>
            <a:t>(описание проблемы, на решение которой нацелен проект, в полном или частичном объеме решается проблема реализацией проекта и т.п.).</a:t>
          </a:r>
          <a:endParaRPr lang="ru-RU" sz="160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FC222144-B349-429F-8C8D-124D1C34AE72}" type="parTrans" cxnId="{59705E36-9CE7-4A72-B192-00C660B8F334}">
      <dgm:prSet/>
      <dgm:spPr/>
      <dgm:t>
        <a:bodyPr/>
        <a:lstStyle/>
        <a:p>
          <a:endParaRPr lang="ru-RU" sz="160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4C3EB065-4BFA-483D-BC68-435E810FCDC6}" type="sibTrans" cxnId="{59705E36-9CE7-4A72-B192-00C660B8F334}">
      <dgm:prSet/>
      <dgm:spPr/>
      <dgm:t>
        <a:bodyPr/>
        <a:lstStyle/>
        <a:p>
          <a:endParaRPr lang="ru-RU" sz="160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78759FB0-9CE0-4650-A873-238F53BDCE63}">
      <dgm:prSet custT="1"/>
      <dgm:spPr/>
      <dgm:t>
        <a:bodyPr/>
        <a:lstStyle/>
        <a:p>
          <a:pPr rtl="0"/>
          <a:r>
            <a:rPr lang="ru-RU" sz="1600" dirty="0" smtClean="0">
              <a:latin typeface="Roboto Light" panose="02000000000000000000" pitchFamily="2" charset="0"/>
              <a:ea typeface="Roboto Light" panose="02000000000000000000" pitchFamily="2" charset="0"/>
            </a:rPr>
            <a:t>3. </a:t>
          </a:r>
          <a:r>
            <a:rPr lang="ru-RU" sz="2000" b="1" dirty="0" smtClean="0">
              <a:latin typeface="Roboto Light" panose="02000000000000000000" pitchFamily="2" charset="0"/>
              <a:ea typeface="Roboto Light" panose="02000000000000000000" pitchFamily="2" charset="0"/>
            </a:rPr>
            <a:t>Идея проекта</a:t>
          </a:r>
          <a:r>
            <a:rPr lang="ru-RU" sz="2000" dirty="0" smtClean="0"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ru-RU" sz="1600" dirty="0" smtClean="0">
              <a:latin typeface="Roboto Light" panose="02000000000000000000" pitchFamily="2" charset="0"/>
              <a:ea typeface="Roboto Light" panose="02000000000000000000" pitchFamily="2" charset="0"/>
            </a:rPr>
            <a:t>(формулировка идеи должна быть конкретной, измеримой, достижимой, содержать информацию о планируемом месте под реализацию проекта и предполагаемом периоде его эксплуатации).</a:t>
          </a:r>
          <a:endParaRPr lang="ru-RU" sz="160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2A12BD91-A13E-443E-BC4A-EC4B9E13B7DF}" type="parTrans" cxnId="{3D6CA1A3-049A-484B-B953-C078F01D1AB5}">
      <dgm:prSet/>
      <dgm:spPr/>
      <dgm:t>
        <a:bodyPr/>
        <a:lstStyle/>
        <a:p>
          <a:endParaRPr lang="ru-RU" sz="160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CAE3D9B7-50EB-44BB-B687-CABAB885803F}" type="sibTrans" cxnId="{3D6CA1A3-049A-484B-B953-C078F01D1AB5}">
      <dgm:prSet/>
      <dgm:spPr/>
      <dgm:t>
        <a:bodyPr/>
        <a:lstStyle/>
        <a:p>
          <a:endParaRPr lang="ru-RU" sz="160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F2A84C61-C692-4621-8DB2-11E4CF8D1C7B}">
      <dgm:prSet custT="1"/>
      <dgm:spPr/>
      <dgm:t>
        <a:bodyPr/>
        <a:lstStyle/>
        <a:p>
          <a:pPr rtl="0"/>
          <a:r>
            <a:rPr lang="ru-RU" sz="1600" dirty="0" smtClean="0">
              <a:latin typeface="Roboto Light" panose="02000000000000000000" pitchFamily="2" charset="0"/>
              <a:ea typeface="Roboto Light" panose="02000000000000000000" pitchFamily="2" charset="0"/>
            </a:rPr>
            <a:t>1. </a:t>
          </a:r>
          <a:r>
            <a:rPr lang="ru-RU" sz="2000" b="1" dirty="0" smtClean="0">
              <a:latin typeface="Roboto Light" panose="02000000000000000000" pitchFamily="2" charset="0"/>
              <a:ea typeface="Roboto Light" panose="02000000000000000000" pitchFamily="2" charset="0"/>
            </a:rPr>
            <a:t>Титульный лист</a:t>
          </a:r>
          <a:r>
            <a:rPr lang="ru-RU" sz="2000" dirty="0" smtClean="0"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ru-RU" sz="1600" dirty="0" smtClean="0">
              <a:latin typeface="Roboto Light" panose="02000000000000000000" pitchFamily="2" charset="0"/>
              <a:ea typeface="Roboto Light" panose="02000000000000000000" pitchFamily="2" charset="0"/>
            </a:rPr>
            <a:t>(название проекта, список участников школьной команды, наименование муниципального образования, на территории которого планируется реализовывать проект, полное наименование общеобразовательной организации, ответственный руководитель проекта).</a:t>
          </a:r>
          <a:endParaRPr lang="ru-RU" sz="160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D6784D8D-2DAA-4719-AE57-D4AF0C1C889B}" type="sibTrans" cxnId="{AF84DFDF-13C8-4A9E-8B30-06EE7665CAD9}">
      <dgm:prSet/>
      <dgm:spPr/>
      <dgm:t>
        <a:bodyPr/>
        <a:lstStyle/>
        <a:p>
          <a:endParaRPr lang="ru-RU" sz="160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826D98E5-998F-4ECD-8206-8B741DCA5035}" type="parTrans" cxnId="{AF84DFDF-13C8-4A9E-8B30-06EE7665CAD9}">
      <dgm:prSet/>
      <dgm:spPr/>
      <dgm:t>
        <a:bodyPr/>
        <a:lstStyle/>
        <a:p>
          <a:endParaRPr lang="ru-RU" sz="160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ACD7A81F-6E5F-4BE5-88D7-D3B5F259D41B}">
      <dgm:prSet custT="1"/>
      <dgm:spPr/>
      <dgm:t>
        <a:bodyPr/>
        <a:lstStyle/>
        <a:p>
          <a:pPr rtl="0"/>
          <a:r>
            <a:rPr lang="ru-RU" sz="1600" dirty="0" smtClean="0">
              <a:latin typeface="Roboto Light" panose="02000000000000000000" pitchFamily="2" charset="0"/>
              <a:ea typeface="Roboto Light" panose="02000000000000000000" pitchFamily="2" charset="0"/>
            </a:rPr>
            <a:t>4. </a:t>
          </a:r>
          <a:r>
            <a:rPr lang="ru-RU" sz="2000" b="1" dirty="0" smtClean="0">
              <a:latin typeface="Roboto Light" panose="02000000000000000000" pitchFamily="2" charset="0"/>
              <a:ea typeface="Roboto Light" panose="02000000000000000000" pitchFamily="2" charset="0"/>
            </a:rPr>
            <a:t>Ожидаемые результаты от реализации проекта</a:t>
          </a:r>
          <a:r>
            <a:rPr lang="ru-RU" sz="2000" dirty="0" smtClean="0"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ru-RU" sz="1600" b="0" i="0" dirty="0" smtClean="0">
              <a:latin typeface="Roboto Light" panose="02000000000000000000" pitchFamily="2" charset="0"/>
              <a:ea typeface="Roboto Light" panose="02000000000000000000" pitchFamily="2" charset="0"/>
            </a:rPr>
            <a:t>Ожидаемые результаты от реализации проекта (количественные и/или качественные, представляются в виде одной из форм визуализации проекта: коллаж, рисунок, фото из интернета, макет, 3D- модель и т.п.) с приложением СМЕТЫ проекта (перечень затрат).</a:t>
          </a:r>
          <a:endParaRPr lang="ru-RU" sz="120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80711D72-3450-4EDF-84CD-76047AD9D8D4}" type="parTrans" cxnId="{18D4E657-C7E0-4292-A5EF-E5000B01C8B9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71B9D765-2090-4633-89CC-8455242A7C37}" type="sibTrans" cxnId="{18D4E657-C7E0-4292-A5EF-E5000B01C8B9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505DE32A-1A63-4E02-83A0-BDFB22EA1BD5}">
      <dgm:prSet custT="1"/>
      <dgm:spPr/>
      <dgm:t>
        <a:bodyPr/>
        <a:lstStyle/>
        <a:p>
          <a:r>
            <a:rPr lang="ru-RU" sz="1600" dirty="0" smtClean="0">
              <a:latin typeface="Roboto Light" panose="02000000000000000000" pitchFamily="2" charset="0"/>
              <a:ea typeface="Roboto Light" panose="02000000000000000000" pitchFamily="2" charset="0"/>
            </a:rPr>
            <a:t>5. </a:t>
          </a:r>
          <a:r>
            <a:rPr lang="ru-RU" sz="2000" b="1" dirty="0" smtClean="0">
              <a:latin typeface="Roboto Light" panose="02000000000000000000" pitchFamily="2" charset="0"/>
              <a:ea typeface="Roboto Light" panose="02000000000000000000" pitchFamily="2" charset="0"/>
            </a:rPr>
            <a:t>Целевая аудитория</a:t>
          </a:r>
          <a:r>
            <a:rPr lang="ru-RU" sz="2000" dirty="0" smtClean="0"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ru-RU" sz="1600" dirty="0" smtClean="0">
              <a:latin typeface="Roboto Light" panose="02000000000000000000" pitchFamily="2" charset="0"/>
              <a:ea typeface="Roboto Light" panose="02000000000000000000" pitchFamily="2" charset="0"/>
            </a:rPr>
            <a:t>(указание на возрастные группы обучающихся, на которых рассчитан проект).</a:t>
          </a:r>
          <a:endParaRPr lang="ru-RU" sz="160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DC5DF244-4E32-4A50-BD92-8D759015FAE0}" type="parTrans" cxnId="{0660DB88-CC7B-4CD0-8C14-A0D105E95E8D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742D129F-0B4F-4966-82D3-19436C8D9CC6}" type="sibTrans" cxnId="{0660DB88-CC7B-4CD0-8C14-A0D105E95E8D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DE8FFFCE-0277-4F76-99DB-7D17EC4D39EA}">
      <dgm:prSet custT="1"/>
      <dgm:spPr/>
      <dgm:t>
        <a:bodyPr/>
        <a:lstStyle/>
        <a:p>
          <a:r>
            <a:rPr lang="ru-RU" sz="1600" dirty="0" smtClean="0">
              <a:latin typeface="Roboto Light" panose="02000000000000000000" pitchFamily="2" charset="0"/>
              <a:ea typeface="Roboto Light" panose="02000000000000000000" pitchFamily="2" charset="0"/>
            </a:rPr>
            <a:t>6. </a:t>
          </a:r>
          <a:r>
            <a:rPr lang="ru-RU" sz="2000" b="1" dirty="0" smtClean="0">
              <a:latin typeface="Roboto Light" panose="02000000000000000000" pitchFamily="2" charset="0"/>
              <a:ea typeface="Roboto Light" panose="02000000000000000000" pitchFamily="2" charset="0"/>
            </a:rPr>
            <a:t>Мероприятия по продвижению проекта </a:t>
          </a:r>
          <a:r>
            <a:rPr lang="ru-RU" sz="1600" dirty="0" smtClean="0">
              <a:latin typeface="Roboto Light" panose="02000000000000000000" pitchFamily="2" charset="0"/>
              <a:ea typeface="Roboto Light" panose="02000000000000000000" pitchFamily="2" charset="0"/>
            </a:rPr>
            <a:t>(перечисление используемых средств информации для сообщений о проекте, его актуальности, способах привлечения к участию спонсоров, волонтеров в социальных сетях, блогах, средствах массовой информации).</a:t>
          </a:r>
          <a:endParaRPr lang="ru-RU" sz="160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5783593B-4504-401D-87B1-1FA13A833A7B}" type="parTrans" cxnId="{D26A8D15-4043-4FCE-B3A6-E4F81A02D1F6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987306BD-6CF0-4208-89E1-01F85BD2060B}" type="sibTrans" cxnId="{D26A8D15-4043-4FCE-B3A6-E4F81A02D1F6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62E633EA-9DBF-4458-86FD-6117C3F1C066}" type="pres">
      <dgm:prSet presAssocID="{21EAD0B1-FB6E-48C5-BE75-A2D75197937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104B9A-0ECF-4B6C-A46B-D6F91EA161C8}" type="pres">
      <dgm:prSet presAssocID="{F2A84C61-C692-4621-8DB2-11E4CF8D1C7B}" presName="thickLine" presStyleLbl="alignNode1" presStyleIdx="0" presStyleCnt="6"/>
      <dgm:spPr/>
    </dgm:pt>
    <dgm:pt modelId="{0DF46D4B-B1AC-473F-913D-A5C5A14F3A90}" type="pres">
      <dgm:prSet presAssocID="{F2A84C61-C692-4621-8DB2-11E4CF8D1C7B}" presName="horz1" presStyleCnt="0"/>
      <dgm:spPr/>
    </dgm:pt>
    <dgm:pt modelId="{E198F7E3-20C5-4FDA-A762-3732A89223AF}" type="pres">
      <dgm:prSet presAssocID="{F2A84C61-C692-4621-8DB2-11E4CF8D1C7B}" presName="tx1" presStyleLbl="revTx" presStyleIdx="0" presStyleCnt="6"/>
      <dgm:spPr/>
      <dgm:t>
        <a:bodyPr/>
        <a:lstStyle/>
        <a:p>
          <a:endParaRPr lang="ru-RU"/>
        </a:p>
      </dgm:t>
    </dgm:pt>
    <dgm:pt modelId="{D6919574-E150-4921-84F2-C09784ADA388}" type="pres">
      <dgm:prSet presAssocID="{F2A84C61-C692-4621-8DB2-11E4CF8D1C7B}" presName="vert1" presStyleCnt="0"/>
      <dgm:spPr/>
    </dgm:pt>
    <dgm:pt modelId="{52E92194-B85E-4DD4-92D7-BC746452AA52}" type="pres">
      <dgm:prSet presAssocID="{29C05A0A-1541-4BF7-9330-7DA132646049}" presName="thickLine" presStyleLbl="alignNode1" presStyleIdx="1" presStyleCnt="6"/>
      <dgm:spPr/>
    </dgm:pt>
    <dgm:pt modelId="{88C87998-BA59-4B84-BB87-0454E6E6310A}" type="pres">
      <dgm:prSet presAssocID="{29C05A0A-1541-4BF7-9330-7DA132646049}" presName="horz1" presStyleCnt="0"/>
      <dgm:spPr/>
    </dgm:pt>
    <dgm:pt modelId="{BB86769B-3533-48BF-B079-F60A85FD9CD8}" type="pres">
      <dgm:prSet presAssocID="{29C05A0A-1541-4BF7-9330-7DA132646049}" presName="tx1" presStyleLbl="revTx" presStyleIdx="1" presStyleCnt="6"/>
      <dgm:spPr/>
      <dgm:t>
        <a:bodyPr/>
        <a:lstStyle/>
        <a:p>
          <a:endParaRPr lang="ru-RU"/>
        </a:p>
      </dgm:t>
    </dgm:pt>
    <dgm:pt modelId="{D9FCAD83-3218-466A-AB0C-85F174B5B169}" type="pres">
      <dgm:prSet presAssocID="{29C05A0A-1541-4BF7-9330-7DA132646049}" presName="vert1" presStyleCnt="0"/>
      <dgm:spPr/>
    </dgm:pt>
    <dgm:pt modelId="{96FD1FE4-127B-49F9-B0DC-09F42E2031CF}" type="pres">
      <dgm:prSet presAssocID="{78759FB0-9CE0-4650-A873-238F53BDCE63}" presName="thickLine" presStyleLbl="alignNode1" presStyleIdx="2" presStyleCnt="6"/>
      <dgm:spPr/>
    </dgm:pt>
    <dgm:pt modelId="{FB9C29CB-CE98-4782-A859-0BB8C6273AEA}" type="pres">
      <dgm:prSet presAssocID="{78759FB0-9CE0-4650-A873-238F53BDCE63}" presName="horz1" presStyleCnt="0"/>
      <dgm:spPr/>
    </dgm:pt>
    <dgm:pt modelId="{9CE0B224-127C-4108-8F5F-A686A13B3273}" type="pres">
      <dgm:prSet presAssocID="{78759FB0-9CE0-4650-A873-238F53BDCE63}" presName="tx1" presStyleLbl="revTx" presStyleIdx="2" presStyleCnt="6"/>
      <dgm:spPr/>
      <dgm:t>
        <a:bodyPr/>
        <a:lstStyle/>
        <a:p>
          <a:endParaRPr lang="ru-RU"/>
        </a:p>
      </dgm:t>
    </dgm:pt>
    <dgm:pt modelId="{B19469E1-253D-4E9C-88AA-DC0A822B82E1}" type="pres">
      <dgm:prSet presAssocID="{78759FB0-9CE0-4650-A873-238F53BDCE63}" presName="vert1" presStyleCnt="0"/>
      <dgm:spPr/>
    </dgm:pt>
    <dgm:pt modelId="{14112B0F-E260-45DC-9D16-771F3B0B48AA}" type="pres">
      <dgm:prSet presAssocID="{ACD7A81F-6E5F-4BE5-88D7-D3B5F259D41B}" presName="thickLine" presStyleLbl="alignNode1" presStyleIdx="3" presStyleCnt="6"/>
      <dgm:spPr/>
    </dgm:pt>
    <dgm:pt modelId="{3C9E2E77-CFE6-4D2E-8E7A-C6749FD2077E}" type="pres">
      <dgm:prSet presAssocID="{ACD7A81F-6E5F-4BE5-88D7-D3B5F259D41B}" presName="horz1" presStyleCnt="0"/>
      <dgm:spPr/>
    </dgm:pt>
    <dgm:pt modelId="{3DDF1E60-0706-49F2-B486-0E4C10C257FC}" type="pres">
      <dgm:prSet presAssocID="{ACD7A81F-6E5F-4BE5-88D7-D3B5F259D41B}" presName="tx1" presStyleLbl="revTx" presStyleIdx="3" presStyleCnt="6"/>
      <dgm:spPr/>
      <dgm:t>
        <a:bodyPr/>
        <a:lstStyle/>
        <a:p>
          <a:endParaRPr lang="ru-RU"/>
        </a:p>
      </dgm:t>
    </dgm:pt>
    <dgm:pt modelId="{4974AF51-0165-4204-BF7A-FDAA4F11CEF9}" type="pres">
      <dgm:prSet presAssocID="{ACD7A81F-6E5F-4BE5-88D7-D3B5F259D41B}" presName="vert1" presStyleCnt="0"/>
      <dgm:spPr/>
    </dgm:pt>
    <dgm:pt modelId="{A4BE3607-9C81-4BF6-A187-45B66C838A47}" type="pres">
      <dgm:prSet presAssocID="{505DE32A-1A63-4E02-83A0-BDFB22EA1BD5}" presName="thickLine" presStyleLbl="alignNode1" presStyleIdx="4" presStyleCnt="6"/>
      <dgm:spPr/>
    </dgm:pt>
    <dgm:pt modelId="{D2498515-8970-4C3A-865F-AC24A2A68F45}" type="pres">
      <dgm:prSet presAssocID="{505DE32A-1A63-4E02-83A0-BDFB22EA1BD5}" presName="horz1" presStyleCnt="0"/>
      <dgm:spPr/>
    </dgm:pt>
    <dgm:pt modelId="{3DB57013-7FBD-4C8E-8126-B3D4A24EA805}" type="pres">
      <dgm:prSet presAssocID="{505DE32A-1A63-4E02-83A0-BDFB22EA1BD5}" presName="tx1" presStyleLbl="revTx" presStyleIdx="4" presStyleCnt="6"/>
      <dgm:spPr/>
      <dgm:t>
        <a:bodyPr/>
        <a:lstStyle/>
        <a:p>
          <a:endParaRPr lang="ru-RU"/>
        </a:p>
      </dgm:t>
    </dgm:pt>
    <dgm:pt modelId="{74A1AB0A-BB7F-45AD-9099-364CDBC69FA4}" type="pres">
      <dgm:prSet presAssocID="{505DE32A-1A63-4E02-83A0-BDFB22EA1BD5}" presName="vert1" presStyleCnt="0"/>
      <dgm:spPr/>
    </dgm:pt>
    <dgm:pt modelId="{DEE98608-C280-492E-8638-9684F0237352}" type="pres">
      <dgm:prSet presAssocID="{DE8FFFCE-0277-4F76-99DB-7D17EC4D39EA}" presName="thickLine" presStyleLbl="alignNode1" presStyleIdx="5" presStyleCnt="6"/>
      <dgm:spPr/>
    </dgm:pt>
    <dgm:pt modelId="{73FE58F3-D753-4C53-978B-FCBB0A517420}" type="pres">
      <dgm:prSet presAssocID="{DE8FFFCE-0277-4F76-99DB-7D17EC4D39EA}" presName="horz1" presStyleCnt="0"/>
      <dgm:spPr/>
    </dgm:pt>
    <dgm:pt modelId="{5FB18F9E-5EF7-4B3F-8ABC-E80713A69CE1}" type="pres">
      <dgm:prSet presAssocID="{DE8FFFCE-0277-4F76-99DB-7D17EC4D39EA}" presName="tx1" presStyleLbl="revTx" presStyleIdx="5" presStyleCnt="6"/>
      <dgm:spPr/>
      <dgm:t>
        <a:bodyPr/>
        <a:lstStyle/>
        <a:p>
          <a:endParaRPr lang="ru-RU"/>
        </a:p>
      </dgm:t>
    </dgm:pt>
    <dgm:pt modelId="{61087540-E1F7-4208-8A32-E019B37D12E8}" type="pres">
      <dgm:prSet presAssocID="{DE8FFFCE-0277-4F76-99DB-7D17EC4D39EA}" presName="vert1" presStyleCnt="0"/>
      <dgm:spPr/>
    </dgm:pt>
  </dgm:ptLst>
  <dgm:cxnLst>
    <dgm:cxn modelId="{3D6CA1A3-049A-484B-B953-C078F01D1AB5}" srcId="{21EAD0B1-FB6E-48C5-BE75-A2D75197937B}" destId="{78759FB0-9CE0-4650-A873-238F53BDCE63}" srcOrd="2" destOrd="0" parTransId="{2A12BD91-A13E-443E-BC4A-EC4B9E13B7DF}" sibTransId="{CAE3D9B7-50EB-44BB-B687-CABAB885803F}"/>
    <dgm:cxn modelId="{E34E93D2-0D2B-4396-8E6B-635CF4599C60}" type="presOf" srcId="{78759FB0-9CE0-4650-A873-238F53BDCE63}" destId="{9CE0B224-127C-4108-8F5F-A686A13B3273}" srcOrd="0" destOrd="0" presId="urn:microsoft.com/office/officeart/2008/layout/LinedList"/>
    <dgm:cxn modelId="{328AA307-CDD2-493F-B0FF-AD9820210DE0}" type="presOf" srcId="{F2A84C61-C692-4621-8DB2-11E4CF8D1C7B}" destId="{E198F7E3-20C5-4FDA-A762-3732A89223AF}" srcOrd="0" destOrd="0" presId="urn:microsoft.com/office/officeart/2008/layout/LinedList"/>
    <dgm:cxn modelId="{88266D8A-B78B-44BF-9A3F-BB1BC038785E}" type="presOf" srcId="{DE8FFFCE-0277-4F76-99DB-7D17EC4D39EA}" destId="{5FB18F9E-5EF7-4B3F-8ABC-E80713A69CE1}" srcOrd="0" destOrd="0" presId="urn:microsoft.com/office/officeart/2008/layout/LinedList"/>
    <dgm:cxn modelId="{C998A132-7A7D-4E49-B794-612C9EA1CF00}" type="presOf" srcId="{29C05A0A-1541-4BF7-9330-7DA132646049}" destId="{BB86769B-3533-48BF-B079-F60A85FD9CD8}" srcOrd="0" destOrd="0" presId="urn:microsoft.com/office/officeart/2008/layout/LinedList"/>
    <dgm:cxn modelId="{7A7F5B1A-30BB-45FC-9A37-C1A3C810172F}" type="presOf" srcId="{505DE32A-1A63-4E02-83A0-BDFB22EA1BD5}" destId="{3DB57013-7FBD-4C8E-8126-B3D4A24EA805}" srcOrd="0" destOrd="0" presId="urn:microsoft.com/office/officeart/2008/layout/LinedList"/>
    <dgm:cxn modelId="{AF84DFDF-13C8-4A9E-8B30-06EE7665CAD9}" srcId="{21EAD0B1-FB6E-48C5-BE75-A2D75197937B}" destId="{F2A84C61-C692-4621-8DB2-11E4CF8D1C7B}" srcOrd="0" destOrd="0" parTransId="{826D98E5-998F-4ECD-8206-8B741DCA5035}" sibTransId="{D6784D8D-2DAA-4719-AE57-D4AF0C1C889B}"/>
    <dgm:cxn modelId="{18D4E657-C7E0-4292-A5EF-E5000B01C8B9}" srcId="{21EAD0B1-FB6E-48C5-BE75-A2D75197937B}" destId="{ACD7A81F-6E5F-4BE5-88D7-D3B5F259D41B}" srcOrd="3" destOrd="0" parTransId="{80711D72-3450-4EDF-84CD-76047AD9D8D4}" sibTransId="{71B9D765-2090-4633-89CC-8455242A7C37}"/>
    <dgm:cxn modelId="{A2A4701D-3DD0-4822-9830-1564526ACF0B}" type="presOf" srcId="{ACD7A81F-6E5F-4BE5-88D7-D3B5F259D41B}" destId="{3DDF1E60-0706-49F2-B486-0E4C10C257FC}" srcOrd="0" destOrd="0" presId="urn:microsoft.com/office/officeart/2008/layout/LinedList"/>
    <dgm:cxn modelId="{D26A8D15-4043-4FCE-B3A6-E4F81A02D1F6}" srcId="{21EAD0B1-FB6E-48C5-BE75-A2D75197937B}" destId="{DE8FFFCE-0277-4F76-99DB-7D17EC4D39EA}" srcOrd="5" destOrd="0" parTransId="{5783593B-4504-401D-87B1-1FA13A833A7B}" sibTransId="{987306BD-6CF0-4208-89E1-01F85BD2060B}"/>
    <dgm:cxn modelId="{69BEC5A1-7116-4E4D-B480-4F6B54FB57E4}" type="presOf" srcId="{21EAD0B1-FB6E-48C5-BE75-A2D75197937B}" destId="{62E633EA-9DBF-4458-86FD-6117C3F1C066}" srcOrd="0" destOrd="0" presId="urn:microsoft.com/office/officeart/2008/layout/LinedList"/>
    <dgm:cxn modelId="{59705E36-9CE7-4A72-B192-00C660B8F334}" srcId="{21EAD0B1-FB6E-48C5-BE75-A2D75197937B}" destId="{29C05A0A-1541-4BF7-9330-7DA132646049}" srcOrd="1" destOrd="0" parTransId="{FC222144-B349-429F-8C8D-124D1C34AE72}" sibTransId="{4C3EB065-4BFA-483D-BC68-435E810FCDC6}"/>
    <dgm:cxn modelId="{0660DB88-CC7B-4CD0-8C14-A0D105E95E8D}" srcId="{21EAD0B1-FB6E-48C5-BE75-A2D75197937B}" destId="{505DE32A-1A63-4E02-83A0-BDFB22EA1BD5}" srcOrd="4" destOrd="0" parTransId="{DC5DF244-4E32-4A50-BD92-8D759015FAE0}" sibTransId="{742D129F-0B4F-4966-82D3-19436C8D9CC6}"/>
    <dgm:cxn modelId="{EA2D9FCA-279A-466E-9296-7C6C6270C161}" type="presParOf" srcId="{62E633EA-9DBF-4458-86FD-6117C3F1C066}" destId="{D1104B9A-0ECF-4B6C-A46B-D6F91EA161C8}" srcOrd="0" destOrd="0" presId="urn:microsoft.com/office/officeart/2008/layout/LinedList"/>
    <dgm:cxn modelId="{EAFBEE17-F2B1-40C6-9EDE-064209A13859}" type="presParOf" srcId="{62E633EA-9DBF-4458-86FD-6117C3F1C066}" destId="{0DF46D4B-B1AC-473F-913D-A5C5A14F3A90}" srcOrd="1" destOrd="0" presId="urn:microsoft.com/office/officeart/2008/layout/LinedList"/>
    <dgm:cxn modelId="{191F9C67-8886-4F74-8FC4-09D71F24E7E4}" type="presParOf" srcId="{0DF46D4B-B1AC-473F-913D-A5C5A14F3A90}" destId="{E198F7E3-20C5-4FDA-A762-3732A89223AF}" srcOrd="0" destOrd="0" presId="urn:microsoft.com/office/officeart/2008/layout/LinedList"/>
    <dgm:cxn modelId="{C47AFD3E-5A23-4DB9-920F-DCA52443601C}" type="presParOf" srcId="{0DF46D4B-B1AC-473F-913D-A5C5A14F3A90}" destId="{D6919574-E150-4921-84F2-C09784ADA388}" srcOrd="1" destOrd="0" presId="urn:microsoft.com/office/officeart/2008/layout/LinedList"/>
    <dgm:cxn modelId="{38F23CD6-63ED-4571-80A7-A50CF0F91321}" type="presParOf" srcId="{62E633EA-9DBF-4458-86FD-6117C3F1C066}" destId="{52E92194-B85E-4DD4-92D7-BC746452AA52}" srcOrd="2" destOrd="0" presId="urn:microsoft.com/office/officeart/2008/layout/LinedList"/>
    <dgm:cxn modelId="{3A31A496-9B3C-435E-9ED5-E21980AFBDB3}" type="presParOf" srcId="{62E633EA-9DBF-4458-86FD-6117C3F1C066}" destId="{88C87998-BA59-4B84-BB87-0454E6E6310A}" srcOrd="3" destOrd="0" presId="urn:microsoft.com/office/officeart/2008/layout/LinedList"/>
    <dgm:cxn modelId="{643C4F05-B5B2-4B77-8EEF-07619BA31266}" type="presParOf" srcId="{88C87998-BA59-4B84-BB87-0454E6E6310A}" destId="{BB86769B-3533-48BF-B079-F60A85FD9CD8}" srcOrd="0" destOrd="0" presId="urn:microsoft.com/office/officeart/2008/layout/LinedList"/>
    <dgm:cxn modelId="{A7B14367-254F-473B-AB0A-F39803CB422C}" type="presParOf" srcId="{88C87998-BA59-4B84-BB87-0454E6E6310A}" destId="{D9FCAD83-3218-466A-AB0C-85F174B5B169}" srcOrd="1" destOrd="0" presId="urn:microsoft.com/office/officeart/2008/layout/LinedList"/>
    <dgm:cxn modelId="{72315089-10E8-4D56-A6F3-12D8AB0B4532}" type="presParOf" srcId="{62E633EA-9DBF-4458-86FD-6117C3F1C066}" destId="{96FD1FE4-127B-49F9-B0DC-09F42E2031CF}" srcOrd="4" destOrd="0" presId="urn:microsoft.com/office/officeart/2008/layout/LinedList"/>
    <dgm:cxn modelId="{793D9039-B75A-4C33-AD00-4C6777638886}" type="presParOf" srcId="{62E633EA-9DBF-4458-86FD-6117C3F1C066}" destId="{FB9C29CB-CE98-4782-A859-0BB8C6273AEA}" srcOrd="5" destOrd="0" presId="urn:microsoft.com/office/officeart/2008/layout/LinedList"/>
    <dgm:cxn modelId="{9D3263CC-E365-4EE1-93DB-426DE11966D8}" type="presParOf" srcId="{FB9C29CB-CE98-4782-A859-0BB8C6273AEA}" destId="{9CE0B224-127C-4108-8F5F-A686A13B3273}" srcOrd="0" destOrd="0" presId="urn:microsoft.com/office/officeart/2008/layout/LinedList"/>
    <dgm:cxn modelId="{6ECB3659-548D-4DD6-8DAE-24DC7633778B}" type="presParOf" srcId="{FB9C29CB-CE98-4782-A859-0BB8C6273AEA}" destId="{B19469E1-253D-4E9C-88AA-DC0A822B82E1}" srcOrd="1" destOrd="0" presId="urn:microsoft.com/office/officeart/2008/layout/LinedList"/>
    <dgm:cxn modelId="{06D02B46-EA53-4D27-82FF-54C4530F63C4}" type="presParOf" srcId="{62E633EA-9DBF-4458-86FD-6117C3F1C066}" destId="{14112B0F-E260-45DC-9D16-771F3B0B48AA}" srcOrd="6" destOrd="0" presId="urn:microsoft.com/office/officeart/2008/layout/LinedList"/>
    <dgm:cxn modelId="{7F5E1723-B2B0-4660-8C58-BC5A152EE9A2}" type="presParOf" srcId="{62E633EA-9DBF-4458-86FD-6117C3F1C066}" destId="{3C9E2E77-CFE6-4D2E-8E7A-C6749FD2077E}" srcOrd="7" destOrd="0" presId="urn:microsoft.com/office/officeart/2008/layout/LinedList"/>
    <dgm:cxn modelId="{08D32DC7-BE00-443A-AD36-94D6B4BD9AFC}" type="presParOf" srcId="{3C9E2E77-CFE6-4D2E-8E7A-C6749FD2077E}" destId="{3DDF1E60-0706-49F2-B486-0E4C10C257FC}" srcOrd="0" destOrd="0" presId="urn:microsoft.com/office/officeart/2008/layout/LinedList"/>
    <dgm:cxn modelId="{4E15A492-402C-447D-AB6C-437359058349}" type="presParOf" srcId="{3C9E2E77-CFE6-4D2E-8E7A-C6749FD2077E}" destId="{4974AF51-0165-4204-BF7A-FDAA4F11CEF9}" srcOrd="1" destOrd="0" presId="urn:microsoft.com/office/officeart/2008/layout/LinedList"/>
    <dgm:cxn modelId="{E198AE45-10B4-4D83-AFC2-C0C9000950BD}" type="presParOf" srcId="{62E633EA-9DBF-4458-86FD-6117C3F1C066}" destId="{A4BE3607-9C81-4BF6-A187-45B66C838A47}" srcOrd="8" destOrd="0" presId="urn:microsoft.com/office/officeart/2008/layout/LinedList"/>
    <dgm:cxn modelId="{B9BF0685-2C54-47D4-BD1A-E3914D79AD03}" type="presParOf" srcId="{62E633EA-9DBF-4458-86FD-6117C3F1C066}" destId="{D2498515-8970-4C3A-865F-AC24A2A68F45}" srcOrd="9" destOrd="0" presId="urn:microsoft.com/office/officeart/2008/layout/LinedList"/>
    <dgm:cxn modelId="{17CD5156-8193-4D49-BA87-06580D7D0CC4}" type="presParOf" srcId="{D2498515-8970-4C3A-865F-AC24A2A68F45}" destId="{3DB57013-7FBD-4C8E-8126-B3D4A24EA805}" srcOrd="0" destOrd="0" presId="urn:microsoft.com/office/officeart/2008/layout/LinedList"/>
    <dgm:cxn modelId="{C474369B-B4FA-4A10-8901-B6613173513A}" type="presParOf" srcId="{D2498515-8970-4C3A-865F-AC24A2A68F45}" destId="{74A1AB0A-BB7F-45AD-9099-364CDBC69FA4}" srcOrd="1" destOrd="0" presId="urn:microsoft.com/office/officeart/2008/layout/LinedList"/>
    <dgm:cxn modelId="{61B43BE1-C406-424C-A901-88A2B2413DBC}" type="presParOf" srcId="{62E633EA-9DBF-4458-86FD-6117C3F1C066}" destId="{DEE98608-C280-492E-8638-9684F0237352}" srcOrd="10" destOrd="0" presId="urn:microsoft.com/office/officeart/2008/layout/LinedList"/>
    <dgm:cxn modelId="{C2533804-6B67-401F-9316-7BF8D997C6E8}" type="presParOf" srcId="{62E633EA-9DBF-4458-86FD-6117C3F1C066}" destId="{73FE58F3-D753-4C53-978B-FCBB0A517420}" srcOrd="11" destOrd="0" presId="urn:microsoft.com/office/officeart/2008/layout/LinedList"/>
    <dgm:cxn modelId="{C41EA83E-2B70-424D-96DF-FAB04EB0B902}" type="presParOf" srcId="{73FE58F3-D753-4C53-978B-FCBB0A517420}" destId="{5FB18F9E-5EF7-4B3F-8ABC-E80713A69CE1}" srcOrd="0" destOrd="0" presId="urn:microsoft.com/office/officeart/2008/layout/LinedList"/>
    <dgm:cxn modelId="{629D5A71-D876-41BF-89D9-02977D8FC8CD}" type="presParOf" srcId="{73FE58F3-D753-4C53-978B-FCBB0A517420}" destId="{61087540-E1F7-4208-8A32-E019B37D12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83E59D-D6F7-4FEE-AAB6-6B31CE521DA3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67B727-3AA2-4365-9818-9870B020758A}">
      <dgm:prSet phldrT="[Текст]" custT="1"/>
      <dgm:spPr/>
      <dgm:t>
        <a:bodyPr/>
        <a:lstStyle/>
        <a:p>
          <a:r>
            <a:rPr lang="ru-RU" sz="1600" b="0" dirty="0" smtClean="0">
              <a:latin typeface="Roboto Light" panose="02000000000000000000" pitchFamily="2" charset="0"/>
              <a:ea typeface="Roboto Light" panose="02000000000000000000" pitchFamily="2" charset="0"/>
            </a:rPr>
            <a:t>1. </a:t>
          </a:r>
          <a:r>
            <a:rPr lang="ru-RU" sz="2000" b="1" dirty="0" smtClean="0">
              <a:latin typeface="Roboto Light" panose="02000000000000000000" pitchFamily="2" charset="0"/>
              <a:ea typeface="Roboto Light" panose="02000000000000000000" pitchFamily="2" charset="0"/>
            </a:rPr>
            <a:t>Заявка</a:t>
          </a:r>
          <a:r>
            <a:rPr lang="ru-RU" sz="1600" b="0" dirty="0" smtClean="0">
              <a:latin typeface="Roboto Light" panose="02000000000000000000" pitchFamily="2" charset="0"/>
              <a:ea typeface="Roboto Light" panose="02000000000000000000" pitchFamily="2" charset="0"/>
            </a:rPr>
            <a:t> на участие в конкурсном отборе (Участник конкурсного отбора размещает документы и заявку, подписанную усиленной квалифицированной подписью, в электронном виде на официальном портале "</a:t>
          </a:r>
          <a:r>
            <a:rPr lang="ru-RU" sz="1600" b="0" u="none" dirty="0" smtClean="0">
              <a:latin typeface="Roboto Light" panose="02000000000000000000" pitchFamily="2" charset="0"/>
              <a:ea typeface="Roboto Light" panose="02000000000000000000" pitchFamily="2" charset="0"/>
            </a:rPr>
            <a:t>Открытый бюджет Республики Крым</a:t>
          </a:r>
          <a:r>
            <a:rPr lang="ru-RU" sz="1600" b="0" dirty="0" smtClean="0">
              <a:latin typeface="Roboto Light" panose="02000000000000000000" pitchFamily="2" charset="0"/>
              <a:ea typeface="Roboto Light" panose="02000000000000000000" pitchFamily="2" charset="0"/>
            </a:rPr>
            <a:t>" )</a:t>
          </a:r>
          <a:endParaRPr lang="ru-RU" sz="1600" b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AF4185BF-A897-4551-870C-0A1F9AFD6338}" type="parTrans" cxnId="{BEB9B20D-D227-4D9E-92AB-B6DBBE046D8A}">
      <dgm:prSet/>
      <dgm:spPr/>
      <dgm:t>
        <a:bodyPr/>
        <a:lstStyle/>
        <a:p>
          <a:endParaRPr lang="ru-RU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739C246E-BEC7-4C31-8B91-75F7C81D6F3E}" type="sibTrans" cxnId="{BEB9B20D-D227-4D9E-92AB-B6DBBE046D8A}">
      <dgm:prSet/>
      <dgm:spPr/>
      <dgm:t>
        <a:bodyPr/>
        <a:lstStyle/>
        <a:p>
          <a:endParaRPr lang="ru-RU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7425C7B-3B2A-4FDD-930A-CCBBBD4A3FFF}">
      <dgm:prSet phldrT="[Текст]" custT="1"/>
      <dgm:spPr/>
      <dgm:t>
        <a:bodyPr/>
        <a:lstStyle/>
        <a:p>
          <a:r>
            <a:rPr lang="ru-RU" sz="1600" b="0" dirty="0" smtClean="0">
              <a:latin typeface="Roboto Light" panose="02000000000000000000" pitchFamily="2" charset="0"/>
              <a:ea typeface="Roboto Light" panose="02000000000000000000" pitchFamily="2" charset="0"/>
            </a:rPr>
            <a:t>2. Справка о численности обучающихся 8-11 классов школы (по Форме  из приложения 4 к Приказу Министерства финансов Республики Крым от 21.03.2023 № 47)</a:t>
          </a:r>
          <a:endParaRPr lang="ru-RU" sz="1600" b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A5862B0C-CFBB-4E8A-8119-0EF717ED959D}" type="parTrans" cxnId="{E6D85B86-5A1C-4C2B-BFE0-207590E56125}">
      <dgm:prSet/>
      <dgm:spPr/>
      <dgm:t>
        <a:bodyPr/>
        <a:lstStyle/>
        <a:p>
          <a:endParaRPr lang="ru-RU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3C98D03B-0815-463C-A175-0546634CF352}" type="sibTrans" cxnId="{E6D85B86-5A1C-4C2B-BFE0-207590E56125}">
      <dgm:prSet/>
      <dgm:spPr/>
      <dgm:t>
        <a:bodyPr/>
        <a:lstStyle/>
        <a:p>
          <a:endParaRPr lang="ru-RU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EF357044-E93B-44C8-9025-26B00F93D8A6}">
      <dgm:prSet phldrT="[Текст]" custT="1"/>
      <dgm:spPr/>
      <dgm:t>
        <a:bodyPr/>
        <a:lstStyle/>
        <a:p>
          <a:r>
            <a:rPr lang="ru-RU" sz="1600" b="0" dirty="0" smtClean="0">
              <a:latin typeface="Roboto Light" panose="02000000000000000000" pitchFamily="2" charset="0"/>
              <a:ea typeface="Roboto Light" panose="02000000000000000000" pitchFamily="2" charset="0"/>
            </a:rPr>
            <a:t>3. Протокол общешкольного собрания по отбору проектов (по Форме  из приложения 4 к Приказу Министерства финансов Республики Крым от 21.03.2023 № 47)</a:t>
          </a:r>
          <a:endParaRPr lang="ru-RU" sz="1600" b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37232CC7-C5B7-4DCB-ADC9-E8712FC3A3D3}" type="parTrans" cxnId="{33F002E8-FF90-4B36-979C-88DB09ADBEB9}">
      <dgm:prSet/>
      <dgm:spPr/>
      <dgm:t>
        <a:bodyPr/>
        <a:lstStyle/>
        <a:p>
          <a:endParaRPr lang="ru-RU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9341CC9E-C34B-4518-87B3-53E20A956480}" type="sibTrans" cxnId="{33F002E8-FF90-4B36-979C-88DB09ADBEB9}">
      <dgm:prSet/>
      <dgm:spPr/>
      <dgm:t>
        <a:bodyPr/>
        <a:lstStyle/>
        <a:p>
          <a:endParaRPr lang="ru-RU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491653F4-F4C3-49DA-8E85-59EF6160A1EE}">
      <dgm:prSet phldrT="[Текст]" custT="1"/>
      <dgm:spPr/>
      <dgm:t>
        <a:bodyPr/>
        <a:lstStyle/>
        <a:p>
          <a:r>
            <a:rPr lang="ru-RU" sz="1600" b="0" dirty="0" smtClean="0">
              <a:latin typeface="Roboto Light" panose="02000000000000000000" pitchFamily="2" charset="0"/>
              <a:ea typeface="Roboto Light" panose="02000000000000000000" pitchFamily="2" charset="0"/>
            </a:rPr>
            <a:t>4. Рейтинг проектов, рассмотренных на общешкольном голосовании (по Форме из приложения 2 к Приказу Министерства финансов Республики Крым  от 21.03.2023 № 47 (в ред. от 18.09.2023) </a:t>
          </a:r>
          <a:endParaRPr lang="ru-RU" sz="1600" b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336959DF-0BAA-4667-A0CB-93F6942A0421}" type="parTrans" cxnId="{409BBCC9-B1C0-41DE-A6F3-4BC3790FBB0F}">
      <dgm:prSet/>
      <dgm:spPr/>
      <dgm:t>
        <a:bodyPr/>
        <a:lstStyle/>
        <a:p>
          <a:endParaRPr lang="ru-RU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8209F06-5818-4F43-A673-F65BE3DBB221}" type="sibTrans" cxnId="{409BBCC9-B1C0-41DE-A6F3-4BC3790FBB0F}">
      <dgm:prSet/>
      <dgm:spPr/>
      <dgm:t>
        <a:bodyPr/>
        <a:lstStyle/>
        <a:p>
          <a:endParaRPr lang="ru-RU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3FE989C8-692B-4D1C-A619-4A254F872BCA}">
      <dgm:prSet phldrT="[Текст]" custT="1"/>
      <dgm:spPr/>
      <dgm:t>
        <a:bodyPr/>
        <a:lstStyle/>
        <a:p>
          <a:r>
            <a:rPr lang="ru-RU" sz="1600" b="0" dirty="0" smtClean="0">
              <a:latin typeface="Roboto Light" panose="02000000000000000000" pitchFamily="2" charset="0"/>
              <a:ea typeface="Roboto Light" panose="02000000000000000000" pitchFamily="2" charset="0"/>
            </a:rPr>
            <a:t>5. Документы, подтверждающие стоимость реализации проекта (локальные сметы (сводный сметный расчет) на работы (услуги) в рамках проекта, прайс-листы, коммерческие предложения (не менее 3-х), иные документы, подтверждающие стоимость проекта. Конъюнктурный анализ цен на товары (работы, услуги) (с выведением среднего уровня цен</a:t>
          </a:r>
          <a:r>
            <a:rPr lang="ru-RU" sz="1600" b="0" dirty="0" smtClean="0">
              <a:latin typeface="Roboto Light" panose="02000000000000000000" pitchFamily="2" charset="0"/>
              <a:ea typeface="Roboto Light" panose="02000000000000000000" pitchFamily="2" charset="0"/>
            </a:rPr>
            <a:t>);</a:t>
          </a:r>
          <a:endParaRPr lang="ru-RU" sz="1600" b="0" dirty="0" smtClean="0">
            <a:latin typeface="Roboto Light" panose="02000000000000000000" pitchFamily="2" charset="0"/>
            <a:ea typeface="Roboto Light" panose="02000000000000000000" pitchFamily="2" charset="0"/>
          </a:endParaRPr>
        </a:p>
        <a:p>
          <a:endParaRPr lang="ru-RU" sz="1600" b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D985175B-56D8-4667-B434-1F48FA049027}" type="parTrans" cxnId="{AA8C161C-E6E6-4340-A59E-738843C1E4ED}">
      <dgm:prSet/>
      <dgm:spPr/>
      <dgm:t>
        <a:bodyPr/>
        <a:lstStyle/>
        <a:p>
          <a:endParaRPr lang="ru-RU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8FAD4EFF-3522-4EEA-82AD-4A61AB0812ED}" type="sibTrans" cxnId="{AA8C161C-E6E6-4340-A59E-738843C1E4ED}">
      <dgm:prSet/>
      <dgm:spPr/>
      <dgm:t>
        <a:bodyPr/>
        <a:lstStyle/>
        <a:p>
          <a:endParaRPr lang="ru-RU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06455585-3E62-4B1F-A787-5D70462C5AF3}" type="pres">
      <dgm:prSet presAssocID="{A283E59D-D6F7-4FEE-AAB6-6B31CE521DA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4A7496B-1359-46FC-ADD3-ED0915A3037F}" type="pres">
      <dgm:prSet presAssocID="{2967B727-3AA2-4365-9818-9870B020758A}" presName="thickLine" presStyleLbl="alignNode1" presStyleIdx="0" presStyleCnt="5"/>
      <dgm:spPr/>
      <dgm:t>
        <a:bodyPr/>
        <a:lstStyle/>
        <a:p>
          <a:endParaRPr lang="ru-RU"/>
        </a:p>
      </dgm:t>
    </dgm:pt>
    <dgm:pt modelId="{89D0BF5B-4E9F-4646-9636-BDF21317A148}" type="pres">
      <dgm:prSet presAssocID="{2967B727-3AA2-4365-9818-9870B020758A}" presName="horz1" presStyleCnt="0"/>
      <dgm:spPr/>
      <dgm:t>
        <a:bodyPr/>
        <a:lstStyle/>
        <a:p>
          <a:endParaRPr lang="ru-RU"/>
        </a:p>
      </dgm:t>
    </dgm:pt>
    <dgm:pt modelId="{7A908F3E-6380-44DA-B13F-BDA201DF32DF}" type="pres">
      <dgm:prSet presAssocID="{2967B727-3AA2-4365-9818-9870B020758A}" presName="tx1" presStyleLbl="revTx" presStyleIdx="0" presStyleCnt="5"/>
      <dgm:spPr/>
      <dgm:t>
        <a:bodyPr/>
        <a:lstStyle/>
        <a:p>
          <a:endParaRPr lang="ru-RU"/>
        </a:p>
      </dgm:t>
    </dgm:pt>
    <dgm:pt modelId="{83D85464-8973-4973-A44D-EAA55DD86618}" type="pres">
      <dgm:prSet presAssocID="{2967B727-3AA2-4365-9818-9870B020758A}" presName="vert1" presStyleCnt="0"/>
      <dgm:spPr/>
      <dgm:t>
        <a:bodyPr/>
        <a:lstStyle/>
        <a:p>
          <a:endParaRPr lang="ru-RU"/>
        </a:p>
      </dgm:t>
    </dgm:pt>
    <dgm:pt modelId="{01D5CE16-C876-49CA-B989-5D8A86DF0193}" type="pres">
      <dgm:prSet presAssocID="{B7425C7B-3B2A-4FDD-930A-CCBBBD4A3FFF}" presName="thickLine" presStyleLbl="alignNode1" presStyleIdx="1" presStyleCnt="5"/>
      <dgm:spPr/>
      <dgm:t>
        <a:bodyPr/>
        <a:lstStyle/>
        <a:p>
          <a:endParaRPr lang="ru-RU"/>
        </a:p>
      </dgm:t>
    </dgm:pt>
    <dgm:pt modelId="{C2EBEC62-26C1-450A-9FA1-D5082B3791C5}" type="pres">
      <dgm:prSet presAssocID="{B7425C7B-3B2A-4FDD-930A-CCBBBD4A3FFF}" presName="horz1" presStyleCnt="0"/>
      <dgm:spPr/>
      <dgm:t>
        <a:bodyPr/>
        <a:lstStyle/>
        <a:p>
          <a:endParaRPr lang="ru-RU"/>
        </a:p>
      </dgm:t>
    </dgm:pt>
    <dgm:pt modelId="{A1A21FE0-4F5B-418E-BC24-DF13D941BB6C}" type="pres">
      <dgm:prSet presAssocID="{B7425C7B-3B2A-4FDD-930A-CCBBBD4A3FFF}" presName="tx1" presStyleLbl="revTx" presStyleIdx="1" presStyleCnt="5"/>
      <dgm:spPr/>
      <dgm:t>
        <a:bodyPr/>
        <a:lstStyle/>
        <a:p>
          <a:endParaRPr lang="ru-RU"/>
        </a:p>
      </dgm:t>
    </dgm:pt>
    <dgm:pt modelId="{1A4C61AB-3D3B-4327-851E-0815B9C37E94}" type="pres">
      <dgm:prSet presAssocID="{B7425C7B-3B2A-4FDD-930A-CCBBBD4A3FFF}" presName="vert1" presStyleCnt="0"/>
      <dgm:spPr/>
      <dgm:t>
        <a:bodyPr/>
        <a:lstStyle/>
        <a:p>
          <a:endParaRPr lang="ru-RU"/>
        </a:p>
      </dgm:t>
    </dgm:pt>
    <dgm:pt modelId="{3795671F-B744-4C29-9188-4B12478899FF}" type="pres">
      <dgm:prSet presAssocID="{EF357044-E93B-44C8-9025-26B00F93D8A6}" presName="thickLine" presStyleLbl="alignNode1" presStyleIdx="2" presStyleCnt="5"/>
      <dgm:spPr/>
      <dgm:t>
        <a:bodyPr/>
        <a:lstStyle/>
        <a:p>
          <a:endParaRPr lang="ru-RU"/>
        </a:p>
      </dgm:t>
    </dgm:pt>
    <dgm:pt modelId="{CE8647DF-72C7-49F7-964C-2CFC7CD82788}" type="pres">
      <dgm:prSet presAssocID="{EF357044-E93B-44C8-9025-26B00F93D8A6}" presName="horz1" presStyleCnt="0"/>
      <dgm:spPr/>
      <dgm:t>
        <a:bodyPr/>
        <a:lstStyle/>
        <a:p>
          <a:endParaRPr lang="ru-RU"/>
        </a:p>
      </dgm:t>
    </dgm:pt>
    <dgm:pt modelId="{04AAABF7-E538-41B8-B1BF-8053457A66AA}" type="pres">
      <dgm:prSet presAssocID="{EF357044-E93B-44C8-9025-26B00F93D8A6}" presName="tx1" presStyleLbl="revTx" presStyleIdx="2" presStyleCnt="5"/>
      <dgm:spPr/>
      <dgm:t>
        <a:bodyPr/>
        <a:lstStyle/>
        <a:p>
          <a:endParaRPr lang="ru-RU"/>
        </a:p>
      </dgm:t>
    </dgm:pt>
    <dgm:pt modelId="{013910D4-FF8B-4246-8D8B-8AFCC1486094}" type="pres">
      <dgm:prSet presAssocID="{EF357044-E93B-44C8-9025-26B00F93D8A6}" presName="vert1" presStyleCnt="0"/>
      <dgm:spPr/>
      <dgm:t>
        <a:bodyPr/>
        <a:lstStyle/>
        <a:p>
          <a:endParaRPr lang="ru-RU"/>
        </a:p>
      </dgm:t>
    </dgm:pt>
    <dgm:pt modelId="{B30146A7-B9B4-4881-9342-34CD00A7EBEE}" type="pres">
      <dgm:prSet presAssocID="{491653F4-F4C3-49DA-8E85-59EF6160A1EE}" presName="thickLine" presStyleLbl="alignNode1" presStyleIdx="3" presStyleCnt="5"/>
      <dgm:spPr/>
      <dgm:t>
        <a:bodyPr/>
        <a:lstStyle/>
        <a:p>
          <a:endParaRPr lang="ru-RU"/>
        </a:p>
      </dgm:t>
    </dgm:pt>
    <dgm:pt modelId="{35EED2CE-52E6-4D68-8C30-4F33A40E4036}" type="pres">
      <dgm:prSet presAssocID="{491653F4-F4C3-49DA-8E85-59EF6160A1EE}" presName="horz1" presStyleCnt="0"/>
      <dgm:spPr/>
      <dgm:t>
        <a:bodyPr/>
        <a:lstStyle/>
        <a:p>
          <a:endParaRPr lang="ru-RU"/>
        </a:p>
      </dgm:t>
    </dgm:pt>
    <dgm:pt modelId="{C64776A9-3254-4D9D-856F-1F7296AC9D94}" type="pres">
      <dgm:prSet presAssocID="{491653F4-F4C3-49DA-8E85-59EF6160A1EE}" presName="tx1" presStyleLbl="revTx" presStyleIdx="3" presStyleCnt="5"/>
      <dgm:spPr/>
      <dgm:t>
        <a:bodyPr/>
        <a:lstStyle/>
        <a:p>
          <a:endParaRPr lang="ru-RU"/>
        </a:p>
      </dgm:t>
    </dgm:pt>
    <dgm:pt modelId="{50BB010A-7322-4145-8E0F-F95EDFDB634E}" type="pres">
      <dgm:prSet presAssocID="{491653F4-F4C3-49DA-8E85-59EF6160A1EE}" presName="vert1" presStyleCnt="0"/>
      <dgm:spPr/>
      <dgm:t>
        <a:bodyPr/>
        <a:lstStyle/>
        <a:p>
          <a:endParaRPr lang="ru-RU"/>
        </a:p>
      </dgm:t>
    </dgm:pt>
    <dgm:pt modelId="{2137DF79-C9EB-40C8-B11B-CF28A854397F}" type="pres">
      <dgm:prSet presAssocID="{3FE989C8-692B-4D1C-A619-4A254F872BCA}" presName="thickLine" presStyleLbl="alignNode1" presStyleIdx="4" presStyleCnt="5"/>
      <dgm:spPr/>
      <dgm:t>
        <a:bodyPr/>
        <a:lstStyle/>
        <a:p>
          <a:endParaRPr lang="ru-RU"/>
        </a:p>
      </dgm:t>
    </dgm:pt>
    <dgm:pt modelId="{3C0A3B9A-C42E-4E8D-AA3C-349AA334902A}" type="pres">
      <dgm:prSet presAssocID="{3FE989C8-692B-4D1C-A619-4A254F872BCA}" presName="horz1" presStyleCnt="0"/>
      <dgm:spPr/>
      <dgm:t>
        <a:bodyPr/>
        <a:lstStyle/>
        <a:p>
          <a:endParaRPr lang="ru-RU"/>
        </a:p>
      </dgm:t>
    </dgm:pt>
    <dgm:pt modelId="{0F422646-4C23-4904-96B6-3CA6AABE838D}" type="pres">
      <dgm:prSet presAssocID="{3FE989C8-692B-4D1C-A619-4A254F872BCA}" presName="tx1" presStyleLbl="revTx" presStyleIdx="4" presStyleCnt="5"/>
      <dgm:spPr/>
      <dgm:t>
        <a:bodyPr/>
        <a:lstStyle/>
        <a:p>
          <a:endParaRPr lang="ru-RU"/>
        </a:p>
      </dgm:t>
    </dgm:pt>
    <dgm:pt modelId="{FA0017A3-8BBF-4229-BB8C-28050ACF6765}" type="pres">
      <dgm:prSet presAssocID="{3FE989C8-692B-4D1C-A619-4A254F872BCA}" presName="vert1" presStyleCnt="0"/>
      <dgm:spPr/>
      <dgm:t>
        <a:bodyPr/>
        <a:lstStyle/>
        <a:p>
          <a:endParaRPr lang="ru-RU"/>
        </a:p>
      </dgm:t>
    </dgm:pt>
  </dgm:ptLst>
  <dgm:cxnLst>
    <dgm:cxn modelId="{AA8C161C-E6E6-4340-A59E-738843C1E4ED}" srcId="{A283E59D-D6F7-4FEE-AAB6-6B31CE521DA3}" destId="{3FE989C8-692B-4D1C-A619-4A254F872BCA}" srcOrd="4" destOrd="0" parTransId="{D985175B-56D8-4667-B434-1F48FA049027}" sibTransId="{8FAD4EFF-3522-4EEA-82AD-4A61AB0812ED}"/>
    <dgm:cxn modelId="{33F002E8-FF90-4B36-979C-88DB09ADBEB9}" srcId="{A283E59D-D6F7-4FEE-AAB6-6B31CE521DA3}" destId="{EF357044-E93B-44C8-9025-26B00F93D8A6}" srcOrd="2" destOrd="0" parTransId="{37232CC7-C5B7-4DCB-ADC9-E8712FC3A3D3}" sibTransId="{9341CC9E-C34B-4518-87B3-53E20A956480}"/>
    <dgm:cxn modelId="{E6D85B86-5A1C-4C2B-BFE0-207590E56125}" srcId="{A283E59D-D6F7-4FEE-AAB6-6B31CE521DA3}" destId="{B7425C7B-3B2A-4FDD-930A-CCBBBD4A3FFF}" srcOrd="1" destOrd="0" parTransId="{A5862B0C-CFBB-4E8A-8119-0EF717ED959D}" sibTransId="{3C98D03B-0815-463C-A175-0546634CF352}"/>
    <dgm:cxn modelId="{889761D6-B6B2-4EFA-9DDA-8265F3657A8A}" type="presOf" srcId="{B7425C7B-3B2A-4FDD-930A-CCBBBD4A3FFF}" destId="{A1A21FE0-4F5B-418E-BC24-DF13D941BB6C}" srcOrd="0" destOrd="0" presId="urn:microsoft.com/office/officeart/2008/layout/LinedList"/>
    <dgm:cxn modelId="{92248D1B-98BD-4BCC-AB44-BBBDCE5BDBBE}" type="presOf" srcId="{3FE989C8-692B-4D1C-A619-4A254F872BCA}" destId="{0F422646-4C23-4904-96B6-3CA6AABE838D}" srcOrd="0" destOrd="0" presId="urn:microsoft.com/office/officeart/2008/layout/LinedList"/>
    <dgm:cxn modelId="{409BBCC9-B1C0-41DE-A6F3-4BC3790FBB0F}" srcId="{A283E59D-D6F7-4FEE-AAB6-6B31CE521DA3}" destId="{491653F4-F4C3-49DA-8E85-59EF6160A1EE}" srcOrd="3" destOrd="0" parTransId="{336959DF-0BAA-4667-A0CB-93F6942A0421}" sibTransId="{B8209F06-5818-4F43-A673-F65BE3DBB221}"/>
    <dgm:cxn modelId="{D52E7AC1-06C7-4DEC-A8CD-FF75AB22E9ED}" type="presOf" srcId="{2967B727-3AA2-4365-9818-9870B020758A}" destId="{7A908F3E-6380-44DA-B13F-BDA201DF32DF}" srcOrd="0" destOrd="0" presId="urn:microsoft.com/office/officeart/2008/layout/LinedList"/>
    <dgm:cxn modelId="{D9D8325E-63B2-4FE0-9B2A-FAFF85DB3F2F}" type="presOf" srcId="{491653F4-F4C3-49DA-8E85-59EF6160A1EE}" destId="{C64776A9-3254-4D9D-856F-1F7296AC9D94}" srcOrd="0" destOrd="0" presId="urn:microsoft.com/office/officeart/2008/layout/LinedList"/>
    <dgm:cxn modelId="{BEB9B20D-D227-4D9E-92AB-B6DBBE046D8A}" srcId="{A283E59D-D6F7-4FEE-AAB6-6B31CE521DA3}" destId="{2967B727-3AA2-4365-9818-9870B020758A}" srcOrd="0" destOrd="0" parTransId="{AF4185BF-A897-4551-870C-0A1F9AFD6338}" sibTransId="{739C246E-BEC7-4C31-8B91-75F7C81D6F3E}"/>
    <dgm:cxn modelId="{C4ADED62-9B7F-4C62-A774-B4C10B886051}" type="presOf" srcId="{EF357044-E93B-44C8-9025-26B00F93D8A6}" destId="{04AAABF7-E538-41B8-B1BF-8053457A66AA}" srcOrd="0" destOrd="0" presId="urn:microsoft.com/office/officeart/2008/layout/LinedList"/>
    <dgm:cxn modelId="{BC2A1B0D-933A-46AE-BF19-F5FDCC570C6E}" type="presOf" srcId="{A283E59D-D6F7-4FEE-AAB6-6B31CE521DA3}" destId="{06455585-3E62-4B1F-A787-5D70462C5AF3}" srcOrd="0" destOrd="0" presId="urn:microsoft.com/office/officeart/2008/layout/LinedList"/>
    <dgm:cxn modelId="{FC664667-C80E-4BFE-8F1A-FE6FDD9FD2D3}" type="presParOf" srcId="{06455585-3E62-4B1F-A787-5D70462C5AF3}" destId="{84A7496B-1359-46FC-ADD3-ED0915A3037F}" srcOrd="0" destOrd="0" presId="urn:microsoft.com/office/officeart/2008/layout/LinedList"/>
    <dgm:cxn modelId="{68718E17-6C50-462E-A570-E8C360B3EC8C}" type="presParOf" srcId="{06455585-3E62-4B1F-A787-5D70462C5AF3}" destId="{89D0BF5B-4E9F-4646-9636-BDF21317A148}" srcOrd="1" destOrd="0" presId="urn:microsoft.com/office/officeart/2008/layout/LinedList"/>
    <dgm:cxn modelId="{BCDF852B-5B9B-41A9-BA09-94430843064F}" type="presParOf" srcId="{89D0BF5B-4E9F-4646-9636-BDF21317A148}" destId="{7A908F3E-6380-44DA-B13F-BDA201DF32DF}" srcOrd="0" destOrd="0" presId="urn:microsoft.com/office/officeart/2008/layout/LinedList"/>
    <dgm:cxn modelId="{2C2E196B-2294-4031-991F-DA5D2B174DCE}" type="presParOf" srcId="{89D0BF5B-4E9F-4646-9636-BDF21317A148}" destId="{83D85464-8973-4973-A44D-EAA55DD86618}" srcOrd="1" destOrd="0" presId="urn:microsoft.com/office/officeart/2008/layout/LinedList"/>
    <dgm:cxn modelId="{11876483-D62E-4E05-A37F-765ED9D32A0F}" type="presParOf" srcId="{06455585-3E62-4B1F-A787-5D70462C5AF3}" destId="{01D5CE16-C876-49CA-B989-5D8A86DF0193}" srcOrd="2" destOrd="0" presId="urn:microsoft.com/office/officeart/2008/layout/LinedList"/>
    <dgm:cxn modelId="{1A4C75F1-6B2A-4CD2-8AAD-4A9F07E42022}" type="presParOf" srcId="{06455585-3E62-4B1F-A787-5D70462C5AF3}" destId="{C2EBEC62-26C1-450A-9FA1-D5082B3791C5}" srcOrd="3" destOrd="0" presId="urn:microsoft.com/office/officeart/2008/layout/LinedList"/>
    <dgm:cxn modelId="{D3130A93-62AF-432C-BE26-DCEE6CF27225}" type="presParOf" srcId="{C2EBEC62-26C1-450A-9FA1-D5082B3791C5}" destId="{A1A21FE0-4F5B-418E-BC24-DF13D941BB6C}" srcOrd="0" destOrd="0" presId="urn:microsoft.com/office/officeart/2008/layout/LinedList"/>
    <dgm:cxn modelId="{EAF20B51-DD12-403B-9B2A-B14D99495D4E}" type="presParOf" srcId="{C2EBEC62-26C1-450A-9FA1-D5082B3791C5}" destId="{1A4C61AB-3D3B-4327-851E-0815B9C37E94}" srcOrd="1" destOrd="0" presId="urn:microsoft.com/office/officeart/2008/layout/LinedList"/>
    <dgm:cxn modelId="{6FBC2FB4-A7DD-4C13-AB19-A9AC32972A07}" type="presParOf" srcId="{06455585-3E62-4B1F-A787-5D70462C5AF3}" destId="{3795671F-B744-4C29-9188-4B12478899FF}" srcOrd="4" destOrd="0" presId="urn:microsoft.com/office/officeart/2008/layout/LinedList"/>
    <dgm:cxn modelId="{FFFCDA29-610C-4F3A-976E-C099BAB0942B}" type="presParOf" srcId="{06455585-3E62-4B1F-A787-5D70462C5AF3}" destId="{CE8647DF-72C7-49F7-964C-2CFC7CD82788}" srcOrd="5" destOrd="0" presId="urn:microsoft.com/office/officeart/2008/layout/LinedList"/>
    <dgm:cxn modelId="{9BD2FFC0-BDD8-45EF-8DD5-32485ED53695}" type="presParOf" srcId="{CE8647DF-72C7-49F7-964C-2CFC7CD82788}" destId="{04AAABF7-E538-41B8-B1BF-8053457A66AA}" srcOrd="0" destOrd="0" presId="urn:microsoft.com/office/officeart/2008/layout/LinedList"/>
    <dgm:cxn modelId="{1518E982-06BD-4A8E-B52F-B17FD5F59E64}" type="presParOf" srcId="{CE8647DF-72C7-49F7-964C-2CFC7CD82788}" destId="{013910D4-FF8B-4246-8D8B-8AFCC1486094}" srcOrd="1" destOrd="0" presId="urn:microsoft.com/office/officeart/2008/layout/LinedList"/>
    <dgm:cxn modelId="{664B0E86-7DB3-440A-9CD6-5B30B5E5EE82}" type="presParOf" srcId="{06455585-3E62-4B1F-A787-5D70462C5AF3}" destId="{B30146A7-B9B4-4881-9342-34CD00A7EBEE}" srcOrd="6" destOrd="0" presId="urn:microsoft.com/office/officeart/2008/layout/LinedList"/>
    <dgm:cxn modelId="{CD86D4ED-AAC9-48A4-BC5C-D58AE70ED39A}" type="presParOf" srcId="{06455585-3E62-4B1F-A787-5D70462C5AF3}" destId="{35EED2CE-52E6-4D68-8C30-4F33A40E4036}" srcOrd="7" destOrd="0" presId="urn:microsoft.com/office/officeart/2008/layout/LinedList"/>
    <dgm:cxn modelId="{5F8E0D81-060A-49CE-84A8-29988D8F38CF}" type="presParOf" srcId="{35EED2CE-52E6-4D68-8C30-4F33A40E4036}" destId="{C64776A9-3254-4D9D-856F-1F7296AC9D94}" srcOrd="0" destOrd="0" presId="urn:microsoft.com/office/officeart/2008/layout/LinedList"/>
    <dgm:cxn modelId="{E1E4E0CE-EBD2-40BB-B8CB-B54EF2C9FB2A}" type="presParOf" srcId="{35EED2CE-52E6-4D68-8C30-4F33A40E4036}" destId="{50BB010A-7322-4145-8E0F-F95EDFDB634E}" srcOrd="1" destOrd="0" presId="urn:microsoft.com/office/officeart/2008/layout/LinedList"/>
    <dgm:cxn modelId="{54625621-1D27-4D6E-A089-702A9D185B3D}" type="presParOf" srcId="{06455585-3E62-4B1F-A787-5D70462C5AF3}" destId="{2137DF79-C9EB-40C8-B11B-CF28A854397F}" srcOrd="8" destOrd="0" presId="urn:microsoft.com/office/officeart/2008/layout/LinedList"/>
    <dgm:cxn modelId="{7FA7D990-7FED-49C4-B7D8-BED4F4D3C6DA}" type="presParOf" srcId="{06455585-3E62-4B1F-A787-5D70462C5AF3}" destId="{3C0A3B9A-C42E-4E8D-AA3C-349AA334902A}" srcOrd="9" destOrd="0" presId="urn:microsoft.com/office/officeart/2008/layout/LinedList"/>
    <dgm:cxn modelId="{5C8CB9E4-E96C-4BEA-832F-EFA953E63985}" type="presParOf" srcId="{3C0A3B9A-C42E-4E8D-AA3C-349AA334902A}" destId="{0F422646-4C23-4904-96B6-3CA6AABE838D}" srcOrd="0" destOrd="0" presId="urn:microsoft.com/office/officeart/2008/layout/LinedList"/>
    <dgm:cxn modelId="{9C3F13AF-2ECB-4272-9351-4DAA3E2F9FC7}" type="presParOf" srcId="{3C0A3B9A-C42E-4E8D-AA3C-349AA334902A}" destId="{FA0017A3-8BBF-4229-BB8C-28050ACF67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83E59D-D6F7-4FEE-AAB6-6B31CE521DA3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BC5F51-7C79-4FBD-8A1D-B499BB6829B2}">
      <dgm:prSet phldrT="[Текст]" custT="1"/>
      <dgm:spPr/>
      <dgm:t>
        <a:bodyPr/>
        <a:lstStyle/>
        <a:p>
          <a:r>
            <a:rPr lang="ru-RU" sz="1600" b="0" dirty="0" smtClean="0">
              <a:latin typeface="Roboto Light" panose="02000000000000000000" pitchFamily="2" charset="0"/>
              <a:ea typeface="Roboto Light" panose="02000000000000000000" pitchFamily="2" charset="0"/>
            </a:rPr>
            <a:t>6. Гарантийное письмо о </a:t>
          </a:r>
          <a:r>
            <a:rPr lang="ru-RU" sz="1600" b="0" dirty="0" err="1" smtClean="0">
              <a:latin typeface="Roboto Light" panose="02000000000000000000" pitchFamily="2" charset="0"/>
              <a:ea typeface="Roboto Light" panose="02000000000000000000" pitchFamily="2" charset="0"/>
            </a:rPr>
            <a:t>софинансировании</a:t>
          </a:r>
          <a:r>
            <a:rPr lang="ru-RU" sz="1600" b="0" dirty="0" smtClean="0">
              <a:latin typeface="Roboto Light" panose="02000000000000000000" pitchFamily="2" charset="0"/>
              <a:ea typeface="Roboto Light" panose="02000000000000000000" pitchFamily="2" charset="0"/>
            </a:rPr>
            <a:t> проекта за счет средств бюджета муниципального образования за подписью главы местной администрации;</a:t>
          </a:r>
          <a:endParaRPr lang="ru-RU" sz="1600" b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286BB3B6-1FDD-468F-8173-7791ACD2B66D}" type="parTrans" cxnId="{D811BC2B-4B82-4F77-8756-A4C5C7A6F5ED}">
      <dgm:prSet/>
      <dgm:spPr/>
      <dgm:t>
        <a:bodyPr/>
        <a:lstStyle/>
        <a:p>
          <a:endParaRPr lang="ru-RU" sz="1600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5D581EEE-2517-4C43-A882-AEF9C362766B}" type="sibTrans" cxnId="{D811BC2B-4B82-4F77-8756-A4C5C7A6F5ED}">
      <dgm:prSet/>
      <dgm:spPr/>
      <dgm:t>
        <a:bodyPr/>
        <a:lstStyle/>
        <a:p>
          <a:endParaRPr lang="ru-RU" sz="1600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CA5247E4-B741-40F1-B6E0-2956C0311779}">
      <dgm:prSet custT="1"/>
      <dgm:spPr/>
      <dgm:t>
        <a:bodyPr/>
        <a:lstStyle/>
        <a:p>
          <a:r>
            <a:rPr lang="ru-RU" sz="1600" b="0" dirty="0" smtClean="0">
              <a:latin typeface="Roboto Light" panose="02000000000000000000" pitchFamily="2" charset="0"/>
              <a:ea typeface="Roboto Light" panose="02000000000000000000" pitchFamily="2" charset="0"/>
            </a:rPr>
            <a:t>7. Гарантийные письма от физических лиц, индивидуальных предпринимателей, юридических и иных лиц в поддержку проекта в </a:t>
          </a:r>
          <a:r>
            <a:rPr lang="ru-RU" sz="1600" b="0" dirty="0" err="1" smtClean="0">
              <a:latin typeface="Roboto Light" panose="02000000000000000000" pitchFamily="2" charset="0"/>
              <a:ea typeface="Roboto Light" panose="02000000000000000000" pitchFamily="2" charset="0"/>
            </a:rPr>
            <a:t>неденежной</a:t>
          </a:r>
          <a:r>
            <a:rPr lang="ru-RU" sz="1600" b="0" dirty="0" smtClean="0">
              <a:latin typeface="Roboto Light" panose="02000000000000000000" pitchFamily="2" charset="0"/>
              <a:ea typeface="Roboto Light" panose="02000000000000000000" pitchFamily="2" charset="0"/>
            </a:rPr>
            <a:t> форме;</a:t>
          </a:r>
          <a:endParaRPr lang="ru-RU" sz="1600" b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23F5D462-37E7-4AD4-B95E-F23651A08540}" type="parTrans" cxnId="{6525AFFE-B52C-4772-A012-1B7EC432B8D2}">
      <dgm:prSet/>
      <dgm:spPr/>
      <dgm:t>
        <a:bodyPr/>
        <a:lstStyle/>
        <a:p>
          <a:endParaRPr lang="ru-RU" sz="1600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15045EFD-04C2-45FD-ADF0-ACA86BA90DF6}" type="sibTrans" cxnId="{6525AFFE-B52C-4772-A012-1B7EC432B8D2}">
      <dgm:prSet/>
      <dgm:spPr/>
      <dgm:t>
        <a:bodyPr/>
        <a:lstStyle/>
        <a:p>
          <a:endParaRPr lang="ru-RU" sz="1600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F8191975-2494-422B-9942-6559A46820B7}">
      <dgm:prSet custT="1"/>
      <dgm:spPr/>
      <dgm:t>
        <a:bodyPr/>
        <a:lstStyle/>
        <a:p>
          <a:r>
            <a:rPr lang="ru-RU" sz="1600" b="0" dirty="0" smtClean="0">
              <a:latin typeface="Roboto Light" panose="02000000000000000000" pitchFamily="2" charset="0"/>
              <a:ea typeface="Roboto Light" panose="02000000000000000000" pitchFamily="2" charset="0"/>
            </a:rPr>
            <a:t>8. Презентация проекта, представленная в формате .</a:t>
          </a:r>
          <a:r>
            <a:rPr lang="ru-RU" sz="1600" b="0" dirty="0" err="1" smtClean="0">
              <a:latin typeface="Roboto Light" panose="02000000000000000000" pitchFamily="2" charset="0"/>
              <a:ea typeface="Roboto Light" panose="02000000000000000000" pitchFamily="2" charset="0"/>
            </a:rPr>
            <a:t>pdf</a:t>
          </a:r>
          <a:r>
            <a:rPr lang="ru-RU" sz="1600" b="0" dirty="0" smtClean="0">
              <a:latin typeface="Roboto Light" panose="02000000000000000000" pitchFamily="2" charset="0"/>
              <a:ea typeface="Roboto Light" panose="02000000000000000000" pitchFamily="2" charset="0"/>
            </a:rPr>
            <a:t> и содержащая не более 7 листов;</a:t>
          </a:r>
          <a:endParaRPr lang="ru-RU" sz="1600" b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5AD8E384-09B4-489F-9039-A62B15D6D362}" type="parTrans" cxnId="{D826703A-36CD-48D1-AD5F-18E2DCC7F853}">
      <dgm:prSet/>
      <dgm:spPr/>
      <dgm:t>
        <a:bodyPr/>
        <a:lstStyle/>
        <a:p>
          <a:endParaRPr lang="ru-RU" sz="1600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90D8D96F-1B6D-4482-B754-4601418DF29D}" type="sibTrans" cxnId="{D826703A-36CD-48D1-AD5F-18E2DCC7F853}">
      <dgm:prSet/>
      <dgm:spPr/>
      <dgm:t>
        <a:bodyPr/>
        <a:lstStyle/>
        <a:p>
          <a:endParaRPr lang="ru-RU" sz="1600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8FD9E24A-6ED5-4008-BB86-CDB493228E9F}">
      <dgm:prSet custT="1"/>
      <dgm:spPr/>
      <dgm:t>
        <a:bodyPr/>
        <a:lstStyle/>
        <a:p>
          <a:r>
            <a:rPr lang="ru-RU" sz="1600" b="0" dirty="0" smtClean="0">
              <a:latin typeface="Roboto Light" panose="02000000000000000000" pitchFamily="2" charset="0"/>
              <a:ea typeface="Roboto Light" panose="02000000000000000000" pitchFamily="2" charset="0"/>
            </a:rPr>
            <a:t>9. Копия свидетельства о государственной регистрации права или выписка из Единого государственного реестра недвижимости, подтверждающая право собственности муниципального образования на объект, на территории которого реализуется проект (при необходимости);</a:t>
          </a:r>
          <a:endParaRPr lang="ru-RU" sz="1600" b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E739FEE3-AD69-47E2-9657-3D5CB13221BA}" type="parTrans" cxnId="{6EB9F243-C1DA-4DDB-B769-663C07827D24}">
      <dgm:prSet/>
      <dgm:spPr/>
      <dgm:t>
        <a:bodyPr/>
        <a:lstStyle/>
        <a:p>
          <a:endParaRPr lang="ru-RU" sz="1600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4D06FC09-0634-4BF4-90E2-B34F8D9F905A}" type="sibTrans" cxnId="{6EB9F243-C1DA-4DDB-B769-663C07827D24}">
      <dgm:prSet/>
      <dgm:spPr/>
      <dgm:t>
        <a:bodyPr/>
        <a:lstStyle/>
        <a:p>
          <a:endParaRPr lang="ru-RU" sz="1600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256C41A1-E8A3-4D26-B993-512A192F5328}">
      <dgm:prSet custT="1"/>
      <dgm:spPr/>
      <dgm:t>
        <a:bodyPr/>
        <a:lstStyle/>
        <a:p>
          <a:r>
            <a:rPr lang="ru-RU" sz="1600" b="0" dirty="0" smtClean="0">
              <a:latin typeface="Roboto Light" panose="02000000000000000000" pitchFamily="2" charset="0"/>
              <a:ea typeface="Roboto Light" panose="02000000000000000000" pitchFamily="2" charset="0"/>
            </a:rPr>
            <a:t>10. Фотографии, свидетельствующие о неудовлетворительном состоянии объекта, предлагаемого для реализации в рамках проекта (при необходимости);</a:t>
          </a:r>
          <a:endParaRPr lang="ru-RU" sz="1600" b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374BBA0B-3160-4EB7-A46F-480AED57A721}" type="parTrans" cxnId="{2F013ED9-365F-4CBC-9C07-EB40D6EF5F43}">
      <dgm:prSet/>
      <dgm:spPr/>
      <dgm:t>
        <a:bodyPr/>
        <a:lstStyle/>
        <a:p>
          <a:endParaRPr lang="ru-RU" sz="1600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1DBD155A-15DB-4C81-A770-3AF3036D45AF}" type="sibTrans" cxnId="{2F013ED9-365F-4CBC-9C07-EB40D6EF5F43}">
      <dgm:prSet/>
      <dgm:spPr/>
      <dgm:t>
        <a:bodyPr/>
        <a:lstStyle/>
        <a:p>
          <a:endParaRPr lang="ru-RU" sz="1600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98C5D096-04FA-4CA2-8C3E-501C2FA9AA29}">
      <dgm:prSet custT="1"/>
      <dgm:spPr/>
      <dgm:t>
        <a:bodyPr/>
        <a:lstStyle/>
        <a:p>
          <a:r>
            <a:rPr lang="ru-RU" sz="1600" b="0" dirty="0" smtClean="0">
              <a:latin typeface="Roboto Light" panose="02000000000000000000" pitchFamily="2" charset="0"/>
              <a:ea typeface="Roboto Light" panose="02000000000000000000" pitchFamily="2" charset="0"/>
            </a:rPr>
            <a:t>11. Решение (постановление) местной администрации об участии в конкурсном отборе.</a:t>
          </a:r>
          <a:endParaRPr lang="ru-RU" sz="1600" b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24BBCD4A-0782-4158-973D-45F42993B4AD}" type="parTrans" cxnId="{2883AC42-55C3-4B2A-B20E-EFB4407FA52D}">
      <dgm:prSet/>
      <dgm:spPr/>
      <dgm:t>
        <a:bodyPr/>
        <a:lstStyle/>
        <a:p>
          <a:endParaRPr lang="ru-RU" sz="1600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87B1136F-0178-4E34-84BD-E107C9E570A8}" type="sibTrans" cxnId="{2883AC42-55C3-4B2A-B20E-EFB4407FA52D}">
      <dgm:prSet/>
      <dgm:spPr/>
      <dgm:t>
        <a:bodyPr/>
        <a:lstStyle/>
        <a:p>
          <a:endParaRPr lang="ru-RU" sz="1600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038E6A6A-18AD-4752-B638-65AB60AE72E6}">
      <dgm:prSet custT="1"/>
      <dgm:spPr/>
      <dgm:t>
        <a:bodyPr/>
        <a:lstStyle/>
        <a:p>
          <a:r>
            <a:rPr lang="ru-RU" sz="1600" b="0" dirty="0" smtClean="0">
              <a:latin typeface="Roboto Light" panose="02000000000000000000" pitchFamily="2" charset="0"/>
              <a:ea typeface="Roboto Light" panose="02000000000000000000" pitchFamily="2" charset="0"/>
            </a:rPr>
            <a:t>12. Сопроводительное письмо организатору конкурсного отбора проектов инициативного бюджетирования, основанных на инициативах обучающихся в муниципальных общеобразовательных организациях;</a:t>
          </a:r>
          <a:endParaRPr lang="ru-RU" sz="1600" b="0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6C01FC01-7644-4E37-A1C2-ABFE699E8CB3}" type="parTrans" cxnId="{EECC4DFC-D355-4165-A497-0475EA2E93C1}">
      <dgm:prSet/>
      <dgm:spPr/>
      <dgm:t>
        <a:bodyPr/>
        <a:lstStyle/>
        <a:p>
          <a:endParaRPr lang="ru-RU" sz="1600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FB9D76F2-506C-4008-BFBE-B7B3772AE9D8}" type="sibTrans" cxnId="{EECC4DFC-D355-4165-A497-0475EA2E93C1}">
      <dgm:prSet/>
      <dgm:spPr/>
      <dgm:t>
        <a:bodyPr/>
        <a:lstStyle/>
        <a:p>
          <a:endParaRPr lang="ru-RU" sz="1600" b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3A6E8C1C-472D-478E-8EE6-6B367A5B8D44}" type="pres">
      <dgm:prSet presAssocID="{A283E59D-D6F7-4FEE-AAB6-6B31CE521DA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0376EB3-C820-4E24-BC25-BD73CBDA5674}" type="pres">
      <dgm:prSet presAssocID="{55BC5F51-7C79-4FBD-8A1D-B499BB6829B2}" presName="thickLine" presStyleLbl="alignNode1" presStyleIdx="0" presStyleCnt="7"/>
      <dgm:spPr/>
    </dgm:pt>
    <dgm:pt modelId="{1B4194F0-2D3D-4B9C-BC9B-7F6F7AD382EA}" type="pres">
      <dgm:prSet presAssocID="{55BC5F51-7C79-4FBD-8A1D-B499BB6829B2}" presName="horz1" presStyleCnt="0"/>
      <dgm:spPr/>
    </dgm:pt>
    <dgm:pt modelId="{299E58E4-84C7-4BAA-811A-DD28A4A56F17}" type="pres">
      <dgm:prSet presAssocID="{55BC5F51-7C79-4FBD-8A1D-B499BB6829B2}" presName="tx1" presStyleLbl="revTx" presStyleIdx="0" presStyleCnt="7" custLinFactNeighborX="-119" custLinFactNeighborY="21940"/>
      <dgm:spPr/>
      <dgm:t>
        <a:bodyPr/>
        <a:lstStyle/>
        <a:p>
          <a:endParaRPr lang="ru-RU"/>
        </a:p>
      </dgm:t>
    </dgm:pt>
    <dgm:pt modelId="{819373FF-889F-4CB0-8A88-DD8371777B0A}" type="pres">
      <dgm:prSet presAssocID="{55BC5F51-7C79-4FBD-8A1D-B499BB6829B2}" presName="vert1" presStyleCnt="0"/>
      <dgm:spPr/>
    </dgm:pt>
    <dgm:pt modelId="{1633C074-16E8-4E81-AA08-A667B7D4B29F}" type="pres">
      <dgm:prSet presAssocID="{CA5247E4-B741-40F1-B6E0-2956C0311779}" presName="thickLine" presStyleLbl="alignNode1" presStyleIdx="1" presStyleCnt="7"/>
      <dgm:spPr/>
    </dgm:pt>
    <dgm:pt modelId="{3F9E8D1E-F2B2-49D1-87DE-4F4AC478CD32}" type="pres">
      <dgm:prSet presAssocID="{CA5247E4-B741-40F1-B6E0-2956C0311779}" presName="horz1" presStyleCnt="0"/>
      <dgm:spPr/>
    </dgm:pt>
    <dgm:pt modelId="{F3E1E44F-337C-4C55-BA41-A8AB2F1485EE}" type="pres">
      <dgm:prSet presAssocID="{CA5247E4-B741-40F1-B6E0-2956C0311779}" presName="tx1" presStyleLbl="revTx" presStyleIdx="1" presStyleCnt="7"/>
      <dgm:spPr/>
      <dgm:t>
        <a:bodyPr/>
        <a:lstStyle/>
        <a:p>
          <a:endParaRPr lang="ru-RU"/>
        </a:p>
      </dgm:t>
    </dgm:pt>
    <dgm:pt modelId="{0DD89D1F-137B-4918-9AA5-117BF52D94F1}" type="pres">
      <dgm:prSet presAssocID="{CA5247E4-B741-40F1-B6E0-2956C0311779}" presName="vert1" presStyleCnt="0"/>
      <dgm:spPr/>
    </dgm:pt>
    <dgm:pt modelId="{E8CD064D-B03C-43E6-B754-790E1E174110}" type="pres">
      <dgm:prSet presAssocID="{F8191975-2494-422B-9942-6559A46820B7}" presName="thickLine" presStyleLbl="alignNode1" presStyleIdx="2" presStyleCnt="7"/>
      <dgm:spPr/>
    </dgm:pt>
    <dgm:pt modelId="{52E58A0A-7778-4B65-A320-703982F526FC}" type="pres">
      <dgm:prSet presAssocID="{F8191975-2494-422B-9942-6559A46820B7}" presName="horz1" presStyleCnt="0"/>
      <dgm:spPr/>
    </dgm:pt>
    <dgm:pt modelId="{16CD0455-43F7-4880-98F6-633832A94C62}" type="pres">
      <dgm:prSet presAssocID="{F8191975-2494-422B-9942-6559A46820B7}" presName="tx1" presStyleLbl="revTx" presStyleIdx="2" presStyleCnt="7"/>
      <dgm:spPr/>
      <dgm:t>
        <a:bodyPr/>
        <a:lstStyle/>
        <a:p>
          <a:endParaRPr lang="ru-RU"/>
        </a:p>
      </dgm:t>
    </dgm:pt>
    <dgm:pt modelId="{782850BE-18EE-4044-BCA4-40189B64D06E}" type="pres">
      <dgm:prSet presAssocID="{F8191975-2494-422B-9942-6559A46820B7}" presName="vert1" presStyleCnt="0"/>
      <dgm:spPr/>
    </dgm:pt>
    <dgm:pt modelId="{F5620F2C-1D9D-45D5-BEC6-ED7E510909F5}" type="pres">
      <dgm:prSet presAssocID="{8FD9E24A-6ED5-4008-BB86-CDB493228E9F}" presName="thickLine" presStyleLbl="alignNode1" presStyleIdx="3" presStyleCnt="7" custLinFactNeighborX="120" custLinFactNeighborY="-31409"/>
      <dgm:spPr/>
    </dgm:pt>
    <dgm:pt modelId="{41EE85DF-A01D-422F-94CA-26934E7C891B}" type="pres">
      <dgm:prSet presAssocID="{8FD9E24A-6ED5-4008-BB86-CDB493228E9F}" presName="horz1" presStyleCnt="0"/>
      <dgm:spPr/>
    </dgm:pt>
    <dgm:pt modelId="{5ABF35C8-CE35-4238-BF4A-A1C4DFD536EE}" type="pres">
      <dgm:prSet presAssocID="{8FD9E24A-6ED5-4008-BB86-CDB493228E9F}" presName="tx1" presStyleLbl="revTx" presStyleIdx="3" presStyleCnt="7" custLinFactNeighborX="-120" custLinFactNeighborY="-20323"/>
      <dgm:spPr/>
      <dgm:t>
        <a:bodyPr/>
        <a:lstStyle/>
        <a:p>
          <a:endParaRPr lang="ru-RU"/>
        </a:p>
      </dgm:t>
    </dgm:pt>
    <dgm:pt modelId="{FA1CEDC5-BF2B-4E08-826A-E5DE6446C41B}" type="pres">
      <dgm:prSet presAssocID="{8FD9E24A-6ED5-4008-BB86-CDB493228E9F}" presName="vert1" presStyleCnt="0"/>
      <dgm:spPr/>
    </dgm:pt>
    <dgm:pt modelId="{F3ADFFC8-C69E-4524-B853-973176494DE0}" type="pres">
      <dgm:prSet presAssocID="{256C41A1-E8A3-4D26-B993-512A192F5328}" presName="thickLine" presStyleLbl="alignNode1" presStyleIdx="4" presStyleCnt="7"/>
      <dgm:spPr/>
    </dgm:pt>
    <dgm:pt modelId="{5A0E2D48-85BE-438E-90F5-E825C79D513B}" type="pres">
      <dgm:prSet presAssocID="{256C41A1-E8A3-4D26-B993-512A192F5328}" presName="horz1" presStyleCnt="0"/>
      <dgm:spPr/>
    </dgm:pt>
    <dgm:pt modelId="{1D291F52-3450-4328-A878-B19ED9DC9F07}" type="pres">
      <dgm:prSet presAssocID="{256C41A1-E8A3-4D26-B993-512A192F5328}" presName="tx1" presStyleLbl="revTx" presStyleIdx="4" presStyleCnt="7"/>
      <dgm:spPr/>
      <dgm:t>
        <a:bodyPr/>
        <a:lstStyle/>
        <a:p>
          <a:endParaRPr lang="ru-RU"/>
        </a:p>
      </dgm:t>
    </dgm:pt>
    <dgm:pt modelId="{BD7B8565-E729-400A-BCD6-C1731AE53CA7}" type="pres">
      <dgm:prSet presAssocID="{256C41A1-E8A3-4D26-B993-512A192F5328}" presName="vert1" presStyleCnt="0"/>
      <dgm:spPr/>
    </dgm:pt>
    <dgm:pt modelId="{6239E222-995D-414E-BA40-FCE996E887CD}" type="pres">
      <dgm:prSet presAssocID="{98C5D096-04FA-4CA2-8C3E-501C2FA9AA29}" presName="thickLine" presStyleLbl="alignNode1" presStyleIdx="5" presStyleCnt="7"/>
      <dgm:spPr/>
    </dgm:pt>
    <dgm:pt modelId="{0D858E4D-5946-4EBC-A59D-30C500C01B20}" type="pres">
      <dgm:prSet presAssocID="{98C5D096-04FA-4CA2-8C3E-501C2FA9AA29}" presName="horz1" presStyleCnt="0"/>
      <dgm:spPr/>
    </dgm:pt>
    <dgm:pt modelId="{B1FA1278-6D75-4346-9FF3-313E969D2AF3}" type="pres">
      <dgm:prSet presAssocID="{98C5D096-04FA-4CA2-8C3E-501C2FA9AA29}" presName="tx1" presStyleLbl="revTx" presStyleIdx="5" presStyleCnt="7"/>
      <dgm:spPr/>
      <dgm:t>
        <a:bodyPr/>
        <a:lstStyle/>
        <a:p>
          <a:endParaRPr lang="ru-RU"/>
        </a:p>
      </dgm:t>
    </dgm:pt>
    <dgm:pt modelId="{FF4EA0E2-FC61-4ED5-8698-242453931717}" type="pres">
      <dgm:prSet presAssocID="{98C5D096-04FA-4CA2-8C3E-501C2FA9AA29}" presName="vert1" presStyleCnt="0"/>
      <dgm:spPr/>
    </dgm:pt>
    <dgm:pt modelId="{7A93B4A7-596B-4CED-976C-9A1994785C3A}" type="pres">
      <dgm:prSet presAssocID="{038E6A6A-18AD-4752-B638-65AB60AE72E6}" presName="thickLine" presStyleLbl="alignNode1" presStyleIdx="6" presStyleCnt="7" custLinFactNeighborY="-36184"/>
      <dgm:spPr/>
    </dgm:pt>
    <dgm:pt modelId="{FD1A477D-5FFD-4809-BC77-53419694506A}" type="pres">
      <dgm:prSet presAssocID="{038E6A6A-18AD-4752-B638-65AB60AE72E6}" presName="horz1" presStyleCnt="0"/>
      <dgm:spPr/>
    </dgm:pt>
    <dgm:pt modelId="{539AF53E-13E2-4298-A95E-56C97482C934}" type="pres">
      <dgm:prSet presAssocID="{038E6A6A-18AD-4752-B638-65AB60AE72E6}" presName="tx1" presStyleLbl="revTx" presStyleIdx="6" presStyleCnt="7" custLinFactNeighborX="-123" custLinFactNeighborY="-22173"/>
      <dgm:spPr/>
      <dgm:t>
        <a:bodyPr/>
        <a:lstStyle/>
        <a:p>
          <a:endParaRPr lang="ru-RU"/>
        </a:p>
      </dgm:t>
    </dgm:pt>
    <dgm:pt modelId="{E75E632C-9497-4ADF-98D3-A1B20529651C}" type="pres">
      <dgm:prSet presAssocID="{038E6A6A-18AD-4752-B638-65AB60AE72E6}" presName="vert1" presStyleCnt="0"/>
      <dgm:spPr/>
    </dgm:pt>
  </dgm:ptLst>
  <dgm:cxnLst>
    <dgm:cxn modelId="{6EB9F243-C1DA-4DDB-B769-663C07827D24}" srcId="{A283E59D-D6F7-4FEE-AAB6-6B31CE521DA3}" destId="{8FD9E24A-6ED5-4008-BB86-CDB493228E9F}" srcOrd="3" destOrd="0" parTransId="{E739FEE3-AD69-47E2-9657-3D5CB13221BA}" sibTransId="{4D06FC09-0634-4BF4-90E2-B34F8D9F905A}"/>
    <dgm:cxn modelId="{863384C3-4D50-4F1F-A9FA-C2E64A71759F}" type="presOf" srcId="{A283E59D-D6F7-4FEE-AAB6-6B31CE521DA3}" destId="{3A6E8C1C-472D-478E-8EE6-6B367A5B8D44}" srcOrd="0" destOrd="0" presId="urn:microsoft.com/office/officeart/2008/layout/LinedList"/>
    <dgm:cxn modelId="{C09DB06E-5253-451B-AFD0-E52D74D6A180}" type="presOf" srcId="{CA5247E4-B741-40F1-B6E0-2956C0311779}" destId="{F3E1E44F-337C-4C55-BA41-A8AB2F1485EE}" srcOrd="0" destOrd="0" presId="urn:microsoft.com/office/officeart/2008/layout/LinedList"/>
    <dgm:cxn modelId="{2883AC42-55C3-4B2A-B20E-EFB4407FA52D}" srcId="{A283E59D-D6F7-4FEE-AAB6-6B31CE521DA3}" destId="{98C5D096-04FA-4CA2-8C3E-501C2FA9AA29}" srcOrd="5" destOrd="0" parTransId="{24BBCD4A-0782-4158-973D-45F42993B4AD}" sibTransId="{87B1136F-0178-4E34-84BD-E107C9E570A8}"/>
    <dgm:cxn modelId="{23103855-2CAC-417B-B5E2-46D53E01FC1F}" type="presOf" srcId="{98C5D096-04FA-4CA2-8C3E-501C2FA9AA29}" destId="{B1FA1278-6D75-4346-9FF3-313E969D2AF3}" srcOrd="0" destOrd="0" presId="urn:microsoft.com/office/officeart/2008/layout/LinedList"/>
    <dgm:cxn modelId="{8DFFB104-D1B7-4B41-AA1A-1E44284C8427}" type="presOf" srcId="{256C41A1-E8A3-4D26-B993-512A192F5328}" destId="{1D291F52-3450-4328-A878-B19ED9DC9F07}" srcOrd="0" destOrd="0" presId="urn:microsoft.com/office/officeart/2008/layout/LinedList"/>
    <dgm:cxn modelId="{29CBF33E-9F6A-4534-A982-B77E5F4DD0D9}" type="presOf" srcId="{8FD9E24A-6ED5-4008-BB86-CDB493228E9F}" destId="{5ABF35C8-CE35-4238-BF4A-A1C4DFD536EE}" srcOrd="0" destOrd="0" presId="urn:microsoft.com/office/officeart/2008/layout/LinedList"/>
    <dgm:cxn modelId="{6525AFFE-B52C-4772-A012-1B7EC432B8D2}" srcId="{A283E59D-D6F7-4FEE-AAB6-6B31CE521DA3}" destId="{CA5247E4-B741-40F1-B6E0-2956C0311779}" srcOrd="1" destOrd="0" parTransId="{23F5D462-37E7-4AD4-B95E-F23651A08540}" sibTransId="{15045EFD-04C2-45FD-ADF0-ACA86BA90DF6}"/>
    <dgm:cxn modelId="{D826703A-36CD-48D1-AD5F-18E2DCC7F853}" srcId="{A283E59D-D6F7-4FEE-AAB6-6B31CE521DA3}" destId="{F8191975-2494-422B-9942-6559A46820B7}" srcOrd="2" destOrd="0" parTransId="{5AD8E384-09B4-489F-9039-A62B15D6D362}" sibTransId="{90D8D96F-1B6D-4482-B754-4601418DF29D}"/>
    <dgm:cxn modelId="{2F013ED9-365F-4CBC-9C07-EB40D6EF5F43}" srcId="{A283E59D-D6F7-4FEE-AAB6-6B31CE521DA3}" destId="{256C41A1-E8A3-4D26-B993-512A192F5328}" srcOrd="4" destOrd="0" parTransId="{374BBA0B-3160-4EB7-A46F-480AED57A721}" sibTransId="{1DBD155A-15DB-4C81-A770-3AF3036D45AF}"/>
    <dgm:cxn modelId="{14379732-63DF-4535-99E0-3E09898CEE92}" type="presOf" srcId="{038E6A6A-18AD-4752-B638-65AB60AE72E6}" destId="{539AF53E-13E2-4298-A95E-56C97482C934}" srcOrd="0" destOrd="0" presId="urn:microsoft.com/office/officeart/2008/layout/LinedList"/>
    <dgm:cxn modelId="{F181E708-00C3-4976-9921-C1CDEF7EAB38}" type="presOf" srcId="{55BC5F51-7C79-4FBD-8A1D-B499BB6829B2}" destId="{299E58E4-84C7-4BAA-811A-DD28A4A56F17}" srcOrd="0" destOrd="0" presId="urn:microsoft.com/office/officeart/2008/layout/LinedList"/>
    <dgm:cxn modelId="{D811BC2B-4B82-4F77-8756-A4C5C7A6F5ED}" srcId="{A283E59D-D6F7-4FEE-AAB6-6B31CE521DA3}" destId="{55BC5F51-7C79-4FBD-8A1D-B499BB6829B2}" srcOrd="0" destOrd="0" parTransId="{286BB3B6-1FDD-468F-8173-7791ACD2B66D}" sibTransId="{5D581EEE-2517-4C43-A882-AEF9C362766B}"/>
    <dgm:cxn modelId="{FB138802-6B44-41F8-9995-C6F8A905F0A7}" type="presOf" srcId="{F8191975-2494-422B-9942-6559A46820B7}" destId="{16CD0455-43F7-4880-98F6-633832A94C62}" srcOrd="0" destOrd="0" presId="urn:microsoft.com/office/officeart/2008/layout/LinedList"/>
    <dgm:cxn modelId="{EECC4DFC-D355-4165-A497-0475EA2E93C1}" srcId="{A283E59D-D6F7-4FEE-AAB6-6B31CE521DA3}" destId="{038E6A6A-18AD-4752-B638-65AB60AE72E6}" srcOrd="6" destOrd="0" parTransId="{6C01FC01-7644-4E37-A1C2-ABFE699E8CB3}" sibTransId="{FB9D76F2-506C-4008-BFBE-B7B3772AE9D8}"/>
    <dgm:cxn modelId="{ED03A081-A294-4E8F-A2C3-3A2A4815803E}" type="presParOf" srcId="{3A6E8C1C-472D-478E-8EE6-6B367A5B8D44}" destId="{40376EB3-C820-4E24-BC25-BD73CBDA5674}" srcOrd="0" destOrd="0" presId="urn:microsoft.com/office/officeart/2008/layout/LinedList"/>
    <dgm:cxn modelId="{9FE33943-9694-4109-9B59-D1EFC20D6A03}" type="presParOf" srcId="{3A6E8C1C-472D-478E-8EE6-6B367A5B8D44}" destId="{1B4194F0-2D3D-4B9C-BC9B-7F6F7AD382EA}" srcOrd="1" destOrd="0" presId="urn:microsoft.com/office/officeart/2008/layout/LinedList"/>
    <dgm:cxn modelId="{9D6588E3-6654-4701-AEDB-DB74AD0D82EE}" type="presParOf" srcId="{1B4194F0-2D3D-4B9C-BC9B-7F6F7AD382EA}" destId="{299E58E4-84C7-4BAA-811A-DD28A4A56F17}" srcOrd="0" destOrd="0" presId="urn:microsoft.com/office/officeart/2008/layout/LinedList"/>
    <dgm:cxn modelId="{9439860E-EF91-4578-8CC5-6504A6C7E0D1}" type="presParOf" srcId="{1B4194F0-2D3D-4B9C-BC9B-7F6F7AD382EA}" destId="{819373FF-889F-4CB0-8A88-DD8371777B0A}" srcOrd="1" destOrd="0" presId="urn:microsoft.com/office/officeart/2008/layout/LinedList"/>
    <dgm:cxn modelId="{EFE67B02-BBA4-4FD1-93D5-6AFF4A9FFC47}" type="presParOf" srcId="{3A6E8C1C-472D-478E-8EE6-6B367A5B8D44}" destId="{1633C074-16E8-4E81-AA08-A667B7D4B29F}" srcOrd="2" destOrd="0" presId="urn:microsoft.com/office/officeart/2008/layout/LinedList"/>
    <dgm:cxn modelId="{3947DF86-97D3-4ACF-A809-E07E22BC6498}" type="presParOf" srcId="{3A6E8C1C-472D-478E-8EE6-6B367A5B8D44}" destId="{3F9E8D1E-F2B2-49D1-87DE-4F4AC478CD32}" srcOrd="3" destOrd="0" presId="urn:microsoft.com/office/officeart/2008/layout/LinedList"/>
    <dgm:cxn modelId="{9310F574-43F4-45D9-BBBF-C0850AEB52CB}" type="presParOf" srcId="{3F9E8D1E-F2B2-49D1-87DE-4F4AC478CD32}" destId="{F3E1E44F-337C-4C55-BA41-A8AB2F1485EE}" srcOrd="0" destOrd="0" presId="urn:microsoft.com/office/officeart/2008/layout/LinedList"/>
    <dgm:cxn modelId="{61A5127A-AEB4-4BD6-9E91-F691376CEF0E}" type="presParOf" srcId="{3F9E8D1E-F2B2-49D1-87DE-4F4AC478CD32}" destId="{0DD89D1F-137B-4918-9AA5-117BF52D94F1}" srcOrd="1" destOrd="0" presId="urn:microsoft.com/office/officeart/2008/layout/LinedList"/>
    <dgm:cxn modelId="{AF1EB623-3891-4CAA-BACD-E2AC4DC42107}" type="presParOf" srcId="{3A6E8C1C-472D-478E-8EE6-6B367A5B8D44}" destId="{E8CD064D-B03C-43E6-B754-790E1E174110}" srcOrd="4" destOrd="0" presId="urn:microsoft.com/office/officeart/2008/layout/LinedList"/>
    <dgm:cxn modelId="{36CA9D24-0746-45EE-81D1-F6BC9A129216}" type="presParOf" srcId="{3A6E8C1C-472D-478E-8EE6-6B367A5B8D44}" destId="{52E58A0A-7778-4B65-A320-703982F526FC}" srcOrd="5" destOrd="0" presId="urn:microsoft.com/office/officeart/2008/layout/LinedList"/>
    <dgm:cxn modelId="{90C382CF-F306-4A8F-904A-F4EC0A73B786}" type="presParOf" srcId="{52E58A0A-7778-4B65-A320-703982F526FC}" destId="{16CD0455-43F7-4880-98F6-633832A94C62}" srcOrd="0" destOrd="0" presId="urn:microsoft.com/office/officeart/2008/layout/LinedList"/>
    <dgm:cxn modelId="{EDB171AA-AF19-49F7-BE1C-2D3E0EAA7E13}" type="presParOf" srcId="{52E58A0A-7778-4B65-A320-703982F526FC}" destId="{782850BE-18EE-4044-BCA4-40189B64D06E}" srcOrd="1" destOrd="0" presId="urn:microsoft.com/office/officeart/2008/layout/LinedList"/>
    <dgm:cxn modelId="{49B41CFC-B413-45E4-BD94-9610849D1F7A}" type="presParOf" srcId="{3A6E8C1C-472D-478E-8EE6-6B367A5B8D44}" destId="{F5620F2C-1D9D-45D5-BEC6-ED7E510909F5}" srcOrd="6" destOrd="0" presId="urn:microsoft.com/office/officeart/2008/layout/LinedList"/>
    <dgm:cxn modelId="{F7CD5DD5-9984-45B4-87E7-5B89C06CCC3D}" type="presParOf" srcId="{3A6E8C1C-472D-478E-8EE6-6B367A5B8D44}" destId="{41EE85DF-A01D-422F-94CA-26934E7C891B}" srcOrd="7" destOrd="0" presId="urn:microsoft.com/office/officeart/2008/layout/LinedList"/>
    <dgm:cxn modelId="{A0C7A8F6-4E11-49F5-A350-35CD1E115681}" type="presParOf" srcId="{41EE85DF-A01D-422F-94CA-26934E7C891B}" destId="{5ABF35C8-CE35-4238-BF4A-A1C4DFD536EE}" srcOrd="0" destOrd="0" presId="urn:microsoft.com/office/officeart/2008/layout/LinedList"/>
    <dgm:cxn modelId="{7A2B51AF-3887-4777-83D2-775CF2B02AFD}" type="presParOf" srcId="{41EE85DF-A01D-422F-94CA-26934E7C891B}" destId="{FA1CEDC5-BF2B-4E08-826A-E5DE6446C41B}" srcOrd="1" destOrd="0" presId="urn:microsoft.com/office/officeart/2008/layout/LinedList"/>
    <dgm:cxn modelId="{9242017D-51C4-4629-9999-17961CDDC524}" type="presParOf" srcId="{3A6E8C1C-472D-478E-8EE6-6B367A5B8D44}" destId="{F3ADFFC8-C69E-4524-B853-973176494DE0}" srcOrd="8" destOrd="0" presId="urn:microsoft.com/office/officeart/2008/layout/LinedList"/>
    <dgm:cxn modelId="{F518E768-2216-4870-8BB8-B1FD2B617174}" type="presParOf" srcId="{3A6E8C1C-472D-478E-8EE6-6B367A5B8D44}" destId="{5A0E2D48-85BE-438E-90F5-E825C79D513B}" srcOrd="9" destOrd="0" presId="urn:microsoft.com/office/officeart/2008/layout/LinedList"/>
    <dgm:cxn modelId="{8DA5107D-8D25-4D2E-93AD-21C70D6C62B1}" type="presParOf" srcId="{5A0E2D48-85BE-438E-90F5-E825C79D513B}" destId="{1D291F52-3450-4328-A878-B19ED9DC9F07}" srcOrd="0" destOrd="0" presId="urn:microsoft.com/office/officeart/2008/layout/LinedList"/>
    <dgm:cxn modelId="{FC48FD05-9102-49CE-AAC3-547DE477398A}" type="presParOf" srcId="{5A0E2D48-85BE-438E-90F5-E825C79D513B}" destId="{BD7B8565-E729-400A-BCD6-C1731AE53CA7}" srcOrd="1" destOrd="0" presId="urn:microsoft.com/office/officeart/2008/layout/LinedList"/>
    <dgm:cxn modelId="{5EDCEA39-769B-45EB-A2C7-511EB9A24D3E}" type="presParOf" srcId="{3A6E8C1C-472D-478E-8EE6-6B367A5B8D44}" destId="{6239E222-995D-414E-BA40-FCE996E887CD}" srcOrd="10" destOrd="0" presId="urn:microsoft.com/office/officeart/2008/layout/LinedList"/>
    <dgm:cxn modelId="{2C7215A0-C59A-4B94-8763-DE534958F90B}" type="presParOf" srcId="{3A6E8C1C-472D-478E-8EE6-6B367A5B8D44}" destId="{0D858E4D-5946-4EBC-A59D-30C500C01B20}" srcOrd="11" destOrd="0" presId="urn:microsoft.com/office/officeart/2008/layout/LinedList"/>
    <dgm:cxn modelId="{80E9FDA4-0178-41E5-B0A9-5A1351B3BD4E}" type="presParOf" srcId="{0D858E4D-5946-4EBC-A59D-30C500C01B20}" destId="{B1FA1278-6D75-4346-9FF3-313E969D2AF3}" srcOrd="0" destOrd="0" presId="urn:microsoft.com/office/officeart/2008/layout/LinedList"/>
    <dgm:cxn modelId="{F6699E80-33C0-4D44-89FD-EE610C4C6C3F}" type="presParOf" srcId="{0D858E4D-5946-4EBC-A59D-30C500C01B20}" destId="{FF4EA0E2-FC61-4ED5-8698-242453931717}" srcOrd="1" destOrd="0" presId="urn:microsoft.com/office/officeart/2008/layout/LinedList"/>
    <dgm:cxn modelId="{F31E0A2A-EF04-49DE-92D3-DC1CBF088D8F}" type="presParOf" srcId="{3A6E8C1C-472D-478E-8EE6-6B367A5B8D44}" destId="{7A93B4A7-596B-4CED-976C-9A1994785C3A}" srcOrd="12" destOrd="0" presId="urn:microsoft.com/office/officeart/2008/layout/LinedList"/>
    <dgm:cxn modelId="{CCEFE587-EC09-49ED-8E50-51007FBDC910}" type="presParOf" srcId="{3A6E8C1C-472D-478E-8EE6-6B367A5B8D44}" destId="{FD1A477D-5FFD-4809-BC77-53419694506A}" srcOrd="13" destOrd="0" presId="urn:microsoft.com/office/officeart/2008/layout/LinedList"/>
    <dgm:cxn modelId="{D0741462-3577-4034-9CEF-EF373626B457}" type="presParOf" srcId="{FD1A477D-5FFD-4809-BC77-53419694506A}" destId="{539AF53E-13E2-4298-A95E-56C97482C934}" srcOrd="0" destOrd="0" presId="urn:microsoft.com/office/officeart/2008/layout/LinedList"/>
    <dgm:cxn modelId="{926B4788-D922-43FB-A577-BBF0AF803F12}" type="presParOf" srcId="{FD1A477D-5FFD-4809-BC77-53419694506A}" destId="{E75E632C-9497-4ADF-98D3-A1B2052965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7CA8E-194C-4BCD-9807-51286D13FFF8}">
      <dsp:nvSpPr>
        <dsp:cNvPr id="0" name=""/>
        <dsp:cNvSpPr/>
      </dsp:nvSpPr>
      <dsp:spPr>
        <a:xfrm>
          <a:off x="0" y="561"/>
          <a:ext cx="945941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95C717-C95C-4AD1-B416-B5F862351275}">
      <dsp:nvSpPr>
        <dsp:cNvPr id="0" name=""/>
        <dsp:cNvSpPr/>
      </dsp:nvSpPr>
      <dsp:spPr>
        <a:xfrm>
          <a:off x="0" y="561"/>
          <a:ext cx="9459415" cy="91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Центр изучения гражданских инициатив;</a:t>
          </a:r>
          <a:endParaRPr lang="ru-RU" sz="3000" b="1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561"/>
        <a:ext cx="9459415" cy="919482"/>
      </dsp:txXfrm>
    </dsp:sp>
    <dsp:sp modelId="{9ED726EE-FCED-4866-B5D1-A24FBFAB53B6}">
      <dsp:nvSpPr>
        <dsp:cNvPr id="0" name=""/>
        <dsp:cNvSpPr/>
      </dsp:nvSpPr>
      <dsp:spPr>
        <a:xfrm>
          <a:off x="0" y="920044"/>
          <a:ext cx="945941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587F2B-07EB-4BDF-A408-250E348D7083}">
      <dsp:nvSpPr>
        <dsp:cNvPr id="0" name=""/>
        <dsp:cNvSpPr/>
      </dsp:nvSpPr>
      <dsp:spPr>
        <a:xfrm>
          <a:off x="0" y="920044"/>
          <a:ext cx="9459415" cy="91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Координаторы Проекта в муниципальных районах;</a:t>
          </a:r>
          <a:endParaRPr lang="ru-RU" sz="3000" b="1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920044"/>
        <a:ext cx="9459415" cy="919482"/>
      </dsp:txXfrm>
    </dsp:sp>
    <dsp:sp modelId="{581FF19F-B0B7-4029-8AC9-8C5F85A4A412}">
      <dsp:nvSpPr>
        <dsp:cNvPr id="0" name=""/>
        <dsp:cNvSpPr/>
      </dsp:nvSpPr>
      <dsp:spPr>
        <a:xfrm>
          <a:off x="0" y="1839526"/>
          <a:ext cx="945941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5E4229-5BA1-4361-B50C-0D3C5DB74E21}">
      <dsp:nvSpPr>
        <dsp:cNvPr id="0" name=""/>
        <dsp:cNvSpPr/>
      </dsp:nvSpPr>
      <dsp:spPr>
        <a:xfrm>
          <a:off x="0" y="1839526"/>
          <a:ext cx="9459415" cy="91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smtClean="0">
              <a:latin typeface="Roboto Light" panose="02000000000000000000" pitchFamily="2" charset="0"/>
              <a:ea typeface="Roboto Light" panose="02000000000000000000" pitchFamily="2" charset="0"/>
            </a:rPr>
            <a:t>Штаб ШкИБ в школах;</a:t>
          </a:r>
          <a:endParaRPr lang="ru-RU" sz="3000" b="1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1839526"/>
        <a:ext cx="9459415" cy="919482"/>
      </dsp:txXfrm>
    </dsp:sp>
    <dsp:sp modelId="{DD03F47C-734D-4F3B-9A4C-D95768C1692D}">
      <dsp:nvSpPr>
        <dsp:cNvPr id="0" name=""/>
        <dsp:cNvSpPr/>
      </dsp:nvSpPr>
      <dsp:spPr>
        <a:xfrm>
          <a:off x="0" y="2759009"/>
          <a:ext cx="945941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CC55E4-4FCF-4A99-990B-45EAE4487E3D}">
      <dsp:nvSpPr>
        <dsp:cNvPr id="0" name=""/>
        <dsp:cNvSpPr/>
      </dsp:nvSpPr>
      <dsp:spPr>
        <a:xfrm>
          <a:off x="0" y="2759009"/>
          <a:ext cx="9459415" cy="91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latin typeface="Roboto Light" panose="02000000000000000000" pitchFamily="2" charset="0"/>
              <a:ea typeface="Roboto Light" panose="02000000000000000000" pitchFamily="2" charset="0"/>
            </a:rPr>
            <a:t>Учащиеся школ; Советы обучающихся;</a:t>
          </a:r>
        </a:p>
      </dsp:txBody>
      <dsp:txXfrm>
        <a:off x="0" y="2759009"/>
        <a:ext cx="9459415" cy="919482"/>
      </dsp:txXfrm>
    </dsp:sp>
    <dsp:sp modelId="{C309D071-ECF2-46BB-8836-9CF58F39346D}">
      <dsp:nvSpPr>
        <dsp:cNvPr id="0" name=""/>
        <dsp:cNvSpPr/>
      </dsp:nvSpPr>
      <dsp:spPr>
        <a:xfrm>
          <a:off x="0" y="3678491"/>
          <a:ext cx="945941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1ECB68-D645-4647-A737-AE1C800D68E2}">
      <dsp:nvSpPr>
        <dsp:cNvPr id="0" name=""/>
        <dsp:cNvSpPr/>
      </dsp:nvSpPr>
      <dsp:spPr>
        <a:xfrm>
          <a:off x="0" y="3678491"/>
          <a:ext cx="9459415" cy="91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latin typeface="Roboto Light" panose="02000000000000000000" pitchFamily="2" charset="0"/>
              <a:ea typeface="Roboto Light" panose="02000000000000000000" pitchFamily="2" charset="0"/>
            </a:rPr>
            <a:t>Инициативные граждане/волонтеры;</a:t>
          </a:r>
        </a:p>
      </dsp:txBody>
      <dsp:txXfrm>
        <a:off x="0" y="3678491"/>
        <a:ext cx="9459415" cy="91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54907-BD4E-4533-A8EB-AEB301046E5B}">
      <dsp:nvSpPr>
        <dsp:cNvPr id="0" name=""/>
        <dsp:cNvSpPr/>
      </dsp:nvSpPr>
      <dsp:spPr>
        <a:xfrm>
          <a:off x="198330" y="240346"/>
          <a:ext cx="4654210" cy="145444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141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Утвердить необходимые НПА</a:t>
          </a:r>
          <a:endParaRPr lang="ru-RU" sz="2400" b="1" i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198330" y="240346"/>
        <a:ext cx="4654210" cy="1454440"/>
      </dsp:txXfrm>
    </dsp:sp>
    <dsp:sp modelId="{11111AC4-8F49-44EE-BBBB-69AA0E5CC0DD}">
      <dsp:nvSpPr>
        <dsp:cNvPr id="0" name=""/>
        <dsp:cNvSpPr/>
      </dsp:nvSpPr>
      <dsp:spPr>
        <a:xfrm>
          <a:off x="4405" y="30260"/>
          <a:ext cx="1018108" cy="15271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9A6CA5-F008-406B-B09A-00D33ECD9D14}">
      <dsp:nvSpPr>
        <dsp:cNvPr id="0" name=""/>
        <dsp:cNvSpPr/>
      </dsp:nvSpPr>
      <dsp:spPr>
        <a:xfrm>
          <a:off x="5220968" y="240346"/>
          <a:ext cx="4654210" cy="145444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141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smtClean="0">
              <a:latin typeface="Roboto Light" panose="02000000000000000000" pitchFamily="2" charset="0"/>
              <a:ea typeface="Roboto Light" panose="02000000000000000000" pitchFamily="2" charset="0"/>
            </a:rPr>
            <a:t>Предусмотреть софинансирование Проекта школьного инициативного бюджетирования из бюджета района</a:t>
          </a:r>
          <a:endParaRPr lang="ru-RU" sz="2000" b="1" i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5220968" y="240346"/>
        <a:ext cx="4654210" cy="1454440"/>
      </dsp:txXfrm>
    </dsp:sp>
    <dsp:sp modelId="{FEDC3910-7A21-45D3-AB01-085630ADA878}">
      <dsp:nvSpPr>
        <dsp:cNvPr id="0" name=""/>
        <dsp:cNvSpPr/>
      </dsp:nvSpPr>
      <dsp:spPr>
        <a:xfrm>
          <a:off x="5027043" y="30260"/>
          <a:ext cx="1018108" cy="15271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71534F-966B-4BD5-B51D-EE09C8D81943}">
      <dsp:nvSpPr>
        <dsp:cNvPr id="0" name=""/>
        <dsp:cNvSpPr/>
      </dsp:nvSpPr>
      <dsp:spPr>
        <a:xfrm>
          <a:off x="198330" y="2071325"/>
          <a:ext cx="4654210" cy="145444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141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Загрузить необходимые файлы в форму заявки на сайт «Открытый бюджет» в раздел «Крым как мы хотим»</a:t>
          </a:r>
          <a:endParaRPr lang="ru-RU" sz="2000" b="1" i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198330" y="2071325"/>
        <a:ext cx="4654210" cy="1454440"/>
      </dsp:txXfrm>
    </dsp:sp>
    <dsp:sp modelId="{18C56969-1B2C-453B-8534-8678065289EE}">
      <dsp:nvSpPr>
        <dsp:cNvPr id="0" name=""/>
        <dsp:cNvSpPr/>
      </dsp:nvSpPr>
      <dsp:spPr>
        <a:xfrm>
          <a:off x="4405" y="1861239"/>
          <a:ext cx="1018108" cy="15271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EE4418-6C1E-4E56-94D1-7F85FC44F9CC}">
      <dsp:nvSpPr>
        <dsp:cNvPr id="0" name=""/>
        <dsp:cNvSpPr/>
      </dsp:nvSpPr>
      <dsp:spPr>
        <a:xfrm>
          <a:off x="5220968" y="2071325"/>
          <a:ext cx="4654210" cy="145444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141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Формирование *отчетов</a:t>
          </a:r>
          <a:endParaRPr lang="ru-RU" sz="2000" b="1" i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5220968" y="2071325"/>
        <a:ext cx="4654210" cy="1454440"/>
      </dsp:txXfrm>
    </dsp:sp>
    <dsp:sp modelId="{9FE8C8E8-AD7F-4F4B-B7A8-1562220728D7}">
      <dsp:nvSpPr>
        <dsp:cNvPr id="0" name=""/>
        <dsp:cNvSpPr/>
      </dsp:nvSpPr>
      <dsp:spPr>
        <a:xfrm>
          <a:off x="5027043" y="1861239"/>
          <a:ext cx="1018108" cy="15271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BEC4A-DBD8-43A4-B96B-977BED1EF6A8}">
      <dsp:nvSpPr>
        <dsp:cNvPr id="0" name=""/>
        <dsp:cNvSpPr/>
      </dsp:nvSpPr>
      <dsp:spPr>
        <a:xfrm>
          <a:off x="205008" y="295949"/>
          <a:ext cx="4409966" cy="137811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4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Roboto Light" panose="02000000000000000000" pitchFamily="2" charset="0"/>
              <a:ea typeface="Roboto Light" panose="02000000000000000000" pitchFamily="2" charset="0"/>
            </a:rPr>
            <a:t>Принять Положение о школьном инициативном бюджетировании в образовательной организации;</a:t>
          </a:r>
          <a:endParaRPr lang="ru-RU" sz="1800" b="1" i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205008" y="295949"/>
        <a:ext cx="4409966" cy="1378114"/>
      </dsp:txXfrm>
    </dsp:sp>
    <dsp:sp modelId="{2D8B747C-FFF1-4A08-B144-EFCCD169520A}">
      <dsp:nvSpPr>
        <dsp:cNvPr id="0" name=""/>
        <dsp:cNvSpPr/>
      </dsp:nvSpPr>
      <dsp:spPr>
        <a:xfrm>
          <a:off x="21260" y="96888"/>
          <a:ext cx="964680" cy="14470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41CD25-CC48-46A5-BF3F-E5818D384D75}">
      <dsp:nvSpPr>
        <dsp:cNvPr id="0" name=""/>
        <dsp:cNvSpPr/>
      </dsp:nvSpPr>
      <dsp:spPr>
        <a:xfrm>
          <a:off x="5052572" y="295949"/>
          <a:ext cx="4409966" cy="137811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4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Roboto Light" panose="02000000000000000000" pitchFamily="2" charset="0"/>
              <a:ea typeface="Roboto Light" panose="02000000000000000000" pitchFamily="2" charset="0"/>
            </a:rPr>
            <a:t>Назначить состав Штаба ШкИБ;</a:t>
          </a:r>
          <a:endParaRPr lang="ru-RU" sz="1800" b="1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5052572" y="295949"/>
        <a:ext cx="4409966" cy="1378114"/>
      </dsp:txXfrm>
    </dsp:sp>
    <dsp:sp modelId="{6B88B16D-246C-48CA-A637-CCD5B43D33AF}">
      <dsp:nvSpPr>
        <dsp:cNvPr id="0" name=""/>
        <dsp:cNvSpPr/>
      </dsp:nvSpPr>
      <dsp:spPr>
        <a:xfrm>
          <a:off x="4868824" y="96888"/>
          <a:ext cx="964680" cy="14470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409E07-33CC-4380-9855-844ABA7EC922}">
      <dsp:nvSpPr>
        <dsp:cNvPr id="0" name=""/>
        <dsp:cNvSpPr/>
      </dsp:nvSpPr>
      <dsp:spPr>
        <a:xfrm>
          <a:off x="205008" y="2030843"/>
          <a:ext cx="4409966" cy="137811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4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Загрузить необходимые файлы в форму заявки на сайт «Открытый бюджет» в раздел «Крым как мы хотим»</a:t>
          </a:r>
          <a:endParaRPr lang="ru-RU" sz="1800" b="1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205008" y="2030843"/>
        <a:ext cx="4409966" cy="1378114"/>
      </dsp:txXfrm>
    </dsp:sp>
    <dsp:sp modelId="{484E9121-0EF8-4BAD-8205-56CA11E20AAB}">
      <dsp:nvSpPr>
        <dsp:cNvPr id="0" name=""/>
        <dsp:cNvSpPr/>
      </dsp:nvSpPr>
      <dsp:spPr>
        <a:xfrm>
          <a:off x="21260" y="1831782"/>
          <a:ext cx="964680" cy="14470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7C88E3-B367-45A5-AD2F-5FE42B4EFD2F}">
      <dsp:nvSpPr>
        <dsp:cNvPr id="0" name=""/>
        <dsp:cNvSpPr/>
      </dsp:nvSpPr>
      <dsp:spPr>
        <a:xfrm>
          <a:off x="5052572" y="2030843"/>
          <a:ext cx="4409966" cy="137811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4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Roboto Light" panose="02000000000000000000" pitchFamily="2" charset="0"/>
              <a:ea typeface="Roboto Light" panose="02000000000000000000" pitchFamily="2" charset="0"/>
            </a:rPr>
            <a:t>Контролировать исполнение и качество реализации инициативных проектов;</a:t>
          </a:r>
          <a:endParaRPr lang="ru-RU" sz="1800" b="1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5052572" y="2030843"/>
        <a:ext cx="4409966" cy="1378114"/>
      </dsp:txXfrm>
    </dsp:sp>
    <dsp:sp modelId="{CF99A24A-338A-462E-9F15-237224CE49E4}">
      <dsp:nvSpPr>
        <dsp:cNvPr id="0" name=""/>
        <dsp:cNvSpPr/>
      </dsp:nvSpPr>
      <dsp:spPr>
        <a:xfrm>
          <a:off x="4868824" y="1831782"/>
          <a:ext cx="964680" cy="14470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967A42-3D91-4AB4-AB23-955F700CA169}">
      <dsp:nvSpPr>
        <dsp:cNvPr id="0" name=""/>
        <dsp:cNvSpPr/>
      </dsp:nvSpPr>
      <dsp:spPr>
        <a:xfrm>
          <a:off x="1973675" y="3765736"/>
          <a:ext cx="5536448" cy="137811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4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Roboto Light" panose="02000000000000000000" pitchFamily="2" charset="0"/>
              <a:ea typeface="Roboto Light" panose="02000000000000000000" pitchFamily="2" charset="0"/>
            </a:rPr>
            <a:t>Обеспечить реализацию предусмотренных проектом победителем мероприятий за счет средств бюджета общеобразовательной организации.  </a:t>
          </a:r>
          <a:endParaRPr lang="ru-RU" sz="1800" b="1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1973675" y="3765736"/>
        <a:ext cx="5536448" cy="1378114"/>
      </dsp:txXfrm>
    </dsp:sp>
    <dsp:sp modelId="{C45364F9-6C70-43F7-8C50-67453B6BA7CC}">
      <dsp:nvSpPr>
        <dsp:cNvPr id="0" name=""/>
        <dsp:cNvSpPr/>
      </dsp:nvSpPr>
      <dsp:spPr>
        <a:xfrm>
          <a:off x="1836977" y="3596180"/>
          <a:ext cx="964680" cy="14470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801CC-BD03-4261-B509-81FEE595A987}">
      <dsp:nvSpPr>
        <dsp:cNvPr id="0" name=""/>
        <dsp:cNvSpPr/>
      </dsp:nvSpPr>
      <dsp:spPr>
        <a:xfrm>
          <a:off x="654763" y="244021"/>
          <a:ext cx="4066066" cy="127064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65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latin typeface="Roboto Light" panose="02000000000000000000" pitchFamily="2" charset="0"/>
              <a:ea typeface="Roboto Light" panose="02000000000000000000" pitchFamily="2" charset="0"/>
            </a:rPr>
            <a:t>участвует в обучающих мероприятиях, организуемых в рамках Проекта;</a:t>
          </a:r>
          <a:endParaRPr lang="ru-RU" sz="1600" b="1" i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654763" y="244021"/>
        <a:ext cx="4066066" cy="1270645"/>
      </dsp:txXfrm>
    </dsp:sp>
    <dsp:sp modelId="{3FEAAFA0-E1BE-4FB3-96AA-E0C72854EBBB}">
      <dsp:nvSpPr>
        <dsp:cNvPr id="0" name=""/>
        <dsp:cNvSpPr/>
      </dsp:nvSpPr>
      <dsp:spPr>
        <a:xfrm>
          <a:off x="485343" y="60484"/>
          <a:ext cx="889452" cy="13341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A9C640-62CD-4F7F-833F-94E5C8290783}">
      <dsp:nvSpPr>
        <dsp:cNvPr id="0" name=""/>
        <dsp:cNvSpPr/>
      </dsp:nvSpPr>
      <dsp:spPr>
        <a:xfrm>
          <a:off x="5114705" y="228253"/>
          <a:ext cx="4468728" cy="127064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651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в сотрудничестве с прошедшими обучение школьниками участвует в планировании и проведении информационной кампании по Проекту среди учеников 8-11 классов школы; </a:t>
          </a:r>
          <a:endParaRPr lang="ru-RU" sz="1500" b="1" i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5114705" y="228253"/>
        <a:ext cx="4468728" cy="1270645"/>
      </dsp:txXfrm>
    </dsp:sp>
    <dsp:sp modelId="{D7BA21A6-35FD-4CCB-8586-D69473C0FECC}">
      <dsp:nvSpPr>
        <dsp:cNvPr id="0" name=""/>
        <dsp:cNvSpPr/>
      </dsp:nvSpPr>
      <dsp:spPr>
        <a:xfrm>
          <a:off x="4963231" y="89982"/>
          <a:ext cx="889452" cy="13341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080918-2CCC-4D95-BC82-117279B05308}">
      <dsp:nvSpPr>
        <dsp:cNvPr id="0" name=""/>
        <dsp:cNvSpPr/>
      </dsp:nvSpPr>
      <dsp:spPr>
        <a:xfrm>
          <a:off x="656206" y="1843623"/>
          <a:ext cx="4066066" cy="127064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65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содействует распространению на уровне школы информации, касающейся реализации Проекта;</a:t>
          </a:r>
          <a:endParaRPr lang="ru-RU" sz="1600" b="1" i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656206" y="1843623"/>
        <a:ext cx="4066066" cy="1270645"/>
      </dsp:txXfrm>
    </dsp:sp>
    <dsp:sp modelId="{72B4B6EB-7FC0-4C8E-97D0-2BE56EAAB89E}">
      <dsp:nvSpPr>
        <dsp:cNvPr id="0" name=""/>
        <dsp:cNvSpPr/>
      </dsp:nvSpPr>
      <dsp:spPr>
        <a:xfrm>
          <a:off x="486787" y="1660085"/>
          <a:ext cx="889452" cy="13341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C76BAC-8719-4B64-9BE6-F6C2960D5D89}">
      <dsp:nvSpPr>
        <dsp:cNvPr id="0" name=""/>
        <dsp:cNvSpPr/>
      </dsp:nvSpPr>
      <dsp:spPr>
        <a:xfrm>
          <a:off x="5131925" y="1843623"/>
          <a:ext cx="4465841" cy="127064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65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совместно с координатором Проекта в муниципальном районе организует распространение методических и информационных материалов;</a:t>
          </a:r>
          <a:endParaRPr lang="ru-RU" sz="1600" b="1" i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5131925" y="1843623"/>
        <a:ext cx="4465841" cy="1270645"/>
      </dsp:txXfrm>
    </dsp:sp>
    <dsp:sp modelId="{99E4ABAF-3CE2-4DC5-B53B-E29696F116DA}">
      <dsp:nvSpPr>
        <dsp:cNvPr id="0" name=""/>
        <dsp:cNvSpPr/>
      </dsp:nvSpPr>
      <dsp:spPr>
        <a:xfrm>
          <a:off x="4963231" y="1660085"/>
          <a:ext cx="889452" cy="13341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CB6339-F37D-4D0C-BBF4-7037DC8BFC59}">
      <dsp:nvSpPr>
        <dsp:cNvPr id="0" name=""/>
        <dsp:cNvSpPr/>
      </dsp:nvSpPr>
      <dsp:spPr>
        <a:xfrm>
          <a:off x="2991468" y="3443225"/>
          <a:ext cx="4066066" cy="127064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65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latin typeface="Roboto Light" panose="02000000000000000000" pitchFamily="2" charset="0"/>
              <a:ea typeface="Roboto Light" panose="02000000000000000000" pitchFamily="2" charset="0"/>
            </a:rPr>
            <a:t>оказывает школьникам организационную помощь на всех этапах подготовки и реализации Проекта;</a:t>
          </a:r>
          <a:endParaRPr lang="ru-RU" sz="1600" b="1" i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2991468" y="3443225"/>
        <a:ext cx="4066066" cy="1270645"/>
      </dsp:txXfrm>
    </dsp:sp>
    <dsp:sp modelId="{ECE6BA31-3356-4E2D-97FA-C79434D20591}">
      <dsp:nvSpPr>
        <dsp:cNvPr id="0" name=""/>
        <dsp:cNvSpPr/>
      </dsp:nvSpPr>
      <dsp:spPr>
        <a:xfrm>
          <a:off x="2822049" y="3259687"/>
          <a:ext cx="889452" cy="13341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15653-637A-4D65-B71D-C23030EC2B2C}">
      <dsp:nvSpPr>
        <dsp:cNvPr id="0" name=""/>
        <dsp:cNvSpPr/>
      </dsp:nvSpPr>
      <dsp:spPr>
        <a:xfrm>
          <a:off x="771384" y="244021"/>
          <a:ext cx="4066066" cy="127064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65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участвует в качестве наблюдателя и консультанта в собраниях, проводимых в школе в рамках Проекта;</a:t>
          </a:r>
          <a:endParaRPr lang="ru-RU" sz="1600" b="1" i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771384" y="244021"/>
        <a:ext cx="4066066" cy="1270645"/>
      </dsp:txXfrm>
    </dsp:sp>
    <dsp:sp modelId="{8A6CFB91-F4C0-40B0-9E80-BDC836C90FC6}">
      <dsp:nvSpPr>
        <dsp:cNvPr id="0" name=""/>
        <dsp:cNvSpPr/>
      </dsp:nvSpPr>
      <dsp:spPr>
        <a:xfrm>
          <a:off x="601965" y="60484"/>
          <a:ext cx="889452" cy="13341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586132-D539-4AC3-BCFF-8179C2A345AC}">
      <dsp:nvSpPr>
        <dsp:cNvPr id="0" name=""/>
        <dsp:cNvSpPr/>
      </dsp:nvSpPr>
      <dsp:spPr>
        <a:xfrm>
          <a:off x="5211552" y="244021"/>
          <a:ext cx="4066066" cy="127064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65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latin typeface="Roboto Light" panose="02000000000000000000" pitchFamily="2" charset="0"/>
              <a:ea typeface="Roboto Light" panose="02000000000000000000" pitchFamily="2" charset="0"/>
            </a:rPr>
            <a:t>оказывает школьникам помощь в проведении технического анализа проектных предложений, составлении сметы и Заявки;</a:t>
          </a:r>
          <a:endParaRPr lang="ru-RU" sz="1600" b="1" i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5211552" y="244021"/>
        <a:ext cx="4066066" cy="1270645"/>
      </dsp:txXfrm>
    </dsp:sp>
    <dsp:sp modelId="{3FA66938-CC0A-4A2F-9243-6504D7CAF8EB}">
      <dsp:nvSpPr>
        <dsp:cNvPr id="0" name=""/>
        <dsp:cNvSpPr/>
      </dsp:nvSpPr>
      <dsp:spPr>
        <a:xfrm>
          <a:off x="5042132" y="60484"/>
          <a:ext cx="889452" cy="13341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A6D694-05F4-42E9-8F44-6BB80530C2F2}">
      <dsp:nvSpPr>
        <dsp:cNvPr id="0" name=""/>
        <dsp:cNvSpPr/>
      </dsp:nvSpPr>
      <dsp:spPr>
        <a:xfrm>
          <a:off x="771384" y="1843623"/>
          <a:ext cx="4066066" cy="127064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65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участвует в организации и проведении общешкольного голосования по выдвинутым проектным предложениям;</a:t>
          </a:r>
          <a:endParaRPr lang="ru-RU" sz="1600" b="1" i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771384" y="1843623"/>
        <a:ext cx="4066066" cy="1270645"/>
      </dsp:txXfrm>
    </dsp:sp>
    <dsp:sp modelId="{4776E249-011D-4B20-8697-E53FA5FFC288}">
      <dsp:nvSpPr>
        <dsp:cNvPr id="0" name=""/>
        <dsp:cNvSpPr/>
      </dsp:nvSpPr>
      <dsp:spPr>
        <a:xfrm>
          <a:off x="601965" y="1660085"/>
          <a:ext cx="889452" cy="13341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1DFE8D-C19B-4EE9-8B3E-C7508DCDE891}">
      <dsp:nvSpPr>
        <dsp:cNvPr id="0" name=""/>
        <dsp:cNvSpPr/>
      </dsp:nvSpPr>
      <dsp:spPr>
        <a:xfrm>
          <a:off x="5211552" y="1843623"/>
          <a:ext cx="4066066" cy="127064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65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latin typeface="Roboto Light" panose="02000000000000000000" pitchFamily="2" charset="0"/>
              <a:ea typeface="Roboto Light" panose="02000000000000000000" pitchFamily="2" charset="0"/>
            </a:rPr>
            <a:t>осуществляет мониторинг реализации Проекта в школе, и информирует о его ходе все заинтересованные стороны;</a:t>
          </a:r>
          <a:endParaRPr lang="ru-RU" sz="1600" b="1" i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5211552" y="1843623"/>
        <a:ext cx="4066066" cy="1270645"/>
      </dsp:txXfrm>
    </dsp:sp>
    <dsp:sp modelId="{34D3BC69-CE86-4AF1-8AE9-05F300530644}">
      <dsp:nvSpPr>
        <dsp:cNvPr id="0" name=""/>
        <dsp:cNvSpPr/>
      </dsp:nvSpPr>
      <dsp:spPr>
        <a:xfrm>
          <a:off x="5042132" y="1660085"/>
          <a:ext cx="889452" cy="13341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8FB8C5-2CF4-468E-BC4B-98362B53F2C8}">
      <dsp:nvSpPr>
        <dsp:cNvPr id="0" name=""/>
        <dsp:cNvSpPr/>
      </dsp:nvSpPr>
      <dsp:spPr>
        <a:xfrm>
          <a:off x="2991468" y="3443225"/>
          <a:ext cx="4066066" cy="127064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65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latin typeface="Roboto Light" panose="02000000000000000000" pitchFamily="2" charset="0"/>
              <a:ea typeface="Roboto Light" panose="02000000000000000000" pitchFamily="2" charset="0"/>
            </a:rPr>
            <a:t>содействует школьникам в подготовке мероприятий, посвященных открытию объекта, и участвует в них.</a:t>
          </a:r>
          <a:endParaRPr lang="ru-RU" sz="1600" b="1" i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2991468" y="3443225"/>
        <a:ext cx="4066066" cy="1270645"/>
      </dsp:txXfrm>
    </dsp:sp>
    <dsp:sp modelId="{42D7BCA8-9778-4C7C-976F-C03B85CA5323}">
      <dsp:nvSpPr>
        <dsp:cNvPr id="0" name=""/>
        <dsp:cNvSpPr/>
      </dsp:nvSpPr>
      <dsp:spPr>
        <a:xfrm>
          <a:off x="2822049" y="3259687"/>
          <a:ext cx="889452" cy="13341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04B9A-0ECF-4B6C-A46B-D6F91EA161C8}">
      <dsp:nvSpPr>
        <dsp:cNvPr id="0" name=""/>
        <dsp:cNvSpPr/>
      </dsp:nvSpPr>
      <dsp:spPr>
        <a:xfrm>
          <a:off x="0" y="2503"/>
          <a:ext cx="11383520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98F7E3-20C5-4FDA-A762-3732A89223AF}">
      <dsp:nvSpPr>
        <dsp:cNvPr id="0" name=""/>
        <dsp:cNvSpPr/>
      </dsp:nvSpPr>
      <dsp:spPr>
        <a:xfrm>
          <a:off x="0" y="2503"/>
          <a:ext cx="11383520" cy="85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1. </a:t>
          </a:r>
          <a:r>
            <a:rPr lang="ru-RU" sz="2000" b="1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Титульный лист</a:t>
          </a:r>
          <a:r>
            <a:rPr lang="ru-RU" sz="200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ru-RU" sz="160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(название проекта, список участников школьной команды, наименование муниципального образования, на территории которого планируется реализовывать проект, полное наименование общеобразовательной организации, ответственный руководитель проекта).</a:t>
          </a:r>
          <a:endParaRPr lang="ru-RU" sz="160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2503"/>
        <a:ext cx="11383520" cy="853598"/>
      </dsp:txXfrm>
    </dsp:sp>
    <dsp:sp modelId="{52E92194-B85E-4DD4-92D7-BC746452AA52}">
      <dsp:nvSpPr>
        <dsp:cNvPr id="0" name=""/>
        <dsp:cNvSpPr/>
      </dsp:nvSpPr>
      <dsp:spPr>
        <a:xfrm>
          <a:off x="0" y="856102"/>
          <a:ext cx="11383520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111419"/>
                <a:satOff val="2985"/>
                <a:lumOff val="131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11419"/>
                <a:satOff val="2985"/>
                <a:lumOff val="131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11419"/>
                <a:satOff val="2985"/>
                <a:lumOff val="131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111419"/>
              <a:satOff val="2985"/>
              <a:lumOff val="1315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86769B-3533-48BF-B079-F60A85FD9CD8}">
      <dsp:nvSpPr>
        <dsp:cNvPr id="0" name=""/>
        <dsp:cNvSpPr/>
      </dsp:nvSpPr>
      <dsp:spPr>
        <a:xfrm>
          <a:off x="0" y="856102"/>
          <a:ext cx="11383520" cy="85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2. </a:t>
          </a:r>
          <a:r>
            <a:rPr lang="ru-RU" sz="2000" b="1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Актуальность проекта</a:t>
          </a:r>
          <a:r>
            <a:rPr lang="ru-RU" sz="200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ru-RU" sz="160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(описание проблемы, на решение которой нацелен проект, в полном или частичном объеме решается проблема реализацией проекта и т.п.).</a:t>
          </a:r>
          <a:endParaRPr lang="ru-RU" sz="160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856102"/>
        <a:ext cx="11383520" cy="853598"/>
      </dsp:txXfrm>
    </dsp:sp>
    <dsp:sp modelId="{96FD1FE4-127B-49F9-B0DC-09F42E2031CF}">
      <dsp:nvSpPr>
        <dsp:cNvPr id="0" name=""/>
        <dsp:cNvSpPr/>
      </dsp:nvSpPr>
      <dsp:spPr>
        <a:xfrm>
          <a:off x="0" y="1709701"/>
          <a:ext cx="11383520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E0B224-127C-4108-8F5F-A686A13B3273}">
      <dsp:nvSpPr>
        <dsp:cNvPr id="0" name=""/>
        <dsp:cNvSpPr/>
      </dsp:nvSpPr>
      <dsp:spPr>
        <a:xfrm>
          <a:off x="0" y="1709701"/>
          <a:ext cx="11383520" cy="85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3. </a:t>
          </a:r>
          <a:r>
            <a:rPr lang="ru-RU" sz="2000" b="1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Идея проекта</a:t>
          </a:r>
          <a:r>
            <a:rPr lang="ru-RU" sz="200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ru-RU" sz="160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(формулировка идеи должна быть конкретной, измеримой, достижимой, содержать информацию о планируемом месте под реализацию проекта и предполагаемом периоде его эксплуатации).</a:t>
          </a:r>
          <a:endParaRPr lang="ru-RU" sz="160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1709701"/>
        <a:ext cx="11383520" cy="853598"/>
      </dsp:txXfrm>
    </dsp:sp>
    <dsp:sp modelId="{14112B0F-E260-45DC-9D16-771F3B0B48AA}">
      <dsp:nvSpPr>
        <dsp:cNvPr id="0" name=""/>
        <dsp:cNvSpPr/>
      </dsp:nvSpPr>
      <dsp:spPr>
        <a:xfrm>
          <a:off x="0" y="2563300"/>
          <a:ext cx="11383520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334258"/>
                <a:satOff val="8955"/>
                <a:lumOff val="394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34258"/>
                <a:satOff val="8955"/>
                <a:lumOff val="394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34258"/>
                <a:satOff val="8955"/>
                <a:lumOff val="394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DF1E60-0706-49F2-B486-0E4C10C257FC}">
      <dsp:nvSpPr>
        <dsp:cNvPr id="0" name=""/>
        <dsp:cNvSpPr/>
      </dsp:nvSpPr>
      <dsp:spPr>
        <a:xfrm>
          <a:off x="0" y="2563300"/>
          <a:ext cx="11383520" cy="85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4. </a:t>
          </a:r>
          <a:r>
            <a:rPr lang="ru-RU" sz="2000" b="1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Ожидаемые результаты от реализации проекта</a:t>
          </a:r>
          <a:r>
            <a:rPr lang="ru-RU" sz="200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ru-RU" sz="1600" b="0" i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Ожидаемые результаты от реализации проекта (количественные и/или качественные, представляются в виде одной из форм визуализации проекта: коллаж, рисунок, фото из интернета, макет, 3D- модель и т.п.) с приложением СМЕТЫ проекта (перечень затрат).</a:t>
          </a:r>
          <a:endParaRPr lang="ru-RU" sz="120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2563300"/>
        <a:ext cx="11383520" cy="853598"/>
      </dsp:txXfrm>
    </dsp:sp>
    <dsp:sp modelId="{A4BE3607-9C81-4BF6-A187-45B66C838A47}">
      <dsp:nvSpPr>
        <dsp:cNvPr id="0" name=""/>
        <dsp:cNvSpPr/>
      </dsp:nvSpPr>
      <dsp:spPr>
        <a:xfrm>
          <a:off x="0" y="3416898"/>
          <a:ext cx="11383520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B57013-7FBD-4C8E-8126-B3D4A24EA805}">
      <dsp:nvSpPr>
        <dsp:cNvPr id="0" name=""/>
        <dsp:cNvSpPr/>
      </dsp:nvSpPr>
      <dsp:spPr>
        <a:xfrm>
          <a:off x="0" y="3416898"/>
          <a:ext cx="11383520" cy="85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5. </a:t>
          </a:r>
          <a:r>
            <a:rPr lang="ru-RU" sz="2000" b="1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Целевая аудитория</a:t>
          </a:r>
          <a:r>
            <a:rPr lang="ru-RU" sz="200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ru-RU" sz="160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(указание на возрастные группы обучающихся, на которых рассчитан проект).</a:t>
          </a:r>
          <a:endParaRPr lang="ru-RU" sz="160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3416898"/>
        <a:ext cx="11383520" cy="853598"/>
      </dsp:txXfrm>
    </dsp:sp>
    <dsp:sp modelId="{DEE98608-C280-492E-8638-9684F0237352}">
      <dsp:nvSpPr>
        <dsp:cNvPr id="0" name=""/>
        <dsp:cNvSpPr/>
      </dsp:nvSpPr>
      <dsp:spPr>
        <a:xfrm>
          <a:off x="0" y="4270497"/>
          <a:ext cx="11383520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111419"/>
                <a:satOff val="2985"/>
                <a:lumOff val="131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11419"/>
                <a:satOff val="2985"/>
                <a:lumOff val="131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11419"/>
                <a:satOff val="2985"/>
                <a:lumOff val="131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111419"/>
              <a:satOff val="2985"/>
              <a:lumOff val="1315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B18F9E-5EF7-4B3F-8ABC-E80713A69CE1}">
      <dsp:nvSpPr>
        <dsp:cNvPr id="0" name=""/>
        <dsp:cNvSpPr/>
      </dsp:nvSpPr>
      <dsp:spPr>
        <a:xfrm>
          <a:off x="0" y="4270497"/>
          <a:ext cx="11383520" cy="85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6. </a:t>
          </a:r>
          <a:r>
            <a:rPr lang="ru-RU" sz="2000" b="1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Мероприятия по продвижению проекта </a:t>
          </a:r>
          <a:r>
            <a:rPr lang="ru-RU" sz="160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(перечисление используемых средств информации для сообщений о проекте, его актуальности, способах привлечения к участию спонсоров, волонтеров в социальных сетях, блогах, средствах массовой информации).</a:t>
          </a:r>
          <a:endParaRPr lang="ru-RU" sz="160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4270497"/>
        <a:ext cx="11383520" cy="8535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7496B-1359-46FC-ADD3-ED0915A3037F}">
      <dsp:nvSpPr>
        <dsp:cNvPr id="0" name=""/>
        <dsp:cNvSpPr/>
      </dsp:nvSpPr>
      <dsp:spPr>
        <a:xfrm>
          <a:off x="0" y="620"/>
          <a:ext cx="1150882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908F3E-6380-44DA-B13F-BDA201DF32DF}">
      <dsp:nvSpPr>
        <dsp:cNvPr id="0" name=""/>
        <dsp:cNvSpPr/>
      </dsp:nvSpPr>
      <dsp:spPr>
        <a:xfrm>
          <a:off x="0" y="620"/>
          <a:ext cx="11508827" cy="101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1. </a:t>
          </a:r>
          <a:r>
            <a:rPr lang="ru-RU" sz="2000" b="1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Заявка</a:t>
          </a:r>
          <a:r>
            <a:rPr lang="ru-RU" sz="1600" b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 на участие в конкурсном отборе (Участник конкурсного отбора размещает документы и заявку, подписанную усиленной квалифицированной подписью, в электронном виде на официальном портале "</a:t>
          </a:r>
          <a:r>
            <a:rPr lang="ru-RU" sz="1600" b="0" u="none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Открытый бюджет Республики Крым</a:t>
          </a:r>
          <a:r>
            <a:rPr lang="ru-RU" sz="1600" b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" )</a:t>
          </a:r>
          <a:endParaRPr lang="ru-RU" sz="1600" b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620"/>
        <a:ext cx="11508827" cy="1017021"/>
      </dsp:txXfrm>
    </dsp:sp>
    <dsp:sp modelId="{01D5CE16-C876-49CA-B989-5D8A86DF0193}">
      <dsp:nvSpPr>
        <dsp:cNvPr id="0" name=""/>
        <dsp:cNvSpPr/>
      </dsp:nvSpPr>
      <dsp:spPr>
        <a:xfrm>
          <a:off x="0" y="1017642"/>
          <a:ext cx="1150882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A21FE0-4F5B-418E-BC24-DF13D941BB6C}">
      <dsp:nvSpPr>
        <dsp:cNvPr id="0" name=""/>
        <dsp:cNvSpPr/>
      </dsp:nvSpPr>
      <dsp:spPr>
        <a:xfrm>
          <a:off x="0" y="1017642"/>
          <a:ext cx="11508827" cy="101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2. Справка о численности обучающихся 8-11 классов школы (по Форме  из приложения 4 к Приказу Министерства финансов Республики Крым от 21.03.2023 № 47)</a:t>
          </a:r>
          <a:endParaRPr lang="ru-RU" sz="1600" b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1017642"/>
        <a:ext cx="11508827" cy="1017021"/>
      </dsp:txXfrm>
    </dsp:sp>
    <dsp:sp modelId="{3795671F-B744-4C29-9188-4B12478899FF}">
      <dsp:nvSpPr>
        <dsp:cNvPr id="0" name=""/>
        <dsp:cNvSpPr/>
      </dsp:nvSpPr>
      <dsp:spPr>
        <a:xfrm>
          <a:off x="0" y="2034664"/>
          <a:ext cx="1150882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AAABF7-E538-41B8-B1BF-8053457A66AA}">
      <dsp:nvSpPr>
        <dsp:cNvPr id="0" name=""/>
        <dsp:cNvSpPr/>
      </dsp:nvSpPr>
      <dsp:spPr>
        <a:xfrm>
          <a:off x="0" y="2034664"/>
          <a:ext cx="11508827" cy="101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3. Протокол общешкольного собрания по отбору проектов (по Форме  из приложения 4 к Приказу Министерства финансов Республики Крым от 21.03.2023 № 47)</a:t>
          </a:r>
          <a:endParaRPr lang="ru-RU" sz="1600" b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2034664"/>
        <a:ext cx="11508827" cy="1017021"/>
      </dsp:txXfrm>
    </dsp:sp>
    <dsp:sp modelId="{B30146A7-B9B4-4881-9342-34CD00A7EBEE}">
      <dsp:nvSpPr>
        <dsp:cNvPr id="0" name=""/>
        <dsp:cNvSpPr/>
      </dsp:nvSpPr>
      <dsp:spPr>
        <a:xfrm>
          <a:off x="0" y="3051685"/>
          <a:ext cx="1150882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4776A9-3254-4D9D-856F-1F7296AC9D94}">
      <dsp:nvSpPr>
        <dsp:cNvPr id="0" name=""/>
        <dsp:cNvSpPr/>
      </dsp:nvSpPr>
      <dsp:spPr>
        <a:xfrm>
          <a:off x="0" y="3051685"/>
          <a:ext cx="11508827" cy="101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4. Рейтинг проектов, рассмотренных на общешкольном голосовании (по Форме из приложения 2 к Приказу Министерства финансов Республики Крым  от 21.03.2023 № 47 (в ред. от 18.09.2023) </a:t>
          </a:r>
          <a:endParaRPr lang="ru-RU" sz="1600" b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3051685"/>
        <a:ext cx="11508827" cy="1017021"/>
      </dsp:txXfrm>
    </dsp:sp>
    <dsp:sp modelId="{2137DF79-C9EB-40C8-B11B-CF28A854397F}">
      <dsp:nvSpPr>
        <dsp:cNvPr id="0" name=""/>
        <dsp:cNvSpPr/>
      </dsp:nvSpPr>
      <dsp:spPr>
        <a:xfrm>
          <a:off x="0" y="4068707"/>
          <a:ext cx="1150882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422646-4C23-4904-96B6-3CA6AABE838D}">
      <dsp:nvSpPr>
        <dsp:cNvPr id="0" name=""/>
        <dsp:cNvSpPr/>
      </dsp:nvSpPr>
      <dsp:spPr>
        <a:xfrm>
          <a:off x="0" y="4068707"/>
          <a:ext cx="11508827" cy="101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5. Документы, подтверждающие стоимость реализации проекта (локальные сметы (сводный сметный расчет) на работы (услуги) в рамках проекта, прайс-листы, коммерческие предложения (не менее 3-х), иные документы, подтверждающие стоимость проекта. Конъюнктурный анализ цен на товары (работы, услуги) (с выведением среднего уровня цен</a:t>
          </a:r>
          <a:r>
            <a:rPr lang="ru-RU" sz="1600" b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);</a:t>
          </a:r>
          <a:endParaRPr lang="ru-RU" sz="1600" b="0" kern="1200" dirty="0" smtClean="0">
            <a:latin typeface="Roboto Light" panose="02000000000000000000" pitchFamily="2" charset="0"/>
            <a:ea typeface="Roboto Light" panose="02000000000000000000" pitchFamily="2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4068707"/>
        <a:ext cx="11508827" cy="10170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76EB3-C820-4E24-BC25-BD73CBDA5674}">
      <dsp:nvSpPr>
        <dsp:cNvPr id="0" name=""/>
        <dsp:cNvSpPr/>
      </dsp:nvSpPr>
      <dsp:spPr>
        <a:xfrm>
          <a:off x="0" y="631"/>
          <a:ext cx="113919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9E58E4-84C7-4BAA-811A-DD28A4A56F17}">
      <dsp:nvSpPr>
        <dsp:cNvPr id="0" name=""/>
        <dsp:cNvSpPr/>
      </dsp:nvSpPr>
      <dsp:spPr>
        <a:xfrm>
          <a:off x="0" y="162699"/>
          <a:ext cx="11391900" cy="73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6. Гарантийное письмо о </a:t>
          </a:r>
          <a:r>
            <a:rPr lang="ru-RU" sz="1600" b="0" kern="1200" dirty="0" err="1" smtClean="0">
              <a:latin typeface="Roboto Light" panose="02000000000000000000" pitchFamily="2" charset="0"/>
              <a:ea typeface="Roboto Light" panose="02000000000000000000" pitchFamily="2" charset="0"/>
            </a:rPr>
            <a:t>софинансировании</a:t>
          </a:r>
          <a:r>
            <a:rPr lang="ru-RU" sz="1600" b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 проекта за счет средств бюджета муниципального образования за подписью главы местной администрации;</a:t>
          </a:r>
          <a:endParaRPr lang="ru-RU" sz="1600" b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162699"/>
        <a:ext cx="11391900" cy="738687"/>
      </dsp:txXfrm>
    </dsp:sp>
    <dsp:sp modelId="{1633C074-16E8-4E81-AA08-A667B7D4B29F}">
      <dsp:nvSpPr>
        <dsp:cNvPr id="0" name=""/>
        <dsp:cNvSpPr/>
      </dsp:nvSpPr>
      <dsp:spPr>
        <a:xfrm>
          <a:off x="0" y="739318"/>
          <a:ext cx="113919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E1E44F-337C-4C55-BA41-A8AB2F1485EE}">
      <dsp:nvSpPr>
        <dsp:cNvPr id="0" name=""/>
        <dsp:cNvSpPr/>
      </dsp:nvSpPr>
      <dsp:spPr>
        <a:xfrm>
          <a:off x="0" y="739318"/>
          <a:ext cx="11391900" cy="73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7. Гарантийные письма от физических лиц, индивидуальных предпринимателей, юридических и иных лиц в поддержку проекта в </a:t>
          </a:r>
          <a:r>
            <a:rPr lang="ru-RU" sz="1600" b="0" kern="1200" dirty="0" err="1" smtClean="0">
              <a:latin typeface="Roboto Light" panose="02000000000000000000" pitchFamily="2" charset="0"/>
              <a:ea typeface="Roboto Light" panose="02000000000000000000" pitchFamily="2" charset="0"/>
            </a:rPr>
            <a:t>неденежной</a:t>
          </a:r>
          <a:r>
            <a:rPr lang="ru-RU" sz="1600" b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 форме;</a:t>
          </a:r>
          <a:endParaRPr lang="ru-RU" sz="1600" b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739318"/>
        <a:ext cx="11391900" cy="738687"/>
      </dsp:txXfrm>
    </dsp:sp>
    <dsp:sp modelId="{E8CD064D-B03C-43E6-B754-790E1E174110}">
      <dsp:nvSpPr>
        <dsp:cNvPr id="0" name=""/>
        <dsp:cNvSpPr/>
      </dsp:nvSpPr>
      <dsp:spPr>
        <a:xfrm>
          <a:off x="0" y="1478006"/>
          <a:ext cx="113919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CD0455-43F7-4880-98F6-633832A94C62}">
      <dsp:nvSpPr>
        <dsp:cNvPr id="0" name=""/>
        <dsp:cNvSpPr/>
      </dsp:nvSpPr>
      <dsp:spPr>
        <a:xfrm>
          <a:off x="0" y="1478006"/>
          <a:ext cx="11391900" cy="73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8. Презентация проекта, представленная в формате .</a:t>
          </a:r>
          <a:r>
            <a:rPr lang="ru-RU" sz="1600" b="0" kern="1200" dirty="0" err="1" smtClean="0">
              <a:latin typeface="Roboto Light" panose="02000000000000000000" pitchFamily="2" charset="0"/>
              <a:ea typeface="Roboto Light" panose="02000000000000000000" pitchFamily="2" charset="0"/>
            </a:rPr>
            <a:t>pdf</a:t>
          </a:r>
          <a:r>
            <a:rPr lang="ru-RU" sz="1600" b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 и содержащая не более 7 листов;</a:t>
          </a:r>
          <a:endParaRPr lang="ru-RU" sz="1600" b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1478006"/>
        <a:ext cx="11391900" cy="738687"/>
      </dsp:txXfrm>
    </dsp:sp>
    <dsp:sp modelId="{F5620F2C-1D9D-45D5-BEC6-ED7E510909F5}">
      <dsp:nvSpPr>
        <dsp:cNvPr id="0" name=""/>
        <dsp:cNvSpPr/>
      </dsp:nvSpPr>
      <dsp:spPr>
        <a:xfrm>
          <a:off x="0" y="1984679"/>
          <a:ext cx="113919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BF35C8-CE35-4238-BF4A-A1C4DFD536EE}">
      <dsp:nvSpPr>
        <dsp:cNvPr id="0" name=""/>
        <dsp:cNvSpPr/>
      </dsp:nvSpPr>
      <dsp:spPr>
        <a:xfrm>
          <a:off x="0" y="2066570"/>
          <a:ext cx="11391900" cy="73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9. Копия свидетельства о государственной регистрации права или выписка из Единого государственного реестра недвижимости, подтверждающая право собственности муниципального образования на объект, на территории которого реализуется проект (при необходимости);</a:t>
          </a:r>
          <a:endParaRPr lang="ru-RU" sz="1600" b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2066570"/>
        <a:ext cx="11391900" cy="738687"/>
      </dsp:txXfrm>
    </dsp:sp>
    <dsp:sp modelId="{F3ADFFC8-C69E-4524-B853-973176494DE0}">
      <dsp:nvSpPr>
        <dsp:cNvPr id="0" name=""/>
        <dsp:cNvSpPr/>
      </dsp:nvSpPr>
      <dsp:spPr>
        <a:xfrm>
          <a:off x="0" y="2955381"/>
          <a:ext cx="113919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291F52-3450-4328-A878-B19ED9DC9F07}">
      <dsp:nvSpPr>
        <dsp:cNvPr id="0" name=""/>
        <dsp:cNvSpPr/>
      </dsp:nvSpPr>
      <dsp:spPr>
        <a:xfrm>
          <a:off x="0" y="2955381"/>
          <a:ext cx="11391900" cy="73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10. Фотографии, свидетельствующие о неудовлетворительном состоянии объекта, предлагаемого для реализации в рамках проекта (при необходимости);</a:t>
          </a:r>
          <a:endParaRPr lang="ru-RU" sz="1600" b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2955381"/>
        <a:ext cx="11391900" cy="738687"/>
      </dsp:txXfrm>
    </dsp:sp>
    <dsp:sp modelId="{6239E222-995D-414E-BA40-FCE996E887CD}">
      <dsp:nvSpPr>
        <dsp:cNvPr id="0" name=""/>
        <dsp:cNvSpPr/>
      </dsp:nvSpPr>
      <dsp:spPr>
        <a:xfrm>
          <a:off x="0" y="3694068"/>
          <a:ext cx="113919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FA1278-6D75-4346-9FF3-313E969D2AF3}">
      <dsp:nvSpPr>
        <dsp:cNvPr id="0" name=""/>
        <dsp:cNvSpPr/>
      </dsp:nvSpPr>
      <dsp:spPr>
        <a:xfrm>
          <a:off x="0" y="3694068"/>
          <a:ext cx="11391900" cy="73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11. Решение (постановление) местной администрации об участии в конкурсном отборе.</a:t>
          </a:r>
          <a:endParaRPr lang="ru-RU" sz="1600" b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3694068"/>
        <a:ext cx="11391900" cy="738687"/>
      </dsp:txXfrm>
    </dsp:sp>
    <dsp:sp modelId="{7A93B4A7-596B-4CED-976C-9A1994785C3A}">
      <dsp:nvSpPr>
        <dsp:cNvPr id="0" name=""/>
        <dsp:cNvSpPr/>
      </dsp:nvSpPr>
      <dsp:spPr>
        <a:xfrm>
          <a:off x="0" y="4165469"/>
          <a:ext cx="113919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9AF53E-13E2-4298-A95E-56C97482C934}">
      <dsp:nvSpPr>
        <dsp:cNvPr id="0" name=""/>
        <dsp:cNvSpPr/>
      </dsp:nvSpPr>
      <dsp:spPr>
        <a:xfrm>
          <a:off x="0" y="4268967"/>
          <a:ext cx="11391900" cy="73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Roboto Light" panose="02000000000000000000" pitchFamily="2" charset="0"/>
              <a:ea typeface="Roboto Light" panose="02000000000000000000" pitchFamily="2" charset="0"/>
            </a:rPr>
            <a:t>12. Сопроводительное письмо организатору конкурсного отбора проектов инициативного бюджетирования, основанных на инициативах обучающихся в муниципальных общеобразовательных организациях;</a:t>
          </a:r>
          <a:endParaRPr lang="ru-RU" sz="1600" b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0" y="4268967"/>
        <a:ext cx="11391900" cy="738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3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8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9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1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7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4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1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3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4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9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9238-B4D6-4EC6-ADE6-9487A6607398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4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unp@minfin.rk.gov.ru" TargetMode="External"/><Relationship Id="rId3" Type="http://schemas.openxmlformats.org/officeDocument/2006/relationships/image" Target="../media/image26.jpeg"/><Relationship Id="rId7" Type="http://schemas.openxmlformats.org/officeDocument/2006/relationships/hyperlink" Target="mailto:centr_grajdan@kipu-rc.ru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5.png"/><Relationship Id="rId4" Type="http://schemas.openxmlformats.org/officeDocument/2006/relationships/image" Target="../media/image27.png"/><Relationship Id="rId9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04" y="1"/>
            <a:ext cx="7743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645" y="4241409"/>
            <a:ext cx="3972624" cy="1383345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ea typeface="Roboto" panose="02000000000000000000" pitchFamily="2" charset="0"/>
              </a:rPr>
              <a:t>Школьное инициативное бюджетирование</a:t>
            </a:r>
          </a:p>
          <a:p>
            <a:pPr algn="l"/>
            <a:r>
              <a:rPr lang="ru-RU" b="1" dirty="0">
                <a:solidFill>
                  <a:schemeClr val="bg1"/>
                </a:solidFill>
                <a:ea typeface="Roboto" panose="02000000000000000000" pitchFamily="2" charset="0"/>
              </a:rPr>
              <a:t>2023г.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9" y="399643"/>
            <a:ext cx="2809880" cy="302935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78829" y="5719824"/>
            <a:ext cx="3972624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25211" y="1457316"/>
            <a:ext cx="11510709" cy="5208615"/>
            <a:chOff x="416053" y="1448167"/>
            <a:chExt cx="11510709" cy="5208615"/>
          </a:xfrm>
        </p:grpSpPr>
        <p:sp>
          <p:nvSpPr>
            <p:cNvPr id="5" name="Полилиния 4"/>
            <p:cNvSpPr/>
            <p:nvPr/>
          </p:nvSpPr>
          <p:spPr>
            <a:xfrm>
              <a:off x="416053" y="1448167"/>
              <a:ext cx="3619589" cy="2118907"/>
            </a:xfrm>
            <a:custGeom>
              <a:avLst/>
              <a:gdLst>
                <a:gd name="connsiteX0" fmla="*/ 0 w 3619589"/>
                <a:gd name="connsiteY0" fmla="*/ 0 h 2118907"/>
                <a:gd name="connsiteX1" fmla="*/ 3619589 w 3619589"/>
                <a:gd name="connsiteY1" fmla="*/ 0 h 2118907"/>
                <a:gd name="connsiteX2" fmla="*/ 3619589 w 3619589"/>
                <a:gd name="connsiteY2" fmla="*/ 2118907 h 2118907"/>
                <a:gd name="connsiteX3" fmla="*/ 0 w 3619589"/>
                <a:gd name="connsiteY3" fmla="*/ 2118907 h 2118907"/>
                <a:gd name="connsiteX4" fmla="*/ 0 w 3619589"/>
                <a:gd name="connsiteY4" fmla="*/ 0 h 211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89" h="2118907">
                  <a:moveTo>
                    <a:pt x="0" y="0"/>
                  </a:moveTo>
                  <a:lnTo>
                    <a:pt x="3619589" y="0"/>
                  </a:lnTo>
                  <a:lnTo>
                    <a:pt x="3619589" y="2118907"/>
                  </a:lnTo>
                  <a:lnTo>
                    <a:pt x="0" y="21189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6146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Проведение текущего и кап-</a:t>
              </a:r>
              <a:r>
                <a:rPr lang="ru-RU" sz="1800" b="1" kern="1200" dirty="0" err="1" smtClean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го</a:t>
              </a:r>
              <a:r>
                <a:rPr lang="ru-RU" sz="1800" b="1" kern="1200" dirty="0" smtClean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 ремонта административно-хозяйственных помещений общеобразовательной организации</a:t>
              </a:r>
              <a:endParaRPr lang="ru-RU" sz="1800" b="1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361613" y="1851004"/>
              <a:ext cx="3619589" cy="1361451"/>
            </a:xfrm>
            <a:custGeom>
              <a:avLst/>
              <a:gdLst>
                <a:gd name="connsiteX0" fmla="*/ 0 w 3619589"/>
                <a:gd name="connsiteY0" fmla="*/ 0 h 1361451"/>
                <a:gd name="connsiteX1" fmla="*/ 3619589 w 3619589"/>
                <a:gd name="connsiteY1" fmla="*/ 0 h 1361451"/>
                <a:gd name="connsiteX2" fmla="*/ 3619589 w 3619589"/>
                <a:gd name="connsiteY2" fmla="*/ 1361451 h 1361451"/>
                <a:gd name="connsiteX3" fmla="*/ 0 w 3619589"/>
                <a:gd name="connsiteY3" fmla="*/ 1361451 h 1361451"/>
                <a:gd name="connsiteX4" fmla="*/ 0 w 3619589"/>
                <a:gd name="connsiteY4" fmla="*/ 0 h 136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89" h="1361451">
                  <a:moveTo>
                    <a:pt x="0" y="0"/>
                  </a:moveTo>
                  <a:lnTo>
                    <a:pt x="3619589" y="0"/>
                  </a:lnTo>
                  <a:lnTo>
                    <a:pt x="3619589" y="1361451"/>
                  </a:lnTo>
                  <a:lnTo>
                    <a:pt x="0" y="1361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6146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Содержание персонала общеобразовательных организаций</a:t>
              </a:r>
              <a:endParaRPr lang="ru-RU" sz="1800" b="1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8307173" y="1851004"/>
              <a:ext cx="3619589" cy="1361451"/>
            </a:xfrm>
            <a:custGeom>
              <a:avLst/>
              <a:gdLst>
                <a:gd name="connsiteX0" fmla="*/ 0 w 3619589"/>
                <a:gd name="connsiteY0" fmla="*/ 0 h 1361451"/>
                <a:gd name="connsiteX1" fmla="*/ 3619589 w 3619589"/>
                <a:gd name="connsiteY1" fmla="*/ 0 h 1361451"/>
                <a:gd name="connsiteX2" fmla="*/ 3619589 w 3619589"/>
                <a:gd name="connsiteY2" fmla="*/ 1361451 h 1361451"/>
                <a:gd name="connsiteX3" fmla="*/ 0 w 3619589"/>
                <a:gd name="connsiteY3" fmla="*/ 1361451 h 1361451"/>
                <a:gd name="connsiteX4" fmla="*/ 0 w 3619589"/>
                <a:gd name="connsiteY4" fmla="*/ 0 h 136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89" h="1361451">
                  <a:moveTo>
                    <a:pt x="0" y="0"/>
                  </a:moveTo>
                  <a:lnTo>
                    <a:pt x="3619589" y="0"/>
                  </a:lnTo>
                  <a:lnTo>
                    <a:pt x="3619589" y="1361451"/>
                  </a:lnTo>
                  <a:lnTo>
                    <a:pt x="0" y="1361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6146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Коммерческую деятельность</a:t>
              </a:r>
              <a:endParaRPr lang="ru-RU" sz="1800" b="1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16053" y="3744744"/>
              <a:ext cx="3619589" cy="1361451"/>
            </a:xfrm>
            <a:custGeom>
              <a:avLst/>
              <a:gdLst>
                <a:gd name="connsiteX0" fmla="*/ 0 w 3619589"/>
                <a:gd name="connsiteY0" fmla="*/ 0 h 1361451"/>
                <a:gd name="connsiteX1" fmla="*/ 3619589 w 3619589"/>
                <a:gd name="connsiteY1" fmla="*/ 0 h 1361451"/>
                <a:gd name="connsiteX2" fmla="*/ 3619589 w 3619589"/>
                <a:gd name="connsiteY2" fmla="*/ 1361451 h 1361451"/>
                <a:gd name="connsiteX3" fmla="*/ 0 w 3619589"/>
                <a:gd name="connsiteY3" fmla="*/ 1361451 h 1361451"/>
                <a:gd name="connsiteX4" fmla="*/ 0 w 3619589"/>
                <a:gd name="connsiteY4" fmla="*/ 0 h 136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89" h="1361451">
                  <a:moveTo>
                    <a:pt x="0" y="0"/>
                  </a:moveTo>
                  <a:lnTo>
                    <a:pt x="3619589" y="0"/>
                  </a:lnTo>
                  <a:lnTo>
                    <a:pt x="3619589" y="1361451"/>
                  </a:lnTo>
                  <a:lnTo>
                    <a:pt x="0" y="1361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6146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«Патриотическое воспитание граждан Российской Федерации»</a:t>
              </a:r>
              <a:endParaRPr lang="ru-RU" sz="1800" b="1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361613" y="3744744"/>
              <a:ext cx="3619589" cy="1361451"/>
            </a:xfrm>
            <a:custGeom>
              <a:avLst/>
              <a:gdLst>
                <a:gd name="connsiteX0" fmla="*/ 0 w 3619589"/>
                <a:gd name="connsiteY0" fmla="*/ 0 h 1361451"/>
                <a:gd name="connsiteX1" fmla="*/ 3619589 w 3619589"/>
                <a:gd name="connsiteY1" fmla="*/ 0 h 1361451"/>
                <a:gd name="connsiteX2" fmla="*/ 3619589 w 3619589"/>
                <a:gd name="connsiteY2" fmla="*/ 1361451 h 1361451"/>
                <a:gd name="connsiteX3" fmla="*/ 0 w 3619589"/>
                <a:gd name="connsiteY3" fmla="*/ 1361451 h 1361451"/>
                <a:gd name="connsiteX4" fmla="*/ 0 w 3619589"/>
                <a:gd name="connsiteY4" fmla="*/ 0 h 136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89" h="1361451">
                  <a:moveTo>
                    <a:pt x="0" y="0"/>
                  </a:moveTo>
                  <a:lnTo>
                    <a:pt x="3619589" y="0"/>
                  </a:lnTo>
                  <a:lnTo>
                    <a:pt x="3619589" y="1361451"/>
                  </a:lnTo>
                  <a:lnTo>
                    <a:pt x="0" y="1361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6146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«Социальные лифты для каждого»</a:t>
              </a:r>
              <a:endParaRPr lang="ru-RU" sz="1800" b="1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8307173" y="3744744"/>
              <a:ext cx="3619589" cy="1361451"/>
            </a:xfrm>
            <a:custGeom>
              <a:avLst/>
              <a:gdLst>
                <a:gd name="connsiteX0" fmla="*/ 0 w 3619589"/>
                <a:gd name="connsiteY0" fmla="*/ 0 h 1361451"/>
                <a:gd name="connsiteX1" fmla="*/ 3619589 w 3619589"/>
                <a:gd name="connsiteY1" fmla="*/ 0 h 1361451"/>
                <a:gd name="connsiteX2" fmla="*/ 3619589 w 3619589"/>
                <a:gd name="connsiteY2" fmla="*/ 1361451 h 1361451"/>
                <a:gd name="connsiteX3" fmla="*/ 0 w 3619589"/>
                <a:gd name="connsiteY3" fmla="*/ 1361451 h 1361451"/>
                <a:gd name="connsiteX4" fmla="*/ 0 w 3619589"/>
                <a:gd name="connsiteY4" fmla="*/ 0 h 136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89" h="1361451">
                  <a:moveTo>
                    <a:pt x="0" y="0"/>
                  </a:moveTo>
                  <a:lnTo>
                    <a:pt x="3619589" y="0"/>
                  </a:lnTo>
                  <a:lnTo>
                    <a:pt x="3619589" y="1361451"/>
                  </a:lnTo>
                  <a:lnTo>
                    <a:pt x="0" y="1361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6146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«Движение первых»</a:t>
              </a:r>
              <a:endParaRPr lang="ru-RU" sz="1800" b="1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386149" y="5283865"/>
              <a:ext cx="3619589" cy="1361451"/>
            </a:xfrm>
            <a:custGeom>
              <a:avLst/>
              <a:gdLst>
                <a:gd name="connsiteX0" fmla="*/ 0 w 3619589"/>
                <a:gd name="connsiteY0" fmla="*/ 0 h 1361451"/>
                <a:gd name="connsiteX1" fmla="*/ 3619589 w 3619589"/>
                <a:gd name="connsiteY1" fmla="*/ 0 h 1361451"/>
                <a:gd name="connsiteX2" fmla="*/ 3619589 w 3619589"/>
                <a:gd name="connsiteY2" fmla="*/ 1361451 h 1361451"/>
                <a:gd name="connsiteX3" fmla="*/ 0 w 3619589"/>
                <a:gd name="connsiteY3" fmla="*/ 1361451 h 1361451"/>
                <a:gd name="connsiteX4" fmla="*/ 0 w 3619589"/>
                <a:gd name="connsiteY4" fmla="*/ 0 h 136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89" h="1361451">
                  <a:moveTo>
                    <a:pt x="0" y="0"/>
                  </a:moveTo>
                  <a:lnTo>
                    <a:pt x="3619589" y="0"/>
                  </a:lnTo>
                  <a:lnTo>
                    <a:pt x="3619589" y="1361451"/>
                  </a:lnTo>
                  <a:lnTo>
                    <a:pt x="0" y="1361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6146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«Точка роста»</a:t>
              </a:r>
              <a:endParaRPr lang="ru-RU" sz="1800" b="1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581674" y="5295331"/>
              <a:ext cx="3619589" cy="1361451"/>
            </a:xfrm>
            <a:custGeom>
              <a:avLst/>
              <a:gdLst>
                <a:gd name="connsiteX0" fmla="*/ 0 w 3619589"/>
                <a:gd name="connsiteY0" fmla="*/ 0 h 1361451"/>
                <a:gd name="connsiteX1" fmla="*/ 3619589 w 3619589"/>
                <a:gd name="connsiteY1" fmla="*/ 0 h 1361451"/>
                <a:gd name="connsiteX2" fmla="*/ 3619589 w 3619589"/>
                <a:gd name="connsiteY2" fmla="*/ 1361451 h 1361451"/>
                <a:gd name="connsiteX3" fmla="*/ 0 w 3619589"/>
                <a:gd name="connsiteY3" fmla="*/ 1361451 h 1361451"/>
                <a:gd name="connsiteX4" fmla="*/ 0 w 3619589"/>
                <a:gd name="connsiteY4" fmla="*/ 0 h 136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89" h="1361451">
                  <a:moveTo>
                    <a:pt x="0" y="0"/>
                  </a:moveTo>
                  <a:lnTo>
                    <a:pt x="3619589" y="0"/>
                  </a:lnTo>
                  <a:lnTo>
                    <a:pt x="3619589" y="1361451"/>
                  </a:lnTo>
                  <a:lnTo>
                    <a:pt x="0" y="1361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6146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«</a:t>
              </a:r>
              <a:r>
                <a:rPr lang="ru-RU" sz="1800" b="1" kern="1200" dirty="0" err="1" smtClean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Юнармия</a:t>
              </a:r>
              <a:r>
                <a:rPr lang="ru-RU" sz="1800" b="1" kern="1200" dirty="0" smtClean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»</a:t>
              </a:r>
              <a:endParaRPr lang="ru-RU" sz="1800" b="1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  <a:ln>
            <a:noFill/>
            <a:prstDash val="sysDot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49BF30-6F19-4076-12A4-0F3FAE2B7ECF}"/>
              </a:ext>
            </a:extLst>
          </p:cNvPr>
          <p:cNvSpPr txBox="1"/>
          <p:nvPr/>
        </p:nvSpPr>
        <p:spPr>
          <a:xfrm>
            <a:off x="425211" y="856629"/>
            <a:ext cx="9785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EE7203"/>
                </a:solidFill>
                <a:ea typeface="Roboto" panose="02000000000000000000" pitchFamily="2" charset="0"/>
                <a:cs typeface="Roboto" panose="02000000000000000000" pitchFamily="2" charset="0"/>
              </a:rPr>
              <a:t>НЕ ДОПУСКАЕТСЯ направление </a:t>
            </a:r>
            <a:r>
              <a:rPr lang="ru-RU" sz="3200" b="1" dirty="0">
                <a:solidFill>
                  <a:srgbClr val="EE7203"/>
                </a:solidFill>
                <a:ea typeface="Roboto" panose="02000000000000000000" pitchFamily="2" charset="0"/>
                <a:cs typeface="Roboto" panose="02000000000000000000" pitchFamily="2" charset="0"/>
              </a:rPr>
              <a:t>средств на</a:t>
            </a:r>
            <a:r>
              <a:rPr lang="ru-RU" sz="3200" b="1" dirty="0" smtClean="0">
                <a:solidFill>
                  <a:srgbClr val="EE7203"/>
                </a:solidFill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endParaRPr lang="ru-RU" sz="3200" b="1" dirty="0">
              <a:solidFill>
                <a:srgbClr val="EE7203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395308" y="370396"/>
            <a:ext cx="4530844" cy="56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Типология проектов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699"/>
            <a:ext cx="1269841" cy="12698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10" y="1872698"/>
            <a:ext cx="1269841" cy="12698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48" y="1896808"/>
            <a:ext cx="1269841" cy="12698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0548"/>
            <a:ext cx="1269841" cy="126984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13" y="5338818"/>
            <a:ext cx="1269841" cy="1269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09" y="3790547"/>
            <a:ext cx="1269841" cy="12698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48" y="3790546"/>
            <a:ext cx="1269841" cy="126984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565" y="5350284"/>
            <a:ext cx="1269841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881D71F-E812-C1B2-A5B1-1D6B5E13C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2"/>
            <a:ext cx="12192000" cy="1215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798" y="439314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Софинансирование* проектов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ШКиБ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97051FE-4439-69E3-15BA-35BF57E07D87}"/>
              </a:ext>
            </a:extLst>
          </p:cNvPr>
          <p:cNvSpPr/>
          <p:nvPr/>
        </p:nvSpPr>
        <p:spPr>
          <a:xfrm>
            <a:off x="41678" y="6201405"/>
            <a:ext cx="7867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6A4"/>
              </a:buClr>
            </a:pPr>
            <a:r>
              <a:rPr lang="ru-RU" b="1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*</a:t>
            </a:r>
            <a:r>
              <a:rPr lang="ru-RU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 Согласно Постановлению Совета Министров РК от 20.10.2020 № 658 (в редакции </a:t>
            </a:r>
            <a:r>
              <a:rPr lang="ru-RU" baseline="-25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от</a:t>
            </a:r>
            <a:r>
              <a:rPr lang="ru-RU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aseline="-25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11.09.2023</a:t>
            </a:r>
            <a:r>
              <a:rPr lang="ru-RU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 № </a:t>
            </a:r>
            <a:r>
              <a:rPr lang="ru-RU" baseline="-25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673</a:t>
            </a:r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aseline="-25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)</a:t>
            </a:r>
            <a:endParaRPr lang="ru-RU" b="1" baseline="-25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xmlns="" id="{60CE0965-EDA1-0B43-FB15-0BCD9A92A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600847"/>
              </p:ext>
            </p:extLst>
          </p:nvPr>
        </p:nvGraphicFramePr>
        <p:xfrm>
          <a:off x="6927" y="1179490"/>
          <a:ext cx="11393808" cy="502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7909382" y="3632694"/>
            <a:ext cx="2045837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C589A0C-CAE5-15C7-8750-EE12D782B8F6}"/>
              </a:ext>
            </a:extLst>
          </p:cNvPr>
          <p:cNvSpPr/>
          <p:nvPr/>
        </p:nvSpPr>
        <p:spPr>
          <a:xfrm>
            <a:off x="41678" y="6386071"/>
            <a:ext cx="9576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6A4"/>
              </a:buClr>
            </a:pPr>
            <a:r>
              <a:rPr lang="ru-RU" b="1" baseline="-25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Не</a:t>
            </a:r>
            <a:r>
              <a:rPr lang="ru-RU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="1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обязательный параметр софинансирования – спонсорская помощь</a:t>
            </a:r>
          </a:p>
        </p:txBody>
      </p:sp>
    </p:spTree>
    <p:extLst>
      <p:ext uri="{BB962C8B-B14F-4D97-AF65-F5344CB8AC3E}">
        <p14:creationId xmlns:p14="http://schemas.microsoft.com/office/powerpoint/2010/main" val="19122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881D71F-E812-C1B2-A5B1-1D6B5E13C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2"/>
            <a:ext cx="12192000" cy="121507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798" y="439314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Примеры расчета стоимости проекта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ШКиБ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3" t="12116" r="14476" b="10192"/>
          <a:stretch/>
        </p:blipFill>
        <p:spPr bwMode="auto">
          <a:xfrm>
            <a:off x="1460694" y="1053218"/>
            <a:ext cx="9270611" cy="568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Прямая соединительная линия 75"/>
          <p:cNvCxnSpPr/>
          <p:nvPr/>
        </p:nvCxnSpPr>
        <p:spPr>
          <a:xfrm flipV="1">
            <a:off x="4357727" y="4968510"/>
            <a:ext cx="0" cy="288291"/>
          </a:xfrm>
          <a:prstGeom prst="lin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9583027" y="2980494"/>
            <a:ext cx="0" cy="1395785"/>
          </a:xfrm>
          <a:prstGeom prst="line">
            <a:avLst/>
          </a:prstGeom>
          <a:ln w="190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2732204" y="4677196"/>
            <a:ext cx="0" cy="291314"/>
          </a:xfrm>
          <a:prstGeom prst="lin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204746" y="4448721"/>
            <a:ext cx="305962" cy="0"/>
          </a:xfrm>
          <a:prstGeom prst="lin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5974434" y="3915782"/>
            <a:ext cx="0" cy="274751"/>
          </a:xfrm>
          <a:prstGeom prst="lin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262306" y="3591473"/>
            <a:ext cx="305960" cy="0"/>
          </a:xfrm>
          <a:prstGeom prst="lin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147188" y="2742459"/>
            <a:ext cx="421078" cy="0"/>
          </a:xfrm>
          <a:prstGeom prst="lin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962475" y="3052936"/>
            <a:ext cx="0" cy="267780"/>
          </a:xfrm>
          <a:prstGeom prst="lin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1215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2697" y="90044"/>
            <a:ext cx="6657242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ea typeface="Roboto" panose="02000000000000000000" pitchFamily="2" charset="0"/>
              </a:rPr>
              <a:t>Механизм организации и  проведения конкурсного отбора проектов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44542" y="1615547"/>
            <a:ext cx="9968587" cy="4816561"/>
            <a:chOff x="1619639" y="1076168"/>
            <a:chExt cx="6748502" cy="3774731"/>
          </a:xfrm>
        </p:grpSpPr>
        <p:sp>
          <p:nvSpPr>
            <p:cNvPr id="7" name="Полилиния 6"/>
            <p:cNvSpPr/>
            <p:nvPr/>
          </p:nvSpPr>
          <p:spPr>
            <a:xfrm>
              <a:off x="2741697" y="1077587"/>
              <a:ext cx="2071687" cy="517921"/>
            </a:xfrm>
            <a:custGeom>
              <a:avLst/>
              <a:gdLst>
                <a:gd name="connsiteX0" fmla="*/ 0 w 2071687"/>
                <a:gd name="connsiteY0" fmla="*/ 51792 h 517921"/>
                <a:gd name="connsiteX1" fmla="*/ 51792 w 2071687"/>
                <a:gd name="connsiteY1" fmla="*/ 0 h 517921"/>
                <a:gd name="connsiteX2" fmla="*/ 2019895 w 2071687"/>
                <a:gd name="connsiteY2" fmla="*/ 0 h 517921"/>
                <a:gd name="connsiteX3" fmla="*/ 2071687 w 2071687"/>
                <a:gd name="connsiteY3" fmla="*/ 51792 h 517921"/>
                <a:gd name="connsiteX4" fmla="*/ 2071687 w 2071687"/>
                <a:gd name="connsiteY4" fmla="*/ 466129 h 517921"/>
                <a:gd name="connsiteX5" fmla="*/ 2019895 w 2071687"/>
                <a:gd name="connsiteY5" fmla="*/ 517921 h 517921"/>
                <a:gd name="connsiteX6" fmla="*/ 51792 w 2071687"/>
                <a:gd name="connsiteY6" fmla="*/ 517921 h 517921"/>
                <a:gd name="connsiteX7" fmla="*/ 0 w 2071687"/>
                <a:gd name="connsiteY7" fmla="*/ 466129 h 517921"/>
                <a:gd name="connsiteX8" fmla="*/ 0 w 2071687"/>
                <a:gd name="connsiteY8" fmla="*/ 51792 h 51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687" h="517921">
                  <a:moveTo>
                    <a:pt x="0" y="51792"/>
                  </a:moveTo>
                  <a:cubicBezTo>
                    <a:pt x="0" y="23188"/>
                    <a:pt x="23188" y="0"/>
                    <a:pt x="51792" y="0"/>
                  </a:cubicBezTo>
                  <a:lnTo>
                    <a:pt x="2019895" y="0"/>
                  </a:lnTo>
                  <a:cubicBezTo>
                    <a:pt x="2048499" y="0"/>
                    <a:pt x="2071687" y="23188"/>
                    <a:pt x="2071687" y="51792"/>
                  </a:cubicBezTo>
                  <a:lnTo>
                    <a:pt x="2071687" y="466129"/>
                  </a:lnTo>
                  <a:cubicBezTo>
                    <a:pt x="2071687" y="494733"/>
                    <a:pt x="2048499" y="517921"/>
                    <a:pt x="2019895" y="517921"/>
                  </a:cubicBezTo>
                  <a:lnTo>
                    <a:pt x="51792" y="517921"/>
                  </a:lnTo>
                  <a:cubicBezTo>
                    <a:pt x="23188" y="517921"/>
                    <a:pt x="0" y="494733"/>
                    <a:pt x="0" y="466129"/>
                  </a:cubicBezTo>
                  <a:lnTo>
                    <a:pt x="0" y="51792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5489" tIns="35489" rIns="35489" bIns="3548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Образовательная организация</a:t>
              </a:r>
              <a:endParaRPr lang="ru-RU" sz="160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658606" y="1686145"/>
              <a:ext cx="2071687" cy="517921"/>
            </a:xfrm>
            <a:custGeom>
              <a:avLst/>
              <a:gdLst>
                <a:gd name="connsiteX0" fmla="*/ 0 w 2071687"/>
                <a:gd name="connsiteY0" fmla="*/ 51792 h 517921"/>
                <a:gd name="connsiteX1" fmla="*/ 51792 w 2071687"/>
                <a:gd name="connsiteY1" fmla="*/ 0 h 517921"/>
                <a:gd name="connsiteX2" fmla="*/ 2019895 w 2071687"/>
                <a:gd name="connsiteY2" fmla="*/ 0 h 517921"/>
                <a:gd name="connsiteX3" fmla="*/ 2071687 w 2071687"/>
                <a:gd name="connsiteY3" fmla="*/ 51792 h 517921"/>
                <a:gd name="connsiteX4" fmla="*/ 2071687 w 2071687"/>
                <a:gd name="connsiteY4" fmla="*/ 466129 h 517921"/>
                <a:gd name="connsiteX5" fmla="*/ 2019895 w 2071687"/>
                <a:gd name="connsiteY5" fmla="*/ 517921 h 517921"/>
                <a:gd name="connsiteX6" fmla="*/ 51792 w 2071687"/>
                <a:gd name="connsiteY6" fmla="*/ 517921 h 517921"/>
                <a:gd name="connsiteX7" fmla="*/ 0 w 2071687"/>
                <a:gd name="connsiteY7" fmla="*/ 466129 h 517921"/>
                <a:gd name="connsiteX8" fmla="*/ 0 w 2071687"/>
                <a:gd name="connsiteY8" fmla="*/ 51792 h 51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687" h="517921">
                  <a:moveTo>
                    <a:pt x="0" y="51792"/>
                  </a:moveTo>
                  <a:cubicBezTo>
                    <a:pt x="0" y="23188"/>
                    <a:pt x="23188" y="0"/>
                    <a:pt x="51792" y="0"/>
                  </a:cubicBezTo>
                  <a:lnTo>
                    <a:pt x="2019895" y="0"/>
                  </a:lnTo>
                  <a:cubicBezTo>
                    <a:pt x="2048499" y="0"/>
                    <a:pt x="2071687" y="23188"/>
                    <a:pt x="2071687" y="51792"/>
                  </a:cubicBezTo>
                  <a:lnTo>
                    <a:pt x="2071687" y="466129"/>
                  </a:lnTo>
                  <a:cubicBezTo>
                    <a:pt x="2071687" y="494733"/>
                    <a:pt x="2048499" y="517921"/>
                    <a:pt x="2019895" y="517921"/>
                  </a:cubicBezTo>
                  <a:lnTo>
                    <a:pt x="51792" y="517921"/>
                  </a:lnTo>
                  <a:cubicBezTo>
                    <a:pt x="23188" y="517921"/>
                    <a:pt x="0" y="494733"/>
                    <a:pt x="0" y="466129"/>
                  </a:cubicBezTo>
                  <a:lnTo>
                    <a:pt x="0" y="51792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5329" tIns="25329" rIns="25329" bIns="2532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Roboto Light" panose="02000000000000000000" pitchFamily="2" charset="0"/>
                  <a:ea typeface="Roboto Light" panose="02000000000000000000" pitchFamily="2" charset="0"/>
                </a:rPr>
                <a:t>Утверждение необходимых НПА</a:t>
              </a:r>
              <a:endParaRPr lang="ru-RU" sz="1600" kern="120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853519" y="1701786"/>
              <a:ext cx="2071687" cy="517921"/>
            </a:xfrm>
            <a:custGeom>
              <a:avLst/>
              <a:gdLst>
                <a:gd name="connsiteX0" fmla="*/ 0 w 2071687"/>
                <a:gd name="connsiteY0" fmla="*/ 51792 h 517921"/>
                <a:gd name="connsiteX1" fmla="*/ 51792 w 2071687"/>
                <a:gd name="connsiteY1" fmla="*/ 0 h 517921"/>
                <a:gd name="connsiteX2" fmla="*/ 2019895 w 2071687"/>
                <a:gd name="connsiteY2" fmla="*/ 0 h 517921"/>
                <a:gd name="connsiteX3" fmla="*/ 2071687 w 2071687"/>
                <a:gd name="connsiteY3" fmla="*/ 51792 h 517921"/>
                <a:gd name="connsiteX4" fmla="*/ 2071687 w 2071687"/>
                <a:gd name="connsiteY4" fmla="*/ 466129 h 517921"/>
                <a:gd name="connsiteX5" fmla="*/ 2019895 w 2071687"/>
                <a:gd name="connsiteY5" fmla="*/ 517921 h 517921"/>
                <a:gd name="connsiteX6" fmla="*/ 51792 w 2071687"/>
                <a:gd name="connsiteY6" fmla="*/ 517921 h 517921"/>
                <a:gd name="connsiteX7" fmla="*/ 0 w 2071687"/>
                <a:gd name="connsiteY7" fmla="*/ 466129 h 517921"/>
                <a:gd name="connsiteX8" fmla="*/ 0 w 2071687"/>
                <a:gd name="connsiteY8" fmla="*/ 51792 h 51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687" h="517921">
                  <a:moveTo>
                    <a:pt x="0" y="51792"/>
                  </a:moveTo>
                  <a:cubicBezTo>
                    <a:pt x="0" y="23188"/>
                    <a:pt x="23188" y="0"/>
                    <a:pt x="51792" y="0"/>
                  </a:cubicBezTo>
                  <a:lnTo>
                    <a:pt x="2019895" y="0"/>
                  </a:lnTo>
                  <a:cubicBezTo>
                    <a:pt x="2048499" y="0"/>
                    <a:pt x="2071687" y="23188"/>
                    <a:pt x="2071687" y="51792"/>
                  </a:cubicBezTo>
                  <a:lnTo>
                    <a:pt x="2071687" y="466129"/>
                  </a:lnTo>
                  <a:cubicBezTo>
                    <a:pt x="2071687" y="494733"/>
                    <a:pt x="2048499" y="517921"/>
                    <a:pt x="2019895" y="517921"/>
                  </a:cubicBezTo>
                  <a:lnTo>
                    <a:pt x="51792" y="517921"/>
                  </a:lnTo>
                  <a:cubicBezTo>
                    <a:pt x="23188" y="517921"/>
                    <a:pt x="0" y="494733"/>
                    <a:pt x="0" y="466129"/>
                  </a:cubicBezTo>
                  <a:lnTo>
                    <a:pt x="0" y="51792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5329" tIns="25329" rIns="25329" bIns="2532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Roboto Light" panose="02000000000000000000" pitchFamily="2" charset="0"/>
                  <a:ea typeface="Roboto Light" panose="02000000000000000000" pitchFamily="2" charset="0"/>
                </a:rPr>
                <a:t>Создание </a:t>
              </a:r>
              <a:r>
                <a:rPr lang="ru-RU" sz="1600" kern="1200" dirty="0" smtClean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команд/Оформление</a:t>
              </a:r>
              <a:r>
                <a:rPr lang="ru-RU" sz="1600" kern="1200" dirty="0" smtClean="0">
                  <a:latin typeface="Roboto Light" panose="02000000000000000000" pitchFamily="2" charset="0"/>
                  <a:ea typeface="Roboto Light" panose="02000000000000000000" pitchFamily="2" charset="0"/>
                </a:rPr>
                <a:t> проектных идей</a:t>
              </a:r>
              <a:endParaRPr lang="ru-RU" sz="1600" kern="120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853519" y="2362356"/>
              <a:ext cx="2071687" cy="517921"/>
            </a:xfrm>
            <a:custGeom>
              <a:avLst/>
              <a:gdLst>
                <a:gd name="connsiteX0" fmla="*/ 0 w 2071687"/>
                <a:gd name="connsiteY0" fmla="*/ 51792 h 517921"/>
                <a:gd name="connsiteX1" fmla="*/ 51792 w 2071687"/>
                <a:gd name="connsiteY1" fmla="*/ 0 h 517921"/>
                <a:gd name="connsiteX2" fmla="*/ 2019895 w 2071687"/>
                <a:gd name="connsiteY2" fmla="*/ 0 h 517921"/>
                <a:gd name="connsiteX3" fmla="*/ 2071687 w 2071687"/>
                <a:gd name="connsiteY3" fmla="*/ 51792 h 517921"/>
                <a:gd name="connsiteX4" fmla="*/ 2071687 w 2071687"/>
                <a:gd name="connsiteY4" fmla="*/ 466129 h 517921"/>
                <a:gd name="connsiteX5" fmla="*/ 2019895 w 2071687"/>
                <a:gd name="connsiteY5" fmla="*/ 517921 h 517921"/>
                <a:gd name="connsiteX6" fmla="*/ 51792 w 2071687"/>
                <a:gd name="connsiteY6" fmla="*/ 517921 h 517921"/>
                <a:gd name="connsiteX7" fmla="*/ 0 w 2071687"/>
                <a:gd name="connsiteY7" fmla="*/ 466129 h 517921"/>
                <a:gd name="connsiteX8" fmla="*/ 0 w 2071687"/>
                <a:gd name="connsiteY8" fmla="*/ 51792 h 51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687" h="517921">
                  <a:moveTo>
                    <a:pt x="0" y="51792"/>
                  </a:moveTo>
                  <a:cubicBezTo>
                    <a:pt x="0" y="23188"/>
                    <a:pt x="23188" y="0"/>
                    <a:pt x="51792" y="0"/>
                  </a:cubicBezTo>
                  <a:lnTo>
                    <a:pt x="2019895" y="0"/>
                  </a:lnTo>
                  <a:cubicBezTo>
                    <a:pt x="2048499" y="0"/>
                    <a:pt x="2071687" y="23188"/>
                    <a:pt x="2071687" y="51792"/>
                  </a:cubicBezTo>
                  <a:lnTo>
                    <a:pt x="2071687" y="466129"/>
                  </a:lnTo>
                  <a:cubicBezTo>
                    <a:pt x="2071687" y="494733"/>
                    <a:pt x="2048499" y="517921"/>
                    <a:pt x="2019895" y="517921"/>
                  </a:cubicBezTo>
                  <a:lnTo>
                    <a:pt x="51792" y="517921"/>
                  </a:lnTo>
                  <a:cubicBezTo>
                    <a:pt x="23188" y="517921"/>
                    <a:pt x="0" y="494733"/>
                    <a:pt x="0" y="466129"/>
                  </a:cubicBezTo>
                  <a:lnTo>
                    <a:pt x="0" y="51792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5329" tIns="25329" rIns="25329" bIns="2532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Roboto Light" panose="02000000000000000000" pitchFamily="2" charset="0"/>
                  <a:ea typeface="Roboto Light" panose="02000000000000000000" pitchFamily="2" charset="0"/>
                </a:rPr>
                <a:t>Презентация проектов</a:t>
              </a:r>
              <a:endParaRPr lang="ru-RU" kern="120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1658606" y="2362356"/>
              <a:ext cx="2071687" cy="517921"/>
            </a:xfrm>
            <a:custGeom>
              <a:avLst/>
              <a:gdLst>
                <a:gd name="connsiteX0" fmla="*/ 0 w 2071687"/>
                <a:gd name="connsiteY0" fmla="*/ 51792 h 517921"/>
                <a:gd name="connsiteX1" fmla="*/ 51792 w 2071687"/>
                <a:gd name="connsiteY1" fmla="*/ 0 h 517921"/>
                <a:gd name="connsiteX2" fmla="*/ 2019895 w 2071687"/>
                <a:gd name="connsiteY2" fmla="*/ 0 h 517921"/>
                <a:gd name="connsiteX3" fmla="*/ 2071687 w 2071687"/>
                <a:gd name="connsiteY3" fmla="*/ 51792 h 517921"/>
                <a:gd name="connsiteX4" fmla="*/ 2071687 w 2071687"/>
                <a:gd name="connsiteY4" fmla="*/ 466129 h 517921"/>
                <a:gd name="connsiteX5" fmla="*/ 2019895 w 2071687"/>
                <a:gd name="connsiteY5" fmla="*/ 517921 h 517921"/>
                <a:gd name="connsiteX6" fmla="*/ 51792 w 2071687"/>
                <a:gd name="connsiteY6" fmla="*/ 517921 h 517921"/>
                <a:gd name="connsiteX7" fmla="*/ 0 w 2071687"/>
                <a:gd name="connsiteY7" fmla="*/ 466129 h 517921"/>
                <a:gd name="connsiteX8" fmla="*/ 0 w 2071687"/>
                <a:gd name="connsiteY8" fmla="*/ 51792 h 51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687" h="517921">
                  <a:moveTo>
                    <a:pt x="0" y="51792"/>
                  </a:moveTo>
                  <a:cubicBezTo>
                    <a:pt x="0" y="23188"/>
                    <a:pt x="23188" y="0"/>
                    <a:pt x="51792" y="0"/>
                  </a:cubicBezTo>
                  <a:lnTo>
                    <a:pt x="2019895" y="0"/>
                  </a:lnTo>
                  <a:cubicBezTo>
                    <a:pt x="2048499" y="0"/>
                    <a:pt x="2071687" y="23188"/>
                    <a:pt x="2071687" y="51792"/>
                  </a:cubicBezTo>
                  <a:lnTo>
                    <a:pt x="2071687" y="466129"/>
                  </a:lnTo>
                  <a:cubicBezTo>
                    <a:pt x="2071687" y="494733"/>
                    <a:pt x="2048499" y="517921"/>
                    <a:pt x="2019895" y="517921"/>
                  </a:cubicBezTo>
                  <a:lnTo>
                    <a:pt x="51792" y="517921"/>
                  </a:lnTo>
                  <a:cubicBezTo>
                    <a:pt x="23188" y="517921"/>
                    <a:pt x="0" y="494733"/>
                    <a:pt x="0" y="466129"/>
                  </a:cubicBezTo>
                  <a:lnTo>
                    <a:pt x="0" y="51792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5329" tIns="25329" rIns="25329" bIns="2532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Roboto Light" panose="02000000000000000000" pitchFamily="2" charset="0"/>
                  <a:ea typeface="Roboto Light" panose="02000000000000000000" pitchFamily="2" charset="0"/>
                </a:rPr>
                <a:t>Анализ проектов</a:t>
              </a:r>
              <a:endParaRPr lang="ru-RU" sz="2000" kern="120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853520" y="3049628"/>
              <a:ext cx="2071687" cy="517921"/>
            </a:xfrm>
            <a:custGeom>
              <a:avLst/>
              <a:gdLst>
                <a:gd name="connsiteX0" fmla="*/ 0 w 2071687"/>
                <a:gd name="connsiteY0" fmla="*/ 51792 h 517921"/>
                <a:gd name="connsiteX1" fmla="*/ 51792 w 2071687"/>
                <a:gd name="connsiteY1" fmla="*/ 0 h 517921"/>
                <a:gd name="connsiteX2" fmla="*/ 2019895 w 2071687"/>
                <a:gd name="connsiteY2" fmla="*/ 0 h 517921"/>
                <a:gd name="connsiteX3" fmla="*/ 2071687 w 2071687"/>
                <a:gd name="connsiteY3" fmla="*/ 51792 h 517921"/>
                <a:gd name="connsiteX4" fmla="*/ 2071687 w 2071687"/>
                <a:gd name="connsiteY4" fmla="*/ 466129 h 517921"/>
                <a:gd name="connsiteX5" fmla="*/ 2019895 w 2071687"/>
                <a:gd name="connsiteY5" fmla="*/ 517921 h 517921"/>
                <a:gd name="connsiteX6" fmla="*/ 51792 w 2071687"/>
                <a:gd name="connsiteY6" fmla="*/ 517921 h 517921"/>
                <a:gd name="connsiteX7" fmla="*/ 0 w 2071687"/>
                <a:gd name="connsiteY7" fmla="*/ 466129 h 517921"/>
                <a:gd name="connsiteX8" fmla="*/ 0 w 2071687"/>
                <a:gd name="connsiteY8" fmla="*/ 51792 h 51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687" h="517921">
                  <a:moveTo>
                    <a:pt x="0" y="51792"/>
                  </a:moveTo>
                  <a:cubicBezTo>
                    <a:pt x="0" y="23188"/>
                    <a:pt x="23188" y="0"/>
                    <a:pt x="51792" y="0"/>
                  </a:cubicBezTo>
                  <a:lnTo>
                    <a:pt x="2019895" y="0"/>
                  </a:lnTo>
                  <a:cubicBezTo>
                    <a:pt x="2048499" y="0"/>
                    <a:pt x="2071687" y="23188"/>
                    <a:pt x="2071687" y="51792"/>
                  </a:cubicBezTo>
                  <a:lnTo>
                    <a:pt x="2071687" y="466129"/>
                  </a:lnTo>
                  <a:cubicBezTo>
                    <a:pt x="2071687" y="494733"/>
                    <a:pt x="2048499" y="517921"/>
                    <a:pt x="2019895" y="517921"/>
                  </a:cubicBezTo>
                  <a:lnTo>
                    <a:pt x="51792" y="517921"/>
                  </a:lnTo>
                  <a:cubicBezTo>
                    <a:pt x="23188" y="517921"/>
                    <a:pt x="0" y="494733"/>
                    <a:pt x="0" y="466129"/>
                  </a:cubicBezTo>
                  <a:lnTo>
                    <a:pt x="0" y="51792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5329" tIns="25329" rIns="25329" bIns="2532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Roboto Light" panose="02000000000000000000" pitchFamily="2" charset="0"/>
                  <a:ea typeface="Roboto Light" panose="02000000000000000000" pitchFamily="2" charset="0"/>
                </a:rPr>
                <a:t>Общешкольное голосование</a:t>
              </a:r>
              <a:endParaRPr lang="ru-RU" sz="1600" kern="120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1619639" y="3053911"/>
              <a:ext cx="2071687" cy="517921"/>
            </a:xfrm>
            <a:custGeom>
              <a:avLst/>
              <a:gdLst>
                <a:gd name="connsiteX0" fmla="*/ 0 w 2071687"/>
                <a:gd name="connsiteY0" fmla="*/ 51792 h 517921"/>
                <a:gd name="connsiteX1" fmla="*/ 51792 w 2071687"/>
                <a:gd name="connsiteY1" fmla="*/ 0 h 517921"/>
                <a:gd name="connsiteX2" fmla="*/ 2019895 w 2071687"/>
                <a:gd name="connsiteY2" fmla="*/ 0 h 517921"/>
                <a:gd name="connsiteX3" fmla="*/ 2071687 w 2071687"/>
                <a:gd name="connsiteY3" fmla="*/ 51792 h 517921"/>
                <a:gd name="connsiteX4" fmla="*/ 2071687 w 2071687"/>
                <a:gd name="connsiteY4" fmla="*/ 466129 h 517921"/>
                <a:gd name="connsiteX5" fmla="*/ 2019895 w 2071687"/>
                <a:gd name="connsiteY5" fmla="*/ 517921 h 517921"/>
                <a:gd name="connsiteX6" fmla="*/ 51792 w 2071687"/>
                <a:gd name="connsiteY6" fmla="*/ 517921 h 517921"/>
                <a:gd name="connsiteX7" fmla="*/ 0 w 2071687"/>
                <a:gd name="connsiteY7" fmla="*/ 466129 h 517921"/>
                <a:gd name="connsiteX8" fmla="*/ 0 w 2071687"/>
                <a:gd name="connsiteY8" fmla="*/ 51792 h 51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687" h="517921">
                  <a:moveTo>
                    <a:pt x="0" y="51792"/>
                  </a:moveTo>
                  <a:cubicBezTo>
                    <a:pt x="0" y="23188"/>
                    <a:pt x="23188" y="0"/>
                    <a:pt x="51792" y="0"/>
                  </a:cubicBezTo>
                  <a:lnTo>
                    <a:pt x="2019895" y="0"/>
                  </a:lnTo>
                  <a:cubicBezTo>
                    <a:pt x="2048499" y="0"/>
                    <a:pt x="2071687" y="23188"/>
                    <a:pt x="2071687" y="51792"/>
                  </a:cubicBezTo>
                  <a:lnTo>
                    <a:pt x="2071687" y="466129"/>
                  </a:lnTo>
                  <a:cubicBezTo>
                    <a:pt x="2071687" y="494733"/>
                    <a:pt x="2048499" y="517921"/>
                    <a:pt x="2019895" y="517921"/>
                  </a:cubicBezTo>
                  <a:lnTo>
                    <a:pt x="51792" y="517921"/>
                  </a:lnTo>
                  <a:cubicBezTo>
                    <a:pt x="23188" y="517921"/>
                    <a:pt x="0" y="494733"/>
                    <a:pt x="0" y="466129"/>
                  </a:cubicBezTo>
                  <a:lnTo>
                    <a:pt x="0" y="51792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5329" tIns="25329" rIns="25329" bIns="2532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Roboto Light" panose="02000000000000000000" pitchFamily="2" charset="0"/>
                  <a:ea typeface="Roboto Light" panose="02000000000000000000" pitchFamily="2" charset="0"/>
                </a:rPr>
                <a:t>Определение победителя</a:t>
              </a:r>
              <a:endParaRPr lang="ru-RU" sz="1600" kern="120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2565949" y="3931232"/>
              <a:ext cx="2510188" cy="919667"/>
            </a:xfrm>
            <a:custGeom>
              <a:avLst/>
              <a:gdLst>
                <a:gd name="connsiteX0" fmla="*/ 0 w 2071687"/>
                <a:gd name="connsiteY0" fmla="*/ 51792 h 517921"/>
                <a:gd name="connsiteX1" fmla="*/ 51792 w 2071687"/>
                <a:gd name="connsiteY1" fmla="*/ 0 h 517921"/>
                <a:gd name="connsiteX2" fmla="*/ 2019895 w 2071687"/>
                <a:gd name="connsiteY2" fmla="*/ 0 h 517921"/>
                <a:gd name="connsiteX3" fmla="*/ 2071687 w 2071687"/>
                <a:gd name="connsiteY3" fmla="*/ 51792 h 517921"/>
                <a:gd name="connsiteX4" fmla="*/ 2071687 w 2071687"/>
                <a:gd name="connsiteY4" fmla="*/ 466129 h 517921"/>
                <a:gd name="connsiteX5" fmla="*/ 2019895 w 2071687"/>
                <a:gd name="connsiteY5" fmla="*/ 517921 h 517921"/>
                <a:gd name="connsiteX6" fmla="*/ 51792 w 2071687"/>
                <a:gd name="connsiteY6" fmla="*/ 517921 h 517921"/>
                <a:gd name="connsiteX7" fmla="*/ 0 w 2071687"/>
                <a:gd name="connsiteY7" fmla="*/ 466129 h 517921"/>
                <a:gd name="connsiteX8" fmla="*/ 0 w 2071687"/>
                <a:gd name="connsiteY8" fmla="*/ 51792 h 51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687" h="517921">
                  <a:moveTo>
                    <a:pt x="0" y="51792"/>
                  </a:moveTo>
                  <a:cubicBezTo>
                    <a:pt x="0" y="23188"/>
                    <a:pt x="23188" y="0"/>
                    <a:pt x="51792" y="0"/>
                  </a:cubicBezTo>
                  <a:lnTo>
                    <a:pt x="2019895" y="0"/>
                  </a:lnTo>
                  <a:cubicBezTo>
                    <a:pt x="2048499" y="0"/>
                    <a:pt x="2071687" y="23188"/>
                    <a:pt x="2071687" y="51792"/>
                  </a:cubicBezTo>
                  <a:lnTo>
                    <a:pt x="2071687" y="466129"/>
                  </a:lnTo>
                  <a:cubicBezTo>
                    <a:pt x="2071687" y="494733"/>
                    <a:pt x="2048499" y="517921"/>
                    <a:pt x="2019895" y="517921"/>
                  </a:cubicBezTo>
                  <a:lnTo>
                    <a:pt x="51792" y="517921"/>
                  </a:lnTo>
                  <a:cubicBezTo>
                    <a:pt x="23188" y="517921"/>
                    <a:pt x="0" y="494733"/>
                    <a:pt x="0" y="466129"/>
                  </a:cubicBezTo>
                  <a:lnTo>
                    <a:pt x="0" y="51792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5329" tIns="25329" rIns="25329" bIns="2532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Roboto Light" panose="02000000000000000000" pitchFamily="2" charset="0"/>
                  <a:ea typeface="Roboto Light" panose="02000000000000000000" pitchFamily="2" charset="0"/>
                </a:rPr>
                <a:t>Загрузить необходимые файлы в форму заявки на сайт «Открытый бюджет» в раздел «Крым как мы хотим»</a:t>
              </a:r>
              <a:endParaRPr lang="ru-RU" sz="1600" kern="120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6296454" y="1076168"/>
              <a:ext cx="2071687" cy="517921"/>
            </a:xfrm>
            <a:custGeom>
              <a:avLst/>
              <a:gdLst>
                <a:gd name="connsiteX0" fmla="*/ 0 w 2071687"/>
                <a:gd name="connsiteY0" fmla="*/ 51792 h 517921"/>
                <a:gd name="connsiteX1" fmla="*/ 51792 w 2071687"/>
                <a:gd name="connsiteY1" fmla="*/ 0 h 517921"/>
                <a:gd name="connsiteX2" fmla="*/ 2019895 w 2071687"/>
                <a:gd name="connsiteY2" fmla="*/ 0 h 517921"/>
                <a:gd name="connsiteX3" fmla="*/ 2071687 w 2071687"/>
                <a:gd name="connsiteY3" fmla="*/ 51792 h 517921"/>
                <a:gd name="connsiteX4" fmla="*/ 2071687 w 2071687"/>
                <a:gd name="connsiteY4" fmla="*/ 466129 h 517921"/>
                <a:gd name="connsiteX5" fmla="*/ 2019895 w 2071687"/>
                <a:gd name="connsiteY5" fmla="*/ 517921 h 517921"/>
                <a:gd name="connsiteX6" fmla="*/ 51792 w 2071687"/>
                <a:gd name="connsiteY6" fmla="*/ 517921 h 517921"/>
                <a:gd name="connsiteX7" fmla="*/ 0 w 2071687"/>
                <a:gd name="connsiteY7" fmla="*/ 466129 h 517921"/>
                <a:gd name="connsiteX8" fmla="*/ 0 w 2071687"/>
                <a:gd name="connsiteY8" fmla="*/ 51792 h 51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687" h="517921">
                  <a:moveTo>
                    <a:pt x="0" y="51792"/>
                  </a:moveTo>
                  <a:cubicBezTo>
                    <a:pt x="0" y="23188"/>
                    <a:pt x="23188" y="0"/>
                    <a:pt x="51792" y="0"/>
                  </a:cubicBezTo>
                  <a:lnTo>
                    <a:pt x="2019895" y="0"/>
                  </a:lnTo>
                  <a:cubicBezTo>
                    <a:pt x="2048499" y="0"/>
                    <a:pt x="2071687" y="23188"/>
                    <a:pt x="2071687" y="51792"/>
                  </a:cubicBezTo>
                  <a:lnTo>
                    <a:pt x="2071687" y="466129"/>
                  </a:lnTo>
                  <a:cubicBezTo>
                    <a:pt x="2071687" y="494733"/>
                    <a:pt x="2048499" y="517921"/>
                    <a:pt x="2019895" y="517921"/>
                  </a:cubicBezTo>
                  <a:lnTo>
                    <a:pt x="51792" y="517921"/>
                  </a:lnTo>
                  <a:cubicBezTo>
                    <a:pt x="23188" y="517921"/>
                    <a:pt x="0" y="494733"/>
                    <a:pt x="0" y="466129"/>
                  </a:cubicBezTo>
                  <a:lnTo>
                    <a:pt x="0" y="51792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5489" tIns="35489" rIns="35489" bIns="3548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Муниципальный район</a:t>
              </a:r>
              <a:endParaRPr lang="ru-RU" sz="160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6296452" y="1684726"/>
              <a:ext cx="2071687" cy="517921"/>
            </a:xfrm>
            <a:custGeom>
              <a:avLst/>
              <a:gdLst>
                <a:gd name="connsiteX0" fmla="*/ 0 w 2071687"/>
                <a:gd name="connsiteY0" fmla="*/ 51792 h 517921"/>
                <a:gd name="connsiteX1" fmla="*/ 51792 w 2071687"/>
                <a:gd name="connsiteY1" fmla="*/ 0 h 517921"/>
                <a:gd name="connsiteX2" fmla="*/ 2019895 w 2071687"/>
                <a:gd name="connsiteY2" fmla="*/ 0 h 517921"/>
                <a:gd name="connsiteX3" fmla="*/ 2071687 w 2071687"/>
                <a:gd name="connsiteY3" fmla="*/ 51792 h 517921"/>
                <a:gd name="connsiteX4" fmla="*/ 2071687 w 2071687"/>
                <a:gd name="connsiteY4" fmla="*/ 466129 h 517921"/>
                <a:gd name="connsiteX5" fmla="*/ 2019895 w 2071687"/>
                <a:gd name="connsiteY5" fmla="*/ 517921 h 517921"/>
                <a:gd name="connsiteX6" fmla="*/ 51792 w 2071687"/>
                <a:gd name="connsiteY6" fmla="*/ 517921 h 517921"/>
                <a:gd name="connsiteX7" fmla="*/ 0 w 2071687"/>
                <a:gd name="connsiteY7" fmla="*/ 466129 h 517921"/>
                <a:gd name="connsiteX8" fmla="*/ 0 w 2071687"/>
                <a:gd name="connsiteY8" fmla="*/ 51792 h 51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687" h="517921">
                  <a:moveTo>
                    <a:pt x="0" y="51792"/>
                  </a:moveTo>
                  <a:cubicBezTo>
                    <a:pt x="0" y="23188"/>
                    <a:pt x="23188" y="0"/>
                    <a:pt x="51792" y="0"/>
                  </a:cubicBezTo>
                  <a:lnTo>
                    <a:pt x="2019895" y="0"/>
                  </a:lnTo>
                  <a:cubicBezTo>
                    <a:pt x="2048499" y="0"/>
                    <a:pt x="2071687" y="23188"/>
                    <a:pt x="2071687" y="51792"/>
                  </a:cubicBezTo>
                  <a:lnTo>
                    <a:pt x="2071687" y="466129"/>
                  </a:lnTo>
                  <a:cubicBezTo>
                    <a:pt x="2071687" y="494733"/>
                    <a:pt x="2048499" y="517921"/>
                    <a:pt x="2019895" y="517921"/>
                  </a:cubicBezTo>
                  <a:lnTo>
                    <a:pt x="51792" y="517921"/>
                  </a:lnTo>
                  <a:cubicBezTo>
                    <a:pt x="23188" y="517921"/>
                    <a:pt x="0" y="494733"/>
                    <a:pt x="0" y="466129"/>
                  </a:cubicBezTo>
                  <a:lnTo>
                    <a:pt x="0" y="51792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5329" tIns="25329" rIns="25329" bIns="2532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Roboto Light" panose="02000000000000000000" pitchFamily="2" charset="0"/>
                  <a:ea typeface="Roboto Light" panose="02000000000000000000" pitchFamily="2" charset="0"/>
                </a:rPr>
                <a:t>Утверждение необходимых НПА</a:t>
              </a:r>
              <a:endParaRPr lang="ru-RU" sz="1600" kern="120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42" name="Полилиния 41"/>
          <p:cNvSpPr/>
          <p:nvPr/>
        </p:nvSpPr>
        <p:spPr>
          <a:xfrm>
            <a:off x="8052922" y="3257340"/>
            <a:ext cx="3060207" cy="935619"/>
          </a:xfrm>
          <a:custGeom>
            <a:avLst/>
            <a:gdLst>
              <a:gd name="connsiteX0" fmla="*/ 0 w 2071687"/>
              <a:gd name="connsiteY0" fmla="*/ 51792 h 517921"/>
              <a:gd name="connsiteX1" fmla="*/ 51792 w 2071687"/>
              <a:gd name="connsiteY1" fmla="*/ 0 h 517921"/>
              <a:gd name="connsiteX2" fmla="*/ 2019895 w 2071687"/>
              <a:gd name="connsiteY2" fmla="*/ 0 h 517921"/>
              <a:gd name="connsiteX3" fmla="*/ 2071687 w 2071687"/>
              <a:gd name="connsiteY3" fmla="*/ 51792 h 517921"/>
              <a:gd name="connsiteX4" fmla="*/ 2071687 w 2071687"/>
              <a:gd name="connsiteY4" fmla="*/ 466129 h 517921"/>
              <a:gd name="connsiteX5" fmla="*/ 2019895 w 2071687"/>
              <a:gd name="connsiteY5" fmla="*/ 517921 h 517921"/>
              <a:gd name="connsiteX6" fmla="*/ 51792 w 2071687"/>
              <a:gd name="connsiteY6" fmla="*/ 517921 h 517921"/>
              <a:gd name="connsiteX7" fmla="*/ 0 w 2071687"/>
              <a:gd name="connsiteY7" fmla="*/ 466129 h 517921"/>
              <a:gd name="connsiteX8" fmla="*/ 0 w 2071687"/>
              <a:gd name="connsiteY8" fmla="*/ 51792 h 51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1687" h="517921">
                <a:moveTo>
                  <a:pt x="0" y="51792"/>
                </a:moveTo>
                <a:cubicBezTo>
                  <a:pt x="0" y="23188"/>
                  <a:pt x="23188" y="0"/>
                  <a:pt x="51792" y="0"/>
                </a:cubicBezTo>
                <a:lnTo>
                  <a:pt x="2019895" y="0"/>
                </a:lnTo>
                <a:cubicBezTo>
                  <a:pt x="2048499" y="0"/>
                  <a:pt x="2071687" y="23188"/>
                  <a:pt x="2071687" y="51792"/>
                </a:cubicBezTo>
                <a:lnTo>
                  <a:pt x="2071687" y="466129"/>
                </a:lnTo>
                <a:cubicBezTo>
                  <a:pt x="2071687" y="494733"/>
                  <a:pt x="2048499" y="517921"/>
                  <a:pt x="2019895" y="517921"/>
                </a:cubicBezTo>
                <a:lnTo>
                  <a:pt x="51792" y="517921"/>
                </a:lnTo>
                <a:cubicBezTo>
                  <a:pt x="23188" y="517921"/>
                  <a:pt x="0" y="494733"/>
                  <a:pt x="0" y="466129"/>
                </a:cubicBezTo>
                <a:lnTo>
                  <a:pt x="0" y="51792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329" tIns="25329" rIns="25329" bIns="25329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Загрузить необходимые файлы в форму заявки на сайт «Открытый бюджет» в раздел «Крым как мы хотим»</a:t>
            </a:r>
            <a:endParaRPr lang="ru-RU" sz="1600" kern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H="1">
            <a:off x="2732204" y="4968510"/>
            <a:ext cx="1625523" cy="0"/>
          </a:xfrm>
          <a:prstGeom prst="lin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8052927" y="4376279"/>
            <a:ext cx="3060202" cy="602208"/>
          </a:xfrm>
          <a:custGeom>
            <a:avLst/>
            <a:gdLst>
              <a:gd name="connsiteX0" fmla="*/ 0 w 2071687"/>
              <a:gd name="connsiteY0" fmla="*/ 51792 h 517921"/>
              <a:gd name="connsiteX1" fmla="*/ 51792 w 2071687"/>
              <a:gd name="connsiteY1" fmla="*/ 0 h 517921"/>
              <a:gd name="connsiteX2" fmla="*/ 2019895 w 2071687"/>
              <a:gd name="connsiteY2" fmla="*/ 0 h 517921"/>
              <a:gd name="connsiteX3" fmla="*/ 2071687 w 2071687"/>
              <a:gd name="connsiteY3" fmla="*/ 51792 h 517921"/>
              <a:gd name="connsiteX4" fmla="*/ 2071687 w 2071687"/>
              <a:gd name="connsiteY4" fmla="*/ 466129 h 517921"/>
              <a:gd name="connsiteX5" fmla="*/ 2019895 w 2071687"/>
              <a:gd name="connsiteY5" fmla="*/ 517921 h 517921"/>
              <a:gd name="connsiteX6" fmla="*/ 51792 w 2071687"/>
              <a:gd name="connsiteY6" fmla="*/ 517921 h 517921"/>
              <a:gd name="connsiteX7" fmla="*/ 0 w 2071687"/>
              <a:gd name="connsiteY7" fmla="*/ 466129 h 517921"/>
              <a:gd name="connsiteX8" fmla="*/ 0 w 2071687"/>
              <a:gd name="connsiteY8" fmla="*/ 51792 h 51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1687" h="517921">
                <a:moveTo>
                  <a:pt x="0" y="51792"/>
                </a:moveTo>
                <a:cubicBezTo>
                  <a:pt x="0" y="23188"/>
                  <a:pt x="23188" y="0"/>
                  <a:pt x="51792" y="0"/>
                </a:cubicBezTo>
                <a:lnTo>
                  <a:pt x="2019895" y="0"/>
                </a:lnTo>
                <a:cubicBezTo>
                  <a:pt x="2048499" y="0"/>
                  <a:pt x="2071687" y="23188"/>
                  <a:pt x="2071687" y="51792"/>
                </a:cubicBezTo>
                <a:lnTo>
                  <a:pt x="2071687" y="466129"/>
                </a:lnTo>
                <a:cubicBezTo>
                  <a:pt x="2071687" y="494733"/>
                  <a:pt x="2048499" y="517921"/>
                  <a:pt x="2019895" y="517921"/>
                </a:cubicBezTo>
                <a:lnTo>
                  <a:pt x="51792" y="517921"/>
                </a:lnTo>
                <a:cubicBezTo>
                  <a:pt x="23188" y="517921"/>
                  <a:pt x="0" y="494733"/>
                  <a:pt x="0" y="466129"/>
                </a:cubicBezTo>
                <a:lnTo>
                  <a:pt x="0" y="51792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5329" tIns="25329" rIns="25329" bIns="25329" numCol="1" spcCol="1270" anchor="ctr" anchorCtr="0">
            <a:noAutofit/>
          </a:bodyPr>
          <a:lstStyle/>
          <a:p>
            <a:pPr algn="ctr"/>
            <a:r>
              <a:rPr lang="ru-RU" sz="1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Предоставить отчеты*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6613575"/>
            <a:ext cx="1143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*Приложение 5 к 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приказу Министерства </a:t>
            </a:r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финансов Республики 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Крым </a:t>
            </a:r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от 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21.03.2023 № 47 (в ред. от 18.09.2023) </a:t>
            </a:r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832513" y="2593075"/>
            <a:ext cx="122830" cy="32522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 rot="16200000">
            <a:off x="-1003622" y="4054000"/>
            <a:ext cx="3060204" cy="330435"/>
          </a:xfrm>
          <a:custGeom>
            <a:avLst/>
            <a:gdLst>
              <a:gd name="connsiteX0" fmla="*/ 0 w 2071687"/>
              <a:gd name="connsiteY0" fmla="*/ 51792 h 517921"/>
              <a:gd name="connsiteX1" fmla="*/ 51792 w 2071687"/>
              <a:gd name="connsiteY1" fmla="*/ 0 h 517921"/>
              <a:gd name="connsiteX2" fmla="*/ 2019895 w 2071687"/>
              <a:gd name="connsiteY2" fmla="*/ 0 h 517921"/>
              <a:gd name="connsiteX3" fmla="*/ 2071687 w 2071687"/>
              <a:gd name="connsiteY3" fmla="*/ 51792 h 517921"/>
              <a:gd name="connsiteX4" fmla="*/ 2071687 w 2071687"/>
              <a:gd name="connsiteY4" fmla="*/ 466129 h 517921"/>
              <a:gd name="connsiteX5" fmla="*/ 2019895 w 2071687"/>
              <a:gd name="connsiteY5" fmla="*/ 517921 h 517921"/>
              <a:gd name="connsiteX6" fmla="*/ 51792 w 2071687"/>
              <a:gd name="connsiteY6" fmla="*/ 517921 h 517921"/>
              <a:gd name="connsiteX7" fmla="*/ 0 w 2071687"/>
              <a:gd name="connsiteY7" fmla="*/ 466129 h 517921"/>
              <a:gd name="connsiteX8" fmla="*/ 0 w 2071687"/>
              <a:gd name="connsiteY8" fmla="*/ 51792 h 51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1687" h="517921">
                <a:moveTo>
                  <a:pt x="0" y="51792"/>
                </a:moveTo>
                <a:cubicBezTo>
                  <a:pt x="0" y="23188"/>
                  <a:pt x="23188" y="0"/>
                  <a:pt x="51792" y="0"/>
                </a:cubicBezTo>
                <a:lnTo>
                  <a:pt x="2019895" y="0"/>
                </a:lnTo>
                <a:cubicBezTo>
                  <a:pt x="2048499" y="0"/>
                  <a:pt x="2071687" y="23188"/>
                  <a:pt x="2071687" y="51792"/>
                </a:cubicBezTo>
                <a:lnTo>
                  <a:pt x="2071687" y="466129"/>
                </a:lnTo>
                <a:cubicBezTo>
                  <a:pt x="2071687" y="494733"/>
                  <a:pt x="2048499" y="517921"/>
                  <a:pt x="2019895" y="517921"/>
                </a:cubicBezTo>
                <a:lnTo>
                  <a:pt x="51792" y="517921"/>
                </a:lnTo>
                <a:cubicBezTo>
                  <a:pt x="23188" y="517921"/>
                  <a:pt x="0" y="494733"/>
                  <a:pt x="0" y="466129"/>
                </a:cubicBezTo>
                <a:lnTo>
                  <a:pt x="0" y="51792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35489" tIns="35489" rIns="35489" bIns="3548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Информационная кампания</a:t>
            </a:r>
            <a:endParaRPr lang="ru-RU" sz="1600" kern="12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881D71F-E812-C1B2-A5B1-1D6B5E13C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20"/>
            <a:ext cx="12192000" cy="1215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760" y="399443"/>
            <a:ext cx="8143141" cy="52402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Структура презентации*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65885830"/>
              </p:ext>
            </p:extLst>
          </p:nvPr>
        </p:nvGraphicFramePr>
        <p:xfrm>
          <a:off x="157655" y="1449816"/>
          <a:ext cx="11383520" cy="512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142039"/>
            <a:ext cx="11382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EE720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Презентация проекта должна быть представлена в формате .</a:t>
            </a:r>
            <a:r>
              <a:rPr lang="en-US" sz="1400" b="1" u="sng" dirty="0" err="1">
                <a:solidFill>
                  <a:srgbClr val="EE720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pdf</a:t>
            </a:r>
            <a:r>
              <a:rPr lang="ru-RU" sz="1400" b="1" u="sng" dirty="0">
                <a:solidFill>
                  <a:srgbClr val="EE720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1400" b="1" dirty="0">
                <a:solidFill>
                  <a:srgbClr val="EE720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и содержать </a:t>
            </a:r>
            <a:r>
              <a:rPr lang="ru-RU" sz="1400" b="1" u="sng" dirty="0">
                <a:solidFill>
                  <a:srgbClr val="EE720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не более 6 </a:t>
            </a:r>
            <a:r>
              <a:rPr lang="ru-RU" sz="1400" b="1" dirty="0">
                <a:solidFill>
                  <a:srgbClr val="EE720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слайдов согласно следующей структуре: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572108"/>
            <a:ext cx="1143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Согласно приказу 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Министерства </a:t>
            </a:r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финансов Республики 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Крым </a:t>
            </a:r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от 21.03.2023 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№ 47 (в ред. от 18.09.2023) </a:t>
            </a:r>
          </a:p>
        </p:txBody>
      </p:sp>
    </p:spTree>
    <p:extLst>
      <p:ext uri="{BB962C8B-B14F-4D97-AF65-F5344CB8AC3E}">
        <p14:creationId xmlns:p14="http://schemas.microsoft.com/office/powerpoint/2010/main" val="1706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  <a:ln>
            <a:noFill/>
            <a:prstDash val="sysDot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EDCAD317-677E-CFD4-E6EC-05AE685873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404814"/>
              </p:ext>
            </p:extLst>
          </p:nvPr>
        </p:nvGraphicFramePr>
        <p:xfrm>
          <a:off x="204951" y="1301496"/>
          <a:ext cx="11508827" cy="508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одзаголовок 2"/>
          <p:cNvSpPr txBox="1">
            <a:spLocks/>
          </p:cNvSpPr>
          <p:nvPr/>
        </p:nvSpPr>
        <p:spPr>
          <a:xfrm>
            <a:off x="571500" y="139453"/>
            <a:ext cx="8143141" cy="56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Перечень документов для участия в конкурсном отборе проектов ИБ, основанных на инициативах школьников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572108"/>
            <a:ext cx="1143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Согласно приказу 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Министерства </a:t>
            </a:r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финансов Республики 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Крым </a:t>
            </a:r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от 21.03.2023 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№ 47 (в ред. от 18.09.2023) </a:t>
            </a:r>
          </a:p>
        </p:txBody>
      </p:sp>
    </p:spTree>
    <p:extLst>
      <p:ext uri="{BB962C8B-B14F-4D97-AF65-F5344CB8AC3E}">
        <p14:creationId xmlns:p14="http://schemas.microsoft.com/office/powerpoint/2010/main" val="16143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"/>
            <a:ext cx="12192000" cy="1301496"/>
          </a:xfrm>
          <a:prstGeom prst="rect">
            <a:avLst/>
          </a:prstGeom>
          <a:ln>
            <a:noFill/>
            <a:prstDash val="sysDot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139453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Перечень документов для участия в конкурсном отборе проектов ИБ, основанных на инициативах школьников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EDCAD317-677E-CFD4-E6EC-05AE685873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308570"/>
              </p:ext>
            </p:extLst>
          </p:nvPr>
        </p:nvGraphicFramePr>
        <p:xfrm>
          <a:off x="177421" y="1563095"/>
          <a:ext cx="11391900" cy="517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572108"/>
            <a:ext cx="1143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Согласно приказу 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Министерства </a:t>
            </a:r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финансов Республики 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Крым </a:t>
            </a:r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от 21.03.2023 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№ 47 (в ред. от 18.09.2023) </a:t>
            </a:r>
          </a:p>
        </p:txBody>
      </p:sp>
    </p:spTree>
    <p:extLst>
      <p:ext uri="{BB962C8B-B14F-4D97-AF65-F5344CB8AC3E}">
        <p14:creationId xmlns:p14="http://schemas.microsoft.com/office/powerpoint/2010/main" val="35659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881D71F-E812-C1B2-A5B1-1D6B5E13C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2"/>
            <a:ext cx="12192000" cy="1215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3619" y="250753"/>
            <a:ext cx="8143141" cy="97321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Критерии конкурсного отбора проектов </a:t>
            </a:r>
          </a:p>
          <a:p>
            <a:pPr algn="l"/>
            <a:r>
              <a:rPr lang="ru-RU" sz="2000" b="1" dirty="0">
                <a:latin typeface="Roboto Light" panose="02000000000000000000" pitchFamily="2" charset="0"/>
                <a:ea typeface="Roboto Light" panose="02000000000000000000" pitchFamily="2" charset="0"/>
              </a:rPr>
              <a:t>Школьного инициативного бюджетирования*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97051FE-4439-69E3-15BA-35BF57E07D87}"/>
              </a:ext>
            </a:extLst>
          </p:cNvPr>
          <p:cNvSpPr/>
          <p:nvPr/>
        </p:nvSpPr>
        <p:spPr>
          <a:xfrm>
            <a:off x="0" y="6488668"/>
            <a:ext cx="8030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6A4"/>
              </a:buClr>
            </a:pPr>
            <a:r>
              <a:rPr lang="ru-RU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* </a:t>
            </a:r>
            <a:r>
              <a:rPr lang="ru-RU" baseline="-25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Согласно</a:t>
            </a:r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aseline="-25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постановлению </a:t>
            </a:r>
            <a:r>
              <a:rPr lang="ru-RU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Совета министров Республики Крым от 16.10.2020 № 658 (в ред. от 11.09.2023</a:t>
            </a:r>
            <a:r>
              <a:rPr lang="ru-RU" baseline="-25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)</a:t>
            </a:r>
            <a:endParaRPr lang="ru-RU" baseline="-25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918726"/>
              </p:ext>
            </p:extLst>
          </p:nvPr>
        </p:nvGraphicFramePr>
        <p:xfrm>
          <a:off x="1623310" y="1362879"/>
          <a:ext cx="8642350" cy="34794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668830"/>
                <a:gridCol w="4373070"/>
                <a:gridCol w="2611120"/>
                <a:gridCol w="989330"/>
              </a:tblGrid>
              <a:tr h="1967230">
                <a:tc>
                  <a:txBody>
                    <a:bodyPr/>
                    <a:lstStyle/>
                    <a:p>
                      <a:pPr marL="104775" marR="86995" indent="34925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r>
                        <a:rPr lang="ru-RU" sz="1600" spc="-33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ts val="161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</a:t>
                      </a:r>
                      <a:r>
                        <a:rPr lang="ru-RU" sz="1600" spc="-2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критерия</a:t>
                      </a:r>
                      <a:endParaRPr lang="ru-RU" sz="1200" dirty="0">
                        <a:effectLst/>
                      </a:endParaRPr>
                    </a:p>
                    <a:p>
                      <a:pPr marL="62230" marR="55880" algn="ctr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конкурсного отбора проектов</a:t>
                      </a:r>
                      <a:r>
                        <a:rPr lang="ru-RU" sz="1600" spc="-33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инициативного</a:t>
                      </a:r>
                      <a:endParaRPr lang="ru-RU" sz="1200" dirty="0">
                        <a:effectLst/>
                      </a:endParaRPr>
                    </a:p>
                    <a:p>
                      <a:pPr marL="62230" marR="56515" algn="ctr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бюджетирования, основанных</a:t>
                      </a:r>
                      <a:r>
                        <a:rPr lang="ru-RU" sz="1600" spc="-33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на инициативах обучающихся</a:t>
                      </a:r>
                      <a:r>
                        <a:rPr lang="ru-RU" sz="1600" spc="-33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в</a:t>
                      </a:r>
                      <a:r>
                        <a:rPr lang="ru-RU" sz="1600" spc="-1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муниципальных</a:t>
                      </a:r>
                      <a:endParaRPr lang="ru-RU" sz="1200" dirty="0">
                        <a:effectLst/>
                      </a:endParaRPr>
                    </a:p>
                    <a:p>
                      <a:pPr marL="62230" marR="55880" algn="ctr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общеобразовательных</a:t>
                      </a:r>
                      <a:r>
                        <a:rPr lang="ru-RU" sz="1600" spc="-33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организациях (далее –</a:t>
                      </a:r>
                      <a:r>
                        <a:rPr lang="ru-RU" sz="1600" spc="-33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проекты)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1355" marR="67945" indent="-59944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Значение критерия конкурсного</a:t>
                      </a:r>
                      <a:r>
                        <a:rPr lang="ru-RU" sz="1600" spc="-33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отбора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проектов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680" marR="31750" indent="-184785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</a:t>
                      </a:r>
                      <a:r>
                        <a:rPr lang="ru-RU" sz="1600" spc="-34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баллов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rowSpan="3">
                  <a:txBody>
                    <a:bodyPr/>
                    <a:lstStyle/>
                    <a:p>
                      <a:pPr marL="6985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9370" marR="760095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Доля обучающихся,</a:t>
                      </a:r>
                      <a:r>
                        <a:rPr lang="ru-RU" sz="1600" spc="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принявших</a:t>
                      </a:r>
                      <a:r>
                        <a:rPr lang="ru-RU" sz="1600" spc="-3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участие</a:t>
                      </a:r>
                      <a:r>
                        <a:rPr lang="ru-RU" sz="1600" spc="-4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в</a:t>
                      </a:r>
                      <a:endParaRPr lang="ru-RU" sz="1200" dirty="0">
                        <a:effectLst/>
                      </a:endParaRPr>
                    </a:p>
                    <a:p>
                      <a:pPr marL="39370" marR="6985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общешкольном голосовании в</a:t>
                      </a:r>
                      <a:r>
                        <a:rPr lang="ru-RU" sz="1600" spc="-34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муниципальных</a:t>
                      </a:r>
                      <a:endParaRPr lang="ru-RU" sz="1200" dirty="0">
                        <a:effectLst/>
                      </a:endParaRPr>
                    </a:p>
                    <a:p>
                      <a:pPr marL="39370" marR="374015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общеобразовательных</a:t>
                      </a:r>
                      <a:r>
                        <a:rPr lang="ru-RU" sz="1600" spc="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организациях по отбору</a:t>
                      </a:r>
                      <a:r>
                        <a:rPr lang="ru-RU" sz="1600" spc="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проектов, имеющих право</a:t>
                      </a:r>
                      <a:r>
                        <a:rPr lang="ru-RU" sz="1600" spc="-34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голоса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более</a:t>
                      </a:r>
                      <a:r>
                        <a:rPr lang="ru-RU" sz="1600" spc="-1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80%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15</a:t>
                      </a:r>
                      <a:r>
                        <a:rPr lang="ru-RU" sz="1600" b="1" spc="-15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баллов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40 до 80%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spc="-1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баллов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менее</a:t>
                      </a:r>
                      <a:r>
                        <a:rPr lang="ru-RU" sz="1600" spc="-1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40%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 баллов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6985" algn="ctr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</a:t>
                      </a:r>
                      <a:r>
                        <a:rPr lang="ru-RU" sz="1600" spc="-1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проектов,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r>
                        <a:rPr lang="ru-RU" sz="1600" spc="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и</a:t>
                      </a:r>
                      <a:r>
                        <a:rPr lang="ru-RU" sz="1600" spc="-1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более</a:t>
                      </a:r>
                      <a:r>
                        <a:rPr lang="ru-RU" sz="1600" spc="-1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проектов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r>
                        <a:rPr lang="ru-RU" sz="1600" spc="-2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баллов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829721"/>
              </p:ext>
            </p:extLst>
          </p:nvPr>
        </p:nvGraphicFramePr>
        <p:xfrm>
          <a:off x="1623850" y="4808483"/>
          <a:ext cx="8641810" cy="8515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668088"/>
                <a:gridCol w="4376876"/>
                <a:gridCol w="2605815"/>
                <a:gridCol w="991031"/>
              </a:tblGrid>
              <a:tr h="851537">
                <a:tc>
                  <a:txBody>
                    <a:bodyPr/>
                    <a:lstStyle/>
                    <a:p>
                      <a:pPr marL="40005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61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представленных</a:t>
                      </a:r>
                      <a:r>
                        <a:rPr lang="ru-RU" sz="1600" spc="-1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на</a:t>
                      </a:r>
                      <a:endParaRPr lang="ru-RU" sz="1200" dirty="0">
                        <a:effectLst/>
                      </a:endParaRPr>
                    </a:p>
                    <a:p>
                      <a:pPr marL="39370" marR="11938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общешкольное голосование в</a:t>
                      </a:r>
                      <a:r>
                        <a:rPr lang="ru-RU" sz="1600" spc="-33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муниципальных</a:t>
                      </a:r>
                      <a:endParaRPr lang="ru-RU" sz="1200" dirty="0">
                        <a:effectLst/>
                      </a:endParaRPr>
                    </a:p>
                    <a:p>
                      <a:pPr marL="39370" marR="677545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общеобразовательных</a:t>
                      </a:r>
                      <a:r>
                        <a:rPr lang="ru-RU" sz="1600" spc="-33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организациях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менее</a:t>
                      </a:r>
                      <a:r>
                        <a:rPr lang="ru-RU" sz="1600" spc="-2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3</a:t>
                      </a:r>
                      <a:r>
                        <a:rPr lang="ru-RU" sz="1600" spc="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проектов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 баллов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4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881D71F-E812-C1B2-A5B1-1D6B5E13C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2"/>
            <a:ext cx="12192000" cy="1215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62597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044"/>
            <a:ext cx="8143141" cy="97321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Критерии конкурсного отбора проектов </a:t>
            </a:r>
          </a:p>
          <a:p>
            <a:pPr algn="l"/>
            <a:r>
              <a:rPr lang="ru-RU" sz="2000" b="1" dirty="0">
                <a:latin typeface="Roboto Light" panose="02000000000000000000" pitchFamily="2" charset="0"/>
                <a:ea typeface="Roboto Light" panose="02000000000000000000" pitchFamily="2" charset="0"/>
              </a:rPr>
              <a:t>Школьного инициативного бюджетирования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*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78577"/>
              </p:ext>
            </p:extLst>
          </p:nvPr>
        </p:nvGraphicFramePr>
        <p:xfrm>
          <a:off x="203172" y="1223965"/>
          <a:ext cx="11785656" cy="52238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08360"/>
                <a:gridCol w="2853558"/>
                <a:gridCol w="7646276"/>
                <a:gridCol w="977462"/>
              </a:tblGrid>
              <a:tr h="218317">
                <a:tc rowSpan="4">
                  <a:txBody>
                    <a:bodyPr/>
                    <a:lstStyle/>
                    <a:p>
                      <a:pPr marL="6985" algn="ctr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39370" marR="165735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Уровень софинансирования</a:t>
                      </a:r>
                      <a:r>
                        <a:rPr lang="ru-RU" sz="1600" spc="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проекта со стороны бюджета</a:t>
                      </a:r>
                      <a:r>
                        <a:rPr lang="ru-RU" sz="1600" spc="-33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муниципального района</a:t>
                      </a:r>
                      <a:r>
                        <a:rPr lang="ru-RU" sz="1600" spc="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Республики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Крым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8%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и</a:t>
                      </a:r>
                      <a:r>
                        <a:rPr lang="ru-RU" sz="1600" spc="-1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более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</a:t>
                      </a:r>
                      <a:r>
                        <a:rPr lang="ru-RU" sz="1600" b="1" spc="-5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баллов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7</a:t>
                      </a:r>
                      <a:r>
                        <a:rPr lang="ru-RU" sz="1600" spc="-1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до</a:t>
                      </a:r>
                      <a:r>
                        <a:rPr lang="ru-RU" sz="1600" spc="-1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8%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 баллов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6</a:t>
                      </a:r>
                      <a:r>
                        <a:rPr lang="ru-RU" sz="1600" spc="-1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до</a:t>
                      </a:r>
                      <a:r>
                        <a:rPr lang="ru-RU" sz="1600" spc="-1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7%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r>
                        <a:rPr lang="ru-RU" sz="1600" spc="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балла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5</a:t>
                      </a:r>
                      <a:r>
                        <a:rPr lang="ru-RU" sz="1600" spc="-1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до</a:t>
                      </a:r>
                      <a:r>
                        <a:rPr lang="ru-RU" sz="1600" spc="-1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6%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r>
                        <a:rPr lang="ru-RU" sz="1600" spc="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балл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081">
                <a:tc rowSpan="7">
                  <a:txBody>
                    <a:bodyPr/>
                    <a:lstStyle/>
                    <a:p>
                      <a:pPr marL="6985" algn="ctr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39370">
                        <a:lnSpc>
                          <a:spcPts val="161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Качество</a:t>
                      </a:r>
                      <a:r>
                        <a:rPr lang="ru-RU" sz="1600" spc="-1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проведенной</a:t>
                      </a:r>
                    </a:p>
                    <a:p>
                      <a:pPr marL="39370" marR="4064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информационной</a:t>
                      </a:r>
                      <a:r>
                        <a:rPr lang="ru-RU" sz="1600" spc="-3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кампании</a:t>
                      </a:r>
                      <a:r>
                        <a:rPr lang="ru-RU" sz="1600" spc="-2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по</a:t>
                      </a:r>
                      <a:r>
                        <a:rPr lang="ru-RU" sz="1600" spc="-33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продвижению</a:t>
                      </a:r>
                      <a:r>
                        <a:rPr lang="ru-RU" sz="1600" spc="-1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проекта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в</a:t>
                      </a:r>
                    </a:p>
                    <a:p>
                      <a:pPr marL="39370">
                        <a:lnSpc>
                          <a:spcPts val="161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средствах</a:t>
                      </a:r>
                      <a:r>
                        <a:rPr lang="ru-RU" sz="1600" spc="-1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массовой</a:t>
                      </a:r>
                    </a:p>
                    <a:p>
                      <a:pPr marL="39370" marR="41275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информации, социальных</a:t>
                      </a:r>
                      <a:r>
                        <a:rPr lang="ru-RU" sz="1600" spc="-34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сетях,</a:t>
                      </a:r>
                      <a:r>
                        <a:rPr lang="ru-RU" sz="1600" spc="-2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блогах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ts val="161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    </a:t>
                      </a:r>
                      <a:r>
                        <a:rPr lang="ru-RU" sz="1600" spc="4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использование</a:t>
                      </a:r>
                    </a:p>
                    <a:p>
                      <a:pPr marL="90170" marR="32385" algn="just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специальных</a:t>
                      </a:r>
                      <a:r>
                        <a:rPr lang="ru-RU" sz="1600" spc="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информационных</a:t>
                      </a:r>
                      <a:r>
                        <a:rPr lang="ru-RU" sz="1600" spc="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досок/стендов для продвижения</a:t>
                      </a:r>
                      <a:r>
                        <a:rPr lang="ru-RU" sz="1600" spc="-33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проекта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r>
                        <a:rPr lang="ru-RU" sz="1600" b="1" spc="-5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баллов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" marR="8255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нет использования специальных</a:t>
                      </a:r>
                      <a:r>
                        <a:rPr lang="ru-RU" sz="1600" spc="-33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информационных</a:t>
                      </a:r>
                      <a:r>
                        <a:rPr lang="ru-RU" sz="1600" spc="-4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досок/стендов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 баллов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" marR="725170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наличие публикации в</a:t>
                      </a:r>
                      <a:r>
                        <a:rPr lang="ru-RU" sz="1600" spc="-33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информационно-</a:t>
                      </a:r>
                    </a:p>
                    <a:p>
                      <a:pPr marL="40005">
                        <a:lnSpc>
                          <a:spcPts val="1585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телекоммуникационной</a:t>
                      </a:r>
                      <a:r>
                        <a:rPr lang="ru-RU" sz="1600" spc="-2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сети</a:t>
                      </a:r>
                    </a:p>
                    <a:p>
                      <a:pPr marL="40005" marR="37465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«Интернет», социальных сетях,</a:t>
                      </a:r>
                      <a:r>
                        <a:rPr lang="ru-RU" sz="1600" spc="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блогах для продвижения проекта</a:t>
                      </a:r>
                      <a:r>
                        <a:rPr lang="ru-RU" sz="1600" spc="-33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(3</a:t>
                      </a:r>
                      <a:r>
                        <a:rPr lang="ru-RU" sz="1600" spc="34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и более</a:t>
                      </a:r>
                      <a:r>
                        <a:rPr lang="ru-RU" sz="1600" spc="-1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публикаций)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</a:t>
                      </a:r>
                      <a:r>
                        <a:rPr lang="ru-RU" sz="1600" b="1" spc="-20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баллов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" marR="85979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наличие публикации в</a:t>
                      </a:r>
                      <a:r>
                        <a:rPr lang="ru-RU" sz="1600" spc="-34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информационно-</a:t>
                      </a:r>
                    </a:p>
                    <a:p>
                      <a:pPr marL="40005">
                        <a:lnSpc>
                          <a:spcPts val="1605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телекоммуникационной</a:t>
                      </a:r>
                      <a:r>
                        <a:rPr lang="ru-RU" sz="1600" spc="-2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сети</a:t>
                      </a:r>
                    </a:p>
                    <a:p>
                      <a:pPr marL="40005" marR="37465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«Интернет», социальных сетях,</a:t>
                      </a:r>
                      <a:r>
                        <a:rPr lang="ru-RU" sz="1600" spc="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блогах для продвижения проекта</a:t>
                      </a:r>
                      <a:r>
                        <a:rPr lang="ru-RU" sz="1600" spc="-33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(менее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3 публикаций)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r>
                        <a:rPr lang="ru-RU" sz="1600" spc="-1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баллов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нет</a:t>
                      </a:r>
                      <a:r>
                        <a:rPr lang="ru-RU" sz="1600" spc="-1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публикации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 баллов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" marR="67056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 наличие видеоролика в</a:t>
                      </a:r>
                      <a:r>
                        <a:rPr lang="ru-RU" sz="1600" spc="-33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информационно-</a:t>
                      </a:r>
                    </a:p>
                    <a:p>
                      <a:pPr marL="40005">
                        <a:lnSpc>
                          <a:spcPts val="1605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телекоммуникационной</a:t>
                      </a:r>
                      <a:r>
                        <a:rPr lang="ru-RU" sz="1600" spc="-2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сети</a:t>
                      </a:r>
                    </a:p>
                    <a:p>
                      <a:pPr marL="40005" marR="46355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«Интернет», социальных сетях,</a:t>
                      </a:r>
                      <a:r>
                        <a:rPr lang="ru-RU" sz="1600" spc="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блогах</a:t>
                      </a:r>
                      <a:r>
                        <a:rPr lang="ru-RU" sz="1600" spc="-3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для</a:t>
                      </a:r>
                      <a:r>
                        <a:rPr lang="ru-RU" sz="1600" spc="-1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продвижения</a:t>
                      </a:r>
                      <a:r>
                        <a:rPr lang="ru-RU" sz="1600" spc="-2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проекта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</a:t>
                      </a:r>
                      <a:r>
                        <a:rPr lang="ru-RU" sz="1600" b="1" spc="-20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баллов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нет</a:t>
                      </a:r>
                      <a:r>
                        <a:rPr lang="ru-RU" sz="1600" spc="-1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видеоролика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 баллов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97051FE-4439-69E3-15BA-35BF57E07D87}"/>
              </a:ext>
            </a:extLst>
          </p:cNvPr>
          <p:cNvSpPr/>
          <p:nvPr/>
        </p:nvSpPr>
        <p:spPr>
          <a:xfrm>
            <a:off x="0" y="6488668"/>
            <a:ext cx="8030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6A4"/>
              </a:buClr>
            </a:pPr>
            <a:r>
              <a:rPr lang="ru-RU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* </a:t>
            </a:r>
            <a:r>
              <a:rPr lang="ru-RU" baseline="-25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Согласно</a:t>
            </a:r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aseline="-25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постановлению </a:t>
            </a:r>
            <a:r>
              <a:rPr lang="ru-RU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Совета министров Республики Крым от 16.10.2020 № 658 (в ред. от 11.09.2023</a:t>
            </a:r>
            <a:r>
              <a:rPr lang="ru-RU" baseline="-25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)</a:t>
            </a:r>
            <a:endParaRPr lang="ru-RU" baseline="-25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881D71F-E812-C1B2-A5B1-1D6B5E13C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2"/>
            <a:ext cx="12192000" cy="1215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044"/>
            <a:ext cx="8143141" cy="97321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Критерии конкурсного отбора проектов </a:t>
            </a:r>
          </a:p>
          <a:p>
            <a:pPr algn="l"/>
            <a:r>
              <a:rPr lang="ru-RU" sz="2000" b="1" dirty="0">
                <a:latin typeface="Roboto Light" panose="02000000000000000000" pitchFamily="2" charset="0"/>
                <a:ea typeface="Roboto Light" panose="02000000000000000000" pitchFamily="2" charset="0"/>
              </a:rPr>
              <a:t>Школьного инициативного бюджетирования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*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0262"/>
              </p:ext>
            </p:extLst>
          </p:nvPr>
        </p:nvGraphicFramePr>
        <p:xfrm>
          <a:off x="367140" y="1813238"/>
          <a:ext cx="11457719" cy="37404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019072"/>
                <a:gridCol w="1893735"/>
                <a:gridCol w="7233293"/>
                <a:gridCol w="1311619"/>
              </a:tblGrid>
              <a:tr h="1088706">
                <a:tc rowSpan="4">
                  <a:txBody>
                    <a:bodyPr/>
                    <a:lstStyle/>
                    <a:p>
                      <a:pPr marL="40005" algn="ctr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39370" algn="l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Уровень</a:t>
                      </a:r>
                      <a:r>
                        <a:rPr lang="ru-RU" sz="1600" spc="-2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подготовки</a:t>
                      </a:r>
                    </a:p>
                    <a:p>
                      <a:pPr marL="39370" algn="l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презентационного материала</a:t>
                      </a:r>
                      <a:r>
                        <a:rPr lang="ru-RU" sz="1600" spc="-33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проекта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(визуализации проекта)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marR="407035" algn="l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Высокий уровень (презентация</a:t>
                      </a:r>
                      <a:r>
                        <a:rPr lang="ru-RU" sz="1600" spc="-33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содержит все предусмотренные</a:t>
                      </a:r>
                      <a:r>
                        <a:rPr lang="ru-RU" sz="1600" spc="-34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элементы: титульный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лист, актуальность проекта, идея</a:t>
                      </a:r>
                      <a:r>
                        <a:rPr lang="ru-RU" sz="1600" spc="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проекта, целевая аудитория,</a:t>
                      </a:r>
                      <a:r>
                        <a:rPr lang="ru-RU" sz="1600" spc="-33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ожидаемые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результаты,</a:t>
                      </a:r>
                    </a:p>
                    <a:p>
                      <a:pPr marL="40005" marR="226695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мероприятия по продвижению</a:t>
                      </a:r>
                      <a:r>
                        <a:rPr lang="ru-RU" sz="1600" spc="-33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проекта)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l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</a:t>
                      </a:r>
                      <a:r>
                        <a:rPr lang="ru-RU" sz="1600" b="1" spc="-20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баллов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" marR="199390" algn="l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Средний уровень (презентация</a:t>
                      </a:r>
                      <a:r>
                        <a:rPr lang="ru-RU" sz="1600" spc="-34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не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содержит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одного</a:t>
                      </a:r>
                      <a:r>
                        <a:rPr lang="ru-RU" sz="1600" spc="-2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или</a:t>
                      </a:r>
                    </a:p>
                    <a:p>
                      <a:pPr marL="40005" marR="62230" algn="l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нескольких из предусмотренных</a:t>
                      </a:r>
                      <a:r>
                        <a:rPr lang="ru-RU" sz="1600" spc="-34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элементов, но не более трех:</a:t>
                      </a:r>
                      <a:r>
                        <a:rPr lang="ru-RU" sz="1600" spc="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титульный лист, актуальность</a:t>
                      </a:r>
                      <a:r>
                        <a:rPr lang="ru-RU" sz="1600" spc="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проекта,</a:t>
                      </a:r>
                      <a:r>
                        <a:rPr lang="ru-RU" sz="1600" spc="-1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идея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проекта,</a:t>
                      </a:r>
                      <a:r>
                        <a:rPr lang="ru-RU" sz="1600" spc="-1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целевая</a:t>
                      </a:r>
                    </a:p>
                    <a:p>
                      <a:pPr marL="40005" algn="l">
                        <a:lnSpc>
                          <a:spcPts val="161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аудитория,</a:t>
                      </a:r>
                      <a:r>
                        <a:rPr lang="ru-RU" sz="1600" spc="-5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ожидаемые</a:t>
                      </a:r>
                    </a:p>
                    <a:p>
                      <a:pPr marL="40005" marR="398780" algn="l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результаты, мероприятия по</a:t>
                      </a:r>
                      <a:r>
                        <a:rPr lang="ru-RU" sz="1600" spc="-33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продвижению</a:t>
                      </a:r>
                      <a:r>
                        <a:rPr lang="ru-RU" sz="1600" spc="-1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проекта)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l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r>
                        <a:rPr lang="ru-RU" sz="1600" spc="-1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баллов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" marR="207010" algn="l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Низкий уровень (презентация</a:t>
                      </a:r>
                      <a:r>
                        <a:rPr lang="ru-RU" sz="1600" spc="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не содержит более трех из</a:t>
                      </a:r>
                      <a:r>
                        <a:rPr lang="ru-RU" sz="1600" spc="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предусмотренных элементов:</a:t>
                      </a:r>
                      <a:r>
                        <a:rPr lang="ru-RU" sz="1600" spc="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титульный лист, актуальность</a:t>
                      </a:r>
                      <a:r>
                        <a:rPr lang="ru-RU" sz="1600" spc="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проекта, идея проекта, целевая</a:t>
                      </a:r>
                      <a:r>
                        <a:rPr lang="ru-RU" sz="1600" spc="-33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аудитория,</a:t>
                      </a:r>
                      <a:r>
                        <a:rPr lang="ru-RU" sz="1600" spc="-2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ожидаемые</a:t>
                      </a:r>
                    </a:p>
                    <a:p>
                      <a:pPr marL="40005" marR="39878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результаты, мероприятия по</a:t>
                      </a:r>
                      <a:r>
                        <a:rPr lang="ru-RU" sz="1600" spc="-33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продвижению</a:t>
                      </a:r>
                      <a:r>
                        <a:rPr lang="ru-RU" sz="1600" spc="-1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проекта)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l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 баллов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" algn="l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Презентация</a:t>
                      </a:r>
                      <a:r>
                        <a:rPr lang="ru-RU" sz="1600" spc="-2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отсутствует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l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 баллов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97051FE-4439-69E3-15BA-35BF57E07D87}"/>
              </a:ext>
            </a:extLst>
          </p:cNvPr>
          <p:cNvSpPr/>
          <p:nvPr/>
        </p:nvSpPr>
        <p:spPr>
          <a:xfrm>
            <a:off x="0" y="6488668"/>
            <a:ext cx="8030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6A4"/>
              </a:buClr>
            </a:pPr>
            <a:r>
              <a:rPr lang="ru-RU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* </a:t>
            </a:r>
            <a:r>
              <a:rPr lang="ru-RU" baseline="-25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Согласно</a:t>
            </a:r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aseline="-25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постановлению </a:t>
            </a:r>
            <a:r>
              <a:rPr lang="ru-RU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Совета министров Республики Крым от 16.10.2020 № 658 (в ред. от 11.09.2023</a:t>
            </a:r>
            <a:r>
              <a:rPr lang="ru-RU" baseline="-25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)</a:t>
            </a:r>
            <a:endParaRPr lang="ru-RU" baseline="-25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7453" y="370396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Школьное инициативное бюджетирование*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8009" y="1175226"/>
            <a:ext cx="8742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6A4"/>
              </a:buClr>
            </a:pPr>
            <a:r>
              <a:rPr lang="ru-RU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- предусматривает </a:t>
            </a:r>
            <a:r>
              <a:rPr lang="ru-RU" b="1" dirty="0">
                <a:latin typeface="Roboto Light" panose="02000000000000000000" pitchFamily="2" charset="0"/>
                <a:ea typeface="Roboto Light" panose="02000000000000000000" pitchFamily="2" charset="0"/>
              </a:rPr>
              <a:t>комплекс мероприятий, направленных на вовлечение учащихся 8–11 классов образовательных организаций системы общего образования Республики Крым в решение вопросов местного значения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8008" y="2494142"/>
            <a:ext cx="87420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E720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ЦЕЛЬ: </a:t>
            </a:r>
          </a:p>
          <a:p>
            <a:pPr marL="285750" indent="-285750">
              <a:buClr>
                <a:srgbClr val="0070C0"/>
              </a:buClr>
              <a:buBlip>
                <a:blip r:embed="rId4"/>
              </a:buBlip>
            </a:pPr>
            <a:r>
              <a:rPr lang="ru-RU" b="1" dirty="0">
                <a:latin typeface="Roboto Light" panose="02000000000000000000" pitchFamily="2" charset="0"/>
                <a:ea typeface="Roboto Light" panose="02000000000000000000" pitchFamily="2" charset="0"/>
              </a:rPr>
              <a:t>вовлечение школьного сообщества: педагогов, учеников и их родителей в принятие бюджетных решений, позволяющих изменить к лучшему школьную территорию и инфраструктуру.</a:t>
            </a:r>
          </a:p>
          <a:p>
            <a:endParaRPr lang="ru-RU" b="1" dirty="0">
              <a:solidFill>
                <a:srgbClr val="EE7203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8009" y="4076376"/>
            <a:ext cx="87420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E720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ЗАДАЧИ:</a:t>
            </a:r>
          </a:p>
          <a:p>
            <a:pPr marL="285750" indent="-285750" algn="just">
              <a:buClr>
                <a:srgbClr val="0056A4"/>
              </a:buClr>
              <a:buBlip>
                <a:blip r:embed="rId4"/>
              </a:buBlip>
            </a:pPr>
            <a:r>
              <a:rPr lang="ru-RU" b="1" dirty="0">
                <a:latin typeface="Roboto Light" panose="02000000000000000000" pitchFamily="2" charset="0"/>
                <a:ea typeface="Roboto Light" panose="02000000000000000000" pitchFamily="2" charset="0"/>
              </a:rPr>
              <a:t>создание и развитие в общеобразовательных организациях механизмов и традиций выявления, обсуждения и совместного решения задач, затрагивающих интересы </a:t>
            </a:r>
            <a:r>
              <a:rPr lang="ru-RU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обучающихся;</a:t>
            </a:r>
          </a:p>
          <a:p>
            <a:pPr marL="285750" indent="-285750" algn="just">
              <a:buClr>
                <a:srgbClr val="0056A4"/>
              </a:buClr>
              <a:buBlip>
                <a:blip r:embed="rId4"/>
              </a:buBlip>
            </a:pPr>
            <a:r>
              <a:rPr lang="ru-RU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развитие </a:t>
            </a:r>
            <a:r>
              <a:rPr lang="ru-RU" b="1" dirty="0">
                <a:latin typeface="Roboto Light" panose="02000000000000000000" pitchFamily="2" charset="0"/>
                <a:ea typeface="Roboto Light" panose="02000000000000000000" pitchFamily="2" charset="0"/>
              </a:rPr>
              <a:t>бюджетной грамотности и гражданской активности обучающихся;</a:t>
            </a:r>
            <a:endParaRPr lang="ru-RU" b="1" strike="sngStrike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8ECEB81-F707-CE25-68A5-C2895B3425D2}"/>
              </a:ext>
            </a:extLst>
          </p:cNvPr>
          <p:cNvSpPr/>
          <p:nvPr/>
        </p:nvSpPr>
        <p:spPr>
          <a:xfrm>
            <a:off x="131405" y="6356851"/>
            <a:ext cx="5219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6A4"/>
              </a:buClr>
            </a:pPr>
            <a:r>
              <a:rPr lang="ru-RU" b="1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*</a:t>
            </a:r>
            <a:r>
              <a:rPr lang="ru-RU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 Согласно Приказу Министерства Финансов РК от 21.03.2023г. №47</a:t>
            </a:r>
            <a:endParaRPr lang="ru-RU" b="1" baseline="-25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881D71F-E812-C1B2-A5B1-1D6B5E13C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2"/>
            <a:ext cx="12192000" cy="1215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044"/>
            <a:ext cx="8143141" cy="97321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Критерии конкурсного отбора проектов </a:t>
            </a:r>
          </a:p>
          <a:p>
            <a:pPr algn="l"/>
            <a:r>
              <a:rPr lang="ru-RU" sz="2000" b="1" dirty="0">
                <a:latin typeface="Roboto Light" panose="02000000000000000000" pitchFamily="2" charset="0"/>
                <a:ea typeface="Roboto Light" panose="02000000000000000000" pitchFamily="2" charset="0"/>
              </a:rPr>
              <a:t>Школьного инициативного бюджетирования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*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361404"/>
              </p:ext>
            </p:extLst>
          </p:nvPr>
        </p:nvGraphicFramePr>
        <p:xfrm>
          <a:off x="367140" y="2600480"/>
          <a:ext cx="11457719" cy="1590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019072"/>
                <a:gridCol w="3738301"/>
                <a:gridCol w="5388727"/>
                <a:gridCol w="1311619"/>
              </a:tblGrid>
              <a:tr h="183658">
                <a:tc rowSpan="2">
                  <a:txBody>
                    <a:bodyPr/>
                    <a:lstStyle/>
                    <a:p>
                      <a:pPr marL="6985" algn="ctr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9370" marR="756285" algn="l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Поддержка</a:t>
                      </a:r>
                      <a:r>
                        <a:rPr lang="ru-RU" sz="1600" spc="-2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проекта</a:t>
                      </a:r>
                      <a:r>
                        <a:rPr lang="ru-RU" sz="1600" spc="-2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в</a:t>
                      </a:r>
                      <a:r>
                        <a:rPr lang="ru-RU" sz="1600" spc="-33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неденежной</a:t>
                      </a:r>
                      <a:r>
                        <a:rPr lang="ru-RU" sz="1600" spc="-1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форме</a:t>
                      </a:r>
                    </a:p>
                    <a:p>
                      <a:pPr marL="39370" marR="215900" algn="l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 стороны физических лиц,</a:t>
                      </a:r>
                      <a:r>
                        <a:rPr lang="ru-RU" sz="1600" spc="-33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индивидуальных</a:t>
                      </a:r>
                      <a:r>
                        <a:rPr lang="ru-RU" sz="1600" spc="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предпринимателей,</a:t>
                      </a:r>
                    </a:p>
                    <a:p>
                      <a:pPr marL="39370" algn="l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юридических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и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иных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лиц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005" algn="l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есть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r>
                        <a:rPr lang="ru-RU" sz="1600" b="1" spc="-5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балла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" algn="l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l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 баллов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61">
                <a:tc gridSpan="3">
                  <a:txBody>
                    <a:bodyPr/>
                    <a:lstStyle/>
                    <a:p>
                      <a:pPr marL="2505075" marR="249809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marR="342900" algn="ctr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97051FE-4439-69E3-15BA-35BF57E07D87}"/>
              </a:ext>
            </a:extLst>
          </p:cNvPr>
          <p:cNvSpPr/>
          <p:nvPr/>
        </p:nvSpPr>
        <p:spPr>
          <a:xfrm>
            <a:off x="0" y="6488668"/>
            <a:ext cx="8030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6A4"/>
              </a:buClr>
            </a:pPr>
            <a:r>
              <a:rPr lang="ru-RU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* </a:t>
            </a:r>
            <a:r>
              <a:rPr lang="ru-RU" baseline="-25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Согласно</a:t>
            </a:r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aseline="-25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постановлению </a:t>
            </a:r>
            <a:r>
              <a:rPr lang="ru-RU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Совета министров Республики Крым от 16.10.2020 № 658 (в ред. от 11.09.2023</a:t>
            </a:r>
            <a:r>
              <a:rPr lang="ru-RU" baseline="-250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)</a:t>
            </a:r>
            <a:endParaRPr lang="ru-RU" baseline="-25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798" y="90044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График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подачи заявок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16231" r="2240" b="11194"/>
          <a:stretch/>
        </p:blipFill>
        <p:spPr bwMode="auto">
          <a:xfrm>
            <a:off x="0" y="1064525"/>
            <a:ext cx="12201099" cy="530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0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51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4982" y="715725"/>
            <a:ext cx="7210370" cy="111288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Центр изучения гражданских инициатив в социальных сетях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5664549" y="3062574"/>
            <a:ext cx="4219202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7" name="Рисунок 16" descr="http://qrcoder.ru/code/?https%3A%2F%2Fvk.com%2Fcentr_izuch_grazhdans_initsiativ&amp;4&amp;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885" r="3540" b="7081"/>
          <a:stretch/>
        </p:blipFill>
        <p:spPr bwMode="auto">
          <a:xfrm>
            <a:off x="854048" y="2730377"/>
            <a:ext cx="1936043" cy="18337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http://qrcoder.ru/code/?https%3A%2F%2Fm.ok.ru%2Fdk%3Fst.cmd%3DaltGroupMain%26st.groupId%3D59294494359577%26_prevCmd%3DuserAltGroups%26tkn%3D1276%26_aid%3DgroupOwnShowcase&amp;4&amp;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4808" r="1" b="5770"/>
          <a:stretch/>
        </p:blipFill>
        <p:spPr bwMode="auto">
          <a:xfrm>
            <a:off x="4950281" y="2897465"/>
            <a:ext cx="1794917" cy="1590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480" y="1798144"/>
            <a:ext cx="2351633" cy="461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ВКонтакте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83900" y="1798144"/>
            <a:ext cx="2161298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Одноклассники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57224" y="1828613"/>
            <a:ext cx="2161298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Telegram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3314" name="Picture 2" descr="http://qrcoder.ru/code/?https%3A%2F%2Ft.me%2F%2BHtc3n4vb9ptiNmU6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804" y="2730377"/>
            <a:ext cx="1924718" cy="192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2" y="1301496"/>
            <a:ext cx="6487887" cy="2550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58" y="3995056"/>
            <a:ext cx="5788741" cy="26887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672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20" y="1301496"/>
            <a:ext cx="2170180" cy="1566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274025" y="932022"/>
            <a:ext cx="4853144" cy="3628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1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a typeface="Roboto" panose="02000000000000000000" pitchFamily="2" charset="0"/>
                <a:cs typeface="Times New Roman" pitchFamily="18" charset="0"/>
              </a:rPr>
              <a:t>Центр изучения гражданских инициатив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ea typeface="Roboto" panose="02000000000000000000" pitchFamily="2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a typeface="Roboto" panose="02000000000000000000" pitchFamily="2" charset="0"/>
                <a:cs typeface="Times New Roman" pitchFamily="18" charset="0"/>
              </a:rPr>
              <a:t>ГБОУВО РК «Крымский инженерно-педагогический университет имени Февзи Якубова»</a:t>
            </a:r>
          </a:p>
          <a:p>
            <a:pPr>
              <a:lnSpc>
                <a:spcPts val="0"/>
              </a:lnSpc>
              <a:defRPr/>
            </a:pPr>
            <a:r>
              <a:rPr lang="ru-RU" sz="1600" b="1" dirty="0">
                <a:ea typeface="Roboto" panose="02000000000000000000" pitchFamily="2" charset="0"/>
                <a:cs typeface="Times New Roman" pitchFamily="18" charset="0"/>
              </a:rPr>
              <a:t>Начальник Центра </a:t>
            </a:r>
          </a:p>
          <a:p>
            <a:pPr>
              <a:lnSpc>
                <a:spcPts val="0"/>
              </a:lnSpc>
              <a:defRPr/>
            </a:pPr>
            <a:r>
              <a:rPr lang="ru-RU" sz="1600" b="1" dirty="0">
                <a:ea typeface="Roboto" panose="02000000000000000000" pitchFamily="2" charset="0"/>
                <a:cs typeface="Times New Roman" pitchFamily="18" charset="0"/>
              </a:rPr>
              <a:t> – Кропотова Наталья Владимировна</a:t>
            </a:r>
          </a:p>
          <a:p>
            <a:pPr fontAlgn="auto">
              <a:lnSpc>
                <a:spcPts val="0"/>
              </a:lnSpc>
              <a:spcAft>
                <a:spcPts val="0"/>
              </a:spcAft>
              <a:defRPr/>
            </a:pPr>
            <a:endParaRPr lang="ru-RU" sz="1600" b="1" dirty="0">
              <a:ea typeface="Roboto" panose="02000000000000000000" pitchFamily="2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>
                <a:ea typeface="Roboto" panose="02000000000000000000" pitchFamily="2" charset="0"/>
                <a:cs typeface="Times New Roman" pitchFamily="18" charset="0"/>
              </a:rPr>
              <a:t>e-mail</a:t>
            </a:r>
            <a:r>
              <a:rPr lang="ru-RU" sz="1600" b="1" dirty="0">
                <a:ea typeface="Roboto" panose="02000000000000000000" pitchFamily="2" charset="0"/>
                <a:cs typeface="Times New Roman" pitchFamily="18" charset="0"/>
              </a:rPr>
              <a:t>: </a:t>
            </a:r>
            <a:r>
              <a:rPr lang="en-US" sz="1600" b="1" u="sng" dirty="0">
                <a:solidFill>
                  <a:srgbClr val="0069B4"/>
                </a:solidFill>
                <a:ea typeface="Roboto" panose="02000000000000000000" pitchFamily="2" charset="0"/>
                <a:cs typeface="Times New Roman" pitchFamily="18" charset="0"/>
                <a:hlinkClick r:id="rId7"/>
              </a:rPr>
              <a:t>centr_grajdan@kipu-rc.ru</a:t>
            </a:r>
            <a:endParaRPr lang="ru-RU" sz="1600" b="1" u="sng" dirty="0">
              <a:solidFill>
                <a:srgbClr val="0069B4"/>
              </a:solidFill>
              <a:ea typeface="Roboto" panose="02000000000000000000" pitchFamily="2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ea typeface="Roboto" panose="02000000000000000000" pitchFamily="2" charset="0"/>
                <a:cs typeface="Times New Roman" pitchFamily="18" charset="0"/>
              </a:rPr>
              <a:t>тел. : (3652) 78-82-82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u="sng" dirty="0">
                <a:ea typeface="Roboto" panose="02000000000000000000" pitchFamily="2" charset="0"/>
                <a:cs typeface="Times New Roman" pitchFamily="18" charset="0"/>
              </a:rPr>
              <a:t>+7-978-624-40-76</a:t>
            </a:r>
            <a:endParaRPr lang="ru-RU" sz="1600" u="sng" dirty="0">
              <a:ea typeface="Roboto" panose="02000000000000000000" pitchFamily="2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a typeface="Roboto" panose="02000000000000000000" pitchFamily="2" charset="0"/>
                <a:cs typeface="Times New Roman" pitchFamily="18" charset="0"/>
              </a:rPr>
              <a:t>Отдел проектного управления и инициативного бюджетирования Министерства финансов              Республики Крым</a:t>
            </a:r>
          </a:p>
          <a:p>
            <a:pPr>
              <a:lnSpc>
                <a:spcPts val="0"/>
              </a:lnSpc>
            </a:pPr>
            <a:r>
              <a:rPr lang="ru-RU" sz="1600" b="1" dirty="0">
                <a:ea typeface="Roboto" panose="02000000000000000000" pitchFamily="2" charset="0"/>
                <a:cs typeface="Times New Roman" pitchFamily="18" charset="0"/>
              </a:rPr>
              <a:t>Заведующий отделом – </a:t>
            </a:r>
            <a:r>
              <a:rPr lang="ru-RU" sz="1600" b="1" dirty="0" err="1">
                <a:ea typeface="Roboto" panose="02000000000000000000" pitchFamily="2" charset="0"/>
                <a:cs typeface="Times New Roman" pitchFamily="18" charset="0"/>
              </a:rPr>
              <a:t>Кадкина</a:t>
            </a:r>
            <a:r>
              <a:rPr lang="ru-RU" sz="1600" b="1" dirty="0">
                <a:ea typeface="Roboto" panose="02000000000000000000" pitchFamily="2" charset="0"/>
                <a:cs typeface="Times New Roman" pitchFamily="18" charset="0"/>
              </a:rPr>
              <a:t> Алина Юрьевна</a:t>
            </a:r>
          </a:p>
          <a:p>
            <a:pPr>
              <a:lnSpc>
                <a:spcPts val="0"/>
              </a:lnSpc>
            </a:pPr>
            <a:endParaRPr lang="ru-RU" sz="1600" b="1" dirty="0"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en-US" sz="1600" b="1" dirty="0">
                <a:ea typeface="Roboto" panose="02000000000000000000" pitchFamily="2" charset="0"/>
                <a:cs typeface="Times New Roman" pitchFamily="18" charset="0"/>
              </a:rPr>
              <a:t>e-mail</a:t>
            </a:r>
            <a:r>
              <a:rPr lang="ru-RU" sz="1600" b="1" dirty="0">
                <a:ea typeface="Roboto" panose="02000000000000000000" pitchFamily="2" charset="0"/>
                <a:cs typeface="Times New Roman" pitchFamily="18" charset="0"/>
              </a:rPr>
              <a:t>: </a:t>
            </a:r>
            <a:r>
              <a:rPr lang="en-US" sz="1600" b="1" dirty="0">
                <a:ea typeface="Roboto" panose="02000000000000000000" pitchFamily="2" charset="0"/>
                <a:cs typeface="Times New Roman" pitchFamily="18" charset="0"/>
                <a:hlinkClick r:id="rId8"/>
              </a:rPr>
              <a:t>unp@minfin.rk.gov.ru</a:t>
            </a:r>
            <a:endParaRPr lang="ru-RU" sz="1600" b="1" dirty="0"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ru-RU" sz="1600" b="1" dirty="0">
                <a:ea typeface="Roboto" panose="02000000000000000000" pitchFamily="2" charset="0"/>
                <a:cs typeface="Times New Roman" pitchFamily="18" charset="0"/>
              </a:rPr>
              <a:t>тел. : (3652) 733-037</a:t>
            </a:r>
            <a:endParaRPr lang="ru-RU" sz="1600" dirty="0"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8829" y="55069"/>
            <a:ext cx="7269771" cy="87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2000" dirty="0">
              <a:solidFill>
                <a:schemeClr val="accent1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fontAlgn="base"/>
            <a:r>
              <a:rPr lang="ru-RU" b="1" dirty="0">
                <a:solidFill>
                  <a:srgbClr val="0056A4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Контактные данные</a:t>
            </a:r>
          </a:p>
        </p:txBody>
      </p:sp>
      <p:pic>
        <p:nvPicPr>
          <p:cNvPr id="1027" name="Picture 3" descr="T:\_Мониторинг\_scan\ИНИЦИАТИВНОЕ БЮДЖЕТИРОВАНИЕ\ЛОГОТИПЫ\qr-code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01" y="5339442"/>
            <a:ext cx="1518558" cy="15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431971"/>
            <a:ext cx="2003586" cy="14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51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4309" y="4895107"/>
            <a:ext cx="6857268" cy="1112888"/>
          </a:xfrm>
        </p:spPr>
        <p:txBody>
          <a:bodyPr>
            <a:noAutofit/>
          </a:bodyPr>
          <a:lstStyle/>
          <a:p>
            <a:pPr algn="l"/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Спасибо за внимание!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37701" y="1965185"/>
            <a:ext cx="7735742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24" b="35296"/>
          <a:stretch/>
        </p:blipFill>
        <p:spPr>
          <a:xfrm>
            <a:off x="4090032" y="850005"/>
            <a:ext cx="3455829" cy="39745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03842" y="399245"/>
            <a:ext cx="1197735" cy="901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9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534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198" y="278514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latin typeface="Roboto Light" panose="02000000000000000000" pitchFamily="2" charset="0"/>
                <a:ea typeface="Roboto Light" panose="02000000000000000000" pitchFamily="2" charset="0"/>
              </a:rPr>
              <a:t>Рабочие органы школьного инициативного бюджетирования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36745226"/>
              </p:ext>
            </p:extLst>
          </p:nvPr>
        </p:nvGraphicFramePr>
        <p:xfrm>
          <a:off x="1022065" y="1902407"/>
          <a:ext cx="9459415" cy="4598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Двойная стрелка вверх/вниз 1"/>
          <p:cNvSpPr/>
          <p:nvPr/>
        </p:nvSpPr>
        <p:spPr>
          <a:xfrm>
            <a:off x="511790" y="1978925"/>
            <a:ext cx="286603" cy="4222480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8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3963"/>
            <a:ext cx="8876057" cy="684681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Координаторы Проекта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в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муниципальных районах </a:t>
            </a:r>
          </a:p>
          <a:p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30392216"/>
              </p:ext>
            </p:extLst>
          </p:nvPr>
        </p:nvGraphicFramePr>
        <p:xfrm>
          <a:off x="939393" y="2509692"/>
          <a:ext cx="9879584" cy="3556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533439" y="1727829"/>
            <a:ext cx="5125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Что необходимо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824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725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798" y="90044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Задачи директора образовательной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организации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84366605"/>
              </p:ext>
            </p:extLst>
          </p:nvPr>
        </p:nvGraphicFramePr>
        <p:xfrm>
          <a:off x="1043809" y="1358173"/>
          <a:ext cx="9483800" cy="524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840414" y="932161"/>
            <a:ext cx="4511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Что необходимо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36046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840" y="104624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latin typeface="Roboto Light" panose="02000000000000000000" pitchFamily="2" charset="0"/>
                <a:ea typeface="Roboto Light" panose="02000000000000000000" pitchFamily="2" charset="0"/>
              </a:rPr>
              <a:t>Штаб </a:t>
            </a:r>
            <a:r>
              <a:rPr lang="ru-RU" sz="2800" b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ШкИБ</a:t>
            </a:r>
            <a:endParaRPr lang="ru-RU" sz="2800" b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Что необходимо сделать?</a:t>
            </a:r>
          </a:p>
          <a:p>
            <a:pPr algn="l"/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536" y="1137118"/>
            <a:ext cx="11935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ea typeface="Roboto Light" panose="02000000000000000000" pitchFamily="2" charset="0"/>
              </a:rPr>
              <a:t>Для содействия школьникам в организации работ на уровне школы, а также для осуществления связи между школой и администрацией муниципального района, решением руководства школы создаётся Штаб </a:t>
            </a:r>
            <a:r>
              <a:rPr lang="ru-RU" sz="1200" i="1" dirty="0" err="1">
                <a:ea typeface="Roboto Light" panose="02000000000000000000" pitchFamily="2" charset="0"/>
              </a:rPr>
              <a:t>Шкиб</a:t>
            </a:r>
            <a:r>
              <a:rPr lang="ru-RU" sz="1200" i="1" dirty="0">
                <a:ea typeface="Roboto Light" panose="02000000000000000000" pitchFamily="2" charset="0"/>
              </a:rPr>
              <a:t>  при образовательной организации. Штаб </a:t>
            </a:r>
            <a:r>
              <a:rPr lang="ru-RU" sz="1200" i="1" dirty="0" err="1">
                <a:ea typeface="Roboto Light" panose="02000000000000000000" pitchFamily="2" charset="0"/>
              </a:rPr>
              <a:t>Шкиб</a:t>
            </a:r>
            <a:r>
              <a:rPr lang="ru-RU" sz="1200" i="1" dirty="0">
                <a:ea typeface="Roboto Light" panose="02000000000000000000" pitchFamily="2" charset="0"/>
              </a:rPr>
              <a:t> выполняет следующие функции: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03439436"/>
              </p:ext>
            </p:extLst>
          </p:nvPr>
        </p:nvGraphicFramePr>
        <p:xfrm>
          <a:off x="212840" y="1875782"/>
          <a:ext cx="9879584" cy="477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67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375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536" y="1137118"/>
            <a:ext cx="11935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ea typeface="Roboto Light" panose="02000000000000000000" pitchFamily="2" charset="0"/>
              </a:rPr>
              <a:t>Для содействия школьникам в организации работ на уровне школы, а также для осуществления связи между школой и администрацией муниципального района, решением руководства школы создаётся Штаб </a:t>
            </a:r>
            <a:r>
              <a:rPr lang="ru-RU" sz="1200" i="1" dirty="0" err="1">
                <a:ea typeface="Roboto Light" panose="02000000000000000000" pitchFamily="2" charset="0"/>
              </a:rPr>
              <a:t>Шкиб</a:t>
            </a:r>
            <a:r>
              <a:rPr lang="ru-RU" sz="1200" i="1" dirty="0">
                <a:ea typeface="Roboto Light" panose="02000000000000000000" pitchFamily="2" charset="0"/>
              </a:rPr>
              <a:t>  при образовательной организации. Штаб </a:t>
            </a:r>
            <a:r>
              <a:rPr lang="ru-RU" sz="1200" i="1" dirty="0" err="1">
                <a:ea typeface="Roboto Light" panose="02000000000000000000" pitchFamily="2" charset="0"/>
              </a:rPr>
              <a:t>Шкиб</a:t>
            </a:r>
            <a:r>
              <a:rPr lang="ru-RU" sz="1200" i="1" dirty="0">
                <a:ea typeface="Roboto Light" panose="02000000000000000000" pitchFamily="2" charset="0"/>
              </a:rPr>
              <a:t> выполняет следующие функции: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0490936"/>
              </p:ext>
            </p:extLst>
          </p:nvPr>
        </p:nvGraphicFramePr>
        <p:xfrm>
          <a:off x="212840" y="1875782"/>
          <a:ext cx="9879584" cy="477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одзаголовок 2"/>
          <p:cNvSpPr txBox="1">
            <a:spLocks/>
          </p:cNvSpPr>
          <p:nvPr/>
        </p:nvSpPr>
        <p:spPr>
          <a:xfrm>
            <a:off x="258840" y="104624"/>
            <a:ext cx="8143141" cy="56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Штаб </a:t>
            </a:r>
            <a:r>
              <a:rPr lang="ru-RU" sz="2800" b="1" dirty="0" err="1" smtClean="0">
                <a:latin typeface="Roboto Light" panose="02000000000000000000" pitchFamily="2" charset="0"/>
                <a:ea typeface="Roboto Light" panose="02000000000000000000" pitchFamily="2" charset="0"/>
              </a:rPr>
              <a:t>ШкИБ</a:t>
            </a:r>
            <a:endParaRPr lang="ru-RU" sz="28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l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Что необходимо сделать?</a:t>
            </a:r>
          </a:p>
          <a:p>
            <a:pPr algn="l"/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  <a:ln>
            <a:noFill/>
            <a:prstDash val="sysDot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1704" y="370396"/>
            <a:ext cx="4530844" cy="5607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Типология проектов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468458" y="1482035"/>
            <a:ext cx="4486466" cy="1402020"/>
          </a:xfrm>
          <a:custGeom>
            <a:avLst/>
            <a:gdLst>
              <a:gd name="connsiteX0" fmla="*/ 0 w 4486466"/>
              <a:gd name="connsiteY0" fmla="*/ 0 h 1402020"/>
              <a:gd name="connsiteX1" fmla="*/ 4486466 w 4486466"/>
              <a:gd name="connsiteY1" fmla="*/ 0 h 1402020"/>
              <a:gd name="connsiteX2" fmla="*/ 4486466 w 4486466"/>
              <a:gd name="connsiteY2" fmla="*/ 1402020 h 1402020"/>
              <a:gd name="connsiteX3" fmla="*/ 0 w 4486466"/>
              <a:gd name="connsiteY3" fmla="*/ 1402020 h 1402020"/>
              <a:gd name="connsiteX4" fmla="*/ 0 w 4486466"/>
              <a:gd name="connsiteY4" fmla="*/ 0 h 140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6466" h="1402020">
                <a:moveTo>
                  <a:pt x="0" y="0"/>
                </a:moveTo>
                <a:lnTo>
                  <a:pt x="4486466" y="0"/>
                </a:lnTo>
                <a:lnTo>
                  <a:pt x="4486466" y="1402020"/>
                </a:lnTo>
                <a:lnTo>
                  <a:pt x="0" y="14020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49635" tIns="99060" rIns="99060" bIns="9906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b="1" kern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Библиотеки</a:t>
            </a:r>
            <a:endParaRPr lang="ru-RU" sz="2600" b="1" kern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405121" y="1482035"/>
            <a:ext cx="4486466" cy="1402020"/>
          </a:xfrm>
          <a:custGeom>
            <a:avLst/>
            <a:gdLst>
              <a:gd name="connsiteX0" fmla="*/ 0 w 4486466"/>
              <a:gd name="connsiteY0" fmla="*/ 0 h 1402020"/>
              <a:gd name="connsiteX1" fmla="*/ 4486466 w 4486466"/>
              <a:gd name="connsiteY1" fmla="*/ 0 h 1402020"/>
              <a:gd name="connsiteX2" fmla="*/ 4486466 w 4486466"/>
              <a:gd name="connsiteY2" fmla="*/ 1402020 h 1402020"/>
              <a:gd name="connsiteX3" fmla="*/ 0 w 4486466"/>
              <a:gd name="connsiteY3" fmla="*/ 1402020 h 1402020"/>
              <a:gd name="connsiteX4" fmla="*/ 0 w 4486466"/>
              <a:gd name="connsiteY4" fmla="*/ 0 h 140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6466" h="1402020">
                <a:moveTo>
                  <a:pt x="0" y="0"/>
                </a:moveTo>
                <a:lnTo>
                  <a:pt x="4486466" y="0"/>
                </a:lnTo>
                <a:lnTo>
                  <a:pt x="4486466" y="1402020"/>
                </a:lnTo>
                <a:lnTo>
                  <a:pt x="0" y="14020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49635" tIns="99060" rIns="99060" bIns="9906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b="1" kern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Театры</a:t>
            </a:r>
            <a:endParaRPr lang="ru-RU" sz="2600" b="1" kern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68458" y="3247024"/>
            <a:ext cx="4486466" cy="1402020"/>
          </a:xfrm>
          <a:custGeom>
            <a:avLst/>
            <a:gdLst>
              <a:gd name="connsiteX0" fmla="*/ 0 w 4486466"/>
              <a:gd name="connsiteY0" fmla="*/ 0 h 1402020"/>
              <a:gd name="connsiteX1" fmla="*/ 4486466 w 4486466"/>
              <a:gd name="connsiteY1" fmla="*/ 0 h 1402020"/>
              <a:gd name="connsiteX2" fmla="*/ 4486466 w 4486466"/>
              <a:gd name="connsiteY2" fmla="*/ 1402020 h 1402020"/>
              <a:gd name="connsiteX3" fmla="*/ 0 w 4486466"/>
              <a:gd name="connsiteY3" fmla="*/ 1402020 h 1402020"/>
              <a:gd name="connsiteX4" fmla="*/ 0 w 4486466"/>
              <a:gd name="connsiteY4" fmla="*/ 0 h 140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6466" h="1402020">
                <a:moveTo>
                  <a:pt x="0" y="0"/>
                </a:moveTo>
                <a:lnTo>
                  <a:pt x="4486466" y="0"/>
                </a:lnTo>
                <a:lnTo>
                  <a:pt x="4486466" y="1402020"/>
                </a:lnTo>
                <a:lnTo>
                  <a:pt x="0" y="14020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49635" tIns="99060" rIns="99060" bIns="9906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b="1" kern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Музеи</a:t>
            </a:r>
            <a:endParaRPr lang="ru-RU" sz="2600" b="1" kern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5405121" y="3247024"/>
            <a:ext cx="4486466" cy="1402020"/>
          </a:xfrm>
          <a:custGeom>
            <a:avLst/>
            <a:gdLst>
              <a:gd name="connsiteX0" fmla="*/ 0 w 4486466"/>
              <a:gd name="connsiteY0" fmla="*/ 0 h 1402020"/>
              <a:gd name="connsiteX1" fmla="*/ 4486466 w 4486466"/>
              <a:gd name="connsiteY1" fmla="*/ 0 h 1402020"/>
              <a:gd name="connsiteX2" fmla="*/ 4486466 w 4486466"/>
              <a:gd name="connsiteY2" fmla="*/ 1402020 h 1402020"/>
              <a:gd name="connsiteX3" fmla="*/ 0 w 4486466"/>
              <a:gd name="connsiteY3" fmla="*/ 1402020 h 1402020"/>
              <a:gd name="connsiteX4" fmla="*/ 0 w 4486466"/>
              <a:gd name="connsiteY4" fmla="*/ 0 h 140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6466" h="1402020">
                <a:moveTo>
                  <a:pt x="0" y="0"/>
                </a:moveTo>
                <a:lnTo>
                  <a:pt x="4486466" y="0"/>
                </a:lnTo>
                <a:lnTo>
                  <a:pt x="4486466" y="1402020"/>
                </a:lnTo>
                <a:lnTo>
                  <a:pt x="0" y="14020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49635" tIns="99060" rIns="99060" bIns="9906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b="1" kern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Зоны отдыха</a:t>
            </a:r>
            <a:endParaRPr lang="ru-RU" sz="2600" b="1" kern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468458" y="5012012"/>
            <a:ext cx="4486466" cy="1402020"/>
          </a:xfrm>
          <a:custGeom>
            <a:avLst/>
            <a:gdLst>
              <a:gd name="connsiteX0" fmla="*/ 0 w 4486466"/>
              <a:gd name="connsiteY0" fmla="*/ 0 h 1402020"/>
              <a:gd name="connsiteX1" fmla="*/ 4486466 w 4486466"/>
              <a:gd name="connsiteY1" fmla="*/ 0 h 1402020"/>
              <a:gd name="connsiteX2" fmla="*/ 4486466 w 4486466"/>
              <a:gd name="connsiteY2" fmla="*/ 1402020 h 1402020"/>
              <a:gd name="connsiteX3" fmla="*/ 0 w 4486466"/>
              <a:gd name="connsiteY3" fmla="*/ 1402020 h 1402020"/>
              <a:gd name="connsiteX4" fmla="*/ 0 w 4486466"/>
              <a:gd name="connsiteY4" fmla="*/ 0 h 140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6466" h="1402020">
                <a:moveTo>
                  <a:pt x="0" y="0"/>
                </a:moveTo>
                <a:lnTo>
                  <a:pt x="4486466" y="0"/>
                </a:lnTo>
                <a:lnTo>
                  <a:pt x="4486466" y="1402020"/>
                </a:lnTo>
                <a:lnTo>
                  <a:pt x="0" y="14020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49635" tIns="99060" rIns="99060" bIns="9906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b="1" kern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Столовые (за исключением пищеблоков)</a:t>
            </a:r>
            <a:endParaRPr lang="ru-RU" sz="2600" b="1" kern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5405121" y="5012012"/>
            <a:ext cx="4486466" cy="1402020"/>
          </a:xfrm>
          <a:custGeom>
            <a:avLst/>
            <a:gdLst>
              <a:gd name="connsiteX0" fmla="*/ 0 w 4486466"/>
              <a:gd name="connsiteY0" fmla="*/ 0 h 1402020"/>
              <a:gd name="connsiteX1" fmla="*/ 4486466 w 4486466"/>
              <a:gd name="connsiteY1" fmla="*/ 0 h 1402020"/>
              <a:gd name="connsiteX2" fmla="*/ 4486466 w 4486466"/>
              <a:gd name="connsiteY2" fmla="*/ 1402020 h 1402020"/>
              <a:gd name="connsiteX3" fmla="*/ 0 w 4486466"/>
              <a:gd name="connsiteY3" fmla="*/ 1402020 h 1402020"/>
              <a:gd name="connsiteX4" fmla="*/ 0 w 4486466"/>
              <a:gd name="connsiteY4" fmla="*/ 0 h 140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6466" h="1402020">
                <a:moveTo>
                  <a:pt x="0" y="0"/>
                </a:moveTo>
                <a:lnTo>
                  <a:pt x="4486466" y="0"/>
                </a:lnTo>
                <a:lnTo>
                  <a:pt x="4486466" y="1402020"/>
                </a:lnTo>
                <a:lnTo>
                  <a:pt x="0" y="14020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49635" tIns="99060" rIns="99060" bIns="9906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b="1" i="0" kern="1200" dirty="0" smtClean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Балетные, художественные и музыкальные классы</a:t>
            </a:r>
            <a:endParaRPr lang="ru-RU" sz="2600" b="1" kern="1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6" y="1675108"/>
            <a:ext cx="1015873" cy="10158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24" y="1659298"/>
            <a:ext cx="1015873" cy="101587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8" y="3440097"/>
            <a:ext cx="1015873" cy="101587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27" y="3389973"/>
            <a:ext cx="1015873" cy="10158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8" y="5185531"/>
            <a:ext cx="1015873" cy="10158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05" y="5185532"/>
            <a:ext cx="1015873" cy="101587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6613575"/>
            <a:ext cx="1143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Согласно приказу 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Министерства </a:t>
            </a:r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финансов Республики 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Крым </a:t>
            </a:r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от 21.03.2023 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№ 47 (в ред. от 18.09.2023) </a:t>
            </a:r>
          </a:p>
        </p:txBody>
      </p:sp>
    </p:spTree>
    <p:extLst>
      <p:ext uri="{BB962C8B-B14F-4D97-AF65-F5344CB8AC3E}">
        <p14:creationId xmlns:p14="http://schemas.microsoft.com/office/powerpoint/2010/main" val="39869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  <a:ln>
            <a:noFill/>
            <a:prstDash val="sysDot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1704" y="370396"/>
            <a:ext cx="4530844" cy="5607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Типология проектов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68458" y="1482035"/>
            <a:ext cx="9423129" cy="4931997"/>
            <a:chOff x="468458" y="1482035"/>
            <a:chExt cx="9423129" cy="4931997"/>
          </a:xfrm>
        </p:grpSpPr>
        <p:sp>
          <p:nvSpPr>
            <p:cNvPr id="4" name="Полилиния 3"/>
            <p:cNvSpPr/>
            <p:nvPr/>
          </p:nvSpPr>
          <p:spPr>
            <a:xfrm>
              <a:off x="468458" y="1482035"/>
              <a:ext cx="4486466" cy="1402020"/>
            </a:xfrm>
            <a:custGeom>
              <a:avLst/>
              <a:gdLst>
                <a:gd name="connsiteX0" fmla="*/ 0 w 4486466"/>
                <a:gd name="connsiteY0" fmla="*/ 0 h 1402020"/>
                <a:gd name="connsiteX1" fmla="*/ 4486466 w 4486466"/>
                <a:gd name="connsiteY1" fmla="*/ 0 h 1402020"/>
                <a:gd name="connsiteX2" fmla="*/ 4486466 w 4486466"/>
                <a:gd name="connsiteY2" fmla="*/ 1402020 h 1402020"/>
                <a:gd name="connsiteX3" fmla="*/ 0 w 4486466"/>
                <a:gd name="connsiteY3" fmla="*/ 1402020 h 1402020"/>
                <a:gd name="connsiteX4" fmla="*/ 0 w 4486466"/>
                <a:gd name="connsiteY4" fmla="*/ 0 h 140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466" h="1402020">
                  <a:moveTo>
                    <a:pt x="0" y="0"/>
                  </a:moveTo>
                  <a:lnTo>
                    <a:pt x="4486466" y="0"/>
                  </a:lnTo>
                  <a:lnTo>
                    <a:pt x="4486466" y="1402020"/>
                  </a:lnTo>
                  <a:lnTo>
                    <a:pt x="0" y="1402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49635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0" kern="1200" dirty="0" smtClean="0">
                  <a:solidFill>
                    <a:schemeClr val="tx1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</a:rPr>
                <a:t>Оснащение спортивных команд</a:t>
              </a:r>
              <a:endParaRPr lang="ru-RU" sz="2600" b="1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5405121" y="1482035"/>
              <a:ext cx="4486466" cy="1402020"/>
            </a:xfrm>
            <a:custGeom>
              <a:avLst/>
              <a:gdLst>
                <a:gd name="connsiteX0" fmla="*/ 0 w 4486466"/>
                <a:gd name="connsiteY0" fmla="*/ 0 h 1402020"/>
                <a:gd name="connsiteX1" fmla="*/ 4486466 w 4486466"/>
                <a:gd name="connsiteY1" fmla="*/ 0 h 1402020"/>
                <a:gd name="connsiteX2" fmla="*/ 4486466 w 4486466"/>
                <a:gd name="connsiteY2" fmla="*/ 1402020 h 1402020"/>
                <a:gd name="connsiteX3" fmla="*/ 0 w 4486466"/>
                <a:gd name="connsiteY3" fmla="*/ 1402020 h 1402020"/>
                <a:gd name="connsiteX4" fmla="*/ 0 w 4486466"/>
                <a:gd name="connsiteY4" fmla="*/ 0 h 140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466" h="1402020">
                  <a:moveTo>
                    <a:pt x="0" y="0"/>
                  </a:moveTo>
                  <a:lnTo>
                    <a:pt x="4486466" y="0"/>
                  </a:lnTo>
                  <a:lnTo>
                    <a:pt x="4486466" y="1402020"/>
                  </a:lnTo>
                  <a:lnTo>
                    <a:pt x="0" y="1402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49635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0" kern="1200" dirty="0" smtClean="0">
                  <a:solidFill>
                    <a:schemeClr val="tx1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</a:rPr>
                <a:t>Радио-, медиа- и киностудии</a:t>
              </a:r>
              <a:endParaRPr lang="ru-RU" sz="2600" b="1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68458" y="3247024"/>
              <a:ext cx="4486466" cy="1402020"/>
            </a:xfrm>
            <a:custGeom>
              <a:avLst/>
              <a:gdLst>
                <a:gd name="connsiteX0" fmla="*/ 0 w 4486466"/>
                <a:gd name="connsiteY0" fmla="*/ 0 h 1402020"/>
                <a:gd name="connsiteX1" fmla="*/ 4486466 w 4486466"/>
                <a:gd name="connsiteY1" fmla="*/ 0 h 1402020"/>
                <a:gd name="connsiteX2" fmla="*/ 4486466 w 4486466"/>
                <a:gd name="connsiteY2" fmla="*/ 1402020 h 1402020"/>
                <a:gd name="connsiteX3" fmla="*/ 0 w 4486466"/>
                <a:gd name="connsiteY3" fmla="*/ 1402020 h 1402020"/>
                <a:gd name="connsiteX4" fmla="*/ 0 w 4486466"/>
                <a:gd name="connsiteY4" fmla="*/ 0 h 140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466" h="1402020">
                  <a:moveTo>
                    <a:pt x="0" y="0"/>
                  </a:moveTo>
                  <a:lnTo>
                    <a:pt x="4486466" y="0"/>
                  </a:lnTo>
                  <a:lnTo>
                    <a:pt x="4486466" y="1402020"/>
                  </a:lnTo>
                  <a:lnTo>
                    <a:pt x="0" y="1402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49635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0" kern="1200" dirty="0" smtClean="0">
                  <a:solidFill>
                    <a:schemeClr val="tx1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</a:rPr>
                <a:t>Редакции периодических изданий</a:t>
              </a:r>
              <a:endParaRPr lang="ru-RU" sz="2600" b="1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405121" y="3247024"/>
              <a:ext cx="4486466" cy="1402020"/>
            </a:xfrm>
            <a:custGeom>
              <a:avLst/>
              <a:gdLst>
                <a:gd name="connsiteX0" fmla="*/ 0 w 4486466"/>
                <a:gd name="connsiteY0" fmla="*/ 0 h 1402020"/>
                <a:gd name="connsiteX1" fmla="*/ 4486466 w 4486466"/>
                <a:gd name="connsiteY1" fmla="*/ 0 h 1402020"/>
                <a:gd name="connsiteX2" fmla="*/ 4486466 w 4486466"/>
                <a:gd name="connsiteY2" fmla="*/ 1402020 h 1402020"/>
                <a:gd name="connsiteX3" fmla="*/ 0 w 4486466"/>
                <a:gd name="connsiteY3" fmla="*/ 1402020 h 1402020"/>
                <a:gd name="connsiteX4" fmla="*/ 0 w 4486466"/>
                <a:gd name="connsiteY4" fmla="*/ 0 h 140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466" h="1402020">
                  <a:moveTo>
                    <a:pt x="0" y="0"/>
                  </a:moveTo>
                  <a:lnTo>
                    <a:pt x="4486466" y="0"/>
                  </a:lnTo>
                  <a:lnTo>
                    <a:pt x="4486466" y="1402020"/>
                  </a:lnTo>
                  <a:lnTo>
                    <a:pt x="0" y="1402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49635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i="0" kern="1200" dirty="0" smtClean="0">
                  <a:solidFill>
                    <a:schemeClr val="tx1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</a:rPr>
                <a:t>Организация хранения личных вещей</a:t>
              </a:r>
              <a:endParaRPr lang="ru-RU" sz="2600" b="1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936790" y="5012012"/>
              <a:ext cx="4486466" cy="1402020"/>
            </a:xfrm>
            <a:custGeom>
              <a:avLst/>
              <a:gdLst>
                <a:gd name="connsiteX0" fmla="*/ 0 w 4486466"/>
                <a:gd name="connsiteY0" fmla="*/ 0 h 1402020"/>
                <a:gd name="connsiteX1" fmla="*/ 4486466 w 4486466"/>
                <a:gd name="connsiteY1" fmla="*/ 0 h 1402020"/>
                <a:gd name="connsiteX2" fmla="*/ 4486466 w 4486466"/>
                <a:gd name="connsiteY2" fmla="*/ 1402020 h 1402020"/>
                <a:gd name="connsiteX3" fmla="*/ 0 w 4486466"/>
                <a:gd name="connsiteY3" fmla="*/ 1402020 h 1402020"/>
                <a:gd name="connsiteX4" fmla="*/ 0 w 4486466"/>
                <a:gd name="connsiteY4" fmla="*/ 0 h 140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466" h="1402020">
                  <a:moveTo>
                    <a:pt x="0" y="0"/>
                  </a:moveTo>
                  <a:lnTo>
                    <a:pt x="4486466" y="0"/>
                  </a:lnTo>
                  <a:lnTo>
                    <a:pt x="4486466" y="1402020"/>
                  </a:lnTo>
                  <a:lnTo>
                    <a:pt x="0" y="1402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49635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0" kern="1200" dirty="0" smtClean="0">
                  <a:solidFill>
                    <a:schemeClr val="tx1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</a:rPr>
                <a:t>Другие проекты по улучшению территории и инфраструктуры общеобразовательной организации</a:t>
              </a:r>
              <a:endParaRPr lang="ru-RU" sz="2000" b="1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23" y="1675108"/>
            <a:ext cx="1015873" cy="10158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8" y="3319645"/>
            <a:ext cx="1015873" cy="10158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41" y="3440097"/>
            <a:ext cx="1015873" cy="10158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44" y="5205085"/>
            <a:ext cx="1015873" cy="10158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8" y="1675107"/>
            <a:ext cx="1015873" cy="101587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6613575"/>
            <a:ext cx="1143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Согласно приказу 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Министерства </a:t>
            </a:r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финансов Республики 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Крым </a:t>
            </a:r>
            <a:r>
              <a:rPr lang="ru-RU" sz="12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от 21.03.2023 </a:t>
            </a:r>
            <a:r>
              <a:rPr lang="ru-RU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№ 47 (в ред. от 18.09.2023) </a:t>
            </a:r>
          </a:p>
        </p:txBody>
      </p:sp>
    </p:spTree>
    <p:extLst>
      <p:ext uri="{BB962C8B-B14F-4D97-AF65-F5344CB8AC3E}">
        <p14:creationId xmlns:p14="http://schemas.microsoft.com/office/powerpoint/2010/main" val="27045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4407</TotalTime>
  <Words>1844</Words>
  <Application>Microsoft Office PowerPoint</Application>
  <PresentationFormat>Произвольный</PresentationFormat>
  <Paragraphs>235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191</cp:revision>
  <dcterms:created xsi:type="dcterms:W3CDTF">2020-10-27T09:01:24Z</dcterms:created>
  <dcterms:modified xsi:type="dcterms:W3CDTF">2023-09-22T12:55:34Z</dcterms:modified>
</cp:coreProperties>
</file>