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95788413-94C3-49AE-B0F7-D0C827C090BB}">
          <p14:sldIdLst>
            <p14:sldId id="256"/>
            <p14:sldId id="257"/>
            <p14:sldId id="258"/>
            <p14:sldId id="259"/>
            <p14:sldId id="260"/>
            <p14:sldId id="261"/>
            <p14:sldId id="262"/>
            <p14:sldId id="263"/>
            <p14:sldId id="264"/>
            <p14:sldId id="265"/>
            <p14:sldId id="266"/>
            <p14:sldId id="267"/>
            <p14:sldId id="26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ru-RU"/>
              <a:t>Образец заголовка</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5/15/2023</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ru-RU"/>
              <a:t>Вставка рисунка</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5/15/2023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ru-RU"/>
              <a:t>Образец заголовка</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5/15/2023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ru-RU"/>
              <a:t>Образец заголовка</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5/15/2023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ru-RU"/>
              <a:t>Образец заголовка</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5/15/2023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ru-RU"/>
              <a:t>Образец заголовка</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dirty="0"/>
              <a:t>5/15/2023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ru-RU"/>
              <a:t>Образец заголовка</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a:t>Вставка рисунка</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a:t>Вставка рисунка</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a:t>Вставка рисунка</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dirty="0"/>
              <a:t>5/15/2023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ru-RU"/>
              <a:t>Образец заголовка</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8A87A34-81AB-432B-8DAE-1953F412C126}" type="datetimeFigureOut">
              <a:rPr lang="en-US" dirty="0"/>
              <a:t>5/15/2023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41410" y="3073397"/>
            <a:ext cx="4878391" cy="271780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3073397"/>
            <a:ext cx="4875210" cy="271780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5/15/2023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5/15/2023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5/15/2023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5/15/2023</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ACCAFEC-CA2D-4A5C-BEF4-681970CC27CD}"/>
              </a:ext>
            </a:extLst>
          </p:cNvPr>
          <p:cNvSpPr>
            <a:spLocks noGrp="1"/>
          </p:cNvSpPr>
          <p:nvPr>
            <p:ph type="ctrTitle"/>
          </p:nvPr>
        </p:nvSpPr>
        <p:spPr>
          <a:xfrm>
            <a:off x="1876424" y="585925"/>
            <a:ext cx="8791575" cy="2494625"/>
          </a:xfrm>
        </p:spPr>
        <p:txBody>
          <a:bodyPr/>
          <a:lstStyle/>
          <a:p>
            <a:pPr algn="ctr"/>
            <a:r>
              <a:rPr lang="ru-RU" b="1" dirty="0">
                <a:solidFill>
                  <a:schemeClr val="accent4">
                    <a:lumMod val="50000"/>
                  </a:schemeClr>
                </a:solidFill>
              </a:rPr>
              <a:t>половая неприкосновенность несовершеннолетних</a:t>
            </a:r>
          </a:p>
        </p:txBody>
      </p:sp>
      <p:sp>
        <p:nvSpPr>
          <p:cNvPr id="3" name="Подзаголовок 2">
            <a:extLst>
              <a:ext uri="{FF2B5EF4-FFF2-40B4-BE49-F238E27FC236}">
                <a16:creationId xmlns:a16="http://schemas.microsoft.com/office/drawing/2014/main" id="{6E0FE1EE-C95F-4763-8730-2EC024FFC780}"/>
              </a:ext>
            </a:extLst>
          </p:cNvPr>
          <p:cNvSpPr>
            <a:spLocks noGrp="1"/>
          </p:cNvSpPr>
          <p:nvPr>
            <p:ph type="subTitle" idx="1"/>
          </p:nvPr>
        </p:nvSpPr>
        <p:spPr>
          <a:xfrm>
            <a:off x="1876424" y="4989250"/>
            <a:ext cx="10037409" cy="1482570"/>
          </a:xfrm>
        </p:spPr>
        <p:txBody>
          <a:bodyPr>
            <a:normAutofit fontScale="92500" lnSpcReduction="20000"/>
          </a:bodyPr>
          <a:lstStyle/>
          <a:p>
            <a:pPr algn="r"/>
            <a:endParaRPr lang="ru-RU" sz="1400" dirty="0">
              <a:latin typeface="Times New Roman" panose="02020603050405020304" pitchFamily="18" charset="0"/>
              <a:cs typeface="Times New Roman" panose="02020603050405020304" pitchFamily="18" charset="0"/>
            </a:endParaRPr>
          </a:p>
          <a:p>
            <a:pPr algn="r"/>
            <a:r>
              <a:rPr lang="ru-RU" sz="1400" b="1" dirty="0">
                <a:solidFill>
                  <a:srgbClr val="FF0000"/>
                </a:solidFill>
                <a:latin typeface="Times New Roman" panose="02020603050405020304" pitchFamily="18" charset="0"/>
                <a:cs typeface="Times New Roman" panose="02020603050405020304" pitchFamily="18" charset="0"/>
              </a:rPr>
              <a:t>Подготовила:</a:t>
            </a:r>
            <a:br>
              <a:rPr lang="ru-RU" sz="1400" b="1" dirty="0">
                <a:solidFill>
                  <a:srgbClr val="FF0000"/>
                </a:solidFill>
                <a:latin typeface="Times New Roman" panose="02020603050405020304" pitchFamily="18" charset="0"/>
                <a:cs typeface="Times New Roman" panose="02020603050405020304" pitchFamily="18" charset="0"/>
              </a:rPr>
            </a:br>
            <a:r>
              <a:rPr lang="ru-RU" sz="1400" b="1" dirty="0">
                <a:solidFill>
                  <a:srgbClr val="FF0000"/>
                </a:solidFill>
                <a:latin typeface="Times New Roman" panose="02020603050405020304" pitchFamily="18" charset="0"/>
                <a:cs typeface="Times New Roman" panose="02020603050405020304" pitchFamily="18" charset="0"/>
              </a:rPr>
              <a:t>педагог-психолог МОУ «Майская </a:t>
            </a:r>
            <a:br>
              <a:rPr lang="ru-RU" sz="1400" b="1" dirty="0">
                <a:solidFill>
                  <a:srgbClr val="FF0000"/>
                </a:solidFill>
                <a:latin typeface="Times New Roman" panose="02020603050405020304" pitchFamily="18" charset="0"/>
                <a:cs typeface="Times New Roman" panose="02020603050405020304" pitchFamily="18" charset="0"/>
              </a:rPr>
            </a:br>
            <a:r>
              <a:rPr lang="ru-RU" sz="1400" b="1" dirty="0">
                <a:solidFill>
                  <a:srgbClr val="FF0000"/>
                </a:solidFill>
                <a:latin typeface="Times New Roman" panose="02020603050405020304" pitchFamily="18" charset="0"/>
                <a:cs typeface="Times New Roman" panose="02020603050405020304" pitchFamily="18" charset="0"/>
              </a:rPr>
              <a:t>школа С крымскотатарским </a:t>
            </a:r>
            <a:br>
              <a:rPr lang="ru-RU" sz="1400" b="1" dirty="0">
                <a:solidFill>
                  <a:srgbClr val="FF0000"/>
                </a:solidFill>
                <a:latin typeface="Times New Roman" panose="02020603050405020304" pitchFamily="18" charset="0"/>
                <a:cs typeface="Times New Roman" panose="02020603050405020304" pitchFamily="18" charset="0"/>
              </a:rPr>
            </a:br>
            <a:r>
              <a:rPr lang="ru-RU" sz="1400" b="1" dirty="0">
                <a:solidFill>
                  <a:srgbClr val="FF0000"/>
                </a:solidFill>
                <a:latin typeface="Times New Roman" panose="02020603050405020304" pitchFamily="18" charset="0"/>
                <a:cs typeface="Times New Roman" panose="02020603050405020304" pitchFamily="18" charset="0"/>
              </a:rPr>
              <a:t>языком обучения имени </a:t>
            </a:r>
            <a:br>
              <a:rPr lang="ru-RU" sz="1400" b="1" dirty="0">
                <a:solidFill>
                  <a:srgbClr val="FF0000"/>
                </a:solidFill>
                <a:latin typeface="Times New Roman" panose="02020603050405020304" pitchFamily="18" charset="0"/>
                <a:cs typeface="Times New Roman" panose="02020603050405020304" pitchFamily="18" charset="0"/>
              </a:rPr>
            </a:br>
            <a:r>
              <a:rPr lang="ru-RU" sz="1400" b="1" dirty="0" err="1">
                <a:solidFill>
                  <a:srgbClr val="FF0000"/>
                </a:solidFill>
                <a:latin typeface="Times New Roman" panose="02020603050405020304" pitchFamily="18" charset="0"/>
                <a:cs typeface="Times New Roman" panose="02020603050405020304" pitchFamily="18" charset="0"/>
              </a:rPr>
              <a:t>Номана</a:t>
            </a:r>
            <a:r>
              <a:rPr lang="ru-RU" sz="1400" b="1" dirty="0">
                <a:solidFill>
                  <a:srgbClr val="FF0000"/>
                </a:solidFill>
                <a:latin typeface="Times New Roman" panose="02020603050405020304" pitchFamily="18" charset="0"/>
                <a:cs typeface="Times New Roman" panose="02020603050405020304" pitchFamily="18" charset="0"/>
              </a:rPr>
              <a:t> </a:t>
            </a:r>
            <a:r>
              <a:rPr lang="ru-RU" sz="1400" b="1" dirty="0" err="1">
                <a:solidFill>
                  <a:srgbClr val="FF0000"/>
                </a:solidFill>
                <a:latin typeface="Times New Roman" panose="02020603050405020304" pitchFamily="18" charset="0"/>
                <a:cs typeface="Times New Roman" panose="02020603050405020304" pitchFamily="18" charset="0"/>
              </a:rPr>
              <a:t>челебиджихана</a:t>
            </a:r>
            <a:r>
              <a:rPr lang="ru-RU" sz="1400" b="1" dirty="0">
                <a:solidFill>
                  <a:srgbClr val="FF0000"/>
                </a:solidFill>
                <a:latin typeface="Times New Roman" panose="02020603050405020304" pitchFamily="18" charset="0"/>
                <a:cs typeface="Times New Roman" panose="02020603050405020304" pitchFamily="18" charset="0"/>
              </a:rPr>
              <a:t>»</a:t>
            </a:r>
          </a:p>
        </p:txBody>
      </p:sp>
      <p:pic>
        <p:nvPicPr>
          <p:cNvPr id="1028" name="Picture 4" descr="https://image3.slideserve.com/6062325/slide18-l.jpg">
            <a:extLst>
              <a:ext uri="{FF2B5EF4-FFF2-40B4-BE49-F238E27FC236}">
                <a16:creationId xmlns:a16="http://schemas.microsoft.com/office/drawing/2014/main" id="{CDA36467-EEEA-49AE-8A39-8975779EF1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2874" y="4194411"/>
            <a:ext cx="3453413" cy="26635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341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2308322-F716-4A2A-9367-755441725701}"/>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24052DF1-11F0-40D6-8AAD-D012E848EA9D}"/>
              </a:ext>
            </a:extLst>
          </p:cNvPr>
          <p:cNvSpPr>
            <a:spLocks noGrp="1"/>
          </p:cNvSpPr>
          <p:nvPr>
            <p:ph idx="1"/>
          </p:nvPr>
        </p:nvSpPr>
        <p:spPr>
          <a:xfrm>
            <a:off x="887768" y="618518"/>
            <a:ext cx="10159644" cy="5620964"/>
          </a:xfrm>
        </p:spPr>
        <p:txBody>
          <a:bodyPr>
            <a:normAutofit fontScale="85000" lnSpcReduction="10000"/>
          </a:bodyPr>
          <a:lstStyle/>
          <a:p>
            <a:pPr marL="0" indent="0" algn="ctr">
              <a:buNone/>
            </a:pPr>
            <a:r>
              <a:rPr lang="ru-RU" sz="2100" b="1" dirty="0">
                <a:solidFill>
                  <a:schemeClr val="bg2"/>
                </a:solidFill>
              </a:rPr>
              <a:t>ДЕЯТЕЛЬНОСТЬ СПЕЦИАЛИСТОВ УЧРЕЖДЕНИЯ</a:t>
            </a:r>
            <a:br>
              <a:rPr lang="ru-RU" sz="2100" b="1" dirty="0">
                <a:solidFill>
                  <a:schemeClr val="bg2"/>
                </a:solidFill>
              </a:rPr>
            </a:br>
            <a:r>
              <a:rPr lang="ru-RU" sz="2100" b="1" dirty="0">
                <a:solidFill>
                  <a:schemeClr val="bg2"/>
                </a:solidFill>
              </a:rPr>
              <a:t>ОБРАЗОВАНИЯ В СЛУЧАЕ РАСКРЫТИЯ ФАКТА</a:t>
            </a:r>
            <a:br>
              <a:rPr lang="ru-RU" sz="2100" b="1" dirty="0">
                <a:solidFill>
                  <a:schemeClr val="bg2"/>
                </a:solidFill>
              </a:rPr>
            </a:br>
            <a:r>
              <a:rPr lang="ru-RU" sz="2100" b="1" dirty="0">
                <a:solidFill>
                  <a:schemeClr val="bg2"/>
                </a:solidFill>
              </a:rPr>
              <a:t>СЕКСУАЛЬНОГО НАСИЛИЯ НАД НЕСОВЕРШЕННОЛЕТНИМ</a:t>
            </a:r>
          </a:p>
          <a:p>
            <a:r>
              <a:rPr lang="ru-RU" dirty="0">
                <a:solidFill>
                  <a:srgbClr val="FF0000"/>
                </a:solidFill>
              </a:rPr>
              <a:t>Поскольку сталкивающиеся с жестоким обращением и сексуальным насилием дети редко обращаются за помощью, а сам факт насилия стано­вится очевидным только тогда, когда пострадавшие попадают в больницы или сами начинают совершать правонарушения, то поведение и состояние детей должно быть постоянным объектом внимания, а порой и сигналом тревоги дня специалистов.</a:t>
            </a:r>
          </a:p>
          <a:p>
            <a:r>
              <a:rPr lang="ru-RU" dirty="0">
                <a:solidFill>
                  <a:srgbClr val="FF0000"/>
                </a:solidFill>
              </a:rPr>
              <a:t>Различают случайные и намеренные раскрытия совершенного насилия.</a:t>
            </a:r>
          </a:p>
          <a:p>
            <a:r>
              <a:rPr lang="ru-RU" dirty="0">
                <a:solidFill>
                  <a:srgbClr val="FF0000"/>
                </a:solidFill>
              </a:rPr>
              <a:t>Причиной случайного раскрытия факта совершенного над ребенком насилия может стать случайный свидетель (третье лицо), иногда раны и повреждения на теле, не соответствующие объяснениям ребенка, вене­рические заболевания, беременность и т. д. В этом случае ни насильник, ни жертва не готовы к раскрытию. И как это ни парадоксально звучит, жертва насилия может отреагировать негативно на попытки изменения ситуации и оказания ей помощи.</a:t>
            </a:r>
          </a:p>
          <a:p>
            <a:pPr marL="0" indent="0">
              <a:buNone/>
            </a:pPr>
            <a:endParaRPr lang="ru-RU" sz="1800" dirty="0">
              <a:solidFill>
                <a:schemeClr val="accent5">
                  <a:lumMod val="50000"/>
                </a:schemeClr>
              </a:solidFill>
            </a:endParaRPr>
          </a:p>
        </p:txBody>
      </p:sp>
    </p:spTree>
    <p:extLst>
      <p:ext uri="{BB962C8B-B14F-4D97-AF65-F5344CB8AC3E}">
        <p14:creationId xmlns:p14="http://schemas.microsoft.com/office/powerpoint/2010/main" val="4107790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F9BB4AA-C427-4427-90C8-6543106A5A91}"/>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C3C37B83-8C4A-4541-95AE-2892D7C8210A}"/>
              </a:ext>
            </a:extLst>
          </p:cNvPr>
          <p:cNvSpPr>
            <a:spLocks noGrp="1"/>
          </p:cNvSpPr>
          <p:nvPr>
            <p:ph idx="1"/>
          </p:nvPr>
        </p:nvSpPr>
        <p:spPr>
          <a:xfrm>
            <a:off x="1141412" y="435006"/>
            <a:ext cx="9905999" cy="5356195"/>
          </a:xfrm>
        </p:spPr>
        <p:txBody>
          <a:bodyPr/>
          <a:lstStyle/>
          <a:p>
            <a:pPr marL="0" indent="0">
              <a:buNone/>
            </a:pPr>
            <a:r>
              <a:rPr lang="ru-RU" dirty="0">
                <a:solidFill>
                  <a:srgbClr val="FF0000"/>
                </a:solidFill>
              </a:rPr>
              <a:t>Чаще факт насилия раскрывается, когда сам ребенок решается расска­зать о случившемся. Обычно первым человеком, кому ребенок решается рассказать об этом, является другой ребенок. Реже дети рассказывают о случившемся родителям и другим взрослым.</a:t>
            </a:r>
          </a:p>
          <a:p>
            <a:pPr marL="0" indent="0">
              <a:buNone/>
            </a:pPr>
            <a:r>
              <a:rPr lang="ru-RU" dirty="0">
                <a:solidFill>
                  <a:srgbClr val="FF0000"/>
                </a:solidFill>
              </a:rPr>
              <a:t>В обоих случаях психолого-педагогическое сопровождение лиц, пе­реживших сексуальное насилие, осуществляется в двух основных направ­лениях:</a:t>
            </a:r>
          </a:p>
          <a:p>
            <a:r>
              <a:rPr lang="ru-RU" dirty="0">
                <a:solidFill>
                  <a:srgbClr val="FF0000"/>
                </a:solidFill>
              </a:rPr>
              <a:t>экстренная психологическая помощь при острой травме насилия и посттравматическом стрессе;</a:t>
            </a:r>
          </a:p>
          <a:p>
            <a:r>
              <a:rPr lang="ru-RU" dirty="0">
                <a:solidFill>
                  <a:srgbClr val="FF0000"/>
                </a:solidFill>
              </a:rPr>
              <a:t>длительное сопровождение в процессе индивидуального консульти­рования и групповой работы</a:t>
            </a:r>
          </a:p>
          <a:p>
            <a:endParaRPr lang="ru-RU" dirty="0"/>
          </a:p>
        </p:txBody>
      </p:sp>
    </p:spTree>
    <p:extLst>
      <p:ext uri="{BB962C8B-B14F-4D97-AF65-F5344CB8AC3E}">
        <p14:creationId xmlns:p14="http://schemas.microsoft.com/office/powerpoint/2010/main" val="6549433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3EA6718-50B5-4299-8CA9-07B89DE097BC}"/>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5B8C3C9F-2AAD-4777-B446-C4A07A483CC7}"/>
              </a:ext>
            </a:extLst>
          </p:cNvPr>
          <p:cNvSpPr>
            <a:spLocks noGrp="1"/>
          </p:cNvSpPr>
          <p:nvPr>
            <p:ph idx="1"/>
          </p:nvPr>
        </p:nvSpPr>
        <p:spPr>
          <a:xfrm>
            <a:off x="1141412" y="618518"/>
            <a:ext cx="9905999" cy="5507074"/>
          </a:xfrm>
        </p:spPr>
        <p:txBody>
          <a:bodyPr>
            <a:normAutofit/>
          </a:bodyPr>
          <a:lstStyle/>
          <a:p>
            <a:pPr marL="0" indent="0">
              <a:buNone/>
            </a:pPr>
            <a:r>
              <a:rPr lang="ru-RU" dirty="0">
                <a:solidFill>
                  <a:srgbClr val="FF0000"/>
                </a:solidFill>
              </a:rPr>
              <a:t>Экстренная психологическая помощь жертвам насилия осуществ­ляется в форме «горячей линии» - телефонов доверия, индивидуальных консультаций, групповой работы и предоставления убежища. Целью про­фессионального вмешательства в кризисную ситуацию ребенка, пострадав­шего от насилия, становится мобилизация всех возможностей ребенка для достижения его оптимального функционирования. Основными задачами экстренного краткосрочного сопровождения жертв насилия являются оценка безопасности членов семьи, принятие мер по обеспечению их фи­зической и психологической безопасности, нормализация психического состояния всех членов семьи, в первую очередь самого ребенка. В случае необходимости рекомендуется направление в медицинские и правоохранительные органы.</a:t>
            </a:r>
          </a:p>
          <a:p>
            <a:endParaRPr lang="ru-RU" dirty="0"/>
          </a:p>
        </p:txBody>
      </p:sp>
    </p:spTree>
    <p:extLst>
      <p:ext uri="{BB962C8B-B14F-4D97-AF65-F5344CB8AC3E}">
        <p14:creationId xmlns:p14="http://schemas.microsoft.com/office/powerpoint/2010/main" val="3121162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2891B42-D53D-4A1A-B661-FB5F4E1CFF0F}"/>
              </a:ext>
            </a:extLst>
          </p:cNvPr>
          <p:cNvSpPr>
            <a:spLocks noGrp="1"/>
          </p:cNvSpPr>
          <p:nvPr>
            <p:ph type="title"/>
          </p:nvPr>
        </p:nvSpPr>
        <p:spPr/>
        <p:txBody>
          <a:bodyPr/>
          <a:lstStyle/>
          <a:p>
            <a:endParaRPr lang="ru-RU"/>
          </a:p>
        </p:txBody>
      </p:sp>
      <p:pic>
        <p:nvPicPr>
          <p:cNvPr id="2050" name="Picture 2" descr="https://100fotok.ru/wp-content/uploads/2019/04/Kartinka_Spasibo_za_vnimanie_dlya_prezentaciy_1-7.jpg">
            <a:extLst>
              <a:ext uri="{FF2B5EF4-FFF2-40B4-BE49-F238E27FC236}">
                <a16:creationId xmlns:a16="http://schemas.microsoft.com/office/drawing/2014/main" id="{DE761611-8F89-45B0-9F9C-3BC839E6870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 y="0"/>
            <a:ext cx="12192000" cy="6857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1834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526693-EDC9-4FB6-85A6-B544526CD1F9}"/>
              </a:ext>
            </a:extLst>
          </p:cNvPr>
          <p:cNvSpPr>
            <a:spLocks noGrp="1"/>
          </p:cNvSpPr>
          <p:nvPr>
            <p:ph type="title"/>
          </p:nvPr>
        </p:nvSpPr>
        <p:spPr>
          <a:xfrm>
            <a:off x="916934" y="420687"/>
            <a:ext cx="10354953" cy="1828800"/>
          </a:xfrm>
        </p:spPr>
        <p:txBody>
          <a:bodyPr>
            <a:noAutofit/>
          </a:bodyPr>
          <a:lstStyle/>
          <a:p>
            <a:pPr>
              <a:lnSpc>
                <a:spcPct val="100000"/>
              </a:lnSpc>
            </a:pPr>
            <a:br>
              <a:rPr lang="ru-RU" sz="2000" dirty="0">
                <a:solidFill>
                  <a:schemeClr val="accent4">
                    <a:lumMod val="50000"/>
                  </a:schemeClr>
                </a:solidFill>
              </a:rPr>
            </a:br>
            <a:br>
              <a:rPr lang="ru-RU" sz="2000" dirty="0">
                <a:solidFill>
                  <a:schemeClr val="accent4">
                    <a:lumMod val="50000"/>
                  </a:schemeClr>
                </a:solidFill>
              </a:rPr>
            </a:br>
            <a:br>
              <a:rPr lang="ru-RU" sz="2000" dirty="0">
                <a:solidFill>
                  <a:schemeClr val="accent4">
                    <a:lumMod val="50000"/>
                  </a:schemeClr>
                </a:solidFill>
              </a:rPr>
            </a:br>
            <a:br>
              <a:rPr lang="ru-RU" sz="2000" dirty="0">
                <a:solidFill>
                  <a:schemeClr val="accent4">
                    <a:lumMod val="50000"/>
                  </a:schemeClr>
                </a:solidFill>
              </a:rPr>
            </a:br>
            <a:br>
              <a:rPr lang="ru-RU" sz="2000" dirty="0">
                <a:solidFill>
                  <a:schemeClr val="accent4">
                    <a:lumMod val="50000"/>
                  </a:schemeClr>
                </a:solidFill>
              </a:rPr>
            </a:br>
            <a:br>
              <a:rPr lang="ru-RU" sz="2000" dirty="0">
                <a:solidFill>
                  <a:schemeClr val="accent4">
                    <a:lumMod val="50000"/>
                  </a:schemeClr>
                </a:solidFill>
              </a:rPr>
            </a:br>
            <a:r>
              <a:rPr lang="ru-RU" sz="2000" dirty="0">
                <a:solidFill>
                  <a:schemeClr val="accent4">
                    <a:lumMod val="50000"/>
                  </a:schemeClr>
                </a:solidFill>
              </a:rPr>
              <a:t>Половая свобода и половая неприкосновенность являются частью гарантированных Конституцией РФ прав и свобод личности.</a:t>
            </a:r>
            <a:br>
              <a:rPr lang="ru-RU" sz="2000" dirty="0">
                <a:solidFill>
                  <a:schemeClr val="accent4">
                    <a:lumMod val="50000"/>
                  </a:schemeClr>
                </a:solidFill>
              </a:rPr>
            </a:br>
            <a:r>
              <a:rPr lang="ru-RU" sz="2000" dirty="0">
                <a:solidFill>
                  <a:schemeClr val="accent4">
                    <a:lumMod val="50000"/>
                  </a:schemeClr>
                </a:solidFill>
              </a:rPr>
              <a:t>Действующим уголовным законодательством, запрещается половое сношение с лицом, не достигшим шестнадцатилетнего возраста, даже при наличии согласия такого лица (половая неприкосновенность).</a:t>
            </a:r>
            <a:br>
              <a:rPr lang="ru-RU" sz="2000" dirty="0">
                <a:solidFill>
                  <a:schemeClr val="accent4">
                    <a:lumMod val="50000"/>
                  </a:schemeClr>
                </a:solidFill>
              </a:rPr>
            </a:br>
            <a:endParaRPr lang="ru-RU" sz="2000" dirty="0">
              <a:solidFill>
                <a:schemeClr val="accent4">
                  <a:lumMod val="50000"/>
                </a:schemeClr>
              </a:solidFill>
            </a:endParaRPr>
          </a:p>
        </p:txBody>
      </p:sp>
      <p:sp>
        <p:nvSpPr>
          <p:cNvPr id="3" name="Объект 2">
            <a:extLst>
              <a:ext uri="{FF2B5EF4-FFF2-40B4-BE49-F238E27FC236}">
                <a16:creationId xmlns:a16="http://schemas.microsoft.com/office/drawing/2014/main" id="{34F9884A-E1CD-4C7F-AA17-66F4D09F4509}"/>
              </a:ext>
            </a:extLst>
          </p:cNvPr>
          <p:cNvSpPr>
            <a:spLocks noGrp="1"/>
          </p:cNvSpPr>
          <p:nvPr>
            <p:ph idx="1"/>
          </p:nvPr>
        </p:nvSpPr>
        <p:spPr>
          <a:xfrm>
            <a:off x="692458" y="2249487"/>
            <a:ext cx="10354953" cy="3541714"/>
          </a:xfrm>
        </p:spPr>
        <p:txBody>
          <a:bodyPr>
            <a:normAutofit/>
          </a:bodyPr>
          <a:lstStyle/>
          <a:p>
            <a:endParaRPr lang="ru-RU" dirty="0"/>
          </a:p>
          <a:p>
            <a:pPr marL="0" indent="0">
              <a:buNone/>
            </a:pPr>
            <a:endParaRPr lang="ru-RU" dirty="0"/>
          </a:p>
          <a:p>
            <a:pPr marL="0" indent="0">
              <a:buNone/>
            </a:pPr>
            <a:r>
              <a:rPr lang="ru-RU" b="1" dirty="0">
                <a:solidFill>
                  <a:srgbClr val="FF0000"/>
                </a:solidFill>
              </a:rPr>
              <a:t>Половые преступления </a:t>
            </a:r>
            <a:r>
              <a:rPr lang="ru-RU" dirty="0">
                <a:solidFill>
                  <a:schemeClr val="accent5">
                    <a:lumMod val="50000"/>
                  </a:schemeClr>
                </a:solidFill>
              </a:rPr>
              <a:t>— это умышленные действия субъекта против охраняемых уголовным законом половой неприкосновенности и половой свободы личности, а также действия, направленные против нравственного и физического развития несовершеннолетних.</a:t>
            </a:r>
          </a:p>
          <a:p>
            <a:endParaRPr lang="ru-RU" dirty="0"/>
          </a:p>
        </p:txBody>
      </p:sp>
    </p:spTree>
    <p:extLst>
      <p:ext uri="{BB962C8B-B14F-4D97-AF65-F5344CB8AC3E}">
        <p14:creationId xmlns:p14="http://schemas.microsoft.com/office/powerpoint/2010/main" val="3352618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7F2366A-DAA5-4503-8705-CF07292E734C}"/>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12270AF2-14BB-4F67-A64A-A17E8B7877BD}"/>
              </a:ext>
            </a:extLst>
          </p:cNvPr>
          <p:cNvSpPr>
            <a:spLocks noGrp="1"/>
          </p:cNvSpPr>
          <p:nvPr>
            <p:ph idx="1"/>
          </p:nvPr>
        </p:nvSpPr>
        <p:spPr>
          <a:xfrm>
            <a:off x="1141412" y="266330"/>
            <a:ext cx="9905999" cy="6107837"/>
          </a:xfrm>
        </p:spPr>
        <p:txBody>
          <a:bodyPr/>
          <a:lstStyle/>
          <a:p>
            <a:endParaRPr lang="ru-RU" dirty="0"/>
          </a:p>
          <a:p>
            <a:pPr marL="0" indent="0">
              <a:buNone/>
            </a:pPr>
            <a:endParaRPr lang="ru-RU" dirty="0">
              <a:solidFill>
                <a:schemeClr val="accent4">
                  <a:lumMod val="50000"/>
                </a:schemeClr>
              </a:solidFill>
            </a:endParaRPr>
          </a:p>
          <a:p>
            <a:pPr marL="0" indent="0">
              <a:buNone/>
            </a:pPr>
            <a:r>
              <a:rPr lang="ru-RU" sz="2600" dirty="0">
                <a:solidFill>
                  <a:schemeClr val="accent4">
                    <a:lumMod val="50000"/>
                  </a:schemeClr>
                </a:solidFill>
              </a:rPr>
              <a:t>Основными видами преступных посягательств против половой неприкосновенности несовершеннолетних в соответствии с Уголовным кодексом Российской Федерации являются: изнасилование (ст.131 УК РФ); насильственные действия сексуального характера (ст.132 УК РФ); принуждение к действиям сексуального характера (ст.133 УК РФ); половое сношение и иные действия сексуального характера с лицом, не достигшем шестнадцатилетнего возраста (ст.134 УК РФ); развратные действия (ст.135 УК РФ).</a:t>
            </a:r>
          </a:p>
        </p:txBody>
      </p:sp>
    </p:spTree>
    <p:extLst>
      <p:ext uri="{BB962C8B-B14F-4D97-AF65-F5344CB8AC3E}">
        <p14:creationId xmlns:p14="http://schemas.microsoft.com/office/powerpoint/2010/main" val="802408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B8D680-E8B8-4712-839A-677F7701C667}"/>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4F063D15-574E-4C32-BF1E-20F03AAF0286}"/>
              </a:ext>
            </a:extLst>
          </p:cNvPr>
          <p:cNvSpPr>
            <a:spLocks noGrp="1"/>
          </p:cNvSpPr>
          <p:nvPr>
            <p:ph idx="1"/>
          </p:nvPr>
        </p:nvSpPr>
        <p:spPr>
          <a:xfrm>
            <a:off x="603682" y="390618"/>
            <a:ext cx="10443729" cy="5848864"/>
          </a:xfrm>
        </p:spPr>
        <p:txBody>
          <a:bodyPr>
            <a:normAutofit/>
          </a:bodyPr>
          <a:lstStyle/>
          <a:p>
            <a:pPr marL="0" indent="0">
              <a:buNone/>
            </a:pPr>
            <a:r>
              <a:rPr lang="ru-RU" dirty="0">
                <a:solidFill>
                  <a:schemeClr val="accent4">
                    <a:lumMod val="50000"/>
                  </a:schemeClr>
                </a:solidFill>
              </a:rPr>
              <a:t>Защита сексуальной неприкосновенности несовершеннолетних - сложная социально-правовая проблема. Ее решение невозможно без объ­единения усилий педагогов, психологов, правоохранительных органов и родителей. Государственная власть, общественные организации, раз­личные специалисты достигают определенных результатов в этой сфере. Вместе с тем необходимо обратить внимание на проблему высокого уровня латентности преступлений против половой неприкосновенности несовершеннолетних, что связано как с поведением самой жертвы, так и </a:t>
            </a:r>
            <a:r>
              <a:rPr lang="ru-RU">
                <a:solidFill>
                  <a:schemeClr val="accent4">
                    <a:lumMod val="50000"/>
                  </a:schemeClr>
                </a:solidFill>
              </a:rPr>
              <a:t>со сложностями  </a:t>
            </a:r>
            <a:r>
              <a:rPr lang="ru-RU" dirty="0">
                <a:solidFill>
                  <a:schemeClr val="accent4">
                    <a:lumMod val="50000"/>
                  </a:schemeClr>
                </a:solidFill>
              </a:rPr>
              <a:t>сексуальных преступлений, которые становятся предметом судебных разбирательств крайне редко. Важно и то, что помимо непосредственно сексуального насилия появляются все новые и новые разновидности психологического и духовно-нравственного наси­лия над детьми с сексуальным подтекстом.</a:t>
            </a:r>
          </a:p>
        </p:txBody>
      </p:sp>
    </p:spTree>
    <p:extLst>
      <p:ext uri="{BB962C8B-B14F-4D97-AF65-F5344CB8AC3E}">
        <p14:creationId xmlns:p14="http://schemas.microsoft.com/office/powerpoint/2010/main" val="3505162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38BC65-B39D-4649-A427-A808A5FA45B2}"/>
              </a:ext>
            </a:extLst>
          </p:cNvPr>
          <p:cNvSpPr>
            <a:spLocks noGrp="1"/>
          </p:cNvSpPr>
          <p:nvPr>
            <p:ph type="title"/>
          </p:nvPr>
        </p:nvSpPr>
        <p:spPr/>
        <p:txBody>
          <a:bodyPr/>
          <a:lstStyle/>
          <a:p>
            <a:endParaRPr lang="ru-RU" dirty="0"/>
          </a:p>
        </p:txBody>
      </p:sp>
      <p:sp>
        <p:nvSpPr>
          <p:cNvPr id="3" name="Объект 2">
            <a:extLst>
              <a:ext uri="{FF2B5EF4-FFF2-40B4-BE49-F238E27FC236}">
                <a16:creationId xmlns:a16="http://schemas.microsoft.com/office/drawing/2014/main" id="{63D677AA-C4A3-4BC0-901B-FE3B4E910696}"/>
              </a:ext>
            </a:extLst>
          </p:cNvPr>
          <p:cNvSpPr>
            <a:spLocks noGrp="1"/>
          </p:cNvSpPr>
          <p:nvPr>
            <p:ph idx="1"/>
          </p:nvPr>
        </p:nvSpPr>
        <p:spPr>
          <a:xfrm>
            <a:off x="1141412" y="488271"/>
            <a:ext cx="9905999" cy="5832629"/>
          </a:xfrm>
        </p:spPr>
        <p:txBody>
          <a:bodyPr>
            <a:normAutofit/>
          </a:bodyPr>
          <a:lstStyle/>
          <a:p>
            <a:pPr marL="0" indent="0">
              <a:buNone/>
            </a:pPr>
            <a:r>
              <a:rPr lang="ru-RU" dirty="0">
                <a:solidFill>
                  <a:schemeClr val="accent4">
                    <a:lumMod val="50000"/>
                  </a:schemeClr>
                </a:solidFill>
              </a:rPr>
              <a:t>Нет совершенно верных способов защиты от потенциального сексуального насилия. Но существуют определенные тревожные знаки, которые следует знать, и определенные правила поведе­ния, которых следует придерживаться для снижения угрозы насилия.</a:t>
            </a:r>
          </a:p>
          <a:p>
            <a:r>
              <a:rPr lang="ru-RU" dirty="0">
                <a:solidFill>
                  <a:schemeClr val="accent4">
                    <a:lumMod val="50000"/>
                  </a:schemeClr>
                </a:solidFill>
              </a:rPr>
              <a:t>Согласие ребенка на сексуальный контакт не дает оснований считать его ненасильственным, поскольку ребенок:</a:t>
            </a:r>
          </a:p>
          <a:p>
            <a:r>
              <a:rPr lang="ru-RU" dirty="0">
                <a:solidFill>
                  <a:schemeClr val="accent4">
                    <a:lumMod val="50000"/>
                  </a:schemeClr>
                </a:solidFill>
              </a:rPr>
              <a:t>не обладает свободой воли, находясь в зависимости от взрослого;</a:t>
            </a:r>
          </a:p>
          <a:p>
            <a:r>
              <a:rPr lang="ru-RU" dirty="0">
                <a:solidFill>
                  <a:schemeClr val="accent4">
                    <a:lumMod val="50000"/>
                  </a:schemeClr>
                </a:solidFill>
              </a:rPr>
              <a:t>может не осознавать значение сексуальных действий в силу функ­циональной незрелости;</a:t>
            </a:r>
          </a:p>
          <a:p>
            <a:r>
              <a:rPr lang="ru-RU" dirty="0">
                <a:solidFill>
                  <a:schemeClr val="accent4">
                    <a:lumMod val="50000"/>
                  </a:schemeClr>
                </a:solidFill>
              </a:rPr>
              <a:t>не в состоянии в полной мере предвидеть все негативные для него последствия этих действий</a:t>
            </a:r>
          </a:p>
          <a:p>
            <a:endParaRPr lang="ru-RU" dirty="0"/>
          </a:p>
        </p:txBody>
      </p:sp>
    </p:spTree>
    <p:extLst>
      <p:ext uri="{BB962C8B-B14F-4D97-AF65-F5344CB8AC3E}">
        <p14:creationId xmlns:p14="http://schemas.microsoft.com/office/powerpoint/2010/main" val="2128686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DCE4BA-5F26-4A4D-B2F2-FF63634D8FE1}"/>
              </a:ext>
            </a:extLst>
          </p:cNvPr>
          <p:cNvSpPr>
            <a:spLocks noGrp="1"/>
          </p:cNvSpPr>
          <p:nvPr>
            <p:ph type="title"/>
          </p:nvPr>
        </p:nvSpPr>
        <p:spPr/>
        <p:txBody>
          <a:bodyPr/>
          <a:lstStyle/>
          <a:p>
            <a:endParaRPr lang="ru-RU" dirty="0"/>
          </a:p>
        </p:txBody>
      </p:sp>
      <p:sp>
        <p:nvSpPr>
          <p:cNvPr id="3" name="Объект 2">
            <a:extLst>
              <a:ext uri="{FF2B5EF4-FFF2-40B4-BE49-F238E27FC236}">
                <a16:creationId xmlns:a16="http://schemas.microsoft.com/office/drawing/2014/main" id="{FF37D6E0-D715-42E4-AE46-B77A647ACB2F}"/>
              </a:ext>
            </a:extLst>
          </p:cNvPr>
          <p:cNvSpPr>
            <a:spLocks noGrp="1"/>
          </p:cNvSpPr>
          <p:nvPr>
            <p:ph idx="1"/>
          </p:nvPr>
        </p:nvSpPr>
        <p:spPr>
          <a:xfrm>
            <a:off x="1141412" y="550416"/>
            <a:ext cx="9905999" cy="5610687"/>
          </a:xfrm>
        </p:spPr>
        <p:txBody>
          <a:bodyPr>
            <a:normAutofit fontScale="77500" lnSpcReduction="20000"/>
          </a:bodyPr>
          <a:lstStyle/>
          <a:p>
            <a:pPr marL="0" indent="0">
              <a:buNone/>
            </a:pPr>
            <a:r>
              <a:rPr lang="ru-RU" sz="2600" b="1" dirty="0">
                <a:solidFill>
                  <a:schemeClr val="accent4">
                    <a:lumMod val="50000"/>
                  </a:schemeClr>
                </a:solidFill>
              </a:rPr>
              <a:t>К лицам группы риска, склонным совершать сексуальные преступле­ния, могут также относиться:</a:t>
            </a:r>
          </a:p>
          <a:p>
            <a:r>
              <a:rPr lang="ru-RU" sz="2600" dirty="0">
                <a:solidFill>
                  <a:schemeClr val="accent4">
                    <a:lumMod val="50000"/>
                  </a:schemeClr>
                </a:solidFill>
              </a:rPr>
              <a:t>лица, в семье которых имеются душевнобольные либо родители, страдающие алкоголизмом или наркоманией;</a:t>
            </a:r>
          </a:p>
          <a:p>
            <a:r>
              <a:rPr lang="ru-RU" sz="2600" dirty="0">
                <a:solidFill>
                  <a:schemeClr val="accent4">
                    <a:lumMod val="50000"/>
                  </a:schemeClr>
                </a:solidFill>
              </a:rPr>
              <a:t>подростки, воспитывающиеся без надзора, употребляющие алко­голь и наркотики;</a:t>
            </a:r>
          </a:p>
          <a:p>
            <a:r>
              <a:rPr lang="ru-RU" sz="2600" dirty="0">
                <a:solidFill>
                  <a:schemeClr val="accent4">
                    <a:lumMod val="50000"/>
                  </a:schemeClr>
                </a:solidFill>
              </a:rPr>
              <a:t>лица, совершавшие в детстве или в раннем подростковом возрасте сексуальные проступки;</a:t>
            </a:r>
          </a:p>
          <a:p>
            <a:r>
              <a:rPr lang="ru-RU" sz="2600" dirty="0">
                <a:solidFill>
                  <a:schemeClr val="accent4">
                    <a:lumMod val="50000"/>
                  </a:schemeClr>
                </a:solidFill>
              </a:rPr>
              <a:t>лица с аномалиями психики и педагогически запущенные дети;</a:t>
            </a:r>
          </a:p>
          <a:p>
            <a:pPr marL="0" indent="0">
              <a:buNone/>
            </a:pPr>
            <a:r>
              <a:rPr lang="ru-RU" sz="2600" dirty="0">
                <a:solidFill>
                  <a:schemeClr val="accent4">
                    <a:lumMod val="50000"/>
                  </a:schemeClr>
                </a:solidFill>
              </a:rPr>
              <a:t> • лица с проявлением гиперсексуальности, склонные к </a:t>
            </a:r>
            <a:r>
              <a:rPr lang="ru-RU" sz="2600" dirty="0" err="1">
                <a:solidFill>
                  <a:schemeClr val="accent4">
                    <a:lumMod val="50000"/>
                  </a:schemeClr>
                </a:solidFill>
              </a:rPr>
              <a:t>перверсным</a:t>
            </a:r>
            <a:r>
              <a:rPr lang="ru-RU" sz="2600" dirty="0">
                <a:solidFill>
                  <a:schemeClr val="accent4">
                    <a:lumMod val="50000"/>
                  </a:schemeClr>
                </a:solidFill>
              </a:rPr>
              <a:t> действиям;</a:t>
            </a:r>
          </a:p>
          <a:p>
            <a:r>
              <a:rPr lang="ru-RU" sz="2600" dirty="0">
                <a:solidFill>
                  <a:schemeClr val="accent4">
                    <a:lumMod val="50000"/>
                  </a:schemeClr>
                </a:solidFill>
              </a:rPr>
              <a:t>лица, совершавшие попытки самоубийства по сексуальным мотивам;</a:t>
            </a:r>
          </a:p>
          <a:p>
            <a:r>
              <a:rPr lang="ru-RU" sz="2600" dirty="0">
                <a:solidFill>
                  <a:schemeClr val="accent4">
                    <a:lumMod val="50000"/>
                  </a:schemeClr>
                </a:solidFill>
              </a:rPr>
              <a:t>лица, склонные к насильственным действиям, обнаруживающим некоторые сексуальные черты;</a:t>
            </a:r>
          </a:p>
          <a:p>
            <a:r>
              <a:rPr lang="ru-RU" sz="2600" dirty="0">
                <a:solidFill>
                  <a:schemeClr val="accent4">
                    <a:lumMod val="50000"/>
                  </a:schemeClr>
                </a:solidFill>
              </a:rPr>
              <a:t>лица, ранее привлекавшиеся к ответственности за правонарушения сексуального характера.</a:t>
            </a:r>
          </a:p>
          <a:p>
            <a:endParaRPr lang="ru-RU" dirty="0"/>
          </a:p>
        </p:txBody>
      </p:sp>
    </p:spTree>
    <p:extLst>
      <p:ext uri="{BB962C8B-B14F-4D97-AF65-F5344CB8AC3E}">
        <p14:creationId xmlns:p14="http://schemas.microsoft.com/office/powerpoint/2010/main" val="3581403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69FDDB7-A765-4F2A-A948-EF09C33467CF}"/>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97748EB3-D333-4BA8-9EF3-621BFF433801}"/>
              </a:ext>
            </a:extLst>
          </p:cNvPr>
          <p:cNvSpPr>
            <a:spLocks noGrp="1"/>
          </p:cNvSpPr>
          <p:nvPr>
            <p:ph idx="1"/>
          </p:nvPr>
        </p:nvSpPr>
        <p:spPr>
          <a:xfrm>
            <a:off x="1141412" y="550416"/>
            <a:ext cx="9905999" cy="5240785"/>
          </a:xfrm>
        </p:spPr>
        <p:txBody>
          <a:bodyPr>
            <a:normAutofit fontScale="32500" lnSpcReduction="20000"/>
          </a:bodyPr>
          <a:lstStyle/>
          <a:p>
            <a:pPr marL="0" indent="0" algn="ctr">
              <a:buNone/>
            </a:pPr>
            <a:r>
              <a:rPr lang="ru-RU" sz="4200" b="1" dirty="0">
                <a:solidFill>
                  <a:schemeClr val="accent4">
                    <a:lumMod val="50000"/>
                  </a:schemeClr>
                </a:solidFill>
              </a:rPr>
              <a:t>ПРОФИЛАКТИКА ПРЕСТУПЛЕНИЙ В СФЕРЕ ПОЛОВОЙ</a:t>
            </a:r>
            <a:br>
              <a:rPr lang="ru-RU" sz="4200" b="1" dirty="0">
                <a:solidFill>
                  <a:schemeClr val="accent4">
                    <a:lumMod val="50000"/>
                  </a:schemeClr>
                </a:solidFill>
              </a:rPr>
            </a:br>
            <a:r>
              <a:rPr lang="ru-RU" sz="4200" b="1" dirty="0">
                <a:solidFill>
                  <a:schemeClr val="accent4">
                    <a:lumMod val="50000"/>
                  </a:schemeClr>
                </a:solidFill>
              </a:rPr>
              <a:t>НЕПРИКОСНОВЕННОСТИ И ПОЛОВОЙ СВОБОДЫ</a:t>
            </a:r>
            <a:br>
              <a:rPr lang="ru-RU" sz="4200" b="1" dirty="0">
                <a:solidFill>
                  <a:schemeClr val="accent4">
                    <a:lumMod val="50000"/>
                  </a:schemeClr>
                </a:solidFill>
              </a:rPr>
            </a:br>
            <a:r>
              <a:rPr lang="ru-RU" sz="4200" b="1" dirty="0">
                <a:solidFill>
                  <a:schemeClr val="accent4">
                    <a:lumMod val="50000"/>
                  </a:schemeClr>
                </a:solidFill>
              </a:rPr>
              <a:t>НЕСОВЕРШЕННОЛЕТНИХ</a:t>
            </a:r>
          </a:p>
          <a:p>
            <a:pPr marL="0" indent="0">
              <a:buNone/>
            </a:pPr>
            <a:r>
              <a:rPr lang="ru-RU" sz="5500" dirty="0">
                <a:solidFill>
                  <a:srgbClr val="FF0000"/>
                </a:solidFill>
              </a:rPr>
              <a:t>Первичная профилактика включает меры, направленные на обеспе­чение условий для нормального и разностороннего развития личности, со­здания безопасной и комфортной микросреды:</a:t>
            </a:r>
          </a:p>
          <a:p>
            <a:r>
              <a:rPr lang="ru-RU" sz="5500" dirty="0">
                <a:solidFill>
                  <a:srgbClr val="FF0000"/>
                </a:solidFill>
              </a:rPr>
              <a:t>своевременное оказание помощи семьям группы риска;</a:t>
            </a:r>
          </a:p>
          <a:p>
            <a:r>
              <a:rPr lang="ru-RU" sz="5500" dirty="0">
                <a:solidFill>
                  <a:srgbClr val="FF0000"/>
                </a:solidFill>
              </a:rPr>
              <a:t>профилактика алкоголизма и наркомании у лиц из ближайшего окружения несовершеннолетних;</a:t>
            </a:r>
          </a:p>
          <a:p>
            <a:r>
              <a:rPr lang="ru-RU" sz="5500" dirty="0">
                <a:solidFill>
                  <a:srgbClr val="FF0000"/>
                </a:solidFill>
              </a:rPr>
              <a:t>правильное сексуальное воспитание детей, формирование у них знаний о взаимоотношениях полов, об общественно приемлемых и безопасных формах поведения в различных ситуациях.</a:t>
            </a:r>
          </a:p>
          <a:p>
            <a:pPr marL="0" indent="0">
              <a:buNone/>
            </a:pPr>
            <a:r>
              <a:rPr lang="ru-RU" sz="5500" dirty="0">
                <a:solidFill>
                  <a:srgbClr val="FF0000"/>
                </a:solidFill>
              </a:rPr>
              <a:t>На этапе первичной профилактики в школах и других детских учре­ждениях проводятся следующие мероприятия:</a:t>
            </a:r>
          </a:p>
          <a:p>
            <a:r>
              <a:rPr lang="ru-RU" sz="5500" dirty="0">
                <a:solidFill>
                  <a:srgbClr val="FF0000"/>
                </a:solidFill>
              </a:rPr>
              <a:t>разъяснительные беседы с детьми, направленные на выработку у них стратегий деятельности в ситуациях, угрожающих жизни;</a:t>
            </a:r>
          </a:p>
          <a:p>
            <a:pPr marL="0" indent="0">
              <a:buNone/>
            </a:pPr>
            <a:endParaRPr lang="ru-RU" dirty="0">
              <a:solidFill>
                <a:schemeClr val="accent4">
                  <a:lumMod val="50000"/>
                </a:schemeClr>
              </a:solidFill>
            </a:endParaRPr>
          </a:p>
        </p:txBody>
      </p:sp>
    </p:spTree>
    <p:extLst>
      <p:ext uri="{BB962C8B-B14F-4D97-AF65-F5344CB8AC3E}">
        <p14:creationId xmlns:p14="http://schemas.microsoft.com/office/powerpoint/2010/main" val="2754896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00F52E9-05C9-4F67-8E39-705D47535D10}"/>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AAC83A0F-6823-45AE-AC6D-7E3FA3BFA9EF}"/>
              </a:ext>
            </a:extLst>
          </p:cNvPr>
          <p:cNvSpPr>
            <a:spLocks noGrp="1"/>
          </p:cNvSpPr>
          <p:nvPr>
            <p:ph idx="1"/>
          </p:nvPr>
        </p:nvSpPr>
        <p:spPr>
          <a:xfrm>
            <a:off x="1141412" y="532660"/>
            <a:ext cx="9905999" cy="5548544"/>
          </a:xfrm>
        </p:spPr>
        <p:txBody>
          <a:bodyPr>
            <a:normAutofit fontScale="62500" lnSpcReduction="20000"/>
          </a:bodyPr>
          <a:lstStyle/>
          <a:p>
            <a:pPr marL="0" indent="0">
              <a:buNone/>
            </a:pPr>
            <a:r>
              <a:rPr lang="ru-RU" sz="3000" dirty="0">
                <a:solidFill>
                  <a:srgbClr val="FF0000"/>
                </a:solidFill>
              </a:rPr>
              <a:t>предупреждение противоправных действий окружающих:</a:t>
            </a:r>
          </a:p>
          <a:p>
            <a:r>
              <a:rPr lang="ru-RU" sz="3000" dirty="0">
                <a:solidFill>
                  <a:srgbClr val="FF0000"/>
                </a:solidFill>
              </a:rPr>
              <a:t>информирование детей о недопустимости открывать дверь квартиры чужим людям, входить с ними в подъезд и лифт, садиться в автомобиль к незнакомцам, знакомиться на улице, принимать подарки от незнакомых людей;</a:t>
            </a:r>
          </a:p>
          <a:p>
            <a:r>
              <a:rPr lang="ru-RU" sz="3000" dirty="0">
                <a:solidFill>
                  <a:srgbClr val="FF0000"/>
                </a:solidFill>
              </a:rPr>
              <a:t>проведение тренингов по формированию навыков безопасного пове­дения;</a:t>
            </a:r>
          </a:p>
          <a:p>
            <a:r>
              <a:rPr lang="ru-RU" sz="3000" dirty="0">
                <a:solidFill>
                  <a:srgbClr val="FF0000"/>
                </a:solidFill>
              </a:rPr>
              <a:t>информирование (размещение на стендах в образователь­ных, медицинских и других учреждений информации об адресах и контакт­ных телефонах лиц и организаций, оказывающих помощь и поддержку несовершеннолетним, находящимся в социально-опасном положении);</a:t>
            </a:r>
          </a:p>
          <a:p>
            <a:r>
              <a:rPr lang="ru-RU" sz="3000" dirty="0">
                <a:solidFill>
                  <a:srgbClr val="FF0000"/>
                </a:solidFill>
              </a:rPr>
              <a:t>мероприятия, способствующие изменению асоциального образа жизни подростковых и молодежных группировок, вплоть до привлечения их лидеров к юридической ответственности за вовлечение несовершенно­летних в антиобщественную деятельность, проституцию и т. д.;</a:t>
            </a:r>
          </a:p>
          <a:p>
            <a:r>
              <a:rPr lang="ru-RU" sz="3000" dirty="0">
                <a:solidFill>
                  <a:srgbClr val="FF0000"/>
                </a:solidFill>
              </a:rPr>
              <a:t>создание подростковых клубов и иных объединений для проведения полноценного досуга, развития познавательного интереса и творческих способностей несовершеннолетних.</a:t>
            </a:r>
          </a:p>
          <a:p>
            <a:endParaRPr lang="ru-RU" dirty="0"/>
          </a:p>
        </p:txBody>
      </p:sp>
    </p:spTree>
    <p:extLst>
      <p:ext uri="{BB962C8B-B14F-4D97-AF65-F5344CB8AC3E}">
        <p14:creationId xmlns:p14="http://schemas.microsoft.com/office/powerpoint/2010/main" val="3968828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6AA9CD7-BB03-4BA7-860A-557DE13C6AD1}"/>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B08781E1-188E-43A2-87EE-F0EDCD190B2B}"/>
              </a:ext>
            </a:extLst>
          </p:cNvPr>
          <p:cNvSpPr>
            <a:spLocks noGrp="1"/>
          </p:cNvSpPr>
          <p:nvPr>
            <p:ph idx="1"/>
          </p:nvPr>
        </p:nvSpPr>
        <p:spPr>
          <a:xfrm>
            <a:off x="1141412" y="550416"/>
            <a:ext cx="9905999" cy="5240785"/>
          </a:xfrm>
        </p:spPr>
        <p:txBody>
          <a:bodyPr>
            <a:normAutofit fontScale="85000" lnSpcReduction="20000"/>
          </a:bodyPr>
          <a:lstStyle/>
          <a:p>
            <a:pPr marL="0" indent="0">
              <a:buNone/>
            </a:pPr>
            <a:r>
              <a:rPr lang="ru-RU" dirty="0">
                <a:solidFill>
                  <a:srgbClr val="FF0000"/>
                </a:solidFill>
              </a:rPr>
              <a:t>Вторичная профилактика заключается в оказании медико-</a:t>
            </a:r>
            <a:r>
              <a:rPr lang="ru-RU" dirty="0" err="1">
                <a:solidFill>
                  <a:srgbClr val="FF0000"/>
                </a:solidFill>
              </a:rPr>
              <a:t>психоло</a:t>
            </a:r>
            <a:r>
              <a:rPr lang="ru-RU" dirty="0">
                <a:solidFill>
                  <a:srgbClr val="FF0000"/>
                </a:solidFill>
              </a:rPr>
              <a:t>- педагогической помощи пострадавшим от насилия для нивелирования возникших психических расстройств, предупреждения суицидальных по­пыток и вторичной </a:t>
            </a:r>
            <a:r>
              <a:rPr lang="ru-RU" dirty="0" err="1">
                <a:solidFill>
                  <a:srgbClr val="FF0000"/>
                </a:solidFill>
              </a:rPr>
              <a:t>виктимизации</a:t>
            </a:r>
            <a:r>
              <a:rPr lang="ru-RU" dirty="0">
                <a:solidFill>
                  <a:srgbClr val="FF0000"/>
                </a:solidFill>
              </a:rPr>
              <a:t>. Последняя часто наблюдается у подростков, среди которых распространен миф о доступности жертв из­насилований, в силу чего возможны повторные посягательства на поло­вую неприкосновенность.</a:t>
            </a:r>
          </a:p>
          <a:p>
            <a:pPr marL="0" indent="0">
              <a:buNone/>
            </a:pPr>
            <a:r>
              <a:rPr lang="ru-RU" dirty="0">
                <a:solidFill>
                  <a:srgbClr val="FF0000"/>
                </a:solidFill>
              </a:rPr>
              <a:t>На этом этапе большую роль играют:</a:t>
            </a:r>
          </a:p>
          <a:p>
            <a:r>
              <a:rPr lang="ru-RU" dirty="0">
                <a:solidFill>
                  <a:srgbClr val="FF0000"/>
                </a:solidFill>
              </a:rPr>
              <a:t>юридическая помощь потерпевшим, предоставляемая в правоохра­нительных органах и центрах, оказывающих социально-педагогическую поддержку;</a:t>
            </a:r>
          </a:p>
          <a:p>
            <a:r>
              <a:rPr lang="ru-RU" dirty="0">
                <a:solidFill>
                  <a:srgbClr val="FF0000"/>
                </a:solidFill>
              </a:rPr>
              <a:t>медико-психолого-педагогическая помощь по телефонам доверия, в детских приютах, центрах помощи семье и детям, территориальных цен­трах социального обслуживания населения, кризисных центрах для жен­щин и детей, детских поликлиниках и больницах и др.</a:t>
            </a:r>
          </a:p>
          <a:p>
            <a:r>
              <a:rPr lang="ru-RU" dirty="0">
                <a:solidFill>
                  <a:srgbClr val="FF0000"/>
                </a:solidFill>
              </a:rPr>
              <a:t>Профилактическая работа должна проводиться в двух взаимосвязан­ных направлениях: работа с детьми и работа с родителями.</a:t>
            </a:r>
          </a:p>
          <a:p>
            <a:endParaRPr lang="ru-RU" dirty="0"/>
          </a:p>
        </p:txBody>
      </p:sp>
    </p:spTree>
    <p:extLst>
      <p:ext uri="{BB962C8B-B14F-4D97-AF65-F5344CB8AC3E}">
        <p14:creationId xmlns:p14="http://schemas.microsoft.com/office/powerpoint/2010/main" val="22448491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Контур">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TM04033919[[fn=Контур]]</Template>
  <TotalTime>203</TotalTime>
  <Words>770</Words>
  <Application>Microsoft Office PowerPoint</Application>
  <PresentationFormat>Широкоэкранный</PresentationFormat>
  <Paragraphs>52</Paragraphs>
  <Slides>13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13</vt:i4>
      </vt:variant>
    </vt:vector>
  </HeadingPairs>
  <TitlesOfParts>
    <vt:vector size="18" baseType="lpstr">
      <vt:lpstr>Arial</vt:lpstr>
      <vt:lpstr>Times New Roman</vt:lpstr>
      <vt:lpstr>Trebuchet MS</vt:lpstr>
      <vt:lpstr>Tw Cen MT</vt:lpstr>
      <vt:lpstr>Контур</vt:lpstr>
      <vt:lpstr>половая неприкосновенность несовершеннолетних</vt:lpstr>
      <vt:lpstr>      Половая свобода и половая неприкосновенность являются частью гарантированных Конституцией РФ прав и свобод личности. Действующим уголовным законодательством, запрещается половое сношение с лицом, не достигшим шестнадцатилетнего возраста, даже при наличии согласия такого лица (половая неприкосновенность).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половая неприкосновенность несовершеннолетних</dc:title>
  <dc:creator>User</dc:creator>
  <cp:lastModifiedBy>User</cp:lastModifiedBy>
  <cp:revision>13</cp:revision>
  <dcterms:created xsi:type="dcterms:W3CDTF">2023-05-11T08:10:18Z</dcterms:created>
  <dcterms:modified xsi:type="dcterms:W3CDTF">2023-05-15T10:18:29Z</dcterms:modified>
</cp:coreProperties>
</file>