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notesMasterIdLst>
    <p:notesMasterId r:id="rId48"/>
  </p:notesMasterIdLst>
  <p:sldIdLst>
    <p:sldId id="369" r:id="rId2"/>
    <p:sldId id="368" r:id="rId3"/>
    <p:sldId id="311" r:id="rId4"/>
    <p:sldId id="308" r:id="rId5"/>
    <p:sldId id="309" r:id="rId6"/>
    <p:sldId id="317" r:id="rId7"/>
    <p:sldId id="318" r:id="rId8"/>
    <p:sldId id="313" r:id="rId9"/>
    <p:sldId id="320" r:id="rId10"/>
    <p:sldId id="271" r:id="rId11"/>
    <p:sldId id="323" r:id="rId12"/>
    <p:sldId id="357" r:id="rId13"/>
    <p:sldId id="358" r:id="rId14"/>
    <p:sldId id="359" r:id="rId15"/>
    <p:sldId id="360" r:id="rId16"/>
    <p:sldId id="361" r:id="rId17"/>
    <p:sldId id="362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9" r:id="rId27"/>
    <p:sldId id="371" r:id="rId28"/>
    <p:sldId id="338" r:id="rId29"/>
    <p:sldId id="336" r:id="rId30"/>
    <p:sldId id="337" r:id="rId31"/>
    <p:sldId id="363" r:id="rId32"/>
    <p:sldId id="364" r:id="rId33"/>
    <p:sldId id="365" r:id="rId34"/>
    <p:sldId id="343" r:id="rId35"/>
    <p:sldId id="351" r:id="rId36"/>
    <p:sldId id="342" r:id="rId37"/>
    <p:sldId id="344" r:id="rId38"/>
    <p:sldId id="345" r:id="rId39"/>
    <p:sldId id="346" r:id="rId40"/>
    <p:sldId id="347" r:id="rId41"/>
    <p:sldId id="355" r:id="rId42"/>
    <p:sldId id="349" r:id="rId43"/>
    <p:sldId id="305" r:id="rId44"/>
    <p:sldId id="370" r:id="rId45"/>
    <p:sldId id="354" r:id="rId46"/>
    <p:sldId id="366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852972-9218-45A1-A79A-5417988581C3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772F7EB-A64C-40BB-9BFF-CF5C5EA1D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867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2C17902-DFAE-46C0-8CA3-22216F111B83}" type="slidenum">
              <a:rPr lang="ru-RU" sz="1200">
                <a:latin typeface="+mn-lt"/>
              </a:rPr>
              <a:pPr algn="r">
                <a:defRPr/>
              </a:pPr>
              <a:t>6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393700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35000" algn="l"/>
                <a:tab pos="1270000" algn="l"/>
                <a:tab pos="1903413" algn="l"/>
                <a:tab pos="2538413" algn="l"/>
              </a:tabLst>
            </a:pPr>
            <a:fld id="{37881F49-3F45-4B7D-8E90-14BD16E2299F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  <a:ea typeface="Arial Unicode MS"/>
                <a:cs typeface="Arial Unicode MS"/>
              </a:rPr>
              <a:pPr algn="r" defTabSz="393700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35000" algn="l"/>
                  <a:tab pos="1270000" algn="l"/>
                  <a:tab pos="1903413" algn="l"/>
                  <a:tab pos="2538413" algn="l"/>
                </a:tabLst>
              </a:pPr>
              <a:t>38</a:t>
            </a:fld>
            <a:endParaRPr lang="ru-RU" altLang="ru-RU" sz="1200">
              <a:solidFill>
                <a:srgbClr val="000000"/>
              </a:solidFill>
              <a:latin typeface="Times New Roman" pitchFamily="18" charset="0"/>
              <a:ea typeface="Arial Unicode MS"/>
              <a:cs typeface="Arial Unicode MS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lIns="0" tIns="0" rIns="0" bIns="0" anchor="ctr"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379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1DDC5DC-3824-4E49-80B4-3D062B0926AC}" type="slidenum">
              <a:rPr lang="ru-RU" sz="1200">
                <a:latin typeface="+mn-lt"/>
              </a:rPr>
              <a:pPr algn="r">
                <a:defRPr/>
              </a:pPr>
              <a:t>12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584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9A7F07C-BDC7-4D48-8514-724E0889568C}" type="slidenum">
              <a:rPr lang="ru-RU" sz="1200">
                <a:latin typeface="+mn-lt"/>
              </a:rPr>
              <a:pPr algn="r">
                <a:defRPr/>
              </a:pPr>
              <a:t>13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789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62CB1AA-BAAD-401D-A3D6-5E6200B5C61B}" type="slidenum">
              <a:rPr lang="ru-RU" sz="1200">
                <a:latin typeface="+mn-lt"/>
              </a:rPr>
              <a:pPr algn="r">
                <a:defRPr/>
              </a:pPr>
              <a:t>14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993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2A2D9E0-53BA-4361-9CAE-B2EBCA5F2A80}" type="slidenum">
              <a:rPr lang="ru-RU" sz="1200">
                <a:latin typeface="+mn-lt"/>
              </a:rPr>
              <a:pPr algn="r">
                <a:defRPr/>
              </a:pPr>
              <a:t>15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19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AF3B20B-78CC-463D-AACF-CFC638DE4A51}" type="slidenum">
              <a:rPr lang="ru-RU" sz="1200">
                <a:latin typeface="+mn-lt"/>
              </a:rPr>
              <a:pPr algn="r">
                <a:defRPr/>
              </a:pPr>
              <a:t>16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403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6214309-9278-4046-B10F-CD6E5C4F0CF3}" type="slidenum">
              <a:rPr lang="ru-RU" sz="1200">
                <a:latin typeface="+mn-lt"/>
              </a:rPr>
              <a:pPr algn="r">
                <a:defRPr/>
              </a:pPr>
              <a:t>17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632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20D3F2-9D0F-4609-BC54-71CAB9783279}" type="slidenum">
              <a:rPr lang="ru-RU" sz="1200">
                <a:solidFill>
                  <a:srgbClr val="000000"/>
                </a:solidFill>
                <a:latin typeface="Tahoma" pitchFamily="34" charset="0"/>
                <a:cs typeface="Arial" charset="0"/>
              </a:rPr>
              <a:pPr algn="r"/>
              <a:t>35</a:t>
            </a:fld>
            <a:endParaRPr lang="ru-RU" sz="12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393700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35000" algn="l"/>
                <a:tab pos="1270000" algn="l"/>
                <a:tab pos="1903413" algn="l"/>
                <a:tab pos="2538413" algn="l"/>
              </a:tabLst>
            </a:pPr>
            <a:fld id="{C7701A32-E062-43EE-9CD9-EAFE0760D84A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  <a:ea typeface="Arial Unicode MS"/>
                <a:cs typeface="Arial Unicode MS"/>
              </a:rPr>
              <a:pPr algn="r" defTabSz="393700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35000" algn="l"/>
                  <a:tab pos="1270000" algn="l"/>
                  <a:tab pos="1903413" algn="l"/>
                  <a:tab pos="2538413" algn="l"/>
                </a:tabLst>
              </a:pPr>
              <a:t>37</a:t>
            </a:fld>
            <a:endParaRPr lang="ru-RU" altLang="ru-RU" sz="1200">
              <a:solidFill>
                <a:srgbClr val="000000"/>
              </a:solidFill>
              <a:latin typeface="Times New Roman" pitchFamily="18" charset="0"/>
              <a:ea typeface="Arial Unicode MS"/>
              <a:cs typeface="Arial Unicode MS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lIns="0" tIns="0" rIns="0" bIns="0" anchor="ctr"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8126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126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9B41B-4D8D-49CD-8BD9-5A73620723C7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34882-DCA6-4C19-9418-6FB7AAB63A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791B6-7B6A-447B-B1CF-021DE78EE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538E5-AF71-4577-A6A0-AE3896CE5AA1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D6A31-35A1-4775-B739-0CFE60ADC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A627F-849E-4E26-8AB8-1E6F37A3BDAF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CB063-D182-4535-89EE-4428309EA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BF081-1545-47CA-AF7E-61AEFF9B0E1C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0D772-13EA-49B6-BE8C-74E05D26F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129F7-00FB-4578-9D10-F7F340CE6F7D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8A71E-88D9-40D0-9E86-588953C95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1BCEA-4144-4F0D-BE86-750556A654C1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DCF9E-5E9B-4CF2-9D09-F10CD4864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68379-71A6-481C-AA3D-17CFB6AA604F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62AF1-C570-4102-9EC4-4DE452D38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3CCB4-64BF-416C-BFE3-350DF736CEB9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81EC8-EDBE-45A4-9E6C-ACEB219F1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606D0-398A-4CF3-99C0-B6C777CF861F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646E9-9988-4F1B-8C95-6B8D24F5A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9A40A-050F-4091-91F4-49E759C86C47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FEC5E-D571-425C-B330-9861F47D8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9562F-C3E4-4B6F-9A54-6B6C4EC14605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F46CA420-CEA8-4D11-9619-C7D2C0399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8022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8023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8023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8023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8023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8023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8023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8023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8023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8024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2A68B3D5-E720-4871-9D01-209A68015C56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0" r:id="rId2"/>
    <p:sldLayoutId id="2147483809" r:id="rId3"/>
    <p:sldLayoutId id="2147483808" r:id="rId4"/>
    <p:sldLayoutId id="2147483807" r:id="rId5"/>
    <p:sldLayoutId id="2147483806" r:id="rId6"/>
    <p:sldLayoutId id="2147483805" r:id="rId7"/>
    <p:sldLayoutId id="2147483804" r:id="rId8"/>
    <p:sldLayoutId id="2147483803" r:id="rId9"/>
    <p:sldLayoutId id="2147483802" r:id="rId10"/>
    <p:sldLayoutId id="21474838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content.foto.mail.ru/list/kim69/_answers/i-2190.jpg" TargetMode="Externa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5"/>
          <p:cNvSpPr>
            <a:spLocks noGrp="1"/>
          </p:cNvSpPr>
          <p:nvPr>
            <p:ph idx="1"/>
          </p:nvPr>
        </p:nvSpPr>
        <p:spPr>
          <a:xfrm>
            <a:off x="457200" y="3284538"/>
            <a:ext cx="8229600" cy="2582862"/>
          </a:xfrm>
        </p:spPr>
        <p:txBody>
          <a:bodyPr/>
          <a:lstStyle/>
          <a:p>
            <a:pPr algn="ctr">
              <a:lnSpc>
                <a:spcPct val="70000"/>
              </a:lnSpc>
              <a:buFont typeface="Wingdings" pitchFamily="2" charset="2"/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70000"/>
              </a:lnSpc>
              <a:buFont typeface="Wingdings" pitchFamily="2" charset="2"/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70000"/>
              </a:lnSpc>
              <a:buFont typeface="Wingdings" pitchFamily="2" charset="2"/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70000"/>
              </a:lnSpc>
              <a:buFont typeface="Wingdings" pitchFamily="2" charset="2"/>
              <a:buNone/>
            </a:pPr>
            <a:r>
              <a:rPr lang="ru-RU" b="1" dirty="0">
                <a:cs typeface="Times New Roman" pitchFamily="18" charset="0"/>
              </a:rPr>
              <a:t>Новрузова Линара, </a:t>
            </a:r>
          </a:p>
          <a:p>
            <a:pPr algn="ctr">
              <a:lnSpc>
                <a:spcPct val="70000"/>
              </a:lnSpc>
              <a:buFont typeface="Wingdings" pitchFamily="2" charset="2"/>
              <a:buNone/>
            </a:pPr>
            <a:r>
              <a:rPr lang="ru-RU" b="1" dirty="0">
                <a:cs typeface="Times New Roman" pitchFamily="18" charset="0"/>
              </a:rPr>
              <a:t>Педагог-психолог</a:t>
            </a:r>
          </a:p>
          <a:p>
            <a:pPr algn="ctr">
              <a:lnSpc>
                <a:spcPct val="70000"/>
              </a:lnSpc>
              <a:buFont typeface="Wingdings" pitchFamily="2" charset="2"/>
              <a:buNone/>
            </a:pPr>
            <a:r>
              <a:rPr lang="ru-RU" b="1" dirty="0">
                <a:cs typeface="Times New Roman" pitchFamily="18" charset="0"/>
              </a:rPr>
              <a:t> МОУ «Майская школа с крымскотатарским языком обучения имени </a:t>
            </a:r>
            <a:r>
              <a:rPr lang="ru-RU" b="1" dirty="0" err="1">
                <a:cs typeface="Times New Roman" pitchFamily="18" charset="0"/>
              </a:rPr>
              <a:t>Номана</a:t>
            </a:r>
            <a:r>
              <a:rPr lang="ru-RU" b="1" dirty="0">
                <a:cs typeface="Times New Roman" pitchFamily="18" charset="0"/>
              </a:rPr>
              <a:t> </a:t>
            </a:r>
            <a:r>
              <a:rPr lang="ru-RU" b="1">
                <a:cs typeface="Times New Roman" pitchFamily="18" charset="0"/>
              </a:rPr>
              <a:t>Челебиджихана» </a:t>
            </a:r>
            <a:endParaRPr lang="ru-RU" b="1" dirty="0"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468313" y="1196975"/>
            <a:ext cx="8135937" cy="280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Классный час: </a:t>
            </a:r>
          </a:p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"В мире профессий"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4294967295"/>
          </p:nvPr>
        </p:nvSpPr>
        <p:spPr>
          <a:xfrm>
            <a:off x="431800" y="5805488"/>
            <a:ext cx="8712200" cy="1673225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1800" b="1">
                <a:solidFill>
                  <a:srgbClr val="002060"/>
                </a:solidFill>
              </a:rPr>
              <a:t>«БЕРИСЬ ЗА ТО, К ЧЕМУ ТЫ СКЛОНЕН, КОЛЬ ХОЧЕШЬ, ЧТОБ В ДЕЛАХ УСПЕШНЫЙ БЫЛ КОНЕЦ»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1800" b="1">
                <a:solidFill>
                  <a:srgbClr val="002060"/>
                </a:solidFill>
              </a:rPr>
              <a:t>И.А. КРЫЛОВ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22313" y="533400"/>
            <a:ext cx="7772400" cy="1167408"/>
          </a:xfrm>
        </p:spPr>
        <p:txBody>
          <a:bodyPr anchor="b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Формула успешного выбора профессии</a:t>
            </a:r>
          </a:p>
        </p:txBody>
      </p:sp>
      <p:sp>
        <p:nvSpPr>
          <p:cNvPr id="4" name="Овал 3"/>
          <p:cNvSpPr/>
          <p:nvPr/>
        </p:nvSpPr>
        <p:spPr>
          <a:xfrm>
            <a:off x="2470150" y="3673475"/>
            <a:ext cx="2232025" cy="208915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могу</a:t>
            </a:r>
          </a:p>
        </p:txBody>
      </p:sp>
      <p:sp>
        <p:nvSpPr>
          <p:cNvPr id="6" name="Овал 5"/>
          <p:cNvSpPr/>
          <p:nvPr/>
        </p:nvSpPr>
        <p:spPr>
          <a:xfrm>
            <a:off x="4459559" y="3689463"/>
            <a:ext cx="2160240" cy="205356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надо</a:t>
            </a:r>
          </a:p>
        </p:txBody>
      </p:sp>
      <p:sp>
        <p:nvSpPr>
          <p:cNvPr id="7" name="Овал 6"/>
          <p:cNvSpPr/>
          <p:nvPr/>
        </p:nvSpPr>
        <p:spPr>
          <a:xfrm>
            <a:off x="3419475" y="1989138"/>
            <a:ext cx="2254250" cy="22209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хочу</a:t>
            </a:r>
          </a:p>
        </p:txBody>
      </p:sp>
      <p:sp>
        <p:nvSpPr>
          <p:cNvPr id="9" name="Равнобедренный треугольник 8"/>
          <p:cNvSpPr/>
          <p:nvPr/>
        </p:nvSpPr>
        <p:spPr>
          <a:xfrm rot="10800000">
            <a:off x="3797300" y="3716338"/>
            <a:ext cx="1323975" cy="1236662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666875" y="990600"/>
            <a:ext cx="1606550" cy="2117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571625" y="2500313"/>
            <a:ext cx="2428875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>
                <a:solidFill>
                  <a:srgbClr val="FFFFFF"/>
                </a:solidFill>
                <a:latin typeface="Trebuchet MS" pitchFamily="34" charset="0"/>
                <a:ea typeface="Arial Unicode MS" pitchFamily="34" charset="-128"/>
              </a:rPr>
              <a:t>хочу</a:t>
            </a:r>
          </a:p>
        </p:txBody>
      </p:sp>
      <p:sp>
        <p:nvSpPr>
          <p:cNvPr id="6" name="Овал 5"/>
          <p:cNvSpPr/>
          <p:nvPr/>
        </p:nvSpPr>
        <p:spPr>
          <a:xfrm>
            <a:off x="3500438" y="2500313"/>
            <a:ext cx="2428875" cy="228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>
                <a:solidFill>
                  <a:srgbClr val="FFFFFF"/>
                </a:solidFill>
                <a:latin typeface="Trebuchet MS" pitchFamily="34" charset="0"/>
                <a:ea typeface="Arial Unicode MS" pitchFamily="34" charset="-128"/>
              </a:rPr>
              <a:t>могу</a:t>
            </a:r>
          </a:p>
        </p:txBody>
      </p:sp>
      <p:sp>
        <p:nvSpPr>
          <p:cNvPr id="7" name="Овал 6"/>
          <p:cNvSpPr/>
          <p:nvPr/>
        </p:nvSpPr>
        <p:spPr>
          <a:xfrm>
            <a:off x="2500313" y="3857625"/>
            <a:ext cx="2428875" cy="2286000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>
                <a:solidFill>
                  <a:srgbClr val="FFFFFF"/>
                </a:solidFill>
                <a:latin typeface="Trebuchet MS" pitchFamily="34" charset="0"/>
                <a:ea typeface="Arial Unicode MS" pitchFamily="34" charset="-128"/>
              </a:rPr>
              <a:t>надо</a:t>
            </a:r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142875" y="508000"/>
            <a:ext cx="83121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Font typeface="Times New Roman" pitchFamily="18" charset="0"/>
              <a:buNone/>
            </a:pPr>
            <a:r>
              <a:rPr lang="ru-RU" altLang="ru-RU" sz="2800" b="1">
                <a:solidFill>
                  <a:srgbClr val="8A2E4E"/>
                </a:solidFill>
                <a:ea typeface="Arial Unicode MS"/>
                <a:cs typeface="Arial Unicode MS"/>
              </a:rPr>
              <a:t>хочу </a:t>
            </a:r>
            <a:r>
              <a:rPr lang="ru-RU" altLang="ru-RU" sz="2800">
                <a:solidFill>
                  <a:srgbClr val="000000"/>
                </a:solidFill>
                <a:ea typeface="Arial Unicode MS"/>
                <a:cs typeface="Arial Unicode MS"/>
              </a:rPr>
              <a:t>- все, что мне нравится, к чему лежит душа</a:t>
            </a:r>
          </a:p>
          <a:p>
            <a:pPr eaLnBrk="0" hangingPunct="0">
              <a:buFont typeface="Times New Roman" pitchFamily="18" charset="0"/>
              <a:buNone/>
            </a:pPr>
            <a:r>
              <a:rPr lang="ru-RU" altLang="ru-RU" sz="2800" b="1">
                <a:solidFill>
                  <a:srgbClr val="8A2E4E"/>
                </a:solidFill>
                <a:ea typeface="Arial Unicode MS"/>
                <a:cs typeface="Arial Unicode MS"/>
              </a:rPr>
              <a:t>могу</a:t>
            </a:r>
            <a:r>
              <a:rPr lang="ru-RU" altLang="ru-RU" sz="2800">
                <a:solidFill>
                  <a:srgbClr val="000000"/>
                </a:solidFill>
                <a:ea typeface="Arial Unicode MS"/>
                <a:cs typeface="Arial Unicode MS"/>
              </a:rPr>
              <a:t> - все, что мне по силам, по способностям</a:t>
            </a:r>
          </a:p>
          <a:p>
            <a:pPr eaLnBrk="0" hangingPunct="0">
              <a:buFont typeface="Times New Roman" pitchFamily="18" charset="0"/>
              <a:buNone/>
            </a:pPr>
            <a:r>
              <a:rPr lang="ru-RU" altLang="ru-RU" sz="2800" b="1">
                <a:solidFill>
                  <a:srgbClr val="8A2E4E"/>
                </a:solidFill>
                <a:ea typeface="Arial Unicode MS"/>
                <a:cs typeface="Arial Unicode MS"/>
              </a:rPr>
              <a:t>надо</a:t>
            </a:r>
            <a:r>
              <a:rPr lang="ru-RU" altLang="ru-RU" sz="2800">
                <a:solidFill>
                  <a:srgbClr val="000000"/>
                </a:solidFill>
                <a:ea typeface="Arial Unicode MS"/>
                <a:cs typeface="Arial Unicode MS"/>
              </a:rPr>
              <a:t> -все, что нужно для общества, страны</a:t>
            </a:r>
          </a:p>
          <a:p>
            <a:pPr eaLnBrk="0" hangingPunct="0"/>
            <a:endParaRPr lang="ru-RU" altLang="ru-RU" sz="280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188913"/>
            <a:ext cx="8534400" cy="194468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algn="ctr" eaLnBrk="1" hangingPunct="1">
              <a:defRPr/>
            </a:pPr>
            <a:r>
              <a:rPr lang="ru-RU">
                <a:solidFill>
                  <a:srgbClr val="002060"/>
                </a:solidFill>
              </a:rPr>
              <a:t>В мире существуют около 50 тысяч профессий. Их можно разделить на 5 типов.</a:t>
            </a:r>
          </a:p>
        </p:txBody>
      </p:sp>
      <p:pic>
        <p:nvPicPr>
          <p:cNvPr id="1026" name="Picture 2" descr="C:\Documents and Settings\хозяин\Рабочий стол\Ольга\_1_~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2349500"/>
            <a:ext cx="567848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11379"/>
            <a:ext cx="8964488" cy="571837"/>
          </a:xfrm>
        </p:spPr>
        <p:txBody>
          <a:bodyPr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kern="1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 </a:t>
            </a:r>
            <a:r>
              <a:rPr lang="ru-RU" sz="4000" b="1" kern="1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тип: «Человек-природа»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57200" y="1052513"/>
            <a:ext cx="8202613" cy="47958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800"/>
              <a:t>   Люди этих профессий имеют дело с живой и неживой природой.</a:t>
            </a:r>
          </a:p>
          <a:p>
            <a:pPr eaLnBrk="1" hangingPunct="1"/>
            <a:r>
              <a:rPr lang="ru-RU" sz="2800" b="1"/>
              <a:t>-ветеринар</a:t>
            </a:r>
          </a:p>
          <a:p>
            <a:pPr eaLnBrk="1" hangingPunct="1"/>
            <a:r>
              <a:rPr lang="ru-RU" sz="2800" b="1"/>
              <a:t>-агроном                                        </a:t>
            </a:r>
          </a:p>
          <a:p>
            <a:pPr eaLnBrk="1" hangingPunct="1"/>
            <a:r>
              <a:rPr lang="ru-RU" sz="2800"/>
              <a:t>-</a:t>
            </a:r>
            <a:r>
              <a:rPr lang="ru-RU" sz="2800" b="1"/>
              <a:t>гидролог</a:t>
            </a:r>
            <a:endParaRPr lang="ru-RU" sz="2800"/>
          </a:p>
          <a:p>
            <a:pPr eaLnBrk="1" hangingPunct="1"/>
            <a:r>
              <a:rPr lang="ru-RU" sz="2800" b="1"/>
              <a:t>-овцевод                                          </a:t>
            </a:r>
            <a:endParaRPr lang="ru-RU" sz="2800"/>
          </a:p>
          <a:p>
            <a:pPr eaLnBrk="1" hangingPunct="1"/>
            <a:r>
              <a:rPr lang="ru-RU" sz="2800" b="1"/>
              <a:t>-механизатор                          </a:t>
            </a:r>
            <a:endParaRPr lang="ru-RU" sz="2800"/>
          </a:p>
          <a:p>
            <a:pPr eaLnBrk="1" hangingPunct="1"/>
            <a:r>
              <a:rPr lang="ru-RU" sz="2800" b="1"/>
              <a:t>-тракторист                                                   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3357563"/>
            <a:ext cx="1295400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758952"/>
          </a:xfrm>
        </p:spPr>
        <p:txBody>
          <a:bodyPr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kern="1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II</a:t>
            </a:r>
            <a:r>
              <a:rPr lang="ru-RU" sz="4000" b="1" kern="1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тип: «Человек-техника»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294967295"/>
          </p:nvPr>
        </p:nvSpPr>
        <p:spPr>
          <a:xfrm>
            <a:off x="457200" y="1412875"/>
            <a:ext cx="8202613" cy="44354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/>
              <a:t>Люди этих профессий имеют дело с  техническими устройствами</a:t>
            </a:r>
          </a:p>
          <a:p>
            <a:pPr eaLnBrk="1" hangingPunct="1"/>
            <a:r>
              <a:rPr lang="ru-RU" b="1"/>
              <a:t>-летчики</a:t>
            </a:r>
          </a:p>
          <a:p>
            <a:pPr eaLnBrk="1" hangingPunct="1"/>
            <a:r>
              <a:rPr lang="ru-RU" b="1"/>
              <a:t>-водители</a:t>
            </a:r>
          </a:p>
          <a:p>
            <a:pPr eaLnBrk="1" hangingPunct="1"/>
            <a:r>
              <a:rPr lang="ru-RU" b="1"/>
              <a:t>-матросы</a:t>
            </a:r>
          </a:p>
          <a:p>
            <a:pPr eaLnBrk="1" hangingPunct="1"/>
            <a:r>
              <a:rPr lang="ru-RU" b="1"/>
              <a:t>-токари</a:t>
            </a:r>
          </a:p>
          <a:p>
            <a:pPr eaLnBrk="1" hangingPunct="1"/>
            <a:r>
              <a:rPr lang="ru-RU" b="1"/>
              <a:t>-слесари </a:t>
            </a:r>
            <a:r>
              <a:rPr lang="ru-RU"/>
              <a:t>и др.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3716338"/>
            <a:ext cx="26003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3933825"/>
            <a:ext cx="2160587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1752" y="228600"/>
            <a:ext cx="8534400" cy="758952"/>
          </a:xfrm>
        </p:spPr>
        <p:txBody>
          <a:bodyPr anchor="b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III</a:t>
            </a:r>
            <a:r>
              <a:rPr lang="ru-RU" sz="40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тип: «Человек-человек»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79388" y="1484313"/>
            <a:ext cx="8626475" cy="4572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/>
              <a:t>   </a:t>
            </a:r>
            <a:r>
              <a:rPr lang="ru-RU"/>
              <a:t>Предметом труда в этой профессии является другой человек, а характерной чертой деятельности является воздействие на других.</a:t>
            </a:r>
          </a:p>
          <a:p>
            <a:pPr eaLnBrk="1" hangingPunct="1"/>
            <a:r>
              <a:rPr lang="ru-RU" b="1"/>
              <a:t>               -учитель</a:t>
            </a:r>
          </a:p>
          <a:p>
            <a:pPr eaLnBrk="1" hangingPunct="1"/>
            <a:r>
              <a:rPr lang="ru-RU" b="1"/>
              <a:t>               -врач</a:t>
            </a:r>
          </a:p>
          <a:p>
            <a:pPr eaLnBrk="1" hangingPunct="1"/>
            <a:r>
              <a:rPr lang="ru-RU" b="1"/>
              <a:t>               -журналист</a:t>
            </a:r>
          </a:p>
          <a:p>
            <a:pPr eaLnBrk="1" hangingPunct="1"/>
            <a:r>
              <a:rPr lang="ru-RU" b="1"/>
              <a:t>               -продавец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483" y="4010794"/>
            <a:ext cx="1453334" cy="1804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4076700"/>
            <a:ext cx="18288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6188" y="3500438"/>
            <a:ext cx="11620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228600"/>
            <a:ext cx="8964488" cy="758952"/>
          </a:xfrm>
        </p:spPr>
        <p:txBody>
          <a:bodyPr anchor="b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IV</a:t>
            </a:r>
            <a:r>
              <a:rPr lang="ru-RU" sz="32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тип: «Человек - знаковая система»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57200" y="1196975"/>
            <a:ext cx="8202613" cy="51847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   Специалисты этого типа используют в своем труде различные знаки: устная и письменная речь, цифры, химические и физические символы, ноты, схемы, карты, графики, рисунки, дорожные знаки и т.д.</a:t>
            </a:r>
          </a:p>
          <a:p>
            <a:pPr eaLnBrk="1" hangingPunct="1">
              <a:lnSpc>
                <a:spcPct val="90000"/>
              </a:lnSpc>
            </a:pPr>
            <a:r>
              <a:rPr lang="ru-RU" b="1"/>
              <a:t>-бухгалтеры</a:t>
            </a:r>
          </a:p>
          <a:p>
            <a:pPr eaLnBrk="1" hangingPunct="1">
              <a:lnSpc>
                <a:spcPct val="90000"/>
              </a:lnSpc>
            </a:pPr>
            <a:r>
              <a:rPr lang="ru-RU" b="1"/>
              <a:t>-ученые люди</a:t>
            </a:r>
          </a:p>
          <a:p>
            <a:pPr eaLnBrk="1" hangingPunct="1">
              <a:lnSpc>
                <a:spcPct val="90000"/>
              </a:lnSpc>
            </a:pPr>
            <a:r>
              <a:rPr lang="ru-RU" b="1"/>
              <a:t>-работники лабораторий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/>
              <a:t> и научных центров</a:t>
            </a:r>
          </a:p>
          <a:p>
            <a:pPr eaLnBrk="1" hangingPunct="1">
              <a:lnSpc>
                <a:spcPct val="90000"/>
              </a:lnSpc>
            </a:pPr>
            <a:endParaRPr lang="ru-RU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  </a:t>
            </a:r>
          </a:p>
          <a:p>
            <a:pPr eaLnBrk="1" hangingPunct="1">
              <a:lnSpc>
                <a:spcPct val="90000"/>
              </a:lnSpc>
            </a:pPr>
            <a:endParaRPr lang="ru-RU" b="1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4221163"/>
            <a:ext cx="16160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3573463"/>
            <a:ext cx="1143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1752" y="229735"/>
            <a:ext cx="8534400" cy="1030231"/>
          </a:xfrm>
        </p:spPr>
        <p:txBody>
          <a:bodyPr anchor="b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</a:t>
            </a:r>
            <a:r>
              <a:rPr lang="ru-RU" sz="2400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тип: «Человек художественный образ»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57200" y="1341438"/>
            <a:ext cx="8202613" cy="45069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/>
              <a:t>Людей этого типа отличает наличие живого образного мышления, художественная фантазия, талант.</a:t>
            </a:r>
          </a:p>
          <a:p>
            <a:pPr eaLnBrk="1" hangingPunct="1"/>
            <a:r>
              <a:rPr lang="ru-RU" b="1"/>
              <a:t>-музыканты</a:t>
            </a:r>
          </a:p>
          <a:p>
            <a:pPr eaLnBrk="1" hangingPunct="1"/>
            <a:r>
              <a:rPr lang="ru-RU" b="1"/>
              <a:t>-художники</a:t>
            </a:r>
          </a:p>
          <a:p>
            <a:pPr eaLnBrk="1" hangingPunct="1"/>
            <a:r>
              <a:rPr lang="ru-RU" b="1"/>
              <a:t>-актеры</a:t>
            </a:r>
          </a:p>
          <a:p>
            <a:pPr eaLnBrk="1" hangingPunct="1"/>
            <a:r>
              <a:rPr lang="ru-RU" b="1"/>
              <a:t>-дизайнеры и др.</a:t>
            </a:r>
          </a:p>
        </p:txBody>
      </p:sp>
      <p:pic>
        <p:nvPicPr>
          <p:cNvPr id="36867" name="Picture 2" descr="C:\Documents and Settings\хозяин\Рабочий стол\Ольга\0009-015-Professii-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3500438"/>
            <a:ext cx="3168650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pPr algn="ctr" eaLnBrk="1" hangingPunct="1"/>
            <a:r>
              <a:rPr lang="ru-RU" sz="7800">
                <a:solidFill>
                  <a:schemeClr val="hlink"/>
                </a:solidFill>
              </a:rPr>
              <a:t>Тест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094162"/>
          </a:xfrm>
        </p:spPr>
        <p:txBody>
          <a:bodyPr/>
          <a:lstStyle/>
          <a:p>
            <a:pPr marL="514350" indent="-514350" algn="ctr" eaLnBrk="1" hangingPunct="1">
              <a:buFont typeface="Wingdings" pitchFamily="2" charset="2"/>
              <a:buNone/>
            </a:pPr>
            <a:r>
              <a:rPr lang="ru-RU" sz="3600" b="1"/>
              <a:t>1. Новогодняя ночь для вас - лучшее время, чтобы:</a:t>
            </a:r>
            <a:r>
              <a:rPr lang="ru-RU" b="1"/>
              <a:t> </a:t>
            </a:r>
            <a:endParaRPr lang="ru-RU"/>
          </a:p>
          <a:p>
            <a:pPr marL="514350" indent="-514350" eaLnBrk="1" hangingPunct="1">
              <a:buFont typeface="Wingdings" pitchFamily="2" charset="2"/>
              <a:buNone/>
            </a:pPr>
            <a:r>
              <a:rPr lang="ru-RU"/>
              <a:t>а) выспаться; </a:t>
            </a:r>
          </a:p>
          <a:p>
            <a:pPr marL="514350" indent="-514350" eaLnBrk="1" hangingPunct="1">
              <a:buFont typeface="Wingdings" pitchFamily="2" charset="2"/>
              <a:buNone/>
            </a:pPr>
            <a:r>
              <a:rPr lang="ru-RU"/>
              <a:t>б) посмотреть телевизор вместе с семьей; </a:t>
            </a:r>
          </a:p>
          <a:p>
            <a:pPr marL="514350" indent="-514350" eaLnBrk="1" hangingPunct="1">
              <a:buFont typeface="Wingdings" pitchFamily="2" charset="2"/>
              <a:buNone/>
            </a:pPr>
            <a:r>
              <a:rPr lang="ru-RU"/>
              <a:t>в) оказаться в кругу друзей. </a:t>
            </a: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4479925" y="3244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7800">
                <a:solidFill>
                  <a:schemeClr val="hlink"/>
                </a:solidFill>
              </a:rPr>
              <a:t>Тест</a:t>
            </a:r>
            <a:r>
              <a:rPr lang="ru-RU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167187"/>
          </a:xfrm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468313" y="2006600"/>
            <a:ext cx="7991475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/>
              <a:t>2. Из трех подарков вы предпочли бы: </a:t>
            </a:r>
          </a:p>
          <a:p>
            <a:pPr algn="ctr"/>
            <a:endParaRPr lang="ru-RU" sz="3200"/>
          </a:p>
          <a:p>
            <a:pPr>
              <a:buFont typeface="Wingdings" pitchFamily="2" charset="2"/>
              <a:buNone/>
            </a:pPr>
            <a:r>
              <a:rPr lang="ru-RU" sz="3200"/>
              <a:t>а) удочку, набор для вышивания; </a:t>
            </a:r>
          </a:p>
          <a:p>
            <a:pPr>
              <a:buFont typeface="Wingdings" pitchFamily="2" charset="2"/>
              <a:buNone/>
            </a:pPr>
            <a:r>
              <a:rPr lang="ru-RU" sz="3200"/>
              <a:t>б) коньки или лыжи; </a:t>
            </a:r>
          </a:p>
          <a:p>
            <a:pPr>
              <a:buFont typeface="Wingdings" pitchFamily="2" charset="2"/>
              <a:buNone/>
            </a:pPr>
            <a:r>
              <a:rPr lang="ru-RU" sz="3200"/>
              <a:t>в) турпутевку или билет на интересное представление</a:t>
            </a:r>
            <a:r>
              <a:rPr lang="ru-RU" sz="3200">
                <a:solidFill>
                  <a:schemeClr val="bg2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/>
              <a:t>Доскажите пословицу 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b="1"/>
              <a:t>Землю ценят по плодам,</a:t>
            </a:r>
            <a:br>
              <a:rPr lang="ru-RU" sz="2000" b="1"/>
            </a:br>
            <a:r>
              <a:rPr lang="ru-RU" sz="2000" b="1"/>
              <a:t>а человека …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/>
              <a:t>Землю солнце красит,</a:t>
            </a:r>
            <a:br>
              <a:rPr lang="ru-RU" sz="2000" b="1"/>
            </a:br>
            <a:r>
              <a:rPr lang="ru-RU" sz="2000" b="1"/>
              <a:t>а человека …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/>
              <a:t>Где труд…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/>
              <a:t> Без труда жить …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/>
              <a:t>Недаром говорится, что …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/>
              <a:t>Пока ленивый разомнётся,</a:t>
            </a:r>
            <a:br>
              <a:rPr lang="ru-RU" sz="2000" b="1"/>
            </a:br>
            <a:r>
              <a:rPr lang="ru-RU" sz="2000" b="1"/>
              <a:t>усердный … 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/>
              <a:t>там и счастье </a:t>
            </a:r>
          </a:p>
          <a:p>
            <a:pPr>
              <a:lnSpc>
                <a:spcPct val="90000"/>
              </a:lnSpc>
            </a:pPr>
            <a:r>
              <a:rPr lang="ru-RU" sz="2400" b="1"/>
              <a:t>по делам </a:t>
            </a:r>
          </a:p>
          <a:p>
            <a:pPr>
              <a:lnSpc>
                <a:spcPct val="90000"/>
              </a:lnSpc>
            </a:pPr>
            <a:r>
              <a:rPr lang="ru-RU" sz="2400" b="1"/>
              <a:t>с работы вернётся </a:t>
            </a:r>
          </a:p>
          <a:p>
            <a:pPr>
              <a:lnSpc>
                <a:spcPct val="90000"/>
              </a:lnSpc>
            </a:pPr>
            <a:r>
              <a:rPr lang="ru-RU" sz="2400" b="1"/>
              <a:t>только небо коптить </a:t>
            </a:r>
          </a:p>
          <a:p>
            <a:pPr>
              <a:lnSpc>
                <a:spcPct val="90000"/>
              </a:lnSpc>
            </a:pPr>
            <a:r>
              <a:rPr lang="ru-RU" sz="2400" b="1"/>
              <a:t>труд </a:t>
            </a:r>
          </a:p>
          <a:p>
            <a:pPr>
              <a:lnSpc>
                <a:spcPct val="90000"/>
              </a:lnSpc>
            </a:pPr>
            <a:r>
              <a:rPr lang="ru-RU" sz="2400" b="1"/>
              <a:t>дело мастера боится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68338"/>
          </a:xfrm>
        </p:spPr>
        <p:txBody>
          <a:bodyPr/>
          <a:lstStyle/>
          <a:p>
            <a:pPr algn="ctr" eaLnBrk="1" hangingPunct="1"/>
            <a:r>
              <a:rPr lang="ru-RU" sz="7000">
                <a:solidFill>
                  <a:schemeClr val="hlink"/>
                </a:solidFill>
              </a:rPr>
              <a:t>Тест</a:t>
            </a:r>
            <a:r>
              <a:rPr lang="ru-RU" sz="400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8686800" cy="45989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/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450850" y="1919288"/>
            <a:ext cx="82423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/>
              <a:t>3. Отправляться в путешествие лучше всего:</a:t>
            </a:r>
          </a:p>
          <a:p>
            <a:pPr algn="ctr"/>
            <a:r>
              <a:rPr lang="ru-RU" b="1"/>
              <a:t> </a:t>
            </a:r>
            <a:endParaRPr lang="ru-RU"/>
          </a:p>
          <a:p>
            <a:r>
              <a:rPr lang="ru-RU" sz="3200"/>
              <a:t>а) в одиночку; </a:t>
            </a:r>
          </a:p>
          <a:p>
            <a:r>
              <a:rPr lang="ru-RU" sz="3200"/>
              <a:t>б) с семьей или друзьями; </a:t>
            </a:r>
          </a:p>
          <a:p>
            <a:r>
              <a:rPr lang="ru-RU" sz="3200"/>
              <a:t>в) с незнакомой группой, чтобы была возможность  обрести новых друзей.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pPr algn="ctr" eaLnBrk="1" hangingPunct="1"/>
            <a:r>
              <a:rPr lang="ru-RU" sz="4000">
                <a:solidFill>
                  <a:schemeClr val="hlink"/>
                </a:solidFill>
              </a:rPr>
              <a:t> </a:t>
            </a:r>
            <a:r>
              <a:rPr lang="ru-RU" sz="7000">
                <a:solidFill>
                  <a:schemeClr val="hlink"/>
                </a:solidFill>
              </a:rPr>
              <a:t>Тест</a:t>
            </a:r>
            <a:r>
              <a:rPr lang="ru-RU" sz="400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310062"/>
          </a:xfrm>
        </p:spPr>
        <p:txBody>
          <a:bodyPr/>
          <a:lstStyle/>
          <a:p>
            <a:pPr marL="514350" indent="-514350" algn="ctr" eaLnBrk="1" hangingPunct="1">
              <a:buFont typeface="Wingdings" pitchFamily="2" charset="2"/>
              <a:buNone/>
            </a:pPr>
            <a:r>
              <a:rPr lang="ru-RU" b="1"/>
              <a:t>4. Если бы вы оказались в одиночестве на острове или в лесу, то: </a:t>
            </a:r>
          </a:p>
          <a:p>
            <a:pPr marL="514350" indent="-514350" eaLnBrk="1" hangingPunct="1">
              <a:buFont typeface="Wingdings" pitchFamily="2" charset="2"/>
              <a:buNone/>
            </a:pPr>
            <a:endParaRPr lang="ru-RU"/>
          </a:p>
          <a:p>
            <a:pPr marL="514350" indent="-514350" eaLnBrk="1" hangingPunct="1">
              <a:buFont typeface="Wingdings" pitchFamily="2" charset="2"/>
              <a:buNone/>
            </a:pPr>
            <a:r>
              <a:rPr lang="ru-RU" sz="2800" b="1"/>
              <a:t>а) почувствовали бы полную свободу; </a:t>
            </a:r>
          </a:p>
          <a:p>
            <a:pPr marL="514350" indent="-514350" eaLnBrk="1" hangingPunct="1">
              <a:buFont typeface="Wingdings" pitchFamily="2" charset="2"/>
              <a:buNone/>
            </a:pPr>
            <a:r>
              <a:rPr lang="ru-RU" sz="2800" b="1"/>
              <a:t>б) занялись бы поиском выхода или каким-нибудь делом; </a:t>
            </a:r>
          </a:p>
          <a:p>
            <a:pPr marL="514350" indent="-514350" eaLnBrk="1" hangingPunct="1">
              <a:buFont typeface="Wingdings" pitchFamily="2" charset="2"/>
              <a:buNone/>
            </a:pPr>
            <a:r>
              <a:rPr lang="ru-RU" sz="2800" b="1"/>
              <a:t>в) ощутили бы тоску, неприкаянность, страх.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68338"/>
          </a:xfrm>
        </p:spPr>
        <p:txBody>
          <a:bodyPr/>
          <a:lstStyle/>
          <a:p>
            <a:pPr eaLnBrk="1" hangingPunct="1"/>
            <a:r>
              <a:rPr lang="ru-RU" sz="7000">
                <a:solidFill>
                  <a:schemeClr val="hlink"/>
                </a:solidFill>
              </a:rPr>
              <a:t>Тест</a:t>
            </a:r>
            <a:endParaRPr lang="ru-RU" sz="7200">
              <a:solidFill>
                <a:schemeClr val="hlink"/>
              </a:solidFill>
            </a:endParaRP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383087"/>
          </a:xfrm>
        </p:spPr>
        <p:txBody>
          <a:bodyPr/>
          <a:lstStyle/>
          <a:p>
            <a:pPr marL="514350" indent="-51435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/>
              <a:t>5. В свое свободное время вы любите: </a:t>
            </a:r>
          </a:p>
          <a:p>
            <a:pPr marL="514350" indent="-51435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800" b="1"/>
          </a:p>
          <a:p>
            <a:pPr marL="514350" indent="-5143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а) </a:t>
            </a:r>
            <a:r>
              <a:rPr lang="ru-RU" sz="2400" b="1"/>
              <a:t>читать, посещать библиотеку, шахматную секцию, зоопарк, лес, ловить   рыбу, мечтать; </a:t>
            </a:r>
          </a:p>
          <a:p>
            <a:pPr marL="514350" indent="-5143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/>
              <a:t>б) рисовать, читать, заниматься спортом, музыкой, шитьем или вязанием, ходить в походы, разговаривать по телефону, смотреть телевизор; </a:t>
            </a:r>
          </a:p>
          <a:p>
            <a:pPr marL="514350" indent="-5143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/>
              <a:t>в) заниматься спортом, танцами, играть в ансамбле, петь в хоре, участвовать в спектаклях и концертах, путешествовать с друзьями, ходить с компанией в кино. </a:t>
            </a:r>
          </a:p>
          <a:p>
            <a:pPr marL="514350" indent="-51435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b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>
                <a:solidFill>
                  <a:schemeClr val="bg2"/>
                </a:solidFill>
              </a:rPr>
              <a:t>Результаты теста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39512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Те, кто набрал</a:t>
            </a:r>
            <a:r>
              <a:rPr lang="ru-RU" sz="2400" b="1"/>
              <a:t> от 5 до 8 баллов, </a:t>
            </a:r>
            <a:r>
              <a:rPr lang="ru-RU" sz="2400"/>
              <a:t>как правило</a:t>
            </a:r>
            <a:r>
              <a:rPr lang="ru-RU" sz="2400" b="1"/>
              <a:t>,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>
                <a:latin typeface="Times New Roman" pitchFamily="18" charset="0"/>
              </a:rPr>
              <a:t>люди малообщительные, стеснительные, замкнутые. Они не любят шумных, незнакомых компаний, встречи с незнакомыми людьми им доставля­ют беспокойство. Это значит, что им не очень подходят профессии, которые требуют активного общения (продавец, учитель, журналист и психолог). Зато они будут хорошо себя чувствовать в научной лабо­ратории или на собственной ферме, в питомнике, лесничестве, охотохозяйстве. Таким людям подойдет работа программиста, слесаря или токаря, профессия бухгалтера, оператора ЭВМ.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Результаты теста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Кто набрал </a:t>
            </a:r>
            <a:r>
              <a:rPr lang="ru-RU" b="1"/>
              <a:t>от 9 до 12 очков</a:t>
            </a:r>
            <a:r>
              <a:rPr lang="ru-RU"/>
              <a:t>,</a:t>
            </a:r>
          </a:p>
          <a:p>
            <a:pPr eaLnBrk="1" hangingPunct="1">
              <a:lnSpc>
                <a:spcPct val="90000"/>
              </a:lnSpc>
            </a:pPr>
            <a:r>
              <a:rPr lang="ru-RU"/>
              <a:t> наоборот, очень общительны и чувствуют себя прекрасно в любой компании. Они не боятся новых знакомств, легко сходятся с людьми. Но они могут обходиться длительное время и без общения. Таким подойдут любые профессии.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Результаты теста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/>
              <a:t>от 13 до 15 очков</a:t>
            </a:r>
          </a:p>
          <a:p>
            <a:pPr eaLnBrk="1" hangingPunct="1">
              <a:lnSpc>
                <a:spcPct val="90000"/>
              </a:lnSpc>
            </a:pPr>
            <a:r>
              <a:rPr lang="ru-RU" sz="2800"/>
              <a:t> тоже люди общительные, но они не могут долго оставаться в одиночестве ­в них слишком много энергии и силы. Таким людям лучше выбирать профессию, которая будет связана с большими коллективами людей, с активным общением: агента по рекламе, коммерческого директора, продавца, дилера, учителя, брокера или тренера.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/>
              <a:t>Профи-викторина 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537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1. Перед кем все люди снимают шляпы?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2. Мастер с мастерком.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3. Кто применяет в своей работе прибор тонометр – медики или музыканты?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4. Как называется дрессировщик дельфинов в дельфинарии?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5. Кто на работе играет и получает за это не выговор, а заработную плату?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6. Кем по профессии был отец трех сыновей в сказке Ш.Перро «Кот в сапогах»?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/>
              <a:t>Профи-викторина 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844675"/>
            <a:ext cx="8424862" cy="4537075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1. Перед кем все люди снимают шляпы?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/>
              <a:t>(перед парикмахером)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2. Мастер с мастерком. </a:t>
            </a:r>
            <a:r>
              <a:rPr lang="ru-RU" sz="2400" b="1"/>
              <a:t>(Каменщик, штукатур)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3. Кто применяет в своей работе прибор тонометр – медики или музыканты? </a:t>
            </a:r>
            <a:r>
              <a:rPr lang="ru-RU" sz="2400" b="1"/>
              <a:t>(Медики)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4. Как называется дрессировщик дельфинов в дельфинарии? </a:t>
            </a:r>
            <a:r>
              <a:rPr lang="ru-RU" sz="2400" b="1"/>
              <a:t>(Тренер)</a:t>
            </a:r>
            <a:r>
              <a:rPr lang="ru-RU" sz="2400"/>
              <a:t>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5. Кто на работе играет и получает за это не выговор, а заработную плату? </a:t>
            </a:r>
            <a:r>
              <a:rPr lang="ru-RU" sz="2400" b="1"/>
              <a:t>(Актёр, музыкант)</a:t>
            </a:r>
            <a:r>
              <a:rPr lang="ru-RU" sz="2400"/>
              <a:t>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6. Кем по профессии был отец трех сыновей в сказке Ш.Перро «Кот в сапогах»? </a:t>
            </a:r>
            <a:r>
              <a:rPr lang="ru-RU" sz="2400" b="1"/>
              <a:t>(Мельник)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668231"/>
            <a:ext cx="7900849" cy="641615"/>
          </a:xfrm>
        </p:spPr>
        <p:txBody>
          <a:bodyPr lIns="45720" tIns="0" rIns="45720" bIns="0" anchor="b">
            <a:norm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ru-RU" sz="34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5D194F"/>
                </a:solidFill>
              </a:rPr>
              <a:t>Причины ошибок</a:t>
            </a:r>
          </a:p>
        </p:txBody>
      </p:sp>
      <p:sp>
        <p:nvSpPr>
          <p:cNvPr id="48130" name="Rectangle 1"/>
          <p:cNvSpPr>
            <a:spLocks noChangeArrowheads="1"/>
          </p:cNvSpPr>
          <p:nvPr/>
        </p:nvSpPr>
        <p:spPr bwMode="auto">
          <a:xfrm>
            <a:off x="0" y="1662113"/>
            <a:ext cx="9324975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>
              <a:solidFill>
                <a:srgbClr val="000000"/>
              </a:solidFill>
              <a:ea typeface="Arial Unicode MS"/>
              <a:cs typeface="Arial Unicode MS"/>
            </a:endParaRPr>
          </a:p>
          <a:p>
            <a:pPr eaLnBrk="0" hangingPunct="0">
              <a:buFontTx/>
              <a:buChar char="•"/>
            </a:pPr>
            <a:r>
              <a:rPr lang="ru-RU" altLang="ru-RU" sz="2800">
                <a:solidFill>
                  <a:srgbClr val="000000"/>
                </a:solidFill>
                <a:latin typeface="Calibri" pitchFamily="34" charset="0"/>
                <a:ea typeface="Arial Unicode MS"/>
                <a:cs typeface="Arial Unicode MS"/>
              </a:rPr>
              <a:t> «Давят» родители.</a:t>
            </a:r>
          </a:p>
          <a:p>
            <a:pPr eaLnBrk="0" hangingPunct="0">
              <a:buFontTx/>
              <a:buChar char="•"/>
            </a:pPr>
            <a:r>
              <a:rPr lang="ru-RU" altLang="ru-RU" sz="2800">
                <a:solidFill>
                  <a:srgbClr val="000000"/>
                </a:solidFill>
                <a:latin typeface="Calibri" pitchFamily="34" charset="0"/>
                <a:ea typeface="Arial Unicode MS"/>
                <a:cs typeface="Arial Unicode MS"/>
              </a:rPr>
              <a:t> Идут за модой.</a:t>
            </a:r>
          </a:p>
          <a:p>
            <a:pPr eaLnBrk="0" hangingPunct="0">
              <a:buFontTx/>
              <a:buChar char="•"/>
            </a:pPr>
            <a:r>
              <a:rPr lang="ru-RU" altLang="ru-RU" sz="2800">
                <a:solidFill>
                  <a:srgbClr val="000000"/>
                </a:solidFill>
                <a:latin typeface="Calibri" pitchFamily="34" charset="0"/>
                <a:ea typeface="Arial Unicode MS"/>
                <a:cs typeface="Arial Unicode MS"/>
              </a:rPr>
              <a:t> Ничего не знают о профессии, которую выбрали.</a:t>
            </a:r>
          </a:p>
          <a:p>
            <a:pPr eaLnBrk="0" hangingPunct="0">
              <a:buFontTx/>
              <a:buChar char="•"/>
            </a:pPr>
            <a:r>
              <a:rPr lang="ru-RU" altLang="ru-RU" sz="2800">
                <a:solidFill>
                  <a:srgbClr val="000000"/>
                </a:solidFill>
                <a:latin typeface="Calibri" pitchFamily="34" charset="0"/>
                <a:ea typeface="Arial Unicode MS"/>
                <a:cs typeface="Arial Unicode MS"/>
              </a:rPr>
              <a:t> Выбирают «за компанию».</a:t>
            </a:r>
          </a:p>
          <a:p>
            <a:pPr eaLnBrk="0" hangingPunct="0">
              <a:buFontTx/>
              <a:buChar char="•"/>
            </a:pPr>
            <a:r>
              <a:rPr lang="ru-RU" altLang="ru-RU" sz="2800">
                <a:solidFill>
                  <a:srgbClr val="000000"/>
                </a:solidFill>
                <a:latin typeface="Calibri" pitchFamily="34" charset="0"/>
                <a:ea typeface="Arial Unicode MS"/>
                <a:cs typeface="Arial Unicode MS"/>
              </a:rPr>
              <a:t> Не хотят узнавать о негативных сторонах профессии.</a:t>
            </a:r>
          </a:p>
          <a:p>
            <a:pPr eaLnBrk="0" hangingPunct="0">
              <a:buFontTx/>
              <a:buChar char="•"/>
            </a:pPr>
            <a:r>
              <a:rPr lang="ru-RU" altLang="ru-RU" sz="2800">
                <a:solidFill>
                  <a:srgbClr val="000000"/>
                </a:solidFill>
                <a:latin typeface="Calibri" pitchFamily="34" charset="0"/>
                <a:ea typeface="Arial Unicode MS"/>
                <a:cs typeface="Arial Unicode MS"/>
              </a:rPr>
              <a:t> Не имеют способностей и наклонностей к этой профессии.</a:t>
            </a:r>
          </a:p>
          <a:p>
            <a:pPr eaLnBrk="0" hangingPunct="0">
              <a:buFontTx/>
              <a:buChar char="•"/>
            </a:pPr>
            <a:r>
              <a:rPr lang="ru-RU" altLang="ru-RU" sz="2800">
                <a:solidFill>
                  <a:srgbClr val="000000"/>
                </a:solidFill>
                <a:latin typeface="Calibri" pitchFamily="34" charset="0"/>
                <a:ea typeface="Arial Unicode MS"/>
                <a:cs typeface="Arial Unicode MS"/>
              </a:rPr>
              <a:t> Подражают героям кино и телесериалов.</a:t>
            </a:r>
            <a:endParaRPr lang="ru-RU" altLang="ru-RU" sz="2800">
              <a:solidFill>
                <a:srgbClr val="000000"/>
              </a:solidFill>
              <a:ea typeface="Arial Unicode MS"/>
              <a:cs typeface="Arial Unicode MS"/>
            </a:endParaRPr>
          </a:p>
          <a:p>
            <a:pPr eaLnBrk="0" hangingPunct="0">
              <a:buFont typeface="Times New Roman" pitchFamily="18" charset="0"/>
              <a:buNone/>
            </a:pPr>
            <a:endParaRPr lang="ru-RU" altLang="ru-RU" sz="1100">
              <a:solidFill>
                <a:srgbClr val="000000"/>
              </a:solidFill>
              <a:latin typeface="Calibri" pitchFamily="34" charset="0"/>
              <a:ea typeface="Arial Unicode MS"/>
              <a:cs typeface="Arial Unicode MS"/>
            </a:endParaRPr>
          </a:p>
          <a:p>
            <a:pPr eaLnBrk="0" hangingPunct="0"/>
            <a:endParaRPr lang="ru-RU" altLang="ru-RU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71488" y="683525"/>
            <a:ext cx="7229348" cy="635341"/>
          </a:xfrm>
        </p:spPr>
        <p:txBody>
          <a:bodyPr lIns="45720" tIns="0" rIns="45720" bIns="0" anchor="b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Шуточный тест</a:t>
            </a:r>
          </a:p>
        </p:txBody>
      </p:sp>
      <p:sp>
        <p:nvSpPr>
          <p:cNvPr id="4" name="Овал 3"/>
          <p:cNvSpPr/>
          <p:nvPr/>
        </p:nvSpPr>
        <p:spPr>
          <a:xfrm>
            <a:off x="2714625" y="4214813"/>
            <a:ext cx="2357438" cy="22145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solidFill>
                <a:srgbClr val="FFFFFF"/>
              </a:solidFill>
              <a:latin typeface="Trebuchet MS" pitchFamily="34" charset="0"/>
              <a:ea typeface="Arial Unicode MS" pitchFamily="34" charset="-128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85750" y="1714500"/>
            <a:ext cx="2357438" cy="2214563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solidFill>
                <a:srgbClr val="FFFFFF"/>
              </a:solidFill>
              <a:latin typeface="Trebuchet MS" pitchFamily="34" charset="0"/>
              <a:ea typeface="Arial Unicode MS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43563" y="1857375"/>
            <a:ext cx="2286000" cy="22145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solidFill>
                <a:srgbClr val="FFFFFF"/>
              </a:solidFill>
              <a:latin typeface="Trebuchet MS" pitchFamily="34" charset="0"/>
              <a:ea typeface="Arial Unicode MS" pitchFamily="34" charset="-128"/>
            </a:endParaRPr>
          </a:p>
        </p:txBody>
      </p:sp>
      <p:sp>
        <p:nvSpPr>
          <p:cNvPr id="49157" name="TextBox 6"/>
          <p:cNvSpPr txBox="1">
            <a:spLocks noChangeArrowheads="1"/>
          </p:cNvSpPr>
          <p:nvPr/>
        </p:nvSpPr>
        <p:spPr bwMode="auto">
          <a:xfrm>
            <a:off x="2500313" y="3143250"/>
            <a:ext cx="31432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800">
                <a:ea typeface="Arial Unicode MS"/>
                <a:cs typeface="Arial Unicode MS"/>
              </a:rPr>
              <a:t>10 элементов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1752" y="228600"/>
            <a:ext cx="8534400" cy="758952"/>
          </a:xfrm>
        </p:spPr>
        <p:txBody>
          <a:bodyPr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kern="1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мире профессий</a:t>
            </a:r>
          </a:p>
        </p:txBody>
      </p:sp>
      <p:pic>
        <p:nvPicPr>
          <p:cNvPr id="1026" name="Picture 2" descr="C:\Users\я\Desktop\проф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484313"/>
            <a:ext cx="6815137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Объект 2"/>
          <p:cNvSpPr>
            <a:spLocks noGrp="1"/>
          </p:cNvSpPr>
          <p:nvPr>
            <p:ph sz="quarter" idx="4294967295"/>
          </p:nvPr>
        </p:nvSpPr>
        <p:spPr>
          <a:xfrm>
            <a:off x="301625" y="1527175"/>
            <a:ext cx="8504238" cy="5070475"/>
          </a:xfrm>
        </p:spPr>
        <p:txBody>
          <a:bodyPr/>
          <a:lstStyle/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algn="r" eaLnBrk="1" hangingPunct="1">
              <a:buFont typeface="Wingdings" pitchFamily="2" charset="2"/>
              <a:buNone/>
            </a:pPr>
            <a:endParaRPr lang="ru-RU"/>
          </a:p>
          <a:p>
            <a:pPr algn="r" eaLnBrk="1" hangingPunct="1">
              <a:buFont typeface="Wingdings" pitchFamily="2" charset="2"/>
              <a:buNone/>
            </a:pPr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285750" y="571500"/>
            <a:ext cx="7858125" cy="573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000" b="1">
                <a:solidFill>
                  <a:srgbClr val="8A2E4E"/>
                </a:solidFill>
                <a:latin typeface="Calibri" pitchFamily="34" charset="0"/>
                <a:ea typeface="Arial Unicode MS"/>
                <a:cs typeface="Arial Unicode MS"/>
              </a:rPr>
              <a:t>Первый тип:</a:t>
            </a:r>
            <a:r>
              <a:rPr lang="ru-RU" sz="3200">
                <a:solidFill>
                  <a:srgbClr val="8A2E4E"/>
                </a:solidFill>
                <a:latin typeface="Calibri" pitchFamily="34" charset="0"/>
                <a:ea typeface="Arial Unicode MS"/>
                <a:cs typeface="Arial Unicode MS"/>
              </a:rPr>
              <a:t> </a:t>
            </a:r>
            <a:r>
              <a:rPr lang="ru-RU" sz="3200" b="1">
                <a:solidFill>
                  <a:srgbClr val="000000"/>
                </a:solidFill>
                <a:latin typeface="Calibri" pitchFamily="34" charset="0"/>
                <a:ea typeface="Arial Unicode MS"/>
                <a:cs typeface="Arial Unicode MS"/>
              </a:rPr>
              <a:t>6-8</a:t>
            </a:r>
            <a:r>
              <a:rPr lang="ru-RU" sz="3200">
                <a:solidFill>
                  <a:srgbClr val="000000"/>
                </a:solidFill>
                <a:latin typeface="Calibri" pitchFamily="34" charset="0"/>
                <a:ea typeface="Arial Unicode MS"/>
                <a:cs typeface="Arial Unicode MS"/>
              </a:rPr>
              <a:t> 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  <a:ea typeface="Arial Unicode MS"/>
                <a:cs typeface="Arial Unicode MS"/>
              </a:rPr>
              <a:t>треугольников - тип руководителя, хорошие преподаватели. Ярко выражено стремление к лидерству, хорошо раз­бираются в людях, работают с информацией.</a:t>
            </a:r>
          </a:p>
          <a:p>
            <a:pPr algn="just" eaLnBrk="0" hangingPunct="0"/>
            <a:r>
              <a:rPr lang="ru-RU" sz="2000" b="1">
                <a:solidFill>
                  <a:srgbClr val="8A2E4E"/>
                </a:solidFill>
                <a:latin typeface="Calibri" pitchFamily="34" charset="0"/>
                <a:ea typeface="Arial Unicode MS"/>
                <a:cs typeface="Arial Unicode MS"/>
              </a:rPr>
              <a:t>Второй тип:</a:t>
            </a:r>
            <a:r>
              <a:rPr lang="ru-RU" sz="3200" b="1">
                <a:solidFill>
                  <a:srgbClr val="000000"/>
                </a:solidFill>
                <a:latin typeface="Calibri" pitchFamily="34" charset="0"/>
                <a:ea typeface="Arial Unicode MS"/>
                <a:cs typeface="Arial Unicode MS"/>
              </a:rPr>
              <a:t> 5 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  <a:ea typeface="Arial Unicode MS"/>
                <a:cs typeface="Arial Unicode MS"/>
              </a:rPr>
              <a:t>треугольников. Ответственный исполнитель, хорошие организаторские способности. Профессионал, до мелочей продумывающий свою деятельность.</a:t>
            </a:r>
          </a:p>
          <a:p>
            <a:pPr algn="just" eaLnBrk="0" hangingPunct="0"/>
            <a:r>
              <a:rPr lang="ru-RU" sz="2000" b="1">
                <a:solidFill>
                  <a:srgbClr val="8A2E4E"/>
                </a:solidFill>
                <a:latin typeface="Calibri" pitchFamily="34" charset="0"/>
                <a:ea typeface="Arial Unicode MS"/>
                <a:cs typeface="Arial Unicode MS"/>
              </a:rPr>
              <a:t>Третий тип:</a:t>
            </a:r>
            <a:r>
              <a:rPr lang="ru-RU" sz="2000">
                <a:solidFill>
                  <a:srgbClr val="8A2E4E"/>
                </a:solidFill>
                <a:latin typeface="Calibri" pitchFamily="34" charset="0"/>
                <a:ea typeface="Arial Unicode MS"/>
                <a:cs typeface="Arial Unicode MS"/>
              </a:rPr>
              <a:t> </a:t>
            </a:r>
            <a:r>
              <a:rPr lang="ru-RU" sz="3200" b="1">
                <a:solidFill>
                  <a:srgbClr val="000000"/>
                </a:solidFill>
                <a:latin typeface="Calibri" pitchFamily="34" charset="0"/>
                <a:ea typeface="Arial Unicode MS"/>
                <a:cs typeface="Arial Unicode MS"/>
              </a:rPr>
              <a:t>4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  <a:ea typeface="Arial Unicode MS"/>
                <a:cs typeface="Arial Unicode MS"/>
              </a:rPr>
              <a:t> треугольника. Разнообразие интересов и талантов. Склонность к индивидуальной работе.</a:t>
            </a:r>
          </a:p>
          <a:p>
            <a:pPr algn="just" eaLnBrk="0" hangingPunct="0"/>
            <a:r>
              <a:rPr lang="ru-RU" sz="2000" b="1">
                <a:solidFill>
                  <a:srgbClr val="8A2E4E"/>
                </a:solidFill>
                <a:latin typeface="Calibri" pitchFamily="34" charset="0"/>
                <a:ea typeface="Arial Unicode MS"/>
                <a:cs typeface="Arial Unicode MS"/>
              </a:rPr>
              <a:t>Четвертый тип:</a:t>
            </a:r>
            <a:r>
              <a:rPr lang="ru-RU" sz="2000">
                <a:solidFill>
                  <a:srgbClr val="8A2E4E"/>
                </a:solidFill>
                <a:latin typeface="Calibri" pitchFamily="34" charset="0"/>
                <a:ea typeface="Arial Unicode MS"/>
                <a:cs typeface="Arial Unicode MS"/>
              </a:rPr>
              <a:t> </a:t>
            </a:r>
            <a:r>
              <a:rPr lang="ru-RU" sz="3200" b="1">
                <a:solidFill>
                  <a:srgbClr val="000000"/>
                </a:solidFill>
                <a:latin typeface="Calibri" pitchFamily="34" charset="0"/>
                <a:ea typeface="Arial Unicode MS"/>
                <a:cs typeface="Arial Unicode MS"/>
              </a:rPr>
              <a:t>3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  <a:ea typeface="Arial Unicode MS"/>
                <a:cs typeface="Arial Unicode MS"/>
              </a:rPr>
              <a:t> треугольника. Тип ученого. Рационален, объективен, легко переключается с одного вида деятельности на другой.</a:t>
            </a:r>
          </a:p>
          <a:p>
            <a:pPr algn="just" eaLnBrk="0" hangingPunct="0"/>
            <a:r>
              <a:rPr lang="ru-RU" sz="2000" b="1">
                <a:solidFill>
                  <a:srgbClr val="8A2E4E"/>
                </a:solidFill>
                <a:latin typeface="Calibri" pitchFamily="34" charset="0"/>
                <a:ea typeface="Arial Unicode MS"/>
                <a:cs typeface="Arial Unicode MS"/>
              </a:rPr>
              <a:t>Пятый тип:</a:t>
            </a:r>
            <a:r>
              <a:rPr lang="ru-RU" sz="2000">
                <a:solidFill>
                  <a:srgbClr val="8A2E4E"/>
                </a:solidFill>
                <a:latin typeface="Calibri" pitchFamily="34" charset="0"/>
                <a:ea typeface="Arial Unicode MS"/>
                <a:cs typeface="Arial Unicode MS"/>
              </a:rPr>
              <a:t> </a:t>
            </a:r>
            <a:r>
              <a:rPr lang="ru-RU" sz="3200" b="1">
                <a:solidFill>
                  <a:srgbClr val="000000"/>
                </a:solidFill>
                <a:latin typeface="Calibri" pitchFamily="34" charset="0"/>
                <a:ea typeface="Arial Unicode MS"/>
                <a:cs typeface="Arial Unicode MS"/>
              </a:rPr>
              <a:t>2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  <a:ea typeface="Arial Unicode MS"/>
                <a:cs typeface="Arial Unicode MS"/>
              </a:rPr>
              <a:t> треугольника. Интерес к искусству и человеку. Тонко чувствует все новое и необычное.</a:t>
            </a:r>
          </a:p>
          <a:p>
            <a:pPr algn="just" eaLnBrk="0" hangingPunct="0"/>
            <a:r>
              <a:rPr lang="ru-RU" sz="2000" b="1">
                <a:solidFill>
                  <a:srgbClr val="8A2E4E"/>
                </a:solidFill>
                <a:latin typeface="Calibri" pitchFamily="34" charset="0"/>
                <a:ea typeface="Arial Unicode MS"/>
                <a:cs typeface="Arial Unicode MS"/>
              </a:rPr>
              <a:t>Шестой тип:</a:t>
            </a:r>
            <a:r>
              <a:rPr lang="ru-RU" sz="2000">
                <a:solidFill>
                  <a:srgbClr val="8A2E4E"/>
                </a:solidFill>
                <a:latin typeface="Calibri" pitchFamily="34" charset="0"/>
                <a:ea typeface="Arial Unicode MS"/>
                <a:cs typeface="Arial Unicode MS"/>
              </a:rPr>
              <a:t> </a:t>
            </a:r>
            <a:r>
              <a:rPr lang="ru-RU" sz="3200" b="1">
                <a:solidFill>
                  <a:srgbClr val="000000"/>
                </a:solidFill>
                <a:latin typeface="Calibri" pitchFamily="34" charset="0"/>
                <a:ea typeface="Arial Unicode MS"/>
                <a:cs typeface="Arial Unicode MS"/>
              </a:rPr>
              <a:t>1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  <a:ea typeface="Arial Unicode MS"/>
                <a:cs typeface="Arial Unicode MS"/>
              </a:rPr>
              <a:t> треугольник. Изобретатель, конструктор, художник. Обладает богатым воображением.</a:t>
            </a:r>
            <a:endParaRPr lang="ru-RU" sz="200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История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/>
              <a:t>Из подъезда вышел банкир Иван Иванович, вежливо поздоровался с соседкой главным бухгалтером Натальей Николаевной, перекинулся парой словечек с худож­ником Владимиром Петровичем, подходя к своей машине, толкнул дворника Михаила Федоровича, собиравшего опавшую листву, буркнув под нос: "Мешаются тут всякие".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eaLnBrk="1" hangingPunct="1"/>
            <a:r>
              <a:rPr lang="ru-RU" sz="2800"/>
              <a:t>"Любой труд, если он нужен людям, почётен и уважаем".</a:t>
            </a:r>
          </a:p>
        </p:txBody>
      </p:sp>
      <p:pic>
        <p:nvPicPr>
          <p:cNvPr id="6152" name="Picture 8" descr="тол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113338" y="1981200"/>
            <a:ext cx="3106737" cy="38862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Рисунок 5" descr="C:\Users\Gulnara\Desktop\9класс\IMG_20190313_150705.jpg"/>
          <p:cNvPicPr>
            <a:picLocks noChangeAspect="1" noChangeArrowheads="1"/>
          </p:cNvPicPr>
          <p:nvPr/>
        </p:nvPicPr>
        <p:blipFill>
          <a:blip r:embed="rId2"/>
          <a:srcRect t="27258" r="49071" b="22980"/>
          <a:stretch>
            <a:fillRect/>
          </a:stretch>
        </p:blipFill>
        <p:spPr bwMode="auto">
          <a:xfrm>
            <a:off x="4284663" y="2349500"/>
            <a:ext cx="33115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Рисунок 10" descr="C:\Users\Gulnara\Desktop\9класс\IMG_20190313_150359.jpg"/>
          <p:cNvPicPr>
            <a:picLocks noChangeAspect="1" noChangeArrowheads="1"/>
          </p:cNvPicPr>
          <p:nvPr/>
        </p:nvPicPr>
        <p:blipFill>
          <a:blip r:embed="rId3"/>
          <a:srcRect l="20279" t="3120" r="10620" b="2977"/>
          <a:stretch>
            <a:fillRect/>
          </a:stretch>
        </p:blipFill>
        <p:spPr bwMode="auto">
          <a:xfrm>
            <a:off x="1042988" y="2349500"/>
            <a:ext cx="23764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98" name="Group 26"/>
          <p:cNvGraphicFramePr>
            <a:graphicFrameLocks noGrp="1"/>
          </p:cNvGraphicFramePr>
          <p:nvPr/>
        </p:nvGraphicFramePr>
        <p:xfrm>
          <a:off x="0" y="44450"/>
          <a:ext cx="9144000" cy="6613525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8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8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35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Самые модные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/>
                        <a:cs typeface="Arial Unicode M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Забытые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Всегда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нужны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Самые отважные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/>
                        <a:cs typeface="Arial Unicode M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Появились только в XX веке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/>
                        <a:cs typeface="Arial Unicode M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юрист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/>
                        <a:cs typeface="Arial Unicode M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экономист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/>
                        <a:cs typeface="Arial Unicode M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менеджер 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/>
                        <a:cs typeface="Arial Unicode M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топ-модель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/>
                        <a:cs typeface="Arial Unicode M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телеведущий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/>
                        <a:cs typeface="Arial Unicode M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веб-дизайнер журналист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/>
                        <a:cs typeface="Arial Unicode M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программист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/>
                        <a:cs typeface="Arial Unicode M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автослесарь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/>
                        <a:cs typeface="Arial Unicode M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нефтянник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пластический хирург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президент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спикер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/>
                        <a:cs typeface="Arial Unicode M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эколог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/>
                        <a:cs typeface="Arial Unicode M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/>
                        <a:cs typeface="Arial Unicode M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конюх камердинер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ключник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шорник трубочист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бондарь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ямщик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кучер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фонарщик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пряха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прачка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белошвейка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стряпчий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трубочист почтмейстер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городовой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купец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/>
                        <a:cs typeface="Arial Unicode M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врач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учитель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дворник строитель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водитель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парикмахер милиционер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пекарь земледелец животновод повар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бухгалтер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слесарь-водопроводчик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/>
                        <a:cs typeface="Arial Unicode M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/>
                        <a:cs typeface="Arial Unicode M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пожарный каскадер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моряк-подводник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летчик-испытатель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космонавт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горноспасатель автогонщик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сапер шахтер военный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/>
                        <a:cs typeface="Arial Unicode M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программист оператор ЭВМ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менеджер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секретарь - референт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оператор станков с ЧПУ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тракторист - машинист широкого профиля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лётчик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крановщик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космонавт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эмбриолог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/>
                          <a:cs typeface="Arial Unicode MS"/>
                        </a:rPr>
                        <a:t>электромонтёр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/>
                        <a:cs typeface="Arial Unicode M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92100"/>
            <a:ext cx="8229600" cy="191293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В последнее время в России появились новые профессии:</a:t>
            </a: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2400300"/>
            <a:ext cx="7859713" cy="34671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Web</a:t>
            </a:r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-программист /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Web-</a:t>
            </a:r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дизайнер</a:t>
            </a:r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19250" y="3079750"/>
            <a:ext cx="5257800" cy="27209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  - это специалист по созданию сайтов глобальной сети Интернет</a:t>
            </a:r>
          </a:p>
        </p:txBody>
      </p:sp>
    </p:spTree>
  </p:cSld>
  <p:clrMapOvr>
    <a:masterClrMapping/>
  </p:clrMapOvr>
  <p:transition advTm="60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571472" y="285728"/>
            <a:ext cx="7242048" cy="1143000"/>
          </a:xfrm>
        </p:spPr>
        <p:txBody>
          <a:bodyPr lIns="45720" tIns="0" rIns="45720" bIns="0" anchor="b">
            <a:norm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5D194F"/>
                </a:solidFill>
              </a:rPr>
              <a:t>Вопросы о профессиях</a:t>
            </a:r>
          </a:p>
        </p:txBody>
      </p:sp>
      <p:pic>
        <p:nvPicPr>
          <p:cNvPr id="57346" name="Picture 5" descr="grodnenskiy_dvorets_tvorchestva_detey_i_molodezhi_rasshiryaet_sferu_vliyaniy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844675"/>
            <a:ext cx="34956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549275"/>
            <a:ext cx="3478212" cy="241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837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3213100"/>
            <a:ext cx="2786062" cy="2817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8371" name="Picture 7" descr="angi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549275"/>
            <a:ext cx="36004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/>
          <a:srcRect r="50000"/>
          <a:stretch>
            <a:fillRect/>
          </a:stretch>
        </p:blipFill>
        <p:spPr bwMode="auto">
          <a:xfrm>
            <a:off x="3059113" y="3284538"/>
            <a:ext cx="2000250" cy="2668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4"/>
          <a:srcRect l="6380" t="10637"/>
          <a:stretch>
            <a:fillRect/>
          </a:stretch>
        </p:blipFill>
        <p:spPr bwMode="auto">
          <a:xfrm>
            <a:off x="539750" y="476250"/>
            <a:ext cx="3143250" cy="2400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5"/>
          <a:srcRect t="8725"/>
          <a:stretch>
            <a:fillRect/>
          </a:stretch>
        </p:blipFill>
        <p:spPr bwMode="auto">
          <a:xfrm>
            <a:off x="4500563" y="476250"/>
            <a:ext cx="3255962" cy="242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Рисунок 2" descr="f_1679315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428625"/>
            <a:ext cx="2714625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Рисунок 3" descr="post-2-1330114174316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3071813"/>
            <a:ext cx="3603625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TextBox 4"/>
          <p:cNvSpPr txBox="1">
            <a:spLocks noChangeArrowheads="1"/>
          </p:cNvSpPr>
          <p:nvPr/>
        </p:nvSpPr>
        <p:spPr bwMode="auto">
          <a:xfrm>
            <a:off x="714375" y="6143625"/>
            <a:ext cx="70008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>
                <a:ea typeface="Arial Unicode MS"/>
                <a:cs typeface="Arial Unicode MS"/>
              </a:rPr>
              <a:t>оператор  машинного доения и оператор ЭВМ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sz="4000" b="1">
                <a:latin typeface="Times New Roman" pitchFamily="18" charset="0"/>
                <a:cs typeface="Times New Roman" pitchFamily="18" charset="0"/>
              </a:rPr>
              <a:t>Лента жизни</a:t>
            </a:r>
          </a:p>
        </p:txBody>
      </p:sp>
      <p:cxnSp>
        <p:nvCxnSpPr>
          <p:cNvPr id="17410" name="AutoShape 1"/>
          <p:cNvCxnSpPr>
            <a:cxnSpLocks noChangeShapeType="1"/>
          </p:cNvCxnSpPr>
          <p:nvPr/>
        </p:nvCxnSpPr>
        <p:spPr bwMode="auto">
          <a:xfrm>
            <a:off x="755650" y="3284538"/>
            <a:ext cx="7561263" cy="46037"/>
          </a:xfrm>
          <a:prstGeom prst="straightConnector1">
            <a:avLst/>
          </a:prstGeom>
          <a:noFill/>
          <a:ln w="76200">
            <a:solidFill>
              <a:srgbClr val="7030A0"/>
            </a:solidFill>
            <a:round/>
            <a:headEnd/>
            <a:tailEnd type="triangle" w="med" len="med"/>
          </a:ln>
        </p:spPr>
      </p:cxnSp>
      <p:sp>
        <p:nvSpPr>
          <p:cNvPr id="17411" name="AutoShape 4"/>
          <p:cNvSpPr>
            <a:spLocks noChangeArrowheads="1"/>
          </p:cNvSpPr>
          <p:nvPr/>
        </p:nvSpPr>
        <p:spPr bwMode="auto">
          <a:xfrm>
            <a:off x="6084888" y="2852738"/>
            <a:ext cx="431800" cy="415925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2" name="AutoShape 3"/>
          <p:cNvSpPr>
            <a:spLocks noChangeArrowheads="1"/>
          </p:cNvSpPr>
          <p:nvPr/>
        </p:nvSpPr>
        <p:spPr bwMode="auto">
          <a:xfrm>
            <a:off x="7451725" y="2852738"/>
            <a:ext cx="433388" cy="431800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</a:t>
            </a:r>
            <a:endParaRPr lang="ru-RU" sz="100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415" name="Прямоугольник 15"/>
          <p:cNvSpPr>
            <a:spLocks noChangeArrowheads="1"/>
          </p:cNvSpPr>
          <p:nvPr/>
        </p:nvSpPr>
        <p:spPr bwMode="auto">
          <a:xfrm>
            <a:off x="468313" y="3429000"/>
            <a:ext cx="20304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Рождение </a:t>
            </a:r>
            <a:endParaRPr lang="ru-RU" sz="3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416" name="Прямоугольник 16"/>
          <p:cNvSpPr>
            <a:spLocks noChangeArrowheads="1"/>
          </p:cNvSpPr>
          <p:nvPr/>
        </p:nvSpPr>
        <p:spPr bwMode="auto">
          <a:xfrm>
            <a:off x="2484438" y="3429000"/>
            <a:ext cx="56880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32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д/сад       школа        </a:t>
            </a:r>
            <a:r>
              <a:rPr lang="ru-RU" sz="2800" b="1" i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r>
              <a:rPr lang="ru-RU" sz="28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lang="ru-RU" sz="2800" b="1" i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r>
              <a:rPr lang="ru-RU" sz="28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417" name="AutoShape 4"/>
          <p:cNvSpPr>
            <a:spLocks noChangeArrowheads="1"/>
          </p:cNvSpPr>
          <p:nvPr/>
        </p:nvSpPr>
        <p:spPr bwMode="auto">
          <a:xfrm>
            <a:off x="4572000" y="2852738"/>
            <a:ext cx="431800" cy="415925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8" name="AutoShape 4"/>
          <p:cNvSpPr>
            <a:spLocks noChangeArrowheads="1"/>
          </p:cNvSpPr>
          <p:nvPr/>
        </p:nvSpPr>
        <p:spPr bwMode="auto">
          <a:xfrm>
            <a:off x="2843213" y="2852738"/>
            <a:ext cx="433387" cy="415925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9" name="AutoShape 4"/>
          <p:cNvSpPr>
            <a:spLocks noChangeArrowheads="1"/>
          </p:cNvSpPr>
          <p:nvPr/>
        </p:nvSpPr>
        <p:spPr bwMode="auto">
          <a:xfrm>
            <a:off x="971550" y="2852738"/>
            <a:ext cx="431800" cy="415925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2" descr="0_8dd4_3a63ef87_XL.jpg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4071938"/>
            <a:ext cx="3381375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Рисунок 4" descr="1841.jpeg"/>
          <p:cNvPicPr>
            <a:picLocks noChangeAspect="1"/>
          </p:cNvPicPr>
          <p:nvPr/>
        </p:nvPicPr>
        <p:blipFill>
          <a:blip r:embed="rId3"/>
          <a:srcRect b="3226"/>
          <a:stretch>
            <a:fillRect/>
          </a:stretch>
        </p:blipFill>
        <p:spPr bwMode="auto">
          <a:xfrm>
            <a:off x="1187450" y="1412875"/>
            <a:ext cx="24272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Rectangle 5"/>
          <p:cNvSpPr>
            <a:spLocks noChangeArrowheads="1"/>
          </p:cNvSpPr>
          <p:nvPr/>
        </p:nvSpPr>
        <p:spPr bwMode="auto">
          <a:xfrm>
            <a:off x="-1706563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64514" name="Rectangle 3"/>
          <p:cNvSpPr>
            <a:spLocks noChangeArrowheads="1"/>
          </p:cNvSpPr>
          <p:nvPr/>
        </p:nvSpPr>
        <p:spPr bwMode="auto">
          <a:xfrm>
            <a:off x="684213" y="2308225"/>
            <a:ext cx="504031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/>
              <a:t> </a:t>
            </a:r>
            <a:r>
              <a:rPr lang="ru-RU" sz="2400" b="1"/>
              <a:t>«Если вы удачно выберете труд</a:t>
            </a:r>
          </a:p>
          <a:p>
            <a:pPr algn="ctr"/>
            <a:r>
              <a:rPr lang="ru-RU" sz="2400" b="1"/>
              <a:t>и вложите в него душу,</a:t>
            </a:r>
          </a:p>
          <a:p>
            <a:pPr algn="ctr"/>
            <a:r>
              <a:rPr lang="ru-RU" sz="2400" b="1"/>
              <a:t>то счастье само вас отыщет».</a:t>
            </a:r>
          </a:p>
          <a:p>
            <a:pPr algn="ctr"/>
            <a:r>
              <a:rPr lang="ru-RU" sz="2400" b="1"/>
              <a:t>                         К.Д. Ушинский.</a:t>
            </a:r>
            <a:r>
              <a:rPr lang="ru-RU"/>
              <a:t> </a:t>
            </a:r>
          </a:p>
        </p:txBody>
      </p:sp>
      <p:pic>
        <p:nvPicPr>
          <p:cNvPr id="6" name="Рисунок 5" descr="hello_html_m1fbb36c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67422" y="2282817"/>
            <a:ext cx="2807390" cy="3712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572" y="588113"/>
            <a:ext cx="8287808" cy="459282"/>
          </a:xfrm>
        </p:spPr>
        <p:txBody>
          <a:bodyPr lIns="45720" tIns="0" rIns="45720" bIns="0" anchor="b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b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b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b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b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b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b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b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b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b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b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r>
              <a:rPr lang="ru-RU" sz="3800" b="1" kern="1200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шутки о разных профессиях</a:t>
            </a:r>
          </a:p>
        </p:txBody>
      </p:sp>
      <p:sp>
        <p:nvSpPr>
          <p:cNvPr id="65538" name="Rectangle 1"/>
          <p:cNvSpPr>
            <a:spLocks noChangeArrowheads="1"/>
          </p:cNvSpPr>
          <p:nvPr/>
        </p:nvSpPr>
        <p:spPr bwMode="auto">
          <a:xfrm>
            <a:off x="214313" y="952500"/>
            <a:ext cx="7929562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altLang="ru-RU" b="1">
                <a:solidFill>
                  <a:srgbClr val="8A2E4E"/>
                </a:solidFill>
                <a:latin typeface="Calibri" pitchFamily="34" charset="0"/>
                <a:ea typeface="Arial Unicode MS"/>
                <a:cs typeface="Arial Unicode MS"/>
              </a:rPr>
              <a:t>Сын метеоролога:</a:t>
            </a:r>
            <a:endParaRPr lang="ru-RU" altLang="ru-RU" b="1">
              <a:solidFill>
                <a:srgbClr val="8A2E4E"/>
              </a:solidFill>
              <a:ea typeface="Arial Unicode MS"/>
              <a:cs typeface="Arial Unicode MS"/>
            </a:endParaRPr>
          </a:p>
          <a:p>
            <a:pPr algn="just" eaLnBrk="0" hangingPunct="0">
              <a:buFontTx/>
              <a:buChar char="•"/>
            </a:pPr>
            <a:r>
              <a:rPr lang="ru-RU" altLang="ru-RU">
                <a:solidFill>
                  <a:srgbClr val="000000"/>
                </a:solidFill>
                <a:latin typeface="Calibri" pitchFamily="34" charset="0"/>
                <a:ea typeface="Arial Unicode MS"/>
                <a:cs typeface="Arial Unicode MS"/>
              </a:rPr>
              <a:t>Малыш, сколько тебе лет?</a:t>
            </a:r>
          </a:p>
          <a:p>
            <a:pPr algn="just" eaLnBrk="0" hangingPunct="0">
              <a:buFontTx/>
              <a:buChar char="•"/>
            </a:pPr>
            <a:r>
              <a:rPr lang="ru-RU" altLang="ru-RU">
                <a:solidFill>
                  <a:srgbClr val="000000"/>
                </a:solidFill>
                <a:latin typeface="Calibri" pitchFamily="34" charset="0"/>
                <a:ea typeface="Arial Unicode MS"/>
                <a:cs typeface="Arial Unicode MS"/>
              </a:rPr>
              <a:t>Плюс пять.</a:t>
            </a:r>
            <a:endParaRPr lang="ru-RU" altLang="ru-RU">
              <a:solidFill>
                <a:srgbClr val="000000"/>
              </a:solidFill>
              <a:ea typeface="Arial Unicode MS"/>
              <a:cs typeface="Arial Unicode MS"/>
            </a:endParaRPr>
          </a:p>
          <a:p>
            <a:pPr algn="just" eaLnBrk="0" hangingPunct="0"/>
            <a:r>
              <a:rPr lang="ru-RU" altLang="ru-RU" b="1">
                <a:solidFill>
                  <a:srgbClr val="8A2E4E"/>
                </a:solidFill>
                <a:latin typeface="Calibri" pitchFamily="34" charset="0"/>
                <a:ea typeface="Arial Unicode MS"/>
                <a:cs typeface="Arial Unicode MS"/>
              </a:rPr>
              <a:t>Дочь военного:</a:t>
            </a:r>
            <a:endParaRPr lang="ru-RU" altLang="ru-RU" b="1">
              <a:solidFill>
                <a:srgbClr val="8A2E4E"/>
              </a:solidFill>
              <a:ea typeface="Arial Unicode MS"/>
              <a:cs typeface="Arial Unicode MS"/>
            </a:endParaRPr>
          </a:p>
          <a:p>
            <a:pPr algn="just" eaLnBrk="0" hangingPunct="0">
              <a:buFontTx/>
              <a:buChar char="•"/>
            </a:pPr>
            <a:r>
              <a:rPr lang="ru-RU" altLang="ru-RU">
                <a:solidFill>
                  <a:srgbClr val="000000"/>
                </a:solidFill>
                <a:latin typeface="Calibri" pitchFamily="34" charset="0"/>
                <a:ea typeface="Arial Unicode MS"/>
                <a:cs typeface="Arial Unicode MS"/>
              </a:rPr>
              <a:t>Скажите, тяжело быть дочерью военного?</a:t>
            </a:r>
          </a:p>
          <a:p>
            <a:pPr algn="just" eaLnBrk="0" hangingPunct="0">
              <a:buFontTx/>
              <a:buChar char="•"/>
            </a:pPr>
            <a:r>
              <a:rPr lang="ru-RU" altLang="ru-RU">
                <a:solidFill>
                  <a:srgbClr val="000000"/>
                </a:solidFill>
                <a:latin typeface="Calibri" pitchFamily="34" charset="0"/>
                <a:ea typeface="Arial Unicode MS"/>
                <a:cs typeface="Arial Unicode MS"/>
              </a:rPr>
              <a:t>Так точно!</a:t>
            </a:r>
            <a:endParaRPr lang="ru-RU" altLang="ru-RU">
              <a:solidFill>
                <a:srgbClr val="000000"/>
              </a:solidFill>
              <a:ea typeface="Arial Unicode MS"/>
              <a:cs typeface="Arial Unicode MS"/>
            </a:endParaRPr>
          </a:p>
          <a:p>
            <a:pPr algn="just" eaLnBrk="0" hangingPunct="0"/>
            <a:r>
              <a:rPr lang="ru-RU" altLang="ru-RU">
                <a:solidFill>
                  <a:srgbClr val="000000"/>
                </a:solidFill>
                <a:latin typeface="Calibri" pitchFamily="34" charset="0"/>
                <a:ea typeface="Arial Unicode MS"/>
                <a:cs typeface="Arial Unicode MS"/>
              </a:rPr>
              <a:t> </a:t>
            </a:r>
            <a:r>
              <a:rPr lang="ru-RU" altLang="ru-RU" b="1">
                <a:solidFill>
                  <a:srgbClr val="8A2E4E"/>
                </a:solidFill>
                <a:latin typeface="Calibri" pitchFamily="34" charset="0"/>
                <a:ea typeface="Arial Unicode MS"/>
                <a:cs typeface="Arial Unicode MS"/>
              </a:rPr>
              <a:t>Дочь проводника поезда:</a:t>
            </a:r>
            <a:endParaRPr lang="ru-RU" altLang="ru-RU" b="1">
              <a:solidFill>
                <a:srgbClr val="8A2E4E"/>
              </a:solidFill>
              <a:ea typeface="Arial Unicode MS"/>
              <a:cs typeface="Arial Unicode MS"/>
            </a:endParaRPr>
          </a:p>
          <a:p>
            <a:pPr algn="just" eaLnBrk="0" hangingPunct="0">
              <a:buFontTx/>
              <a:buChar char="•"/>
            </a:pPr>
            <a:r>
              <a:rPr lang="ru-RU" altLang="ru-RU">
                <a:solidFill>
                  <a:srgbClr val="000000"/>
                </a:solidFill>
                <a:latin typeface="Calibri" pitchFamily="34" charset="0"/>
                <a:ea typeface="Arial Unicode MS"/>
                <a:cs typeface="Arial Unicode MS"/>
              </a:rPr>
              <a:t>Здравствуй, девочка! Я - Дед Мороз, тебе подарки принес!</a:t>
            </a:r>
          </a:p>
          <a:p>
            <a:pPr algn="just" eaLnBrk="0" hangingPunct="0">
              <a:buFontTx/>
              <a:buChar char="•"/>
            </a:pPr>
            <a:r>
              <a:rPr lang="ru-RU" altLang="ru-RU">
                <a:solidFill>
                  <a:srgbClr val="000000"/>
                </a:solidFill>
                <a:latin typeface="Calibri" pitchFamily="34" charset="0"/>
                <a:ea typeface="Arial Unicode MS"/>
                <a:cs typeface="Arial Unicode MS"/>
              </a:rPr>
              <a:t>Ваш билет! А девушка в синем кафтане тоже едет или провожающая?</a:t>
            </a:r>
            <a:endParaRPr lang="ru-RU" altLang="ru-RU">
              <a:solidFill>
                <a:srgbClr val="000000"/>
              </a:solidFill>
              <a:ea typeface="Arial Unicode MS"/>
              <a:cs typeface="Arial Unicode MS"/>
            </a:endParaRPr>
          </a:p>
          <a:p>
            <a:pPr algn="just" eaLnBrk="0" hangingPunct="0"/>
            <a:r>
              <a:rPr lang="ru-RU" altLang="ru-RU" b="1">
                <a:solidFill>
                  <a:srgbClr val="8A2E4E"/>
                </a:solidFill>
                <a:latin typeface="Calibri" pitchFamily="34" charset="0"/>
                <a:ea typeface="Arial Unicode MS"/>
                <a:cs typeface="Arial Unicode MS"/>
              </a:rPr>
              <a:t>Сын стоматолога:</a:t>
            </a:r>
            <a:endParaRPr lang="ru-RU" altLang="ru-RU" b="1">
              <a:solidFill>
                <a:srgbClr val="8A2E4E"/>
              </a:solidFill>
              <a:ea typeface="Arial Unicode MS"/>
              <a:cs typeface="Arial Unicode MS"/>
            </a:endParaRPr>
          </a:p>
          <a:p>
            <a:pPr algn="just" eaLnBrk="0" hangingPunct="0">
              <a:buFontTx/>
              <a:buChar char="•"/>
            </a:pPr>
            <a:r>
              <a:rPr lang="ru-RU" altLang="ru-RU">
                <a:solidFill>
                  <a:srgbClr val="000000"/>
                </a:solidFill>
                <a:latin typeface="Calibri" pitchFamily="34" charset="0"/>
                <a:ea typeface="Arial Unicode MS"/>
                <a:cs typeface="Arial Unicode MS"/>
              </a:rPr>
              <a:t>Мальчик, какая у тебя любимая игрушка?</a:t>
            </a:r>
          </a:p>
          <a:p>
            <a:pPr algn="just" eaLnBrk="0" hangingPunct="0">
              <a:buFontTx/>
              <a:buChar char="•"/>
            </a:pPr>
            <a:r>
              <a:rPr lang="ru-RU" altLang="ru-RU">
                <a:solidFill>
                  <a:srgbClr val="000000"/>
                </a:solidFill>
                <a:latin typeface="Calibri" pitchFamily="34" charset="0"/>
                <a:ea typeface="Arial Unicode MS"/>
                <a:cs typeface="Arial Unicode MS"/>
              </a:rPr>
              <a:t>БОРмашинка!</a:t>
            </a:r>
            <a:endParaRPr lang="ru-RU" altLang="ru-RU">
              <a:solidFill>
                <a:srgbClr val="000000"/>
              </a:solidFill>
              <a:ea typeface="Arial Unicode MS"/>
              <a:cs typeface="Arial Unicode MS"/>
            </a:endParaRPr>
          </a:p>
          <a:p>
            <a:pPr algn="just" eaLnBrk="0" hangingPunct="0"/>
            <a:r>
              <a:rPr lang="ru-RU" altLang="ru-RU" b="1">
                <a:solidFill>
                  <a:srgbClr val="8A2E4E"/>
                </a:solidFill>
                <a:latin typeface="Calibri" pitchFamily="34" charset="0"/>
                <a:ea typeface="Arial Unicode MS"/>
                <a:cs typeface="Arial Unicode MS"/>
              </a:rPr>
              <a:t>Кто такой профессор?</a:t>
            </a:r>
            <a:endParaRPr lang="ru-RU" altLang="ru-RU" b="1">
              <a:solidFill>
                <a:srgbClr val="8A2E4E"/>
              </a:solidFill>
              <a:ea typeface="Arial Unicode MS"/>
              <a:cs typeface="Arial Unicode MS"/>
            </a:endParaRPr>
          </a:p>
          <a:p>
            <a:pPr algn="just" eaLnBrk="0" hangingPunct="0"/>
            <a:r>
              <a:rPr lang="ru-RU" altLang="ru-RU">
                <a:solidFill>
                  <a:srgbClr val="000000"/>
                </a:solidFill>
                <a:latin typeface="Calibri" pitchFamily="34" charset="0"/>
                <a:ea typeface="Arial Unicode MS"/>
                <a:cs typeface="Arial Unicode MS"/>
              </a:rPr>
              <a:t>-Профессор - человек, умеющий разговаривать с другими людьми, когда они спят.</a:t>
            </a:r>
            <a:endParaRPr lang="ru-RU" altLang="ru-RU">
              <a:solidFill>
                <a:srgbClr val="000000"/>
              </a:solidFill>
              <a:ea typeface="Arial Unicode MS"/>
              <a:cs typeface="Arial Unicode MS"/>
            </a:endParaRPr>
          </a:p>
          <a:p>
            <a:pPr algn="just" eaLnBrk="0" hangingPunct="0"/>
            <a:r>
              <a:rPr lang="ru-RU" altLang="ru-RU" b="1">
                <a:solidFill>
                  <a:srgbClr val="8A2E4E"/>
                </a:solidFill>
                <a:latin typeface="Calibri" pitchFamily="34" charset="0"/>
                <a:ea typeface="Arial Unicode MS"/>
                <a:cs typeface="Arial Unicode MS"/>
              </a:rPr>
              <a:t>А что делает консультант?</a:t>
            </a:r>
            <a:endParaRPr lang="ru-RU" altLang="ru-RU" b="1">
              <a:solidFill>
                <a:srgbClr val="8A2E4E"/>
              </a:solidFill>
              <a:ea typeface="Arial Unicode MS"/>
              <a:cs typeface="Arial Unicode MS"/>
            </a:endParaRPr>
          </a:p>
          <a:p>
            <a:pPr algn="just" eaLnBrk="0" hangingPunct="0"/>
            <a:r>
              <a:rPr lang="ru-RU" altLang="ru-RU">
                <a:solidFill>
                  <a:srgbClr val="000000"/>
                </a:solidFill>
                <a:latin typeface="Calibri" pitchFamily="34" charset="0"/>
                <a:ea typeface="Arial Unicode MS"/>
                <a:cs typeface="Arial Unicode MS"/>
              </a:rPr>
              <a:t>-Ну, консультант - это человек, который снимает часы с вашей руки и говорит вам, который час.</a:t>
            </a:r>
            <a:endParaRPr lang="ru-RU" altLang="ru-RU">
              <a:solidFill>
                <a:srgbClr val="000000"/>
              </a:solidFill>
              <a:ea typeface="Arial Unicode MS"/>
              <a:cs typeface="Arial Unicode MS"/>
            </a:endParaRPr>
          </a:p>
          <a:p>
            <a:pPr algn="just" eaLnBrk="0" hangingPunct="0"/>
            <a:r>
              <a:rPr lang="ru-RU" altLang="ru-RU" b="1">
                <a:solidFill>
                  <a:srgbClr val="8A2E4E"/>
                </a:solidFill>
                <a:latin typeface="Calibri" pitchFamily="34" charset="0"/>
                <a:ea typeface="Arial Unicode MS"/>
                <a:cs typeface="Arial Unicode MS"/>
              </a:rPr>
              <a:t>А кто такая учительница?</a:t>
            </a:r>
            <a:endParaRPr lang="ru-RU" altLang="ru-RU" b="1">
              <a:solidFill>
                <a:srgbClr val="8A2E4E"/>
              </a:solidFill>
              <a:ea typeface="Arial Unicode MS"/>
              <a:cs typeface="Arial Unicode MS"/>
            </a:endParaRPr>
          </a:p>
          <a:p>
            <a:pPr algn="just" eaLnBrk="0" hangingPunct="0"/>
            <a:r>
              <a:rPr lang="ru-RU" altLang="ru-RU">
                <a:solidFill>
                  <a:srgbClr val="000000"/>
                </a:solidFill>
                <a:latin typeface="Calibri" pitchFamily="34" charset="0"/>
                <a:ea typeface="Arial Unicode MS"/>
                <a:cs typeface="Arial Unicode MS"/>
              </a:rPr>
              <a:t>-Это такая женщина, которая когда-то любила детей.</a:t>
            </a:r>
            <a:endParaRPr lang="ru-RU" altLang="ru-RU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100138"/>
          </a:xfrm>
        </p:spPr>
        <p:txBody>
          <a:bodyPr anchor="b"/>
          <a:lstStyle/>
          <a:p>
            <a:pPr eaLnBrk="1" hangingPunct="1"/>
            <a:r>
              <a:rPr lang="ru-RU" sz="4300" b="1">
                <a:solidFill>
                  <a:srgbClr val="002060"/>
                </a:solidFill>
              </a:rPr>
              <a:t>Виктор Гюго писал:</a:t>
            </a:r>
            <a:endParaRPr lang="ru-RU" sz="430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276600" y="1984375"/>
            <a:ext cx="5867400" cy="386397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tabLst>
                <a:tab pos="255588" algn="l"/>
                <a:tab pos="2184400" algn="l"/>
              </a:tabLst>
            </a:pPr>
            <a:r>
              <a:rPr lang="ru-RU">
                <a:cs typeface="Times New Roman" pitchFamily="18" charset="0"/>
              </a:rPr>
              <a:t>Правильный выбор профессии позволяет реализовать свой творческий потенциал, избежать разочарования, оградить себя и свою семью от нищеты и неуверенности в завтрашнем дне</a:t>
            </a:r>
          </a:p>
          <a:p>
            <a:pPr marL="0" indent="0" eaLnBrk="1" hangingPunct="1">
              <a:tabLst>
                <a:tab pos="255588" algn="l"/>
                <a:tab pos="2184400" algn="l"/>
              </a:tabLst>
            </a:pPr>
            <a:endParaRPr lang="ru-RU"/>
          </a:p>
        </p:txBody>
      </p:sp>
      <p:pic>
        <p:nvPicPr>
          <p:cNvPr id="5122" name="Picture 2" descr="C:\Users\я\Desktop\гюго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773238"/>
            <a:ext cx="2667000" cy="408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92375"/>
            <a:ext cx="8229600" cy="3375025"/>
          </a:xfrm>
        </p:spPr>
        <p:txBody>
          <a:bodyPr/>
          <a:lstStyle/>
          <a:p>
            <a:r>
              <a:rPr lang="ru-RU"/>
              <a:t>Что интересного вы узнали сегодня? </a:t>
            </a:r>
            <a:endParaRPr lang="en-US"/>
          </a:p>
          <a:p>
            <a:r>
              <a:rPr lang="ru-RU"/>
              <a:t>Что осталось в памяти?</a:t>
            </a:r>
            <a:endParaRPr lang="en-US"/>
          </a:p>
          <a:p>
            <a:r>
              <a:rPr lang="ru-RU"/>
              <a:t> О чем можно задуматься? </a:t>
            </a:r>
          </a:p>
        </p:txBody>
      </p:sp>
      <p:sp>
        <p:nvSpPr>
          <p:cNvPr id="70660" name="WordArt 6"/>
          <p:cNvSpPr>
            <a:spLocks noChangeArrowheads="1" noChangeShapeType="1" noTextEdit="1"/>
          </p:cNvSpPr>
          <p:nvPr/>
        </p:nvSpPr>
        <p:spPr bwMode="auto">
          <a:xfrm>
            <a:off x="457200" y="457200"/>
            <a:ext cx="8229600" cy="1371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РЕФЛЕКСИЯ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Картинка 3 из 5776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333375"/>
            <a:ext cx="5811837" cy="3816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763713" y="4437063"/>
            <a:ext cx="5832475" cy="2087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chemeClr val="tx1"/>
                </a:solidFill>
                <a:cs typeface="Times New Roman" pitchFamily="18" charset="0"/>
              </a:rPr>
              <a:t>Желаю вам шагать по жизни смело,</a:t>
            </a:r>
          </a:p>
          <a:p>
            <a:pPr algn="ctr">
              <a:defRPr/>
            </a:pPr>
            <a:r>
              <a:rPr lang="ru-RU" sz="2400" b="1">
                <a:solidFill>
                  <a:schemeClr val="tx1"/>
                </a:solidFill>
                <a:cs typeface="Times New Roman" pitchFamily="18" charset="0"/>
              </a:rPr>
              <a:t>Желаю счастья каждому найти,</a:t>
            </a:r>
          </a:p>
          <a:p>
            <a:pPr algn="ctr">
              <a:defRPr/>
            </a:pPr>
            <a:r>
              <a:rPr lang="ru-RU" sz="2400" b="1">
                <a:solidFill>
                  <a:schemeClr val="tx1"/>
                </a:solidFill>
                <a:cs typeface="Times New Roman" pitchFamily="18" charset="0"/>
              </a:rPr>
              <a:t>Пусть сбудется, что каждому хотелось.</a:t>
            </a:r>
          </a:p>
          <a:p>
            <a:pPr algn="ctr">
              <a:defRPr/>
            </a:pPr>
            <a:r>
              <a:rPr lang="ru-RU" sz="2400" b="1">
                <a:solidFill>
                  <a:schemeClr val="tx1"/>
                </a:solidFill>
                <a:cs typeface="Times New Roman" pitchFamily="18" charset="0"/>
              </a:rPr>
              <a:t>В дорогу, друг! Счастливого пути!</a:t>
            </a:r>
          </a:p>
          <a:p>
            <a:pPr algn="ctr">
              <a:defRPr/>
            </a:pPr>
            <a:endParaRPr lang="ru-RU" sz="2400" b="1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323850" y="2565400"/>
            <a:ext cx="8424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СПАСИБО ЗА ВНИМАНИЕ.</a:t>
            </a:r>
          </a:p>
        </p:txBody>
      </p:sp>
      <p:pic>
        <p:nvPicPr>
          <p:cNvPr id="68610" name="Рисунок 2" descr="teplohod_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3716338"/>
            <a:ext cx="3762375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3" descr="f484b6b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333375"/>
            <a:ext cx="32226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684213" y="2487613"/>
            <a:ext cx="504031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/>
              <a:t> </a:t>
            </a:r>
            <a:r>
              <a:rPr lang="ru-RU" sz="2400" b="1"/>
              <a:t>«Если вы удачно выберете труд</a:t>
            </a:r>
          </a:p>
          <a:p>
            <a:pPr algn="ctr"/>
            <a:r>
              <a:rPr lang="ru-RU" sz="2400" b="1"/>
              <a:t>и вложите в него душу,</a:t>
            </a:r>
          </a:p>
          <a:p>
            <a:pPr algn="ctr"/>
            <a:r>
              <a:rPr lang="ru-RU" sz="2400" b="1"/>
              <a:t>то счастье само вас отыщет».</a:t>
            </a:r>
          </a:p>
          <a:p>
            <a:pPr algn="ctr"/>
            <a:r>
              <a:rPr lang="ru-RU" sz="2400" b="1"/>
              <a:t>                         К.Д. Ушинский.</a:t>
            </a:r>
            <a:r>
              <a:rPr lang="ru-RU"/>
              <a:t> </a:t>
            </a:r>
          </a:p>
        </p:txBody>
      </p:sp>
      <p:pic>
        <p:nvPicPr>
          <p:cNvPr id="6" name="Рисунок 5" descr="hello_html_m1fbb36c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67422" y="2282817"/>
            <a:ext cx="2807390" cy="3712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Содержимое 7"/>
          <p:cNvSpPr>
            <a:spLocks noGrp="1"/>
          </p:cNvSpPr>
          <p:nvPr>
            <p:ph idx="4294967295"/>
          </p:nvPr>
        </p:nvSpPr>
        <p:spPr>
          <a:xfrm>
            <a:off x="214313" y="1844675"/>
            <a:ext cx="8715375" cy="487045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выбор профессии зависит от толщины кошелька.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профессия предназначена человеку от рождения.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Профессию можно выбирать «за компанию». </a:t>
            </a:r>
            <a:endParaRPr lang="en-US" sz="24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Медицинские показания имеют значение при выборе профессии.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 – не помощник в выборе профессии.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Профессия выбирается раз и навсегда.</a:t>
            </a:r>
          </a:p>
          <a:p>
            <a:pPr eaLnBrk="1" hangingPunct="1">
              <a:lnSpc>
                <a:spcPct val="150000"/>
              </a:lnSpc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ru-RU" sz="3600" b="1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2988" y="549275"/>
            <a:ext cx="6985000" cy="1223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Подумай и ответь, согласен ли ты с утверждениями: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http://0.tqn.com/d/goeurope/1/5/a/7/chartres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557338"/>
            <a:ext cx="4319588" cy="417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042988" y="404813"/>
            <a:ext cx="6769100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Легенда о строительстве собора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31913" y="6021388"/>
            <a:ext cx="6119812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Почему рабочие дали разный ответ.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57200" y="455795"/>
            <a:ext cx="8232631" cy="903469"/>
          </a:xfrm>
        </p:spPr>
        <p:txBody>
          <a:bodyPr lIns="45720" tIns="0" rIns="45720" bIns="0" anchor="b">
            <a:norm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ru-RU" sz="34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5D194F"/>
                </a:solidFill>
              </a:rPr>
              <a:t>Закончить предложения</a:t>
            </a:r>
          </a:p>
        </p:txBody>
      </p:sp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214313" y="1428750"/>
            <a:ext cx="771525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AutoNum type="arabicPeriod"/>
            </a:pPr>
            <a:r>
              <a:rPr lang="ru-RU" altLang="ru-RU" sz="3600">
                <a:solidFill>
                  <a:srgbClr val="000000"/>
                </a:solidFill>
                <a:ea typeface="Arial Unicode MS"/>
                <a:cs typeface="Arial Unicode MS"/>
              </a:rPr>
              <a:t>Люди работают ради…</a:t>
            </a:r>
          </a:p>
          <a:p>
            <a:pPr eaLnBrk="0" hangingPunct="0">
              <a:buFontTx/>
              <a:buAutoNum type="arabicPeriod"/>
            </a:pPr>
            <a:r>
              <a:rPr lang="ru-RU" altLang="ru-RU" sz="3600">
                <a:solidFill>
                  <a:srgbClr val="000000"/>
                </a:solidFill>
                <a:ea typeface="Arial Unicode MS"/>
                <a:cs typeface="Arial Unicode MS"/>
              </a:rPr>
              <a:t>Настоящий труд – это…</a:t>
            </a:r>
          </a:p>
          <a:p>
            <a:pPr eaLnBrk="0" hangingPunct="0">
              <a:buFontTx/>
              <a:buAutoNum type="arabicPeriod"/>
            </a:pPr>
            <a:r>
              <a:rPr lang="ru-RU" altLang="ru-RU" sz="3600">
                <a:solidFill>
                  <a:srgbClr val="000000"/>
                </a:solidFill>
                <a:ea typeface="Arial Unicode MS"/>
                <a:cs typeface="Arial Unicode MS"/>
              </a:rPr>
              <a:t>При выборе профессии люди часто не учитывают…</a:t>
            </a:r>
          </a:p>
          <a:p>
            <a:pPr eaLnBrk="0" hangingPunct="0">
              <a:buFontTx/>
              <a:buAutoNum type="arabicPeriod"/>
            </a:pPr>
            <a:r>
              <a:rPr lang="ru-RU" altLang="ru-RU" sz="3600">
                <a:solidFill>
                  <a:srgbClr val="000000"/>
                </a:solidFill>
                <a:ea typeface="Arial Unicode MS"/>
                <a:cs typeface="Arial Unicode MS"/>
              </a:rPr>
              <a:t>В любом профессиональном труде самое важное…</a:t>
            </a:r>
          </a:p>
          <a:p>
            <a:pPr eaLnBrk="0" hangingPunct="0">
              <a:buFontTx/>
              <a:buAutoNum type="arabicPeriod"/>
            </a:pPr>
            <a:r>
              <a:rPr lang="ru-RU" altLang="ru-RU" sz="3600">
                <a:solidFill>
                  <a:srgbClr val="000000"/>
                </a:solidFill>
                <a:ea typeface="Arial Unicode MS"/>
                <a:cs typeface="Arial Unicode MS"/>
              </a:rPr>
              <a:t>Счастье – это…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4313" y="884238"/>
            <a:ext cx="8534400" cy="50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rebuchet MS" pitchFamily="34" charset="0"/>
              <a:buAutoNum type="arabicPeriod"/>
            </a:pPr>
            <a:r>
              <a:rPr lang="ru-RU" altLang="ru-RU" sz="2400" b="1" u="sng">
                <a:solidFill>
                  <a:srgbClr val="000000"/>
                </a:solidFill>
                <a:ea typeface="Arial Unicode MS"/>
                <a:cs typeface="Arial Unicode MS"/>
              </a:rPr>
              <a:t>Люди работают ради</a:t>
            </a:r>
            <a:r>
              <a:rPr lang="ru-RU" altLang="ru-RU" sz="2400">
                <a:solidFill>
                  <a:srgbClr val="000000"/>
                </a:solidFill>
                <a:ea typeface="Arial Unicode MS"/>
                <a:cs typeface="Arial Unicode MS"/>
              </a:rPr>
              <a:t> удовлетворения своих потребностей, ради самовыражения собственного "Я".</a:t>
            </a:r>
          </a:p>
          <a:p>
            <a:pPr marL="457200" indent="-457200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rebuchet MS" pitchFamily="34" charset="0"/>
              <a:buAutoNum type="arabicPeriod"/>
            </a:pPr>
            <a:r>
              <a:rPr lang="ru-RU" altLang="ru-RU" sz="2400" b="1" u="sng">
                <a:solidFill>
                  <a:srgbClr val="000000"/>
                </a:solidFill>
                <a:ea typeface="Arial Unicode MS"/>
                <a:cs typeface="Arial Unicode MS"/>
              </a:rPr>
              <a:t>Настоящий труд</a:t>
            </a:r>
            <a:r>
              <a:rPr lang="ru-RU" altLang="ru-RU" sz="2400">
                <a:solidFill>
                  <a:srgbClr val="000000"/>
                </a:solidFill>
                <a:ea typeface="Arial Unicode MS"/>
                <a:cs typeface="Arial Unicode MS"/>
              </a:rPr>
              <a:t> – это самоотдача и творчество.</a:t>
            </a:r>
          </a:p>
          <a:p>
            <a:pPr marL="457200" indent="-457200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rebuchet MS" pitchFamily="34" charset="0"/>
              <a:buAutoNum type="arabicPeriod"/>
            </a:pPr>
            <a:r>
              <a:rPr lang="ru-RU" altLang="ru-RU" sz="2400" b="1" u="sng">
                <a:solidFill>
                  <a:srgbClr val="000000"/>
                </a:solidFill>
                <a:ea typeface="Arial Unicode MS"/>
                <a:cs typeface="Arial Unicode MS"/>
              </a:rPr>
              <a:t>При выборе профессии люди часто не учитывают</a:t>
            </a:r>
            <a:r>
              <a:rPr lang="ru-RU" altLang="ru-RU" sz="2400">
                <a:solidFill>
                  <a:srgbClr val="000000"/>
                </a:solidFill>
                <a:ea typeface="Arial Unicode MS"/>
                <a:cs typeface="Arial Unicode MS"/>
              </a:rPr>
              <a:t> понятия, которые выражаются тремя словами: хочу, могу, надо. </a:t>
            </a:r>
          </a:p>
          <a:p>
            <a:pPr marL="742950" lvl="1" defTabSz="449263" eaLnBrk="0" hangingPunct="0"/>
            <a:r>
              <a:rPr lang="ru-RU" altLang="ru-RU" sz="2400">
                <a:solidFill>
                  <a:srgbClr val="000000"/>
                </a:solidFill>
                <a:ea typeface="Arial Unicode MS"/>
                <a:cs typeface="Arial Unicode MS"/>
              </a:rPr>
              <a:t>А. Хочу - своё желание.</a:t>
            </a:r>
            <a:br>
              <a:rPr lang="ru-RU" altLang="ru-RU" sz="2400">
                <a:solidFill>
                  <a:srgbClr val="000000"/>
                </a:solidFill>
                <a:ea typeface="Arial Unicode MS"/>
                <a:cs typeface="Arial Unicode MS"/>
              </a:rPr>
            </a:br>
            <a:r>
              <a:rPr lang="ru-RU" altLang="ru-RU" sz="2400">
                <a:solidFill>
                  <a:srgbClr val="000000"/>
                </a:solidFill>
                <a:ea typeface="Arial Unicode MS"/>
                <a:cs typeface="Arial Unicode MS"/>
              </a:rPr>
              <a:t>Б. Могу - свои возможности, способности, знания, состояние здоровья.</a:t>
            </a:r>
            <a:br>
              <a:rPr lang="ru-RU" altLang="ru-RU" sz="2400">
                <a:solidFill>
                  <a:srgbClr val="000000"/>
                </a:solidFill>
                <a:ea typeface="Arial Unicode MS"/>
                <a:cs typeface="Arial Unicode MS"/>
              </a:rPr>
            </a:br>
            <a:r>
              <a:rPr lang="ru-RU" altLang="ru-RU" sz="2400">
                <a:solidFill>
                  <a:srgbClr val="000000"/>
                </a:solidFill>
                <a:ea typeface="Arial Unicode MS"/>
                <a:cs typeface="Arial Unicode MS"/>
              </a:rPr>
              <a:t>В. Надо - потребности рынка труда.</a:t>
            </a:r>
          </a:p>
          <a:p>
            <a:pPr marL="457200" indent="-457200" defTabSz="449263" eaLnBrk="0" hangingPunct="0">
              <a:buFont typeface="Trebuchet MS" pitchFamily="34" charset="0"/>
              <a:buAutoNum type="arabicPeriod"/>
            </a:pPr>
            <a:r>
              <a:rPr lang="ru-RU" altLang="ru-RU" sz="2400" b="1" u="sng">
                <a:solidFill>
                  <a:srgbClr val="000000"/>
                </a:solidFill>
                <a:ea typeface="Arial Unicode MS"/>
                <a:cs typeface="Arial Unicode MS"/>
              </a:rPr>
              <a:t>В любом профессиональном труде самое важное</a:t>
            </a:r>
            <a:r>
              <a:rPr lang="ru-RU" altLang="ru-RU" sz="2400">
                <a:solidFill>
                  <a:srgbClr val="000000"/>
                </a:solidFill>
                <a:ea typeface="Arial Unicode MS"/>
                <a:cs typeface="Arial Unicode MS"/>
              </a:rPr>
              <a:t> – знания, и умение их применять на практике. </a:t>
            </a:r>
          </a:p>
          <a:p>
            <a:pPr marL="457200" indent="-457200" defTabSz="449263" eaLnBrk="0" hangingPunct="0">
              <a:buFont typeface="Trebuchet MS" pitchFamily="34" charset="0"/>
              <a:buAutoNum type="arabicPeriod"/>
            </a:pPr>
            <a:r>
              <a:rPr lang="ru-RU" altLang="ru-RU" sz="2400" b="1" u="sng">
                <a:solidFill>
                  <a:srgbClr val="000000"/>
                </a:solidFill>
                <a:ea typeface="Arial Unicode MS"/>
                <a:cs typeface="Arial Unicode MS"/>
              </a:rPr>
              <a:t>Счастье</a:t>
            </a:r>
            <a:r>
              <a:rPr lang="ru-RU" altLang="ru-RU" sz="2400">
                <a:solidFill>
                  <a:srgbClr val="000000"/>
                </a:solidFill>
                <a:ea typeface="Arial Unicode MS"/>
                <a:cs typeface="Arial Unicode MS"/>
              </a:rPr>
              <a:t> - это когда утром с радостью идёшь на работу, а вечером с радостью возвращаешься домой.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1167</TotalTime>
  <Words>1712</Words>
  <Application>Microsoft Office PowerPoint</Application>
  <PresentationFormat>Экран (4:3)</PresentationFormat>
  <Paragraphs>290</Paragraphs>
  <Slides>46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7" baseType="lpstr">
      <vt:lpstr>Arial</vt:lpstr>
      <vt:lpstr>Arial Black</vt:lpstr>
      <vt:lpstr>Arial Unicode MS</vt:lpstr>
      <vt:lpstr>Calibri</vt:lpstr>
      <vt:lpstr>Georgia</vt:lpstr>
      <vt:lpstr>Impact</vt:lpstr>
      <vt:lpstr>Tahoma</vt:lpstr>
      <vt:lpstr>Times New Roman</vt:lpstr>
      <vt:lpstr>Trebuchet MS</vt:lpstr>
      <vt:lpstr>Wingdings</vt:lpstr>
      <vt:lpstr>Пиксел</vt:lpstr>
      <vt:lpstr>Презентация PowerPoint</vt:lpstr>
      <vt:lpstr>Доскажите пословицу </vt:lpstr>
      <vt:lpstr>В мире профессий</vt:lpstr>
      <vt:lpstr>Лента жизни</vt:lpstr>
      <vt:lpstr>Презентация PowerPoint</vt:lpstr>
      <vt:lpstr>Презентация PowerPoint</vt:lpstr>
      <vt:lpstr>Презентация PowerPoint</vt:lpstr>
      <vt:lpstr>Закончить предложения</vt:lpstr>
      <vt:lpstr>Презентация PowerPoint</vt:lpstr>
      <vt:lpstr>Формула успешного выбора профессии</vt:lpstr>
      <vt:lpstr>Презентация PowerPoint</vt:lpstr>
      <vt:lpstr>В мире существуют около 50 тысяч профессий. Их можно разделить на 5 типов.</vt:lpstr>
      <vt:lpstr>I тип: «Человек-природа»</vt:lpstr>
      <vt:lpstr>II тип: «Человек-техника»</vt:lpstr>
      <vt:lpstr>III тип: «Человек-человек»</vt:lpstr>
      <vt:lpstr>IV тип: «Человек - знаковая система»</vt:lpstr>
      <vt:lpstr>V тип: «Человек художественный образ»</vt:lpstr>
      <vt:lpstr>Тест</vt:lpstr>
      <vt:lpstr>Тест </vt:lpstr>
      <vt:lpstr>Тест </vt:lpstr>
      <vt:lpstr> Тест </vt:lpstr>
      <vt:lpstr>Тест</vt:lpstr>
      <vt:lpstr>Результаты теста</vt:lpstr>
      <vt:lpstr>Результаты теста</vt:lpstr>
      <vt:lpstr>Результаты теста</vt:lpstr>
      <vt:lpstr>Профи-викторина </vt:lpstr>
      <vt:lpstr>Профи-викторина </vt:lpstr>
      <vt:lpstr>Причины ошибок</vt:lpstr>
      <vt:lpstr>Шуточный тест</vt:lpstr>
      <vt:lpstr>Презентация PowerPoint</vt:lpstr>
      <vt:lpstr>История</vt:lpstr>
      <vt:lpstr>Презентация PowerPoint</vt:lpstr>
      <vt:lpstr>Презентация PowerPoint</vt:lpstr>
      <vt:lpstr>Презентация PowerPoint</vt:lpstr>
      <vt:lpstr>В последнее время в России появились новые профессии:</vt:lpstr>
      <vt:lpstr>Вопросы о профессиях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шутки о разных профессиях</vt:lpstr>
      <vt:lpstr>Виктор Гюго писал: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Пять типов профессий Рублика «Ликбез»</dc:title>
  <dc:creator>SHLEVERDA</dc:creator>
  <cp:lastModifiedBy>User</cp:lastModifiedBy>
  <cp:revision>89</cp:revision>
  <dcterms:created xsi:type="dcterms:W3CDTF">2010-10-07T12:03:11Z</dcterms:created>
  <dcterms:modified xsi:type="dcterms:W3CDTF">2023-04-05T08:55:15Z</dcterms:modified>
</cp:coreProperties>
</file>