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9" r:id="rId1"/>
  </p:sldMasterIdLst>
  <p:notesMasterIdLst>
    <p:notesMasterId r:id="rId48"/>
  </p:notesMasterIdLst>
  <p:sldIdLst>
    <p:sldId id="369" r:id="rId2"/>
    <p:sldId id="368" r:id="rId3"/>
    <p:sldId id="311" r:id="rId4"/>
    <p:sldId id="308" r:id="rId5"/>
    <p:sldId id="309" r:id="rId6"/>
    <p:sldId id="317" r:id="rId7"/>
    <p:sldId id="318" r:id="rId8"/>
    <p:sldId id="313" r:id="rId9"/>
    <p:sldId id="320" r:id="rId10"/>
    <p:sldId id="271" r:id="rId11"/>
    <p:sldId id="323" r:id="rId12"/>
    <p:sldId id="357" r:id="rId13"/>
    <p:sldId id="358" r:id="rId14"/>
    <p:sldId id="359" r:id="rId15"/>
    <p:sldId id="360" r:id="rId16"/>
    <p:sldId id="361" r:id="rId17"/>
    <p:sldId id="362" r:id="rId18"/>
    <p:sldId id="326" r:id="rId19"/>
    <p:sldId id="327" r:id="rId20"/>
    <p:sldId id="328" r:id="rId21"/>
    <p:sldId id="329" r:id="rId22"/>
    <p:sldId id="330" r:id="rId23"/>
    <p:sldId id="331" r:id="rId24"/>
    <p:sldId id="332" r:id="rId25"/>
    <p:sldId id="333" r:id="rId26"/>
    <p:sldId id="339" r:id="rId27"/>
    <p:sldId id="371" r:id="rId28"/>
    <p:sldId id="338" r:id="rId29"/>
    <p:sldId id="336" r:id="rId30"/>
    <p:sldId id="337" r:id="rId31"/>
    <p:sldId id="363" r:id="rId32"/>
    <p:sldId id="364" r:id="rId33"/>
    <p:sldId id="365" r:id="rId34"/>
    <p:sldId id="343" r:id="rId35"/>
    <p:sldId id="351" r:id="rId36"/>
    <p:sldId id="342" r:id="rId37"/>
    <p:sldId id="344" r:id="rId38"/>
    <p:sldId id="345" r:id="rId39"/>
    <p:sldId id="346" r:id="rId40"/>
    <p:sldId id="347" r:id="rId41"/>
    <p:sldId id="355" r:id="rId42"/>
    <p:sldId id="349" r:id="rId43"/>
    <p:sldId id="305" r:id="rId44"/>
    <p:sldId id="370" r:id="rId45"/>
    <p:sldId id="354" r:id="rId46"/>
    <p:sldId id="366" r:id="rId4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1852972-9218-45A1-A79A-5417988581C3}" type="datetimeFigureOut">
              <a:rPr lang="ru-RU"/>
              <a:pPr>
                <a:defRPr/>
              </a:pPr>
              <a:t>05.04.2023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6772F7EB-A64C-40BB-9BFF-CF5C5EA1D0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28676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62C17902-DFAE-46C0-8CA3-22216F111B83}" type="slidenum">
              <a:rPr lang="ru-RU" sz="1200">
                <a:latin typeface="+mn-lt"/>
              </a:rPr>
              <a:pPr algn="r">
                <a:defRPr/>
              </a:pPr>
              <a:t>6</a:t>
            </a:fld>
            <a:endParaRPr lang="ru-RU" sz="1200">
              <a:latin typeface="+mn-lt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33795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01DDC5DC-3824-4E49-80B4-3D062B0926AC}" type="slidenum">
              <a:rPr lang="ru-RU" sz="1200">
                <a:latin typeface="+mn-lt"/>
              </a:rPr>
              <a:pPr algn="r">
                <a:defRPr/>
              </a:pPr>
              <a:t>12</a:t>
            </a:fld>
            <a:endParaRPr lang="ru-RU" sz="1200">
              <a:latin typeface="+mn-lt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35843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E9A7F07C-BDC7-4D48-8514-724E0889568C}" type="slidenum">
              <a:rPr lang="ru-RU" sz="1200">
                <a:latin typeface="+mn-lt"/>
              </a:rPr>
              <a:pPr algn="r">
                <a:defRPr/>
              </a:pPr>
              <a:t>13</a:t>
            </a:fld>
            <a:endParaRPr lang="ru-RU" sz="1200">
              <a:latin typeface="+mn-lt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37891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A62CB1AA-BAAD-401D-A3D6-5E6200B5C61B}" type="slidenum">
              <a:rPr lang="ru-RU" sz="1200">
                <a:latin typeface="+mn-lt"/>
              </a:rPr>
              <a:pPr algn="r">
                <a:defRPr/>
              </a:pPr>
              <a:t>14</a:t>
            </a:fld>
            <a:endParaRPr lang="ru-RU" sz="1200">
              <a:latin typeface="+mn-lt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39939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32A2D9E0-53BA-4361-9CAE-B2EBCA5F2A80}" type="slidenum">
              <a:rPr lang="ru-RU" sz="1200">
                <a:latin typeface="+mn-lt"/>
              </a:rPr>
              <a:pPr algn="r">
                <a:defRPr/>
              </a:pPr>
              <a:t>15</a:t>
            </a:fld>
            <a:endParaRPr lang="ru-RU" sz="1200">
              <a:latin typeface="+mn-lt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41987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FAF3B20B-78CC-463D-AACF-CFC638DE4A51}" type="slidenum">
              <a:rPr lang="ru-RU" sz="1200">
                <a:latin typeface="+mn-lt"/>
              </a:rPr>
              <a:pPr algn="r">
                <a:defRPr/>
              </a:pPr>
              <a:t>16</a:t>
            </a:fld>
            <a:endParaRPr lang="ru-RU" sz="1200">
              <a:latin typeface="+mn-lt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44035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F6214309-9278-4046-B10F-CD6E5C4F0CF3}" type="slidenum">
              <a:rPr lang="ru-RU" sz="1200">
                <a:latin typeface="+mn-lt"/>
              </a:rPr>
              <a:pPr algn="r">
                <a:defRPr/>
              </a:pPr>
              <a:t>17</a:t>
            </a:fld>
            <a:endParaRPr lang="ru-RU" sz="1200">
              <a:latin typeface="+mn-lt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56323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920D3F2-9D0F-4609-BC54-71CAB9783279}" type="slidenum">
              <a:rPr lang="ru-RU" sz="1200">
                <a:solidFill>
                  <a:srgbClr val="000000"/>
                </a:solidFill>
                <a:latin typeface="Tahoma" pitchFamily="34" charset="0"/>
                <a:cs typeface="Arial" charset="0"/>
              </a:rPr>
              <a:pPr algn="r"/>
              <a:t>35</a:t>
            </a:fld>
            <a:endParaRPr lang="ru-RU" sz="1200">
              <a:solidFill>
                <a:srgbClr val="000000"/>
              </a:solidFill>
              <a:latin typeface="Tahoma" pitchFamily="34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6"/>
          <p:cNvSpPr txBox="1">
            <a:spLocks noGrp="1" noChangeArrowheads="1"/>
          </p:cNvSpPr>
          <p:nvPr/>
        </p:nvSpPr>
        <p:spPr bwMode="auto">
          <a:xfrm>
            <a:off x="3881438" y="8686800"/>
            <a:ext cx="2974975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 defTabSz="393700" hangingPunct="0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635000" algn="l"/>
                <a:tab pos="1270000" algn="l"/>
                <a:tab pos="1903413" algn="l"/>
                <a:tab pos="2538413" algn="l"/>
              </a:tabLst>
            </a:pPr>
            <a:fld id="{C7701A32-E062-43EE-9CD9-EAFE0760D84A}" type="slidenum">
              <a:rPr lang="ru-RU" altLang="ru-RU" sz="1200">
                <a:solidFill>
                  <a:srgbClr val="000000"/>
                </a:solidFill>
                <a:latin typeface="Times New Roman" pitchFamily="18" charset="0"/>
                <a:ea typeface="Arial Unicode MS"/>
                <a:cs typeface="Arial Unicode MS"/>
              </a:rPr>
              <a:pPr algn="r" defTabSz="393700" hangingPunct="0">
                <a:lnSpc>
                  <a:spcPct val="95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635000" algn="l"/>
                  <a:tab pos="1270000" algn="l"/>
                  <a:tab pos="1903413" algn="l"/>
                  <a:tab pos="2538413" algn="l"/>
                </a:tabLst>
              </a:pPr>
              <a:t>37</a:t>
            </a:fld>
            <a:endParaRPr lang="ru-RU" altLang="ru-RU" sz="1200">
              <a:solidFill>
                <a:srgbClr val="000000"/>
              </a:solidFill>
              <a:latin typeface="Times New Roman" pitchFamily="18" charset="0"/>
              <a:ea typeface="Arial Unicode MS"/>
              <a:cs typeface="Arial Unicode MS"/>
            </a:endParaRPr>
          </a:p>
        </p:txBody>
      </p:sp>
      <p:sp>
        <p:nvSpPr>
          <p:cNvPr id="59395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6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none" lIns="0" tIns="0" rIns="0" bIns="0" anchor="ctr"/>
          <a:lstStyle/>
          <a:p>
            <a:pPr eaLnBrk="1" hangingPunct="1"/>
            <a:endParaRPr lang="ru-RU" alt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6"/>
          <p:cNvSpPr txBox="1">
            <a:spLocks noGrp="1" noChangeArrowheads="1"/>
          </p:cNvSpPr>
          <p:nvPr/>
        </p:nvSpPr>
        <p:spPr bwMode="auto">
          <a:xfrm>
            <a:off x="3881438" y="8686800"/>
            <a:ext cx="2974975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 defTabSz="393700" hangingPunct="0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635000" algn="l"/>
                <a:tab pos="1270000" algn="l"/>
                <a:tab pos="1903413" algn="l"/>
                <a:tab pos="2538413" algn="l"/>
              </a:tabLst>
            </a:pPr>
            <a:fld id="{37881F49-3F45-4B7D-8E90-14BD16E2299F}" type="slidenum">
              <a:rPr lang="ru-RU" altLang="ru-RU" sz="1200">
                <a:solidFill>
                  <a:srgbClr val="000000"/>
                </a:solidFill>
                <a:latin typeface="Times New Roman" pitchFamily="18" charset="0"/>
                <a:ea typeface="Arial Unicode MS"/>
                <a:cs typeface="Arial Unicode MS"/>
              </a:rPr>
              <a:pPr algn="r" defTabSz="393700" hangingPunct="0">
                <a:lnSpc>
                  <a:spcPct val="95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635000" algn="l"/>
                  <a:tab pos="1270000" algn="l"/>
                  <a:tab pos="1903413" algn="l"/>
                  <a:tab pos="2538413" algn="l"/>
                </a:tabLst>
              </a:pPr>
              <a:t>38</a:t>
            </a:fld>
            <a:endParaRPr lang="ru-RU" altLang="ru-RU" sz="1200">
              <a:solidFill>
                <a:srgbClr val="000000"/>
              </a:solidFill>
              <a:latin typeface="Times New Roman" pitchFamily="18" charset="0"/>
              <a:ea typeface="Arial Unicode MS"/>
              <a:cs typeface="Arial Unicode MS"/>
            </a:endParaRPr>
          </a:p>
        </p:txBody>
      </p:sp>
      <p:sp>
        <p:nvSpPr>
          <p:cNvPr id="61443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none" lIns="0" tIns="0" rIns="0" bIns="0" anchor="ctr"/>
          <a:lstStyle/>
          <a:p>
            <a:pPr eaLnBrk="1" hangingPunct="1"/>
            <a:endParaRPr lang="ru-RU" alt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</p:grpSp>
      </p:grpSp>
      <p:sp>
        <p:nvSpPr>
          <p:cNvPr id="181267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81268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8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39B41B-4D8D-49CD-8BD9-5A73620723C7}" type="datetimeFigureOut">
              <a:rPr lang="ru-RU"/>
              <a:pPr>
                <a:defRPr/>
              </a:pPr>
              <a:t>05.04.2023</a:t>
            </a:fld>
            <a:endParaRPr lang="ru-RU"/>
          </a:p>
        </p:txBody>
      </p:sp>
      <p:sp>
        <p:nvSpPr>
          <p:cNvPr id="19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934882-DCA6-4C19-9418-6FB7AAB63A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0CB063-D182-4535-89EE-4428309EA7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FBF081-1545-47CA-AF7E-61AEFF9B0E1C}" type="datetimeFigureOut">
              <a:rPr lang="ru-RU"/>
              <a:pPr>
                <a:defRPr/>
              </a:pPr>
              <a:t>05.04.2023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40D772-13EA-49B6-BE8C-74E05D26F7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3129F7-00FB-4578-9D10-F7F340CE6F7D}" type="datetimeFigureOut">
              <a:rPr lang="ru-RU"/>
              <a:pPr>
                <a:defRPr/>
              </a:pPr>
              <a:t>05.04.2023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98A71E-88D9-40D0-9E86-588953C95A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F1BCEA-4144-4F0D-BE86-750556A654C1}" type="datetimeFigureOut">
              <a:rPr lang="ru-RU"/>
              <a:pPr>
                <a:defRPr/>
              </a:pPr>
              <a:t>05.04.2023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DCF9E-5E9B-4CF2-9D09-F10CD4864E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268379-71A6-481C-AA3D-17CFB6AA604F}" type="datetimeFigureOut">
              <a:rPr lang="ru-RU"/>
              <a:pPr>
                <a:defRPr/>
              </a:pPr>
              <a:t>05.04.2023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362AF1-C570-4102-9EC4-4DE452D38D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23CCB4-64BF-416C-BFE3-350DF736CEB9}" type="datetimeFigureOut">
              <a:rPr lang="ru-RU"/>
              <a:pPr>
                <a:defRPr/>
              </a:pPr>
              <a:t>05.04.2023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581EC8-EDBE-45A4-9E6C-ACEB219F15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F606D0-398A-4CF3-99C0-B6C777CF861F}" type="datetimeFigureOut">
              <a:rPr lang="ru-RU"/>
              <a:pPr>
                <a:defRPr/>
              </a:pPr>
              <a:t>05.04.2023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3646E9-9988-4F1B-8C95-6B8D24F5AD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39A40A-050F-4091-91F4-49E759C86C47}" type="datetimeFigureOut">
              <a:rPr lang="ru-RU"/>
              <a:pPr>
                <a:defRPr/>
              </a:pPr>
              <a:t>05.04.2023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9FEC5E-D571-425C-B330-9861F47D81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99562F-C3E4-4B6F-9A54-6B6C4EC14605}" type="datetimeFigureOut">
              <a:rPr lang="ru-RU"/>
              <a:pPr>
                <a:defRPr/>
              </a:pPr>
              <a:t>05.04.2023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A791B6-7B6A-447B-B1CF-021DE78EE6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9538E5-AF71-4577-A6A0-AE3896CE5AA1}" type="datetimeFigureOut">
              <a:rPr lang="ru-RU"/>
              <a:pPr>
                <a:defRPr/>
              </a:pPr>
              <a:t>05.04.2023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6D6A31-35A1-4775-B739-0CFE60ADC4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2A627F-849E-4E26-8AB8-1E6F37A3BDAF}" type="datetimeFigureOut">
              <a:rPr lang="ru-RU"/>
              <a:pPr>
                <a:defRPr/>
              </a:pPr>
              <a:t>05.04.2023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0227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 Black" pitchFamily="34" charset="0"/>
              </a:defRPr>
            </a:lvl1pPr>
          </a:lstStyle>
          <a:p>
            <a:pPr>
              <a:defRPr/>
            </a:pPr>
            <a:fld id="{F46CA420-CEA8-4D11-9619-C7D2C0399F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28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180229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180230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180231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hlink"/>
                </a:solidFill>
              </a:endParaRPr>
            </a:p>
          </p:txBody>
        </p:sp>
        <p:sp>
          <p:nvSpPr>
            <p:cNvPr id="180232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hlink"/>
                </a:solidFill>
              </a:endParaRPr>
            </a:p>
          </p:txBody>
        </p:sp>
        <p:sp>
          <p:nvSpPr>
            <p:cNvPr id="180233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accent2"/>
                </a:solidFill>
              </a:endParaRPr>
            </a:p>
          </p:txBody>
        </p:sp>
        <p:sp>
          <p:nvSpPr>
            <p:cNvPr id="180234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hlink"/>
                </a:solidFill>
              </a:endParaRPr>
            </a:p>
          </p:txBody>
        </p:sp>
        <p:sp>
          <p:nvSpPr>
            <p:cNvPr id="180235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180236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accent2"/>
                </a:solidFill>
              </a:endParaRPr>
            </a:p>
          </p:txBody>
        </p:sp>
        <p:sp>
          <p:nvSpPr>
            <p:cNvPr id="180237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accent2"/>
                </a:solidFill>
              </a:endParaRPr>
            </a:p>
          </p:txBody>
        </p:sp>
      </p:grpSp>
      <p:sp>
        <p:nvSpPr>
          <p:cNvPr id="1029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30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80240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fld id="{2A68B3D5-E720-4871-9D01-209A68015C56}" type="datetimeFigureOut">
              <a:rPr lang="ru-RU"/>
              <a:pPr>
                <a:defRPr/>
              </a:pPr>
              <a:t>05.04.2023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0" r:id="rId2"/>
    <p:sldLayoutId id="2147483809" r:id="rId3"/>
    <p:sldLayoutId id="2147483808" r:id="rId4"/>
    <p:sldLayoutId id="2147483807" r:id="rId5"/>
    <p:sldLayoutId id="2147483806" r:id="rId6"/>
    <p:sldLayoutId id="2147483805" r:id="rId7"/>
    <p:sldLayoutId id="2147483804" r:id="rId8"/>
    <p:sldLayoutId id="2147483803" r:id="rId9"/>
    <p:sldLayoutId id="2147483802" r:id="rId10"/>
    <p:sldLayoutId id="214748380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emf"/><Relationship Id="rId4" Type="http://schemas.openxmlformats.org/officeDocument/2006/relationships/image" Target="../media/image9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hyperlink" Target="http://content.foto.mail.ru/list/kim69/_answers/i-2190.jpg" TargetMode="Externa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Содержимое 5"/>
          <p:cNvSpPr>
            <a:spLocks noGrp="1"/>
          </p:cNvSpPr>
          <p:nvPr>
            <p:ph idx="1"/>
          </p:nvPr>
        </p:nvSpPr>
        <p:spPr>
          <a:xfrm>
            <a:off x="457200" y="3284538"/>
            <a:ext cx="8229600" cy="2582862"/>
          </a:xfrm>
        </p:spPr>
        <p:txBody>
          <a:bodyPr/>
          <a:lstStyle/>
          <a:p>
            <a:pPr algn="ctr">
              <a:lnSpc>
                <a:spcPct val="70000"/>
              </a:lnSpc>
              <a:buFont typeface="Wingdings" pitchFamily="2" charset="2"/>
              <a:buNone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70000"/>
              </a:lnSpc>
              <a:buFont typeface="Wingdings" pitchFamily="2" charset="2"/>
              <a:buNone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70000"/>
              </a:lnSpc>
              <a:buFont typeface="Wingdings" pitchFamily="2" charset="2"/>
              <a:buNone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70000"/>
              </a:lnSpc>
              <a:buFont typeface="Wingdings" pitchFamily="2" charset="2"/>
              <a:buNone/>
            </a:pPr>
            <a:r>
              <a:rPr lang="ru-RU" b="1" dirty="0">
                <a:cs typeface="Times New Roman" pitchFamily="18" charset="0"/>
              </a:rPr>
              <a:t>Новрузова Линара, </a:t>
            </a:r>
          </a:p>
          <a:p>
            <a:pPr algn="ctr">
              <a:lnSpc>
                <a:spcPct val="70000"/>
              </a:lnSpc>
              <a:buFont typeface="Wingdings" pitchFamily="2" charset="2"/>
              <a:buNone/>
            </a:pPr>
            <a:r>
              <a:rPr lang="ru-RU" b="1" dirty="0">
                <a:cs typeface="Times New Roman" pitchFamily="18" charset="0"/>
              </a:rPr>
              <a:t>Педагог-психолог</a:t>
            </a:r>
          </a:p>
          <a:p>
            <a:pPr algn="ctr">
              <a:lnSpc>
                <a:spcPct val="70000"/>
              </a:lnSpc>
              <a:buFont typeface="Wingdings" pitchFamily="2" charset="2"/>
              <a:buNone/>
            </a:pPr>
            <a:r>
              <a:rPr lang="ru-RU" b="1" dirty="0">
                <a:cs typeface="Times New Roman" pitchFamily="18" charset="0"/>
              </a:rPr>
              <a:t> МОУ «Майская школа с крымскотатарским языком обучения имени </a:t>
            </a:r>
            <a:r>
              <a:rPr lang="ru-RU" b="1" dirty="0" err="1">
                <a:cs typeface="Times New Roman" pitchFamily="18" charset="0"/>
              </a:rPr>
              <a:t>Номана</a:t>
            </a:r>
            <a:r>
              <a:rPr lang="ru-RU" b="1" dirty="0">
                <a:cs typeface="Times New Roman" pitchFamily="18" charset="0"/>
              </a:rPr>
              <a:t> </a:t>
            </a:r>
            <a:r>
              <a:rPr lang="ru-RU" b="1">
                <a:cs typeface="Times New Roman" pitchFamily="18" charset="0"/>
              </a:rPr>
              <a:t>Челебиджихана» </a:t>
            </a:r>
            <a:endParaRPr lang="ru-RU" b="1" dirty="0">
              <a:cs typeface="Times New Roman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14340" name="WordArt 4"/>
          <p:cNvSpPr>
            <a:spLocks noChangeArrowheads="1" noChangeShapeType="1" noTextEdit="1"/>
          </p:cNvSpPr>
          <p:nvPr/>
        </p:nvSpPr>
        <p:spPr bwMode="auto">
          <a:xfrm>
            <a:off x="468313" y="1196975"/>
            <a:ext cx="8135937" cy="2806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Классный час: </a:t>
            </a:r>
          </a:p>
          <a:p>
            <a:pPr algn="ctr"/>
            <a:r>
              <a:rPr lang="ru-RU" sz="3600" b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"В мире профессий"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4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ru-RU"/>
              <a:t>Доскажите пословицу </a:t>
            </a:r>
          </a:p>
        </p:txBody>
      </p:sp>
      <p:sp>
        <p:nvSpPr>
          <p:cNvPr id="1536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000" b="1"/>
              <a:t>Землю ценят по плодам,</a:t>
            </a:r>
            <a:br>
              <a:rPr lang="ru-RU" sz="2000" b="1"/>
            </a:br>
            <a:r>
              <a:rPr lang="ru-RU" sz="2000" b="1"/>
              <a:t>а человека …</a:t>
            </a:r>
          </a:p>
          <a:p>
            <a:pPr eaLnBrk="1" hangingPunct="1">
              <a:lnSpc>
                <a:spcPct val="90000"/>
              </a:lnSpc>
            </a:pPr>
            <a:r>
              <a:rPr lang="ru-RU" sz="2000" b="1"/>
              <a:t>Землю солнце красит,</a:t>
            </a:r>
            <a:br>
              <a:rPr lang="ru-RU" sz="2000" b="1"/>
            </a:br>
            <a:r>
              <a:rPr lang="ru-RU" sz="2000" b="1"/>
              <a:t>а человека … </a:t>
            </a:r>
          </a:p>
          <a:p>
            <a:pPr eaLnBrk="1" hangingPunct="1">
              <a:lnSpc>
                <a:spcPct val="90000"/>
              </a:lnSpc>
            </a:pPr>
            <a:r>
              <a:rPr lang="ru-RU" sz="2000" b="1"/>
              <a:t>Где труд…</a:t>
            </a:r>
          </a:p>
          <a:p>
            <a:pPr eaLnBrk="1" hangingPunct="1">
              <a:lnSpc>
                <a:spcPct val="90000"/>
              </a:lnSpc>
            </a:pPr>
            <a:r>
              <a:rPr lang="ru-RU" sz="2000" b="1"/>
              <a:t> Без труда жить … </a:t>
            </a:r>
          </a:p>
          <a:p>
            <a:pPr eaLnBrk="1" hangingPunct="1">
              <a:lnSpc>
                <a:spcPct val="90000"/>
              </a:lnSpc>
            </a:pPr>
            <a:r>
              <a:rPr lang="ru-RU" sz="2000" b="1"/>
              <a:t>Недаром говорится, что … </a:t>
            </a:r>
          </a:p>
          <a:p>
            <a:pPr eaLnBrk="1" hangingPunct="1">
              <a:lnSpc>
                <a:spcPct val="90000"/>
              </a:lnSpc>
            </a:pPr>
            <a:r>
              <a:rPr lang="ru-RU" sz="2000" b="1"/>
              <a:t>Пока ленивый разомнётся,</a:t>
            </a:r>
            <a:br>
              <a:rPr lang="ru-RU" sz="2000" b="1"/>
            </a:br>
            <a:r>
              <a:rPr lang="ru-RU" sz="2000" b="1"/>
              <a:t>усердный … </a:t>
            </a:r>
          </a:p>
        </p:txBody>
      </p:sp>
      <p:sp>
        <p:nvSpPr>
          <p:cNvPr id="15363" name="Rectangle 5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400" b="1"/>
              <a:t>там и счастье </a:t>
            </a:r>
          </a:p>
          <a:p>
            <a:pPr>
              <a:lnSpc>
                <a:spcPct val="90000"/>
              </a:lnSpc>
            </a:pPr>
            <a:r>
              <a:rPr lang="ru-RU" sz="2400" b="1"/>
              <a:t>по делам </a:t>
            </a:r>
          </a:p>
          <a:p>
            <a:pPr>
              <a:lnSpc>
                <a:spcPct val="90000"/>
              </a:lnSpc>
            </a:pPr>
            <a:r>
              <a:rPr lang="ru-RU" sz="2400" b="1"/>
              <a:t>с работы вернётся </a:t>
            </a:r>
          </a:p>
          <a:p>
            <a:pPr>
              <a:lnSpc>
                <a:spcPct val="90000"/>
              </a:lnSpc>
            </a:pPr>
            <a:r>
              <a:rPr lang="ru-RU" sz="2400" b="1"/>
              <a:t>только небо коптить </a:t>
            </a:r>
          </a:p>
          <a:p>
            <a:pPr>
              <a:lnSpc>
                <a:spcPct val="90000"/>
              </a:lnSpc>
            </a:pPr>
            <a:r>
              <a:rPr lang="ru-RU" sz="2400" b="1"/>
              <a:t>труд </a:t>
            </a:r>
          </a:p>
          <a:p>
            <a:pPr>
              <a:lnSpc>
                <a:spcPct val="90000"/>
              </a:lnSpc>
            </a:pPr>
            <a:r>
              <a:rPr lang="ru-RU" sz="2400" b="1"/>
              <a:t>дело мастера боится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01752" y="228600"/>
            <a:ext cx="8534400" cy="758952"/>
          </a:xfrm>
        </p:spPr>
        <p:txBody>
          <a:bodyPr anchor="b"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1" kern="12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В мире профессий</a:t>
            </a:r>
          </a:p>
        </p:txBody>
      </p:sp>
      <p:pic>
        <p:nvPicPr>
          <p:cNvPr id="1026" name="Picture 2" descr="C:\Users\я\Desktop\профи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6013" y="1484313"/>
            <a:ext cx="6815137" cy="482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Объект 2"/>
          <p:cNvSpPr>
            <a:spLocks noGrp="1"/>
          </p:cNvSpPr>
          <p:nvPr>
            <p:ph sz="quarter" idx="4294967295"/>
          </p:nvPr>
        </p:nvSpPr>
        <p:spPr>
          <a:xfrm>
            <a:off x="301625" y="1527175"/>
            <a:ext cx="8504238" cy="5070475"/>
          </a:xfrm>
        </p:spPr>
        <p:txBody>
          <a:bodyPr/>
          <a:lstStyle/>
          <a:p>
            <a:pPr eaLnBrk="1" hangingPunct="1"/>
            <a:endParaRPr lang="ru-RU"/>
          </a:p>
          <a:p>
            <a:pPr eaLnBrk="1" hangingPunct="1"/>
            <a:endParaRPr lang="ru-RU"/>
          </a:p>
          <a:p>
            <a:pPr eaLnBrk="1" hangingPunct="1"/>
            <a:endParaRPr lang="ru-RU"/>
          </a:p>
          <a:p>
            <a:pPr eaLnBrk="1" hangingPunct="1"/>
            <a:endParaRPr lang="ru-RU"/>
          </a:p>
          <a:p>
            <a:pPr eaLnBrk="1" hangingPunct="1"/>
            <a:endParaRPr lang="ru-RU"/>
          </a:p>
          <a:p>
            <a:pPr eaLnBrk="1" hangingPunct="1"/>
            <a:endParaRPr lang="ru-RU"/>
          </a:p>
          <a:p>
            <a:pPr algn="r" eaLnBrk="1" hangingPunct="1">
              <a:buFont typeface="Wingdings" pitchFamily="2" charset="2"/>
              <a:buNone/>
            </a:pPr>
            <a:endParaRPr lang="ru-RU"/>
          </a:p>
          <a:p>
            <a:pPr algn="r" eaLnBrk="1" hangingPunct="1">
              <a:buFont typeface="Wingdings" pitchFamily="2" charset="2"/>
              <a:buNone/>
            </a:pPr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Заголовок 3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/>
            <a:r>
              <a:rPr lang="ru-RU" sz="4000" b="1">
                <a:latin typeface="Times New Roman" pitchFamily="18" charset="0"/>
                <a:cs typeface="Times New Roman" pitchFamily="18" charset="0"/>
              </a:rPr>
              <a:t>Лента жизни</a:t>
            </a:r>
          </a:p>
        </p:txBody>
      </p:sp>
      <p:cxnSp>
        <p:nvCxnSpPr>
          <p:cNvPr id="17410" name="AutoShape 1"/>
          <p:cNvCxnSpPr>
            <a:cxnSpLocks noChangeShapeType="1"/>
          </p:cNvCxnSpPr>
          <p:nvPr/>
        </p:nvCxnSpPr>
        <p:spPr bwMode="auto">
          <a:xfrm>
            <a:off x="755650" y="3284538"/>
            <a:ext cx="7561263" cy="46037"/>
          </a:xfrm>
          <a:prstGeom prst="straightConnector1">
            <a:avLst/>
          </a:prstGeom>
          <a:noFill/>
          <a:ln w="76200">
            <a:solidFill>
              <a:srgbClr val="7030A0"/>
            </a:solidFill>
            <a:round/>
            <a:headEnd/>
            <a:tailEnd type="triangle" w="med" len="med"/>
          </a:ln>
        </p:spPr>
      </p:cxnSp>
      <p:sp>
        <p:nvSpPr>
          <p:cNvPr id="17411" name="AutoShape 4"/>
          <p:cNvSpPr>
            <a:spLocks noChangeArrowheads="1"/>
          </p:cNvSpPr>
          <p:nvPr/>
        </p:nvSpPr>
        <p:spPr bwMode="auto">
          <a:xfrm>
            <a:off x="6084888" y="2852738"/>
            <a:ext cx="431800" cy="415925"/>
          </a:xfrm>
          <a:prstGeom prst="smileyFace">
            <a:avLst>
              <a:gd name="adj" fmla="val 4653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7412" name="AutoShape 3"/>
          <p:cNvSpPr>
            <a:spLocks noChangeArrowheads="1"/>
          </p:cNvSpPr>
          <p:nvPr/>
        </p:nvSpPr>
        <p:spPr bwMode="auto">
          <a:xfrm>
            <a:off x="7451725" y="2852738"/>
            <a:ext cx="433388" cy="431800"/>
          </a:xfrm>
          <a:prstGeom prst="smileyFace">
            <a:avLst>
              <a:gd name="adj" fmla="val 4653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7413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7414" name="Rectangle 8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sz="14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</a:t>
            </a:r>
            <a:endParaRPr lang="ru-RU" sz="1000">
              <a:ea typeface="Calibri" pitchFamily="34" charset="0"/>
              <a:cs typeface="Times New Roman" pitchFamily="18" charset="0"/>
            </a:endParaRPr>
          </a:p>
          <a:p>
            <a:pPr eaLnBrk="0" hangingPunct="0"/>
            <a:endParaRPr lang="ru-RU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7415" name="Прямоугольник 15"/>
          <p:cNvSpPr>
            <a:spLocks noChangeArrowheads="1"/>
          </p:cNvSpPr>
          <p:nvPr/>
        </p:nvSpPr>
        <p:spPr bwMode="auto">
          <a:xfrm>
            <a:off x="468313" y="3429000"/>
            <a:ext cx="203041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 i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Рождение </a:t>
            </a:r>
            <a:endParaRPr lang="ru-RU" sz="3200"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7416" name="Прямоугольник 16"/>
          <p:cNvSpPr>
            <a:spLocks noChangeArrowheads="1"/>
          </p:cNvSpPr>
          <p:nvPr/>
        </p:nvSpPr>
        <p:spPr bwMode="auto">
          <a:xfrm>
            <a:off x="2484438" y="3429000"/>
            <a:ext cx="568801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 i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lang="ru-RU" sz="3200" b="1" i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д/сад       школа        </a:t>
            </a:r>
            <a:r>
              <a:rPr lang="ru-RU" sz="2800" b="1" i="1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? </a:t>
            </a:r>
            <a:r>
              <a:rPr lang="ru-RU" sz="2800" b="1" i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</a:t>
            </a:r>
            <a:r>
              <a:rPr lang="ru-RU" sz="2800" b="1" i="1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? </a:t>
            </a:r>
            <a:r>
              <a:rPr lang="ru-RU" sz="2800" b="1" i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</a:t>
            </a:r>
            <a:endParaRPr lang="ru-RU" sz="2800"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7417" name="AutoShape 4"/>
          <p:cNvSpPr>
            <a:spLocks noChangeArrowheads="1"/>
          </p:cNvSpPr>
          <p:nvPr/>
        </p:nvSpPr>
        <p:spPr bwMode="auto">
          <a:xfrm>
            <a:off x="4572000" y="2852738"/>
            <a:ext cx="431800" cy="415925"/>
          </a:xfrm>
          <a:prstGeom prst="smileyFace">
            <a:avLst>
              <a:gd name="adj" fmla="val 4653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7418" name="AutoShape 4"/>
          <p:cNvSpPr>
            <a:spLocks noChangeArrowheads="1"/>
          </p:cNvSpPr>
          <p:nvPr/>
        </p:nvSpPr>
        <p:spPr bwMode="auto">
          <a:xfrm>
            <a:off x="2843213" y="2852738"/>
            <a:ext cx="433387" cy="415925"/>
          </a:xfrm>
          <a:prstGeom prst="smileyFace">
            <a:avLst>
              <a:gd name="adj" fmla="val 4653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7419" name="AutoShape 4"/>
          <p:cNvSpPr>
            <a:spLocks noChangeArrowheads="1"/>
          </p:cNvSpPr>
          <p:nvPr/>
        </p:nvSpPr>
        <p:spPr bwMode="auto">
          <a:xfrm>
            <a:off x="971550" y="2852738"/>
            <a:ext cx="431800" cy="415925"/>
          </a:xfrm>
          <a:prstGeom prst="smileyFace">
            <a:avLst>
              <a:gd name="adj" fmla="val 4653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/>
          </a:p>
        </p:txBody>
      </p:sp>
      <p:sp>
        <p:nvSpPr>
          <p:cNvPr id="18434" name="Rectangle 3"/>
          <p:cNvSpPr>
            <a:spLocks noChangeArrowheads="1"/>
          </p:cNvSpPr>
          <p:nvPr/>
        </p:nvSpPr>
        <p:spPr bwMode="auto">
          <a:xfrm>
            <a:off x="684213" y="2487613"/>
            <a:ext cx="5040312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/>
              <a:t> </a:t>
            </a:r>
            <a:r>
              <a:rPr lang="ru-RU" sz="2400" b="1"/>
              <a:t>«Если вы удачно выберете труд</a:t>
            </a:r>
          </a:p>
          <a:p>
            <a:pPr algn="ctr"/>
            <a:r>
              <a:rPr lang="ru-RU" sz="2400" b="1"/>
              <a:t>и вложите в него душу,</a:t>
            </a:r>
          </a:p>
          <a:p>
            <a:pPr algn="ctr"/>
            <a:r>
              <a:rPr lang="ru-RU" sz="2400" b="1"/>
              <a:t>то счастье само вас отыщет».</a:t>
            </a:r>
          </a:p>
          <a:p>
            <a:pPr algn="ctr"/>
            <a:r>
              <a:rPr lang="ru-RU" sz="2400" b="1"/>
              <a:t>                         К.Д. Ушинский.</a:t>
            </a:r>
            <a:r>
              <a:rPr lang="ru-RU"/>
              <a:t> </a:t>
            </a:r>
          </a:p>
        </p:txBody>
      </p:sp>
      <p:pic>
        <p:nvPicPr>
          <p:cNvPr id="6" name="Рисунок 5" descr="hello_html_m1fbb36c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67422" y="2282817"/>
            <a:ext cx="2807390" cy="37124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Содержимое 7"/>
          <p:cNvSpPr>
            <a:spLocks noGrp="1"/>
          </p:cNvSpPr>
          <p:nvPr>
            <p:ph idx="4294967295"/>
          </p:nvPr>
        </p:nvSpPr>
        <p:spPr>
          <a:xfrm>
            <a:off x="214313" y="1844675"/>
            <a:ext cx="8715375" cy="4870450"/>
          </a:xfrm>
        </p:spPr>
        <p:txBody>
          <a:bodyPr>
            <a:normAutofit/>
          </a:bodyPr>
          <a:lstStyle/>
          <a:p>
            <a:pPr eaLnBrk="1" hangingPunct="1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выбор профессии зависит от толщины кошелька.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профессия предназначена человеку от рождения.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Профессию можно выбирать «за компанию». </a:t>
            </a:r>
            <a:endParaRPr lang="en-US" sz="24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Медицинские показания имеют значение при выборе профессии.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педагог – не помощник в выборе профессии.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Профессия выбирается раз и навсегда.</a:t>
            </a:r>
          </a:p>
          <a:p>
            <a:pPr eaLnBrk="1" hangingPunct="1">
              <a:lnSpc>
                <a:spcPct val="150000"/>
              </a:lnSpc>
              <a:defRPr/>
            </a:pPr>
            <a:endParaRPr lang="ru-RU" b="1"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  <a:p>
            <a:pPr eaLnBrk="1" hangingPunct="1">
              <a:buFontTx/>
              <a:buNone/>
              <a:defRPr/>
            </a:pPr>
            <a:endParaRPr lang="ru-RU" sz="3600" b="1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042988" y="549275"/>
            <a:ext cx="6985000" cy="12239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Подумай и ответь, согласен ли ты с утверждениями:</a:t>
            </a:r>
          </a:p>
        </p:txBody>
      </p:sp>
    </p:spTree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4" descr="http://0.tqn.com/d/goeurope/1/5/a/7/chartres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24075" y="1557338"/>
            <a:ext cx="4319588" cy="417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Скругленный прямоугольник 3"/>
          <p:cNvSpPr/>
          <p:nvPr/>
        </p:nvSpPr>
        <p:spPr>
          <a:xfrm>
            <a:off x="1042988" y="404813"/>
            <a:ext cx="6769100" cy="10080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Легенда о строительстве собора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331913" y="6021388"/>
            <a:ext cx="6119812" cy="5762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Почему рабочие дали разный ответ.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 idx="4294967295"/>
          </p:nvPr>
        </p:nvSpPr>
        <p:spPr>
          <a:xfrm>
            <a:off x="457200" y="455795"/>
            <a:ext cx="8232631" cy="903469"/>
          </a:xfrm>
        </p:spPr>
        <p:txBody>
          <a:bodyPr lIns="45720" tIns="0" rIns="45720" bIns="0" anchor="b">
            <a:normAutofit/>
          </a:bodyPr>
          <a:lstStyle/>
          <a:p>
            <a:pPr algn="ctr" eaLnBrk="1" fontAlgn="auto" hangingPunct="1">
              <a:spcAft>
                <a:spcPts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/>
            </a:pPr>
            <a:r>
              <a:rPr lang="ru-RU" sz="3400" b="1" kern="1200" cap="all" dirty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5D194F"/>
                </a:solidFill>
              </a:rPr>
              <a:t>Закончить предложения</a:t>
            </a:r>
          </a:p>
        </p:txBody>
      </p:sp>
      <p:sp>
        <p:nvSpPr>
          <p:cNvPr id="22530" name="Прямоугольник 3"/>
          <p:cNvSpPr>
            <a:spLocks noChangeArrowheads="1"/>
          </p:cNvSpPr>
          <p:nvPr/>
        </p:nvSpPr>
        <p:spPr bwMode="auto">
          <a:xfrm>
            <a:off x="214313" y="1428750"/>
            <a:ext cx="7715250" cy="393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buFontTx/>
              <a:buAutoNum type="arabicPeriod"/>
            </a:pPr>
            <a:r>
              <a:rPr lang="ru-RU" altLang="ru-RU" sz="3600">
                <a:solidFill>
                  <a:srgbClr val="000000"/>
                </a:solidFill>
                <a:ea typeface="Arial Unicode MS"/>
                <a:cs typeface="Arial Unicode MS"/>
              </a:rPr>
              <a:t>Люди работают ради…</a:t>
            </a:r>
          </a:p>
          <a:p>
            <a:pPr eaLnBrk="0" hangingPunct="0">
              <a:buFontTx/>
              <a:buAutoNum type="arabicPeriod"/>
            </a:pPr>
            <a:r>
              <a:rPr lang="ru-RU" altLang="ru-RU" sz="3600">
                <a:solidFill>
                  <a:srgbClr val="000000"/>
                </a:solidFill>
                <a:ea typeface="Arial Unicode MS"/>
                <a:cs typeface="Arial Unicode MS"/>
              </a:rPr>
              <a:t>Настоящий труд – это…</a:t>
            </a:r>
          </a:p>
          <a:p>
            <a:pPr eaLnBrk="0" hangingPunct="0">
              <a:buFontTx/>
              <a:buAutoNum type="arabicPeriod"/>
            </a:pPr>
            <a:r>
              <a:rPr lang="ru-RU" altLang="ru-RU" sz="3600">
                <a:solidFill>
                  <a:srgbClr val="000000"/>
                </a:solidFill>
                <a:ea typeface="Arial Unicode MS"/>
                <a:cs typeface="Arial Unicode MS"/>
              </a:rPr>
              <a:t>При выборе профессии люди часто не учитывают…</a:t>
            </a:r>
          </a:p>
          <a:p>
            <a:pPr eaLnBrk="0" hangingPunct="0">
              <a:buFontTx/>
              <a:buAutoNum type="arabicPeriod"/>
            </a:pPr>
            <a:r>
              <a:rPr lang="ru-RU" altLang="ru-RU" sz="3600">
                <a:solidFill>
                  <a:srgbClr val="000000"/>
                </a:solidFill>
                <a:ea typeface="Arial Unicode MS"/>
                <a:cs typeface="Arial Unicode MS"/>
              </a:rPr>
              <a:t>В любом профессиональном труде самое важное…</a:t>
            </a:r>
          </a:p>
          <a:p>
            <a:pPr eaLnBrk="0" hangingPunct="0">
              <a:buFontTx/>
              <a:buAutoNum type="arabicPeriod"/>
            </a:pPr>
            <a:r>
              <a:rPr lang="ru-RU" altLang="ru-RU" sz="3600">
                <a:solidFill>
                  <a:srgbClr val="000000"/>
                </a:solidFill>
                <a:ea typeface="Arial Unicode MS"/>
                <a:cs typeface="Arial Unicode MS"/>
              </a:rPr>
              <a:t>Счастье – это…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214313" y="884238"/>
            <a:ext cx="8534400" cy="505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457200" indent="-457200" defTabSz="449263" hangingPunct="0">
              <a:lnSpc>
                <a:spcPct val="93000"/>
              </a:lnSpc>
              <a:buClr>
                <a:srgbClr val="000000"/>
              </a:buClr>
              <a:buSzPct val="100000"/>
              <a:buFont typeface="Trebuchet MS" pitchFamily="34" charset="0"/>
              <a:buAutoNum type="arabicPeriod"/>
            </a:pPr>
            <a:r>
              <a:rPr lang="ru-RU" altLang="ru-RU" sz="2400" b="1" u="sng">
                <a:solidFill>
                  <a:srgbClr val="000000"/>
                </a:solidFill>
                <a:ea typeface="Arial Unicode MS"/>
                <a:cs typeface="Arial Unicode MS"/>
              </a:rPr>
              <a:t>Люди работают ради</a:t>
            </a:r>
            <a:r>
              <a:rPr lang="ru-RU" altLang="ru-RU" sz="2400">
                <a:solidFill>
                  <a:srgbClr val="000000"/>
                </a:solidFill>
                <a:ea typeface="Arial Unicode MS"/>
                <a:cs typeface="Arial Unicode MS"/>
              </a:rPr>
              <a:t> удовлетворения своих потребностей, ради самовыражения собственного "Я".</a:t>
            </a:r>
          </a:p>
          <a:p>
            <a:pPr marL="457200" indent="-457200" defTabSz="449263" hangingPunct="0">
              <a:lnSpc>
                <a:spcPct val="93000"/>
              </a:lnSpc>
              <a:buClr>
                <a:srgbClr val="000000"/>
              </a:buClr>
              <a:buSzPct val="100000"/>
              <a:buFont typeface="Trebuchet MS" pitchFamily="34" charset="0"/>
              <a:buAutoNum type="arabicPeriod"/>
            </a:pPr>
            <a:r>
              <a:rPr lang="ru-RU" altLang="ru-RU" sz="2400" b="1" u="sng">
                <a:solidFill>
                  <a:srgbClr val="000000"/>
                </a:solidFill>
                <a:ea typeface="Arial Unicode MS"/>
                <a:cs typeface="Arial Unicode MS"/>
              </a:rPr>
              <a:t>Настоящий труд</a:t>
            </a:r>
            <a:r>
              <a:rPr lang="ru-RU" altLang="ru-RU" sz="2400">
                <a:solidFill>
                  <a:srgbClr val="000000"/>
                </a:solidFill>
                <a:ea typeface="Arial Unicode MS"/>
                <a:cs typeface="Arial Unicode MS"/>
              </a:rPr>
              <a:t> – это самоотдача и творчество.</a:t>
            </a:r>
          </a:p>
          <a:p>
            <a:pPr marL="457200" indent="-457200" defTabSz="449263" hangingPunct="0">
              <a:lnSpc>
                <a:spcPct val="93000"/>
              </a:lnSpc>
              <a:buClr>
                <a:srgbClr val="000000"/>
              </a:buClr>
              <a:buSzPct val="100000"/>
              <a:buFont typeface="Trebuchet MS" pitchFamily="34" charset="0"/>
              <a:buAutoNum type="arabicPeriod"/>
            </a:pPr>
            <a:r>
              <a:rPr lang="ru-RU" altLang="ru-RU" sz="2400" b="1" u="sng">
                <a:solidFill>
                  <a:srgbClr val="000000"/>
                </a:solidFill>
                <a:ea typeface="Arial Unicode MS"/>
                <a:cs typeface="Arial Unicode MS"/>
              </a:rPr>
              <a:t>При выборе профессии люди часто не учитывают</a:t>
            </a:r>
            <a:r>
              <a:rPr lang="ru-RU" altLang="ru-RU" sz="2400">
                <a:solidFill>
                  <a:srgbClr val="000000"/>
                </a:solidFill>
                <a:ea typeface="Arial Unicode MS"/>
                <a:cs typeface="Arial Unicode MS"/>
              </a:rPr>
              <a:t> понятия, которые выражаются тремя словами: хочу, могу, надо. </a:t>
            </a:r>
          </a:p>
          <a:p>
            <a:pPr marL="742950" lvl="1" defTabSz="449263" eaLnBrk="0" hangingPunct="0"/>
            <a:r>
              <a:rPr lang="ru-RU" altLang="ru-RU" sz="2400">
                <a:solidFill>
                  <a:srgbClr val="000000"/>
                </a:solidFill>
                <a:ea typeface="Arial Unicode MS"/>
                <a:cs typeface="Arial Unicode MS"/>
              </a:rPr>
              <a:t>А. Хочу - своё желание.</a:t>
            </a:r>
            <a:br>
              <a:rPr lang="ru-RU" altLang="ru-RU" sz="2400">
                <a:solidFill>
                  <a:srgbClr val="000000"/>
                </a:solidFill>
                <a:ea typeface="Arial Unicode MS"/>
                <a:cs typeface="Arial Unicode MS"/>
              </a:rPr>
            </a:br>
            <a:r>
              <a:rPr lang="ru-RU" altLang="ru-RU" sz="2400">
                <a:solidFill>
                  <a:srgbClr val="000000"/>
                </a:solidFill>
                <a:ea typeface="Arial Unicode MS"/>
                <a:cs typeface="Arial Unicode MS"/>
              </a:rPr>
              <a:t>Б. Могу - свои возможности, способности, знания, состояние здоровья.</a:t>
            </a:r>
            <a:br>
              <a:rPr lang="ru-RU" altLang="ru-RU" sz="2400">
                <a:solidFill>
                  <a:srgbClr val="000000"/>
                </a:solidFill>
                <a:ea typeface="Arial Unicode MS"/>
                <a:cs typeface="Arial Unicode MS"/>
              </a:rPr>
            </a:br>
            <a:r>
              <a:rPr lang="ru-RU" altLang="ru-RU" sz="2400">
                <a:solidFill>
                  <a:srgbClr val="000000"/>
                </a:solidFill>
                <a:ea typeface="Arial Unicode MS"/>
                <a:cs typeface="Arial Unicode MS"/>
              </a:rPr>
              <a:t>В. Надо - потребности рынка труда.</a:t>
            </a:r>
          </a:p>
          <a:p>
            <a:pPr marL="457200" indent="-457200" defTabSz="449263" eaLnBrk="0" hangingPunct="0">
              <a:buFont typeface="Trebuchet MS" pitchFamily="34" charset="0"/>
              <a:buAutoNum type="arabicPeriod"/>
            </a:pPr>
            <a:r>
              <a:rPr lang="ru-RU" altLang="ru-RU" sz="2400" b="1" u="sng">
                <a:solidFill>
                  <a:srgbClr val="000000"/>
                </a:solidFill>
                <a:ea typeface="Arial Unicode MS"/>
                <a:cs typeface="Arial Unicode MS"/>
              </a:rPr>
              <a:t>В любом профессиональном труде самое важное</a:t>
            </a:r>
            <a:r>
              <a:rPr lang="ru-RU" altLang="ru-RU" sz="2400">
                <a:solidFill>
                  <a:srgbClr val="000000"/>
                </a:solidFill>
                <a:ea typeface="Arial Unicode MS"/>
                <a:cs typeface="Arial Unicode MS"/>
              </a:rPr>
              <a:t> – знания, и умение их применять на практике. </a:t>
            </a:r>
          </a:p>
          <a:p>
            <a:pPr marL="457200" indent="-457200" defTabSz="449263" eaLnBrk="0" hangingPunct="0">
              <a:buFont typeface="Trebuchet MS" pitchFamily="34" charset="0"/>
              <a:buAutoNum type="arabicPeriod"/>
            </a:pPr>
            <a:r>
              <a:rPr lang="ru-RU" altLang="ru-RU" sz="2400" b="1" u="sng">
                <a:solidFill>
                  <a:srgbClr val="000000"/>
                </a:solidFill>
                <a:ea typeface="Arial Unicode MS"/>
                <a:cs typeface="Arial Unicode MS"/>
              </a:rPr>
              <a:t>Счастье</a:t>
            </a:r>
            <a:r>
              <a:rPr lang="ru-RU" altLang="ru-RU" sz="2400">
                <a:solidFill>
                  <a:srgbClr val="000000"/>
                </a:solidFill>
                <a:ea typeface="Arial Unicode MS"/>
                <a:cs typeface="Arial Unicode MS"/>
              </a:rPr>
              <a:t> - это когда утром с радостью идёшь на работу, а вечером с радостью возвращаешься домой.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Текст 9"/>
          <p:cNvSpPr>
            <a:spLocks noGrp="1"/>
          </p:cNvSpPr>
          <p:nvPr>
            <p:ph type="body" idx="4294967295"/>
          </p:nvPr>
        </p:nvSpPr>
        <p:spPr>
          <a:xfrm>
            <a:off x="431800" y="5805488"/>
            <a:ext cx="8712200" cy="1673225"/>
          </a:xfrm>
        </p:spPr>
        <p:txBody>
          <a:bodyPr/>
          <a:lstStyle/>
          <a:p>
            <a:pPr marL="0" indent="0" algn="ctr" eaLnBrk="1" hangingPunct="1">
              <a:buFont typeface="Wingdings" pitchFamily="2" charset="2"/>
              <a:buNone/>
            </a:pPr>
            <a:r>
              <a:rPr lang="ru-RU" sz="1800" b="1">
                <a:solidFill>
                  <a:srgbClr val="002060"/>
                </a:solidFill>
              </a:rPr>
              <a:t>«БЕРИСЬ ЗА ТО, К ЧЕМУ ТЫ СКЛОНЕН, КОЛЬ ХОЧЕШЬ, ЧТОБ В ДЕЛАХ УСПЕШНЫЙ БЫЛ КОНЕЦ»</a:t>
            </a: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ru-RU" sz="1800" b="1">
                <a:solidFill>
                  <a:srgbClr val="002060"/>
                </a:solidFill>
              </a:rPr>
              <a:t>И.А. КРЫЛОВ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722313" y="533400"/>
            <a:ext cx="7772400" cy="1167408"/>
          </a:xfrm>
        </p:spPr>
        <p:txBody>
          <a:bodyPr anchor="b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000" b="1" kern="1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Формула успешного выбора профессии</a:t>
            </a:r>
          </a:p>
        </p:txBody>
      </p:sp>
      <p:sp>
        <p:nvSpPr>
          <p:cNvPr id="4" name="Овал 3"/>
          <p:cNvSpPr/>
          <p:nvPr/>
        </p:nvSpPr>
        <p:spPr>
          <a:xfrm>
            <a:off x="2470150" y="3673475"/>
            <a:ext cx="2232025" cy="2089150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могу</a:t>
            </a:r>
          </a:p>
        </p:txBody>
      </p:sp>
      <p:sp>
        <p:nvSpPr>
          <p:cNvPr id="6" name="Овал 5"/>
          <p:cNvSpPr/>
          <p:nvPr/>
        </p:nvSpPr>
        <p:spPr>
          <a:xfrm>
            <a:off x="4459559" y="3689463"/>
            <a:ext cx="2160240" cy="2053560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надо</a:t>
            </a:r>
          </a:p>
        </p:txBody>
      </p:sp>
      <p:sp>
        <p:nvSpPr>
          <p:cNvPr id="7" name="Овал 6"/>
          <p:cNvSpPr/>
          <p:nvPr/>
        </p:nvSpPr>
        <p:spPr>
          <a:xfrm>
            <a:off x="3419475" y="1989138"/>
            <a:ext cx="2254250" cy="2220912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хочу</a:t>
            </a:r>
          </a:p>
        </p:txBody>
      </p:sp>
      <p:sp>
        <p:nvSpPr>
          <p:cNvPr id="9" name="Равнобедренный треугольник 8"/>
          <p:cNvSpPr/>
          <p:nvPr/>
        </p:nvSpPr>
        <p:spPr>
          <a:xfrm rot="10800000">
            <a:off x="3797300" y="3716338"/>
            <a:ext cx="1323975" cy="1236662"/>
          </a:xfrm>
          <a:prstGeom prst="triangl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FF0000"/>
              </a:solidFill>
            </a:endParaRPr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1666875" y="990600"/>
            <a:ext cx="1606550" cy="21177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/>
          <p:cNvSpPr/>
          <p:nvPr/>
        </p:nvSpPr>
        <p:spPr>
          <a:xfrm>
            <a:off x="1571625" y="2500313"/>
            <a:ext cx="2428875" cy="2286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r>
              <a:rPr lang="ru-RU" sz="2800">
                <a:solidFill>
                  <a:srgbClr val="FFFFFF"/>
                </a:solidFill>
                <a:latin typeface="Trebuchet MS" pitchFamily="34" charset="0"/>
                <a:ea typeface="Arial Unicode MS" pitchFamily="34" charset="-128"/>
              </a:rPr>
              <a:t>хочу</a:t>
            </a:r>
          </a:p>
        </p:txBody>
      </p:sp>
      <p:sp>
        <p:nvSpPr>
          <p:cNvPr id="6" name="Овал 5"/>
          <p:cNvSpPr/>
          <p:nvPr/>
        </p:nvSpPr>
        <p:spPr>
          <a:xfrm>
            <a:off x="3500438" y="2500313"/>
            <a:ext cx="2428875" cy="22860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r>
              <a:rPr lang="ru-RU" sz="2800">
                <a:solidFill>
                  <a:srgbClr val="FFFFFF"/>
                </a:solidFill>
                <a:latin typeface="Trebuchet MS" pitchFamily="34" charset="0"/>
                <a:ea typeface="Arial Unicode MS" pitchFamily="34" charset="-128"/>
              </a:rPr>
              <a:t>могу</a:t>
            </a:r>
          </a:p>
        </p:txBody>
      </p:sp>
      <p:sp>
        <p:nvSpPr>
          <p:cNvPr id="7" name="Овал 6"/>
          <p:cNvSpPr/>
          <p:nvPr/>
        </p:nvSpPr>
        <p:spPr>
          <a:xfrm>
            <a:off x="2500313" y="3857625"/>
            <a:ext cx="2428875" cy="2286000"/>
          </a:xfrm>
          <a:prstGeom prst="ellipse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r>
              <a:rPr lang="ru-RU" sz="2800">
                <a:solidFill>
                  <a:srgbClr val="FFFFFF"/>
                </a:solidFill>
                <a:latin typeface="Trebuchet MS" pitchFamily="34" charset="0"/>
                <a:ea typeface="Arial Unicode MS" pitchFamily="34" charset="-128"/>
              </a:rPr>
              <a:t>надо</a:t>
            </a:r>
          </a:p>
        </p:txBody>
      </p:sp>
      <p:sp>
        <p:nvSpPr>
          <p:cNvPr id="25604" name="Rectangle 2"/>
          <p:cNvSpPr>
            <a:spLocks noChangeArrowheads="1"/>
          </p:cNvSpPr>
          <p:nvPr/>
        </p:nvSpPr>
        <p:spPr bwMode="auto">
          <a:xfrm>
            <a:off x="142875" y="508000"/>
            <a:ext cx="831215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buFont typeface="Times New Roman" pitchFamily="18" charset="0"/>
              <a:buNone/>
            </a:pPr>
            <a:r>
              <a:rPr lang="ru-RU" altLang="ru-RU" sz="2800" b="1">
                <a:solidFill>
                  <a:srgbClr val="8A2E4E"/>
                </a:solidFill>
                <a:ea typeface="Arial Unicode MS"/>
                <a:cs typeface="Arial Unicode MS"/>
              </a:rPr>
              <a:t>хочу </a:t>
            </a:r>
            <a:r>
              <a:rPr lang="ru-RU" altLang="ru-RU" sz="2800">
                <a:solidFill>
                  <a:srgbClr val="000000"/>
                </a:solidFill>
                <a:ea typeface="Arial Unicode MS"/>
                <a:cs typeface="Arial Unicode MS"/>
              </a:rPr>
              <a:t>- все, что мне нравится, к чему лежит душа</a:t>
            </a:r>
          </a:p>
          <a:p>
            <a:pPr eaLnBrk="0" hangingPunct="0">
              <a:buFont typeface="Times New Roman" pitchFamily="18" charset="0"/>
              <a:buNone/>
            </a:pPr>
            <a:r>
              <a:rPr lang="ru-RU" altLang="ru-RU" sz="2800" b="1">
                <a:solidFill>
                  <a:srgbClr val="8A2E4E"/>
                </a:solidFill>
                <a:ea typeface="Arial Unicode MS"/>
                <a:cs typeface="Arial Unicode MS"/>
              </a:rPr>
              <a:t>могу</a:t>
            </a:r>
            <a:r>
              <a:rPr lang="ru-RU" altLang="ru-RU" sz="2800">
                <a:solidFill>
                  <a:srgbClr val="000000"/>
                </a:solidFill>
                <a:ea typeface="Arial Unicode MS"/>
                <a:cs typeface="Arial Unicode MS"/>
              </a:rPr>
              <a:t> - все, что мне по силам, по способностям</a:t>
            </a:r>
          </a:p>
          <a:p>
            <a:pPr eaLnBrk="0" hangingPunct="0">
              <a:buFont typeface="Times New Roman" pitchFamily="18" charset="0"/>
              <a:buNone/>
            </a:pPr>
            <a:r>
              <a:rPr lang="ru-RU" altLang="ru-RU" sz="2800" b="1">
                <a:solidFill>
                  <a:srgbClr val="8A2E4E"/>
                </a:solidFill>
                <a:ea typeface="Arial Unicode MS"/>
                <a:cs typeface="Arial Unicode MS"/>
              </a:rPr>
              <a:t>надо</a:t>
            </a:r>
            <a:r>
              <a:rPr lang="ru-RU" altLang="ru-RU" sz="2800">
                <a:solidFill>
                  <a:srgbClr val="000000"/>
                </a:solidFill>
                <a:ea typeface="Arial Unicode MS"/>
                <a:cs typeface="Arial Unicode MS"/>
              </a:rPr>
              <a:t> -все, что нужно для общества, страны</a:t>
            </a:r>
          </a:p>
          <a:p>
            <a:pPr eaLnBrk="0" hangingPunct="0"/>
            <a:endParaRPr lang="ru-RU" altLang="ru-RU" sz="2800">
              <a:solidFill>
                <a:srgbClr val="000000"/>
              </a:solidFill>
              <a:ea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50825" y="188913"/>
            <a:ext cx="8534400" cy="1944687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b">
            <a:normAutofit/>
          </a:bodyPr>
          <a:lstStyle/>
          <a:p>
            <a:pPr algn="ctr" eaLnBrk="1" hangingPunct="1">
              <a:defRPr/>
            </a:pPr>
            <a:r>
              <a:rPr lang="ru-RU">
                <a:solidFill>
                  <a:srgbClr val="002060"/>
                </a:solidFill>
              </a:rPr>
              <a:t>В мире существуют около 50 тысяч профессий. Их можно разделить на 5 типов.</a:t>
            </a:r>
          </a:p>
        </p:txBody>
      </p:sp>
      <p:pic>
        <p:nvPicPr>
          <p:cNvPr id="1026" name="Picture 2" descr="C:\Documents and Settings\хозяин\Рабочий стол\Ольга\_1_~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19250" y="2349500"/>
            <a:ext cx="5678488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11379"/>
            <a:ext cx="8964488" cy="571837"/>
          </a:xfrm>
        </p:spPr>
        <p:txBody>
          <a:bodyPr anchor="b"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4000" b="1" kern="12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I </a:t>
            </a:r>
            <a:r>
              <a:rPr lang="ru-RU" sz="4000" b="1" kern="12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тип: «Человек-природа»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4294967295"/>
          </p:nvPr>
        </p:nvSpPr>
        <p:spPr>
          <a:xfrm>
            <a:off x="457200" y="1052513"/>
            <a:ext cx="8202613" cy="4795837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ru-RU" sz="2800"/>
              <a:t>   Люди этих профессий имеют дело с живой и неживой природой.</a:t>
            </a:r>
          </a:p>
          <a:p>
            <a:pPr eaLnBrk="1" hangingPunct="1"/>
            <a:r>
              <a:rPr lang="ru-RU" sz="2800" b="1"/>
              <a:t>-ветеринар</a:t>
            </a:r>
          </a:p>
          <a:p>
            <a:pPr eaLnBrk="1" hangingPunct="1"/>
            <a:r>
              <a:rPr lang="ru-RU" sz="2800" b="1"/>
              <a:t>-агроном                                        </a:t>
            </a:r>
          </a:p>
          <a:p>
            <a:pPr eaLnBrk="1" hangingPunct="1"/>
            <a:r>
              <a:rPr lang="ru-RU" sz="2800"/>
              <a:t>-</a:t>
            </a:r>
            <a:r>
              <a:rPr lang="ru-RU" sz="2800" b="1"/>
              <a:t>гидролог</a:t>
            </a:r>
            <a:endParaRPr lang="ru-RU" sz="2800"/>
          </a:p>
          <a:p>
            <a:pPr eaLnBrk="1" hangingPunct="1"/>
            <a:r>
              <a:rPr lang="ru-RU" sz="2800" b="1"/>
              <a:t>-овцевод                                          </a:t>
            </a:r>
            <a:endParaRPr lang="ru-RU" sz="2800"/>
          </a:p>
          <a:p>
            <a:pPr eaLnBrk="1" hangingPunct="1"/>
            <a:r>
              <a:rPr lang="ru-RU" sz="2800" b="1"/>
              <a:t>-механизатор                          </a:t>
            </a:r>
            <a:endParaRPr lang="ru-RU" sz="2800"/>
          </a:p>
          <a:p>
            <a:pPr eaLnBrk="1" hangingPunct="1"/>
            <a:r>
              <a:rPr lang="ru-RU" sz="2800" b="1"/>
              <a:t>-тракторист                                                   </a:t>
            </a:r>
          </a:p>
        </p:txBody>
      </p:sp>
      <p:pic>
        <p:nvPicPr>
          <p:cNvPr id="2867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43663" y="3357563"/>
            <a:ext cx="1295400" cy="162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28600"/>
            <a:ext cx="9144000" cy="758952"/>
          </a:xfrm>
        </p:spPr>
        <p:txBody>
          <a:bodyPr anchor="b"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4000" b="1" kern="12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II</a:t>
            </a:r>
            <a:r>
              <a:rPr lang="ru-RU" sz="4000" b="1" kern="12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тип: «Человек-техника»</a:t>
            </a:r>
          </a:p>
        </p:txBody>
      </p:sp>
      <p:sp>
        <p:nvSpPr>
          <p:cNvPr id="9" name="Содержимое 8"/>
          <p:cNvSpPr>
            <a:spLocks noGrp="1"/>
          </p:cNvSpPr>
          <p:nvPr>
            <p:ph sz="quarter" idx="4294967295"/>
          </p:nvPr>
        </p:nvSpPr>
        <p:spPr>
          <a:xfrm>
            <a:off x="457200" y="1412875"/>
            <a:ext cx="8202613" cy="443547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/>
              <a:t>Люди этих профессий имеют дело с  техническими устройствами</a:t>
            </a:r>
          </a:p>
          <a:p>
            <a:pPr eaLnBrk="1" hangingPunct="1"/>
            <a:r>
              <a:rPr lang="ru-RU" b="1"/>
              <a:t>-летчики</a:t>
            </a:r>
          </a:p>
          <a:p>
            <a:pPr eaLnBrk="1" hangingPunct="1"/>
            <a:r>
              <a:rPr lang="ru-RU" b="1"/>
              <a:t>-водители</a:t>
            </a:r>
          </a:p>
          <a:p>
            <a:pPr eaLnBrk="1" hangingPunct="1"/>
            <a:r>
              <a:rPr lang="ru-RU" b="1"/>
              <a:t>-матросы</a:t>
            </a:r>
          </a:p>
          <a:p>
            <a:pPr eaLnBrk="1" hangingPunct="1"/>
            <a:r>
              <a:rPr lang="ru-RU" b="1"/>
              <a:t>-токари</a:t>
            </a:r>
          </a:p>
          <a:p>
            <a:pPr eaLnBrk="1" hangingPunct="1"/>
            <a:r>
              <a:rPr lang="ru-RU" b="1"/>
              <a:t>-слесари </a:t>
            </a:r>
            <a:r>
              <a:rPr lang="ru-RU"/>
              <a:t>и др.</a:t>
            </a:r>
          </a:p>
        </p:txBody>
      </p:sp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24300" y="3716338"/>
            <a:ext cx="2600325" cy="208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43663" y="3933825"/>
            <a:ext cx="2160587" cy="2319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d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01752" y="228600"/>
            <a:ext cx="8534400" cy="758952"/>
          </a:xfrm>
        </p:spPr>
        <p:txBody>
          <a:bodyPr anchor="b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4000" b="1" kern="12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III</a:t>
            </a:r>
            <a:r>
              <a:rPr lang="ru-RU" sz="4000" b="1" kern="12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 тип: «Человек-человек»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4294967295"/>
          </p:nvPr>
        </p:nvSpPr>
        <p:spPr>
          <a:xfrm>
            <a:off x="179388" y="1484313"/>
            <a:ext cx="8626475" cy="457200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en-US"/>
              <a:t>   </a:t>
            </a:r>
            <a:r>
              <a:rPr lang="ru-RU"/>
              <a:t>Предметом труда в этой профессии является другой человек, а характерной чертой деятельности является воздействие на других.</a:t>
            </a:r>
          </a:p>
          <a:p>
            <a:pPr eaLnBrk="1" hangingPunct="1"/>
            <a:r>
              <a:rPr lang="ru-RU" b="1"/>
              <a:t>               -учитель</a:t>
            </a:r>
          </a:p>
          <a:p>
            <a:pPr eaLnBrk="1" hangingPunct="1"/>
            <a:r>
              <a:rPr lang="ru-RU" b="1"/>
              <a:t>               -врач</a:t>
            </a:r>
          </a:p>
          <a:p>
            <a:pPr eaLnBrk="1" hangingPunct="1"/>
            <a:r>
              <a:rPr lang="ru-RU" b="1"/>
              <a:t>               -журналист</a:t>
            </a:r>
          </a:p>
          <a:p>
            <a:pPr eaLnBrk="1" hangingPunct="1"/>
            <a:r>
              <a:rPr lang="ru-RU" b="1"/>
              <a:t>               -продавец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483" y="4010794"/>
            <a:ext cx="1453334" cy="18046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2772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64163" y="4076700"/>
            <a:ext cx="1828800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3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596188" y="3500438"/>
            <a:ext cx="116205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heel spokes="8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79512" y="228600"/>
            <a:ext cx="8964488" cy="758952"/>
          </a:xfrm>
        </p:spPr>
        <p:txBody>
          <a:bodyPr anchor="b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3200" b="1" kern="12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IV</a:t>
            </a:r>
            <a:r>
              <a:rPr lang="ru-RU" sz="3200" b="1" kern="12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тип: «Человек - знаковая система»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4294967295"/>
          </p:nvPr>
        </p:nvSpPr>
        <p:spPr>
          <a:xfrm>
            <a:off x="457200" y="1196975"/>
            <a:ext cx="8202613" cy="5184775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/>
              <a:t>   Специалисты этого типа используют в своем труде различные знаки: устная и письменная речь, цифры, химические и физические символы, ноты, схемы, карты, графики, рисунки, дорожные знаки и т.д.</a:t>
            </a:r>
          </a:p>
          <a:p>
            <a:pPr eaLnBrk="1" hangingPunct="1">
              <a:lnSpc>
                <a:spcPct val="90000"/>
              </a:lnSpc>
            </a:pPr>
            <a:r>
              <a:rPr lang="ru-RU" b="1"/>
              <a:t>-бухгалтеры</a:t>
            </a:r>
          </a:p>
          <a:p>
            <a:pPr eaLnBrk="1" hangingPunct="1">
              <a:lnSpc>
                <a:spcPct val="90000"/>
              </a:lnSpc>
            </a:pPr>
            <a:r>
              <a:rPr lang="ru-RU" b="1"/>
              <a:t>-ученые люди</a:t>
            </a:r>
          </a:p>
          <a:p>
            <a:pPr eaLnBrk="1" hangingPunct="1">
              <a:lnSpc>
                <a:spcPct val="90000"/>
              </a:lnSpc>
            </a:pPr>
            <a:r>
              <a:rPr lang="ru-RU" b="1"/>
              <a:t>-работники лабораторий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b="1"/>
              <a:t> и научных центров</a:t>
            </a:r>
          </a:p>
          <a:p>
            <a:pPr eaLnBrk="1" hangingPunct="1">
              <a:lnSpc>
                <a:spcPct val="90000"/>
              </a:lnSpc>
            </a:pPr>
            <a:endParaRPr lang="ru-RU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/>
              <a:t>  </a:t>
            </a:r>
          </a:p>
          <a:p>
            <a:pPr eaLnBrk="1" hangingPunct="1">
              <a:lnSpc>
                <a:spcPct val="90000"/>
              </a:lnSpc>
            </a:pPr>
            <a:endParaRPr lang="ru-RU" b="1"/>
          </a:p>
        </p:txBody>
      </p:sp>
      <p:pic>
        <p:nvPicPr>
          <p:cNvPr id="3481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08850" y="4221163"/>
            <a:ext cx="1616075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84888" y="3573463"/>
            <a:ext cx="11430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zoom dir="in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01752" y="229735"/>
            <a:ext cx="8534400" cy="1030231"/>
          </a:xfrm>
        </p:spPr>
        <p:txBody>
          <a:bodyPr anchor="b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400" b="1" kern="12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V</a:t>
            </a:r>
            <a:r>
              <a:rPr lang="ru-RU" sz="2400" b="1" kern="12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тип: «Человек художественный образ»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4294967295"/>
          </p:nvPr>
        </p:nvSpPr>
        <p:spPr>
          <a:xfrm>
            <a:off x="457200" y="1341438"/>
            <a:ext cx="8202613" cy="4506912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ru-RU"/>
              <a:t>Людей этого типа отличает наличие живого образного мышления, художественная фантазия, талант.</a:t>
            </a:r>
          </a:p>
          <a:p>
            <a:pPr eaLnBrk="1" hangingPunct="1"/>
            <a:r>
              <a:rPr lang="ru-RU" b="1"/>
              <a:t>-музыканты</a:t>
            </a:r>
          </a:p>
          <a:p>
            <a:pPr eaLnBrk="1" hangingPunct="1"/>
            <a:r>
              <a:rPr lang="ru-RU" b="1"/>
              <a:t>-художники</a:t>
            </a:r>
          </a:p>
          <a:p>
            <a:pPr eaLnBrk="1" hangingPunct="1"/>
            <a:r>
              <a:rPr lang="ru-RU" b="1"/>
              <a:t>-актеры</a:t>
            </a:r>
          </a:p>
          <a:p>
            <a:pPr eaLnBrk="1" hangingPunct="1"/>
            <a:r>
              <a:rPr lang="ru-RU" b="1"/>
              <a:t>-дизайнеры и др.</a:t>
            </a:r>
          </a:p>
        </p:txBody>
      </p:sp>
      <p:pic>
        <p:nvPicPr>
          <p:cNvPr id="36867" name="Picture 2" descr="C:\Documents and Settings\хозяин\Рабочий стол\Ольга\0009-015-Professii-02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80063" y="3500438"/>
            <a:ext cx="3168650" cy="281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811213"/>
          </a:xfrm>
        </p:spPr>
        <p:txBody>
          <a:bodyPr/>
          <a:lstStyle/>
          <a:p>
            <a:pPr algn="ctr" eaLnBrk="1" hangingPunct="1"/>
            <a:r>
              <a:rPr lang="ru-RU" sz="7800">
                <a:solidFill>
                  <a:schemeClr val="hlink"/>
                </a:solidFill>
              </a:rPr>
              <a:t>Тест</a:t>
            </a:r>
          </a:p>
        </p:txBody>
      </p:sp>
      <p:sp>
        <p:nvSpPr>
          <p:cNvPr id="389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73238"/>
            <a:ext cx="8229600" cy="4094162"/>
          </a:xfrm>
        </p:spPr>
        <p:txBody>
          <a:bodyPr/>
          <a:lstStyle/>
          <a:p>
            <a:pPr marL="514350" indent="-514350" algn="ctr" eaLnBrk="1" hangingPunct="1">
              <a:buFont typeface="Wingdings" pitchFamily="2" charset="2"/>
              <a:buNone/>
            </a:pPr>
            <a:r>
              <a:rPr lang="ru-RU" sz="3600" b="1"/>
              <a:t>1. Новогодняя ночь для вас - лучшее время, чтобы:</a:t>
            </a:r>
            <a:r>
              <a:rPr lang="ru-RU" b="1"/>
              <a:t> </a:t>
            </a:r>
            <a:endParaRPr lang="ru-RU"/>
          </a:p>
          <a:p>
            <a:pPr marL="514350" indent="-514350" eaLnBrk="1" hangingPunct="1">
              <a:buFont typeface="Wingdings" pitchFamily="2" charset="2"/>
              <a:buNone/>
            </a:pPr>
            <a:r>
              <a:rPr lang="ru-RU"/>
              <a:t>а) выспаться; </a:t>
            </a:r>
          </a:p>
          <a:p>
            <a:pPr marL="514350" indent="-514350" eaLnBrk="1" hangingPunct="1">
              <a:buFont typeface="Wingdings" pitchFamily="2" charset="2"/>
              <a:buNone/>
            </a:pPr>
            <a:r>
              <a:rPr lang="ru-RU"/>
              <a:t>б) посмотреть телевизор вместе с семьей; </a:t>
            </a:r>
          </a:p>
          <a:p>
            <a:pPr marL="514350" indent="-514350" eaLnBrk="1" hangingPunct="1">
              <a:buFont typeface="Wingdings" pitchFamily="2" charset="2"/>
              <a:buNone/>
            </a:pPr>
            <a:r>
              <a:rPr lang="ru-RU"/>
              <a:t>в) оказаться в кругу друзей. </a:t>
            </a:r>
          </a:p>
        </p:txBody>
      </p:sp>
      <p:sp>
        <p:nvSpPr>
          <p:cNvPr id="38915" name="Rectangle 4"/>
          <p:cNvSpPr>
            <a:spLocks noChangeArrowheads="1"/>
          </p:cNvSpPr>
          <p:nvPr/>
        </p:nvSpPr>
        <p:spPr bwMode="auto">
          <a:xfrm>
            <a:off x="4479925" y="324485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z="7800">
                <a:solidFill>
                  <a:schemeClr val="hlink"/>
                </a:solidFill>
              </a:rPr>
              <a:t>Тест</a:t>
            </a:r>
            <a:r>
              <a:rPr lang="ru-RU">
                <a:solidFill>
                  <a:schemeClr val="hlink"/>
                </a:solidFill>
              </a:rPr>
              <a:t> </a:t>
            </a:r>
          </a:p>
        </p:txBody>
      </p:sp>
      <p:sp>
        <p:nvSpPr>
          <p:cNvPr id="399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00213"/>
            <a:ext cx="8229600" cy="4167187"/>
          </a:xfrm>
        </p:spPr>
        <p:txBody>
          <a:bodyPr/>
          <a:lstStyle/>
          <a:p>
            <a:pPr eaLnBrk="1" hangingPunct="1"/>
            <a:endParaRPr lang="ru-RU"/>
          </a:p>
        </p:txBody>
      </p:sp>
      <p:sp>
        <p:nvSpPr>
          <p:cNvPr id="39939" name="Rectangle 4"/>
          <p:cNvSpPr>
            <a:spLocks noChangeArrowheads="1"/>
          </p:cNvSpPr>
          <p:nvPr/>
        </p:nvSpPr>
        <p:spPr bwMode="auto">
          <a:xfrm>
            <a:off x="468313" y="2006600"/>
            <a:ext cx="7991475" cy="3503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3200" b="1"/>
              <a:t>2. Из трех подарков вы предпочли бы: </a:t>
            </a:r>
          </a:p>
          <a:p>
            <a:pPr algn="ctr"/>
            <a:endParaRPr lang="ru-RU" sz="3200"/>
          </a:p>
          <a:p>
            <a:pPr>
              <a:buFont typeface="Wingdings" pitchFamily="2" charset="2"/>
              <a:buNone/>
            </a:pPr>
            <a:r>
              <a:rPr lang="ru-RU" sz="3200"/>
              <a:t>а) удочку, набор для вышивания; </a:t>
            </a:r>
          </a:p>
          <a:p>
            <a:pPr>
              <a:buFont typeface="Wingdings" pitchFamily="2" charset="2"/>
              <a:buNone/>
            </a:pPr>
            <a:r>
              <a:rPr lang="ru-RU" sz="3200"/>
              <a:t>б) коньки или лыжи; </a:t>
            </a:r>
          </a:p>
          <a:p>
            <a:pPr>
              <a:buFont typeface="Wingdings" pitchFamily="2" charset="2"/>
              <a:buNone/>
            </a:pPr>
            <a:r>
              <a:rPr lang="ru-RU" sz="3200"/>
              <a:t>в) турпутевку или билет на интересное представление</a:t>
            </a:r>
            <a:r>
              <a:rPr lang="ru-RU" sz="3200">
                <a:solidFill>
                  <a:schemeClr val="bg2"/>
                </a:solidFill>
                <a:latin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668338"/>
          </a:xfrm>
        </p:spPr>
        <p:txBody>
          <a:bodyPr/>
          <a:lstStyle/>
          <a:p>
            <a:pPr algn="ctr" eaLnBrk="1" hangingPunct="1"/>
            <a:r>
              <a:rPr lang="ru-RU" sz="7000">
                <a:solidFill>
                  <a:schemeClr val="hlink"/>
                </a:solidFill>
              </a:rPr>
              <a:t>Тест</a:t>
            </a:r>
            <a:r>
              <a:rPr lang="ru-RU" sz="4000">
                <a:solidFill>
                  <a:schemeClr val="hlink"/>
                </a:solidFill>
              </a:rPr>
              <a:t> </a:t>
            </a:r>
          </a:p>
        </p:txBody>
      </p:sp>
      <p:sp>
        <p:nvSpPr>
          <p:cNvPr id="409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268413"/>
            <a:ext cx="8686800" cy="4598987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ru-RU"/>
          </a:p>
        </p:txBody>
      </p:sp>
      <p:sp>
        <p:nvSpPr>
          <p:cNvPr id="40963" name="Rectangle 4"/>
          <p:cNvSpPr>
            <a:spLocks noChangeArrowheads="1"/>
          </p:cNvSpPr>
          <p:nvPr/>
        </p:nvSpPr>
        <p:spPr bwMode="auto">
          <a:xfrm>
            <a:off x="450850" y="1919288"/>
            <a:ext cx="82423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800" b="1"/>
              <a:t>3. Отправляться в путешествие лучше всего:</a:t>
            </a:r>
          </a:p>
          <a:p>
            <a:pPr algn="ctr"/>
            <a:r>
              <a:rPr lang="ru-RU" b="1"/>
              <a:t> </a:t>
            </a:r>
            <a:endParaRPr lang="ru-RU"/>
          </a:p>
          <a:p>
            <a:r>
              <a:rPr lang="ru-RU" sz="3200"/>
              <a:t>а) в одиночку; </a:t>
            </a:r>
          </a:p>
          <a:p>
            <a:r>
              <a:rPr lang="ru-RU" sz="3200"/>
              <a:t>б) с семьей или друзьями; </a:t>
            </a:r>
          </a:p>
          <a:p>
            <a:r>
              <a:rPr lang="ru-RU" sz="3200"/>
              <a:t>в) с незнакомой группой, чтобы была возможность  обрести новых друзей.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811213"/>
          </a:xfrm>
        </p:spPr>
        <p:txBody>
          <a:bodyPr/>
          <a:lstStyle/>
          <a:p>
            <a:pPr algn="ctr" eaLnBrk="1" hangingPunct="1"/>
            <a:r>
              <a:rPr lang="ru-RU" sz="4000">
                <a:solidFill>
                  <a:schemeClr val="hlink"/>
                </a:solidFill>
              </a:rPr>
              <a:t> </a:t>
            </a:r>
            <a:r>
              <a:rPr lang="ru-RU" sz="7000">
                <a:solidFill>
                  <a:schemeClr val="hlink"/>
                </a:solidFill>
              </a:rPr>
              <a:t>Тест</a:t>
            </a:r>
            <a:r>
              <a:rPr lang="ru-RU" sz="4000">
                <a:solidFill>
                  <a:schemeClr val="hlink"/>
                </a:solidFill>
              </a:rPr>
              <a:t> </a:t>
            </a:r>
          </a:p>
        </p:txBody>
      </p:sp>
      <p:sp>
        <p:nvSpPr>
          <p:cNvPr id="419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57338"/>
            <a:ext cx="8229600" cy="4310062"/>
          </a:xfrm>
        </p:spPr>
        <p:txBody>
          <a:bodyPr/>
          <a:lstStyle/>
          <a:p>
            <a:pPr marL="514350" indent="-514350" algn="ctr" eaLnBrk="1" hangingPunct="1">
              <a:buFont typeface="Wingdings" pitchFamily="2" charset="2"/>
              <a:buNone/>
            </a:pPr>
            <a:r>
              <a:rPr lang="ru-RU" b="1"/>
              <a:t>4. Если бы вы оказались в одиночестве на острове или в лесу, то: </a:t>
            </a:r>
          </a:p>
          <a:p>
            <a:pPr marL="514350" indent="-514350" eaLnBrk="1" hangingPunct="1">
              <a:buFont typeface="Wingdings" pitchFamily="2" charset="2"/>
              <a:buNone/>
            </a:pPr>
            <a:endParaRPr lang="ru-RU"/>
          </a:p>
          <a:p>
            <a:pPr marL="514350" indent="-514350" eaLnBrk="1" hangingPunct="1">
              <a:buFont typeface="Wingdings" pitchFamily="2" charset="2"/>
              <a:buNone/>
            </a:pPr>
            <a:r>
              <a:rPr lang="ru-RU" sz="2800" b="1"/>
              <a:t>а) почувствовали бы полную свободу; </a:t>
            </a:r>
          </a:p>
          <a:p>
            <a:pPr marL="514350" indent="-514350" eaLnBrk="1" hangingPunct="1">
              <a:buFont typeface="Wingdings" pitchFamily="2" charset="2"/>
              <a:buNone/>
            </a:pPr>
            <a:r>
              <a:rPr lang="ru-RU" sz="2800" b="1"/>
              <a:t>б) занялись бы поиском выхода или каким-нибудь делом; </a:t>
            </a:r>
          </a:p>
          <a:p>
            <a:pPr marL="514350" indent="-514350" eaLnBrk="1" hangingPunct="1">
              <a:buFont typeface="Wingdings" pitchFamily="2" charset="2"/>
              <a:buNone/>
            </a:pPr>
            <a:r>
              <a:rPr lang="ru-RU" sz="2800" b="1"/>
              <a:t>в) ощутили бы тоску, неприкаянность, страх. 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668338"/>
          </a:xfrm>
        </p:spPr>
        <p:txBody>
          <a:bodyPr/>
          <a:lstStyle/>
          <a:p>
            <a:pPr eaLnBrk="1" hangingPunct="1"/>
            <a:r>
              <a:rPr lang="ru-RU" sz="7000">
                <a:solidFill>
                  <a:schemeClr val="hlink"/>
                </a:solidFill>
              </a:rPr>
              <a:t>Тест</a:t>
            </a:r>
            <a:endParaRPr lang="ru-RU" sz="7200">
              <a:solidFill>
                <a:schemeClr val="hlink"/>
              </a:solidFill>
            </a:endParaRPr>
          </a:p>
        </p:txBody>
      </p:sp>
      <p:sp>
        <p:nvSpPr>
          <p:cNvPr id="430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84313"/>
            <a:ext cx="8229600" cy="4383087"/>
          </a:xfrm>
        </p:spPr>
        <p:txBody>
          <a:bodyPr/>
          <a:lstStyle/>
          <a:p>
            <a:pPr marL="514350" indent="-514350" algn="ctr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800" b="1"/>
              <a:t>5. В свое свободное время вы любите: </a:t>
            </a:r>
          </a:p>
          <a:p>
            <a:pPr marL="514350" indent="-514350" algn="ctr"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2800" b="1"/>
          </a:p>
          <a:p>
            <a:pPr marL="514350" indent="-51435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400"/>
              <a:t>а) </a:t>
            </a:r>
            <a:r>
              <a:rPr lang="ru-RU" sz="2400" b="1"/>
              <a:t>читать, посещать библиотеку, шахматную секцию, зоопарк, лес, ловить   рыбу, мечтать; </a:t>
            </a:r>
          </a:p>
          <a:p>
            <a:pPr marL="514350" indent="-51435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400" b="1"/>
              <a:t>б) рисовать, читать, заниматься спортом, музыкой, шитьем или вязанием, ходить в походы, разговаривать по телефону, смотреть телевизор; </a:t>
            </a:r>
          </a:p>
          <a:p>
            <a:pPr marL="514350" indent="-51435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400" b="1"/>
              <a:t>в) заниматься спортом, танцами, играть в ансамбле, петь в хоре, участвовать в спектаклях и концертах, путешествовать с друзьями, ходить с компанией в кино. </a:t>
            </a:r>
          </a:p>
          <a:p>
            <a:pPr marL="514350" indent="-514350"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2400" b="1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>
                <a:solidFill>
                  <a:schemeClr val="bg2"/>
                </a:solidFill>
              </a:rPr>
              <a:t>Результаты теста</a:t>
            </a:r>
          </a:p>
        </p:txBody>
      </p:sp>
      <p:sp>
        <p:nvSpPr>
          <p:cNvPr id="4403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16113"/>
            <a:ext cx="8229600" cy="3951287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400"/>
              <a:t>Те, кто набрал</a:t>
            </a:r>
            <a:r>
              <a:rPr lang="ru-RU" sz="2400" b="1"/>
              <a:t> от 5 до 8 баллов, </a:t>
            </a:r>
            <a:r>
              <a:rPr lang="ru-RU" sz="2400"/>
              <a:t>как правило</a:t>
            </a:r>
            <a:r>
              <a:rPr lang="ru-RU" sz="2400" b="1"/>
              <a:t>, 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b="1">
                <a:latin typeface="Times New Roman" pitchFamily="18" charset="0"/>
              </a:rPr>
              <a:t>люди малообщительные, стеснительные, замкнутые. Они не любят шумных, незнакомых компаний, встречи с незнакомыми людьми им доставля­ют беспокойство. Это значит, что им не очень подходят профессии, которые требуют активного общения (продавец, учитель, журналист и психолог). Зато они будут хорошо себя чувствовать в научной лабо­ратории или на собственной ферме, в питомнике, лесничестве, охотохозяйстве. Таким людям подойдет работа программиста, слесаря или токаря, профессия бухгалтера, оператора ЭВМ.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/>
              <a:t>Результаты теста</a:t>
            </a:r>
          </a:p>
        </p:txBody>
      </p:sp>
      <p:sp>
        <p:nvSpPr>
          <p:cNvPr id="4505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/>
              <a:t>Кто набрал </a:t>
            </a:r>
            <a:r>
              <a:rPr lang="ru-RU" b="1"/>
              <a:t>от 9 до 12 очков</a:t>
            </a:r>
            <a:r>
              <a:rPr lang="ru-RU"/>
              <a:t>,</a:t>
            </a:r>
          </a:p>
          <a:p>
            <a:pPr eaLnBrk="1" hangingPunct="1">
              <a:lnSpc>
                <a:spcPct val="90000"/>
              </a:lnSpc>
            </a:pPr>
            <a:r>
              <a:rPr lang="ru-RU"/>
              <a:t> наоборот, очень общительны и чувствуют себя прекрасно в любой компании. Они не боятся новых знакомств, легко сходятся с людьми. Но они могут обходиться длительное время и без общения. Таким подойдут любые профессии. 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/>
              <a:t>Результаты теста</a:t>
            </a:r>
          </a:p>
        </p:txBody>
      </p:sp>
      <p:sp>
        <p:nvSpPr>
          <p:cNvPr id="4608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800" b="1"/>
              <a:t>от 13 до 15 очков</a:t>
            </a:r>
          </a:p>
          <a:p>
            <a:pPr eaLnBrk="1" hangingPunct="1">
              <a:lnSpc>
                <a:spcPct val="90000"/>
              </a:lnSpc>
            </a:pPr>
            <a:r>
              <a:rPr lang="ru-RU" sz="2800"/>
              <a:t> тоже люди общительные, но они не могут долго оставаться в одиночестве ­в них слишком много энергии и силы. Таким людям лучше выбирать профессию, которая будет связана с большими коллективами людей, с активным общением: агента по рекламе, коммерческого директора, продавца, дилера, учителя, брокера или тренера. 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/>
              <a:t>Профи-викторина </a:t>
            </a:r>
          </a:p>
        </p:txBody>
      </p:sp>
      <p:sp>
        <p:nvSpPr>
          <p:cNvPr id="471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844675"/>
            <a:ext cx="8229600" cy="453707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800"/>
              <a:t>1. Перед кем все люди снимают шляпы?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800"/>
              <a:t>2. Мастер с мастерком.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800"/>
              <a:t>3. Кто применяет в своей работе прибор тонометр – медики или музыканты?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800"/>
              <a:t>4. Как называется дрессировщик дельфинов в дельфинарии?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800"/>
              <a:t>5. Кто на работе играет и получает за это не выговор, а заработную плату?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800"/>
              <a:t>6. Кем по профессии был отец трех сыновей в сказке Ш.Перро «Кот в сапогах»? 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/>
            <a:r>
              <a:rPr lang="ru-RU"/>
              <a:t>Профи-викторина 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68313" y="1844675"/>
            <a:ext cx="8424862" cy="4537075"/>
          </a:xfrm>
        </p:spPr>
        <p:txBody>
          <a:bodyPr/>
          <a:lstStyle/>
          <a:p>
            <a:pPr marL="533400" indent="-5334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400"/>
              <a:t>1. Перед кем все люди снимают шляпы? </a:t>
            </a:r>
          </a:p>
          <a:p>
            <a:pPr marL="533400" indent="-5334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400" b="1"/>
              <a:t>(перед парикмахером)</a:t>
            </a:r>
          </a:p>
          <a:p>
            <a:pPr marL="533400" indent="-5334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400"/>
              <a:t>2. Мастер с мастерком. </a:t>
            </a:r>
            <a:r>
              <a:rPr lang="ru-RU" sz="2400" b="1"/>
              <a:t>(Каменщик, штукатур)</a:t>
            </a:r>
          </a:p>
          <a:p>
            <a:pPr marL="533400" indent="-5334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400"/>
              <a:t>3. Кто применяет в своей работе прибор тонометр – медики или музыканты? </a:t>
            </a:r>
            <a:r>
              <a:rPr lang="ru-RU" sz="2400" b="1"/>
              <a:t>(Медики)</a:t>
            </a:r>
          </a:p>
          <a:p>
            <a:pPr marL="533400" indent="-5334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400"/>
              <a:t>4. Как называется дрессировщик дельфинов в дельфинарии? </a:t>
            </a:r>
            <a:r>
              <a:rPr lang="ru-RU" sz="2400" b="1"/>
              <a:t>(Тренер)</a:t>
            </a:r>
            <a:r>
              <a:rPr lang="ru-RU" sz="2400"/>
              <a:t> </a:t>
            </a:r>
          </a:p>
          <a:p>
            <a:pPr marL="533400" indent="-5334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400"/>
              <a:t>5. Кто на работе играет и получает за это не выговор, а заработную плату? </a:t>
            </a:r>
            <a:r>
              <a:rPr lang="ru-RU" sz="2400" b="1"/>
              <a:t>(Актёр, музыкант)</a:t>
            </a:r>
            <a:r>
              <a:rPr lang="ru-RU" sz="2400"/>
              <a:t> </a:t>
            </a:r>
          </a:p>
          <a:p>
            <a:pPr marL="533400" indent="-5334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400"/>
              <a:t>6. Кем по профессии был отец трех сыновей в сказке Ш.Перро «Кот в сапогах»? </a:t>
            </a:r>
            <a:r>
              <a:rPr lang="ru-RU" sz="2400" b="1"/>
              <a:t>(Мельник)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457200" y="668231"/>
            <a:ext cx="7900849" cy="641615"/>
          </a:xfrm>
        </p:spPr>
        <p:txBody>
          <a:bodyPr lIns="45720" tIns="0" rIns="45720" bIns="0" anchor="b">
            <a:normAutofit/>
          </a:bodyPr>
          <a:lstStyle/>
          <a:p>
            <a:pPr algn="ctr" eaLnBrk="1" fontAlgn="auto" hangingPunct="1">
              <a:spcAft>
                <a:spcPts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/>
            </a:pPr>
            <a:r>
              <a:rPr lang="ru-RU" sz="3400" b="1" kern="1200" cap="all" dirty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5D194F"/>
                </a:solidFill>
              </a:rPr>
              <a:t>Причины ошибок</a:t>
            </a:r>
          </a:p>
        </p:txBody>
      </p:sp>
      <p:sp>
        <p:nvSpPr>
          <p:cNvPr id="48130" name="Rectangle 1"/>
          <p:cNvSpPr>
            <a:spLocks noChangeArrowheads="1"/>
          </p:cNvSpPr>
          <p:nvPr/>
        </p:nvSpPr>
        <p:spPr bwMode="auto">
          <a:xfrm>
            <a:off x="0" y="1662113"/>
            <a:ext cx="9324975" cy="420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 altLang="ru-RU">
              <a:solidFill>
                <a:srgbClr val="000000"/>
              </a:solidFill>
              <a:ea typeface="Arial Unicode MS"/>
              <a:cs typeface="Arial Unicode MS"/>
            </a:endParaRPr>
          </a:p>
          <a:p>
            <a:pPr eaLnBrk="0" hangingPunct="0">
              <a:buFontTx/>
              <a:buChar char="•"/>
            </a:pPr>
            <a:r>
              <a:rPr lang="ru-RU" altLang="ru-RU" sz="2800">
                <a:solidFill>
                  <a:srgbClr val="000000"/>
                </a:solidFill>
                <a:latin typeface="Calibri" pitchFamily="34" charset="0"/>
                <a:ea typeface="Arial Unicode MS"/>
                <a:cs typeface="Arial Unicode MS"/>
              </a:rPr>
              <a:t> «Давят» родители.</a:t>
            </a:r>
          </a:p>
          <a:p>
            <a:pPr eaLnBrk="0" hangingPunct="0">
              <a:buFontTx/>
              <a:buChar char="•"/>
            </a:pPr>
            <a:r>
              <a:rPr lang="ru-RU" altLang="ru-RU" sz="2800">
                <a:solidFill>
                  <a:srgbClr val="000000"/>
                </a:solidFill>
                <a:latin typeface="Calibri" pitchFamily="34" charset="0"/>
                <a:ea typeface="Arial Unicode MS"/>
                <a:cs typeface="Arial Unicode MS"/>
              </a:rPr>
              <a:t> Идут за модой.</a:t>
            </a:r>
          </a:p>
          <a:p>
            <a:pPr eaLnBrk="0" hangingPunct="0">
              <a:buFontTx/>
              <a:buChar char="•"/>
            </a:pPr>
            <a:r>
              <a:rPr lang="ru-RU" altLang="ru-RU" sz="2800">
                <a:solidFill>
                  <a:srgbClr val="000000"/>
                </a:solidFill>
                <a:latin typeface="Calibri" pitchFamily="34" charset="0"/>
                <a:ea typeface="Arial Unicode MS"/>
                <a:cs typeface="Arial Unicode MS"/>
              </a:rPr>
              <a:t> Ничего не знают о профессии, которую выбрали.</a:t>
            </a:r>
          </a:p>
          <a:p>
            <a:pPr eaLnBrk="0" hangingPunct="0">
              <a:buFontTx/>
              <a:buChar char="•"/>
            </a:pPr>
            <a:r>
              <a:rPr lang="ru-RU" altLang="ru-RU" sz="2800">
                <a:solidFill>
                  <a:srgbClr val="000000"/>
                </a:solidFill>
                <a:latin typeface="Calibri" pitchFamily="34" charset="0"/>
                <a:ea typeface="Arial Unicode MS"/>
                <a:cs typeface="Arial Unicode MS"/>
              </a:rPr>
              <a:t> Выбирают «за компанию».</a:t>
            </a:r>
          </a:p>
          <a:p>
            <a:pPr eaLnBrk="0" hangingPunct="0">
              <a:buFontTx/>
              <a:buChar char="•"/>
            </a:pPr>
            <a:r>
              <a:rPr lang="ru-RU" altLang="ru-RU" sz="2800">
                <a:solidFill>
                  <a:srgbClr val="000000"/>
                </a:solidFill>
                <a:latin typeface="Calibri" pitchFamily="34" charset="0"/>
                <a:ea typeface="Arial Unicode MS"/>
                <a:cs typeface="Arial Unicode MS"/>
              </a:rPr>
              <a:t> Не хотят узнавать о негативных сторонах профессии.</a:t>
            </a:r>
          </a:p>
          <a:p>
            <a:pPr eaLnBrk="0" hangingPunct="0">
              <a:buFontTx/>
              <a:buChar char="•"/>
            </a:pPr>
            <a:r>
              <a:rPr lang="ru-RU" altLang="ru-RU" sz="2800">
                <a:solidFill>
                  <a:srgbClr val="000000"/>
                </a:solidFill>
                <a:latin typeface="Calibri" pitchFamily="34" charset="0"/>
                <a:ea typeface="Arial Unicode MS"/>
                <a:cs typeface="Arial Unicode MS"/>
              </a:rPr>
              <a:t> Не имеют способностей и наклонностей к этой профессии.</a:t>
            </a:r>
          </a:p>
          <a:p>
            <a:pPr eaLnBrk="0" hangingPunct="0">
              <a:buFontTx/>
              <a:buChar char="•"/>
            </a:pPr>
            <a:r>
              <a:rPr lang="ru-RU" altLang="ru-RU" sz="2800">
                <a:solidFill>
                  <a:srgbClr val="000000"/>
                </a:solidFill>
                <a:latin typeface="Calibri" pitchFamily="34" charset="0"/>
                <a:ea typeface="Arial Unicode MS"/>
                <a:cs typeface="Arial Unicode MS"/>
              </a:rPr>
              <a:t> Подражают героям кино и телесериалов.</a:t>
            </a:r>
            <a:endParaRPr lang="ru-RU" altLang="ru-RU" sz="2800">
              <a:solidFill>
                <a:srgbClr val="000000"/>
              </a:solidFill>
              <a:ea typeface="Arial Unicode MS"/>
              <a:cs typeface="Arial Unicode MS"/>
            </a:endParaRPr>
          </a:p>
          <a:p>
            <a:pPr eaLnBrk="0" hangingPunct="0">
              <a:buFont typeface="Times New Roman" pitchFamily="18" charset="0"/>
              <a:buNone/>
            </a:pPr>
            <a:endParaRPr lang="ru-RU" altLang="ru-RU" sz="1100">
              <a:solidFill>
                <a:srgbClr val="000000"/>
              </a:solidFill>
              <a:latin typeface="Calibri" pitchFamily="34" charset="0"/>
              <a:ea typeface="Arial Unicode MS"/>
              <a:cs typeface="Arial Unicode MS"/>
            </a:endParaRPr>
          </a:p>
          <a:p>
            <a:pPr eaLnBrk="0" hangingPunct="0"/>
            <a:endParaRPr lang="ru-RU" altLang="ru-RU">
              <a:solidFill>
                <a:srgbClr val="000000"/>
              </a:solidFill>
              <a:ea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471488" y="683525"/>
            <a:ext cx="7229348" cy="635341"/>
          </a:xfrm>
        </p:spPr>
        <p:txBody>
          <a:bodyPr lIns="45720" tIns="0" rIns="45720" bIns="0" anchor="b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800" b="1" kern="1200" cap="all" dirty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</a:rPr>
              <a:t>Шуточный тест</a:t>
            </a:r>
          </a:p>
        </p:txBody>
      </p:sp>
      <p:sp>
        <p:nvSpPr>
          <p:cNvPr id="4" name="Овал 3"/>
          <p:cNvSpPr/>
          <p:nvPr/>
        </p:nvSpPr>
        <p:spPr>
          <a:xfrm>
            <a:off x="2714625" y="4214813"/>
            <a:ext cx="2357438" cy="221456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ru-RU">
              <a:solidFill>
                <a:srgbClr val="FFFFFF"/>
              </a:solidFill>
              <a:latin typeface="Trebuchet MS" pitchFamily="34" charset="0"/>
              <a:ea typeface="Arial Unicode MS" pitchFamily="34" charset="-128"/>
            </a:endParaRPr>
          </a:p>
        </p:txBody>
      </p:sp>
      <p:sp>
        <p:nvSpPr>
          <p:cNvPr id="5" name="Равнобедренный треугольник 4"/>
          <p:cNvSpPr/>
          <p:nvPr/>
        </p:nvSpPr>
        <p:spPr>
          <a:xfrm>
            <a:off x="285750" y="1714500"/>
            <a:ext cx="2357438" cy="2214563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ru-RU">
              <a:solidFill>
                <a:srgbClr val="FFFFFF"/>
              </a:solidFill>
              <a:latin typeface="Trebuchet MS" pitchFamily="34" charset="0"/>
              <a:ea typeface="Arial Unicode MS" pitchFamily="34" charset="-128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643563" y="1857375"/>
            <a:ext cx="2286000" cy="221456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ru-RU">
              <a:solidFill>
                <a:srgbClr val="FFFFFF"/>
              </a:solidFill>
              <a:latin typeface="Trebuchet MS" pitchFamily="34" charset="0"/>
              <a:ea typeface="Arial Unicode MS" pitchFamily="34" charset="-128"/>
            </a:endParaRPr>
          </a:p>
        </p:txBody>
      </p:sp>
      <p:sp>
        <p:nvSpPr>
          <p:cNvPr id="49157" name="TextBox 6"/>
          <p:cNvSpPr txBox="1">
            <a:spLocks noChangeArrowheads="1"/>
          </p:cNvSpPr>
          <p:nvPr/>
        </p:nvSpPr>
        <p:spPr bwMode="auto">
          <a:xfrm>
            <a:off x="2500313" y="3143250"/>
            <a:ext cx="314325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altLang="ru-RU" sz="2800">
                <a:ea typeface="Arial Unicode MS"/>
                <a:cs typeface="Arial Unicode MS"/>
              </a:rPr>
              <a:t>10 элементов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1"/>
          <p:cNvSpPr>
            <a:spLocks noChangeArrowheads="1"/>
          </p:cNvSpPr>
          <p:nvPr/>
        </p:nvSpPr>
        <p:spPr bwMode="auto">
          <a:xfrm>
            <a:off x="285750" y="571500"/>
            <a:ext cx="7858125" cy="573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sz="2000" b="1">
                <a:solidFill>
                  <a:srgbClr val="8A2E4E"/>
                </a:solidFill>
                <a:latin typeface="Calibri" pitchFamily="34" charset="0"/>
                <a:ea typeface="Arial Unicode MS"/>
                <a:cs typeface="Arial Unicode MS"/>
              </a:rPr>
              <a:t>Первый тип:</a:t>
            </a:r>
            <a:r>
              <a:rPr lang="ru-RU" sz="3200">
                <a:solidFill>
                  <a:srgbClr val="8A2E4E"/>
                </a:solidFill>
                <a:latin typeface="Calibri" pitchFamily="34" charset="0"/>
                <a:ea typeface="Arial Unicode MS"/>
                <a:cs typeface="Arial Unicode MS"/>
              </a:rPr>
              <a:t> </a:t>
            </a:r>
            <a:r>
              <a:rPr lang="ru-RU" sz="3200" b="1">
                <a:solidFill>
                  <a:srgbClr val="000000"/>
                </a:solidFill>
                <a:latin typeface="Calibri" pitchFamily="34" charset="0"/>
                <a:ea typeface="Arial Unicode MS"/>
                <a:cs typeface="Arial Unicode MS"/>
              </a:rPr>
              <a:t>6-8</a:t>
            </a:r>
            <a:r>
              <a:rPr lang="ru-RU" sz="3200">
                <a:solidFill>
                  <a:srgbClr val="000000"/>
                </a:solidFill>
                <a:latin typeface="Calibri" pitchFamily="34" charset="0"/>
                <a:ea typeface="Arial Unicode MS"/>
                <a:cs typeface="Arial Unicode MS"/>
              </a:rPr>
              <a:t> </a:t>
            </a:r>
            <a:r>
              <a:rPr lang="ru-RU" sz="2000">
                <a:solidFill>
                  <a:srgbClr val="000000"/>
                </a:solidFill>
                <a:latin typeface="Calibri" pitchFamily="34" charset="0"/>
                <a:ea typeface="Arial Unicode MS"/>
                <a:cs typeface="Arial Unicode MS"/>
              </a:rPr>
              <a:t>треугольников - тип руководителя, хорошие преподаватели. Ярко выражено стремление к лидерству, хорошо раз­бираются в людях, работают с информацией.</a:t>
            </a:r>
          </a:p>
          <a:p>
            <a:pPr algn="just" eaLnBrk="0" hangingPunct="0"/>
            <a:r>
              <a:rPr lang="ru-RU" sz="2000" b="1">
                <a:solidFill>
                  <a:srgbClr val="8A2E4E"/>
                </a:solidFill>
                <a:latin typeface="Calibri" pitchFamily="34" charset="0"/>
                <a:ea typeface="Arial Unicode MS"/>
                <a:cs typeface="Arial Unicode MS"/>
              </a:rPr>
              <a:t>Второй тип:</a:t>
            </a:r>
            <a:r>
              <a:rPr lang="ru-RU" sz="3200" b="1">
                <a:solidFill>
                  <a:srgbClr val="000000"/>
                </a:solidFill>
                <a:latin typeface="Calibri" pitchFamily="34" charset="0"/>
                <a:ea typeface="Arial Unicode MS"/>
                <a:cs typeface="Arial Unicode MS"/>
              </a:rPr>
              <a:t> 5 </a:t>
            </a:r>
            <a:r>
              <a:rPr lang="ru-RU" sz="2000">
                <a:solidFill>
                  <a:srgbClr val="000000"/>
                </a:solidFill>
                <a:latin typeface="Calibri" pitchFamily="34" charset="0"/>
                <a:ea typeface="Arial Unicode MS"/>
                <a:cs typeface="Arial Unicode MS"/>
              </a:rPr>
              <a:t>треугольников. Ответственный исполнитель, хорошие организаторские способности. Профессионал, до мелочей продумывающий свою деятельность.</a:t>
            </a:r>
          </a:p>
          <a:p>
            <a:pPr algn="just" eaLnBrk="0" hangingPunct="0"/>
            <a:r>
              <a:rPr lang="ru-RU" sz="2000" b="1">
                <a:solidFill>
                  <a:srgbClr val="8A2E4E"/>
                </a:solidFill>
                <a:latin typeface="Calibri" pitchFamily="34" charset="0"/>
                <a:ea typeface="Arial Unicode MS"/>
                <a:cs typeface="Arial Unicode MS"/>
              </a:rPr>
              <a:t>Третий тип:</a:t>
            </a:r>
            <a:r>
              <a:rPr lang="ru-RU" sz="2000">
                <a:solidFill>
                  <a:srgbClr val="8A2E4E"/>
                </a:solidFill>
                <a:latin typeface="Calibri" pitchFamily="34" charset="0"/>
                <a:ea typeface="Arial Unicode MS"/>
                <a:cs typeface="Arial Unicode MS"/>
              </a:rPr>
              <a:t> </a:t>
            </a:r>
            <a:r>
              <a:rPr lang="ru-RU" sz="3200" b="1">
                <a:solidFill>
                  <a:srgbClr val="000000"/>
                </a:solidFill>
                <a:latin typeface="Calibri" pitchFamily="34" charset="0"/>
                <a:ea typeface="Arial Unicode MS"/>
                <a:cs typeface="Arial Unicode MS"/>
              </a:rPr>
              <a:t>4</a:t>
            </a:r>
            <a:r>
              <a:rPr lang="ru-RU" sz="2000">
                <a:solidFill>
                  <a:srgbClr val="000000"/>
                </a:solidFill>
                <a:latin typeface="Calibri" pitchFamily="34" charset="0"/>
                <a:ea typeface="Arial Unicode MS"/>
                <a:cs typeface="Arial Unicode MS"/>
              </a:rPr>
              <a:t> треугольника. Разнообразие интересов и талантов. Склонность к индивидуальной работе.</a:t>
            </a:r>
          </a:p>
          <a:p>
            <a:pPr algn="just" eaLnBrk="0" hangingPunct="0"/>
            <a:r>
              <a:rPr lang="ru-RU" sz="2000" b="1">
                <a:solidFill>
                  <a:srgbClr val="8A2E4E"/>
                </a:solidFill>
                <a:latin typeface="Calibri" pitchFamily="34" charset="0"/>
                <a:ea typeface="Arial Unicode MS"/>
                <a:cs typeface="Arial Unicode MS"/>
              </a:rPr>
              <a:t>Четвертый тип:</a:t>
            </a:r>
            <a:r>
              <a:rPr lang="ru-RU" sz="2000">
                <a:solidFill>
                  <a:srgbClr val="8A2E4E"/>
                </a:solidFill>
                <a:latin typeface="Calibri" pitchFamily="34" charset="0"/>
                <a:ea typeface="Arial Unicode MS"/>
                <a:cs typeface="Arial Unicode MS"/>
              </a:rPr>
              <a:t> </a:t>
            </a:r>
            <a:r>
              <a:rPr lang="ru-RU" sz="3200" b="1">
                <a:solidFill>
                  <a:srgbClr val="000000"/>
                </a:solidFill>
                <a:latin typeface="Calibri" pitchFamily="34" charset="0"/>
                <a:ea typeface="Arial Unicode MS"/>
                <a:cs typeface="Arial Unicode MS"/>
              </a:rPr>
              <a:t>3</a:t>
            </a:r>
            <a:r>
              <a:rPr lang="ru-RU" sz="2000">
                <a:solidFill>
                  <a:srgbClr val="000000"/>
                </a:solidFill>
                <a:latin typeface="Calibri" pitchFamily="34" charset="0"/>
                <a:ea typeface="Arial Unicode MS"/>
                <a:cs typeface="Arial Unicode MS"/>
              </a:rPr>
              <a:t> треугольника. Тип ученого. Рационален, объективен, легко переключается с одного вида деятельности на другой.</a:t>
            </a:r>
          </a:p>
          <a:p>
            <a:pPr algn="just" eaLnBrk="0" hangingPunct="0"/>
            <a:r>
              <a:rPr lang="ru-RU" sz="2000" b="1">
                <a:solidFill>
                  <a:srgbClr val="8A2E4E"/>
                </a:solidFill>
                <a:latin typeface="Calibri" pitchFamily="34" charset="0"/>
                <a:ea typeface="Arial Unicode MS"/>
                <a:cs typeface="Arial Unicode MS"/>
              </a:rPr>
              <a:t>Пятый тип:</a:t>
            </a:r>
            <a:r>
              <a:rPr lang="ru-RU" sz="2000">
                <a:solidFill>
                  <a:srgbClr val="8A2E4E"/>
                </a:solidFill>
                <a:latin typeface="Calibri" pitchFamily="34" charset="0"/>
                <a:ea typeface="Arial Unicode MS"/>
                <a:cs typeface="Arial Unicode MS"/>
              </a:rPr>
              <a:t> </a:t>
            </a:r>
            <a:r>
              <a:rPr lang="ru-RU" sz="3200" b="1">
                <a:solidFill>
                  <a:srgbClr val="000000"/>
                </a:solidFill>
                <a:latin typeface="Calibri" pitchFamily="34" charset="0"/>
                <a:ea typeface="Arial Unicode MS"/>
                <a:cs typeface="Arial Unicode MS"/>
              </a:rPr>
              <a:t>2</a:t>
            </a:r>
            <a:r>
              <a:rPr lang="ru-RU" sz="2000">
                <a:solidFill>
                  <a:srgbClr val="000000"/>
                </a:solidFill>
                <a:latin typeface="Calibri" pitchFamily="34" charset="0"/>
                <a:ea typeface="Arial Unicode MS"/>
                <a:cs typeface="Arial Unicode MS"/>
              </a:rPr>
              <a:t> треугольника. Интерес к искусству и человеку. Тонко чувствует все новое и необычное.</a:t>
            </a:r>
          </a:p>
          <a:p>
            <a:pPr algn="just" eaLnBrk="0" hangingPunct="0"/>
            <a:r>
              <a:rPr lang="ru-RU" sz="2000" b="1">
                <a:solidFill>
                  <a:srgbClr val="8A2E4E"/>
                </a:solidFill>
                <a:latin typeface="Calibri" pitchFamily="34" charset="0"/>
                <a:ea typeface="Arial Unicode MS"/>
                <a:cs typeface="Arial Unicode MS"/>
              </a:rPr>
              <a:t>Шестой тип:</a:t>
            </a:r>
            <a:r>
              <a:rPr lang="ru-RU" sz="2000">
                <a:solidFill>
                  <a:srgbClr val="8A2E4E"/>
                </a:solidFill>
                <a:latin typeface="Calibri" pitchFamily="34" charset="0"/>
                <a:ea typeface="Arial Unicode MS"/>
                <a:cs typeface="Arial Unicode MS"/>
              </a:rPr>
              <a:t> </a:t>
            </a:r>
            <a:r>
              <a:rPr lang="ru-RU" sz="3200" b="1">
                <a:solidFill>
                  <a:srgbClr val="000000"/>
                </a:solidFill>
                <a:latin typeface="Calibri" pitchFamily="34" charset="0"/>
                <a:ea typeface="Arial Unicode MS"/>
                <a:cs typeface="Arial Unicode MS"/>
              </a:rPr>
              <a:t>1</a:t>
            </a:r>
            <a:r>
              <a:rPr lang="ru-RU" sz="2000">
                <a:solidFill>
                  <a:srgbClr val="000000"/>
                </a:solidFill>
                <a:latin typeface="Calibri" pitchFamily="34" charset="0"/>
                <a:ea typeface="Arial Unicode MS"/>
                <a:cs typeface="Arial Unicode MS"/>
              </a:rPr>
              <a:t> треугольник. Изобретатель, конструктор, художник. Обладает богатым воображением.</a:t>
            </a:r>
            <a:endParaRPr lang="ru-RU" sz="2000">
              <a:solidFill>
                <a:srgbClr val="000000"/>
              </a:solidFill>
              <a:ea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/>
              <a:t>История</a:t>
            </a:r>
          </a:p>
        </p:txBody>
      </p:sp>
      <p:sp>
        <p:nvSpPr>
          <p:cNvPr id="5120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2800"/>
              <a:t>Из подъезда вышел банкир Иван Иванович, вежливо поздоровался с соседкой главным бухгалтером Натальей Николаевной, перекинулся парой словечек с худож­ником Владимиром Петровичем, подходя к своей машине, толкнул дворника Михаила Федоровича, собиравшего опавшую листву, буркнув под нос: "Мешаются тут всякие". 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4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endParaRPr lang="ru-RU"/>
          </a:p>
        </p:txBody>
      </p:sp>
      <p:sp>
        <p:nvSpPr>
          <p:cNvPr id="52226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eaLnBrk="1" hangingPunct="1"/>
            <a:r>
              <a:rPr lang="ru-RU" sz="2800"/>
              <a:t>"Любой труд, если он нужен людям, почётен и уважаем".</a:t>
            </a:r>
          </a:p>
        </p:txBody>
      </p:sp>
      <p:pic>
        <p:nvPicPr>
          <p:cNvPr id="6152" name="Picture 8" descr="тол"/>
          <p:cNvPicPr>
            <a:picLocks noGrp="1" noChangeAspect="1" noChangeArrowheads="1"/>
          </p:cNvPicPr>
          <p:nvPr>
            <p:ph type="body" sz="half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5113338" y="1981200"/>
            <a:ext cx="3106737" cy="3886200"/>
          </a:xfr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3250" name="Рисунок 5" descr="C:\Users\Gulnara\Desktop\9класс\IMG_20190313_150705.jpg"/>
          <p:cNvPicPr>
            <a:picLocks noChangeAspect="1" noChangeArrowheads="1"/>
          </p:cNvPicPr>
          <p:nvPr/>
        </p:nvPicPr>
        <p:blipFill>
          <a:blip r:embed="rId2"/>
          <a:srcRect t="27258" r="49071" b="22980"/>
          <a:stretch>
            <a:fillRect/>
          </a:stretch>
        </p:blipFill>
        <p:spPr bwMode="auto">
          <a:xfrm>
            <a:off x="4284663" y="2349500"/>
            <a:ext cx="3311525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1" name="Рисунок 10" descr="C:\Users\Gulnara\Desktop\9класс\IMG_20190313_150359.jpg"/>
          <p:cNvPicPr>
            <a:picLocks noChangeAspect="1" noChangeArrowheads="1"/>
          </p:cNvPicPr>
          <p:nvPr/>
        </p:nvPicPr>
        <p:blipFill>
          <a:blip r:embed="rId3"/>
          <a:srcRect l="20279" t="3120" r="10620" b="2977"/>
          <a:stretch>
            <a:fillRect/>
          </a:stretch>
        </p:blipFill>
        <p:spPr bwMode="auto">
          <a:xfrm>
            <a:off x="1042988" y="2349500"/>
            <a:ext cx="2376487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4298" name="Group 26"/>
          <p:cNvGraphicFramePr>
            <a:graphicFrameLocks noGrp="1"/>
          </p:cNvGraphicFramePr>
          <p:nvPr/>
        </p:nvGraphicFramePr>
        <p:xfrm>
          <a:off x="0" y="44450"/>
          <a:ext cx="9144000" cy="6613525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589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986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0350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Arial Unicode MS"/>
                          <a:cs typeface="Arial Unicode MS"/>
                        </a:rPr>
                        <a:t>Самые модные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Arial Unicode MS"/>
                        <a:cs typeface="Arial Unicode M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Arial Unicode MS"/>
                          <a:cs typeface="Arial Unicode MS"/>
                        </a:rPr>
                        <a:t>Забытые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Arial Unicode MS"/>
                          <a:cs typeface="Arial Unicode MS"/>
                        </a:rPr>
                        <a:t>Всегда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Arial Unicode MS"/>
                          <a:cs typeface="Arial Unicode MS"/>
                        </a:rPr>
                        <a:t>нужны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Arial Unicode MS"/>
                          <a:cs typeface="Arial Unicode MS"/>
                        </a:rPr>
                        <a:t>Самые отважные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Arial Unicode MS"/>
                        <a:cs typeface="Arial Unicode M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Arial Unicode MS"/>
                          <a:cs typeface="Arial Unicode MS"/>
                        </a:rPr>
                        <a:t>Появились только в XX веке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18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Arial Unicode MS"/>
                        <a:cs typeface="Arial Unicode M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 Unicode MS"/>
                          <a:cs typeface="Arial Unicode MS"/>
                        </a:rPr>
                        <a:t>юрист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Arial Unicode MS"/>
                        <a:cs typeface="Arial Unicode M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 Unicode MS"/>
                          <a:cs typeface="Arial Unicode MS"/>
                        </a:rPr>
                        <a:t>экономист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Arial Unicode MS"/>
                        <a:cs typeface="Arial Unicode M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 Unicode MS"/>
                          <a:cs typeface="Arial Unicode MS"/>
                        </a:rPr>
                        <a:t>менеджер 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Arial Unicode MS"/>
                        <a:cs typeface="Arial Unicode M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 Unicode MS"/>
                          <a:cs typeface="Arial Unicode MS"/>
                        </a:rPr>
                        <a:t>топ-модель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Arial Unicode MS"/>
                        <a:cs typeface="Arial Unicode M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 Unicode MS"/>
                          <a:cs typeface="Arial Unicode MS"/>
                        </a:rPr>
                        <a:t>телеведущий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Arial Unicode MS"/>
                        <a:cs typeface="Arial Unicode M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 Unicode MS"/>
                          <a:cs typeface="Arial Unicode MS"/>
                        </a:rPr>
                        <a:t>веб-дизайнер журналист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Arial Unicode MS"/>
                        <a:cs typeface="Arial Unicode M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 Unicode MS"/>
                          <a:cs typeface="Arial Unicode MS"/>
                        </a:rPr>
                        <a:t>программист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Arial Unicode MS"/>
                        <a:cs typeface="Arial Unicode M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 Unicode MS"/>
                          <a:cs typeface="Arial Unicode MS"/>
                        </a:rPr>
                        <a:t>автослесарь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Arial Unicode MS"/>
                        <a:cs typeface="Arial Unicode M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 Unicode MS"/>
                          <a:cs typeface="Arial Unicode MS"/>
                        </a:rPr>
                        <a:t>нефтянник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 Unicode MS"/>
                          <a:cs typeface="Arial Unicode MS"/>
                        </a:rPr>
                        <a:t>пластический хирург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 Unicode MS"/>
                          <a:cs typeface="Arial Unicode MS"/>
                        </a:rPr>
                        <a:t>президент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 Unicode MS"/>
                          <a:cs typeface="Arial Unicode MS"/>
                        </a:rPr>
                        <a:t>спикер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Arial Unicode MS"/>
                        <a:cs typeface="Arial Unicode M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 Unicode MS"/>
                          <a:cs typeface="Arial Unicode MS"/>
                        </a:rPr>
                        <a:t>эколог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Arial Unicode MS"/>
                        <a:cs typeface="Arial Unicode M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CED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Arial Unicode MS"/>
                        <a:cs typeface="Arial Unicode M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 Unicode MS"/>
                          <a:cs typeface="Arial Unicode MS"/>
                        </a:rPr>
                        <a:t>конюх камердинер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 Unicode MS"/>
                          <a:cs typeface="Arial Unicode MS"/>
                        </a:rPr>
                        <a:t>ключник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 Unicode MS"/>
                          <a:cs typeface="Arial Unicode MS"/>
                        </a:rPr>
                        <a:t>шорник трубочист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 Unicode MS"/>
                          <a:cs typeface="Arial Unicode MS"/>
                        </a:rPr>
                        <a:t>бондарь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 Unicode MS"/>
                          <a:cs typeface="Arial Unicode MS"/>
                        </a:rPr>
                        <a:t>ямщик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 Unicode MS"/>
                          <a:cs typeface="Arial Unicode MS"/>
                        </a:rPr>
                        <a:t>кучер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 Unicode MS"/>
                          <a:cs typeface="Arial Unicode MS"/>
                        </a:rPr>
                        <a:t>фонарщик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 Unicode MS"/>
                          <a:cs typeface="Arial Unicode MS"/>
                        </a:rPr>
                        <a:t>пряха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 Unicode MS"/>
                          <a:cs typeface="Arial Unicode MS"/>
                        </a:rPr>
                        <a:t>прачка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 Unicode MS"/>
                          <a:cs typeface="Arial Unicode MS"/>
                        </a:rPr>
                        <a:t>белошвейка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 Unicode MS"/>
                          <a:cs typeface="Arial Unicode MS"/>
                        </a:rPr>
                        <a:t>стряпчий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 Unicode MS"/>
                          <a:cs typeface="Arial Unicode MS"/>
                        </a:rPr>
                        <a:t>трубочист почтмейстер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 Unicode MS"/>
                          <a:cs typeface="Arial Unicode MS"/>
                        </a:rPr>
                        <a:t>городовой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 Unicode MS"/>
                          <a:cs typeface="Arial Unicode MS"/>
                        </a:rPr>
                        <a:t>купец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CED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Arial Unicode MS"/>
                        <a:cs typeface="Arial Unicode M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 Unicode MS"/>
                          <a:cs typeface="Arial Unicode MS"/>
                        </a:rPr>
                        <a:t>врач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 Unicode MS"/>
                          <a:cs typeface="Arial Unicode MS"/>
                        </a:rPr>
                        <a:t>учитель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 Unicode MS"/>
                          <a:cs typeface="Arial Unicode MS"/>
                        </a:rPr>
                        <a:t>дворник строитель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 Unicode MS"/>
                          <a:cs typeface="Arial Unicode MS"/>
                        </a:rPr>
                        <a:t>водитель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 Unicode MS"/>
                          <a:cs typeface="Arial Unicode MS"/>
                        </a:rPr>
                        <a:t>парикмахер милиционер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 Unicode MS"/>
                          <a:cs typeface="Arial Unicode MS"/>
                        </a:rPr>
                        <a:t>пекарь земледелец животновод повар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 Unicode MS"/>
                          <a:cs typeface="Arial Unicode MS"/>
                        </a:rPr>
                        <a:t>бухгалтер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 Unicode MS"/>
                          <a:cs typeface="Arial Unicode MS"/>
                        </a:rPr>
                        <a:t>слесарь-водопроводчик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Arial Unicode MS"/>
                        <a:cs typeface="Arial Unicode M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CED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Arial Unicode MS"/>
                        <a:cs typeface="Arial Unicode M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 Unicode MS"/>
                          <a:cs typeface="Arial Unicode MS"/>
                        </a:rPr>
                        <a:t>пожарный каскадер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 Unicode MS"/>
                          <a:cs typeface="Arial Unicode MS"/>
                        </a:rPr>
                        <a:t>моряк-подводник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 Unicode MS"/>
                          <a:cs typeface="Arial Unicode MS"/>
                        </a:rPr>
                        <a:t>летчик-испытатель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 Unicode MS"/>
                          <a:cs typeface="Arial Unicode MS"/>
                        </a:rPr>
                        <a:t>космонавт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 Unicode MS"/>
                          <a:cs typeface="Arial Unicode MS"/>
                        </a:rPr>
                        <a:t>горноспасатель автогонщик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 Unicode MS"/>
                          <a:cs typeface="Arial Unicode MS"/>
                        </a:rPr>
                        <a:t>сапер шахтер военный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CED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Arial Unicode MS"/>
                        <a:cs typeface="Arial Unicode M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 Unicode MS"/>
                          <a:cs typeface="Arial Unicode MS"/>
                        </a:rPr>
                        <a:t>программист оператор ЭВМ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 Unicode MS"/>
                          <a:cs typeface="Arial Unicode MS"/>
                        </a:rPr>
                        <a:t>менеджер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 Unicode MS"/>
                          <a:cs typeface="Arial Unicode MS"/>
                        </a:rPr>
                        <a:t>секретарь - референт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 Unicode MS"/>
                          <a:cs typeface="Arial Unicode MS"/>
                        </a:rPr>
                        <a:t>оператор станков с ЧПУ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 Unicode MS"/>
                          <a:cs typeface="Arial Unicode MS"/>
                        </a:rPr>
                        <a:t>тракторист - машинист широкого профиля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 Unicode MS"/>
                          <a:cs typeface="Arial Unicode MS"/>
                        </a:rPr>
                        <a:t>лётчик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 Unicode MS"/>
                          <a:cs typeface="Arial Unicode MS"/>
                        </a:rPr>
                        <a:t>крановщик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 Unicode MS"/>
                          <a:cs typeface="Arial Unicode MS"/>
                        </a:rPr>
                        <a:t>космонавт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 Unicode MS"/>
                          <a:cs typeface="Arial Unicode MS"/>
                        </a:rPr>
                        <a:t>эмбриолог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 Unicode MS"/>
                          <a:cs typeface="Arial Unicode MS"/>
                        </a:rPr>
                        <a:t>электромонтёр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Arial Unicode MS"/>
                        <a:cs typeface="Arial Unicode M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CE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2" name="Rectangle 10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92100"/>
            <a:ext cx="8229600" cy="1912938"/>
          </a:xfrm>
        </p:spPr>
        <p:txBody>
          <a:bodyPr/>
          <a:lstStyle/>
          <a:p>
            <a:pPr eaLnBrk="1" hangingPunct="1">
              <a:defRPr/>
            </a:pPr>
            <a:r>
              <a:rPr lang="ru-RU" sz="3600" b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В последнее время в России появились новые профессии:</a:t>
            </a:r>
          </a:p>
        </p:txBody>
      </p:sp>
      <p:sp>
        <p:nvSpPr>
          <p:cNvPr id="8203" name="Rectangle 11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2400300"/>
            <a:ext cx="7859713" cy="3467100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Web</a:t>
            </a:r>
            <a:r>
              <a:rPr lang="ru-RU" sz="280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-программист /</a:t>
            </a:r>
            <a:r>
              <a:rPr lang="en-US" sz="280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Web-</a:t>
            </a:r>
            <a:r>
              <a:rPr lang="ru-RU" sz="280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дизайнер</a:t>
            </a:r>
          </a:p>
        </p:txBody>
      </p:sp>
      <p:sp>
        <p:nvSpPr>
          <p:cNvPr id="8204" name="Rectangle 12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619250" y="3079750"/>
            <a:ext cx="5257800" cy="272097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sz="280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  - это специалист по созданию сайтов глобальной сети Интернет</a:t>
            </a:r>
          </a:p>
        </p:txBody>
      </p:sp>
    </p:spTree>
  </p:cSld>
  <p:clrMapOvr>
    <a:masterClrMapping/>
  </p:clrMapOvr>
  <p:transition advTm="60000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571472" y="285728"/>
            <a:ext cx="7242048" cy="1143000"/>
          </a:xfrm>
        </p:spPr>
        <p:txBody>
          <a:bodyPr lIns="45720" tIns="0" rIns="45720" bIns="0" anchor="b">
            <a:normAutofit/>
          </a:bodyPr>
          <a:lstStyle/>
          <a:p>
            <a:pPr algn="ctr" eaLnBrk="1" fontAlgn="auto" hangingPunct="1">
              <a:spcAft>
                <a:spcPts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/>
            </a:pPr>
            <a:r>
              <a:rPr lang="ru-RU" sz="3800" b="1" kern="1200" cap="all" dirty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5D194F"/>
                </a:solidFill>
              </a:rPr>
              <a:t>Вопросы о профессиях</a:t>
            </a:r>
          </a:p>
        </p:txBody>
      </p:sp>
      <p:pic>
        <p:nvPicPr>
          <p:cNvPr id="57346" name="Picture 5" descr="grodnenskiy_dvorets_tvorchestva_detey_i_molodezhi_rasshiryaet_sferu_vliyaniy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27313" y="1844675"/>
            <a:ext cx="3495675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6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3" y="549275"/>
            <a:ext cx="3478212" cy="2411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58370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43213" y="3213100"/>
            <a:ext cx="2786062" cy="28178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58371" name="Picture 7" descr="angina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3850" y="549275"/>
            <a:ext cx="3600450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1"/>
          <p:cNvPicPr>
            <a:picLocks noChangeAspect="1" noChangeArrowheads="1"/>
          </p:cNvPicPr>
          <p:nvPr/>
        </p:nvPicPr>
        <p:blipFill>
          <a:blip r:embed="rId3"/>
          <a:srcRect r="50000"/>
          <a:stretch>
            <a:fillRect/>
          </a:stretch>
        </p:blipFill>
        <p:spPr bwMode="auto">
          <a:xfrm>
            <a:off x="3059113" y="3284538"/>
            <a:ext cx="2000250" cy="2668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9459" name="Picture 2"/>
          <p:cNvPicPr>
            <a:picLocks noChangeAspect="1" noChangeArrowheads="1"/>
          </p:cNvPicPr>
          <p:nvPr/>
        </p:nvPicPr>
        <p:blipFill>
          <a:blip r:embed="rId4"/>
          <a:srcRect l="6380" t="10637"/>
          <a:stretch>
            <a:fillRect/>
          </a:stretch>
        </p:blipFill>
        <p:spPr bwMode="auto">
          <a:xfrm>
            <a:off x="539750" y="476250"/>
            <a:ext cx="3143250" cy="2400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9460" name="Picture 3"/>
          <p:cNvPicPr>
            <a:picLocks noChangeAspect="1" noChangeArrowheads="1"/>
          </p:cNvPicPr>
          <p:nvPr/>
        </p:nvPicPr>
        <p:blipFill>
          <a:blip r:embed="rId5"/>
          <a:srcRect t="8725"/>
          <a:stretch>
            <a:fillRect/>
          </a:stretch>
        </p:blipFill>
        <p:spPr bwMode="auto">
          <a:xfrm>
            <a:off x="4500563" y="476250"/>
            <a:ext cx="3255962" cy="2428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5" name="Рисунок 2" descr="f_16793153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813" y="428625"/>
            <a:ext cx="2714625" cy="293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66" name="Рисунок 3" descr="post-2-13301141743160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4813" y="3071813"/>
            <a:ext cx="3603625" cy="280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467" name="TextBox 4"/>
          <p:cNvSpPr txBox="1">
            <a:spLocks noChangeArrowheads="1"/>
          </p:cNvSpPr>
          <p:nvPr/>
        </p:nvSpPr>
        <p:spPr bwMode="auto">
          <a:xfrm>
            <a:off x="714375" y="6143625"/>
            <a:ext cx="7000875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altLang="ru-RU" sz="2000">
                <a:ea typeface="Arial Unicode MS"/>
                <a:cs typeface="Arial Unicode MS"/>
              </a:rPr>
              <a:t>оператор  машинного доения и оператор ЭВМ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Рисунок 2" descr="0_8dd4_3a63ef87_XL.jpg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4875" y="4071938"/>
            <a:ext cx="3381375" cy="225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490" name="Рисунок 4" descr="1841.jpeg"/>
          <p:cNvPicPr>
            <a:picLocks noChangeAspect="1"/>
          </p:cNvPicPr>
          <p:nvPr/>
        </p:nvPicPr>
        <p:blipFill>
          <a:blip r:embed="rId3"/>
          <a:srcRect b="3226"/>
          <a:stretch>
            <a:fillRect/>
          </a:stretch>
        </p:blipFill>
        <p:spPr bwMode="auto">
          <a:xfrm>
            <a:off x="1187450" y="1412875"/>
            <a:ext cx="2427288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1" name="Rectangle 5"/>
          <p:cNvSpPr>
            <a:spLocks noChangeArrowheads="1"/>
          </p:cNvSpPr>
          <p:nvPr/>
        </p:nvSpPr>
        <p:spPr bwMode="auto">
          <a:xfrm>
            <a:off x="-1706563" y="32464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/>
          </a:p>
        </p:txBody>
      </p:sp>
      <p:sp>
        <p:nvSpPr>
          <p:cNvPr id="64514" name="Rectangle 3"/>
          <p:cNvSpPr>
            <a:spLocks noChangeArrowheads="1"/>
          </p:cNvSpPr>
          <p:nvPr/>
        </p:nvSpPr>
        <p:spPr bwMode="auto">
          <a:xfrm>
            <a:off x="684213" y="2308225"/>
            <a:ext cx="5040312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/>
              <a:t> </a:t>
            </a:r>
            <a:r>
              <a:rPr lang="ru-RU" sz="2400" b="1"/>
              <a:t>«Если вы удачно выберете труд</a:t>
            </a:r>
          </a:p>
          <a:p>
            <a:pPr algn="ctr"/>
            <a:r>
              <a:rPr lang="ru-RU" sz="2400" b="1"/>
              <a:t>и вложите в него душу,</a:t>
            </a:r>
          </a:p>
          <a:p>
            <a:pPr algn="ctr"/>
            <a:r>
              <a:rPr lang="ru-RU" sz="2400" b="1"/>
              <a:t>то счастье само вас отыщет».</a:t>
            </a:r>
          </a:p>
          <a:p>
            <a:pPr algn="ctr"/>
            <a:r>
              <a:rPr lang="ru-RU" sz="2400" b="1"/>
              <a:t>                         К.Д. Ушинский.</a:t>
            </a:r>
            <a:r>
              <a:rPr lang="ru-RU"/>
              <a:t> </a:t>
            </a:r>
          </a:p>
        </p:txBody>
      </p:sp>
      <p:pic>
        <p:nvPicPr>
          <p:cNvPr id="6" name="Рисунок 5" descr="hello_html_m1fbb36c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67422" y="2282817"/>
            <a:ext cx="2807390" cy="37124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572" y="588113"/>
            <a:ext cx="8287808" cy="459282"/>
          </a:xfrm>
        </p:spPr>
        <p:txBody>
          <a:bodyPr lIns="45720" tIns="0" rIns="45720" bIns="0" anchor="b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br>
              <a:rPr lang="ru-RU" sz="3800" b="1" kern="1200" cap="all" dirty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</a:rPr>
            </a:br>
            <a:br>
              <a:rPr lang="ru-RU" sz="3800" b="1" kern="1200" cap="all" dirty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</a:rPr>
            </a:br>
            <a:br>
              <a:rPr lang="ru-RU" sz="3800" b="1" kern="1200" cap="all" dirty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</a:rPr>
            </a:br>
            <a:br>
              <a:rPr lang="ru-RU" sz="3800" b="1" kern="1200" cap="all" dirty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</a:rPr>
            </a:br>
            <a:br>
              <a:rPr lang="ru-RU" sz="3800" b="1" kern="1200" cap="all" dirty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</a:rPr>
            </a:br>
            <a:br>
              <a:rPr lang="ru-RU" sz="3800" b="1" kern="1200" cap="all" dirty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</a:rPr>
            </a:br>
            <a:br>
              <a:rPr lang="ru-RU" sz="3800" b="1" kern="1200" cap="all" dirty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</a:rPr>
            </a:br>
            <a:br>
              <a:rPr lang="ru-RU" sz="3800" b="1" kern="1200" cap="all" dirty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</a:rPr>
            </a:br>
            <a:br>
              <a:rPr lang="ru-RU" sz="3800" b="1" kern="1200" cap="all" dirty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</a:rPr>
            </a:br>
            <a:br>
              <a:rPr lang="ru-RU" sz="3800" b="1" kern="1200" cap="all" dirty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</a:rPr>
            </a:br>
            <a:br>
              <a:rPr lang="ru-RU" sz="3800" b="1" kern="1200" cap="all" dirty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</a:rPr>
            </a:br>
            <a:r>
              <a:rPr lang="ru-RU" sz="3800" b="1" kern="1200" cap="all" dirty="0" err="1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</a:rPr>
              <a:t>шутки о разных профессиях</a:t>
            </a:r>
          </a:p>
        </p:txBody>
      </p:sp>
      <p:sp>
        <p:nvSpPr>
          <p:cNvPr id="65538" name="Rectangle 1"/>
          <p:cNvSpPr>
            <a:spLocks noChangeArrowheads="1"/>
          </p:cNvSpPr>
          <p:nvPr/>
        </p:nvSpPr>
        <p:spPr bwMode="auto">
          <a:xfrm>
            <a:off x="214313" y="952500"/>
            <a:ext cx="7929562" cy="558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 eaLnBrk="0" hangingPunct="0"/>
            <a:r>
              <a:rPr lang="ru-RU" altLang="ru-RU" b="1">
                <a:solidFill>
                  <a:srgbClr val="8A2E4E"/>
                </a:solidFill>
                <a:latin typeface="Calibri" pitchFamily="34" charset="0"/>
                <a:ea typeface="Arial Unicode MS"/>
                <a:cs typeface="Arial Unicode MS"/>
              </a:rPr>
              <a:t>Сын метеоролога:</a:t>
            </a:r>
            <a:endParaRPr lang="ru-RU" altLang="ru-RU" b="1">
              <a:solidFill>
                <a:srgbClr val="8A2E4E"/>
              </a:solidFill>
              <a:ea typeface="Arial Unicode MS"/>
              <a:cs typeface="Arial Unicode MS"/>
            </a:endParaRPr>
          </a:p>
          <a:p>
            <a:pPr algn="just" eaLnBrk="0" hangingPunct="0">
              <a:buFontTx/>
              <a:buChar char="•"/>
            </a:pPr>
            <a:r>
              <a:rPr lang="ru-RU" altLang="ru-RU">
                <a:solidFill>
                  <a:srgbClr val="000000"/>
                </a:solidFill>
                <a:latin typeface="Calibri" pitchFamily="34" charset="0"/>
                <a:ea typeface="Arial Unicode MS"/>
                <a:cs typeface="Arial Unicode MS"/>
              </a:rPr>
              <a:t>Малыш, сколько тебе лет?</a:t>
            </a:r>
          </a:p>
          <a:p>
            <a:pPr algn="just" eaLnBrk="0" hangingPunct="0">
              <a:buFontTx/>
              <a:buChar char="•"/>
            </a:pPr>
            <a:r>
              <a:rPr lang="ru-RU" altLang="ru-RU">
                <a:solidFill>
                  <a:srgbClr val="000000"/>
                </a:solidFill>
                <a:latin typeface="Calibri" pitchFamily="34" charset="0"/>
                <a:ea typeface="Arial Unicode MS"/>
                <a:cs typeface="Arial Unicode MS"/>
              </a:rPr>
              <a:t>Плюс пять.</a:t>
            </a:r>
            <a:endParaRPr lang="ru-RU" altLang="ru-RU">
              <a:solidFill>
                <a:srgbClr val="000000"/>
              </a:solidFill>
              <a:ea typeface="Arial Unicode MS"/>
              <a:cs typeface="Arial Unicode MS"/>
            </a:endParaRPr>
          </a:p>
          <a:p>
            <a:pPr algn="just" eaLnBrk="0" hangingPunct="0"/>
            <a:r>
              <a:rPr lang="ru-RU" altLang="ru-RU" b="1">
                <a:solidFill>
                  <a:srgbClr val="8A2E4E"/>
                </a:solidFill>
                <a:latin typeface="Calibri" pitchFamily="34" charset="0"/>
                <a:ea typeface="Arial Unicode MS"/>
                <a:cs typeface="Arial Unicode MS"/>
              </a:rPr>
              <a:t>Дочь военного:</a:t>
            </a:r>
            <a:endParaRPr lang="ru-RU" altLang="ru-RU" b="1">
              <a:solidFill>
                <a:srgbClr val="8A2E4E"/>
              </a:solidFill>
              <a:ea typeface="Arial Unicode MS"/>
              <a:cs typeface="Arial Unicode MS"/>
            </a:endParaRPr>
          </a:p>
          <a:p>
            <a:pPr algn="just" eaLnBrk="0" hangingPunct="0">
              <a:buFontTx/>
              <a:buChar char="•"/>
            </a:pPr>
            <a:r>
              <a:rPr lang="ru-RU" altLang="ru-RU">
                <a:solidFill>
                  <a:srgbClr val="000000"/>
                </a:solidFill>
                <a:latin typeface="Calibri" pitchFamily="34" charset="0"/>
                <a:ea typeface="Arial Unicode MS"/>
                <a:cs typeface="Arial Unicode MS"/>
              </a:rPr>
              <a:t>Скажите, тяжело быть дочерью военного?</a:t>
            </a:r>
          </a:p>
          <a:p>
            <a:pPr algn="just" eaLnBrk="0" hangingPunct="0">
              <a:buFontTx/>
              <a:buChar char="•"/>
            </a:pPr>
            <a:r>
              <a:rPr lang="ru-RU" altLang="ru-RU">
                <a:solidFill>
                  <a:srgbClr val="000000"/>
                </a:solidFill>
                <a:latin typeface="Calibri" pitchFamily="34" charset="0"/>
                <a:ea typeface="Arial Unicode MS"/>
                <a:cs typeface="Arial Unicode MS"/>
              </a:rPr>
              <a:t>Так точно!</a:t>
            </a:r>
            <a:endParaRPr lang="ru-RU" altLang="ru-RU">
              <a:solidFill>
                <a:srgbClr val="000000"/>
              </a:solidFill>
              <a:ea typeface="Arial Unicode MS"/>
              <a:cs typeface="Arial Unicode MS"/>
            </a:endParaRPr>
          </a:p>
          <a:p>
            <a:pPr algn="just" eaLnBrk="0" hangingPunct="0"/>
            <a:r>
              <a:rPr lang="ru-RU" altLang="ru-RU">
                <a:solidFill>
                  <a:srgbClr val="000000"/>
                </a:solidFill>
                <a:latin typeface="Calibri" pitchFamily="34" charset="0"/>
                <a:ea typeface="Arial Unicode MS"/>
                <a:cs typeface="Arial Unicode MS"/>
              </a:rPr>
              <a:t> </a:t>
            </a:r>
            <a:r>
              <a:rPr lang="ru-RU" altLang="ru-RU" b="1">
                <a:solidFill>
                  <a:srgbClr val="8A2E4E"/>
                </a:solidFill>
                <a:latin typeface="Calibri" pitchFamily="34" charset="0"/>
                <a:ea typeface="Arial Unicode MS"/>
                <a:cs typeface="Arial Unicode MS"/>
              </a:rPr>
              <a:t>Дочь проводника поезда:</a:t>
            </a:r>
            <a:endParaRPr lang="ru-RU" altLang="ru-RU" b="1">
              <a:solidFill>
                <a:srgbClr val="8A2E4E"/>
              </a:solidFill>
              <a:ea typeface="Arial Unicode MS"/>
              <a:cs typeface="Arial Unicode MS"/>
            </a:endParaRPr>
          </a:p>
          <a:p>
            <a:pPr algn="just" eaLnBrk="0" hangingPunct="0">
              <a:buFontTx/>
              <a:buChar char="•"/>
            </a:pPr>
            <a:r>
              <a:rPr lang="ru-RU" altLang="ru-RU">
                <a:solidFill>
                  <a:srgbClr val="000000"/>
                </a:solidFill>
                <a:latin typeface="Calibri" pitchFamily="34" charset="0"/>
                <a:ea typeface="Arial Unicode MS"/>
                <a:cs typeface="Arial Unicode MS"/>
              </a:rPr>
              <a:t>Здравствуй, девочка! Я - Дед Мороз, тебе подарки принес!</a:t>
            </a:r>
          </a:p>
          <a:p>
            <a:pPr algn="just" eaLnBrk="0" hangingPunct="0">
              <a:buFontTx/>
              <a:buChar char="•"/>
            </a:pPr>
            <a:r>
              <a:rPr lang="ru-RU" altLang="ru-RU">
                <a:solidFill>
                  <a:srgbClr val="000000"/>
                </a:solidFill>
                <a:latin typeface="Calibri" pitchFamily="34" charset="0"/>
                <a:ea typeface="Arial Unicode MS"/>
                <a:cs typeface="Arial Unicode MS"/>
              </a:rPr>
              <a:t>Ваш билет! А девушка в синем кафтане тоже едет или провожающая?</a:t>
            </a:r>
            <a:endParaRPr lang="ru-RU" altLang="ru-RU">
              <a:solidFill>
                <a:srgbClr val="000000"/>
              </a:solidFill>
              <a:ea typeface="Arial Unicode MS"/>
              <a:cs typeface="Arial Unicode MS"/>
            </a:endParaRPr>
          </a:p>
          <a:p>
            <a:pPr algn="just" eaLnBrk="0" hangingPunct="0"/>
            <a:r>
              <a:rPr lang="ru-RU" altLang="ru-RU" b="1">
                <a:solidFill>
                  <a:srgbClr val="8A2E4E"/>
                </a:solidFill>
                <a:latin typeface="Calibri" pitchFamily="34" charset="0"/>
                <a:ea typeface="Arial Unicode MS"/>
                <a:cs typeface="Arial Unicode MS"/>
              </a:rPr>
              <a:t>Сын стоматолога:</a:t>
            </a:r>
            <a:endParaRPr lang="ru-RU" altLang="ru-RU" b="1">
              <a:solidFill>
                <a:srgbClr val="8A2E4E"/>
              </a:solidFill>
              <a:ea typeface="Arial Unicode MS"/>
              <a:cs typeface="Arial Unicode MS"/>
            </a:endParaRPr>
          </a:p>
          <a:p>
            <a:pPr algn="just" eaLnBrk="0" hangingPunct="0">
              <a:buFontTx/>
              <a:buChar char="•"/>
            </a:pPr>
            <a:r>
              <a:rPr lang="ru-RU" altLang="ru-RU">
                <a:solidFill>
                  <a:srgbClr val="000000"/>
                </a:solidFill>
                <a:latin typeface="Calibri" pitchFamily="34" charset="0"/>
                <a:ea typeface="Arial Unicode MS"/>
                <a:cs typeface="Arial Unicode MS"/>
              </a:rPr>
              <a:t>Мальчик, какая у тебя любимая игрушка?</a:t>
            </a:r>
          </a:p>
          <a:p>
            <a:pPr algn="just" eaLnBrk="0" hangingPunct="0">
              <a:buFontTx/>
              <a:buChar char="•"/>
            </a:pPr>
            <a:r>
              <a:rPr lang="ru-RU" altLang="ru-RU">
                <a:solidFill>
                  <a:srgbClr val="000000"/>
                </a:solidFill>
                <a:latin typeface="Calibri" pitchFamily="34" charset="0"/>
                <a:ea typeface="Arial Unicode MS"/>
                <a:cs typeface="Arial Unicode MS"/>
              </a:rPr>
              <a:t>БОРмашинка!</a:t>
            </a:r>
            <a:endParaRPr lang="ru-RU" altLang="ru-RU">
              <a:solidFill>
                <a:srgbClr val="000000"/>
              </a:solidFill>
              <a:ea typeface="Arial Unicode MS"/>
              <a:cs typeface="Arial Unicode MS"/>
            </a:endParaRPr>
          </a:p>
          <a:p>
            <a:pPr algn="just" eaLnBrk="0" hangingPunct="0"/>
            <a:r>
              <a:rPr lang="ru-RU" altLang="ru-RU" b="1">
                <a:solidFill>
                  <a:srgbClr val="8A2E4E"/>
                </a:solidFill>
                <a:latin typeface="Calibri" pitchFamily="34" charset="0"/>
                <a:ea typeface="Arial Unicode MS"/>
                <a:cs typeface="Arial Unicode MS"/>
              </a:rPr>
              <a:t>Кто такой профессор?</a:t>
            </a:r>
            <a:endParaRPr lang="ru-RU" altLang="ru-RU" b="1">
              <a:solidFill>
                <a:srgbClr val="8A2E4E"/>
              </a:solidFill>
              <a:ea typeface="Arial Unicode MS"/>
              <a:cs typeface="Arial Unicode MS"/>
            </a:endParaRPr>
          </a:p>
          <a:p>
            <a:pPr algn="just" eaLnBrk="0" hangingPunct="0"/>
            <a:r>
              <a:rPr lang="ru-RU" altLang="ru-RU">
                <a:solidFill>
                  <a:srgbClr val="000000"/>
                </a:solidFill>
                <a:latin typeface="Calibri" pitchFamily="34" charset="0"/>
                <a:ea typeface="Arial Unicode MS"/>
                <a:cs typeface="Arial Unicode MS"/>
              </a:rPr>
              <a:t>-Профессор - человек, умеющий разговаривать с другими людьми, когда они спят.</a:t>
            </a:r>
            <a:endParaRPr lang="ru-RU" altLang="ru-RU">
              <a:solidFill>
                <a:srgbClr val="000000"/>
              </a:solidFill>
              <a:ea typeface="Arial Unicode MS"/>
              <a:cs typeface="Arial Unicode MS"/>
            </a:endParaRPr>
          </a:p>
          <a:p>
            <a:pPr algn="just" eaLnBrk="0" hangingPunct="0"/>
            <a:r>
              <a:rPr lang="ru-RU" altLang="ru-RU" b="1">
                <a:solidFill>
                  <a:srgbClr val="8A2E4E"/>
                </a:solidFill>
                <a:latin typeface="Calibri" pitchFamily="34" charset="0"/>
                <a:ea typeface="Arial Unicode MS"/>
                <a:cs typeface="Arial Unicode MS"/>
              </a:rPr>
              <a:t>А что делает консультант?</a:t>
            </a:r>
            <a:endParaRPr lang="ru-RU" altLang="ru-RU" b="1">
              <a:solidFill>
                <a:srgbClr val="8A2E4E"/>
              </a:solidFill>
              <a:ea typeface="Arial Unicode MS"/>
              <a:cs typeface="Arial Unicode MS"/>
            </a:endParaRPr>
          </a:p>
          <a:p>
            <a:pPr algn="just" eaLnBrk="0" hangingPunct="0"/>
            <a:r>
              <a:rPr lang="ru-RU" altLang="ru-RU">
                <a:solidFill>
                  <a:srgbClr val="000000"/>
                </a:solidFill>
                <a:latin typeface="Calibri" pitchFamily="34" charset="0"/>
                <a:ea typeface="Arial Unicode MS"/>
                <a:cs typeface="Arial Unicode MS"/>
              </a:rPr>
              <a:t>-Ну, консультант - это человек, который снимает часы с вашей руки и говорит вам, который час.</a:t>
            </a:r>
            <a:endParaRPr lang="ru-RU" altLang="ru-RU">
              <a:solidFill>
                <a:srgbClr val="000000"/>
              </a:solidFill>
              <a:ea typeface="Arial Unicode MS"/>
              <a:cs typeface="Arial Unicode MS"/>
            </a:endParaRPr>
          </a:p>
          <a:p>
            <a:pPr algn="just" eaLnBrk="0" hangingPunct="0"/>
            <a:r>
              <a:rPr lang="ru-RU" altLang="ru-RU" b="1">
                <a:solidFill>
                  <a:srgbClr val="8A2E4E"/>
                </a:solidFill>
                <a:latin typeface="Calibri" pitchFamily="34" charset="0"/>
                <a:ea typeface="Arial Unicode MS"/>
                <a:cs typeface="Arial Unicode MS"/>
              </a:rPr>
              <a:t>А кто такая учительница?</a:t>
            </a:r>
            <a:endParaRPr lang="ru-RU" altLang="ru-RU" b="1">
              <a:solidFill>
                <a:srgbClr val="8A2E4E"/>
              </a:solidFill>
              <a:ea typeface="Arial Unicode MS"/>
              <a:cs typeface="Arial Unicode MS"/>
            </a:endParaRPr>
          </a:p>
          <a:p>
            <a:pPr algn="just" eaLnBrk="0" hangingPunct="0"/>
            <a:r>
              <a:rPr lang="ru-RU" altLang="ru-RU">
                <a:solidFill>
                  <a:srgbClr val="000000"/>
                </a:solidFill>
                <a:latin typeface="Calibri" pitchFamily="34" charset="0"/>
                <a:ea typeface="Arial Unicode MS"/>
                <a:cs typeface="Arial Unicode MS"/>
              </a:rPr>
              <a:t>-Это такая женщина, которая когда-то любила детей.</a:t>
            </a:r>
            <a:endParaRPr lang="ru-RU" altLang="ru-RU">
              <a:solidFill>
                <a:srgbClr val="000000"/>
              </a:solidFill>
              <a:ea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Заголовок 3"/>
          <p:cNvSpPr>
            <a:spLocks noGrp="1"/>
          </p:cNvSpPr>
          <p:nvPr>
            <p:ph type="title" idx="4294967295"/>
          </p:nvPr>
        </p:nvSpPr>
        <p:spPr>
          <a:xfrm>
            <a:off x="457200" y="457200"/>
            <a:ext cx="8229600" cy="1100138"/>
          </a:xfrm>
        </p:spPr>
        <p:txBody>
          <a:bodyPr anchor="b"/>
          <a:lstStyle/>
          <a:p>
            <a:pPr eaLnBrk="1" hangingPunct="1"/>
            <a:r>
              <a:rPr lang="ru-RU" sz="4300" b="1">
                <a:solidFill>
                  <a:srgbClr val="002060"/>
                </a:solidFill>
              </a:rPr>
              <a:t>Виктор Гюго писал:</a:t>
            </a:r>
            <a:endParaRPr lang="ru-RU" sz="4300"/>
          </a:p>
        </p:txBody>
      </p:sp>
      <p:sp>
        <p:nvSpPr>
          <p:cNvPr id="3" name="Объект 2"/>
          <p:cNvSpPr>
            <a:spLocks noGrp="1"/>
          </p:cNvSpPr>
          <p:nvPr>
            <p:ph sz="quarter" idx="4294967295"/>
          </p:nvPr>
        </p:nvSpPr>
        <p:spPr>
          <a:xfrm>
            <a:off x="3276600" y="1984375"/>
            <a:ext cx="5867400" cy="3863975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  <a:tabLst>
                <a:tab pos="255588" algn="l"/>
                <a:tab pos="2184400" algn="l"/>
              </a:tabLst>
            </a:pPr>
            <a:r>
              <a:rPr lang="ru-RU">
                <a:cs typeface="Times New Roman" pitchFamily="18" charset="0"/>
              </a:rPr>
              <a:t>Правильный выбор профессии позволяет реализовать свой творческий потенциал, избежать разочарования, оградить себя и свою семью от нищеты и неуверенности в завтрашнем дне</a:t>
            </a:r>
          </a:p>
          <a:p>
            <a:pPr marL="0" indent="0" eaLnBrk="1" hangingPunct="1">
              <a:tabLst>
                <a:tab pos="255588" algn="l"/>
                <a:tab pos="2184400" algn="l"/>
              </a:tabLst>
            </a:pPr>
            <a:endParaRPr lang="ru-RU"/>
          </a:p>
        </p:txBody>
      </p:sp>
      <p:pic>
        <p:nvPicPr>
          <p:cNvPr id="5122" name="Picture 2" descr="C:\Users\я\Desktop\гюго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1773238"/>
            <a:ext cx="2667000" cy="408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492375"/>
            <a:ext cx="8229600" cy="3375025"/>
          </a:xfrm>
        </p:spPr>
        <p:txBody>
          <a:bodyPr/>
          <a:lstStyle/>
          <a:p>
            <a:r>
              <a:rPr lang="ru-RU"/>
              <a:t>Что интересного вы узнали сегодня? </a:t>
            </a:r>
            <a:endParaRPr lang="en-US"/>
          </a:p>
          <a:p>
            <a:r>
              <a:rPr lang="ru-RU"/>
              <a:t>Что осталось в памяти?</a:t>
            </a:r>
            <a:endParaRPr lang="en-US"/>
          </a:p>
          <a:p>
            <a:r>
              <a:rPr lang="ru-RU"/>
              <a:t> О чем можно задуматься? </a:t>
            </a:r>
          </a:p>
        </p:txBody>
      </p:sp>
      <p:sp>
        <p:nvSpPr>
          <p:cNvPr id="70660" name="WordArt 6"/>
          <p:cNvSpPr>
            <a:spLocks noChangeArrowheads="1" noChangeShapeType="1" noTextEdit="1"/>
          </p:cNvSpPr>
          <p:nvPr/>
        </p:nvSpPr>
        <p:spPr bwMode="auto">
          <a:xfrm>
            <a:off x="457200" y="457200"/>
            <a:ext cx="8229600" cy="13716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РЕФЛЕКСИЯ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5" name="Picture 2" descr="Картинка 3 из 57766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63713" y="333375"/>
            <a:ext cx="5811837" cy="381635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3" name="Скругленный прямоугольник 2"/>
          <p:cNvSpPr/>
          <p:nvPr/>
        </p:nvSpPr>
        <p:spPr>
          <a:xfrm>
            <a:off x="1763713" y="4437063"/>
            <a:ext cx="5832475" cy="20875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>
                <a:solidFill>
                  <a:schemeClr val="tx1"/>
                </a:solidFill>
                <a:cs typeface="Times New Roman" pitchFamily="18" charset="0"/>
              </a:rPr>
              <a:t>Желаю вам шагать по жизни смело,</a:t>
            </a:r>
          </a:p>
          <a:p>
            <a:pPr algn="ctr">
              <a:defRPr/>
            </a:pPr>
            <a:r>
              <a:rPr lang="ru-RU" sz="2400" b="1">
                <a:solidFill>
                  <a:schemeClr val="tx1"/>
                </a:solidFill>
                <a:cs typeface="Times New Roman" pitchFamily="18" charset="0"/>
              </a:rPr>
              <a:t>Желаю счастья каждому найти,</a:t>
            </a:r>
          </a:p>
          <a:p>
            <a:pPr algn="ctr">
              <a:defRPr/>
            </a:pPr>
            <a:r>
              <a:rPr lang="ru-RU" sz="2400" b="1">
                <a:solidFill>
                  <a:schemeClr val="tx1"/>
                </a:solidFill>
                <a:cs typeface="Times New Roman" pitchFamily="18" charset="0"/>
              </a:rPr>
              <a:t>Пусть сбудется, что каждому хотелось.</a:t>
            </a:r>
          </a:p>
          <a:p>
            <a:pPr algn="ctr">
              <a:defRPr/>
            </a:pPr>
            <a:r>
              <a:rPr lang="ru-RU" sz="2400" b="1">
                <a:solidFill>
                  <a:schemeClr val="tx1"/>
                </a:solidFill>
                <a:cs typeface="Times New Roman" pitchFamily="18" charset="0"/>
              </a:rPr>
              <a:t>В дорогу, друг! Счастливого пути!</a:t>
            </a:r>
          </a:p>
          <a:p>
            <a:pPr algn="ctr">
              <a:defRPr/>
            </a:pPr>
            <a:endParaRPr lang="ru-RU" sz="2400" b="1">
              <a:solidFill>
                <a:schemeClr val="tx1"/>
              </a:solidFill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8" name="Text Box 4"/>
          <p:cNvSpPr txBox="1">
            <a:spLocks noChangeArrowheads="1"/>
          </p:cNvSpPr>
          <p:nvPr/>
        </p:nvSpPr>
        <p:spPr bwMode="auto">
          <a:xfrm>
            <a:off x="323850" y="2565400"/>
            <a:ext cx="84248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4000" b="1" i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СПАСИБО ЗА ВНИМАНИЕ.</a:t>
            </a:r>
          </a:p>
        </p:txBody>
      </p:sp>
      <p:pic>
        <p:nvPicPr>
          <p:cNvPr id="68610" name="Рисунок 2" descr="teplohod_0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0200" y="3716338"/>
            <a:ext cx="3762375" cy="2820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9" name="Рисунок 3" descr="f484b6b9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2988" y="333375"/>
            <a:ext cx="3222625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Пиксел">
  <a:themeElements>
    <a:clrScheme name="Пиксел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Пиксел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иксел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1167</TotalTime>
  <Words>1712</Words>
  <Application>Microsoft Office PowerPoint</Application>
  <PresentationFormat>Экран (4:3)</PresentationFormat>
  <Paragraphs>290</Paragraphs>
  <Slides>46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46</vt:i4>
      </vt:variant>
    </vt:vector>
  </HeadingPairs>
  <TitlesOfParts>
    <vt:vector size="57" baseType="lpstr">
      <vt:lpstr>Arial</vt:lpstr>
      <vt:lpstr>Arial Black</vt:lpstr>
      <vt:lpstr>Arial Unicode MS</vt:lpstr>
      <vt:lpstr>Calibri</vt:lpstr>
      <vt:lpstr>Georgia</vt:lpstr>
      <vt:lpstr>Impact</vt:lpstr>
      <vt:lpstr>Tahoma</vt:lpstr>
      <vt:lpstr>Times New Roman</vt:lpstr>
      <vt:lpstr>Trebuchet MS</vt:lpstr>
      <vt:lpstr>Wingdings</vt:lpstr>
      <vt:lpstr>Пиксел</vt:lpstr>
      <vt:lpstr>Презентация PowerPoint</vt:lpstr>
      <vt:lpstr>Доскажите пословицу </vt:lpstr>
      <vt:lpstr>В мире профессий</vt:lpstr>
      <vt:lpstr>Лента жизни</vt:lpstr>
      <vt:lpstr>Презентация PowerPoint</vt:lpstr>
      <vt:lpstr>Презентация PowerPoint</vt:lpstr>
      <vt:lpstr>Презентация PowerPoint</vt:lpstr>
      <vt:lpstr>Закончить предложения</vt:lpstr>
      <vt:lpstr>Презентация PowerPoint</vt:lpstr>
      <vt:lpstr>Формула успешного выбора профессии</vt:lpstr>
      <vt:lpstr>Презентация PowerPoint</vt:lpstr>
      <vt:lpstr>В мире существуют около 50 тысяч профессий. Их можно разделить на 5 типов.</vt:lpstr>
      <vt:lpstr>I тип: «Человек-природа»</vt:lpstr>
      <vt:lpstr>II тип: «Человек-техника»</vt:lpstr>
      <vt:lpstr>III тип: «Человек-человек»</vt:lpstr>
      <vt:lpstr>IV тип: «Человек - знаковая система»</vt:lpstr>
      <vt:lpstr>V тип: «Человек художественный образ»</vt:lpstr>
      <vt:lpstr>Тест</vt:lpstr>
      <vt:lpstr>Тест </vt:lpstr>
      <vt:lpstr>Тест </vt:lpstr>
      <vt:lpstr> Тест </vt:lpstr>
      <vt:lpstr>Тест</vt:lpstr>
      <vt:lpstr>Результаты теста</vt:lpstr>
      <vt:lpstr>Результаты теста</vt:lpstr>
      <vt:lpstr>Результаты теста</vt:lpstr>
      <vt:lpstr>Профи-викторина </vt:lpstr>
      <vt:lpstr>Профи-викторина </vt:lpstr>
      <vt:lpstr>Причины ошибок</vt:lpstr>
      <vt:lpstr>Шуточный тест</vt:lpstr>
      <vt:lpstr>Презентация PowerPoint</vt:lpstr>
      <vt:lpstr>История</vt:lpstr>
      <vt:lpstr>Презентация PowerPoint</vt:lpstr>
      <vt:lpstr>Презентация PowerPoint</vt:lpstr>
      <vt:lpstr>Презентация PowerPoint</vt:lpstr>
      <vt:lpstr>В последнее время в России появились новые профессии:</vt:lpstr>
      <vt:lpstr>Вопросы о профессиях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   шутки о разных профессиях</vt:lpstr>
      <vt:lpstr>Виктор Гюго писал: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Пять типов профессий Рублика «Ликбез»</dc:title>
  <dc:creator>SHLEVERDA</dc:creator>
  <cp:lastModifiedBy>User</cp:lastModifiedBy>
  <cp:revision>89</cp:revision>
  <dcterms:created xsi:type="dcterms:W3CDTF">2010-10-07T12:03:11Z</dcterms:created>
  <dcterms:modified xsi:type="dcterms:W3CDTF">2023-04-05T08:55:15Z</dcterms:modified>
</cp:coreProperties>
</file>