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8" r:id="rId3"/>
    <p:sldId id="257" r:id="rId4"/>
    <p:sldId id="260" r:id="rId5"/>
    <p:sldId id="261" r:id="rId6"/>
    <p:sldId id="266" r:id="rId7"/>
    <p:sldId id="264" r:id="rId8"/>
    <p:sldId id="265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9EE0"/>
    <a:srgbClr val="D2F945"/>
    <a:srgbClr val="000066"/>
    <a:srgbClr val="990000"/>
    <a:srgbClr val="5F17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4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7FA3D-7537-4191-876D-9F425D305561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B5377-6A83-46EB-AC77-6616DEA9C0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7FA3D-7537-4191-876D-9F425D305561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B5377-6A83-46EB-AC77-6616DEA9C0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7FA3D-7537-4191-876D-9F425D305561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B5377-6A83-46EB-AC77-6616DEA9C0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7FA3D-7537-4191-876D-9F425D305561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B5377-6A83-46EB-AC77-6616DEA9C0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7FA3D-7537-4191-876D-9F425D305561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38B5377-6A83-46EB-AC77-6616DEA9C0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7FA3D-7537-4191-876D-9F425D305561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B5377-6A83-46EB-AC77-6616DEA9C0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7FA3D-7537-4191-876D-9F425D305561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B5377-6A83-46EB-AC77-6616DEA9C0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7FA3D-7537-4191-876D-9F425D305561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B5377-6A83-46EB-AC77-6616DEA9C0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7FA3D-7537-4191-876D-9F425D305561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B5377-6A83-46EB-AC77-6616DEA9C0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7FA3D-7537-4191-876D-9F425D305561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B5377-6A83-46EB-AC77-6616DEA9C0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7FA3D-7537-4191-876D-9F425D305561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B5377-6A83-46EB-AC77-6616DEA9C0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0D7FA3D-7537-4191-876D-9F425D305561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38B5377-6A83-46EB-AC77-6616DEA9C0C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-428652"/>
            <a:ext cx="8229600" cy="4001668"/>
          </a:xfrm>
        </p:spPr>
        <p:txBody>
          <a:bodyPr>
            <a:noAutofit/>
          </a:bodyPr>
          <a:lstStyle/>
          <a:p>
            <a:r>
              <a:rPr lang="ru-RU" sz="3200" b="0" dirty="0" smtClean="0">
                <a:solidFill>
                  <a:schemeClr val="tx1"/>
                </a:solidFill>
              </a:rPr>
              <a:t> </a:t>
            </a:r>
            <a:r>
              <a:rPr lang="ru-RU" sz="3200" b="0" dirty="0" smtClean="0">
                <a:solidFill>
                  <a:schemeClr val="tx1"/>
                </a:solidFill>
              </a:rPr>
              <a:t/>
            </a:r>
            <a:br>
              <a:rPr lang="ru-RU" sz="3200" b="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rgbClr val="C00000"/>
                </a:solidFill>
              </a:rPr>
              <a:t/>
            </a:r>
            <a:br>
              <a:rPr lang="ru-RU" sz="3200" dirty="0" smtClean="0">
                <a:solidFill>
                  <a:srgbClr val="C00000"/>
                </a:solidFill>
              </a:rPr>
            </a:br>
            <a:r>
              <a:rPr lang="ru-RU" sz="3200" dirty="0" smtClean="0">
                <a:solidFill>
                  <a:srgbClr val="C00000"/>
                </a:solidFill>
              </a:rPr>
              <a:t>«Развитие </a:t>
            </a:r>
            <a:r>
              <a:rPr lang="ru-RU" sz="3200" dirty="0" smtClean="0">
                <a:solidFill>
                  <a:srgbClr val="C00000"/>
                </a:solidFill>
              </a:rPr>
              <a:t>креативного мышления </a:t>
            </a:r>
            <a:r>
              <a:rPr lang="ru-RU" sz="3200" dirty="0" smtClean="0">
                <a:solidFill>
                  <a:srgbClr val="C00000"/>
                </a:solidFill>
              </a:rPr>
              <a:t>учащихся на уроках музыки»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95736" y="4509120"/>
            <a:ext cx="6400800" cy="1752600"/>
          </a:xfrm>
        </p:spPr>
        <p:txBody>
          <a:bodyPr>
            <a:normAutofit/>
          </a:bodyPr>
          <a:lstStyle/>
          <a:p>
            <a:pPr algn="r"/>
            <a:r>
              <a:rPr lang="ru-RU" sz="2400" dirty="0" err="1" smtClean="0"/>
              <a:t>Асан</a:t>
            </a:r>
            <a:r>
              <a:rPr lang="ru-RU" sz="2400" dirty="0" smtClean="0"/>
              <a:t> </a:t>
            </a:r>
            <a:r>
              <a:rPr lang="ru-RU" sz="2400" dirty="0" err="1" smtClean="0"/>
              <a:t>Эльнара</a:t>
            </a:r>
            <a:r>
              <a:rPr lang="ru-RU" sz="2400" dirty="0" smtClean="0"/>
              <a:t> Муса-</a:t>
            </a:r>
            <a:r>
              <a:rPr lang="ru-RU" sz="2400" dirty="0" err="1" smtClean="0"/>
              <a:t>гызы</a:t>
            </a:r>
            <a:endParaRPr lang="ru-RU" sz="2400" dirty="0" smtClean="0"/>
          </a:p>
          <a:p>
            <a:pPr algn="r"/>
            <a:r>
              <a:rPr lang="ru-RU" sz="2400" dirty="0" smtClean="0"/>
              <a:t>учитель музыки МОУ </a:t>
            </a:r>
            <a:r>
              <a:rPr lang="ru-RU" sz="2400" dirty="0" smtClean="0"/>
              <a:t>«Майская школа»</a:t>
            </a:r>
            <a:endParaRPr lang="ru-RU" sz="24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2fons_ru-1516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498178"/>
          </a:xfrm>
        </p:spPr>
        <p:txBody>
          <a:bodyPr>
            <a:normAutofit fontScale="90000"/>
          </a:bodyPr>
          <a:lstStyle/>
          <a:p>
            <a:r>
              <a:rPr lang="ru-RU" sz="3100" i="1" dirty="0" smtClean="0">
                <a:solidFill>
                  <a:schemeClr val="tx1"/>
                </a:solidFill>
              </a:rPr>
              <a:t>Примеры  </a:t>
            </a:r>
            <a:r>
              <a:rPr lang="ru-RU" sz="3100" i="1" dirty="0" err="1" smtClean="0">
                <a:solidFill>
                  <a:schemeClr val="tx1"/>
                </a:solidFill>
              </a:rPr>
              <a:t>синквейнов</a:t>
            </a:r>
            <a:r>
              <a:rPr lang="ru-RU" sz="3100" i="1" dirty="0" smtClean="0">
                <a:solidFill>
                  <a:schemeClr val="tx1"/>
                </a:solidFill>
              </a:rPr>
              <a:t>, написанных  учащимися</a:t>
            </a:r>
            <a:br>
              <a:rPr lang="ru-RU" sz="3100" i="1" dirty="0" smtClean="0">
                <a:solidFill>
                  <a:schemeClr val="tx1"/>
                </a:solidFill>
              </a:rPr>
            </a:br>
            <a:r>
              <a:rPr lang="ru-RU" b="0" i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6021288"/>
          </a:xfrm>
        </p:spPr>
        <p:txBody>
          <a:bodyPr numCol="2">
            <a:normAutofit fontScale="62500" lnSpcReduction="20000"/>
          </a:bodyPr>
          <a:lstStyle/>
          <a:p>
            <a:pPr>
              <a:buNone/>
            </a:pPr>
            <a:r>
              <a:rPr lang="ru-RU" sz="5100" dirty="0" smtClean="0"/>
              <a:t> </a:t>
            </a:r>
          </a:p>
          <a:p>
            <a:pPr>
              <a:buNone/>
            </a:pPr>
            <a:endParaRPr lang="ru-RU" sz="5100" i="1" u="sng" dirty="0" smtClean="0"/>
          </a:p>
          <a:p>
            <a:pPr>
              <a:buNone/>
            </a:pPr>
            <a:r>
              <a:rPr lang="ru-RU" sz="3600" b="1" i="1" u="sng" dirty="0" smtClean="0"/>
              <a:t>Петя</a:t>
            </a:r>
            <a:endParaRPr lang="ru-RU" sz="3600" b="1" dirty="0" smtClean="0"/>
          </a:p>
          <a:p>
            <a:pPr>
              <a:buNone/>
            </a:pPr>
            <a:r>
              <a:rPr lang="ru-RU" sz="3600" b="1" i="1" dirty="0" smtClean="0"/>
              <a:t>Любопытный, храбрый.</a:t>
            </a:r>
            <a:endParaRPr lang="ru-RU" sz="3600" b="1" dirty="0" smtClean="0"/>
          </a:p>
          <a:p>
            <a:pPr>
              <a:buNone/>
            </a:pPr>
            <a:r>
              <a:rPr lang="ru-RU" sz="3600" b="1" i="1" dirty="0" smtClean="0"/>
              <a:t>Гуляет, спасает, ловит.</a:t>
            </a:r>
            <a:endParaRPr lang="ru-RU" sz="3600" b="1" dirty="0" smtClean="0"/>
          </a:p>
          <a:p>
            <a:pPr>
              <a:buNone/>
            </a:pPr>
            <a:r>
              <a:rPr lang="ru-RU" sz="3600" b="1" i="1" dirty="0" smtClean="0"/>
              <a:t>Смелый мальчик не боится волка.</a:t>
            </a:r>
            <a:endParaRPr lang="ru-RU" sz="3600" b="1" dirty="0" smtClean="0"/>
          </a:p>
          <a:p>
            <a:pPr>
              <a:buNone/>
            </a:pPr>
            <a:r>
              <a:rPr lang="ru-RU" sz="3600" b="1" i="1" dirty="0" smtClean="0"/>
              <a:t>Герой!</a:t>
            </a:r>
          </a:p>
          <a:p>
            <a:pPr>
              <a:buNone/>
            </a:pPr>
            <a:endParaRPr lang="ru-RU" sz="3600" b="1" dirty="0" smtClean="0"/>
          </a:p>
          <a:p>
            <a:pPr>
              <a:buNone/>
            </a:pPr>
            <a:r>
              <a:rPr lang="ru-RU" sz="3600" b="1" i="1" dirty="0" smtClean="0"/>
              <a:t> </a:t>
            </a:r>
            <a:endParaRPr lang="ru-RU" sz="3600" b="1" dirty="0" smtClean="0"/>
          </a:p>
          <a:p>
            <a:pPr>
              <a:buNone/>
            </a:pPr>
            <a:r>
              <a:rPr lang="ru-RU" sz="3600" b="1" i="1" u="sng" dirty="0" smtClean="0"/>
              <a:t>Вальс</a:t>
            </a:r>
            <a:endParaRPr lang="ru-RU" sz="3600" b="1" dirty="0" smtClean="0"/>
          </a:p>
          <a:p>
            <a:pPr>
              <a:buNone/>
            </a:pPr>
            <a:r>
              <a:rPr lang="ru-RU" sz="3600" b="1" i="1" dirty="0" smtClean="0"/>
              <a:t>Прекрасный, мелодичный</a:t>
            </a:r>
            <a:endParaRPr lang="ru-RU" sz="3600" b="1" dirty="0" smtClean="0"/>
          </a:p>
          <a:p>
            <a:pPr>
              <a:buNone/>
            </a:pPr>
            <a:r>
              <a:rPr lang="ru-RU" sz="3600" b="1" i="1" dirty="0" smtClean="0"/>
              <a:t>тревожит, волнует, кружит</a:t>
            </a:r>
            <a:endParaRPr lang="ru-RU" sz="3600" b="1" dirty="0" smtClean="0"/>
          </a:p>
          <a:p>
            <a:pPr>
              <a:buNone/>
            </a:pPr>
            <a:r>
              <a:rPr lang="ru-RU" sz="3600" b="1" i="1" dirty="0" smtClean="0"/>
              <a:t>Вальс уносит в небеса</a:t>
            </a:r>
            <a:endParaRPr lang="ru-RU" sz="3600" b="1" dirty="0" smtClean="0"/>
          </a:p>
          <a:p>
            <a:pPr>
              <a:buNone/>
            </a:pPr>
            <a:r>
              <a:rPr lang="ru-RU" sz="3600" b="1" i="1" dirty="0" smtClean="0"/>
              <a:t>Волшебство!</a:t>
            </a:r>
            <a:endParaRPr lang="ru-RU" sz="3600" b="1" dirty="0" smtClean="0"/>
          </a:p>
          <a:p>
            <a:pPr>
              <a:buNone/>
            </a:pPr>
            <a:r>
              <a:rPr lang="ru-RU" sz="3600" b="1" i="1" dirty="0" smtClean="0"/>
              <a:t> </a:t>
            </a:r>
          </a:p>
          <a:p>
            <a:pPr>
              <a:buNone/>
            </a:pPr>
            <a:endParaRPr lang="ru-RU" sz="3600" b="1" dirty="0" smtClean="0"/>
          </a:p>
          <a:p>
            <a:pPr>
              <a:buNone/>
            </a:pPr>
            <a:r>
              <a:rPr lang="ru-RU" sz="3600" b="1" i="1" dirty="0" smtClean="0"/>
              <a:t> </a:t>
            </a:r>
            <a:endParaRPr lang="ru-RU" sz="3600" b="1" dirty="0" smtClean="0"/>
          </a:p>
          <a:p>
            <a:pPr>
              <a:buNone/>
            </a:pPr>
            <a:r>
              <a:rPr lang="ru-RU" sz="3600" b="1" i="1" u="sng" dirty="0" smtClean="0"/>
              <a:t>Песня</a:t>
            </a:r>
            <a:endParaRPr lang="ru-RU" sz="3600" b="1" dirty="0" smtClean="0"/>
          </a:p>
          <a:p>
            <a:pPr>
              <a:buNone/>
            </a:pPr>
            <a:r>
              <a:rPr lang="ru-RU" sz="3600" b="1" i="1" dirty="0" smtClean="0"/>
              <a:t>Красивая, добрая</a:t>
            </a:r>
            <a:endParaRPr lang="ru-RU" sz="3600" b="1" dirty="0" smtClean="0"/>
          </a:p>
          <a:p>
            <a:pPr>
              <a:buNone/>
            </a:pPr>
            <a:r>
              <a:rPr lang="ru-RU" sz="3600" b="1" i="1" dirty="0" smtClean="0"/>
              <a:t>Поёт, веселит, радует</a:t>
            </a:r>
            <a:endParaRPr lang="ru-RU" sz="3600" b="1" dirty="0" smtClean="0"/>
          </a:p>
          <a:p>
            <a:pPr>
              <a:buNone/>
            </a:pPr>
            <a:r>
              <a:rPr lang="ru-RU" sz="3600" b="1" i="1" dirty="0" smtClean="0"/>
              <a:t>учит добру</a:t>
            </a:r>
            <a:endParaRPr lang="ru-RU" sz="3600" b="1" dirty="0" smtClean="0"/>
          </a:p>
          <a:p>
            <a:pPr>
              <a:buNone/>
            </a:pPr>
            <a:r>
              <a:rPr lang="ru-RU" sz="3600" b="1" i="1" dirty="0" smtClean="0"/>
              <a:t>Свет!</a:t>
            </a:r>
            <a:endParaRPr lang="ru-RU" sz="3600" b="1" dirty="0" smtClean="0"/>
          </a:p>
          <a:p>
            <a:pPr>
              <a:buNone/>
            </a:pPr>
            <a:r>
              <a:rPr lang="ru-RU" sz="3600" b="1" i="1" dirty="0" smtClean="0"/>
              <a:t> </a:t>
            </a:r>
            <a:endParaRPr lang="ru-RU" sz="3600" b="1" dirty="0" smtClean="0"/>
          </a:p>
          <a:p>
            <a:pPr>
              <a:buNone/>
            </a:pPr>
            <a:r>
              <a:rPr lang="ru-RU" sz="3600" b="1" i="1" dirty="0" smtClean="0"/>
              <a:t> </a:t>
            </a:r>
            <a:endParaRPr lang="ru-RU" sz="3600" b="1" dirty="0" smtClean="0"/>
          </a:p>
          <a:p>
            <a:pPr>
              <a:buNone/>
            </a:pPr>
            <a:r>
              <a:rPr lang="ru-RU" sz="3600" b="1" i="1" u="sng" dirty="0" smtClean="0"/>
              <a:t>Романс</a:t>
            </a:r>
            <a:endParaRPr lang="ru-RU" sz="3600" b="1" dirty="0" smtClean="0"/>
          </a:p>
          <a:p>
            <a:pPr>
              <a:buNone/>
            </a:pPr>
            <a:r>
              <a:rPr lang="ru-RU" sz="3600" b="1" i="1" dirty="0" smtClean="0"/>
              <a:t>Тихий, добрый</a:t>
            </a:r>
            <a:endParaRPr lang="ru-RU" sz="3600" b="1" dirty="0" smtClean="0"/>
          </a:p>
          <a:p>
            <a:pPr>
              <a:buNone/>
            </a:pPr>
            <a:r>
              <a:rPr lang="ru-RU" sz="3600" b="1" i="1" dirty="0" smtClean="0"/>
              <a:t> успокаивает, привлекает, учит</a:t>
            </a:r>
            <a:endParaRPr lang="ru-RU" sz="3600" b="1" dirty="0" smtClean="0"/>
          </a:p>
          <a:p>
            <a:pPr>
              <a:buNone/>
            </a:pPr>
            <a:r>
              <a:rPr lang="ru-RU" sz="3600" b="1" i="1" dirty="0" smtClean="0"/>
              <a:t>Лекарство от душевной боли</a:t>
            </a:r>
            <a:endParaRPr lang="ru-RU" sz="3600" b="1" dirty="0" smtClean="0"/>
          </a:p>
          <a:p>
            <a:pPr>
              <a:buNone/>
            </a:pPr>
            <a:r>
              <a:rPr lang="ru-RU" sz="3700" b="1" i="1" dirty="0" smtClean="0"/>
              <a:t>Сердце!</a:t>
            </a:r>
            <a:endParaRPr lang="ru-RU" sz="3700" b="1" dirty="0" smtClean="0"/>
          </a:p>
          <a:p>
            <a:pPr>
              <a:buNone/>
            </a:pPr>
            <a:r>
              <a:rPr lang="ru-RU" b="1" i="1" dirty="0" smtClean="0"/>
              <a:t> </a:t>
            </a:r>
            <a:endParaRPr lang="ru-RU" b="1" dirty="0" smtClean="0"/>
          </a:p>
          <a:p>
            <a:pPr>
              <a:buNone/>
            </a:pPr>
            <a:r>
              <a:rPr lang="ru-RU" i="1" dirty="0" smtClean="0"/>
              <a:t> 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_i_noty_yapfiles_ru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16216" y="5324441"/>
            <a:ext cx="2088232" cy="1533559"/>
          </a:xfrm>
          <a:prstGeom prst="rect">
            <a:avLst/>
          </a:prstGeom>
        </p:spPr>
      </p:pic>
      <p:pic>
        <p:nvPicPr>
          <p:cNvPr id="7" name="Рисунок 6" descr="music_notes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332656"/>
            <a:ext cx="1879250" cy="1423721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Упражнения «Ассоциации»</a:t>
            </a:r>
            <a:br>
              <a:rPr lang="ru-RU" dirty="0" smtClean="0">
                <a:solidFill>
                  <a:schemeClr val="bg2">
                    <a:lumMod val="25000"/>
                  </a:schemeClr>
                </a:solidFill>
              </a:rPr>
            </a:b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6021288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/>
              <a:t>«Ассоциативные гроздья» </a:t>
            </a:r>
          </a:p>
          <a:p>
            <a:pPr>
              <a:buNone/>
            </a:pPr>
            <a:r>
              <a:rPr lang="ru-RU" sz="2400" dirty="0" smtClean="0"/>
              <a:t>1) «Полифония» – множество, разговор, равноправие, Бах, орган … </a:t>
            </a:r>
          </a:p>
          <a:p>
            <a:pPr>
              <a:buNone/>
            </a:pPr>
            <a:r>
              <a:rPr lang="ru-RU" sz="2400" dirty="0" smtClean="0"/>
              <a:t>2) Орган - трубы, Бах, полифония,  " король " инструментов…</a:t>
            </a:r>
          </a:p>
          <a:p>
            <a:pPr marL="594360" indent="-457200">
              <a:buNone/>
            </a:pPr>
            <a:r>
              <a:rPr lang="ru-RU" sz="2400" dirty="0" smtClean="0"/>
              <a:t>3)  Песня - соло, хор, оркестр, характер, концерт, ансамбль...</a:t>
            </a:r>
          </a:p>
          <a:p>
            <a:pPr marL="594360" indent="-457200">
              <a:buAutoNum type="arabicPeriod" startAt="3"/>
            </a:pPr>
            <a:endParaRPr lang="ru-RU" sz="2400" dirty="0" smtClean="0"/>
          </a:p>
          <a:p>
            <a:pPr algn="ctr">
              <a:buNone/>
            </a:pPr>
            <a:r>
              <a:rPr lang="ru-RU" b="1" dirty="0" smtClean="0"/>
              <a:t>«Логическая цепочка»</a:t>
            </a:r>
          </a:p>
          <a:p>
            <a:pPr>
              <a:buNone/>
            </a:pPr>
            <a:r>
              <a:rPr lang="ru-RU" sz="2400" dirty="0" smtClean="0"/>
              <a:t>Книга – Балет (книга - либретто - композитор - режиссёр - балет)</a:t>
            </a:r>
          </a:p>
          <a:p>
            <a:pPr algn="ctr">
              <a:buNone/>
            </a:pPr>
            <a:r>
              <a:rPr lang="ru-RU" dirty="0" smtClean="0"/>
              <a:t>«</a:t>
            </a:r>
            <a:r>
              <a:rPr lang="ru-RU" b="1" dirty="0" smtClean="0"/>
              <a:t>Лишнее слово</a:t>
            </a:r>
            <a:r>
              <a:rPr lang="ru-RU" dirty="0" smtClean="0"/>
              <a:t>»</a:t>
            </a:r>
          </a:p>
          <a:p>
            <a:pPr>
              <a:buNone/>
            </a:pPr>
            <a:r>
              <a:rPr lang="ru-RU" sz="2400" dirty="0" smtClean="0"/>
              <a:t>1)  Гобой, флейта, </a:t>
            </a:r>
            <a:r>
              <a:rPr lang="ru-RU" sz="2400" u="sng" dirty="0" smtClean="0"/>
              <a:t>рожок</a:t>
            </a:r>
            <a:r>
              <a:rPr lang="ru-RU" sz="2400" dirty="0" smtClean="0"/>
              <a:t>, труба, саксофон.</a:t>
            </a:r>
          </a:p>
          <a:p>
            <a:pPr>
              <a:buNone/>
            </a:pPr>
            <a:r>
              <a:rPr lang="ru-RU" sz="2400" dirty="0" smtClean="0"/>
              <a:t>2)  Баян, аккордеон, гармонь, </a:t>
            </a:r>
            <a:r>
              <a:rPr lang="ru-RU" sz="2400" u="sng" dirty="0" smtClean="0"/>
              <a:t>фортепиано.</a:t>
            </a: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3)  Пианист, трубач, флейтист, </a:t>
            </a:r>
            <a:r>
              <a:rPr lang="ru-RU" sz="2400" u="sng" dirty="0" smtClean="0"/>
              <a:t>композитор</a:t>
            </a:r>
            <a:r>
              <a:rPr lang="ru-RU" sz="2400" dirty="0" smtClean="0"/>
              <a:t>, гитарист.</a:t>
            </a:r>
          </a:p>
          <a:p>
            <a:pPr>
              <a:buNone/>
            </a:pPr>
            <a:r>
              <a:rPr lang="ru-RU" sz="2400" dirty="0" smtClean="0"/>
              <a:t>4)  Вальс, полька, менуэт, фокстрот, </a:t>
            </a:r>
            <a:r>
              <a:rPr lang="ru-RU" sz="2400" u="sng" dirty="0" smtClean="0"/>
              <a:t>марш.</a:t>
            </a:r>
            <a:endParaRPr lang="ru-RU" sz="2400" dirty="0" smtClean="0"/>
          </a:p>
          <a:p>
            <a:pPr>
              <a:buNone/>
            </a:pPr>
            <a:endParaRPr lang="ru-RU" b="1" dirty="0"/>
          </a:p>
        </p:txBody>
      </p:sp>
      <p:pic>
        <p:nvPicPr>
          <p:cNvPr id="4" name="Рисунок 3" descr="phpQKzLgM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86512" y="4071942"/>
            <a:ext cx="2258273" cy="1442284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«Буквенный диктант»</a:t>
            </a:r>
            <a:br>
              <a:rPr lang="ru-RU" dirty="0" smtClean="0">
                <a:solidFill>
                  <a:schemeClr val="bg2">
                    <a:lumMod val="25000"/>
                  </a:schemeClr>
                </a:solidFill>
              </a:rPr>
            </a:b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142984"/>
            <a:ext cx="8786842" cy="516637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О -</a:t>
            </a:r>
            <a:r>
              <a:rPr lang="ru-RU" dirty="0" smtClean="0"/>
              <a:t> </a:t>
            </a:r>
            <a:r>
              <a:rPr lang="ru-RU" dirty="0" err="1" smtClean="0"/>
              <a:t>клавишно</a:t>
            </a:r>
            <a:r>
              <a:rPr lang="ru-RU" dirty="0" smtClean="0"/>
              <a:t> –духовой инструмент (орган)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Б -</a:t>
            </a:r>
            <a:r>
              <a:rPr lang="ru-RU" dirty="0" smtClean="0"/>
              <a:t> </a:t>
            </a:r>
            <a:r>
              <a:rPr lang="kk-KZ" dirty="0" smtClean="0"/>
              <a:t>низкий мужской голос (бас) </a:t>
            </a:r>
            <a:endParaRPr lang="ru-RU" dirty="0" smtClean="0"/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Р -</a:t>
            </a:r>
            <a:r>
              <a:rPr lang="ru-RU" dirty="0" smtClean="0"/>
              <a:t> музыкальное сочинение траурного характера в   память о погибших (реквием)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А -</a:t>
            </a:r>
            <a:r>
              <a:rPr lang="ru-RU" dirty="0" smtClean="0"/>
              <a:t> струнный инструмент (арфа)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З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C00000"/>
                </a:solidFill>
              </a:rPr>
              <a:t>-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сказочный балет С. Прокофьева («Золушка»)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 algn="ctr">
              <a:buNone/>
            </a:pPr>
            <a:r>
              <a:rPr lang="ru-RU" dirty="0" smtClean="0"/>
              <a:t>Из первых букв оставляем слово-анаграмму –</a:t>
            </a:r>
          </a:p>
          <a:p>
            <a:pPr algn="ctr">
              <a:buNone/>
            </a:pPr>
            <a:r>
              <a:rPr lang="ru-RU" sz="4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образ </a:t>
            </a:r>
          </a:p>
          <a:p>
            <a:endParaRPr lang="ru-RU" dirty="0"/>
          </a:p>
        </p:txBody>
      </p:sp>
      <p:pic>
        <p:nvPicPr>
          <p:cNvPr id="4" name="Рисунок 3" descr="elitefon_ru-18944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04183" y="4725144"/>
            <a:ext cx="2939818" cy="2204864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«Составление кластера»</a:t>
            </a:r>
            <a:br>
              <a:rPr lang="ru-RU" dirty="0" smtClean="0">
                <a:solidFill>
                  <a:schemeClr val="bg2">
                    <a:lumMod val="25000"/>
                  </a:schemeClr>
                </a:solidFill>
              </a:rPr>
            </a:b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</p:spPr>
        <p:txBody>
          <a:bodyPr/>
          <a:lstStyle/>
          <a:p>
            <a:pPr algn="ctr">
              <a:buNone/>
            </a:pPr>
            <a:r>
              <a:rPr lang="ru-RU" i="1" dirty="0" smtClean="0"/>
              <a:t>В работе с кластерами необходимо соблюдать следующие правила:</a:t>
            </a:r>
          </a:p>
          <a:p>
            <a:pPr>
              <a:buNone/>
            </a:pPr>
            <a:r>
              <a:rPr lang="ru-RU" dirty="0" smtClean="0"/>
              <a:t> - не бояться записывать все, что приходит на ум.</a:t>
            </a:r>
          </a:p>
          <a:p>
            <a:pPr>
              <a:buNone/>
            </a:pPr>
            <a:r>
              <a:rPr lang="ru-RU" dirty="0" smtClean="0"/>
              <a:t>    Давать волю воображению и интуиции;</a:t>
            </a:r>
          </a:p>
          <a:p>
            <a:pPr>
              <a:buNone/>
            </a:pPr>
            <a:r>
              <a:rPr lang="ru-RU" dirty="0" smtClean="0"/>
              <a:t>  - продолжать работу, пока не кончится время или идеи не иссякнут;</a:t>
            </a:r>
          </a:p>
          <a:p>
            <a:pPr>
              <a:buNone/>
            </a:pPr>
            <a:r>
              <a:rPr lang="ru-RU" dirty="0" smtClean="0"/>
              <a:t>  - постараться построить как можно больше связей. Не  следовать по заранее определенному плану. </a:t>
            </a:r>
            <a:endParaRPr lang="ru-RU" b="1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0" dirty="0" smtClean="0">
                <a:solidFill>
                  <a:schemeClr val="tx1"/>
                </a:solidFill>
              </a:rPr>
              <a:t>Кластер симфонической сказки</a:t>
            </a:r>
            <a:br>
              <a:rPr lang="ru-RU" b="0" dirty="0" smtClean="0">
                <a:solidFill>
                  <a:schemeClr val="tx1"/>
                </a:solidFill>
              </a:rPr>
            </a:br>
            <a:endParaRPr lang="ru-RU" b="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285784" y="1214422"/>
            <a:ext cx="66602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286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Рисуем  </a:t>
            </a:r>
            <a:r>
              <a:rPr lang="ru-RU" sz="2800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кластер на основе </a:t>
            </a:r>
            <a:r>
              <a:rPr lang="ru-RU" sz="2800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детских предположений</a:t>
            </a:r>
            <a:endParaRPr lang="ru-RU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545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22530" name="Group 2"/>
          <p:cNvGrpSpPr>
            <a:grpSpLocks noChangeAspect="1"/>
          </p:cNvGrpSpPr>
          <p:nvPr/>
        </p:nvGrpSpPr>
        <p:grpSpPr bwMode="auto">
          <a:xfrm>
            <a:off x="214282" y="2214554"/>
            <a:ext cx="5753618" cy="4437112"/>
            <a:chOff x="1507" y="6934"/>
            <a:chExt cx="8996" cy="6850"/>
          </a:xfrm>
        </p:grpSpPr>
        <p:sp>
          <p:nvSpPr>
            <p:cNvPr id="22544" name="AutoShape 16"/>
            <p:cNvSpPr>
              <a:spLocks noChangeAspect="1" noChangeArrowheads="1"/>
            </p:cNvSpPr>
            <p:nvPr/>
          </p:nvSpPr>
          <p:spPr bwMode="auto">
            <a:xfrm>
              <a:off x="1507" y="6934"/>
              <a:ext cx="8996" cy="685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31750">
              <a:solidFill>
                <a:srgbClr val="8064A2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543" name="Oval 15"/>
            <p:cNvSpPr>
              <a:spLocks noChangeArrowheads="1"/>
            </p:cNvSpPr>
            <p:nvPr/>
          </p:nvSpPr>
          <p:spPr bwMode="auto">
            <a:xfrm>
              <a:off x="4772" y="9713"/>
              <a:ext cx="2499" cy="1688"/>
            </a:xfrm>
            <a:prstGeom prst="ellipse">
              <a:avLst/>
            </a:prstGeom>
            <a:solidFill>
              <a:srgbClr val="FFFFFF"/>
            </a:solidFill>
            <a:ln w="31750">
              <a:solidFill>
                <a:srgbClr val="9BBB59"/>
              </a:solidFill>
              <a:round/>
              <a:headEnd/>
              <a:tailEnd/>
            </a:ln>
            <a:effectLst/>
          </p:spPr>
          <p:txBody>
            <a:bodyPr vert="horz" wrap="square" lIns="65837" tIns="32918" rIns="65837" bIns="3291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22860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Петя</a:t>
              </a: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и </a:t>
              </a:r>
              <a:r>
                <a:rPr kumimoji="0" lang="en-US" sz="2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волк</a:t>
              </a: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542" name="Oval 14"/>
            <p:cNvSpPr>
              <a:spLocks noChangeArrowheads="1"/>
            </p:cNvSpPr>
            <p:nvPr/>
          </p:nvSpPr>
          <p:spPr bwMode="auto">
            <a:xfrm>
              <a:off x="7587" y="9602"/>
              <a:ext cx="2839" cy="1431"/>
            </a:xfrm>
            <a:prstGeom prst="ellipse">
              <a:avLst/>
            </a:prstGeom>
            <a:solidFill>
              <a:srgbClr val="FFFFFF"/>
            </a:solidFill>
            <a:ln w="31750">
              <a:solidFill>
                <a:srgbClr val="9BBB59"/>
              </a:solidFill>
              <a:round/>
              <a:headEnd/>
              <a:tailEnd/>
            </a:ln>
            <a:effectLst/>
          </p:spPr>
          <p:txBody>
            <a:bodyPr vert="horz" wrap="square" lIns="65837" tIns="32918" rIns="65837" bIns="3291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22860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бабушка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541" name="Line 13"/>
            <p:cNvSpPr>
              <a:spLocks noChangeShapeType="1"/>
            </p:cNvSpPr>
            <p:nvPr/>
          </p:nvSpPr>
          <p:spPr bwMode="auto">
            <a:xfrm flipV="1">
              <a:off x="6834" y="9555"/>
              <a:ext cx="305" cy="2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540" name="Line 12"/>
            <p:cNvSpPr>
              <a:spLocks noChangeShapeType="1"/>
            </p:cNvSpPr>
            <p:nvPr/>
          </p:nvSpPr>
          <p:spPr bwMode="auto">
            <a:xfrm flipH="1" flipV="1">
              <a:off x="5381" y="9416"/>
              <a:ext cx="258" cy="27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539" name="Line 11"/>
            <p:cNvSpPr>
              <a:spLocks noChangeShapeType="1"/>
            </p:cNvSpPr>
            <p:nvPr/>
          </p:nvSpPr>
          <p:spPr bwMode="auto">
            <a:xfrm flipH="1">
              <a:off x="4289" y="10392"/>
              <a:ext cx="449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538" name="Line 10"/>
            <p:cNvSpPr>
              <a:spLocks noChangeShapeType="1"/>
            </p:cNvSpPr>
            <p:nvPr/>
          </p:nvSpPr>
          <p:spPr bwMode="auto">
            <a:xfrm>
              <a:off x="7237" y="10392"/>
              <a:ext cx="32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537" name="Oval 9"/>
            <p:cNvSpPr>
              <a:spLocks noChangeArrowheads="1"/>
            </p:cNvSpPr>
            <p:nvPr/>
          </p:nvSpPr>
          <p:spPr bwMode="auto">
            <a:xfrm>
              <a:off x="6997" y="8268"/>
              <a:ext cx="1941" cy="1426"/>
            </a:xfrm>
            <a:prstGeom prst="ellipse">
              <a:avLst/>
            </a:prstGeom>
            <a:solidFill>
              <a:srgbClr val="FFFFFF"/>
            </a:solidFill>
            <a:ln w="31750">
              <a:solidFill>
                <a:srgbClr val="4F81BD"/>
              </a:solidFill>
              <a:round/>
              <a:headEnd/>
              <a:tailEnd/>
            </a:ln>
            <a:effectLst/>
          </p:spPr>
          <p:txBody>
            <a:bodyPr vert="horz" wrap="square" lIns="65837" tIns="32918" rIns="65837" bIns="3291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22860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волк</a:t>
              </a:r>
              <a:endPara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536" name="Oval 8"/>
            <p:cNvSpPr>
              <a:spLocks noChangeArrowheads="1"/>
            </p:cNvSpPr>
            <p:nvPr/>
          </p:nvSpPr>
          <p:spPr bwMode="auto">
            <a:xfrm>
              <a:off x="2745" y="7601"/>
              <a:ext cx="3715" cy="1621"/>
            </a:xfrm>
            <a:prstGeom prst="ellipse">
              <a:avLst/>
            </a:prstGeom>
            <a:solidFill>
              <a:srgbClr val="FFFFFF"/>
            </a:solidFill>
            <a:ln w="317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65837" tIns="32918" rIns="65837" bIns="3291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22860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Баба</a:t>
              </a: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-</a:t>
              </a:r>
              <a:r>
                <a:rPr kumimoji="0" lang="ru-RU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яга</a:t>
              </a: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535" name="Oval 7"/>
            <p:cNvSpPr>
              <a:spLocks noChangeArrowheads="1"/>
            </p:cNvSpPr>
            <p:nvPr/>
          </p:nvSpPr>
          <p:spPr bwMode="auto">
            <a:xfrm>
              <a:off x="1507" y="9380"/>
              <a:ext cx="2927" cy="1291"/>
            </a:xfrm>
            <a:prstGeom prst="ellipse">
              <a:avLst/>
            </a:prstGeom>
            <a:solidFill>
              <a:srgbClr val="FFFFFF"/>
            </a:solidFill>
            <a:ln w="31750">
              <a:solidFill>
                <a:srgbClr val="C0504D"/>
              </a:solidFill>
              <a:round/>
              <a:headEnd/>
              <a:tailEnd/>
            </a:ln>
            <a:effectLst/>
          </p:spPr>
          <p:txBody>
            <a:bodyPr vert="horz" wrap="square" lIns="65837" tIns="32918" rIns="65837" bIns="3291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22860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дедушка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534" name="Line 6"/>
            <p:cNvSpPr>
              <a:spLocks noChangeShapeType="1"/>
            </p:cNvSpPr>
            <p:nvPr/>
          </p:nvSpPr>
          <p:spPr bwMode="auto">
            <a:xfrm>
              <a:off x="6911" y="11269"/>
              <a:ext cx="354" cy="37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533" name="Oval 5"/>
            <p:cNvSpPr>
              <a:spLocks noChangeArrowheads="1"/>
            </p:cNvSpPr>
            <p:nvPr/>
          </p:nvSpPr>
          <p:spPr bwMode="auto">
            <a:xfrm>
              <a:off x="7136" y="11492"/>
              <a:ext cx="2934" cy="1877"/>
            </a:xfrm>
            <a:prstGeom prst="ellipse">
              <a:avLst/>
            </a:prstGeom>
            <a:solidFill>
              <a:srgbClr val="FFFFFF"/>
            </a:solidFill>
            <a:ln w="31750">
              <a:solidFill>
                <a:srgbClr val="F79646"/>
              </a:solidFill>
              <a:round/>
              <a:headEnd/>
              <a:tailEnd/>
            </a:ln>
            <a:effectLst/>
          </p:spPr>
          <p:txBody>
            <a:bodyPr vert="horz" wrap="square" lIns="65837" tIns="32918" rIns="65837" bIns="3291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22860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собака</a:t>
              </a: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532" name="Line 4"/>
            <p:cNvSpPr>
              <a:spLocks noChangeShapeType="1"/>
            </p:cNvSpPr>
            <p:nvPr/>
          </p:nvSpPr>
          <p:spPr bwMode="auto">
            <a:xfrm flipH="1">
              <a:off x="4772" y="11158"/>
              <a:ext cx="354" cy="41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531" name="Oval 3"/>
            <p:cNvSpPr>
              <a:spLocks noChangeArrowheads="1"/>
            </p:cNvSpPr>
            <p:nvPr/>
          </p:nvSpPr>
          <p:spPr bwMode="auto">
            <a:xfrm>
              <a:off x="1620" y="11381"/>
              <a:ext cx="3715" cy="1627"/>
            </a:xfrm>
            <a:prstGeom prst="ellipse">
              <a:avLst/>
            </a:prstGeom>
            <a:solidFill>
              <a:srgbClr val="FFFFFF"/>
            </a:solidFill>
            <a:ln w="31750">
              <a:solidFill>
                <a:srgbClr val="8064A2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22860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охотник</a:t>
              </a:r>
              <a:r>
                <a:rPr kumimoji="0" lang="ru-RU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и</a:t>
              </a: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4" name="Picture 102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1714488"/>
            <a:ext cx="2843808" cy="2232248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3851920" y="3068960"/>
            <a:ext cx="2160240" cy="1296144"/>
          </a:xfrm>
          <a:prstGeom prst="ellipse">
            <a:avLst/>
          </a:prstGeom>
          <a:solidFill>
            <a:srgbClr val="F09EE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tx1"/>
                </a:solidFill>
              </a:rPr>
              <a:t>Петя и волк</a:t>
            </a:r>
            <a:endParaRPr lang="ru-RU" sz="3200" b="1" i="1" dirty="0">
              <a:solidFill>
                <a:schemeClr val="tx1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6228184" y="2996952"/>
            <a:ext cx="1584176" cy="9144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волк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5868144" y="4365104"/>
            <a:ext cx="1512168" cy="9144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утка</a:t>
            </a:r>
            <a:endParaRPr lang="ru-RU" sz="2800" dirty="0"/>
          </a:p>
        </p:txBody>
      </p:sp>
      <p:sp>
        <p:nvSpPr>
          <p:cNvPr id="7" name="Овал 6"/>
          <p:cNvSpPr/>
          <p:nvPr/>
        </p:nvSpPr>
        <p:spPr>
          <a:xfrm>
            <a:off x="4283968" y="1988840"/>
            <a:ext cx="1368152" cy="9144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Петя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1619672" y="2060848"/>
            <a:ext cx="2376264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дедушка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/>
            <a:endParaRPr lang="ru-RU" sz="2800" dirty="0"/>
          </a:p>
        </p:txBody>
      </p:sp>
      <p:sp>
        <p:nvSpPr>
          <p:cNvPr id="9" name="Овал 8"/>
          <p:cNvSpPr/>
          <p:nvPr/>
        </p:nvSpPr>
        <p:spPr>
          <a:xfrm>
            <a:off x="2051720" y="3645024"/>
            <a:ext cx="1634480" cy="9144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кошка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3923928" y="4581128"/>
            <a:ext cx="1872208" cy="914400"/>
          </a:xfrm>
          <a:prstGeom prst="ellipse">
            <a:avLst/>
          </a:prstGeom>
          <a:solidFill>
            <a:srgbClr val="D2F9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птичка</a:t>
            </a:r>
            <a:endParaRPr lang="ru-RU" sz="2800" dirty="0">
              <a:solidFill>
                <a:schemeClr val="tx1"/>
              </a:solidFill>
              <a:ea typeface="Times New Roman"/>
              <a:cs typeface="Times New Roman"/>
            </a:endParaRPr>
          </a:p>
          <a:p>
            <a:pPr algn="ctr"/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3779912" y="332656"/>
            <a:ext cx="2880320" cy="144016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22860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Скрипки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альт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2286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виолончел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ь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dirty="0"/>
          </a:p>
        </p:txBody>
      </p:sp>
      <p:sp>
        <p:nvSpPr>
          <p:cNvPr id="12" name="Овал 11"/>
          <p:cNvSpPr/>
          <p:nvPr/>
        </p:nvSpPr>
        <p:spPr>
          <a:xfrm>
            <a:off x="6876256" y="1844824"/>
            <a:ext cx="2267744" cy="9144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валторны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7020272" y="5661248"/>
            <a:ext cx="1944216" cy="9144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гобой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3923928" y="5943600"/>
            <a:ext cx="1872208" cy="914400"/>
          </a:xfrm>
          <a:prstGeom prst="ellipse">
            <a:avLst/>
          </a:prstGeom>
          <a:solidFill>
            <a:srgbClr val="D2F9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флейта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15" name="Овал 14"/>
          <p:cNvSpPr/>
          <p:nvPr/>
        </p:nvSpPr>
        <p:spPr>
          <a:xfrm>
            <a:off x="827584" y="4797152"/>
            <a:ext cx="1800200" cy="72008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кларнет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16" name="Овал 15"/>
          <p:cNvSpPr/>
          <p:nvPr/>
        </p:nvSpPr>
        <p:spPr>
          <a:xfrm>
            <a:off x="827584" y="764704"/>
            <a:ext cx="18002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фагот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dirty="0"/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0" y="74711"/>
            <a:ext cx="59503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8" name="Прямая соединительная линия 27"/>
          <p:cNvCxnSpPr>
            <a:stCxn id="7" idx="0"/>
          </p:cNvCxnSpPr>
          <p:nvPr/>
        </p:nvCxnSpPr>
        <p:spPr>
          <a:xfrm flipV="1">
            <a:off x="4968044" y="1772816"/>
            <a:ext cx="36004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>
            <a:stCxn id="7" idx="4"/>
            <a:endCxn id="4" idx="0"/>
          </p:cNvCxnSpPr>
          <p:nvPr/>
        </p:nvCxnSpPr>
        <p:spPr>
          <a:xfrm flipH="1">
            <a:off x="4932040" y="2903240"/>
            <a:ext cx="36004" cy="1657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>
            <a:stCxn id="4" idx="6"/>
          </p:cNvCxnSpPr>
          <p:nvPr/>
        </p:nvCxnSpPr>
        <p:spPr>
          <a:xfrm flipV="1">
            <a:off x="6012160" y="3645024"/>
            <a:ext cx="288032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V="1">
            <a:off x="7380312" y="2708920"/>
            <a:ext cx="288032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3491880" y="2852936"/>
            <a:ext cx="576064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2051720" y="1628800"/>
            <a:ext cx="288032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>
            <a:stCxn id="9" idx="6"/>
          </p:cNvCxnSpPr>
          <p:nvPr/>
        </p:nvCxnSpPr>
        <p:spPr>
          <a:xfrm flipV="1">
            <a:off x="3686200" y="4005064"/>
            <a:ext cx="237728" cy="97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flipH="1">
            <a:off x="2123728" y="4509120"/>
            <a:ext cx="288032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>
            <a:stCxn id="4" idx="4"/>
            <a:endCxn id="10" idx="0"/>
          </p:cNvCxnSpPr>
          <p:nvPr/>
        </p:nvCxnSpPr>
        <p:spPr>
          <a:xfrm flipH="1">
            <a:off x="4860032" y="4365104"/>
            <a:ext cx="72008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4716016" y="5517232"/>
            <a:ext cx="288032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>
            <a:off x="5796136" y="4077072"/>
            <a:ext cx="504056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6948264" y="5229200"/>
            <a:ext cx="576064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«Музыкальный теннис»</a:t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3200" dirty="0" smtClean="0"/>
              <a:t>Дети становятся в круг или сидят за партами, а преподаватель бросает мяч одному из учеников и задает вопрос. </a:t>
            </a:r>
            <a:endParaRPr lang="ru-RU" sz="3200" dirty="0"/>
          </a:p>
        </p:txBody>
      </p:sp>
      <p:pic>
        <p:nvPicPr>
          <p:cNvPr id="5" name="Рисунок 4" descr="659040-ballon-imprime-diametre-51-cm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47864" y="4005064"/>
            <a:ext cx="2448272" cy="2448272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Результат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071678"/>
            <a:ext cx="9144000" cy="4237682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ru-RU" sz="4000" b="1" dirty="0" smtClean="0"/>
              <a:t>У учащихся формируется способность  нравственно-эстетического восприятия</a:t>
            </a:r>
            <a:r>
              <a:rPr lang="en-US" sz="4000" b="1" dirty="0" smtClean="0"/>
              <a:t> </a:t>
            </a:r>
            <a:r>
              <a:rPr lang="ru-RU" sz="4000" b="1" dirty="0" smtClean="0"/>
              <a:t>произведений искусств.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08" y="571480"/>
            <a:ext cx="6643734" cy="2368544"/>
          </a:xfrm>
        </p:spPr>
        <p:txBody>
          <a:bodyPr>
            <a:normAutofit fontScale="90000"/>
          </a:bodyPr>
          <a:lstStyle/>
          <a:p>
            <a:pPr algn="r"/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«…Музыкальное воспитание –</a:t>
            </a:r>
            <a:br>
              <a:rPr lang="ru-RU" sz="36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</a:b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это не воспитание музыканта,</a:t>
            </a:r>
            <a:br>
              <a:rPr lang="ru-RU" sz="36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</a:b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 а прежде всего воспитание </a:t>
            </a:r>
            <a:br>
              <a:rPr lang="ru-RU" sz="36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</a:b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человека»</a:t>
            </a:r>
            <a:br>
              <a:rPr lang="ru-RU" sz="36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</a:b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                          В. А. Сухомлинский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85784" y="3429000"/>
            <a:ext cx="9429784" cy="3168352"/>
          </a:xfrm>
        </p:spPr>
        <p:txBody>
          <a:bodyPr>
            <a:normAutofit/>
          </a:bodyPr>
          <a:lstStyle/>
          <a:p>
            <a:pPr algn="ctr">
              <a:lnSpc>
                <a:spcPct val="110000"/>
              </a:lnSpc>
              <a:buNone/>
            </a:pPr>
            <a:r>
              <a:rPr lang="ru-RU" sz="4000" b="1" dirty="0" smtClean="0"/>
              <a:t>Формирование способности </a:t>
            </a:r>
          </a:p>
          <a:p>
            <a:pPr algn="ctr">
              <a:lnSpc>
                <a:spcPct val="150000"/>
              </a:lnSpc>
              <a:buNone/>
            </a:pPr>
            <a:r>
              <a:rPr lang="ru-RU" sz="4000" b="1" dirty="0" smtClean="0"/>
              <a:t> нравственно-эстетического   восприятия произведений искусств.</a:t>
            </a:r>
          </a:p>
          <a:p>
            <a:pPr>
              <a:buNone/>
            </a:pPr>
            <a:endParaRPr lang="ru-RU" sz="4400" dirty="0" smtClean="0"/>
          </a:p>
          <a:p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00069509_fram15L_en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35696" y="1772816"/>
            <a:ext cx="6851104" cy="4536544"/>
          </a:xfrm>
        </p:spPr>
        <p:txBody>
          <a:bodyPr/>
          <a:lstStyle/>
          <a:p>
            <a:pPr>
              <a:buNone/>
            </a:pPr>
            <a:r>
              <a:rPr lang="ru-RU" sz="3200" b="1" i="1" dirty="0" smtClean="0">
                <a:solidFill>
                  <a:srgbClr val="000066"/>
                </a:solidFill>
              </a:rPr>
              <a:t>Расскажи мне – и я забуду.</a:t>
            </a:r>
          </a:p>
          <a:p>
            <a:pPr>
              <a:buNone/>
            </a:pPr>
            <a:r>
              <a:rPr lang="ru-RU" sz="3200" b="1" i="1" dirty="0" smtClean="0">
                <a:solidFill>
                  <a:srgbClr val="000066"/>
                </a:solidFill>
              </a:rPr>
              <a:t>Покажи мне – и я запомню.</a:t>
            </a:r>
          </a:p>
          <a:p>
            <a:pPr>
              <a:buNone/>
            </a:pPr>
            <a:r>
              <a:rPr lang="ru-RU" sz="3200" b="1" i="1" dirty="0" smtClean="0">
                <a:solidFill>
                  <a:srgbClr val="000066"/>
                </a:solidFill>
              </a:rPr>
              <a:t>Вовлеки меня – и я научусь.</a:t>
            </a:r>
          </a:p>
          <a:p>
            <a:pPr>
              <a:buNone/>
            </a:pPr>
            <a:endParaRPr lang="ru-RU" sz="3600" b="1" i="1" dirty="0" smtClean="0">
              <a:solidFill>
                <a:srgbClr val="000066"/>
              </a:solidFill>
            </a:endParaRPr>
          </a:p>
          <a:p>
            <a:pPr>
              <a:buNone/>
            </a:pPr>
            <a:r>
              <a:rPr lang="ru-RU" sz="3600" b="1" i="1" dirty="0" smtClean="0">
                <a:solidFill>
                  <a:srgbClr val="000066"/>
                </a:solidFill>
              </a:rPr>
              <a:t>                  </a:t>
            </a:r>
            <a:r>
              <a:rPr lang="ru-RU" sz="2400" b="1" i="1" dirty="0" smtClean="0">
                <a:solidFill>
                  <a:srgbClr val="000066"/>
                </a:solidFill>
              </a:rPr>
              <a:t>(восточная  мудрость)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178621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Методы и приёмы развития 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креативного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мышления       учащихся на уроках музыки </a:t>
            </a:r>
            <a:br>
              <a:rPr lang="ru-RU" dirty="0" smtClean="0">
                <a:solidFill>
                  <a:schemeClr val="bg2">
                    <a:lumMod val="25000"/>
                  </a:schemeClr>
                </a:solidFill>
              </a:rPr>
            </a:b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916832"/>
            <a:ext cx="9144000" cy="4941168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-</a:t>
            </a:r>
            <a:r>
              <a:rPr lang="ru-RU" b="1" dirty="0" smtClean="0"/>
              <a:t> Синтез процессов восприятия картины и музыки</a:t>
            </a:r>
          </a:p>
          <a:p>
            <a:pPr>
              <a:buNone/>
            </a:pPr>
            <a:r>
              <a:rPr lang="en-US" b="1" dirty="0" smtClean="0"/>
              <a:t>-</a:t>
            </a:r>
            <a:r>
              <a:rPr lang="ru-RU" b="1" dirty="0" smtClean="0"/>
              <a:t> Метод « Символическая аналогия»</a:t>
            </a:r>
            <a:endParaRPr lang="en-US" dirty="0" smtClean="0"/>
          </a:p>
          <a:p>
            <a:pPr>
              <a:buNone/>
            </a:pPr>
            <a:r>
              <a:rPr lang="en-US" b="1" dirty="0" smtClean="0"/>
              <a:t>-</a:t>
            </a:r>
            <a:r>
              <a:rPr lang="ru-RU" b="1" dirty="0" smtClean="0"/>
              <a:t> Метод моделирования музыкального образа или  </a:t>
            </a:r>
            <a:r>
              <a:rPr lang="en-US" b="1" dirty="0" smtClean="0"/>
              <a:t>   </a:t>
            </a:r>
            <a:r>
              <a:rPr lang="ru-RU" b="1" dirty="0" smtClean="0"/>
              <a:t>произведения</a:t>
            </a:r>
          </a:p>
          <a:p>
            <a:pPr>
              <a:buNone/>
            </a:pPr>
            <a:r>
              <a:rPr lang="en-US" b="1" dirty="0" smtClean="0"/>
              <a:t>-</a:t>
            </a:r>
            <a:r>
              <a:rPr lang="ru-RU" b="1" dirty="0" smtClean="0"/>
              <a:t> </a:t>
            </a:r>
            <a:r>
              <a:rPr lang="ru-RU" b="1" dirty="0" err="1" smtClean="0"/>
              <a:t>Синквейн</a:t>
            </a:r>
            <a:endParaRPr lang="ru-RU" dirty="0" smtClean="0"/>
          </a:p>
          <a:p>
            <a:pPr>
              <a:buNone/>
            </a:pPr>
            <a:r>
              <a:rPr lang="en-US" b="1" dirty="0" smtClean="0"/>
              <a:t>-</a:t>
            </a:r>
            <a:r>
              <a:rPr lang="ru-RU" b="1" dirty="0" smtClean="0"/>
              <a:t> Упражнения «Ассоциации»</a:t>
            </a:r>
            <a:endParaRPr lang="ru-RU" dirty="0" smtClean="0"/>
          </a:p>
          <a:p>
            <a:pPr>
              <a:buNone/>
            </a:pPr>
            <a:r>
              <a:rPr lang="en-US" b="1" dirty="0" smtClean="0"/>
              <a:t>-</a:t>
            </a:r>
            <a:r>
              <a:rPr lang="ru-RU" b="1" dirty="0" smtClean="0"/>
              <a:t> «Буквенный диктант»</a:t>
            </a:r>
          </a:p>
          <a:p>
            <a:pPr>
              <a:buNone/>
            </a:pPr>
            <a:r>
              <a:rPr lang="en-US" b="1" dirty="0" smtClean="0"/>
              <a:t>-</a:t>
            </a:r>
            <a:r>
              <a:rPr lang="ru-RU" b="1" dirty="0" smtClean="0"/>
              <a:t> «Составление кластера»</a:t>
            </a:r>
          </a:p>
          <a:p>
            <a:pPr lvl="0">
              <a:buNone/>
            </a:pPr>
            <a:r>
              <a:rPr lang="en-US" b="1" dirty="0" smtClean="0"/>
              <a:t>-</a:t>
            </a:r>
            <a:r>
              <a:rPr lang="ru-RU" b="1" dirty="0" smtClean="0"/>
              <a:t> «Музыкальный теннис»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Синтез процессов восприятия картины и музыки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5892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i="1" dirty="0" smtClean="0"/>
              <a:t>Этапы построения занятия:</a:t>
            </a:r>
            <a:endParaRPr lang="ru-RU" b="1" dirty="0" smtClean="0"/>
          </a:p>
          <a:p>
            <a:pPr>
              <a:buNone/>
            </a:pPr>
            <a:r>
              <a:rPr lang="ru-RU" dirty="0" smtClean="0"/>
              <a:t>1)  рассматриваются оба произведения, состоящие из взаимосвязанных объектов (восприятие картины, прослушивание музыкального произведения );</a:t>
            </a:r>
          </a:p>
          <a:p>
            <a:pPr>
              <a:buNone/>
            </a:pPr>
            <a:r>
              <a:rPr lang="ru-RU" dirty="0" smtClean="0"/>
              <a:t>2)  уточняются действующие объекты и их основные характеристики (в картине – изображенные объекты, в музыкальном произведении – звучание отдельных инструментов);</a:t>
            </a:r>
          </a:p>
          <a:p>
            <a:pPr>
              <a:buNone/>
            </a:pPr>
            <a:r>
              <a:rPr lang="ru-RU" dirty="0" smtClean="0"/>
              <a:t>3)  берется основная система, которая требует сравнения, и поочередно в ней находятся объекты для сравнений (наложение объектов музыкального произведения на объекты картины).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309360"/>
          </a:xfrm>
        </p:spPr>
        <p:txBody>
          <a:bodyPr/>
          <a:lstStyle/>
          <a:p>
            <a:pPr>
              <a:buNone/>
            </a:pPr>
            <a:r>
              <a:rPr lang="ru-RU" sz="3600" b="1" dirty="0" smtClean="0"/>
              <a:t>Музыкальные  впечатления учащихся</a:t>
            </a:r>
          </a:p>
          <a:p>
            <a:pPr>
              <a:buNone/>
            </a:pPr>
            <a:endParaRPr lang="ru-RU" sz="3600" b="1" dirty="0" smtClean="0"/>
          </a:p>
          <a:p>
            <a:pPr>
              <a:buNone/>
            </a:pPr>
            <a:r>
              <a:rPr lang="ru-RU" sz="3600" dirty="0" smtClean="0"/>
              <a:t>- звуки флейты нежные, как первые лучи солнца;</a:t>
            </a:r>
          </a:p>
          <a:p>
            <a:pPr>
              <a:buNone/>
            </a:pPr>
            <a:r>
              <a:rPr lang="ru-RU" sz="3600" dirty="0" smtClean="0"/>
              <a:t>- мелодия гобоя, как качающееся дерево;</a:t>
            </a:r>
          </a:p>
          <a:p>
            <a:pPr>
              <a:buNone/>
            </a:pPr>
            <a:r>
              <a:rPr lang="ru-RU" sz="3600" dirty="0" smtClean="0"/>
              <a:t>- оркестр звучит, как темнеющий лес вдали.</a:t>
            </a:r>
            <a:endParaRPr lang="ru-RU" sz="3600" dirty="0"/>
          </a:p>
        </p:txBody>
      </p:sp>
      <p:pic>
        <p:nvPicPr>
          <p:cNvPr id="13314" name="Picture 2" descr="утро, туман, природа, light, nature, fog, road, morning, tree, дорога, дерево, све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929066"/>
            <a:ext cx="4357718" cy="271869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929190" y="5000636"/>
            <a:ext cx="400802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smtClean="0"/>
              <a:t>Э. Григ «Утро» </a:t>
            </a:r>
            <a:endParaRPr lang="ru-RU" sz="44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>
            <a:noAutofit/>
          </a:bodyPr>
          <a:lstStyle/>
          <a:p>
            <a:pPr algn="l"/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  <a:t> Метод «Символическая аналогия»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48680"/>
            <a:ext cx="9144000" cy="630932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2100" b="1" i="1" dirty="0" smtClean="0"/>
              <a:t>              </a:t>
            </a:r>
            <a:r>
              <a:rPr lang="ru-RU" sz="2100" b="1" dirty="0" smtClean="0"/>
              <a:t>"Мы запели песенку" Сл. Л.Мироновой, муз. </a:t>
            </a:r>
            <a:r>
              <a:rPr lang="ru-RU" sz="2100" b="1" dirty="0" err="1" smtClean="0"/>
              <a:t>Р.Рустамова</a:t>
            </a:r>
            <a:endParaRPr lang="ru-RU" sz="2100" b="1" dirty="0" smtClean="0"/>
          </a:p>
          <a:p>
            <a:pPr>
              <a:buNone/>
            </a:pPr>
            <a:r>
              <a:rPr lang="ru-RU" b="1" dirty="0" smtClean="0"/>
              <a:t>1.</a:t>
            </a:r>
            <a:r>
              <a:rPr lang="ru-RU" dirty="0" smtClean="0"/>
              <a:t> Солнышко лучистое</a:t>
            </a:r>
          </a:p>
          <a:p>
            <a:pPr>
              <a:buNone/>
            </a:pPr>
            <a:r>
              <a:rPr lang="ru-RU" dirty="0" smtClean="0"/>
              <a:t>Улыбнулось весело,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Потому что мамочке</a:t>
            </a:r>
          </a:p>
          <a:p>
            <a:pPr>
              <a:buNone/>
            </a:pPr>
            <a:r>
              <a:rPr lang="ru-RU" dirty="0" smtClean="0"/>
              <a:t>Мы запели песенку. </a:t>
            </a:r>
          </a:p>
          <a:p>
            <a:pPr>
              <a:buNone/>
            </a:pPr>
            <a:r>
              <a:rPr lang="ru-RU" dirty="0" smtClean="0"/>
              <a:t>   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b="1" dirty="0" smtClean="0"/>
              <a:t>2.</a:t>
            </a:r>
            <a:r>
              <a:rPr lang="ru-RU" dirty="0" smtClean="0"/>
              <a:t> За окном воробушки</a:t>
            </a:r>
          </a:p>
          <a:p>
            <a:pPr>
              <a:buNone/>
            </a:pPr>
            <a:r>
              <a:rPr lang="ru-RU" dirty="0" smtClean="0"/>
              <a:t>     Закружились весело, 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      Потому что мамочке</a:t>
            </a:r>
          </a:p>
          <a:p>
            <a:pPr>
              <a:buNone/>
            </a:pPr>
            <a:r>
              <a:rPr lang="ru-RU" dirty="0" smtClean="0"/>
              <a:t>      Мы запели песенку.</a:t>
            </a:r>
          </a:p>
          <a:p>
            <a:pPr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3.</a:t>
            </a:r>
            <a:r>
              <a:rPr lang="ru-RU" dirty="0" smtClean="0"/>
              <a:t>Ручейки весенние</a:t>
            </a:r>
          </a:p>
          <a:p>
            <a:pPr>
              <a:buNone/>
            </a:pPr>
            <a:r>
              <a:rPr lang="ru-RU" dirty="0" smtClean="0"/>
              <a:t>Зазвенели весело, </a:t>
            </a:r>
          </a:p>
          <a:p>
            <a:pPr>
              <a:buNone/>
            </a:pPr>
            <a:r>
              <a:rPr lang="ru-RU" dirty="0" smtClean="0"/>
              <a:t>Потому что мамочке</a:t>
            </a:r>
          </a:p>
          <a:p>
            <a:pPr>
              <a:buNone/>
            </a:pPr>
            <a:r>
              <a:rPr lang="ru-RU" dirty="0" smtClean="0"/>
              <a:t>Мы запели песенку</a:t>
            </a:r>
            <a:endParaRPr lang="ru-RU" dirty="0"/>
          </a:p>
        </p:txBody>
      </p:sp>
      <p:pic>
        <p:nvPicPr>
          <p:cNvPr id="4" name="Picture 81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19872" y="836712"/>
            <a:ext cx="874395" cy="876300"/>
          </a:xfrm>
          <a:prstGeom prst="rect">
            <a:avLst/>
          </a:prstGeom>
          <a:noFill/>
        </p:spPr>
      </p:pic>
      <p:pic>
        <p:nvPicPr>
          <p:cNvPr id="5" name="Picture 3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1844824"/>
            <a:ext cx="590550" cy="965200"/>
          </a:xfrm>
          <a:prstGeom prst="rect">
            <a:avLst/>
          </a:prstGeom>
          <a:noFill/>
        </p:spPr>
      </p:pic>
      <p:pic>
        <p:nvPicPr>
          <p:cNvPr id="6" name="Picture 3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4077072"/>
            <a:ext cx="590550" cy="965200"/>
          </a:xfrm>
          <a:prstGeom prst="rect">
            <a:avLst/>
          </a:prstGeom>
          <a:noFill/>
        </p:spPr>
      </p:pic>
      <p:pic>
        <p:nvPicPr>
          <p:cNvPr id="7" name="Picture 3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5949280"/>
            <a:ext cx="504056" cy="720080"/>
          </a:xfrm>
          <a:prstGeom prst="rect">
            <a:avLst/>
          </a:prstGeom>
          <a:noFill/>
        </p:spPr>
      </p:pic>
      <p:pic>
        <p:nvPicPr>
          <p:cNvPr id="8" name="Picture 37"/>
          <p:cNvPicPr/>
          <p:nvPr/>
        </p:nvPicPr>
        <p:blipFill>
          <a:blip r:embed="rId4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3419872" y="2996952"/>
            <a:ext cx="66675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5"/>
          <p:cNvPicPr/>
          <p:nvPr/>
        </p:nvPicPr>
        <p:blipFill>
          <a:blip r:embed="rId5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39952" y="3140968"/>
            <a:ext cx="720080" cy="648072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4211960" y="908720"/>
            <a:ext cx="4716016" cy="22344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8640" lvl="0" indent="-411480">
              <a:spcBef>
                <a:spcPct val="20000"/>
              </a:spcBef>
              <a:buClr>
                <a:prstClr val="black">
                  <a:shade val="95000"/>
                </a:prstClr>
              </a:buClr>
              <a:buSzPct val="65000"/>
            </a:pPr>
            <a:r>
              <a:rPr lang="ru-RU" sz="2400" b="1" dirty="0">
                <a:solidFill>
                  <a:prstClr val="black"/>
                </a:solidFill>
              </a:rPr>
              <a:t> </a:t>
            </a:r>
            <a:r>
              <a:rPr lang="ru-RU" sz="2400" b="1" u="sng" dirty="0">
                <a:solidFill>
                  <a:prstClr val="black"/>
                </a:solidFill>
              </a:rPr>
              <a:t>Припев:</a:t>
            </a:r>
            <a:endParaRPr lang="ru-RU" sz="2400" b="1" dirty="0">
              <a:solidFill>
                <a:prstClr val="black"/>
              </a:solidFill>
            </a:endParaRPr>
          </a:p>
          <a:p>
            <a:pPr marL="548640" lvl="0" indent="-411480">
              <a:spcBef>
                <a:spcPct val="20000"/>
              </a:spcBef>
              <a:buClr>
                <a:prstClr val="black">
                  <a:shade val="95000"/>
                </a:prstClr>
              </a:buClr>
              <a:buSzPct val="65000"/>
            </a:pPr>
            <a:r>
              <a:rPr lang="ru-RU" sz="2400" b="1" dirty="0">
                <a:solidFill>
                  <a:prstClr val="black"/>
                </a:solidFill>
              </a:rPr>
              <a:t>Песенку такую: </a:t>
            </a:r>
            <a:endParaRPr lang="ru-RU" sz="2400" b="1" dirty="0" smtClean="0">
              <a:solidFill>
                <a:prstClr val="black"/>
              </a:solidFill>
            </a:endParaRPr>
          </a:p>
          <a:p>
            <a:pPr marL="548640" lvl="0" indent="-411480">
              <a:spcBef>
                <a:spcPct val="20000"/>
              </a:spcBef>
              <a:buClr>
                <a:prstClr val="black">
                  <a:shade val="95000"/>
                </a:prstClr>
              </a:buClr>
              <a:buSzPct val="65000"/>
            </a:pPr>
            <a:r>
              <a:rPr lang="ru-RU" sz="2400" b="1" dirty="0" smtClean="0">
                <a:solidFill>
                  <a:prstClr val="black"/>
                </a:solidFill>
              </a:rPr>
              <a:t>Ля-ля-ля</a:t>
            </a:r>
            <a:r>
              <a:rPr lang="ru-RU" sz="2400" b="1" dirty="0">
                <a:solidFill>
                  <a:prstClr val="black"/>
                </a:solidFill>
              </a:rPr>
              <a:t>!</a:t>
            </a:r>
          </a:p>
          <a:p>
            <a:pPr marL="548640" lvl="0" indent="-411480">
              <a:spcBef>
                <a:spcPct val="20000"/>
              </a:spcBef>
              <a:buClr>
                <a:prstClr val="black">
                  <a:shade val="95000"/>
                </a:prstClr>
              </a:buClr>
              <a:buSzPct val="65000"/>
            </a:pPr>
            <a:r>
              <a:rPr lang="ru-RU" sz="2400" b="1" dirty="0">
                <a:solidFill>
                  <a:prstClr val="black"/>
                </a:solidFill>
              </a:rPr>
              <a:t>Песенку простую: </a:t>
            </a:r>
            <a:endParaRPr lang="ru-RU" sz="2400" b="1" dirty="0" smtClean="0">
              <a:solidFill>
                <a:prstClr val="black"/>
              </a:solidFill>
            </a:endParaRPr>
          </a:p>
          <a:p>
            <a:pPr marL="548640" lvl="0" indent="-411480">
              <a:spcBef>
                <a:spcPct val="20000"/>
              </a:spcBef>
              <a:buClr>
                <a:prstClr val="black">
                  <a:shade val="95000"/>
                </a:prstClr>
              </a:buClr>
              <a:buSzPct val="65000"/>
            </a:pPr>
            <a:r>
              <a:rPr lang="ru-RU" sz="2400" b="1" dirty="0" smtClean="0">
                <a:solidFill>
                  <a:prstClr val="black"/>
                </a:solidFill>
              </a:rPr>
              <a:t>Ля-ля-ля</a:t>
            </a:r>
            <a:r>
              <a:rPr lang="ru-RU" sz="2400" b="1" dirty="0">
                <a:solidFill>
                  <a:prstClr val="black"/>
                </a:solidFill>
              </a:rPr>
              <a:t>! </a:t>
            </a:r>
            <a:endParaRPr lang="ru-RU" sz="2400" b="1" dirty="0"/>
          </a:p>
        </p:txBody>
      </p:sp>
      <p:pic>
        <p:nvPicPr>
          <p:cNvPr id="11" name="Picture 20"/>
          <p:cNvPicPr/>
          <p:nvPr/>
        </p:nvPicPr>
        <p:blipFill>
          <a:blip r:embed="rId6" cstate="print">
            <a:clrChange>
              <a:clrFrom>
                <a:srgbClr val="FDFFFE"/>
              </a:clrFrom>
              <a:clrTo>
                <a:srgbClr val="FD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08304" y="764704"/>
            <a:ext cx="1491481" cy="1312540"/>
          </a:xfrm>
          <a:prstGeom prst="rect">
            <a:avLst/>
          </a:prstGeom>
          <a:noFill/>
        </p:spPr>
      </p:pic>
      <p:pic>
        <p:nvPicPr>
          <p:cNvPr id="12" name="Picture 21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08304" y="2276872"/>
            <a:ext cx="1224136" cy="936104"/>
          </a:xfrm>
          <a:prstGeom prst="rect">
            <a:avLst/>
          </a:prstGeom>
          <a:noFill/>
        </p:spPr>
      </p:pic>
      <p:cxnSp>
        <p:nvCxnSpPr>
          <p:cNvPr id="15" name="Скругленная соединительная линия 14"/>
          <p:cNvCxnSpPr/>
          <p:nvPr/>
        </p:nvCxnSpPr>
        <p:spPr>
          <a:xfrm>
            <a:off x="3347864" y="5301208"/>
            <a:ext cx="936104" cy="864096"/>
          </a:xfrm>
          <a:prstGeom prst="curvedConnector3">
            <a:avLst>
              <a:gd name="adj1" fmla="val 50000"/>
            </a:avLst>
          </a:prstGeom>
          <a:ln w="1047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Скругленная соединительная линия 16"/>
          <p:cNvCxnSpPr/>
          <p:nvPr/>
        </p:nvCxnSpPr>
        <p:spPr>
          <a:xfrm>
            <a:off x="3563888" y="5229200"/>
            <a:ext cx="1008112" cy="720080"/>
          </a:xfrm>
          <a:prstGeom prst="curvedConnector3">
            <a:avLst>
              <a:gd name="adj1" fmla="val 50000"/>
            </a:avLst>
          </a:prstGeom>
          <a:ln w="1079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  <a:t> Метод моделирования музыкального образа или произведения</a:t>
            </a:r>
            <a:b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</a:br>
            <a:endParaRPr lang="ru-RU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Содержимое 3" descr="image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728" y="1142984"/>
            <a:ext cx="6375116" cy="4708525"/>
          </a:xfrm>
        </p:spPr>
      </p:pic>
      <p:sp>
        <p:nvSpPr>
          <p:cNvPr id="5" name="Прямоугольник 4"/>
          <p:cNvSpPr/>
          <p:nvPr/>
        </p:nvSpPr>
        <p:spPr>
          <a:xfrm>
            <a:off x="214282" y="5929330"/>
            <a:ext cx="870751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smtClean="0"/>
              <a:t>Э. Григ «В пещере горного короля»</a:t>
            </a:r>
            <a:endParaRPr lang="ru-RU" sz="44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Синквейн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214422"/>
            <a:ext cx="8964488" cy="564357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i="1" dirty="0" smtClean="0"/>
              <a:t>Правила составления “</a:t>
            </a:r>
            <a:r>
              <a:rPr lang="ru-RU" sz="3600" b="1" i="1" dirty="0" err="1" smtClean="0"/>
              <a:t>синквейнов</a:t>
            </a:r>
            <a:r>
              <a:rPr lang="ru-RU" sz="3600" b="1" i="1" dirty="0" smtClean="0"/>
              <a:t>”</a:t>
            </a:r>
            <a:endParaRPr lang="ru-RU" sz="3600" dirty="0" smtClean="0"/>
          </a:p>
          <a:p>
            <a:pPr>
              <a:buNone/>
            </a:pPr>
            <a:r>
              <a:rPr lang="ru-RU" i="1" dirty="0" smtClean="0"/>
              <a:t>1 -</a:t>
            </a:r>
            <a:r>
              <a:rPr lang="ru-RU" dirty="0" smtClean="0"/>
              <a:t> тема, выраженная одним словом –         существительным. </a:t>
            </a:r>
          </a:p>
          <a:p>
            <a:pPr>
              <a:buNone/>
            </a:pPr>
            <a:r>
              <a:rPr lang="ru-RU" i="1" dirty="0" smtClean="0"/>
              <a:t>2 - </a:t>
            </a:r>
            <a:r>
              <a:rPr lang="ru-RU" dirty="0" smtClean="0"/>
              <a:t>описание темы в двух словах – прилагательные. </a:t>
            </a:r>
          </a:p>
          <a:p>
            <a:pPr>
              <a:buNone/>
            </a:pPr>
            <a:r>
              <a:rPr lang="ru-RU" i="1" dirty="0" smtClean="0"/>
              <a:t>3 - </a:t>
            </a:r>
            <a:r>
              <a:rPr lang="ru-RU" dirty="0" smtClean="0"/>
              <a:t>описание действия тремя словами – глаголами. </a:t>
            </a:r>
          </a:p>
          <a:p>
            <a:pPr>
              <a:buNone/>
            </a:pPr>
            <a:r>
              <a:rPr lang="ru-RU" i="1" dirty="0" smtClean="0"/>
              <a:t>4</a:t>
            </a:r>
            <a:r>
              <a:rPr lang="ru-RU" dirty="0" smtClean="0"/>
              <a:t> - фраза из четырех слов, выражающая отношение автора к данной теме. </a:t>
            </a:r>
          </a:p>
          <a:p>
            <a:pPr>
              <a:buNone/>
            </a:pPr>
            <a:r>
              <a:rPr lang="ru-RU" i="1" dirty="0" smtClean="0"/>
              <a:t>5- </a:t>
            </a:r>
            <a:r>
              <a:rPr lang="ru-RU" dirty="0" smtClean="0"/>
              <a:t> одно слово – синоним к первому, на эмоциональном отклике автора. 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435</TotalTime>
  <Words>822</Words>
  <Application>Microsoft Office PowerPoint</Application>
  <PresentationFormat>Экран (4:3)</PresentationFormat>
  <Paragraphs>153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Arial</vt:lpstr>
      <vt:lpstr>Book Antiqua</vt:lpstr>
      <vt:lpstr>Lucida Sans</vt:lpstr>
      <vt:lpstr>Times New Roman</vt:lpstr>
      <vt:lpstr>Wingdings</vt:lpstr>
      <vt:lpstr>Wingdings 2</vt:lpstr>
      <vt:lpstr>Wingdings 3</vt:lpstr>
      <vt:lpstr>Апекс</vt:lpstr>
      <vt:lpstr>   «Развитие креативного мышления учащихся на уроках музыки»</vt:lpstr>
      <vt:lpstr>«…Музыкальное воспитание – это не воспитание музыканта,  а прежде всего воспитание  человека»                           В. А. Сухомлинский </vt:lpstr>
      <vt:lpstr>Презентация PowerPoint</vt:lpstr>
      <vt:lpstr>Методы и приёмы развития  креативного мышления       учащихся на уроках музыки  </vt:lpstr>
      <vt:lpstr>Синтез процессов восприятия картины и музыки </vt:lpstr>
      <vt:lpstr>Презентация PowerPoint</vt:lpstr>
      <vt:lpstr> Метод «Символическая аналогия» </vt:lpstr>
      <vt:lpstr> Метод моделирования музыкального образа или произведения </vt:lpstr>
      <vt:lpstr> Синквейн</vt:lpstr>
      <vt:lpstr>Примеры  синквейнов, написанных  учащимися   </vt:lpstr>
      <vt:lpstr>Упражнения «Ассоциации» </vt:lpstr>
      <vt:lpstr> «Буквенный диктант» </vt:lpstr>
      <vt:lpstr> «Составление кластера» </vt:lpstr>
      <vt:lpstr>Кластер симфонической сказки </vt:lpstr>
      <vt:lpstr>Презентация PowerPoint</vt:lpstr>
      <vt:lpstr> «Музыкальный теннис» </vt:lpstr>
      <vt:lpstr>Результат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творческого мышления учащихся на уроках музыки</dc:title>
  <dc:creator>Наталья</dc:creator>
  <cp:lastModifiedBy>RePack by Diakov</cp:lastModifiedBy>
  <cp:revision>62</cp:revision>
  <dcterms:created xsi:type="dcterms:W3CDTF">2015-04-26T07:01:03Z</dcterms:created>
  <dcterms:modified xsi:type="dcterms:W3CDTF">2024-02-26T16:28:13Z</dcterms:modified>
</cp:coreProperties>
</file>