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71" r:id="rId3"/>
    <p:sldId id="273" r:id="rId4"/>
    <p:sldId id="256" r:id="rId5"/>
    <p:sldId id="257" r:id="rId6"/>
    <p:sldId id="258" r:id="rId7"/>
    <p:sldId id="260" r:id="rId8"/>
    <p:sldId id="259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4F301B"/>
    <a:srgbClr val="FF9900"/>
    <a:srgbClr val="0000CC"/>
    <a:srgbClr val="0033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B84DD-1438-4673-81CC-F18DC3019306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E05B8-B51C-4F3F-AA94-BC5435567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3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E05B8-B51C-4F3F-AA94-BC5435567C2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7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F602E-8F84-45CF-A6EB-563BEB5D9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8166A0-0924-4B68-94D1-9DA6EB750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6D19ED-0D92-4FAD-9C3F-783811B2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A324-9C5E-4E4D-9652-F4EEC391560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3D7FE-7EEF-4A8F-91F5-368172C5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774DCE-42CD-4688-98F6-4C4EF91F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7C2-2A88-4092-8EFC-285976F8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25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EA419-FD09-481C-9376-9D14B742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BCD95F-470E-4E6A-866E-179716BC7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6F9-DFD2-4E2D-9AC8-943A7929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A324-9C5E-4E4D-9652-F4EEC391560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958A9A-31FC-44B4-9E5B-99815573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FA62E7-4A12-4B3C-B2EB-D9D509FB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7C2-2A88-4092-8EFC-285976F8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80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A75580-E6AA-4A33-8062-99A22C47C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1C8BF4-7808-4656-AC70-1EB77940F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38046C-1A1E-4050-9B47-3861BB9E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A324-9C5E-4E4D-9652-F4EEC391560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8B008A-B583-47A3-8B06-B0919D57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6F6C4B-E5A1-4CB3-8343-7C6E855A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7C2-2A88-4092-8EFC-285976F8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8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523D4-F7E3-40E1-BD9C-E81CC255B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5F060C-607A-47B1-BA84-50046ED4F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85CCF-54AD-40CA-8542-5DC5C368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A324-9C5E-4E4D-9652-F4EEC391560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044CE-1BAD-4790-B229-AE32DE76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E12BA-3BDA-46E5-9A84-5081C2E0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7C2-2A88-4092-8EFC-285976F8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8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F7FAB-CB69-4FB5-955E-E17FAF170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FCD737-658E-4CE5-98F8-55BF80816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CFA00-54CC-4064-AC3B-0EA6580A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A324-9C5E-4E4D-9652-F4EEC391560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C6F891-EE98-48BC-93E1-89E83A92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45703E-6FB9-4B2B-88ED-96CEA7AC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7C2-2A88-4092-8EFC-285976F8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2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CFA68-8111-421E-B91E-A0AB0F33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14F9AA-3F16-4CC4-83E5-A06DB0EA5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9627FD-0495-4646-8741-E452D1713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9B992F-F100-45B3-A247-7BD37948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A324-9C5E-4E4D-9652-F4EEC391560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8B994F-1CDE-402E-8F0E-5A4109A7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E09587-5969-4535-AE74-A1ED4117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7C2-2A88-4092-8EFC-285976F8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3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02790-A188-4AC2-A488-D3DDD65F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51E802-4993-474F-AB7C-FEE1B131B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F29BCE-819A-4A53-B629-7D7F99F31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2E5601-22D4-41A5-A562-6B49A00FE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0DB70A-3549-4321-B8F3-F58C971C9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22E664-E812-4F09-8971-803E196C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A324-9C5E-4E4D-9652-F4EEC391560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F8C880-D454-4EBD-8583-83596E53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2EB326-6015-4FE9-9AC9-97F1D800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7C2-2A88-4092-8EFC-285976F8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7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9B6ED-D367-4E62-8A0B-64C8EFD4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1A61E0-1659-4CCB-84F4-72217991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A324-9C5E-4E4D-9652-F4EEC391560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0BDE3A-5552-4754-9531-1CB599D6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6C53A9-BA56-4D52-8FE1-5A1A4987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7C2-2A88-4092-8EFC-285976F8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8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5C3D73-6F5A-4280-98E3-FAE56DC4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A324-9C5E-4E4D-9652-F4EEC391560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59CDAD-DBC5-4606-9B64-FBA36716F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90E232-C61B-49F2-A7A4-D5CFB80C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7C2-2A88-4092-8EFC-285976F8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9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66FB8-7F82-4062-B9B0-4E72F4D4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073639-3F40-415A-9F2F-965C425D1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565B63-56EE-4F20-9DDF-C572A4B94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EEEB2D-BD18-4F78-99CC-63438CC6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A324-9C5E-4E4D-9652-F4EEC391560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63247B-FBDA-4539-B671-1B94AD9E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246B49-A816-4401-A71B-E105BD0A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7C2-2A88-4092-8EFC-285976F8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8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3CD5D-DC3B-497E-87F2-EC6F2C06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D337A4-CE41-46AE-84DA-316FC5DB9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55C7DA-E3DB-4FE4-9DF9-445215A72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922C0E-0B2C-4E96-A423-017429E2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2A324-9C5E-4E4D-9652-F4EEC391560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B4490-CDD6-4690-AC3B-DEE0D7ED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DDCCF-B9FF-4182-AAC0-DFD43503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97C2-2A88-4092-8EFC-285976F8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78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01DAB-8F02-499C-B0C0-E2901403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FFC139-B004-4780-A642-5A6885D37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1BBC7-C02F-47D3-8ECC-1EDF26B58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2A324-9C5E-4E4D-9652-F4EEC391560D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86797-14B9-4CC5-8506-31DA37020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00030F-A415-4EF3-A4ED-168FD8E07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797C2-2A88-4092-8EFC-285976F8C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1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1.liveinternet.ru/images/attach/d/0/139/838/139838637_2017066book.gif">
            <a:extLst>
              <a:ext uri="{FF2B5EF4-FFF2-40B4-BE49-F238E27FC236}">
                <a16:creationId xmlns:a16="http://schemas.microsoft.com/office/drawing/2014/main" id="{83814802-08D6-44B6-B830-1CC7CB4E15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FB9D99-4277-41DE-B3D8-F49A4884D8C6}"/>
              </a:ext>
            </a:extLst>
          </p:cNvPr>
          <p:cNvSpPr/>
          <p:nvPr/>
        </p:nvSpPr>
        <p:spPr>
          <a:xfrm>
            <a:off x="854020" y="410587"/>
            <a:ext cx="10483960" cy="4339650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13800" b="1" dirty="0">
                <a:ln w="19050">
                  <a:solidFill>
                    <a:srgbClr val="4F301B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Pecita" panose="03050502000000000000" pitchFamily="66" charset="2"/>
                <a:cs typeface="Pecita" panose="03050502000000000000" pitchFamily="66" charset="2"/>
              </a:rPr>
              <a:t>Читательская</a:t>
            </a:r>
          </a:p>
          <a:p>
            <a:r>
              <a:rPr lang="ru-RU" sz="13800" b="1" dirty="0">
                <a:ln w="19050">
                  <a:solidFill>
                    <a:srgbClr val="4F301B"/>
                  </a:solidFill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Pecita" panose="03050502000000000000" pitchFamily="66" charset="2"/>
                <a:cs typeface="Pecita" panose="03050502000000000000" pitchFamily="66" charset="2"/>
              </a:rPr>
              <a:t> грамотность</a:t>
            </a:r>
            <a:endParaRPr lang="ru-RU" sz="13800" dirty="0">
              <a:ln w="19050">
                <a:solidFill>
                  <a:srgbClr val="4F301B"/>
                </a:solidFill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  <a:ea typeface="Pecita" panose="03050502000000000000" pitchFamily="66" charset="2"/>
              <a:cs typeface="Pecita" panose="03050502000000000000" pitchFamily="66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525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EF2058-DA3E-441F-BD9C-81EEA8A0DDC7}"/>
              </a:ext>
            </a:extLst>
          </p:cNvPr>
          <p:cNvSpPr/>
          <p:nvPr/>
        </p:nvSpPr>
        <p:spPr>
          <a:xfrm>
            <a:off x="1311868" y="1079071"/>
            <a:ext cx="4548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Рассмотрите таблицу.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CE96E8A-360E-4629-8F09-647610E84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61257"/>
              </p:ext>
            </p:extLst>
          </p:nvPr>
        </p:nvGraphicFramePr>
        <p:xfrm>
          <a:off x="390732" y="2187260"/>
          <a:ext cx="5595447" cy="3435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5149">
                  <a:extLst>
                    <a:ext uri="{9D8B030D-6E8A-4147-A177-3AD203B41FA5}">
                      <a16:colId xmlns:a16="http://schemas.microsoft.com/office/drawing/2014/main" val="3864112332"/>
                    </a:ext>
                  </a:extLst>
                </a:gridCol>
                <a:gridCol w="1865149">
                  <a:extLst>
                    <a:ext uri="{9D8B030D-6E8A-4147-A177-3AD203B41FA5}">
                      <a16:colId xmlns:a16="http://schemas.microsoft.com/office/drawing/2014/main" val="2907091334"/>
                    </a:ext>
                  </a:extLst>
                </a:gridCol>
                <a:gridCol w="1865149">
                  <a:extLst>
                    <a:ext uri="{9D8B030D-6E8A-4147-A177-3AD203B41FA5}">
                      <a16:colId xmlns:a16="http://schemas.microsoft.com/office/drawing/2014/main" val="365368058"/>
                    </a:ext>
                  </a:extLst>
                </a:gridCol>
              </a:tblGrid>
              <a:tr h="58703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 берёзы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40165"/>
                  </a:ext>
                </a:extLst>
              </a:tr>
              <a:tr h="4688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580091"/>
                  </a:ext>
                </a:extLst>
              </a:tr>
              <a:tr h="23791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60621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4630774-3BC8-4D83-91B0-3884B8B59977}"/>
              </a:ext>
            </a:extLst>
          </p:cNvPr>
          <p:cNvGraphicFramePr>
            <a:graphicFrameLocks noGrp="1"/>
          </p:cNvGraphicFramePr>
          <p:nvPr/>
        </p:nvGraphicFramePr>
        <p:xfrm>
          <a:off x="6205822" y="419017"/>
          <a:ext cx="5595448" cy="62755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317">
                  <a:extLst>
                    <a:ext uri="{9D8B030D-6E8A-4147-A177-3AD203B41FA5}">
                      <a16:colId xmlns:a16="http://schemas.microsoft.com/office/drawing/2014/main" val="1001173270"/>
                    </a:ext>
                  </a:extLst>
                </a:gridCol>
                <a:gridCol w="1704512">
                  <a:extLst>
                    <a:ext uri="{9D8B030D-6E8A-4147-A177-3AD203B41FA5}">
                      <a16:colId xmlns:a16="http://schemas.microsoft.com/office/drawing/2014/main" val="1693154904"/>
                    </a:ext>
                  </a:extLst>
                </a:gridCol>
                <a:gridCol w="1861757">
                  <a:extLst>
                    <a:ext uri="{9D8B030D-6E8A-4147-A177-3AD203B41FA5}">
                      <a16:colId xmlns:a16="http://schemas.microsoft.com/office/drawing/2014/main" val="3298935689"/>
                    </a:ext>
                  </a:extLst>
                </a:gridCol>
                <a:gridCol w="1398862">
                  <a:extLst>
                    <a:ext uri="{9D8B030D-6E8A-4147-A177-3AD203B41FA5}">
                      <a16:colId xmlns:a16="http://schemas.microsoft.com/office/drawing/2014/main" val="2053153531"/>
                    </a:ext>
                  </a:extLst>
                </a:gridCol>
              </a:tblGrid>
              <a:tr h="399489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растений</a:t>
                      </a:r>
                      <a:endParaRPr lang="ru-RU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869590"/>
                  </a:ext>
                </a:extLst>
              </a:tr>
              <a:tr h="1935337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393207"/>
                  </a:ext>
                </a:extLst>
              </a:tr>
              <a:tr h="1941523"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402379"/>
                  </a:ext>
                </a:extLst>
              </a:tr>
              <a:tr h="1941523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259262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BF754AD-B07F-4DCF-9198-F937F8F70824}"/>
              </a:ext>
            </a:extLst>
          </p:cNvPr>
          <p:cNvGrpSpPr/>
          <p:nvPr/>
        </p:nvGrpSpPr>
        <p:grpSpPr>
          <a:xfrm>
            <a:off x="6205822" y="1153074"/>
            <a:ext cx="556795" cy="4949752"/>
            <a:chOff x="6351309" y="1321750"/>
            <a:chExt cx="556795" cy="4949752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E53BAEAD-2175-4407-996E-0823DB5A69A5}"/>
                </a:ext>
              </a:extLst>
            </p:cNvPr>
            <p:cNvGrpSpPr/>
            <p:nvPr/>
          </p:nvGrpSpPr>
          <p:grpSpPr>
            <a:xfrm>
              <a:off x="6351309" y="1321750"/>
              <a:ext cx="546076" cy="3077863"/>
              <a:chOff x="6351309" y="1321750"/>
              <a:chExt cx="546076" cy="3077863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69132EE8-6A2C-48C7-B9C7-682B1F42F4CC}"/>
                  </a:ext>
                </a:extLst>
              </p:cNvPr>
              <p:cNvSpPr/>
              <p:nvPr/>
            </p:nvSpPr>
            <p:spPr>
              <a:xfrm rot="16200000">
                <a:off x="6127815" y="3630043"/>
                <a:ext cx="101592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Плод</a:t>
                </a:r>
                <a:endParaRPr lang="ru-RU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F02D2EA5-035E-43A3-BD97-E5DB65D05F95}"/>
                  </a:ext>
                </a:extLst>
              </p:cNvPr>
              <p:cNvSpPr/>
              <p:nvPr/>
            </p:nvSpPr>
            <p:spPr>
              <a:xfrm rot="16200000">
                <a:off x="6020801" y="1652258"/>
                <a:ext cx="11842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Ствол</a:t>
                </a:r>
              </a:p>
            </p:txBody>
          </p:sp>
        </p:grp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8E3B8BB-11B8-4B1C-998C-2C3DFA760CAB}"/>
                </a:ext>
              </a:extLst>
            </p:cNvPr>
            <p:cNvSpPr/>
            <p:nvPr/>
          </p:nvSpPr>
          <p:spPr>
            <a:xfrm rot="16200000">
              <a:off x="6149402" y="5512801"/>
              <a:ext cx="9941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Лист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E690AA-3BE3-4CDF-9B19-DFB1576A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9" y="3429000"/>
            <a:ext cx="1487114" cy="18630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FB22F1-3492-4E94-91B0-CBD89FAE6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077" y="920407"/>
            <a:ext cx="1286620" cy="18630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C44E3F-4C71-4934-A90D-ACA6DF14F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649" y="913614"/>
            <a:ext cx="1210210" cy="18494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426041-CF45-4C82-9E98-CF9337260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846" y="2863400"/>
            <a:ext cx="914568" cy="17469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007D03-508A-41B5-9B1A-C4245309B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966" y="3736894"/>
            <a:ext cx="1675470" cy="12719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0FCF31-6B0B-4888-8D24-3B79EBC1F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1171" y="2955546"/>
            <a:ext cx="1283681" cy="15626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5C61DE-D6CF-43B7-8B10-7C172BB050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8751" y="4831589"/>
            <a:ext cx="1365374" cy="18630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E69434-2F4F-4E36-B929-4ACBF99227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5854" y="4831589"/>
            <a:ext cx="1755658" cy="176740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57B088C-7C4F-4C1F-8920-DC7E06C9D9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4120" y="3534156"/>
            <a:ext cx="1365375" cy="17578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A61807-9507-4F17-8233-F06354A79C62}"/>
              </a:ext>
            </a:extLst>
          </p:cNvPr>
          <p:cNvSpPr txBox="1"/>
          <p:nvPr/>
        </p:nvSpPr>
        <p:spPr>
          <a:xfrm>
            <a:off x="544335" y="862253"/>
            <a:ext cx="655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533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D5C106-4550-4E6D-8BAF-49BAC6595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4" y="3201440"/>
            <a:ext cx="11479211" cy="163688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3F60BA-318E-415D-A797-DE6F65CFE324}"/>
              </a:ext>
            </a:extLst>
          </p:cNvPr>
          <p:cNvSpPr/>
          <p:nvPr/>
        </p:nvSpPr>
        <p:spPr>
          <a:xfrm>
            <a:off x="870011" y="321784"/>
            <a:ext cx="102270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на ленте времени флажок в точке, которая соответствует максимальной продолжительности жизни берёзы.</a:t>
            </a:r>
          </a:p>
        </p:txBody>
      </p:sp>
      <p:pic>
        <p:nvPicPr>
          <p:cNvPr id="1026" name="Picture 2" descr="https://upload.wikimedia.org/wikipedia/commons/thumb/5/5a/Flag-green.svg/1200px-Flag-green.svg.png">
            <a:extLst>
              <a:ext uri="{FF2B5EF4-FFF2-40B4-BE49-F238E27FC236}">
                <a16:creationId xmlns:a16="http://schemas.microsoft.com/office/drawing/2014/main" id="{6FFE5484-3F9F-4741-B943-DA09363E1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3"/>
          <a:stretch/>
        </p:blipFill>
        <p:spPr bwMode="auto">
          <a:xfrm>
            <a:off x="356394" y="1480221"/>
            <a:ext cx="1873187" cy="253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thumb/5/5a/Flag-green.svg/1200px-Flag-green.svg.png">
            <a:extLst>
              <a:ext uri="{FF2B5EF4-FFF2-40B4-BE49-F238E27FC236}">
                <a16:creationId xmlns:a16="http://schemas.microsoft.com/office/drawing/2014/main" id="{B0C9EB40-A4B9-405E-9791-074684B04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3"/>
          <a:stretch/>
        </p:blipFill>
        <p:spPr bwMode="auto">
          <a:xfrm>
            <a:off x="3482814" y="1552722"/>
            <a:ext cx="1873187" cy="253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2F3F58-F4C3-4CA4-BFF4-5236EC0121B7}"/>
              </a:ext>
            </a:extLst>
          </p:cNvPr>
          <p:cNvSpPr txBox="1"/>
          <p:nvPr/>
        </p:nvSpPr>
        <p:spPr>
          <a:xfrm>
            <a:off x="356394" y="317392"/>
            <a:ext cx="655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723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21EA34-D668-4B6D-A324-189D30E0A6D1}"/>
              </a:ext>
            </a:extLst>
          </p:cNvPr>
          <p:cNvSpPr/>
          <p:nvPr/>
        </p:nvSpPr>
        <p:spPr>
          <a:xfrm>
            <a:off x="1012055" y="464411"/>
            <a:ext cx="10014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Что можно сказать о берёзе в сравнении с другими деревьями на основании диаграмм </a:t>
            </a:r>
          </a:p>
          <a:p>
            <a:pPr algn="ctr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«Сравнение некоторых пород деревьев»?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F41C5F1-F428-43F7-AE05-2A1EFEF874CA}"/>
              </a:ext>
            </a:extLst>
          </p:cNvPr>
          <p:cNvGrpSpPr/>
          <p:nvPr/>
        </p:nvGrpSpPr>
        <p:grpSpPr>
          <a:xfrm>
            <a:off x="2264258" y="2528036"/>
            <a:ext cx="8267997" cy="2889686"/>
            <a:chOff x="2549820" y="1924354"/>
            <a:chExt cx="8267997" cy="2889686"/>
          </a:xfrm>
        </p:grpSpPr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60D796C9-C0A0-40B8-A493-A5A710ED9EB1}"/>
                </a:ext>
              </a:extLst>
            </p:cNvPr>
            <p:cNvCxnSpPr>
              <a:cxnSpLocks/>
            </p:cNvCxnSpPr>
            <p:nvPr/>
          </p:nvCxnSpPr>
          <p:spPr>
            <a:xfrm>
              <a:off x="2557221" y="4814040"/>
              <a:ext cx="826059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9DB88B4D-55E4-4DFD-B892-BE159DE58BAC}"/>
                </a:ext>
              </a:extLst>
            </p:cNvPr>
            <p:cNvCxnSpPr>
              <a:cxnSpLocks/>
            </p:cNvCxnSpPr>
            <p:nvPr/>
          </p:nvCxnSpPr>
          <p:spPr>
            <a:xfrm>
              <a:off x="2549820" y="1924354"/>
              <a:ext cx="826059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E261EB9-9B75-49DC-9224-17FFF3DD634C}"/>
                </a:ext>
              </a:extLst>
            </p:cNvPr>
            <p:cNvCxnSpPr>
              <a:cxnSpLocks/>
            </p:cNvCxnSpPr>
            <p:nvPr/>
          </p:nvCxnSpPr>
          <p:spPr>
            <a:xfrm>
              <a:off x="2549820" y="4358312"/>
              <a:ext cx="826059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6CC4F1B4-9857-4798-98DB-D0DBCF01AB91}"/>
                </a:ext>
              </a:extLst>
            </p:cNvPr>
            <p:cNvCxnSpPr>
              <a:cxnSpLocks/>
            </p:cNvCxnSpPr>
            <p:nvPr/>
          </p:nvCxnSpPr>
          <p:spPr>
            <a:xfrm>
              <a:off x="2557221" y="3867886"/>
              <a:ext cx="826059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10610819-EB43-4905-A466-6409E6AD3ABA}"/>
                </a:ext>
              </a:extLst>
            </p:cNvPr>
            <p:cNvCxnSpPr>
              <a:cxnSpLocks/>
            </p:cNvCxnSpPr>
            <p:nvPr/>
          </p:nvCxnSpPr>
          <p:spPr>
            <a:xfrm>
              <a:off x="2549820" y="3363665"/>
              <a:ext cx="826059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20CA5E40-983B-414E-B581-92BCBCCE3542}"/>
                </a:ext>
              </a:extLst>
            </p:cNvPr>
            <p:cNvCxnSpPr>
              <a:cxnSpLocks/>
            </p:cNvCxnSpPr>
            <p:nvPr/>
          </p:nvCxnSpPr>
          <p:spPr>
            <a:xfrm>
              <a:off x="2549820" y="2885749"/>
              <a:ext cx="826059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7341E70F-2579-4E46-ACAD-D1300A68BC0D}"/>
                </a:ext>
              </a:extLst>
            </p:cNvPr>
            <p:cNvCxnSpPr>
              <a:cxnSpLocks/>
            </p:cNvCxnSpPr>
            <p:nvPr/>
          </p:nvCxnSpPr>
          <p:spPr>
            <a:xfrm>
              <a:off x="2549820" y="2424817"/>
              <a:ext cx="8260596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1B07E6F-FAC7-48D0-B6EA-C6AE11C76274}"/>
              </a:ext>
            </a:extLst>
          </p:cNvPr>
          <p:cNvSpPr/>
          <p:nvPr/>
        </p:nvSpPr>
        <p:spPr>
          <a:xfrm>
            <a:off x="882148" y="2112788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ОТВЕТ: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6" name="Picture 4" descr="MCj04107870000[1]">
            <a:extLst>
              <a:ext uri="{FF2B5EF4-FFF2-40B4-BE49-F238E27FC236}">
                <a16:creationId xmlns:a16="http://schemas.microsoft.com/office/drawing/2014/main" id="{65C1F51A-0E10-4BFE-A3B6-21CC101B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798" y="5311019"/>
            <a:ext cx="2048535" cy="153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1C3A848-AAA8-47C3-9931-4A6054D20467}"/>
              </a:ext>
            </a:extLst>
          </p:cNvPr>
          <p:cNvSpPr txBox="1"/>
          <p:nvPr/>
        </p:nvSpPr>
        <p:spPr>
          <a:xfrm>
            <a:off x="684080" y="385694"/>
            <a:ext cx="655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5485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D4EB9C-6821-4877-9E9C-E12F2778E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" r="13367" b="2845"/>
          <a:stretch/>
        </p:blipFill>
        <p:spPr>
          <a:xfrm>
            <a:off x="5708341" y="1286784"/>
            <a:ext cx="6312024" cy="465044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E28C820-AB7A-4001-B1E3-EC57FAFA7B88}"/>
              </a:ext>
            </a:extLst>
          </p:cNvPr>
          <p:cNvGraphicFramePr>
            <a:graphicFrameLocks noGrp="1"/>
          </p:cNvGraphicFramePr>
          <p:nvPr/>
        </p:nvGraphicFramePr>
        <p:xfrm>
          <a:off x="402455" y="1417320"/>
          <a:ext cx="5092824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608">
                  <a:extLst>
                    <a:ext uri="{9D8B030D-6E8A-4147-A177-3AD203B41FA5}">
                      <a16:colId xmlns:a16="http://schemas.microsoft.com/office/drawing/2014/main" val="3897024454"/>
                    </a:ext>
                  </a:extLst>
                </a:gridCol>
                <a:gridCol w="1697608">
                  <a:extLst>
                    <a:ext uri="{9D8B030D-6E8A-4147-A177-3AD203B41FA5}">
                      <a16:colId xmlns:a16="http://schemas.microsoft.com/office/drawing/2014/main" val="3696874254"/>
                    </a:ext>
                  </a:extLst>
                </a:gridCol>
                <a:gridCol w="1697608">
                  <a:extLst>
                    <a:ext uri="{9D8B030D-6E8A-4147-A177-3AD203B41FA5}">
                      <a16:colId xmlns:a16="http://schemas.microsoft.com/office/drawing/2014/main" val="4186966192"/>
                    </a:ext>
                  </a:extLst>
                </a:gridCol>
              </a:tblGrid>
              <a:tr h="100349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 большинства</a:t>
                      </a:r>
                    </a:p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деревьев, 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</a:t>
                      </a:r>
                    </a:p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</a:p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жизни,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066841"/>
                  </a:ext>
                </a:extLst>
              </a:tr>
              <a:tr h="308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180679"/>
                  </a:ext>
                </a:extLst>
              </a:tr>
              <a:tr h="308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Берёза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932996"/>
                  </a:ext>
                </a:extLst>
              </a:tr>
              <a:tr h="308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Ясень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928649"/>
                  </a:ext>
                </a:extLst>
              </a:tr>
              <a:tr h="308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Вяз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05425"/>
                  </a:ext>
                </a:extLst>
              </a:tr>
              <a:tr h="308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61742"/>
                  </a:ext>
                </a:extLst>
              </a:tr>
              <a:tr h="308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24153"/>
                  </a:ext>
                </a:extLst>
              </a:tr>
              <a:tr h="308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69886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98249F-6340-42E0-A1A4-1D3F30FCC51C}"/>
              </a:ext>
            </a:extLst>
          </p:cNvPr>
          <p:cNvSpPr/>
          <p:nvPr/>
        </p:nvSpPr>
        <p:spPr>
          <a:xfrm>
            <a:off x="1009137" y="376689"/>
            <a:ext cx="3879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</a:p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пород деревьев</a:t>
            </a:r>
          </a:p>
        </p:txBody>
      </p:sp>
    </p:spTree>
    <p:extLst>
      <p:ext uri="{BB962C8B-B14F-4D97-AF65-F5344CB8AC3E}">
        <p14:creationId xmlns:p14="http://schemas.microsoft.com/office/powerpoint/2010/main" val="77496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3E76C4-9964-4ADB-98D1-E346700F5603}"/>
              </a:ext>
            </a:extLst>
          </p:cNvPr>
          <p:cNvCxnSpPr>
            <a:cxnSpLocks/>
          </p:cNvCxnSpPr>
          <p:nvPr/>
        </p:nvCxnSpPr>
        <p:spPr>
          <a:xfrm>
            <a:off x="2557221" y="4801283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5B63B4-9562-4ADA-AB8E-173737C1B18F}"/>
              </a:ext>
            </a:extLst>
          </p:cNvPr>
          <p:cNvCxnSpPr>
            <a:cxnSpLocks/>
          </p:cNvCxnSpPr>
          <p:nvPr/>
        </p:nvCxnSpPr>
        <p:spPr>
          <a:xfrm>
            <a:off x="2549820" y="1911597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7B4E20-6818-4FD9-A18B-C0F64BA75D10}"/>
              </a:ext>
            </a:extLst>
          </p:cNvPr>
          <p:cNvCxnSpPr>
            <a:cxnSpLocks/>
          </p:cNvCxnSpPr>
          <p:nvPr/>
        </p:nvCxnSpPr>
        <p:spPr>
          <a:xfrm>
            <a:off x="2549820" y="4345555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06A2ABB-7EA0-4FE0-8801-2AD2B5030A9F}"/>
              </a:ext>
            </a:extLst>
          </p:cNvPr>
          <p:cNvCxnSpPr>
            <a:cxnSpLocks/>
          </p:cNvCxnSpPr>
          <p:nvPr/>
        </p:nvCxnSpPr>
        <p:spPr>
          <a:xfrm>
            <a:off x="2557221" y="3855129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93D6997-D2AA-4F51-9300-C8FCBD6E07BC}"/>
              </a:ext>
            </a:extLst>
          </p:cNvPr>
          <p:cNvCxnSpPr>
            <a:cxnSpLocks/>
          </p:cNvCxnSpPr>
          <p:nvPr/>
        </p:nvCxnSpPr>
        <p:spPr>
          <a:xfrm>
            <a:off x="2549820" y="3350908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934ABCE-E891-4CDC-A42D-668CFC68742C}"/>
              </a:ext>
            </a:extLst>
          </p:cNvPr>
          <p:cNvCxnSpPr>
            <a:cxnSpLocks/>
          </p:cNvCxnSpPr>
          <p:nvPr/>
        </p:nvCxnSpPr>
        <p:spPr>
          <a:xfrm>
            <a:off x="2549820" y="2872992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A21D149-204C-492F-847A-622B20EC7367}"/>
              </a:ext>
            </a:extLst>
          </p:cNvPr>
          <p:cNvCxnSpPr>
            <a:cxnSpLocks/>
          </p:cNvCxnSpPr>
          <p:nvPr/>
        </p:nvCxnSpPr>
        <p:spPr>
          <a:xfrm>
            <a:off x="2549820" y="2412060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435A18-3497-4ECB-86B9-B940855842BA}"/>
              </a:ext>
            </a:extLst>
          </p:cNvPr>
          <p:cNvSpPr txBox="1"/>
          <p:nvPr/>
        </p:nvSpPr>
        <p:spPr>
          <a:xfrm>
            <a:off x="1780111" y="5562564"/>
            <a:ext cx="2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1DEF3E-DD84-402D-81C0-9412174E392F}"/>
              </a:ext>
            </a:extLst>
          </p:cNvPr>
          <p:cNvSpPr txBox="1"/>
          <p:nvPr/>
        </p:nvSpPr>
        <p:spPr>
          <a:xfrm>
            <a:off x="1780111" y="5106363"/>
            <a:ext cx="2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9A5446-647C-460B-A169-53384FCBACDF}"/>
              </a:ext>
            </a:extLst>
          </p:cNvPr>
          <p:cNvSpPr txBox="1"/>
          <p:nvPr/>
        </p:nvSpPr>
        <p:spPr>
          <a:xfrm>
            <a:off x="1800381" y="4616617"/>
            <a:ext cx="2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1B6517-4CE9-4A4E-B080-D3D8A69E4FD9}"/>
              </a:ext>
            </a:extLst>
          </p:cNvPr>
          <p:cNvSpPr txBox="1"/>
          <p:nvPr/>
        </p:nvSpPr>
        <p:spPr>
          <a:xfrm>
            <a:off x="1780111" y="4143136"/>
            <a:ext cx="2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834CB0-AEBF-4183-9034-071F64FDEECC}"/>
              </a:ext>
            </a:extLst>
          </p:cNvPr>
          <p:cNvSpPr txBox="1"/>
          <p:nvPr/>
        </p:nvSpPr>
        <p:spPr>
          <a:xfrm>
            <a:off x="1800381" y="3649220"/>
            <a:ext cx="2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E88E58-ECE5-4150-A52F-3F4E719FB62E}"/>
              </a:ext>
            </a:extLst>
          </p:cNvPr>
          <p:cNvSpPr txBox="1"/>
          <p:nvPr/>
        </p:nvSpPr>
        <p:spPr>
          <a:xfrm>
            <a:off x="1735721" y="3100613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6E0A4B-4EF9-4EF5-A070-564BED502B89}"/>
              </a:ext>
            </a:extLst>
          </p:cNvPr>
          <p:cNvSpPr txBox="1"/>
          <p:nvPr/>
        </p:nvSpPr>
        <p:spPr>
          <a:xfrm>
            <a:off x="1735721" y="2657033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B65E89-8777-40C5-93C9-C4F10388D07C}"/>
              </a:ext>
            </a:extLst>
          </p:cNvPr>
          <p:cNvSpPr txBox="1"/>
          <p:nvPr/>
        </p:nvSpPr>
        <p:spPr>
          <a:xfrm>
            <a:off x="1735721" y="2213453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247382-681D-4921-9992-D4D305C70AB2}"/>
              </a:ext>
            </a:extLst>
          </p:cNvPr>
          <p:cNvSpPr txBox="1"/>
          <p:nvPr/>
        </p:nvSpPr>
        <p:spPr>
          <a:xfrm>
            <a:off x="1780111" y="1689636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16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16D3641-27AE-4169-AFA3-386E4C91296D}"/>
              </a:ext>
            </a:extLst>
          </p:cNvPr>
          <p:cNvSpPr/>
          <p:nvPr/>
        </p:nvSpPr>
        <p:spPr>
          <a:xfrm rot="16200000">
            <a:off x="-1632421" y="3167390"/>
            <a:ext cx="5650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появления первых семян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1C3005-F4A4-4FAA-8AA5-EA73A2A0E3B1}"/>
              </a:ext>
            </a:extLst>
          </p:cNvPr>
          <p:cNvSpPr txBox="1"/>
          <p:nvPr/>
        </p:nvSpPr>
        <p:spPr>
          <a:xfrm>
            <a:off x="2885876" y="2897530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F311D9-B63C-481A-91A1-243A850EB88C}"/>
              </a:ext>
            </a:extLst>
          </p:cNvPr>
          <p:cNvSpPr txBox="1"/>
          <p:nvPr/>
        </p:nvSpPr>
        <p:spPr>
          <a:xfrm>
            <a:off x="7124288" y="2897530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6CFCB1-D17A-4D85-A3B1-FE42B9CD5E0E}"/>
              </a:ext>
            </a:extLst>
          </p:cNvPr>
          <p:cNvSpPr txBox="1"/>
          <p:nvPr/>
        </p:nvSpPr>
        <p:spPr>
          <a:xfrm>
            <a:off x="5177824" y="1854722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D6E1F4-4791-4771-A688-F1B61825E631}"/>
              </a:ext>
            </a:extLst>
          </p:cNvPr>
          <p:cNvSpPr txBox="1"/>
          <p:nvPr/>
        </p:nvSpPr>
        <p:spPr>
          <a:xfrm>
            <a:off x="9426966" y="1886725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FBC52FB-456A-4B89-9ED8-FF6C4D8ED768}"/>
              </a:ext>
            </a:extLst>
          </p:cNvPr>
          <p:cNvSpPr/>
          <p:nvPr/>
        </p:nvSpPr>
        <p:spPr>
          <a:xfrm>
            <a:off x="2491820" y="5868270"/>
            <a:ext cx="1236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Ольха 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3AB0AB7-C64B-4D82-B2BA-1821F0C18CA6}"/>
              </a:ext>
            </a:extLst>
          </p:cNvPr>
          <p:cNvSpPr/>
          <p:nvPr/>
        </p:nvSpPr>
        <p:spPr>
          <a:xfrm>
            <a:off x="4933808" y="5865446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Клён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4056CC4-42FE-4B97-A620-18DA3FD7F7F6}"/>
              </a:ext>
            </a:extLst>
          </p:cNvPr>
          <p:cNvSpPr/>
          <p:nvPr/>
        </p:nvSpPr>
        <p:spPr>
          <a:xfrm>
            <a:off x="6716582" y="5865446"/>
            <a:ext cx="140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FF8C031-65BF-4F58-812E-6169F7B30BB4}"/>
              </a:ext>
            </a:extLst>
          </p:cNvPr>
          <p:cNvSpPr/>
          <p:nvPr/>
        </p:nvSpPr>
        <p:spPr>
          <a:xfrm>
            <a:off x="9194272" y="5865446"/>
            <a:ext cx="1011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EABFFEA-E9BF-4195-A1E5-3978EE40AFAD}"/>
              </a:ext>
            </a:extLst>
          </p:cNvPr>
          <p:cNvSpPr/>
          <p:nvPr/>
        </p:nvSpPr>
        <p:spPr>
          <a:xfrm>
            <a:off x="3544199" y="591206"/>
            <a:ext cx="59002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появления первых семян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13CC1DA-84A8-4777-A166-76E7221E58DE}"/>
              </a:ext>
            </a:extLst>
          </p:cNvPr>
          <p:cNvCxnSpPr>
            <a:cxnSpLocks/>
          </p:cNvCxnSpPr>
          <p:nvPr/>
        </p:nvCxnSpPr>
        <p:spPr>
          <a:xfrm>
            <a:off x="2557221" y="5291029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5DACD09-3078-41C1-BCD5-D96BC3A9E4B1}"/>
              </a:ext>
            </a:extLst>
          </p:cNvPr>
          <p:cNvCxnSpPr>
            <a:cxnSpLocks/>
          </p:cNvCxnSpPr>
          <p:nvPr/>
        </p:nvCxnSpPr>
        <p:spPr>
          <a:xfrm>
            <a:off x="2557221" y="5736386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EDB4F764-7911-4A3C-A8D9-9301D353E567}"/>
              </a:ext>
            </a:extLst>
          </p:cNvPr>
          <p:cNvCxnSpPr>
            <a:cxnSpLocks/>
          </p:cNvCxnSpPr>
          <p:nvPr/>
        </p:nvCxnSpPr>
        <p:spPr>
          <a:xfrm>
            <a:off x="2557221" y="4814040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DA8FB808-9FD8-4786-84C1-D079C38DAE87}"/>
              </a:ext>
            </a:extLst>
          </p:cNvPr>
          <p:cNvCxnSpPr>
            <a:cxnSpLocks/>
          </p:cNvCxnSpPr>
          <p:nvPr/>
        </p:nvCxnSpPr>
        <p:spPr>
          <a:xfrm>
            <a:off x="2549820" y="1924354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04699201-BD82-468C-9348-27B9E98B088A}"/>
              </a:ext>
            </a:extLst>
          </p:cNvPr>
          <p:cNvCxnSpPr>
            <a:cxnSpLocks/>
          </p:cNvCxnSpPr>
          <p:nvPr/>
        </p:nvCxnSpPr>
        <p:spPr>
          <a:xfrm>
            <a:off x="2549820" y="4358312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764B1F9B-4630-4DEC-A7A1-FE971B10623C}"/>
              </a:ext>
            </a:extLst>
          </p:cNvPr>
          <p:cNvCxnSpPr>
            <a:cxnSpLocks/>
          </p:cNvCxnSpPr>
          <p:nvPr/>
        </p:nvCxnSpPr>
        <p:spPr>
          <a:xfrm>
            <a:off x="2557221" y="3867886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862F2CC6-CBA2-4E94-BD87-A279A1F34D32}"/>
              </a:ext>
            </a:extLst>
          </p:cNvPr>
          <p:cNvCxnSpPr>
            <a:cxnSpLocks/>
          </p:cNvCxnSpPr>
          <p:nvPr/>
        </p:nvCxnSpPr>
        <p:spPr>
          <a:xfrm>
            <a:off x="2549820" y="3363665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C695A1D-0782-4CDB-83BA-E660FFF851C6}"/>
              </a:ext>
            </a:extLst>
          </p:cNvPr>
          <p:cNvCxnSpPr>
            <a:cxnSpLocks/>
          </p:cNvCxnSpPr>
          <p:nvPr/>
        </p:nvCxnSpPr>
        <p:spPr>
          <a:xfrm>
            <a:off x="2549820" y="2885749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B5855BE9-E967-4B84-B09B-D2E192F0D789}"/>
              </a:ext>
            </a:extLst>
          </p:cNvPr>
          <p:cNvCxnSpPr>
            <a:cxnSpLocks/>
          </p:cNvCxnSpPr>
          <p:nvPr/>
        </p:nvCxnSpPr>
        <p:spPr>
          <a:xfrm>
            <a:off x="2549820" y="2424817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2DF59F1-85A3-49A0-9D2F-AD0755CBC4D5}"/>
              </a:ext>
            </a:extLst>
          </p:cNvPr>
          <p:cNvSpPr txBox="1"/>
          <p:nvPr/>
        </p:nvSpPr>
        <p:spPr>
          <a:xfrm>
            <a:off x="1780111" y="5575321"/>
            <a:ext cx="2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D2622C-7B34-451D-880E-A89904FF46B2}"/>
              </a:ext>
            </a:extLst>
          </p:cNvPr>
          <p:cNvSpPr txBox="1"/>
          <p:nvPr/>
        </p:nvSpPr>
        <p:spPr>
          <a:xfrm>
            <a:off x="1780111" y="5119120"/>
            <a:ext cx="2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C72C7B-1C2C-409A-9ED1-ADEECA0E05D7}"/>
              </a:ext>
            </a:extLst>
          </p:cNvPr>
          <p:cNvSpPr txBox="1"/>
          <p:nvPr/>
        </p:nvSpPr>
        <p:spPr>
          <a:xfrm>
            <a:off x="1800381" y="4629374"/>
            <a:ext cx="2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A5FF6B-D3FA-47E7-877E-E61C7BF7C5EF}"/>
              </a:ext>
            </a:extLst>
          </p:cNvPr>
          <p:cNvSpPr txBox="1"/>
          <p:nvPr/>
        </p:nvSpPr>
        <p:spPr>
          <a:xfrm>
            <a:off x="1780111" y="4155893"/>
            <a:ext cx="2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C3462D7-9C66-4EC5-8234-D944E95968CC}"/>
              </a:ext>
            </a:extLst>
          </p:cNvPr>
          <p:cNvSpPr txBox="1"/>
          <p:nvPr/>
        </p:nvSpPr>
        <p:spPr>
          <a:xfrm>
            <a:off x="1800381" y="3661977"/>
            <a:ext cx="2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D38C29-0918-40CC-8254-D003B72F3690}"/>
              </a:ext>
            </a:extLst>
          </p:cNvPr>
          <p:cNvSpPr txBox="1"/>
          <p:nvPr/>
        </p:nvSpPr>
        <p:spPr>
          <a:xfrm>
            <a:off x="1735721" y="3113370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F35F226-1F49-412F-86B5-FB7A409F663A}"/>
              </a:ext>
            </a:extLst>
          </p:cNvPr>
          <p:cNvSpPr txBox="1"/>
          <p:nvPr/>
        </p:nvSpPr>
        <p:spPr>
          <a:xfrm>
            <a:off x="1735721" y="2669790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7438EA-6637-4E21-972A-7DD322458E08}"/>
              </a:ext>
            </a:extLst>
          </p:cNvPr>
          <p:cNvSpPr txBox="1"/>
          <p:nvPr/>
        </p:nvSpPr>
        <p:spPr>
          <a:xfrm>
            <a:off x="1735721" y="2226210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B8A3DEF-75E1-4ED1-8CC7-BCB68B6E2F20}"/>
              </a:ext>
            </a:extLst>
          </p:cNvPr>
          <p:cNvSpPr txBox="1"/>
          <p:nvPr/>
        </p:nvSpPr>
        <p:spPr>
          <a:xfrm>
            <a:off x="1780111" y="1702393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16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CE1E7694-5EB7-4D36-9738-DD99FFD42126}"/>
              </a:ext>
            </a:extLst>
          </p:cNvPr>
          <p:cNvSpPr/>
          <p:nvPr/>
        </p:nvSpPr>
        <p:spPr>
          <a:xfrm rot="16200000">
            <a:off x="-1632421" y="3180147"/>
            <a:ext cx="5650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появления первых семян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065FCEF-7BD1-44DC-8114-2CDB31395BA7}"/>
              </a:ext>
            </a:extLst>
          </p:cNvPr>
          <p:cNvSpPr txBox="1"/>
          <p:nvPr/>
        </p:nvSpPr>
        <p:spPr>
          <a:xfrm>
            <a:off x="2885876" y="2910287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2A45ED-E44E-4B3E-ADDE-6BF9F5AD18EA}"/>
              </a:ext>
            </a:extLst>
          </p:cNvPr>
          <p:cNvSpPr txBox="1"/>
          <p:nvPr/>
        </p:nvSpPr>
        <p:spPr>
          <a:xfrm>
            <a:off x="7124288" y="2910287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E01C9AD-852B-4592-8B86-6AA8C25BCFB7}"/>
              </a:ext>
            </a:extLst>
          </p:cNvPr>
          <p:cNvSpPr txBox="1"/>
          <p:nvPr/>
        </p:nvSpPr>
        <p:spPr>
          <a:xfrm>
            <a:off x="5177824" y="1867479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9A40DD-A8C1-420F-80DF-3CCA7965E518}"/>
              </a:ext>
            </a:extLst>
          </p:cNvPr>
          <p:cNvSpPr txBox="1"/>
          <p:nvPr/>
        </p:nvSpPr>
        <p:spPr>
          <a:xfrm>
            <a:off x="9426966" y="1899482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3515423-D0CC-4557-B5F9-B85AA6533147}"/>
              </a:ext>
            </a:extLst>
          </p:cNvPr>
          <p:cNvSpPr/>
          <p:nvPr/>
        </p:nvSpPr>
        <p:spPr>
          <a:xfrm>
            <a:off x="2491820" y="5881027"/>
            <a:ext cx="1236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Ольха 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FC72B7C7-1530-4957-B75C-B3F491DDC11B}"/>
              </a:ext>
            </a:extLst>
          </p:cNvPr>
          <p:cNvSpPr/>
          <p:nvPr/>
        </p:nvSpPr>
        <p:spPr>
          <a:xfrm>
            <a:off x="4933808" y="5878203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Клён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C8E62AB-BDF6-413B-96D5-C115B5A6F9AC}"/>
              </a:ext>
            </a:extLst>
          </p:cNvPr>
          <p:cNvSpPr/>
          <p:nvPr/>
        </p:nvSpPr>
        <p:spPr>
          <a:xfrm>
            <a:off x="6716582" y="5878203"/>
            <a:ext cx="140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 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23B8DFFF-9AB5-46A8-9435-EE5B8A6DF815}"/>
              </a:ext>
            </a:extLst>
          </p:cNvPr>
          <p:cNvSpPr/>
          <p:nvPr/>
        </p:nvSpPr>
        <p:spPr>
          <a:xfrm>
            <a:off x="9194272" y="5878203"/>
            <a:ext cx="1011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Липа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8690EF9-F3A3-44CE-86C6-CCA9ADF7A4D4}"/>
              </a:ext>
            </a:extLst>
          </p:cNvPr>
          <p:cNvSpPr/>
          <p:nvPr/>
        </p:nvSpPr>
        <p:spPr>
          <a:xfrm>
            <a:off x="3544199" y="603963"/>
            <a:ext cx="59002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появления первых семян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5A1388E9-2067-43BC-BBC4-E38391334817}"/>
              </a:ext>
            </a:extLst>
          </p:cNvPr>
          <p:cNvSpPr/>
          <p:nvPr/>
        </p:nvSpPr>
        <p:spPr>
          <a:xfrm>
            <a:off x="2840928" y="3334934"/>
            <a:ext cx="448184" cy="2360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B5762E86-F8B5-4487-86BA-D69BECDA2E9F}"/>
              </a:ext>
            </a:extLst>
          </p:cNvPr>
          <p:cNvSpPr/>
          <p:nvPr/>
        </p:nvSpPr>
        <p:spPr>
          <a:xfrm>
            <a:off x="5168946" y="2197955"/>
            <a:ext cx="448184" cy="351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D39EBC29-6F36-4AC1-BA51-B5302D42935B}"/>
              </a:ext>
            </a:extLst>
          </p:cNvPr>
          <p:cNvSpPr/>
          <p:nvPr/>
        </p:nvSpPr>
        <p:spPr>
          <a:xfrm>
            <a:off x="7143099" y="3363579"/>
            <a:ext cx="448184" cy="2360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F3FB3642-6922-4DAB-94CE-C8A50260714D}"/>
              </a:ext>
            </a:extLst>
          </p:cNvPr>
          <p:cNvSpPr/>
          <p:nvPr/>
        </p:nvSpPr>
        <p:spPr>
          <a:xfrm>
            <a:off x="9456791" y="2228220"/>
            <a:ext cx="448184" cy="351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34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21EA34-D668-4B6D-A324-189D30E0A6D1}"/>
              </a:ext>
            </a:extLst>
          </p:cNvPr>
          <p:cNvSpPr/>
          <p:nvPr/>
        </p:nvSpPr>
        <p:spPr>
          <a:xfrm>
            <a:off x="1088994" y="220504"/>
            <a:ext cx="10014011" cy="1302742"/>
          </a:xfrm>
          <a:prstGeom prst="rect">
            <a:avLst/>
          </a:prstGeom>
        </p:spPr>
        <p:txBody>
          <a:bodyPr wrap="square">
            <a:prstTxWarp prst="textInflateTop">
              <a:avLst>
                <a:gd name="adj" fmla="val 30951"/>
              </a:avLst>
            </a:prstTxWarp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anose="010A0502050306030303" pitchFamily="18" charset="0"/>
              </a:rPr>
              <a:t>Что можно сказать о берёзе в сравнении с другими деревьями на основании диаграмм </a:t>
            </a:r>
          </a:p>
          <a:p>
            <a:pPr algn="ctr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anose="010A0502050306030303" pitchFamily="18" charset="0"/>
              </a:rPr>
              <a:t>«Сравнение некоторых пород деревьев»?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60D796C9-C0A0-40B8-A493-A5A710ED9EB1}"/>
              </a:ext>
            </a:extLst>
          </p:cNvPr>
          <p:cNvCxnSpPr>
            <a:cxnSpLocks/>
          </p:cNvCxnSpPr>
          <p:nvPr/>
        </p:nvCxnSpPr>
        <p:spPr>
          <a:xfrm>
            <a:off x="2259963" y="5630786"/>
            <a:ext cx="82605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9DB88B4D-55E4-4DFD-B892-BE159DE58BAC}"/>
              </a:ext>
            </a:extLst>
          </p:cNvPr>
          <p:cNvCxnSpPr>
            <a:cxnSpLocks/>
          </p:cNvCxnSpPr>
          <p:nvPr/>
        </p:nvCxnSpPr>
        <p:spPr>
          <a:xfrm>
            <a:off x="2264258" y="2510280"/>
            <a:ext cx="82605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FE261EB9-9B75-49DC-9224-17FFF3DD634C}"/>
              </a:ext>
            </a:extLst>
          </p:cNvPr>
          <p:cNvCxnSpPr>
            <a:cxnSpLocks/>
          </p:cNvCxnSpPr>
          <p:nvPr/>
        </p:nvCxnSpPr>
        <p:spPr>
          <a:xfrm>
            <a:off x="2264258" y="4979750"/>
            <a:ext cx="82605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10610819-EB43-4905-A466-6409E6AD3ABA}"/>
              </a:ext>
            </a:extLst>
          </p:cNvPr>
          <p:cNvCxnSpPr>
            <a:cxnSpLocks/>
          </p:cNvCxnSpPr>
          <p:nvPr/>
        </p:nvCxnSpPr>
        <p:spPr>
          <a:xfrm>
            <a:off x="2315119" y="4357965"/>
            <a:ext cx="82605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20CA5E40-983B-414E-B581-92BCBCCE3542}"/>
              </a:ext>
            </a:extLst>
          </p:cNvPr>
          <p:cNvCxnSpPr>
            <a:cxnSpLocks/>
          </p:cNvCxnSpPr>
          <p:nvPr/>
        </p:nvCxnSpPr>
        <p:spPr>
          <a:xfrm>
            <a:off x="2259963" y="3749264"/>
            <a:ext cx="82605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7341E70F-2579-4E46-ACAD-D1300A68BC0D}"/>
              </a:ext>
            </a:extLst>
          </p:cNvPr>
          <p:cNvCxnSpPr>
            <a:cxnSpLocks/>
          </p:cNvCxnSpPr>
          <p:nvPr/>
        </p:nvCxnSpPr>
        <p:spPr>
          <a:xfrm>
            <a:off x="2264258" y="3152791"/>
            <a:ext cx="82605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1B07E6F-FAC7-48D0-B6EA-C6AE11C76274}"/>
              </a:ext>
            </a:extLst>
          </p:cNvPr>
          <p:cNvSpPr/>
          <p:nvPr/>
        </p:nvSpPr>
        <p:spPr>
          <a:xfrm>
            <a:off x="882148" y="2112788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ОТВЕТ: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6" name="Picture 4" descr="MCj04107870000[1]">
            <a:extLst>
              <a:ext uri="{FF2B5EF4-FFF2-40B4-BE49-F238E27FC236}">
                <a16:creationId xmlns:a16="http://schemas.microsoft.com/office/drawing/2014/main" id="{65C1F51A-0E10-4BFE-A3B6-21CC101B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798" y="5311019"/>
            <a:ext cx="2048535" cy="153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63D1D8-8D97-48F3-AA7B-91098C174AA5}"/>
              </a:ext>
            </a:extLst>
          </p:cNvPr>
          <p:cNvSpPr txBox="1"/>
          <p:nvPr/>
        </p:nvSpPr>
        <p:spPr>
          <a:xfrm>
            <a:off x="2348288" y="1947540"/>
            <a:ext cx="8867620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продолжительность цветения березы 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пять лет меньше, чем у липы.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BEB049-27AC-40CF-8AEE-56E48A16C48A}"/>
              </a:ext>
            </a:extLst>
          </p:cNvPr>
          <p:cNvSpPr txBox="1"/>
          <p:nvPr/>
        </p:nvSpPr>
        <p:spPr>
          <a:xfrm>
            <a:off x="2305786" y="3174890"/>
            <a:ext cx="7420621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появления первых семян у берёзы,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совпадает с возрастом первых семян у ольхи.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3F0A31-B3A2-4B24-9C5A-42A7ABAE1A9D}"/>
              </a:ext>
            </a:extLst>
          </p:cNvPr>
          <p:cNvSpPr txBox="1"/>
          <p:nvPr/>
        </p:nvSpPr>
        <p:spPr>
          <a:xfrm>
            <a:off x="2274524" y="4419619"/>
            <a:ext cx="9026317" cy="130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продолжительность цветения у березы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ln>
                  <a:solidFill>
                    <a:srgbClr val="6600CC"/>
                  </a:solidFill>
                </a:ln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пять дней меньше, чем у клёна.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480776-DE74-4938-8A2F-5DBD2F996FB6}"/>
              </a:ext>
            </a:extLst>
          </p:cNvPr>
          <p:cNvSpPr txBox="1"/>
          <p:nvPr/>
        </p:nvSpPr>
        <p:spPr>
          <a:xfrm>
            <a:off x="1088994" y="812063"/>
            <a:ext cx="655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872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FC693A-D0CF-4395-8AA1-C3FAE9997259}"/>
              </a:ext>
            </a:extLst>
          </p:cNvPr>
          <p:cNvSpPr txBox="1"/>
          <p:nvPr/>
        </p:nvSpPr>
        <p:spPr>
          <a:xfrm>
            <a:off x="825623" y="253883"/>
            <a:ext cx="1082129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смысл автор текста «В берёзовой роще» </a:t>
            </a:r>
          </a:p>
          <a:p>
            <a:pPr algn="ctr"/>
            <a:r>
              <a:rPr lang="ru-RU" sz="3200" b="1" dirty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вкладывает в слова «дремотная болтовня»?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Шум листвы почти не зависит от времени года.</a:t>
            </a:r>
          </a:p>
          <a:p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Звуки листьев напоминают о поздней осени.</a:t>
            </a:r>
          </a:p>
          <a:p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Листья едва шумели над головой рассказчика.</a:t>
            </a:r>
          </a:p>
          <a:p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 самого утра моросил мелкий дождик.</a:t>
            </a:r>
            <a:endParaRPr lang="ru-RU" sz="4800" b="1" i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E72BF1-EF60-478B-9CD0-AD568934FDEE}"/>
              </a:ext>
            </a:extLst>
          </p:cNvPr>
          <p:cNvSpPr/>
          <p:nvPr/>
        </p:nvSpPr>
        <p:spPr>
          <a:xfrm>
            <a:off x="1296927" y="2800425"/>
            <a:ext cx="9615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едва шумели над головой рассказчика.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DFA93F2-0437-4374-9D30-EE4337C014AD}"/>
              </a:ext>
            </a:extLst>
          </p:cNvPr>
          <p:cNvGrpSpPr/>
          <p:nvPr/>
        </p:nvGrpSpPr>
        <p:grpSpPr>
          <a:xfrm>
            <a:off x="612267" y="4190454"/>
            <a:ext cx="11248008" cy="2308324"/>
            <a:chOff x="612267" y="4190454"/>
            <a:chExt cx="11248008" cy="230832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2D6054D-45F9-4839-BFD7-C360E344683C}"/>
                </a:ext>
              </a:extLst>
            </p:cNvPr>
            <p:cNvSpPr/>
            <p:nvPr/>
          </p:nvSpPr>
          <p:spPr>
            <a:xfrm>
              <a:off x="612267" y="4190454"/>
              <a:ext cx="1124800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n>
                    <a:solidFill>
                      <a:srgbClr val="003366"/>
                    </a:solidFill>
                  </a:ln>
                  <a:solidFill>
                    <a:srgbClr val="0033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Любопытно наблюдать берёзу в «работе». Идёшь между слегка позолоченными первым дыханием осени белоствольными деревьями, едва шелестит листвой ветерок, кружатся первые пожелтевшие листья. Вслед за листьями начинают разлетаться дозревшие двукрылые плоды-орешки, в одном грамме которых содержится около 5000 семян. А ведь на гектаре* берёза высевает от 35 до 150 килограммов плодов-орешков.</a:t>
              </a:r>
              <a:endParaRPr lang="ru-RU" sz="2400" b="1" dirty="0">
                <a:ln>
                  <a:solidFill>
                    <a:srgbClr val="003366"/>
                  </a:solidFill>
                </a:ln>
                <a:solidFill>
                  <a:srgbClr val="003366"/>
                </a:solidFill>
              </a:endParaRPr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FA21AD1E-9B4D-441C-ACBB-A527E8B698F9}"/>
                </a:ext>
              </a:extLst>
            </p:cNvPr>
            <p:cNvCxnSpPr>
              <a:cxnSpLocks/>
            </p:cNvCxnSpPr>
            <p:nvPr/>
          </p:nvCxnSpPr>
          <p:spPr>
            <a:xfrm>
              <a:off x="8238478" y="5004906"/>
              <a:ext cx="332912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A394B073-B3E2-4918-A53A-B71BB1B13AE5}"/>
                </a:ext>
              </a:extLst>
            </p:cNvPr>
            <p:cNvCxnSpPr>
              <a:cxnSpLocks/>
            </p:cNvCxnSpPr>
            <p:nvPr/>
          </p:nvCxnSpPr>
          <p:spPr>
            <a:xfrm>
              <a:off x="612267" y="5386646"/>
              <a:ext cx="6924582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0AD228D-AF92-4DEC-8C78-9C81F044769F}"/>
              </a:ext>
            </a:extLst>
          </p:cNvPr>
          <p:cNvSpPr txBox="1"/>
          <p:nvPr/>
        </p:nvSpPr>
        <p:spPr>
          <a:xfrm>
            <a:off x="640978" y="253883"/>
            <a:ext cx="655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08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55DC91-4224-45BE-A310-A618498F37C7}"/>
              </a:ext>
            </a:extLst>
          </p:cNvPr>
          <p:cNvSpPr/>
          <p:nvPr/>
        </p:nvSpPr>
        <p:spPr>
          <a:xfrm>
            <a:off x="79899" y="90031"/>
            <a:ext cx="612263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Элина и Семён прочитали текст </a:t>
            </a:r>
          </a:p>
          <a:p>
            <a:pPr algn="ctr"/>
            <a:r>
              <a:rPr lang="ru-RU" sz="2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«В берёзовой роще» и решили обсудить прочитанное.</a:t>
            </a:r>
          </a:p>
        </p:txBody>
      </p:sp>
      <p:pic>
        <p:nvPicPr>
          <p:cNvPr id="2052" name="Picture 4" descr="https://ireland.apollo.olxcdn.com/v1/files/g0mzebdzyyt-UA/image;s=644x461">
            <a:extLst>
              <a:ext uri="{FF2B5EF4-FFF2-40B4-BE49-F238E27FC236}">
                <a16:creationId xmlns:a16="http://schemas.microsoft.com/office/drawing/2014/main" id="{A5A2013C-1C91-47C2-82C1-B923EF47A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9"/>
          <a:stretch/>
        </p:blipFill>
        <p:spPr bwMode="auto">
          <a:xfrm>
            <a:off x="1121915" y="2666723"/>
            <a:ext cx="4038600" cy="419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узырек для мыслей: облако 4">
            <a:extLst>
              <a:ext uri="{FF2B5EF4-FFF2-40B4-BE49-F238E27FC236}">
                <a16:creationId xmlns:a16="http://schemas.microsoft.com/office/drawing/2014/main" id="{98208C5B-3531-42D2-8BBC-9FE69E5BF2BB}"/>
              </a:ext>
            </a:extLst>
          </p:cNvPr>
          <p:cNvSpPr/>
          <p:nvPr/>
        </p:nvSpPr>
        <p:spPr>
          <a:xfrm flipH="1">
            <a:off x="149997" y="1300118"/>
            <a:ext cx="2844467" cy="1613213"/>
          </a:xfrm>
          <a:prstGeom prst="cloudCallout">
            <a:avLst>
              <a:gd name="adj1" fmla="val -42088"/>
              <a:gd name="adj2" fmla="val 49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08E03779-AD3D-44CE-9FAD-8FB4A10DC9F4}"/>
              </a:ext>
            </a:extLst>
          </p:cNvPr>
          <p:cNvSpPr/>
          <p:nvPr/>
        </p:nvSpPr>
        <p:spPr>
          <a:xfrm>
            <a:off x="3920511" y="1045995"/>
            <a:ext cx="2996462" cy="1777246"/>
          </a:xfrm>
          <a:prstGeom prst="cloudCallout">
            <a:avLst>
              <a:gd name="adj1" fmla="val -39957"/>
              <a:gd name="adj2" fmla="val 49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C58274-997F-4860-B0DD-A39C59848CFA}"/>
              </a:ext>
            </a:extLst>
          </p:cNvPr>
          <p:cNvSpPr/>
          <p:nvPr/>
        </p:nvSpPr>
        <p:spPr>
          <a:xfrm>
            <a:off x="343433" y="1479905"/>
            <a:ext cx="2756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Текст И.С. Тургенева </a:t>
            </a:r>
          </a:p>
          <a:p>
            <a:r>
              <a:rPr lang="ru-RU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посвящён изображению </a:t>
            </a:r>
          </a:p>
          <a:p>
            <a:r>
              <a:rPr lang="ru-RU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сентябрьского дождя.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2CF6D12-C476-4A7D-A307-89B4856345F0}"/>
              </a:ext>
            </a:extLst>
          </p:cNvPr>
          <p:cNvSpPr/>
          <p:nvPr/>
        </p:nvSpPr>
        <p:spPr>
          <a:xfrm>
            <a:off x="4232973" y="1300118"/>
            <a:ext cx="26484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Автор уделяет основное </a:t>
            </a:r>
          </a:p>
          <a:p>
            <a:r>
              <a:rPr lang="ru-RU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внимание детальному </a:t>
            </a:r>
          </a:p>
          <a:p>
            <a:r>
              <a:rPr lang="ru-RU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описанию берёзы в </a:t>
            </a:r>
          </a:p>
          <a:p>
            <a:r>
              <a:rPr lang="ru-RU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осеннее время.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4D1F0F-06A1-494B-A17C-1FF3DB2AE351}"/>
              </a:ext>
            </a:extLst>
          </p:cNvPr>
          <p:cNvSpPr txBox="1"/>
          <p:nvPr/>
        </p:nvSpPr>
        <p:spPr>
          <a:xfrm>
            <a:off x="6457565" y="122665"/>
            <a:ext cx="655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7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BEE9303-1230-458C-A5E2-EECD2246CDBC}"/>
              </a:ext>
            </a:extLst>
          </p:cNvPr>
          <p:cNvGrpSpPr/>
          <p:nvPr/>
        </p:nvGrpSpPr>
        <p:grpSpPr>
          <a:xfrm>
            <a:off x="5206164" y="368624"/>
            <a:ext cx="6776621" cy="6399345"/>
            <a:chOff x="5206164" y="368624"/>
            <a:chExt cx="6776621" cy="6399345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DFEE72A1-32A5-4A12-959C-EF67F51F255F}"/>
                </a:ext>
              </a:extLst>
            </p:cNvPr>
            <p:cNvGrpSpPr/>
            <p:nvPr/>
          </p:nvGrpSpPr>
          <p:grpSpPr>
            <a:xfrm>
              <a:off x="5206164" y="2754570"/>
              <a:ext cx="6776621" cy="4013399"/>
              <a:chOff x="5206164" y="2754570"/>
              <a:chExt cx="6776621" cy="4013399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92B76BB-AC52-4CEF-89BA-4FF27920157D}"/>
                  </a:ext>
                </a:extLst>
              </p:cNvPr>
              <p:cNvSpPr/>
              <p:nvPr/>
            </p:nvSpPr>
            <p:spPr>
              <a:xfrm>
                <a:off x="5746811" y="2754570"/>
                <a:ext cx="6096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0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кем из ребят вы согласны? Объясните свой ответ на основе прочитанного текста. Приведите два примера из текста.</a:t>
                </a: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A4F58DE-AA74-4DF7-B4AF-F1EAD4B90C87}"/>
                  </a:ext>
                </a:extLst>
              </p:cNvPr>
              <p:cNvSpPr/>
              <p:nvPr/>
            </p:nvSpPr>
            <p:spPr>
              <a:xfrm>
                <a:off x="5206164" y="3876860"/>
                <a:ext cx="6776621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</a:rPr>
                  <a:t>Ответ:</a:t>
                </a:r>
              </a:p>
              <a:p>
                <a:r>
                  <a:rPr lang="ru-RU" dirty="0">
                    <a:latin typeface="CIDFont+F2"/>
                  </a:rPr>
                  <a:t>_________________________________________________________</a:t>
                </a:r>
              </a:p>
              <a:p>
                <a:r>
                  <a:rPr lang="ru-RU" dirty="0">
                    <a:latin typeface="CIDFont+F2"/>
                  </a:rPr>
                  <a:t>_________________________________________________________</a:t>
                </a:r>
              </a:p>
              <a:p>
                <a:r>
                  <a:rPr lang="ru-RU" dirty="0">
                    <a:latin typeface="CIDFont+F2"/>
                  </a:rPr>
                  <a:t>_________________________________________________________</a:t>
                </a:r>
              </a:p>
              <a:p>
                <a:r>
                  <a:rPr lang="ru-RU" dirty="0">
                    <a:latin typeface="CIDFont+F2"/>
                  </a:rPr>
                  <a:t>_________________________________________________________</a:t>
                </a:r>
              </a:p>
              <a:p>
                <a:r>
                  <a:rPr lang="ru-RU" dirty="0">
                    <a:latin typeface="CIDFont+F2"/>
                  </a:rPr>
                  <a:t>_________________________________________________________</a:t>
                </a:r>
              </a:p>
              <a:p>
                <a:r>
                  <a:rPr lang="ru-RU" dirty="0">
                    <a:latin typeface="CIDFont+F2"/>
                  </a:rPr>
                  <a:t>__________________________________________________________________________________________________________________.</a:t>
                </a:r>
                <a:endParaRPr lang="ru-RU" dirty="0"/>
              </a:p>
            </p:txBody>
          </p:sp>
          <p:pic>
            <p:nvPicPr>
              <p:cNvPr id="14" name="Picture 8" descr="https://avatars.mds.yandex.net/get-zen_doc/62191/pub_5d351d296f5f6f00add74594_5d351da5ae56cc00acc316a3/scale_1200">
                <a:extLst>
                  <a:ext uri="{FF2B5EF4-FFF2-40B4-BE49-F238E27FC236}">
                    <a16:creationId xmlns:a16="http://schemas.microsoft.com/office/drawing/2014/main" id="{A991792C-ABAF-4532-A3BB-2572E0D3C5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8742" y="5239614"/>
                <a:ext cx="1194028" cy="15283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4" descr="http://pngimg.com/uploads/paper_sheet/paper_sheet_PNG7253.png">
              <a:extLst>
                <a:ext uri="{FF2B5EF4-FFF2-40B4-BE49-F238E27FC236}">
                  <a16:creationId xmlns:a16="http://schemas.microsoft.com/office/drawing/2014/main" id="{8CEBC7E1-E113-4BB3-A79B-4567CEC67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4268" y="368624"/>
              <a:ext cx="1957752" cy="2385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28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292051-3803-493E-91CE-BF5B9AD64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6" y="720035"/>
            <a:ext cx="3345184" cy="304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639A96-C138-464D-BB70-F6FB9B5EF8B7}"/>
              </a:ext>
            </a:extLst>
          </p:cNvPr>
          <p:cNvSpPr/>
          <p:nvPr/>
        </p:nvSpPr>
        <p:spPr>
          <a:xfrm>
            <a:off x="3452851" y="445723"/>
            <a:ext cx="86148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обладает колоссальными запасами берёзовых лесов. Но это дерево активно обживает новые места. Особенно охотно и быстро поселяется берёза на участках вырубленного ельника, соснового бора, а также на лесных пожарищах. В короткий срок её всходы занимают обширные площади, образуя березняки. Ежегодно берёза засевает огромные просторы миллионами семян. Очень малы семена берёзы, а заключены они в чуть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бо́льшие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берёзовые плоды с двумя маленькими крылышками.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Любопытно наблюдать берёзу в «работе». Идёшь между слегка позолоченными первым дыханием осени белоствольными деревьями, едва шелестит листвой ветерок, кружатся первые пожелтевшие листья. Вслед за листьями начинают разлетаться дозревшие двукрылые плоды-орешки, в одном грамме которых содержится около 5000 семян. А ведь на гектаре* берёза высевает от 35 до 150 килограммов плодов-орешков.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DBF31C-5AC4-403A-928B-40419ABCE457}"/>
              </a:ext>
            </a:extLst>
          </p:cNvPr>
          <p:cNvSpPr/>
          <p:nvPr/>
        </p:nvSpPr>
        <p:spPr>
          <a:xfrm>
            <a:off x="559295" y="4000711"/>
            <a:ext cx="11310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Не заставят долго ждать себя и берёзовые всходы. Правда, прорастёт лишь незначительное количество семян, но некоторые всходы успевают пробиться из почвы ещё осенью. А уж как сойдёт снег, так дружно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берёзовая озимь. Даже не верится, что из этих былинок вырастут статные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белокорые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деревья.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Более того, берёзы даже не лишены воинственности. Они не только способны мирно осваивать земли, но часто могут завоёвывать, казалось бы, неприступные для деревьев места. Известны случаи, когда берёзы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лет успешно растут на кирпичных стенах, на куполах заброшенных церквей, даже в дуплах крупных деревьев.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И.С. Ивченко)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Гектар – единица измерения площади земли, равная 10 000 м2.</a:t>
            </a:r>
          </a:p>
        </p:txBody>
      </p:sp>
    </p:spTree>
    <p:extLst>
      <p:ext uri="{BB962C8B-B14F-4D97-AF65-F5344CB8AC3E}">
        <p14:creationId xmlns:p14="http://schemas.microsoft.com/office/powerpoint/2010/main" val="223574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91E6CD-371B-400F-9655-E550B89B9D77}"/>
              </a:ext>
            </a:extLst>
          </p:cNvPr>
          <p:cNvSpPr/>
          <p:nvPr/>
        </p:nvSpPr>
        <p:spPr>
          <a:xfrm>
            <a:off x="600537" y="199252"/>
            <a:ext cx="1099092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Читательская грамотность</a:t>
            </a:r>
            <a:r>
              <a:rPr lang="ru-RU" sz="24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 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79959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phonoteka.org/uploads/posts/2021-05/1621726117_14-phonoteka_org-p-fon-s-knigami-dlya-detei-klipart-16.png">
            <a:extLst>
              <a:ext uri="{FF2B5EF4-FFF2-40B4-BE49-F238E27FC236}">
                <a16:creationId xmlns:a16="http://schemas.microsoft.com/office/drawing/2014/main" id="{E063F03E-9FE7-4B96-B5E8-75FA100E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3" y="4057650"/>
            <a:ext cx="2059502" cy="278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3B8628-CA06-46FC-BDC6-955186C70A43}"/>
              </a:ext>
            </a:extLst>
          </p:cNvPr>
          <p:cNvSpPr/>
          <p:nvPr/>
        </p:nvSpPr>
        <p:spPr>
          <a:xfrm>
            <a:off x="2768643" y="117354"/>
            <a:ext cx="7157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n w="9525">
                  <a:solidFill>
                    <a:srgbClr val="003300"/>
                  </a:solidFill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  <a:endParaRPr lang="ru-RU" sz="4400" dirty="0">
              <a:ln w="9525"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A926108-C585-475F-8828-4E896476CA71}"/>
              </a:ext>
            </a:extLst>
          </p:cNvPr>
          <p:cNvSpPr/>
          <p:nvPr/>
        </p:nvSpPr>
        <p:spPr>
          <a:xfrm>
            <a:off x="1990725" y="1561128"/>
            <a:ext cx="3905250" cy="763943"/>
          </a:xfrm>
          <a:prstGeom prst="roundRect">
            <a:avLst/>
          </a:prstGeom>
          <a:noFill/>
          <a:ln w="76200"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ОПОРА НА ТЕКСТ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221089C-F927-4B42-BE1A-911349D21CBE}"/>
              </a:ext>
            </a:extLst>
          </p:cNvPr>
          <p:cNvSpPr/>
          <p:nvPr/>
        </p:nvSpPr>
        <p:spPr>
          <a:xfrm>
            <a:off x="7486650" y="1561127"/>
            <a:ext cx="4121010" cy="763943"/>
          </a:xfrm>
          <a:prstGeom prst="roundRect">
            <a:avLst/>
          </a:prstGeom>
          <a:noFill/>
          <a:ln w="76200"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ОПОРА НА ВНЕТЕКСТОВЫЕ ЗНАНИЯ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A790F3-DAE4-4D8C-A9AF-74D72E35BB83}"/>
              </a:ext>
            </a:extLst>
          </p:cNvPr>
          <p:cNvSpPr/>
          <p:nvPr/>
        </p:nvSpPr>
        <p:spPr>
          <a:xfrm>
            <a:off x="1076325" y="2999402"/>
            <a:ext cx="2252647" cy="982048"/>
          </a:xfrm>
          <a:prstGeom prst="roundRect">
            <a:avLst/>
          </a:prstGeom>
          <a:noFill/>
          <a:ln w="76200"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НАЙТИ И ИЗВЛЕЧЬ ИНФОРМАЦИЮ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7CFCAF2-6DCF-4513-AF15-201A7C86C237}"/>
              </a:ext>
            </a:extLst>
          </p:cNvPr>
          <p:cNvSpPr/>
          <p:nvPr/>
        </p:nvSpPr>
        <p:spPr>
          <a:xfrm>
            <a:off x="3741738" y="2999402"/>
            <a:ext cx="2809891" cy="1485903"/>
          </a:xfrm>
          <a:prstGeom prst="roundRect">
            <a:avLst/>
          </a:prstGeom>
          <a:noFill/>
          <a:ln w="76200"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ИНТЕГРИРОВАТЬ </a:t>
            </a:r>
          </a:p>
          <a:p>
            <a:pPr algn="ctr"/>
            <a:r>
              <a:rPr lang="ru-RU" b="1" i="1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ИНТЕРПРЕТИРОВАТЬ СООБЩЕНИЕ ТЕКСТА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D36771E-D588-4433-8F34-78573CB9951C}"/>
              </a:ext>
            </a:extLst>
          </p:cNvPr>
          <p:cNvSpPr/>
          <p:nvPr/>
        </p:nvSpPr>
        <p:spPr>
          <a:xfrm>
            <a:off x="8339153" y="2999402"/>
            <a:ext cx="2543175" cy="763943"/>
          </a:xfrm>
          <a:prstGeom prst="roundRect">
            <a:avLst/>
          </a:prstGeom>
          <a:noFill/>
          <a:ln w="76200"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ОСМЫСЛИТЬ И ОЦЕНИТЬ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C1E92ED-F7C5-4D07-B441-C32FC651743E}"/>
              </a:ext>
            </a:extLst>
          </p:cNvPr>
          <p:cNvSpPr/>
          <p:nvPr/>
        </p:nvSpPr>
        <p:spPr>
          <a:xfrm>
            <a:off x="7072327" y="4532930"/>
            <a:ext cx="2238376" cy="763943"/>
          </a:xfrm>
          <a:prstGeom prst="roundRect">
            <a:avLst/>
          </a:prstGeom>
          <a:noFill/>
          <a:ln w="76200"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latin typeface="Bookman Old Style" panose="02050604050505020204" pitchFamily="18" charset="0"/>
              </a:rPr>
              <a:t>СОДЕРЖАНИЕ ТЕКСТА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0956513-DB07-4071-8CEB-14B90F521079}"/>
              </a:ext>
            </a:extLst>
          </p:cNvPr>
          <p:cNvSpPr/>
          <p:nvPr/>
        </p:nvSpPr>
        <p:spPr>
          <a:xfrm>
            <a:off x="9763140" y="4503384"/>
            <a:ext cx="2238376" cy="763943"/>
          </a:xfrm>
          <a:prstGeom prst="roundRect">
            <a:avLst/>
          </a:prstGeom>
          <a:noFill/>
          <a:ln w="76200"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  <a:latin typeface="Bookman Old Style" panose="02050604050505020204" pitchFamily="18" charset="0"/>
              </a:rPr>
              <a:t>ФОРМУ ТЕКСТА</a:t>
            </a:r>
          </a:p>
        </p:txBody>
      </p:sp>
      <p:sp>
        <p:nvSpPr>
          <p:cNvPr id="4" name="Стрелка: изогнутая 3">
            <a:extLst>
              <a:ext uri="{FF2B5EF4-FFF2-40B4-BE49-F238E27FC236}">
                <a16:creationId xmlns:a16="http://schemas.microsoft.com/office/drawing/2014/main" id="{B9A839C9-58F6-4798-89B7-9897E67775F4}"/>
              </a:ext>
            </a:extLst>
          </p:cNvPr>
          <p:cNvSpPr/>
          <p:nvPr/>
        </p:nvSpPr>
        <p:spPr>
          <a:xfrm rot="5400000">
            <a:off x="6785314" y="89238"/>
            <a:ext cx="669248" cy="2047875"/>
          </a:xfrm>
          <a:prstGeom prst="ben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: изогнутая 14">
            <a:extLst>
              <a:ext uri="{FF2B5EF4-FFF2-40B4-BE49-F238E27FC236}">
                <a16:creationId xmlns:a16="http://schemas.microsoft.com/office/drawing/2014/main" id="{D40D6CC9-245F-4BDB-850C-B18E96AB572E}"/>
              </a:ext>
            </a:extLst>
          </p:cNvPr>
          <p:cNvSpPr/>
          <p:nvPr/>
        </p:nvSpPr>
        <p:spPr>
          <a:xfrm rot="5400000" flipV="1">
            <a:off x="4685051" y="36851"/>
            <a:ext cx="669248" cy="2152650"/>
          </a:xfrm>
          <a:prstGeom prst="ben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B446D197-C868-4C3B-85F7-8B8AD934C429}"/>
              </a:ext>
            </a:extLst>
          </p:cNvPr>
          <p:cNvSpPr/>
          <p:nvPr/>
        </p:nvSpPr>
        <p:spPr>
          <a:xfrm>
            <a:off x="2409825" y="2363170"/>
            <a:ext cx="484632" cy="59813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1E76F9A8-7A9D-4AB9-A1B4-70D897A637E3}"/>
              </a:ext>
            </a:extLst>
          </p:cNvPr>
          <p:cNvSpPr/>
          <p:nvPr/>
        </p:nvSpPr>
        <p:spPr>
          <a:xfrm>
            <a:off x="4535043" y="2363170"/>
            <a:ext cx="484632" cy="59813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AC7F1EE9-8C8C-44B1-9694-F600FAA5CBF8}"/>
              </a:ext>
            </a:extLst>
          </p:cNvPr>
          <p:cNvSpPr/>
          <p:nvPr/>
        </p:nvSpPr>
        <p:spPr>
          <a:xfrm>
            <a:off x="9368424" y="2363170"/>
            <a:ext cx="484632" cy="59813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изогнутая вправо 6">
            <a:extLst>
              <a:ext uri="{FF2B5EF4-FFF2-40B4-BE49-F238E27FC236}">
                <a16:creationId xmlns:a16="http://schemas.microsoft.com/office/drawing/2014/main" id="{06EF9BD4-9132-4CEB-9785-292FA2CDBDED}"/>
              </a:ext>
            </a:extLst>
          </p:cNvPr>
          <p:cNvSpPr/>
          <p:nvPr/>
        </p:nvSpPr>
        <p:spPr>
          <a:xfrm rot="1213429">
            <a:off x="7810532" y="3522144"/>
            <a:ext cx="407670" cy="882777"/>
          </a:xfrm>
          <a:prstGeom prst="curved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изогнутая влево 13">
            <a:extLst>
              <a:ext uri="{FF2B5EF4-FFF2-40B4-BE49-F238E27FC236}">
                <a16:creationId xmlns:a16="http://schemas.microsoft.com/office/drawing/2014/main" id="{F1A90B72-1AE1-4C54-8777-7A463D5C8F1B}"/>
              </a:ext>
            </a:extLst>
          </p:cNvPr>
          <p:cNvSpPr/>
          <p:nvPr/>
        </p:nvSpPr>
        <p:spPr>
          <a:xfrm rot="21008914">
            <a:off x="10962147" y="3581706"/>
            <a:ext cx="411479" cy="857149"/>
          </a:xfrm>
          <a:prstGeom prst="curvedLef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4" name="Picture 8" descr="https://catherineasquithgallery.com/uploads/posts/2021-02/1614532972_199-p-kniga-na-belom-fone-244.png">
            <a:extLst>
              <a:ext uri="{FF2B5EF4-FFF2-40B4-BE49-F238E27FC236}">
                <a16:creationId xmlns:a16="http://schemas.microsoft.com/office/drawing/2014/main" id="{B2B02DB7-62F7-4282-9271-179D31471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459" y="5075397"/>
            <a:ext cx="2682224" cy="17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7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292051-3803-493E-91CE-BF5B9AD64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7" y="958838"/>
            <a:ext cx="3345184" cy="304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639A96-C138-464D-BB70-F6FB9B5EF8B7}"/>
              </a:ext>
            </a:extLst>
          </p:cNvPr>
          <p:cNvSpPr/>
          <p:nvPr/>
        </p:nvSpPr>
        <p:spPr>
          <a:xfrm>
            <a:off x="3452851" y="445723"/>
            <a:ext cx="861486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обладает колоссальными запасами берёзовых лесов. Но это дерево активно обживает новые места. Особенно охотно и быстро поселяется берёза на участках вырубленного ельника, соснового бора, а также на лесных пожарищах. В короткий срок её всходы занимают обширные площади, образуя березняки. Ежегодно берёза засевает огромные просторы миллионами семян. Очень малы семена берёзы, а заключены они в чуть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бо́льшие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берёзовые плоды с двумя маленькими крылышками.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Любопытно наблюдать берёзу в «работе». Идёшь между слегка позолоченными первым дыханием осени белоствольными деревьями, едва шелестит листвой ветерок, кружатся первые пожелтевшие листья. Вслед за листьями начинают разлетаться дозревшие двукрылые плоды-орешки, в одном грамме которых содержится около 5000 семян. А ведь на гектаре* берёза высевает от 35 до 150 килограммов плодов-орешков.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DBF31C-5AC4-403A-928B-40419ABCE457}"/>
              </a:ext>
            </a:extLst>
          </p:cNvPr>
          <p:cNvSpPr/>
          <p:nvPr/>
        </p:nvSpPr>
        <p:spPr>
          <a:xfrm>
            <a:off x="559295" y="4036223"/>
            <a:ext cx="11310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заставят долго ждать себя и берёзовые всходы. Правда, прорастёт лишь незначительное количество семян, но некоторые всходы успевают пробиться из почвы ещё осенью. А уж как сойдёт снег, так дружно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берёзовая озимь. Даже не верится, что из этих былинок вырастут статные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белокорые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деревья.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Более того, берёзы даже не лишены воинственности. Они не только способны мирно осваивать земли, но часто могут завоёвывать, казалось бы, неприступные для деревьев места. Известны случаи, когда берёзы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лет успешно растут на кирпичных стенах, на куполах заброшенных церквей, даже в дуплах крупных деревьев.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И.С. Ивченко)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Гектар – единица измерения площади земли, равная 10 000 м2.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01219-E0E3-46ED-870B-55EA9C5E04D0}"/>
              </a:ext>
            </a:extLst>
          </p:cNvPr>
          <p:cNvSpPr txBox="1"/>
          <p:nvPr/>
        </p:nvSpPr>
        <p:spPr>
          <a:xfrm>
            <a:off x="1499308" y="142043"/>
            <a:ext cx="655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659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0C4B85-A1CC-4940-8014-319E881F8835}"/>
              </a:ext>
            </a:extLst>
          </p:cNvPr>
          <p:cNvSpPr/>
          <p:nvPr/>
        </p:nvSpPr>
        <p:spPr>
          <a:xfrm>
            <a:off x="1572826" y="632405"/>
            <a:ext cx="8822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утверждение, соответствующее информации из текста «Березняки России».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BDB7CD-990F-4114-877D-9950C1515C8F}"/>
              </a:ext>
            </a:extLst>
          </p:cNvPr>
          <p:cNvSpPr/>
          <p:nvPr/>
        </p:nvSpPr>
        <p:spPr>
          <a:xfrm>
            <a:off x="553374" y="2216236"/>
            <a:ext cx="828878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anose="010A0502050306030303" pitchFamily="18" charset="0"/>
              </a:rPr>
              <a:t>1) Большинство берёз нуждается в хорошей освещённости.</a:t>
            </a:r>
          </a:p>
          <a:p>
            <a:r>
              <a:rPr lang="ru-RU" sz="2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anose="010A0502050306030303" pitchFamily="18" charset="0"/>
              </a:rPr>
              <a:t>2) Все семена берёзы, попавшие в землю, обязательно прорастают.</a:t>
            </a:r>
          </a:p>
          <a:p>
            <a:r>
              <a:rPr lang="ru-RU" sz="2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anose="010A0502050306030303" pitchFamily="18" charset="0"/>
              </a:rPr>
              <a:t>3) Берёза очень неприхотлива и может расти в самых неожиданных местах.</a:t>
            </a:r>
          </a:p>
          <a:p>
            <a:r>
              <a:rPr lang="ru-RU" sz="2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anose="010A0502050306030303" pitchFamily="18" charset="0"/>
              </a:rPr>
              <a:t>4) Если за берёзами ухаживать, то они быстро растут, а если нет – погибают.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99F73-808C-4FE0-9524-565A16E37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159" y="1908062"/>
            <a:ext cx="3345184" cy="304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946525-12CE-4DB4-8478-63243DA2BEDE}"/>
              </a:ext>
            </a:extLst>
          </p:cNvPr>
          <p:cNvSpPr/>
          <p:nvPr/>
        </p:nvSpPr>
        <p:spPr>
          <a:xfrm>
            <a:off x="553373" y="3798294"/>
            <a:ext cx="81697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3) Берёза очень неприхотлива и может расти в самых неожиданных местах.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C234A-1E05-4D56-BC00-6BB0CF68571B}"/>
              </a:ext>
            </a:extLst>
          </p:cNvPr>
          <p:cNvSpPr txBox="1"/>
          <p:nvPr/>
        </p:nvSpPr>
        <p:spPr>
          <a:xfrm>
            <a:off x="1244851" y="632405"/>
            <a:ext cx="655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73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D4EB9C-6821-4877-9E9C-E12F2778E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5" r="13367" b="2845"/>
          <a:stretch/>
        </p:blipFill>
        <p:spPr>
          <a:xfrm>
            <a:off x="5708341" y="1286784"/>
            <a:ext cx="6312024" cy="465044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E28C820-AB7A-4001-B1E3-EC57FAFA7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538032"/>
              </p:ext>
            </p:extLst>
          </p:nvPr>
        </p:nvGraphicFramePr>
        <p:xfrm>
          <a:off x="402455" y="1417320"/>
          <a:ext cx="5092824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7608">
                  <a:extLst>
                    <a:ext uri="{9D8B030D-6E8A-4147-A177-3AD203B41FA5}">
                      <a16:colId xmlns:a16="http://schemas.microsoft.com/office/drawing/2014/main" val="3897024454"/>
                    </a:ext>
                  </a:extLst>
                </a:gridCol>
                <a:gridCol w="1697608">
                  <a:extLst>
                    <a:ext uri="{9D8B030D-6E8A-4147-A177-3AD203B41FA5}">
                      <a16:colId xmlns:a16="http://schemas.microsoft.com/office/drawing/2014/main" val="3696874254"/>
                    </a:ext>
                  </a:extLst>
                </a:gridCol>
                <a:gridCol w="1697608">
                  <a:extLst>
                    <a:ext uri="{9D8B030D-6E8A-4147-A177-3AD203B41FA5}">
                      <a16:colId xmlns:a16="http://schemas.microsoft.com/office/drawing/2014/main" val="4186966192"/>
                    </a:ext>
                  </a:extLst>
                </a:gridCol>
              </a:tblGrid>
              <a:tr h="1003499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 большинства</a:t>
                      </a:r>
                    </a:p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деревьев, 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</a:t>
                      </a:r>
                    </a:p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</a:p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жизни, 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066841"/>
                  </a:ext>
                </a:extLst>
              </a:tr>
              <a:tr h="308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180679"/>
                  </a:ext>
                </a:extLst>
              </a:tr>
              <a:tr h="308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Берёза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932996"/>
                  </a:ext>
                </a:extLst>
              </a:tr>
              <a:tr h="308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Ясень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928649"/>
                  </a:ext>
                </a:extLst>
              </a:tr>
              <a:tr h="308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Вяз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05425"/>
                  </a:ext>
                </a:extLst>
              </a:tr>
              <a:tr h="308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961742"/>
                  </a:ext>
                </a:extLst>
              </a:tr>
              <a:tr h="308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24153"/>
                  </a:ext>
                </a:extLst>
              </a:tr>
              <a:tr h="3087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69886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98249F-6340-42E0-A1A4-1D3F30FCC51C}"/>
              </a:ext>
            </a:extLst>
          </p:cNvPr>
          <p:cNvSpPr/>
          <p:nvPr/>
        </p:nvSpPr>
        <p:spPr>
          <a:xfrm>
            <a:off x="1009137" y="376689"/>
            <a:ext cx="38794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</a:p>
          <a:p>
            <a:pPr algn="ctr"/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пород деревьев</a:t>
            </a:r>
          </a:p>
        </p:txBody>
      </p:sp>
    </p:spTree>
    <p:extLst>
      <p:ext uri="{BB962C8B-B14F-4D97-AF65-F5344CB8AC3E}">
        <p14:creationId xmlns:p14="http://schemas.microsoft.com/office/powerpoint/2010/main" val="173592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3E76C4-9964-4ADB-98D1-E346700F5603}"/>
              </a:ext>
            </a:extLst>
          </p:cNvPr>
          <p:cNvCxnSpPr>
            <a:cxnSpLocks/>
          </p:cNvCxnSpPr>
          <p:nvPr/>
        </p:nvCxnSpPr>
        <p:spPr>
          <a:xfrm>
            <a:off x="2557221" y="4801283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5B63B4-9562-4ADA-AB8E-173737C1B18F}"/>
              </a:ext>
            </a:extLst>
          </p:cNvPr>
          <p:cNvCxnSpPr>
            <a:cxnSpLocks/>
          </p:cNvCxnSpPr>
          <p:nvPr/>
        </p:nvCxnSpPr>
        <p:spPr>
          <a:xfrm>
            <a:off x="2549820" y="1911597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87B4E20-6818-4FD9-A18B-C0F64BA75D10}"/>
              </a:ext>
            </a:extLst>
          </p:cNvPr>
          <p:cNvCxnSpPr>
            <a:cxnSpLocks/>
          </p:cNvCxnSpPr>
          <p:nvPr/>
        </p:nvCxnSpPr>
        <p:spPr>
          <a:xfrm>
            <a:off x="2549820" y="4345555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06A2ABB-7EA0-4FE0-8801-2AD2B5030A9F}"/>
              </a:ext>
            </a:extLst>
          </p:cNvPr>
          <p:cNvCxnSpPr>
            <a:cxnSpLocks/>
          </p:cNvCxnSpPr>
          <p:nvPr/>
        </p:nvCxnSpPr>
        <p:spPr>
          <a:xfrm>
            <a:off x="2557221" y="3855129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93D6997-D2AA-4F51-9300-C8FCBD6E07BC}"/>
              </a:ext>
            </a:extLst>
          </p:cNvPr>
          <p:cNvCxnSpPr>
            <a:cxnSpLocks/>
          </p:cNvCxnSpPr>
          <p:nvPr/>
        </p:nvCxnSpPr>
        <p:spPr>
          <a:xfrm>
            <a:off x="2549820" y="3350908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934ABCE-E891-4CDC-A42D-668CFC68742C}"/>
              </a:ext>
            </a:extLst>
          </p:cNvPr>
          <p:cNvCxnSpPr>
            <a:cxnSpLocks/>
          </p:cNvCxnSpPr>
          <p:nvPr/>
        </p:nvCxnSpPr>
        <p:spPr>
          <a:xfrm>
            <a:off x="2549820" y="2872992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A21D149-204C-492F-847A-622B20EC7367}"/>
              </a:ext>
            </a:extLst>
          </p:cNvPr>
          <p:cNvCxnSpPr>
            <a:cxnSpLocks/>
          </p:cNvCxnSpPr>
          <p:nvPr/>
        </p:nvCxnSpPr>
        <p:spPr>
          <a:xfrm>
            <a:off x="2549820" y="2412060"/>
            <a:ext cx="826059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F435A18-3497-4ECB-86B9-B940855842BA}"/>
              </a:ext>
            </a:extLst>
          </p:cNvPr>
          <p:cNvSpPr txBox="1"/>
          <p:nvPr/>
        </p:nvSpPr>
        <p:spPr>
          <a:xfrm>
            <a:off x="1780111" y="5562564"/>
            <a:ext cx="2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1DEF3E-DD84-402D-81C0-9412174E392F}"/>
              </a:ext>
            </a:extLst>
          </p:cNvPr>
          <p:cNvSpPr txBox="1"/>
          <p:nvPr/>
        </p:nvSpPr>
        <p:spPr>
          <a:xfrm>
            <a:off x="1780111" y="5106363"/>
            <a:ext cx="2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9A5446-647C-460B-A169-53384FCBACDF}"/>
              </a:ext>
            </a:extLst>
          </p:cNvPr>
          <p:cNvSpPr txBox="1"/>
          <p:nvPr/>
        </p:nvSpPr>
        <p:spPr>
          <a:xfrm>
            <a:off x="1800381" y="4616617"/>
            <a:ext cx="2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1B6517-4CE9-4A4E-B080-D3D8A69E4FD9}"/>
              </a:ext>
            </a:extLst>
          </p:cNvPr>
          <p:cNvSpPr txBox="1"/>
          <p:nvPr/>
        </p:nvSpPr>
        <p:spPr>
          <a:xfrm>
            <a:off x="1780111" y="4143136"/>
            <a:ext cx="2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834CB0-AEBF-4183-9034-071F64FDEECC}"/>
              </a:ext>
            </a:extLst>
          </p:cNvPr>
          <p:cNvSpPr txBox="1"/>
          <p:nvPr/>
        </p:nvSpPr>
        <p:spPr>
          <a:xfrm>
            <a:off x="1800381" y="3649220"/>
            <a:ext cx="24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E88E58-ECE5-4150-A52F-3F4E719FB62E}"/>
              </a:ext>
            </a:extLst>
          </p:cNvPr>
          <p:cNvSpPr txBox="1"/>
          <p:nvPr/>
        </p:nvSpPr>
        <p:spPr>
          <a:xfrm>
            <a:off x="1735721" y="3100613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6E0A4B-4EF9-4EF5-A070-564BED502B89}"/>
              </a:ext>
            </a:extLst>
          </p:cNvPr>
          <p:cNvSpPr txBox="1"/>
          <p:nvPr/>
        </p:nvSpPr>
        <p:spPr>
          <a:xfrm>
            <a:off x="1735721" y="2657033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B65E89-8777-40C5-93C9-C4F10388D07C}"/>
              </a:ext>
            </a:extLst>
          </p:cNvPr>
          <p:cNvSpPr txBox="1"/>
          <p:nvPr/>
        </p:nvSpPr>
        <p:spPr>
          <a:xfrm>
            <a:off x="1735721" y="2213453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247382-681D-4921-9992-D4D305C70AB2}"/>
              </a:ext>
            </a:extLst>
          </p:cNvPr>
          <p:cNvSpPr txBox="1"/>
          <p:nvPr/>
        </p:nvSpPr>
        <p:spPr>
          <a:xfrm>
            <a:off x="1780111" y="1689636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16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16D3641-27AE-4169-AFA3-386E4C91296D}"/>
              </a:ext>
            </a:extLst>
          </p:cNvPr>
          <p:cNvSpPr/>
          <p:nvPr/>
        </p:nvSpPr>
        <p:spPr>
          <a:xfrm rot="16200000">
            <a:off x="-1632421" y="3167390"/>
            <a:ext cx="5650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появления первых семян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1C3005-F4A4-4FAA-8AA5-EA73A2A0E3B1}"/>
              </a:ext>
            </a:extLst>
          </p:cNvPr>
          <p:cNvSpPr txBox="1"/>
          <p:nvPr/>
        </p:nvSpPr>
        <p:spPr>
          <a:xfrm>
            <a:off x="2885876" y="2897530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F311D9-B63C-481A-91A1-243A850EB88C}"/>
              </a:ext>
            </a:extLst>
          </p:cNvPr>
          <p:cNvSpPr txBox="1"/>
          <p:nvPr/>
        </p:nvSpPr>
        <p:spPr>
          <a:xfrm>
            <a:off x="7124288" y="2897530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6CFCB1-D17A-4D85-A3B1-FE42B9CD5E0E}"/>
              </a:ext>
            </a:extLst>
          </p:cNvPr>
          <p:cNvSpPr txBox="1"/>
          <p:nvPr/>
        </p:nvSpPr>
        <p:spPr>
          <a:xfrm>
            <a:off x="5177824" y="1854722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D6E1F4-4791-4771-A688-F1B61825E631}"/>
              </a:ext>
            </a:extLst>
          </p:cNvPr>
          <p:cNvSpPr txBox="1"/>
          <p:nvPr/>
        </p:nvSpPr>
        <p:spPr>
          <a:xfrm>
            <a:off x="9426966" y="1886725"/>
            <a:ext cx="44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15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FBC52FB-456A-4B89-9ED8-FF6C4D8ED768}"/>
              </a:ext>
            </a:extLst>
          </p:cNvPr>
          <p:cNvSpPr/>
          <p:nvPr/>
        </p:nvSpPr>
        <p:spPr>
          <a:xfrm>
            <a:off x="2491820" y="5868270"/>
            <a:ext cx="1236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Ольха 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3AB0AB7-C64B-4D82-B2BA-1821F0C18CA6}"/>
              </a:ext>
            </a:extLst>
          </p:cNvPr>
          <p:cNvSpPr/>
          <p:nvPr/>
        </p:nvSpPr>
        <p:spPr>
          <a:xfrm>
            <a:off x="4933808" y="5865446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Клён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4056CC4-42FE-4B97-A620-18DA3FD7F7F6}"/>
              </a:ext>
            </a:extLst>
          </p:cNvPr>
          <p:cNvSpPr/>
          <p:nvPr/>
        </p:nvSpPr>
        <p:spPr>
          <a:xfrm>
            <a:off x="6716582" y="5865446"/>
            <a:ext cx="1407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FF8C031-65BF-4F58-812E-6169F7B30BB4}"/>
              </a:ext>
            </a:extLst>
          </p:cNvPr>
          <p:cNvSpPr/>
          <p:nvPr/>
        </p:nvSpPr>
        <p:spPr>
          <a:xfrm>
            <a:off x="9194272" y="5865446"/>
            <a:ext cx="1011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EABFFEA-E9BF-4195-A1E5-3978EE40AFAD}"/>
              </a:ext>
            </a:extLst>
          </p:cNvPr>
          <p:cNvSpPr/>
          <p:nvPr/>
        </p:nvSpPr>
        <p:spPr>
          <a:xfrm>
            <a:off x="3544199" y="591206"/>
            <a:ext cx="59002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появления первых семян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600D56B2-28BF-42A4-830C-B9ED0D466E1C}"/>
              </a:ext>
            </a:extLst>
          </p:cNvPr>
          <p:cNvGrpSpPr/>
          <p:nvPr/>
        </p:nvGrpSpPr>
        <p:grpSpPr>
          <a:xfrm>
            <a:off x="931006" y="603963"/>
            <a:ext cx="9886811" cy="5800284"/>
            <a:chOff x="931006" y="603963"/>
            <a:chExt cx="9886811" cy="5800284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C13CC1DA-84A8-4777-A166-76E7221E58DE}"/>
                </a:ext>
              </a:extLst>
            </p:cNvPr>
            <p:cNvCxnSpPr>
              <a:cxnSpLocks/>
            </p:cNvCxnSpPr>
            <p:nvPr/>
          </p:nvCxnSpPr>
          <p:spPr>
            <a:xfrm>
              <a:off x="2557221" y="5291029"/>
              <a:ext cx="8260596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5DACD09-3078-41C1-BCD5-D96BC3A9E4B1}"/>
                </a:ext>
              </a:extLst>
            </p:cNvPr>
            <p:cNvCxnSpPr>
              <a:cxnSpLocks/>
            </p:cNvCxnSpPr>
            <p:nvPr/>
          </p:nvCxnSpPr>
          <p:spPr>
            <a:xfrm>
              <a:off x="2557221" y="5736386"/>
              <a:ext cx="8260596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EDB4F764-7911-4A3C-A8D9-9301D353E567}"/>
                </a:ext>
              </a:extLst>
            </p:cNvPr>
            <p:cNvCxnSpPr>
              <a:cxnSpLocks/>
            </p:cNvCxnSpPr>
            <p:nvPr/>
          </p:nvCxnSpPr>
          <p:spPr>
            <a:xfrm>
              <a:off x="2557221" y="4814040"/>
              <a:ext cx="8260596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DA8FB808-9FD8-4786-84C1-D079C38DAE87}"/>
                </a:ext>
              </a:extLst>
            </p:cNvPr>
            <p:cNvCxnSpPr>
              <a:cxnSpLocks/>
            </p:cNvCxnSpPr>
            <p:nvPr/>
          </p:nvCxnSpPr>
          <p:spPr>
            <a:xfrm>
              <a:off x="2549820" y="1924354"/>
              <a:ext cx="8260596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04699201-BD82-468C-9348-27B9E98B088A}"/>
                </a:ext>
              </a:extLst>
            </p:cNvPr>
            <p:cNvCxnSpPr>
              <a:cxnSpLocks/>
            </p:cNvCxnSpPr>
            <p:nvPr/>
          </p:nvCxnSpPr>
          <p:spPr>
            <a:xfrm>
              <a:off x="2549820" y="4358312"/>
              <a:ext cx="8260596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764B1F9B-4630-4DEC-A7A1-FE971B10623C}"/>
                </a:ext>
              </a:extLst>
            </p:cNvPr>
            <p:cNvCxnSpPr>
              <a:cxnSpLocks/>
            </p:cNvCxnSpPr>
            <p:nvPr/>
          </p:nvCxnSpPr>
          <p:spPr>
            <a:xfrm>
              <a:off x="2557221" y="3867886"/>
              <a:ext cx="8260596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862F2CC6-CBA2-4E94-BD87-A279A1F34D32}"/>
                </a:ext>
              </a:extLst>
            </p:cNvPr>
            <p:cNvCxnSpPr>
              <a:cxnSpLocks/>
            </p:cNvCxnSpPr>
            <p:nvPr/>
          </p:nvCxnSpPr>
          <p:spPr>
            <a:xfrm>
              <a:off x="2549820" y="3363665"/>
              <a:ext cx="8260596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4C695A1D-0782-4CDB-83BA-E660FFF851C6}"/>
                </a:ext>
              </a:extLst>
            </p:cNvPr>
            <p:cNvCxnSpPr>
              <a:cxnSpLocks/>
            </p:cNvCxnSpPr>
            <p:nvPr/>
          </p:nvCxnSpPr>
          <p:spPr>
            <a:xfrm>
              <a:off x="2549820" y="2885749"/>
              <a:ext cx="8260596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B5855BE9-E967-4B84-B09B-D2E192F0D789}"/>
                </a:ext>
              </a:extLst>
            </p:cNvPr>
            <p:cNvCxnSpPr>
              <a:cxnSpLocks/>
            </p:cNvCxnSpPr>
            <p:nvPr/>
          </p:nvCxnSpPr>
          <p:spPr>
            <a:xfrm>
              <a:off x="2549820" y="2424817"/>
              <a:ext cx="8260596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DF59F1-85A3-49A0-9D2F-AD0755CBC4D5}"/>
                </a:ext>
              </a:extLst>
            </p:cNvPr>
            <p:cNvSpPr txBox="1"/>
            <p:nvPr/>
          </p:nvSpPr>
          <p:spPr>
            <a:xfrm>
              <a:off x="1780111" y="5575321"/>
              <a:ext cx="248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7D2622C-7B34-451D-880E-A89904FF46B2}"/>
                </a:ext>
              </a:extLst>
            </p:cNvPr>
            <p:cNvSpPr txBox="1"/>
            <p:nvPr/>
          </p:nvSpPr>
          <p:spPr>
            <a:xfrm>
              <a:off x="1780111" y="5119120"/>
              <a:ext cx="248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EC72C7B-1C2C-409A-9ED1-ADEECA0E05D7}"/>
                </a:ext>
              </a:extLst>
            </p:cNvPr>
            <p:cNvSpPr txBox="1"/>
            <p:nvPr/>
          </p:nvSpPr>
          <p:spPr>
            <a:xfrm>
              <a:off x="1800381" y="4629374"/>
              <a:ext cx="248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0A5FF6B-D3FA-47E7-877E-E61C7BF7C5EF}"/>
                </a:ext>
              </a:extLst>
            </p:cNvPr>
            <p:cNvSpPr txBox="1"/>
            <p:nvPr/>
          </p:nvSpPr>
          <p:spPr>
            <a:xfrm>
              <a:off x="1780111" y="4155893"/>
              <a:ext cx="248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6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C3462D7-9C66-4EC5-8234-D944E95968CC}"/>
                </a:ext>
              </a:extLst>
            </p:cNvPr>
            <p:cNvSpPr txBox="1"/>
            <p:nvPr/>
          </p:nvSpPr>
          <p:spPr>
            <a:xfrm>
              <a:off x="1800381" y="3661977"/>
              <a:ext cx="248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8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9D38C29-0918-40CC-8254-D003B72F3690}"/>
                </a:ext>
              </a:extLst>
            </p:cNvPr>
            <p:cNvSpPr txBox="1"/>
            <p:nvPr/>
          </p:nvSpPr>
          <p:spPr>
            <a:xfrm>
              <a:off x="1735721" y="3113370"/>
              <a:ext cx="448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10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F35F226-1F49-412F-86B5-FB7A409F663A}"/>
                </a:ext>
              </a:extLst>
            </p:cNvPr>
            <p:cNvSpPr txBox="1"/>
            <p:nvPr/>
          </p:nvSpPr>
          <p:spPr>
            <a:xfrm>
              <a:off x="1735721" y="2669790"/>
              <a:ext cx="448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12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17438EA-6637-4E21-972A-7DD322458E08}"/>
                </a:ext>
              </a:extLst>
            </p:cNvPr>
            <p:cNvSpPr txBox="1"/>
            <p:nvPr/>
          </p:nvSpPr>
          <p:spPr>
            <a:xfrm>
              <a:off x="1735721" y="2226210"/>
              <a:ext cx="448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14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B8A3DEF-75E1-4ED1-8CC7-BCB68B6E2F20}"/>
                </a:ext>
              </a:extLst>
            </p:cNvPr>
            <p:cNvSpPr txBox="1"/>
            <p:nvPr/>
          </p:nvSpPr>
          <p:spPr>
            <a:xfrm>
              <a:off x="1780111" y="1702393"/>
              <a:ext cx="448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16</a:t>
              </a:r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CE1E7694-5EB7-4D36-9738-DD99FFD42126}"/>
                </a:ext>
              </a:extLst>
            </p:cNvPr>
            <p:cNvSpPr/>
            <p:nvPr/>
          </p:nvSpPr>
          <p:spPr>
            <a:xfrm rot="16200000">
              <a:off x="-1632421" y="3180147"/>
              <a:ext cx="56500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Возраст появления первых семян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065FCEF-7BD1-44DC-8114-2CDB31395BA7}"/>
                </a:ext>
              </a:extLst>
            </p:cNvPr>
            <p:cNvSpPr txBox="1"/>
            <p:nvPr/>
          </p:nvSpPr>
          <p:spPr>
            <a:xfrm>
              <a:off x="2885876" y="2910287"/>
              <a:ext cx="448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rPr>
                <a:t>10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02A45ED-E44E-4B3E-ADDE-6BF9F5AD18EA}"/>
                </a:ext>
              </a:extLst>
            </p:cNvPr>
            <p:cNvSpPr txBox="1"/>
            <p:nvPr/>
          </p:nvSpPr>
          <p:spPr>
            <a:xfrm>
              <a:off x="7124288" y="2910287"/>
              <a:ext cx="448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rPr>
                <a:t>10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E01C9AD-852B-4592-8B86-6AA8C25BCFB7}"/>
                </a:ext>
              </a:extLst>
            </p:cNvPr>
            <p:cNvSpPr txBox="1"/>
            <p:nvPr/>
          </p:nvSpPr>
          <p:spPr>
            <a:xfrm>
              <a:off x="5177824" y="1867479"/>
              <a:ext cx="448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rPr>
                <a:t>15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09A40DD-A8C1-420F-80DF-3CCA7965E518}"/>
                </a:ext>
              </a:extLst>
            </p:cNvPr>
            <p:cNvSpPr txBox="1"/>
            <p:nvPr/>
          </p:nvSpPr>
          <p:spPr>
            <a:xfrm>
              <a:off x="9426966" y="1899482"/>
              <a:ext cx="448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rPr>
                <a:t>15</a:t>
              </a: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53515423-D0CC-4557-B5F9-B85AA6533147}"/>
                </a:ext>
              </a:extLst>
            </p:cNvPr>
            <p:cNvSpPr/>
            <p:nvPr/>
          </p:nvSpPr>
          <p:spPr>
            <a:xfrm>
              <a:off x="2491820" y="5881027"/>
              <a:ext cx="12363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ru-RU" sz="2800" b="1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Ольха 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FC72B7C7-1530-4957-B75C-B3F491DDC11B}"/>
                </a:ext>
              </a:extLst>
            </p:cNvPr>
            <p:cNvSpPr/>
            <p:nvPr/>
          </p:nvSpPr>
          <p:spPr>
            <a:xfrm>
              <a:off x="4933808" y="5878203"/>
              <a:ext cx="9701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ru-RU" sz="2800" b="1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Клён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BC8E62AB-BDF6-413B-96D5-C115B5A6F9AC}"/>
                </a:ext>
              </a:extLst>
            </p:cNvPr>
            <p:cNvSpPr/>
            <p:nvPr/>
          </p:nvSpPr>
          <p:spPr>
            <a:xfrm>
              <a:off x="6716582" y="5878203"/>
              <a:ext cx="14077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ru-RU" sz="2800" b="1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Берёза  </a:t>
              </a: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23B8DFFF-9AB5-46A8-9435-EE5B8A6DF815}"/>
                </a:ext>
              </a:extLst>
            </p:cNvPr>
            <p:cNvSpPr/>
            <p:nvPr/>
          </p:nvSpPr>
          <p:spPr>
            <a:xfrm>
              <a:off x="9194272" y="5878203"/>
              <a:ext cx="10118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ru-RU" sz="2800" b="1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Липа</a:t>
              </a: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38690EF9-F3A3-44CE-86C6-CCA9ADF7A4D4}"/>
                </a:ext>
              </a:extLst>
            </p:cNvPr>
            <p:cNvSpPr/>
            <p:nvPr/>
          </p:nvSpPr>
          <p:spPr>
            <a:xfrm>
              <a:off x="3544199" y="603963"/>
              <a:ext cx="590027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000" b="1" i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Возраст появления первых семян</a:t>
              </a:r>
            </a:p>
          </p:txBody>
        </p:sp>
      </p:grp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1CE90C6A-B1D8-4EDF-BDF7-9E0475A1621B}"/>
              </a:ext>
            </a:extLst>
          </p:cNvPr>
          <p:cNvSpPr/>
          <p:nvPr/>
        </p:nvSpPr>
        <p:spPr>
          <a:xfrm>
            <a:off x="2885876" y="3350908"/>
            <a:ext cx="448184" cy="2360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FF269F3-6F4C-4407-85A8-F6CE2D68F5B5}"/>
              </a:ext>
            </a:extLst>
          </p:cNvPr>
          <p:cNvSpPr/>
          <p:nvPr/>
        </p:nvSpPr>
        <p:spPr>
          <a:xfrm>
            <a:off x="5168946" y="2197955"/>
            <a:ext cx="448184" cy="351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7824812E-CEA0-469D-BCD6-3E6617DE7F17}"/>
              </a:ext>
            </a:extLst>
          </p:cNvPr>
          <p:cNvSpPr/>
          <p:nvPr/>
        </p:nvSpPr>
        <p:spPr>
          <a:xfrm>
            <a:off x="7143099" y="3363579"/>
            <a:ext cx="448184" cy="2360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5DA472DC-C2C7-419F-A971-2AEA4EB1CDB2}"/>
              </a:ext>
            </a:extLst>
          </p:cNvPr>
          <p:cNvSpPr/>
          <p:nvPr/>
        </p:nvSpPr>
        <p:spPr>
          <a:xfrm>
            <a:off x="9456791" y="2201586"/>
            <a:ext cx="448184" cy="351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1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C6EC0A-B4E6-4F64-BDEE-4E40A8162FCE}"/>
              </a:ext>
            </a:extLst>
          </p:cNvPr>
          <p:cNvSpPr/>
          <p:nvPr/>
        </p:nvSpPr>
        <p:spPr>
          <a:xfrm>
            <a:off x="1035728" y="828902"/>
            <a:ext cx="10262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Выберите два утверждения, соответствующих информации, которая расположена во вкладках.</a:t>
            </a:r>
          </a:p>
          <a:p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ylfaen" panose="010A0502050306030303" pitchFamily="18" charset="0"/>
            </a:endParaRPr>
          </a:p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anose="010A0502050306030303" pitchFamily="18" charset="0"/>
              </a:rPr>
              <a:t>1) Высота берёзы может доходить до 30 метров.</a:t>
            </a:r>
          </a:p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anose="010A0502050306030303" pitchFamily="18" charset="0"/>
              </a:rPr>
              <a:t>2) У берёзы и липы первые семена появляются в одном и том же возрасте.</a:t>
            </a:r>
          </a:p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anose="010A0502050306030303" pitchFamily="18" charset="0"/>
              </a:rPr>
              <a:t>3) Максимальная продолжительность жизни берёзы в два раза больше, чем у вяза.</a:t>
            </a:r>
          </a:p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anose="010A0502050306030303" pitchFamily="18" charset="0"/>
              </a:rPr>
              <a:t>4) Берёзовые леса России находятся под угрозой исчезновения.</a:t>
            </a:r>
          </a:p>
          <a:p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ylfaen" panose="010A0502050306030303" pitchFamily="18" charset="0"/>
              </a:rPr>
              <a:t>5) Берёза высевает свои семена осенью.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162533-0652-421A-A990-A739455F0C02}"/>
              </a:ext>
            </a:extLst>
          </p:cNvPr>
          <p:cNvSpPr/>
          <p:nvPr/>
        </p:nvSpPr>
        <p:spPr>
          <a:xfrm>
            <a:off x="1413353" y="2232279"/>
            <a:ext cx="7168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Высота берёзы может доходить до 30 метров.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543FBE-7B3D-4585-9313-9AEBEC3EBF9A}"/>
              </a:ext>
            </a:extLst>
          </p:cNvPr>
          <p:cNvSpPr/>
          <p:nvPr/>
        </p:nvSpPr>
        <p:spPr>
          <a:xfrm>
            <a:off x="1413351" y="4794485"/>
            <a:ext cx="5897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Берёза высевает свои семена осенью.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8B5F9-77FC-41F4-A64B-5689981BDAED}"/>
              </a:ext>
            </a:extLst>
          </p:cNvPr>
          <p:cNvSpPr txBox="1"/>
          <p:nvPr/>
        </p:nvSpPr>
        <p:spPr>
          <a:xfrm>
            <a:off x="379779" y="828902"/>
            <a:ext cx="655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16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EF2058-DA3E-441F-BD9C-81EEA8A0DDC7}"/>
              </a:ext>
            </a:extLst>
          </p:cNvPr>
          <p:cNvSpPr/>
          <p:nvPr/>
        </p:nvSpPr>
        <p:spPr>
          <a:xfrm>
            <a:off x="1302187" y="758887"/>
            <a:ext cx="4548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Рассмотрите таблицу.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CE96E8A-360E-4629-8F09-647610E84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03056"/>
              </p:ext>
            </p:extLst>
          </p:nvPr>
        </p:nvGraphicFramePr>
        <p:xfrm>
          <a:off x="410514" y="1745192"/>
          <a:ext cx="5595447" cy="3435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5149">
                  <a:extLst>
                    <a:ext uri="{9D8B030D-6E8A-4147-A177-3AD203B41FA5}">
                      <a16:colId xmlns:a16="http://schemas.microsoft.com/office/drawing/2014/main" val="3864112332"/>
                    </a:ext>
                  </a:extLst>
                </a:gridCol>
                <a:gridCol w="1865149">
                  <a:extLst>
                    <a:ext uri="{9D8B030D-6E8A-4147-A177-3AD203B41FA5}">
                      <a16:colId xmlns:a16="http://schemas.microsoft.com/office/drawing/2014/main" val="2907091334"/>
                    </a:ext>
                  </a:extLst>
                </a:gridCol>
                <a:gridCol w="1865149">
                  <a:extLst>
                    <a:ext uri="{9D8B030D-6E8A-4147-A177-3AD203B41FA5}">
                      <a16:colId xmlns:a16="http://schemas.microsoft.com/office/drawing/2014/main" val="365368058"/>
                    </a:ext>
                  </a:extLst>
                </a:gridCol>
              </a:tblGrid>
              <a:tr h="58703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 берёзы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340165"/>
                  </a:ext>
                </a:extLst>
              </a:tr>
              <a:tr h="4688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580091"/>
                  </a:ext>
                </a:extLst>
              </a:tr>
              <a:tr h="23791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60621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4630774-3BC8-4D83-91B0-3884B8B59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234055"/>
              </p:ext>
            </p:extLst>
          </p:nvPr>
        </p:nvGraphicFramePr>
        <p:xfrm>
          <a:off x="6205822" y="419017"/>
          <a:ext cx="5595448" cy="62755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317">
                  <a:extLst>
                    <a:ext uri="{9D8B030D-6E8A-4147-A177-3AD203B41FA5}">
                      <a16:colId xmlns:a16="http://schemas.microsoft.com/office/drawing/2014/main" val="1001173270"/>
                    </a:ext>
                  </a:extLst>
                </a:gridCol>
                <a:gridCol w="1704512">
                  <a:extLst>
                    <a:ext uri="{9D8B030D-6E8A-4147-A177-3AD203B41FA5}">
                      <a16:colId xmlns:a16="http://schemas.microsoft.com/office/drawing/2014/main" val="1693154904"/>
                    </a:ext>
                  </a:extLst>
                </a:gridCol>
                <a:gridCol w="1861757">
                  <a:extLst>
                    <a:ext uri="{9D8B030D-6E8A-4147-A177-3AD203B41FA5}">
                      <a16:colId xmlns:a16="http://schemas.microsoft.com/office/drawing/2014/main" val="3298935689"/>
                    </a:ext>
                  </a:extLst>
                </a:gridCol>
                <a:gridCol w="1398862">
                  <a:extLst>
                    <a:ext uri="{9D8B030D-6E8A-4147-A177-3AD203B41FA5}">
                      <a16:colId xmlns:a16="http://schemas.microsoft.com/office/drawing/2014/main" val="2053153531"/>
                    </a:ext>
                  </a:extLst>
                </a:gridCol>
              </a:tblGrid>
              <a:tr h="399489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baseline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 растений</a:t>
                      </a:r>
                      <a:endParaRPr lang="ru-RU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869590"/>
                  </a:ext>
                </a:extLst>
              </a:tr>
              <a:tr h="1935337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393207"/>
                  </a:ext>
                </a:extLst>
              </a:tr>
              <a:tr h="1941523"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402379"/>
                  </a:ext>
                </a:extLst>
              </a:tr>
              <a:tr h="1941523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259262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BF754AD-B07F-4DCF-9198-F937F8F70824}"/>
              </a:ext>
            </a:extLst>
          </p:cNvPr>
          <p:cNvGrpSpPr/>
          <p:nvPr/>
        </p:nvGrpSpPr>
        <p:grpSpPr>
          <a:xfrm>
            <a:off x="6205822" y="1153074"/>
            <a:ext cx="556795" cy="4949752"/>
            <a:chOff x="6351309" y="1321750"/>
            <a:chExt cx="556795" cy="4949752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E53BAEAD-2175-4407-996E-0823DB5A69A5}"/>
                </a:ext>
              </a:extLst>
            </p:cNvPr>
            <p:cNvGrpSpPr/>
            <p:nvPr/>
          </p:nvGrpSpPr>
          <p:grpSpPr>
            <a:xfrm>
              <a:off x="6351309" y="1321750"/>
              <a:ext cx="546076" cy="3077863"/>
              <a:chOff x="6351309" y="1321750"/>
              <a:chExt cx="546076" cy="3077863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69132EE8-6A2C-48C7-B9C7-682B1F42F4CC}"/>
                  </a:ext>
                </a:extLst>
              </p:cNvPr>
              <p:cNvSpPr/>
              <p:nvPr/>
            </p:nvSpPr>
            <p:spPr>
              <a:xfrm rot="16200000">
                <a:off x="6127815" y="3630043"/>
                <a:ext cx="101592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Плод</a:t>
                </a:r>
                <a:endParaRPr lang="ru-RU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F02D2EA5-035E-43A3-BD97-E5DB65D05F95}"/>
                  </a:ext>
                </a:extLst>
              </p:cNvPr>
              <p:cNvSpPr/>
              <p:nvPr/>
            </p:nvSpPr>
            <p:spPr>
              <a:xfrm rot="16200000">
                <a:off x="6020801" y="1652258"/>
                <a:ext cx="11842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2800" b="1" dirty="0">
                    <a:ln>
                      <a:solidFill>
                        <a:srgbClr val="002060"/>
                      </a:solidFill>
                    </a:ln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Ствол</a:t>
                </a:r>
              </a:p>
            </p:txBody>
          </p:sp>
        </p:grp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8E3B8BB-11B8-4B1C-998C-2C3DFA760CAB}"/>
                </a:ext>
              </a:extLst>
            </p:cNvPr>
            <p:cNvSpPr/>
            <p:nvPr/>
          </p:nvSpPr>
          <p:spPr>
            <a:xfrm rot="16200000">
              <a:off x="6149402" y="5512801"/>
              <a:ext cx="9941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Лист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E690AA-3BE3-4CDF-9B19-DFB1576A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11" y="906822"/>
            <a:ext cx="1487114" cy="18630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FB22F1-3492-4E94-91B0-CBD89FAE6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077" y="920407"/>
            <a:ext cx="1286620" cy="18630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C44E3F-4C71-4934-A90D-ACA6DF14F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649" y="913614"/>
            <a:ext cx="1210210" cy="18494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8426041-CF45-4C82-9E98-CF9337260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846" y="2863400"/>
            <a:ext cx="914568" cy="17469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007D03-508A-41B5-9B1A-C4245309B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362" y="3215016"/>
            <a:ext cx="1675470" cy="12719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40FCF31-6B0B-4888-8D24-3B79EBC1F8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1171" y="2955546"/>
            <a:ext cx="1283681" cy="15626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5C61DE-D6CF-43B7-8B10-7C172BB050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8751" y="4831589"/>
            <a:ext cx="1365374" cy="18630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E69434-2F4F-4E36-B929-4ACBF99227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5854" y="4831589"/>
            <a:ext cx="1755658" cy="176740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57B088C-7C4F-4C1F-8920-DC7E06C9D9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6111" y="4804213"/>
            <a:ext cx="1365375" cy="17578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D957AF-624C-462A-B974-891544D41B08}"/>
              </a:ext>
            </a:extLst>
          </p:cNvPr>
          <p:cNvSpPr txBox="1"/>
          <p:nvPr/>
        </p:nvSpPr>
        <p:spPr>
          <a:xfrm>
            <a:off x="566092" y="552909"/>
            <a:ext cx="655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86482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1221</Words>
  <Application>Microsoft Office PowerPoint</Application>
  <PresentationFormat>Широкоэкранный</PresentationFormat>
  <Paragraphs>245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CIDFont+F2</vt:lpstr>
      <vt:lpstr>Pecita</vt:lpstr>
      <vt:lpstr>Segoe Print</vt:lpstr>
      <vt:lpstr>Sylfaen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Дёмина</dc:creator>
  <cp:lastModifiedBy>Марина Дёмина</cp:lastModifiedBy>
  <cp:revision>29</cp:revision>
  <dcterms:created xsi:type="dcterms:W3CDTF">2021-09-15T17:23:45Z</dcterms:created>
  <dcterms:modified xsi:type="dcterms:W3CDTF">2021-09-16T16:45:29Z</dcterms:modified>
</cp:coreProperties>
</file>