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96" r:id="rId10"/>
    <p:sldId id="285" r:id="rId11"/>
    <p:sldId id="286" r:id="rId12"/>
    <p:sldId id="287" r:id="rId13"/>
    <p:sldId id="288" r:id="rId14"/>
    <p:sldId id="289" r:id="rId15"/>
    <p:sldId id="295" r:id="rId16"/>
    <p:sldId id="290" r:id="rId17"/>
    <p:sldId id="291" r:id="rId18"/>
    <p:sldId id="293" r:id="rId19"/>
    <p:sldId id="28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990" y="-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399" y="485775"/>
            <a:ext cx="10887075" cy="4057650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/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Формирование </a:t>
            </a:r>
            <a:r>
              <a:rPr lang="ru-RU" sz="3600" dirty="0">
                <a:solidFill>
                  <a:schemeClr val="tx1"/>
                </a:solidFill>
              </a:rPr>
              <a:t>глобальной </a:t>
            </a:r>
            <a:r>
              <a:rPr lang="ru-RU" sz="3600" dirty="0" smtClean="0">
                <a:solidFill>
                  <a:schemeClr val="tx1"/>
                </a:solidFill>
              </a:rPr>
              <a:t>компетенции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как </a:t>
            </a:r>
            <a:r>
              <a:rPr lang="ru-RU" sz="3600" dirty="0">
                <a:solidFill>
                  <a:schemeClr val="tx1"/>
                </a:solidFill>
              </a:rPr>
              <a:t>компонента функциональной грамотности</a:t>
            </a:r>
            <a:br>
              <a:rPr lang="ru-RU" sz="3600" dirty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/>
                </a:solidFill>
              </a:rPr>
              <a:t>при обучении английскому языку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  <a:ea typeface="+mj-ea"/>
                <a:cs typeface="+mj-cs"/>
              </a:rPr>
              <a:t>Подготовила </a:t>
            </a:r>
          </a:p>
          <a:p>
            <a:r>
              <a:rPr lang="ru-RU" b="1" i="1" dirty="0">
                <a:solidFill>
                  <a:schemeClr val="tx1"/>
                </a:solidFill>
                <a:ea typeface="+mj-ea"/>
                <a:cs typeface="+mj-cs"/>
              </a:rPr>
              <a:t>у</a:t>
            </a:r>
            <a:r>
              <a:rPr lang="ru-RU" b="1" i="1" dirty="0" smtClean="0">
                <a:solidFill>
                  <a:schemeClr val="tx1"/>
                </a:solidFill>
                <a:ea typeface="+mj-ea"/>
                <a:cs typeface="+mj-cs"/>
              </a:rPr>
              <a:t>читель английского языка</a:t>
            </a:r>
          </a:p>
          <a:p>
            <a:r>
              <a:rPr lang="ru-RU" b="1" i="1" dirty="0" smtClean="0">
                <a:solidFill>
                  <a:schemeClr val="tx1"/>
                </a:solidFill>
                <a:ea typeface="+mj-ea"/>
                <a:cs typeface="+mj-cs"/>
              </a:rPr>
              <a:t>МОУ «Майская школа»</a:t>
            </a:r>
            <a:br>
              <a:rPr lang="ru-RU" b="1" i="1" dirty="0" smtClean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ru-RU" b="1" i="1" dirty="0" err="1" smtClean="0">
                <a:solidFill>
                  <a:schemeClr val="tx1"/>
                </a:solidFill>
                <a:ea typeface="+mj-ea"/>
                <a:cs typeface="+mj-cs"/>
              </a:rPr>
              <a:t>Бурдейко</a:t>
            </a:r>
            <a:r>
              <a:rPr lang="ru-RU" b="1" i="1" dirty="0" smtClean="0">
                <a:solidFill>
                  <a:schemeClr val="tx1"/>
                </a:solidFill>
                <a:ea typeface="+mj-ea"/>
                <a:cs typeface="+mj-cs"/>
              </a:rPr>
              <a:t> Татьяна Владимировна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8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075" y="609600"/>
            <a:ext cx="7911926" cy="63817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Глобальные тенденции </a:t>
            </a:r>
            <a:r>
              <a:rPr lang="ru-RU" sz="3200" dirty="0"/>
              <a:t>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208\Downloads\2022-03-24_11-51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144" y="1304925"/>
            <a:ext cx="9256632" cy="518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15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600075"/>
            <a:ext cx="4208463" cy="59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9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5900" y="600075"/>
            <a:ext cx="4148138" cy="606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67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6225"/>
            <a:ext cx="11353800" cy="138112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+mn-lt"/>
              </a:rPr>
              <a:t>Communication: </a:t>
            </a:r>
            <a:r>
              <a:rPr lang="ru-RU" sz="3200" dirty="0" smtClean="0">
                <a:latin typeface="+mn-lt"/>
              </a:rPr>
              <a:t>установление контактов, умение </a:t>
            </a:r>
            <a:r>
              <a:rPr lang="ru-RU" sz="3200" dirty="0">
                <a:latin typeface="+mn-lt"/>
              </a:rPr>
              <a:t>успешно договариваться, </a:t>
            </a:r>
            <a:r>
              <a:rPr lang="ru-RU" sz="3200" dirty="0" smtClean="0">
                <a:latin typeface="+mn-lt"/>
              </a:rPr>
              <a:t>убедительно,  аргументировать </a:t>
            </a:r>
            <a:r>
              <a:rPr lang="ru-RU" sz="3200" dirty="0">
                <a:latin typeface="+mn-lt"/>
              </a:rPr>
              <a:t>свою </a:t>
            </a:r>
            <a:r>
              <a:rPr lang="ru-RU" sz="3200" dirty="0" smtClean="0">
                <a:latin typeface="+mn-lt"/>
              </a:rPr>
              <a:t>позицию</a:t>
            </a:r>
            <a:endParaRPr lang="ru-RU" sz="3200" dirty="0">
              <a:latin typeface="+mn-lt"/>
            </a:endParaRPr>
          </a:p>
        </p:txBody>
      </p:sp>
      <p:pic>
        <p:nvPicPr>
          <p:cNvPr id="6146" name="Picture 2" descr="C:\Users\208\Downloads\2022-03-24_09-49-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92" y="1371600"/>
            <a:ext cx="8565133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99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6" y="114300"/>
            <a:ext cx="10706100" cy="13811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Communication</a:t>
            </a:r>
            <a:r>
              <a:rPr lang="ru-RU" sz="2400" dirty="0"/>
              <a:t>: </a:t>
            </a:r>
            <a:r>
              <a:rPr lang="ru-RU" sz="2400" dirty="0" smtClean="0"/>
              <a:t>установление отношений, преодоление конфликтов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392" y="876299"/>
            <a:ext cx="9516257" cy="5286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8042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0501"/>
            <a:ext cx="8667750" cy="58508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4F81BD"/>
                </a:solidFill>
                <a:ea typeface="+mj-ea"/>
                <a:cs typeface="+mj-cs"/>
              </a:rPr>
              <a:t>Communication</a:t>
            </a:r>
            <a:r>
              <a:rPr lang="ru-RU" sz="2400" dirty="0">
                <a:solidFill>
                  <a:srgbClr val="4F81BD"/>
                </a:solidFill>
                <a:ea typeface="+mj-ea"/>
                <a:cs typeface="+mj-cs"/>
              </a:rPr>
              <a:t>: </a:t>
            </a:r>
            <a:r>
              <a:rPr lang="ru-RU" sz="2400" dirty="0" smtClean="0">
                <a:solidFill>
                  <a:srgbClr val="4F81BD"/>
                </a:solidFill>
                <a:ea typeface="+mj-ea"/>
                <a:cs typeface="+mj-cs"/>
              </a:rPr>
              <a:t>управление эмоциями</a:t>
            </a:r>
            <a:endParaRPr lang="ru-RU" dirty="0"/>
          </a:p>
        </p:txBody>
      </p:sp>
      <p:pic>
        <p:nvPicPr>
          <p:cNvPr id="7170" name="Picture 2" descr="F:\ФГ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0252"/>
            <a:ext cx="6562726" cy="5535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019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383" y="398464"/>
            <a:ext cx="10285942" cy="5945186"/>
          </a:xfrm>
        </p:spPr>
        <p:txBody>
          <a:bodyPr/>
          <a:lstStyle/>
          <a:p>
            <a:pPr marL="0" lvl="0" indent="0">
              <a:buClr>
                <a:srgbClr val="4F81BD"/>
              </a:buClr>
              <a:buNone/>
            </a:pPr>
            <a:r>
              <a:rPr lang="en-US" sz="2400" dirty="0" smtClean="0">
                <a:solidFill>
                  <a:srgbClr val="4F81BD"/>
                </a:solidFill>
              </a:rPr>
              <a:t>Communication</a:t>
            </a:r>
            <a:r>
              <a:rPr lang="ru-RU" sz="2400" dirty="0">
                <a:solidFill>
                  <a:srgbClr val="4F81BD"/>
                </a:solidFill>
              </a:rPr>
              <a:t>: </a:t>
            </a:r>
            <a:r>
              <a:rPr lang="ru-RU" sz="2400" dirty="0" smtClean="0">
                <a:solidFill>
                  <a:srgbClr val="4F81BD"/>
                </a:solidFill>
              </a:rPr>
              <a:t>умение распознавать свои эмоции и эмоции других</a:t>
            </a: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2050" name="Picture 2" descr="C:\Users\User\Desktop\э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5" y="1082792"/>
            <a:ext cx="8705849" cy="49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709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" y="504825"/>
            <a:ext cx="8731077" cy="5536537"/>
          </a:xfrm>
        </p:spPr>
        <p:txBody>
          <a:bodyPr/>
          <a:lstStyle/>
          <a:p>
            <a:pPr marL="0" lvl="0" indent="0">
              <a:buClr>
                <a:srgbClr val="4F81BD"/>
              </a:buClr>
              <a:buNone/>
            </a:pPr>
            <a:r>
              <a:rPr lang="en-US" sz="2400" dirty="0" smtClean="0">
                <a:solidFill>
                  <a:srgbClr val="4F81BD"/>
                </a:solidFill>
              </a:rPr>
              <a:t>Collaboration</a:t>
            </a:r>
            <a:r>
              <a:rPr lang="ru-RU" sz="2400" dirty="0" smtClean="0">
                <a:solidFill>
                  <a:srgbClr val="4F81BD"/>
                </a:solidFill>
              </a:rPr>
              <a:t>: обучение в сотрудничестве</a:t>
            </a:r>
          </a:p>
          <a:p>
            <a:pPr marL="0" lvl="0" indent="0">
              <a:buClr>
                <a:srgbClr val="4F81BD"/>
              </a:buClr>
              <a:buNone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User\Desktop\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683" y="1336996"/>
            <a:ext cx="8372342" cy="44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014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User\Desktop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785" y="666749"/>
            <a:ext cx="3887239" cy="557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9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1524" y="666750"/>
            <a:ext cx="4011391" cy="55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8815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54" y="361950"/>
            <a:ext cx="4387595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10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487" y="361951"/>
            <a:ext cx="4281648" cy="631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40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cs typeface="Times New Roman" pitchFamily="18" charset="0"/>
              </a:rPr>
              <a:t>В чем выражается сформированность глобальных компетенций?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5088384" y="2190751"/>
            <a:ext cx="4084191" cy="3850612"/>
          </a:xfrm>
        </p:spPr>
        <p:txBody>
          <a:bodyPr>
            <a:normAutofit/>
          </a:bodyPr>
          <a:lstStyle/>
          <a:p>
            <a:r>
              <a:rPr lang="ru-RU" dirty="0" smtClean="0"/>
              <a:t>Открытое, уважительное и</a:t>
            </a:r>
            <a:br>
              <a:rPr lang="ru-RU" dirty="0" smtClean="0"/>
            </a:br>
            <a:r>
              <a:rPr lang="ru-RU" dirty="0" smtClean="0"/>
              <a:t>эффективное взаимодействие</a:t>
            </a:r>
            <a:br>
              <a:rPr lang="ru-RU" dirty="0" smtClean="0"/>
            </a:br>
            <a:r>
              <a:rPr lang="ru-RU" dirty="0" smtClean="0"/>
              <a:t>с другими людьми на основе</a:t>
            </a:r>
            <a:br>
              <a:rPr lang="ru-RU" dirty="0" smtClean="0"/>
            </a:br>
            <a:r>
              <a:rPr lang="ru-RU" dirty="0" smtClean="0"/>
              <a:t>разделяемого всеми уважения</a:t>
            </a:r>
            <a:br>
              <a:rPr lang="ru-RU" dirty="0" smtClean="0"/>
            </a:br>
            <a:r>
              <a:rPr lang="ru-RU" dirty="0" smtClean="0"/>
              <a:t>к человеческому достоинству</a:t>
            </a:r>
            <a:br>
              <a:rPr lang="ru-RU" dirty="0" smtClean="0"/>
            </a:br>
            <a:r>
              <a:rPr lang="ru-RU" dirty="0" smtClean="0"/>
              <a:t>Эффективные</a:t>
            </a:r>
            <a:br>
              <a:rPr lang="ru-RU" dirty="0" smtClean="0"/>
            </a:br>
            <a:r>
              <a:rPr lang="ru-RU" dirty="0" smtClean="0"/>
              <a:t>индивидуальные или</a:t>
            </a:r>
            <a:br>
              <a:rPr lang="ru-RU" dirty="0" smtClean="0"/>
            </a:br>
            <a:r>
              <a:rPr lang="ru-RU" dirty="0" smtClean="0"/>
              <a:t>групповые действия</a:t>
            </a:r>
            <a:br>
              <a:rPr lang="ru-RU" dirty="0" smtClean="0"/>
            </a:br>
            <a:r>
              <a:rPr lang="ru-RU" dirty="0" smtClean="0"/>
              <a:t>(деятельность) во имя</a:t>
            </a:r>
            <a:br>
              <a:rPr lang="ru-RU" dirty="0" smtClean="0"/>
            </a:br>
            <a:r>
              <a:rPr lang="ru-RU" dirty="0" smtClean="0"/>
              <a:t>коллективного благополучия и</a:t>
            </a:r>
            <a:br>
              <a:rPr lang="ru-RU" dirty="0" smtClean="0"/>
            </a:br>
            <a:r>
              <a:rPr lang="ru-RU" dirty="0" smtClean="0"/>
              <a:t>устойчивого развития в</a:t>
            </a:r>
            <a:br>
              <a:rPr lang="ru-RU" dirty="0" smtClean="0"/>
            </a:br>
            <a:r>
              <a:rPr lang="ru-RU" dirty="0" smtClean="0"/>
              <a:t>различных ситуациях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609601" y="2057401"/>
            <a:ext cx="4251768" cy="3983962"/>
          </a:xfrm>
        </p:spPr>
        <p:txBody>
          <a:bodyPr>
            <a:normAutofit/>
          </a:bodyPr>
          <a:lstStyle/>
          <a:p>
            <a:r>
              <a:rPr lang="ru-RU" dirty="0" smtClean="0"/>
              <a:t>Критическое рассмотрение с</a:t>
            </a:r>
            <a:br>
              <a:rPr lang="ru-RU" dirty="0" smtClean="0"/>
            </a:br>
            <a:r>
              <a:rPr lang="ru-RU" dirty="0" smtClean="0"/>
              <a:t>различных точек зрения</a:t>
            </a:r>
            <a:br>
              <a:rPr lang="ru-RU" dirty="0" smtClean="0"/>
            </a:br>
            <a:r>
              <a:rPr lang="ru-RU" dirty="0" smtClean="0"/>
              <a:t>проблем глобального</a:t>
            </a:r>
            <a:br>
              <a:rPr lang="ru-RU" dirty="0" smtClean="0"/>
            </a:br>
            <a:r>
              <a:rPr lang="ru-RU" dirty="0" smtClean="0"/>
              <a:t>характера и межкультурного</a:t>
            </a:r>
            <a:br>
              <a:rPr lang="ru-RU" dirty="0" smtClean="0"/>
            </a:br>
            <a:r>
              <a:rPr lang="ru-RU" dirty="0" smtClean="0"/>
              <a:t>взаимодействия</a:t>
            </a:r>
            <a:br>
              <a:rPr lang="ru-RU" dirty="0" smtClean="0"/>
            </a:br>
            <a:r>
              <a:rPr lang="ru-RU" dirty="0" smtClean="0"/>
              <a:t>Осознание, как культурные,</a:t>
            </a:r>
            <a:br>
              <a:rPr lang="ru-RU" dirty="0" smtClean="0"/>
            </a:br>
            <a:r>
              <a:rPr lang="ru-RU" dirty="0" smtClean="0"/>
              <a:t>религиозные, политические,</a:t>
            </a:r>
            <a:br>
              <a:rPr lang="ru-RU" dirty="0" smtClean="0"/>
            </a:br>
            <a:r>
              <a:rPr lang="ru-RU" dirty="0" smtClean="0"/>
              <a:t>расовые и иные различия</a:t>
            </a:r>
            <a:br>
              <a:rPr lang="ru-RU" dirty="0" smtClean="0"/>
            </a:br>
            <a:r>
              <a:rPr lang="ru-RU" dirty="0" smtClean="0"/>
              <a:t>могут оказывать влияние на</a:t>
            </a:r>
            <a:br>
              <a:rPr lang="ru-RU" dirty="0" smtClean="0"/>
            </a:br>
            <a:r>
              <a:rPr lang="ru-RU" dirty="0" smtClean="0"/>
              <a:t>восприятие, суждения и</a:t>
            </a:r>
            <a:br>
              <a:rPr lang="ru-RU" dirty="0" smtClean="0"/>
            </a:br>
            <a:r>
              <a:rPr lang="ru-RU" dirty="0" smtClean="0"/>
              <a:t>взгляды (наши собственные и</a:t>
            </a:r>
            <a:br>
              <a:rPr lang="ru-RU" dirty="0" smtClean="0"/>
            </a:br>
            <a:r>
              <a:rPr lang="ru-RU" dirty="0" smtClean="0"/>
              <a:t>других людей)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98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95276" y="638356"/>
            <a:ext cx="10191750" cy="54036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Функциональная </a:t>
            </a:r>
            <a:r>
              <a:rPr lang="ru-RU" sz="3200" dirty="0">
                <a:solidFill>
                  <a:schemeClr val="tx1"/>
                </a:solidFill>
              </a:rPr>
              <a:t>грамотность – </a:t>
            </a:r>
            <a:endParaRPr lang="ru-RU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это </a:t>
            </a:r>
            <a:r>
              <a:rPr lang="ru-RU" sz="3200" dirty="0">
                <a:solidFill>
                  <a:schemeClr val="tx1"/>
                </a:solidFill>
              </a:rPr>
              <a:t>готовность и способность использовать постоянно приобретаемые в жизни знания, умения и навыки для решения максимально широкого спектра проблем и жизненных задач в различных сферах общения, деятельности и социальных </a:t>
            </a:r>
            <a:r>
              <a:rPr lang="ru-RU" sz="3200" dirty="0" smtClean="0">
                <a:solidFill>
                  <a:schemeClr val="tx1"/>
                </a:solidFill>
              </a:rPr>
              <a:t>взаимоотношений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2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851" y="609600"/>
            <a:ext cx="9420224" cy="1320800"/>
          </a:xfrm>
        </p:spPr>
        <p:txBody>
          <a:bodyPr>
            <a:normAutofit/>
          </a:bodyPr>
          <a:lstStyle/>
          <a:p>
            <a:r>
              <a:rPr lang="ru-RU" dirty="0" smtClean="0"/>
              <a:t>Компоненты функциональной </a:t>
            </a:r>
            <a:r>
              <a:rPr lang="ru-RU" dirty="0" smtClean="0"/>
              <a:t>грамотности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77333" y="1619251"/>
            <a:ext cx="8723841" cy="44221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500" b="1" dirty="0" smtClean="0"/>
              <a:t>Основные </a:t>
            </a:r>
            <a:r>
              <a:rPr lang="ru-RU" sz="2500" b="1" dirty="0" smtClean="0"/>
              <a:t>компоненты функциональной грамотности:</a:t>
            </a:r>
          </a:p>
          <a:p>
            <a:r>
              <a:rPr lang="en-US" sz="2500" dirty="0" smtClean="0"/>
              <a:t> </a:t>
            </a:r>
            <a:r>
              <a:rPr lang="ru-RU" sz="2500" dirty="0" smtClean="0"/>
              <a:t>читательская грамотность</a:t>
            </a:r>
            <a:r>
              <a:rPr lang="ru-RU" sz="2500" dirty="0" smtClean="0"/>
              <a:t>;</a:t>
            </a:r>
          </a:p>
          <a:p>
            <a:r>
              <a:rPr lang="en-US" sz="2500" dirty="0" smtClean="0"/>
              <a:t> </a:t>
            </a:r>
            <a:r>
              <a:rPr lang="ru-RU" sz="2500" dirty="0" smtClean="0"/>
              <a:t>финансовая грамотность</a:t>
            </a:r>
            <a:r>
              <a:rPr lang="ru-RU" sz="2500" dirty="0" smtClean="0"/>
              <a:t>;</a:t>
            </a:r>
          </a:p>
          <a:p>
            <a:r>
              <a:rPr lang="en-US" sz="2500" dirty="0" smtClean="0"/>
              <a:t> </a:t>
            </a:r>
            <a:r>
              <a:rPr lang="ru-RU" sz="2500" dirty="0" smtClean="0"/>
              <a:t>математическая грамотность</a:t>
            </a:r>
            <a:r>
              <a:rPr lang="ru-RU" sz="2500" dirty="0" smtClean="0"/>
              <a:t>;</a:t>
            </a:r>
          </a:p>
          <a:p>
            <a:r>
              <a:rPr lang="en-US" sz="2500" dirty="0" smtClean="0"/>
              <a:t> </a:t>
            </a:r>
            <a:r>
              <a:rPr lang="ru-RU" sz="2500" dirty="0" smtClean="0"/>
              <a:t>естественнонаучная грамотность.</a:t>
            </a:r>
          </a:p>
          <a:p>
            <a:pPr>
              <a:buNone/>
            </a:pPr>
            <a:r>
              <a:rPr lang="ru-RU" sz="2500" b="1" dirty="0" smtClean="0"/>
              <a:t>Дополнительные компоненты функциональной грамотности:</a:t>
            </a:r>
          </a:p>
          <a:p>
            <a:r>
              <a:rPr lang="en-US" sz="2500" dirty="0" smtClean="0"/>
              <a:t> </a:t>
            </a:r>
            <a:r>
              <a:rPr lang="ru-RU" sz="2500" dirty="0" smtClean="0"/>
              <a:t>глобальные компетенции</a:t>
            </a:r>
            <a:r>
              <a:rPr lang="ru-RU" sz="2500" dirty="0" smtClean="0"/>
              <a:t>;</a:t>
            </a:r>
          </a:p>
          <a:p>
            <a:r>
              <a:rPr lang="en-US" sz="2500" dirty="0" smtClean="0"/>
              <a:t> </a:t>
            </a:r>
            <a:r>
              <a:rPr lang="ru-RU" sz="2500" dirty="0" err="1" smtClean="0"/>
              <a:t>креативное</a:t>
            </a:r>
            <a:r>
              <a:rPr lang="ru-RU" sz="2500" dirty="0" smtClean="0"/>
              <a:t> мышление</a:t>
            </a:r>
            <a:r>
              <a:rPr lang="ru-RU" sz="2500" dirty="0" smtClean="0"/>
              <a:t>;</a:t>
            </a:r>
          </a:p>
          <a:p>
            <a:r>
              <a:rPr lang="en-US" sz="2500" dirty="0" smtClean="0"/>
              <a:t> </a:t>
            </a:r>
            <a:r>
              <a:rPr lang="ru-RU" sz="2500" dirty="0" smtClean="0"/>
              <a:t>разрешение проблем.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54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Глобальная компетентность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24934" y="1427164"/>
            <a:ext cx="8596668" cy="3880773"/>
          </a:xfrm>
        </p:spPr>
        <p:txBody>
          <a:bodyPr>
            <a:noAutofit/>
          </a:bodyPr>
          <a:lstStyle/>
          <a:p>
            <a:r>
              <a:rPr lang="ru-RU" sz="2500" dirty="0" smtClean="0"/>
              <a:t>- это способность критически рассматривать с различных точек зрения </a:t>
            </a:r>
            <a:r>
              <a:rPr lang="ru-RU" sz="2500" dirty="0" smtClean="0"/>
              <a:t>проблемы глобального </a:t>
            </a:r>
            <a:r>
              <a:rPr lang="ru-RU" sz="2500" dirty="0" smtClean="0"/>
              <a:t>характера и межкультурного взаимодействия: осознавать, как</a:t>
            </a:r>
            <a:br>
              <a:rPr lang="ru-RU" sz="2500" dirty="0" smtClean="0"/>
            </a:br>
            <a:r>
              <a:rPr lang="ru-RU" sz="2500" dirty="0" smtClean="0"/>
              <a:t>культурные, религиозные, политические, расовые и иные различия </a:t>
            </a:r>
            <a:r>
              <a:rPr lang="ru-RU" sz="2500" dirty="0" smtClean="0"/>
              <a:t>могут оказывать </a:t>
            </a:r>
            <a:r>
              <a:rPr lang="ru-RU" sz="2500" dirty="0" smtClean="0"/>
              <a:t>влияние на восприятие, суждения и взгляды - наши собственные и</a:t>
            </a:r>
            <a:br>
              <a:rPr lang="ru-RU" sz="2500" dirty="0" smtClean="0"/>
            </a:br>
            <a:r>
              <a:rPr lang="ru-RU" sz="2500" dirty="0" smtClean="0"/>
              <a:t>других людей: вступать в открытое, уважительное и </a:t>
            </a:r>
            <a:r>
              <a:rPr lang="ru-RU" sz="2500" dirty="0" smtClean="0"/>
              <a:t>эффективное взаимодействие </a:t>
            </a:r>
            <a:r>
              <a:rPr lang="ru-RU" sz="2500" dirty="0" smtClean="0"/>
              <a:t>с другими людьми на основе разделяемого всеми уважения </a:t>
            </a:r>
            <a:r>
              <a:rPr lang="ru-RU" sz="2500" dirty="0" smtClean="0"/>
              <a:t>к человеческому </a:t>
            </a:r>
            <a:r>
              <a:rPr lang="ru-RU" sz="2500" dirty="0" smtClean="0"/>
              <a:t>достоинству.</a:t>
            </a:r>
          </a:p>
          <a:p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xmlns="" val="9195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 исследовании PISA-2018 глобальные компетенции представлены как составляющие различных способностей и рассматриваются как: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1. способность рассматривать вопросы и ситуации местного, глобального и межкультурного значения (например, бедность, экономическая взаимозависимость, миграция, неравенство, экологические риски, конфликты, культурные различия и стереотипы)</a:t>
            </a:r>
            <a:endParaRPr lang="ru-RU" dirty="0"/>
          </a:p>
          <a:p>
            <a:r>
              <a:rPr lang="ru-RU" b="1" dirty="0"/>
              <a:t>2. способность понимать и ценить различные точки зрения и </a:t>
            </a:r>
            <a:r>
              <a:rPr lang="ru-RU" b="1" dirty="0" smtClean="0"/>
              <a:t>мировоззрения</a:t>
            </a:r>
          </a:p>
          <a:p>
            <a:r>
              <a:rPr lang="ru-RU" b="1" dirty="0"/>
              <a:t>3. способность наладить позитивное взаимодействие с людьми разного национального, этнического, религиозного, социального или культурного происхождения, или пола</a:t>
            </a:r>
            <a:endParaRPr lang="ru-RU" dirty="0"/>
          </a:p>
          <a:p>
            <a:r>
              <a:rPr lang="ru-RU" b="1" dirty="0"/>
              <a:t>4. способность и склонность предпринимать конструктивные действия в направлении устойчивого развития и коллективного благополучия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73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О</a:t>
            </a:r>
            <a:r>
              <a:rPr lang="ru-RU" sz="2400" dirty="0" smtClean="0"/>
              <a:t>собенности </a:t>
            </a:r>
            <a:r>
              <a:rPr lang="ru-RU" sz="2400" dirty="0"/>
              <a:t>направления глобальных компетенций в рамках функциональной грамотности: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/>
              <a:t>Отсутствие предмета «глобальные компетенции», меж – и </a:t>
            </a:r>
            <a:r>
              <a:rPr lang="ru-RU" dirty="0" err="1"/>
              <a:t>метапредметное</a:t>
            </a:r>
            <a:r>
              <a:rPr lang="ru-RU" dirty="0"/>
              <a:t> содержание (география, обществознание, история, биология, иностранный язык);</a:t>
            </a:r>
          </a:p>
          <a:p>
            <a:pPr lvl="0"/>
            <a:r>
              <a:rPr lang="ru-RU" dirty="0"/>
              <a:t>В процессе формирования достигаются личностные образовательные результаты;</a:t>
            </a:r>
          </a:p>
          <a:p>
            <a:pPr lvl="0"/>
            <a:r>
              <a:rPr lang="ru-RU" dirty="0" err="1"/>
              <a:t>Интегративность</a:t>
            </a:r>
            <a:r>
              <a:rPr lang="ru-RU" dirty="0"/>
              <a:t>, которая проявляется на уровне содержания ряда школьных предметов; на уровне социально значимых ценностей, на организационном уровне (командная работа учителей, взаимодействие всех участников образовательного процесса).</a:t>
            </a:r>
          </a:p>
          <a:p>
            <a:pPr lvl="0"/>
            <a:r>
              <a:rPr lang="ru-RU" dirty="0"/>
              <a:t>С</a:t>
            </a:r>
            <a:r>
              <a:rPr lang="ru-RU" dirty="0" smtClean="0"/>
              <a:t>вязь </a:t>
            </a:r>
            <a:r>
              <a:rPr lang="ru-RU" dirty="0"/>
              <a:t>с воспитательной работой школы, с воспитанием в семье и самовоспитанием; </a:t>
            </a:r>
            <a:endParaRPr lang="ru-RU" dirty="0" smtClean="0"/>
          </a:p>
          <a:p>
            <a:pPr lvl="0"/>
            <a:r>
              <a:rPr lang="ru-RU" dirty="0" smtClean="0"/>
              <a:t>Непосредственная </a:t>
            </a:r>
            <a:r>
              <a:rPr lang="ru-RU" dirty="0"/>
              <a:t>ориентация на </a:t>
            </a:r>
            <a:r>
              <a:rPr lang="ru-RU" dirty="0" err="1" smtClean="0"/>
              <a:t>soft-skills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33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553"/>
          <a:stretch>
            <a:fillRect/>
          </a:stretch>
        </p:blipFill>
        <p:spPr bwMode="auto">
          <a:xfrm>
            <a:off x="902058" y="3419475"/>
            <a:ext cx="9249226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599" y="409574"/>
            <a:ext cx="8543926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 smtClean="0"/>
              <a:t>Глобальная компетентность </a:t>
            </a:r>
            <a:r>
              <a:rPr lang="ru-RU" sz="2500" dirty="0" smtClean="0"/>
              <a:t>- это компонент функциональной грамотности, направленный </a:t>
            </a:r>
            <a:r>
              <a:rPr lang="ru-RU" sz="2500" dirty="0" smtClean="0"/>
              <a:t>на формирование </a:t>
            </a:r>
            <a:r>
              <a:rPr lang="ru-RU" sz="2500" dirty="0" smtClean="0"/>
              <a:t>у ученика универсальных навыков и непосредственно ориентированный </a:t>
            </a:r>
            <a:r>
              <a:rPr lang="ru-RU" sz="2500" dirty="0" smtClean="0"/>
              <a:t>на формирование </a:t>
            </a:r>
            <a:r>
              <a:rPr lang="en-US" sz="2500" dirty="0" smtClean="0"/>
              <a:t>Soft skills </a:t>
            </a:r>
            <a:r>
              <a:rPr lang="ru-RU" sz="2500" dirty="0" smtClean="0"/>
              <a:t>или навыков 21 века: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700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Способы формирования глобальных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компетенций на уроках английского языка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533525"/>
            <a:ext cx="8883477" cy="4507837"/>
          </a:xfrm>
        </p:spPr>
        <p:txBody>
          <a:bodyPr>
            <a:noAutofit/>
          </a:bodyPr>
          <a:lstStyle/>
          <a:p>
            <a:pPr lvl="0"/>
            <a:r>
              <a:rPr lang="ru-RU" sz="2300" dirty="0" smtClean="0"/>
              <a:t>создавать </a:t>
            </a:r>
            <a:r>
              <a:rPr lang="ru-RU" sz="2300" dirty="0"/>
              <a:t>ситуации, в которых учитель не является центральной фигурой; учащийся должен осознавать, что изучение иностранного языка в большей степени связано с его личностью и интересами, нежели с заданными учителем приемами и средствами обучения; </a:t>
            </a:r>
          </a:p>
          <a:p>
            <a:pPr lvl="0"/>
            <a:r>
              <a:rPr lang="ru-RU" sz="2300" dirty="0"/>
              <a:t>учить ребенка работать над языком самостоятельно на уровне его физических интеллектуальных и эмоциональных возможностей – следовательно, обеспечить дифференциацию и индивидуализацию учебного процесса; </a:t>
            </a:r>
          </a:p>
          <a:p>
            <a:pPr lvl="0"/>
            <a:r>
              <a:rPr lang="ru-RU" sz="2300" dirty="0"/>
              <a:t>предусматривать различные формы работы в классе: индивидуальную, групповую, коллективную, в полной мере стимулирующие активность обучаемых, их самостоятельность и творчество. </a:t>
            </a:r>
          </a:p>
          <a:p>
            <a:pPr marL="0" indent="0">
              <a:buNone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29130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Способы формирования глобальных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компетенций на уроках английского языка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533526"/>
            <a:ext cx="8883477" cy="2990850"/>
          </a:xfrm>
        </p:spPr>
        <p:txBody>
          <a:bodyPr>
            <a:noAutofit/>
          </a:bodyPr>
          <a:lstStyle/>
          <a:p>
            <a:pPr lvl="0"/>
            <a:r>
              <a:rPr lang="ru-RU" sz="2300" dirty="0"/>
              <a:t>создавать атмосферу, в которой ученик чувствует себя комфортно и свободно; стимулировать интересы обучаемого, развивать у него желание практически использовать иностранный язык, а так же потребность учиться, делая тем самым реальным достижением успеха в овладении предметом; </a:t>
            </a:r>
          </a:p>
          <a:p>
            <a:pPr lvl="0"/>
            <a:r>
              <a:rPr lang="ru-RU" sz="2300" dirty="0"/>
              <a:t>затрагивать личность ученика в целом, вовлекать в учебный процесс его чувства, эмоции и ощущения, соотноситься с его реальными потребностями, стимулировать его речевые, когнитивные, творческие способности; </a:t>
            </a:r>
          </a:p>
          <a:p>
            <a:pPr lvl="0"/>
            <a:r>
              <a:rPr lang="ru-RU" sz="2300" dirty="0"/>
              <a:t>активизировать ученика, делая его главным действующим лицом в учебном процессе, активно взаимодействующим с другими участниками этого процесса; </a:t>
            </a:r>
          </a:p>
          <a:p>
            <a:pPr marL="0" indent="0">
              <a:buNone/>
            </a:pP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xmlns="" val="29130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718</TotalTime>
  <Words>560</Words>
  <Application>Microsoft Office PowerPoint</Application>
  <PresentationFormat>Произвольный</PresentationFormat>
  <Paragraphs>48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Грань</vt:lpstr>
      <vt:lpstr> Формирование глобальной компетенции как компонента функциональной грамотности при обучении английскому языку </vt:lpstr>
      <vt:lpstr>Слайд 2</vt:lpstr>
      <vt:lpstr>Компоненты функциональной грамотности</vt:lpstr>
      <vt:lpstr>Глобальная компетентность </vt:lpstr>
      <vt:lpstr>В исследовании PISA-2018 глобальные компетенции представлены как составляющие различных способностей и рассматриваются как: </vt:lpstr>
      <vt:lpstr>Особенности направления глобальных компетенций в рамках функциональной грамотности: </vt:lpstr>
      <vt:lpstr>Слайд 7</vt:lpstr>
      <vt:lpstr>Способы формирования глобальных  компетенций на уроках английского языка </vt:lpstr>
      <vt:lpstr>Способы формирования глобальных  компетенций на уроках английского языка </vt:lpstr>
      <vt:lpstr>Глобальные тенденции развития</vt:lpstr>
      <vt:lpstr>Слайд 11</vt:lpstr>
      <vt:lpstr>Communication: установление контактов, умение успешно договариваться, убедительно,  аргументировать свою позицию</vt:lpstr>
      <vt:lpstr>Communication: установление отношений, преодоление конфликтов</vt:lpstr>
      <vt:lpstr>Слайд 14</vt:lpstr>
      <vt:lpstr>Слайд 15</vt:lpstr>
      <vt:lpstr>Слайд 16</vt:lpstr>
      <vt:lpstr>Слайд 17</vt:lpstr>
      <vt:lpstr>Слайд 18</vt:lpstr>
      <vt:lpstr>В чем выражается сформированность глобальных компетенций?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глобальных компетенций на уроках английского языка</dc:title>
  <dc:creator>DNS</dc:creator>
  <cp:lastModifiedBy>User Windows</cp:lastModifiedBy>
  <cp:revision>51</cp:revision>
  <dcterms:created xsi:type="dcterms:W3CDTF">2022-01-30T15:55:38Z</dcterms:created>
  <dcterms:modified xsi:type="dcterms:W3CDTF">2023-10-12T17:09:32Z</dcterms:modified>
</cp:coreProperties>
</file>