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8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32" r:id="rId2"/>
  </p:sldMasterIdLst>
  <p:notesMasterIdLst>
    <p:notesMasterId r:id="rId38"/>
  </p:notesMasterIdLst>
  <p:sldIdLst>
    <p:sldId id="256" r:id="rId3"/>
    <p:sldId id="257" r:id="rId4"/>
    <p:sldId id="258" r:id="rId5"/>
    <p:sldId id="261" r:id="rId6"/>
    <p:sldId id="260" r:id="rId7"/>
    <p:sldId id="301" r:id="rId8"/>
    <p:sldId id="30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93" r:id="rId23"/>
    <p:sldId id="292" r:id="rId24"/>
    <p:sldId id="291" r:id="rId25"/>
    <p:sldId id="290" r:id="rId26"/>
    <p:sldId id="287" r:id="rId27"/>
    <p:sldId id="289" r:id="rId28"/>
    <p:sldId id="286" r:id="rId29"/>
    <p:sldId id="284" r:id="rId30"/>
    <p:sldId id="283" r:id="rId31"/>
    <p:sldId id="282" r:id="rId32"/>
    <p:sldId id="295" r:id="rId33"/>
    <p:sldId id="296" r:id="rId34"/>
    <p:sldId id="297" r:id="rId35"/>
    <p:sldId id="298" r:id="rId36"/>
    <p:sldId id="300" r:id="rId3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7B8444-8F98-4CDC-BE60-BA2DFDA24BDA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8D931B-1FAE-4EFD-BCF7-03DABAD233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67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1CC2E0-52B9-412E-A0EE-5F9925603BF2}" type="datetime1">
              <a:rPr lang="ru-RU" smtClean="0"/>
              <a:t>24.11.2023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7FD54-88FC-4F2F-AEE2-91EF465B5D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5824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A8FF-A06D-4DAD-8EBB-5F733996C690}" type="datetime1">
              <a:rPr lang="ru-RU" smtClean="0"/>
              <a:t>24.11.2023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15C57-4A10-4C23-A418-3DF2A01D32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098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B7682A-832C-4CB2-B3FA-E3CC07EA42E7}" type="datetime1">
              <a:rPr lang="ru-RU" smtClean="0"/>
              <a:t>24.11.2023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4EF2F-2D98-41E1-ABED-05C65F4392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0666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680FBDB-E9A9-4AEE-A8D3-B1760B3C8442}" type="datetime1">
              <a:rPr lang="ru-RU" smtClean="0"/>
              <a:t>24.11.2023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24C05F4-F695-4639-8E77-924B6680AC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5477987"/>
      </p:ext>
    </p:extLst>
  </p:cSld>
  <p:clrMapOvr>
    <a:masterClrMapping/>
  </p:clrMapOvr>
  <p:transition spd="med">
    <p:cover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C029BF0-1E0A-4B16-92D7-958F81618B5E}" type="datetime1">
              <a:rPr lang="ru-RU" smtClean="0"/>
              <a:t>24.11.2023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BD8F806-0DDB-4350-9B2F-341AB04A40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1052564"/>
      </p:ext>
    </p:extLst>
  </p:cSld>
  <p:clrMapOvr>
    <a:masterClrMapping/>
  </p:clrMapOvr>
  <p:transition spd="med">
    <p:cover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887054F-D40D-4CF3-BE82-10D20C8AC5CD}" type="datetime1">
              <a:rPr lang="ru-RU" smtClean="0"/>
              <a:t>24.11.2023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1E97B5A-F7FE-4F2C-82C7-FE738847D4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2693437"/>
      </p:ext>
    </p:extLst>
  </p:cSld>
  <p:clrMapOvr>
    <a:masterClrMapping/>
  </p:clrMapOvr>
  <p:transition spd="med">
    <p:cover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226C10B-894B-4F1E-84C0-4F90710C829F}" type="datetime1">
              <a:rPr lang="ru-RU" smtClean="0"/>
              <a:t>24.11.2023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0AA0A37-6AEA-49E8-A83F-00E50D0C3C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5047251"/>
      </p:ext>
    </p:extLst>
  </p:cSld>
  <p:clrMapOvr>
    <a:masterClrMapping/>
  </p:clrMapOvr>
  <p:transition spd="med">
    <p:cover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4B685EE-5FBE-4495-A4AC-47FD3DCB1AA3}" type="datetime1">
              <a:rPr lang="ru-RU" smtClean="0"/>
              <a:t>24.11.2023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D4CB2A7-BCDA-4F8D-9F7F-28D2C6FBB7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6569230"/>
      </p:ext>
    </p:extLst>
  </p:cSld>
  <p:clrMapOvr>
    <a:masterClrMapping/>
  </p:clrMapOvr>
  <p:transition spd="med">
    <p:cover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FE185D2-2C5F-4D91-81BB-76CA87656B0F}" type="datetime1">
              <a:rPr lang="ru-RU" smtClean="0"/>
              <a:t>24.11.2023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223BF43-D453-47D4-B3D3-D967E101C3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7121376"/>
      </p:ext>
    </p:extLst>
  </p:cSld>
  <p:clrMapOvr>
    <a:masterClrMapping/>
  </p:clrMapOvr>
  <p:transition spd="med">
    <p:cover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2C3DEB5-64F6-4964-AEC2-A330F99060A3}" type="datetime1">
              <a:rPr lang="ru-RU" smtClean="0"/>
              <a:t>24.11.2023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BFBEBB8-E38A-42CC-B410-C265C41B7E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5011189"/>
      </p:ext>
    </p:extLst>
  </p:cSld>
  <p:clrMapOvr>
    <a:masterClrMapping/>
  </p:clrMapOvr>
  <p:transition spd="med">
    <p:cover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1DB9422-A6C1-4549-9D8B-B839F6E148F9}" type="datetime1">
              <a:rPr lang="ru-RU" smtClean="0"/>
              <a:t>24.11.2023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D297A3D-0C39-4B62-8F92-EA5A5FD150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7389817"/>
      </p:ext>
    </p:extLst>
  </p:cSld>
  <p:clrMapOvr>
    <a:masterClrMapping/>
  </p:clrMapOvr>
  <p:transition spd="med">
    <p:cover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4690B8-F5BF-4B47-B8BC-2F8FBF0398D2}" type="datetime1">
              <a:rPr lang="ru-RU" smtClean="0"/>
              <a:t>24.11.2023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AE641-BEBC-43B9-837A-0AC481821D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38745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F2411E2-7B05-4333-B465-9F97F0B591B7}" type="datetime1">
              <a:rPr lang="ru-RU" smtClean="0"/>
              <a:t>24.11.2023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266AE9D-50E2-4D6C-927C-5288853A54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9829548"/>
      </p:ext>
    </p:extLst>
  </p:cSld>
  <p:clrMapOvr>
    <a:masterClrMapping/>
  </p:clrMapOvr>
  <p:transition spd="med">
    <p:cover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8D5E227-27C7-4E90-BDA1-ED15B4813CE1}" type="datetime1">
              <a:rPr lang="ru-RU" smtClean="0"/>
              <a:t>24.11.2023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8B113E2-AF94-4455-BCA9-A2905075FB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0074777"/>
      </p:ext>
    </p:extLst>
  </p:cSld>
  <p:clrMapOvr>
    <a:masterClrMapping/>
  </p:clrMapOvr>
  <p:transition spd="med">
    <p:cover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5A2F511-AB98-4F59-8155-FD5854AAFC43}" type="datetime1">
              <a:rPr lang="ru-RU" smtClean="0"/>
              <a:t>24.11.2023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27D74F2-422D-41BF-A053-DDC10923D2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2769704"/>
      </p:ext>
    </p:extLst>
  </p:cSld>
  <p:clrMapOvr>
    <a:masterClrMapping/>
  </p:clrMapOvr>
  <p:transition spd="med">
    <p:cover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667C202-2646-4E38-A018-35DA2D259E52}" type="datetime1">
              <a:rPr lang="ru-RU" smtClean="0"/>
              <a:t>24.11.2023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E19C1BB-8B8C-4902-8844-A69BFAF374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646351"/>
      </p:ext>
    </p:extLst>
  </p:cSld>
  <p:clrMapOvr>
    <a:masterClrMapping/>
  </p:clrMapOvr>
  <p:transition spd="med">
    <p:cover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CC634F-0505-4FF8-9019-8E57F8A9A82B}" type="datetime1">
              <a:rPr lang="ru-RU" smtClean="0"/>
              <a:t>24.11.2023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2F79C-BC9B-47E6-A079-8F2E39A524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7006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2B7A9-8568-49A5-BD31-3D2371D89713}" type="datetime1">
              <a:rPr lang="ru-RU" smtClean="0"/>
              <a:t>24.11.2023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DC2FA-EE31-4406-B575-07FA384D31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7476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69BF5-48AC-46B7-AF76-8E82493A058E}" type="datetime1">
              <a:rPr lang="ru-RU" smtClean="0"/>
              <a:t>24.11.2023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59EEC-6FFC-4714-B189-C1B2F6CE00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4822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6E400-1051-4706-9055-9B8C646EF852}" type="datetime1">
              <a:rPr lang="ru-RU" smtClean="0"/>
              <a:t>24.11.2023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77475-41BF-432D-BEB6-68E70A9E6D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3301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34052-33B5-4AD3-92F6-A607A31CC559}" type="datetime1">
              <a:rPr lang="ru-RU" smtClean="0"/>
              <a:t>24.11.2023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AF02E-EF0C-4485-967E-CEDD650AA2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72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BF68A3-A395-44B5-9B22-EDEF6FB9907C}" type="datetime1">
              <a:rPr lang="ru-RU" smtClean="0"/>
              <a:t>24.11.2023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0AC68-0447-4A50-9708-C925C37985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659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BF280D-88FC-476B-A053-60219DE976B5}" type="datetime1">
              <a:rPr lang="ru-RU" smtClean="0"/>
              <a:t>24.11.2023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E61DC-FD10-4A37-B2C1-A6B308271D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1914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0DC6E74-8BA6-4235-9823-CD3EEE58513C}" type="datetime1">
              <a:rPr lang="ru-RU" smtClean="0"/>
              <a:t>24.11.2023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AE5AA01-81A7-43A5-895C-037384CADC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384344D-10D3-4DA5-AD71-6E91211E79BF}" type="datetime1">
              <a:rPr lang="ru-RU" smtClean="0"/>
              <a:t>24.11.2023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ADAA97C-C4C7-444F-866F-92B98677B9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</p:sldLayoutIdLst>
  <p:transition spd="med">
    <p:cover dir="u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7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8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0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1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2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3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4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5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6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7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8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9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0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1.jp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http://gelz.net/upload/video/229/22929dad048c082224859cb7bdd8702e.jpg" TargetMode="External"/><Relationship Id="rId13" Type="http://schemas.openxmlformats.org/officeDocument/2006/relationships/hyperlink" Target="http://ural-metall.com/files/platina.jpg" TargetMode="External"/><Relationship Id="rId18" Type="http://schemas.openxmlformats.org/officeDocument/2006/relationships/hyperlink" Target="http://www.anglerslifelist.com/sites/all/files/anglers/O-nerka_1.jpg" TargetMode="External"/><Relationship Id="rId26" Type="http://schemas.openxmlformats.org/officeDocument/2006/relationships/hyperlink" Target="http://pravdapfo.ru/sites/default/files/styles/node_preview/public/1280px-rechnoy_port._cheboksary.jpg?itok=mZJ8uz4n" TargetMode="External"/><Relationship Id="rId3" Type="http://schemas.openxmlformats.org/officeDocument/2006/relationships/hyperlink" Target="http://www.clipartbest.com/cliparts/niB/Bok/niBBok9MT.jpeg" TargetMode="External"/><Relationship Id="rId21" Type="http://schemas.openxmlformats.org/officeDocument/2006/relationships/hyperlink" Target="http://photo.7ya.ru/ph/2005/9/14/1126684287484.jpg" TargetMode="External"/><Relationship Id="rId7" Type="http://schemas.openxmlformats.org/officeDocument/2006/relationships/hyperlink" Target="http://cdn2.rf-sp.ru/c2/79/c2795750e285b8358b6fe6469c9392af.jpg" TargetMode="External"/><Relationship Id="rId12" Type="http://schemas.openxmlformats.org/officeDocument/2006/relationships/hyperlink" Target="http://spb.comeandsee.ru/wp-content/uploads/2011/09/razvodnie-mosti-sankt-peterburga1.jpg" TargetMode="External"/><Relationship Id="rId17" Type="http://schemas.openxmlformats.org/officeDocument/2006/relationships/hyperlink" Target="http://www.gogetnews.info/uploads/posts/2016-02/thumbs/1454678500_ryba-mech-nochnaya.jpg" TargetMode="External"/><Relationship Id="rId25" Type="http://schemas.openxmlformats.org/officeDocument/2006/relationships/hyperlink" Target="http://www.tradurreilgiappone.com/wp-content/uploads/2013/12/normal_1008_composite_volc_Fujiyama.jpg" TargetMode="External"/><Relationship Id="rId2" Type="http://schemas.openxmlformats.org/officeDocument/2006/relationships/hyperlink" Target="http://vladimir.doski.ru/i/94/13/941371.png" TargetMode="External"/><Relationship Id="rId16" Type="http://schemas.openxmlformats.org/officeDocument/2006/relationships/hyperlink" Target="http://www.avrupagazete.com/files/pirana_818414342.jpg" TargetMode="External"/><Relationship Id="rId20" Type="http://schemas.openxmlformats.org/officeDocument/2006/relationships/hyperlink" Target="https://71.img.avito.st/640x480/2008385171.jpg" TargetMode="External"/><Relationship Id="rId29" Type="http://schemas.openxmlformats.org/officeDocument/2006/relationships/hyperlink" Target="http://gosnovosti.com/wp-content/uploads/2014/12/%D0%A7%D0%B5%D1%87%D0%B5%D0%BD%D1%81%D0%BA%D0%B0%D1%8F-%D0%A0%D0%B5%D1%81%D0%BF%D1%83%D0%B1%D0%BB%D0%B8%D0%BA%D0%B0-2-300x225.jpg" TargetMode="Externa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://coxcomb.ru/wp-content/uploads/2013/01/umka1.jpg" TargetMode="External"/><Relationship Id="rId11" Type="http://schemas.openxmlformats.org/officeDocument/2006/relationships/hyperlink" Target="http://www.pianogalerie-dresden.de/fileadmin/media/topcontent/02_verkauf.jpg" TargetMode="External"/><Relationship Id="rId24" Type="http://schemas.openxmlformats.org/officeDocument/2006/relationships/hyperlink" Target="http://fbsport.ru/img/equipment/0504/2sm_1.jpg" TargetMode="External"/><Relationship Id="rId5" Type="http://schemas.openxmlformats.org/officeDocument/2006/relationships/hyperlink" Target="http://4.bp.blogspot.com/-wq35I8zUK1E/UCvqL66_XaI/AAAAAAAAAgM/Gur7iBOiWr4/s1600/peter_pan_and_wendy_3_by_giacobino.jpg" TargetMode="External"/><Relationship Id="rId15" Type="http://schemas.openxmlformats.org/officeDocument/2006/relationships/hyperlink" Target="http://fs1.ppt4web.ru/images/3958/62764/640/img4.jpg" TargetMode="External"/><Relationship Id="rId23" Type="http://schemas.openxmlformats.org/officeDocument/2006/relationships/hyperlink" Target="https://pp.vk.me/c622025/v622025147/4fed/ezEFw0a947Y.jpg" TargetMode="External"/><Relationship Id="rId28" Type="http://schemas.openxmlformats.org/officeDocument/2006/relationships/hyperlink" Target="http://live-up.co/wp-content/uploads/2015/01/Laird_green_lentils_w_copy-282x215.jpg" TargetMode="External"/><Relationship Id="rId10" Type="http://schemas.openxmlformats.org/officeDocument/2006/relationships/hyperlink" Target="https://awlnetwork-static-theawl.netdna-ssl.com/wp-content/uploads/sites/3/2012/10/521px-Umlaut_forms-375x431.jpg" TargetMode="External"/><Relationship Id="rId19" Type="http://schemas.openxmlformats.org/officeDocument/2006/relationships/hyperlink" Target="http://www.clipart-fr.com/en/data/clipart/zodiac/zodiac_007.gif" TargetMode="External"/><Relationship Id="rId4" Type="http://schemas.openxmlformats.org/officeDocument/2006/relationships/hyperlink" Target="http://mbdoy34.ucoz.ru/graffiti/bezymjannyj.png" TargetMode="External"/><Relationship Id="rId9" Type="http://schemas.openxmlformats.org/officeDocument/2006/relationships/hyperlink" Target="http://img.yeah1.com/upload/news/12102014/1413106303_KATHRYN_MACCORMICK_(6).jpg" TargetMode="External"/><Relationship Id="rId14" Type="http://schemas.openxmlformats.org/officeDocument/2006/relationships/hyperlink" Target="http://crosti.ru/patterns/00/05/0e/31ba870475/picture.jpg" TargetMode="External"/><Relationship Id="rId22" Type="http://schemas.openxmlformats.org/officeDocument/2006/relationships/hyperlink" Target="http://cs10502.vk.me/u29523538/122910799/x_01ba4b42.jpg" TargetMode="External"/><Relationship Id="rId27" Type="http://schemas.openxmlformats.org/officeDocument/2006/relationships/hyperlink" Target="https://img3.goodfon.ru/original/320x240/e/f5/pechene-sahar-sladkoe-mnogo.jpg" TargetMode="External"/><Relationship Id="rId30" Type="http://schemas.openxmlformats.org/officeDocument/2006/relationships/hyperlink" Target="http://www.otule.ru/uploads/posts/2013-01/thumbs/1358710303_26.jpg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31.xml"/><Relationship Id="rId18" Type="http://schemas.openxmlformats.org/officeDocument/2006/relationships/slide" Target="slide27.xml"/><Relationship Id="rId26" Type="http://schemas.openxmlformats.org/officeDocument/2006/relationships/slide" Target="slide9.xml"/><Relationship Id="rId3" Type="http://schemas.openxmlformats.org/officeDocument/2006/relationships/slide" Target="slide10.xml"/><Relationship Id="rId21" Type="http://schemas.openxmlformats.org/officeDocument/2006/relationships/slide" Target="slide13.xml"/><Relationship Id="rId7" Type="http://schemas.openxmlformats.org/officeDocument/2006/relationships/slide" Target="slide30.xml"/><Relationship Id="rId12" Type="http://schemas.openxmlformats.org/officeDocument/2006/relationships/slide" Target="slide26.xml"/><Relationship Id="rId17" Type="http://schemas.openxmlformats.org/officeDocument/2006/relationships/slide" Target="slide22.xml"/><Relationship Id="rId25" Type="http://schemas.openxmlformats.org/officeDocument/2006/relationships/slide" Target="slide33.xml"/><Relationship Id="rId2" Type="http://schemas.openxmlformats.org/officeDocument/2006/relationships/slide" Target="slide5.xml"/><Relationship Id="rId16" Type="http://schemas.openxmlformats.org/officeDocument/2006/relationships/slide" Target="slide17.xml"/><Relationship Id="rId20" Type="http://schemas.openxmlformats.org/officeDocument/2006/relationships/slide" Target="slide8.xml"/><Relationship Id="rId29" Type="http://schemas.openxmlformats.org/officeDocument/2006/relationships/slide" Target="slide2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5.xml"/><Relationship Id="rId11" Type="http://schemas.openxmlformats.org/officeDocument/2006/relationships/slide" Target="slide21.xml"/><Relationship Id="rId24" Type="http://schemas.openxmlformats.org/officeDocument/2006/relationships/slide" Target="slide28.xml"/><Relationship Id="rId5" Type="http://schemas.openxmlformats.org/officeDocument/2006/relationships/slide" Target="slide20.xml"/><Relationship Id="rId15" Type="http://schemas.openxmlformats.org/officeDocument/2006/relationships/slide" Target="slide12.xml"/><Relationship Id="rId23" Type="http://schemas.openxmlformats.org/officeDocument/2006/relationships/slide" Target="slide23.xml"/><Relationship Id="rId28" Type="http://schemas.openxmlformats.org/officeDocument/2006/relationships/slide" Target="slide19.xml"/><Relationship Id="rId10" Type="http://schemas.openxmlformats.org/officeDocument/2006/relationships/slide" Target="slide16.xml"/><Relationship Id="rId19" Type="http://schemas.openxmlformats.org/officeDocument/2006/relationships/slide" Target="slide32.xml"/><Relationship Id="rId31" Type="http://schemas.openxmlformats.org/officeDocument/2006/relationships/slide" Target="slide34.xml"/><Relationship Id="rId4" Type="http://schemas.openxmlformats.org/officeDocument/2006/relationships/slide" Target="slide15.xml"/><Relationship Id="rId9" Type="http://schemas.openxmlformats.org/officeDocument/2006/relationships/slide" Target="slide11.xml"/><Relationship Id="rId14" Type="http://schemas.openxmlformats.org/officeDocument/2006/relationships/slide" Target="slide7.xml"/><Relationship Id="rId22" Type="http://schemas.openxmlformats.org/officeDocument/2006/relationships/slide" Target="slide18.xml"/><Relationship Id="rId27" Type="http://schemas.openxmlformats.org/officeDocument/2006/relationships/slide" Target="slide14.xml"/><Relationship Id="rId30" Type="http://schemas.openxmlformats.org/officeDocument/2006/relationships/slide" Target="slide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35696" y="404664"/>
            <a:ext cx="7052320" cy="3384376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rgbClr val="0000CC"/>
                </a:solidFill>
              </a:rPr>
              <a:t>Интеллектуальная игра</a:t>
            </a:r>
            <a:br>
              <a:rPr lang="ru-RU" sz="4800" b="1" dirty="0" smtClean="0">
                <a:solidFill>
                  <a:srgbClr val="0000CC"/>
                </a:solidFill>
              </a:rPr>
            </a:br>
            <a:r>
              <a:rPr lang="ru-RU" sz="4800" b="1" dirty="0" smtClean="0">
                <a:solidFill>
                  <a:srgbClr val="0000CC"/>
                </a:solidFill>
              </a:rPr>
              <a:t>«Эрудит-бой» </a:t>
            </a:r>
            <a:br>
              <a:rPr lang="ru-RU" sz="4800" b="1" dirty="0" smtClean="0">
                <a:solidFill>
                  <a:srgbClr val="0000CC"/>
                </a:solidFill>
              </a:rPr>
            </a:br>
            <a:r>
              <a:rPr lang="ru-RU" sz="4800" b="1" dirty="0" smtClean="0">
                <a:solidFill>
                  <a:srgbClr val="0000CC"/>
                </a:solidFill>
              </a:rPr>
              <a:t/>
            </a:r>
            <a:br>
              <a:rPr lang="ru-RU" sz="4800" b="1" dirty="0" smtClean="0">
                <a:solidFill>
                  <a:srgbClr val="0000CC"/>
                </a:solidFill>
              </a:rPr>
            </a:br>
            <a:r>
              <a:rPr lang="ru-RU" sz="4800" b="1" dirty="0" smtClean="0">
                <a:solidFill>
                  <a:srgbClr val="0000CC"/>
                </a:solidFill>
              </a:rPr>
              <a:t>(9 класс)</a:t>
            </a:r>
            <a:endParaRPr lang="ru-RU" sz="4800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3968" y="4724400"/>
            <a:ext cx="4744144" cy="1752600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2400" b="1" dirty="0" smtClean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37FD54-88FC-4F2F-AEE2-91EF465B5D00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620688"/>
            <a:ext cx="4485878" cy="44858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588224" y="6008926"/>
            <a:ext cx="16678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000000"/>
                </a:solidFill>
                <a:hlinkClick r:id="rId2" action="ppaction://hlinksldjump"/>
              </a:rPr>
              <a:t>ТАБЛО</a:t>
            </a:r>
            <a:endParaRPr lang="ru-RU" sz="4000" b="1" dirty="0">
              <a:solidFill>
                <a:srgbClr val="0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01208"/>
            <a:ext cx="1944687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280592"/>
            <a:ext cx="8540744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00CC"/>
                </a:solidFill>
              </a:rPr>
              <a:t>Он нашёл </a:t>
            </a:r>
            <a:r>
              <a:rPr lang="ru-RU" sz="2400" b="1" dirty="0">
                <a:solidFill>
                  <a:srgbClr val="0000CC"/>
                </a:solidFill>
              </a:rPr>
              <a:t>себе двухголового друга, от которого пахло молоком, а озвучила обоих Клара Румянова.</a:t>
            </a:r>
            <a:endParaRPr lang="ru-RU" sz="2400" b="1" dirty="0">
              <a:solidFill>
                <a:srgbClr val="0000CC"/>
              </a:solidFill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965602" y="3118207"/>
            <a:ext cx="913135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Ум</a:t>
            </a:r>
            <a:r>
              <a:rPr lang="ru-RU" sz="2400" b="1" dirty="0" smtClean="0">
                <a:solidFill>
                  <a:srgbClr val="0000CC"/>
                </a:solidFill>
              </a:rPr>
              <a:t>ка</a:t>
            </a:r>
            <a:endParaRPr lang="ru-RU" sz="2400" b="1" dirty="0">
              <a:solidFill>
                <a:srgbClr val="0000CC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FBEBB8-E38A-42CC-B410-C265C41B7EAC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45496"/>
            <a:ext cx="5658782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173366"/>
      </p:ext>
    </p:extLst>
  </p:cSld>
  <p:clrMapOvr>
    <a:masterClrMapping/>
  </p:clrMapOvr>
  <p:transition spd="med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660232" y="6008926"/>
            <a:ext cx="16678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000000"/>
                </a:solidFill>
                <a:hlinkClick r:id="rId2" action="ppaction://hlinksldjump"/>
              </a:rPr>
              <a:t>ТАБЛО</a:t>
            </a:r>
            <a:endParaRPr lang="ru-RU" sz="4000" b="1" dirty="0">
              <a:solidFill>
                <a:srgbClr val="00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73183"/>
            <a:ext cx="1944687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14170" y="260647"/>
            <a:ext cx="683632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00CC"/>
                </a:solidFill>
              </a:rPr>
              <a:t>Без </a:t>
            </a:r>
            <a:r>
              <a:rPr lang="ru-RU" sz="2400" b="1" dirty="0">
                <a:solidFill>
                  <a:srgbClr val="0000CC"/>
                </a:solidFill>
              </a:rPr>
              <a:t>этого невозможно изучать математику.</a:t>
            </a:r>
            <a:endParaRPr lang="ru-RU" sz="2400" b="1" dirty="0">
              <a:solidFill>
                <a:srgbClr val="0000CC"/>
              </a:solidFill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2953141"/>
            <a:ext cx="3342903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00CC"/>
                </a:solidFill>
              </a:rPr>
              <a:t>Таблица </a:t>
            </a:r>
            <a:r>
              <a:rPr lang="ru-RU" sz="2400" b="1" dirty="0" smtClean="0">
                <a:solidFill>
                  <a:srgbClr val="FF0000"/>
                </a:solidFill>
              </a:rPr>
              <a:t>ум</a:t>
            </a:r>
            <a:r>
              <a:rPr lang="ru-RU" sz="2400" b="1" dirty="0" smtClean="0">
                <a:solidFill>
                  <a:srgbClr val="0000CC"/>
                </a:solidFill>
              </a:rPr>
              <a:t>ножения</a:t>
            </a:r>
            <a:endParaRPr lang="ru-RU" sz="2400" b="1" dirty="0">
              <a:solidFill>
                <a:srgbClr val="0000CC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FBEBB8-E38A-42CC-B410-C265C41B7EAC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836712"/>
            <a:ext cx="4694525" cy="469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173366"/>
      </p:ext>
    </p:extLst>
  </p:cSld>
  <p:clrMapOvr>
    <a:masterClrMapping/>
  </p:clrMapOvr>
  <p:transition spd="med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516216" y="6008926"/>
            <a:ext cx="16678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000000"/>
                </a:solidFill>
                <a:hlinkClick r:id="rId2" action="ppaction://hlinksldjump"/>
              </a:rPr>
              <a:t>ТАБЛО</a:t>
            </a:r>
            <a:endParaRPr lang="ru-RU" sz="4000" b="1" dirty="0">
              <a:solidFill>
                <a:srgbClr val="00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0" y="5301208"/>
            <a:ext cx="1944687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260648"/>
            <a:ext cx="8046640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00CC"/>
                </a:solidFill>
              </a:rPr>
              <a:t>В </a:t>
            </a:r>
            <a:r>
              <a:rPr lang="ru-RU" sz="2400" b="1" dirty="0">
                <a:solidFill>
                  <a:srgbClr val="0000CC"/>
                </a:solidFill>
              </a:rPr>
              <a:t>этой телепередаче зеленая дорожка самая длинная, но на ней можно ошибиться дважды.</a:t>
            </a:r>
            <a:endParaRPr lang="ru-RU" sz="2400" b="1" dirty="0">
              <a:solidFill>
                <a:srgbClr val="0000CC"/>
              </a:solidFill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42997" y="3176860"/>
            <a:ext cx="3315203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00CC"/>
                </a:solidFill>
              </a:rPr>
              <a:t>«</a:t>
            </a:r>
            <a:r>
              <a:rPr lang="ru-RU" sz="2400" b="1" dirty="0" smtClean="0">
                <a:solidFill>
                  <a:srgbClr val="FF0000"/>
                </a:solidFill>
              </a:rPr>
              <a:t>Ум</a:t>
            </a:r>
            <a:r>
              <a:rPr lang="ru-RU" sz="2400" b="1" dirty="0" smtClean="0">
                <a:solidFill>
                  <a:srgbClr val="0000CC"/>
                </a:solidFill>
              </a:rPr>
              <a:t>ники </a:t>
            </a:r>
            <a:r>
              <a:rPr lang="ru-RU" sz="2400" b="1" dirty="0">
                <a:solidFill>
                  <a:srgbClr val="0000CC"/>
                </a:solidFill>
              </a:rPr>
              <a:t>и </a:t>
            </a:r>
            <a:r>
              <a:rPr lang="ru-RU" sz="2400" b="1" dirty="0" smtClean="0">
                <a:solidFill>
                  <a:srgbClr val="FF0000"/>
                </a:solidFill>
              </a:rPr>
              <a:t>ум</a:t>
            </a:r>
            <a:r>
              <a:rPr lang="ru-RU" sz="2400" b="1" dirty="0" smtClean="0">
                <a:solidFill>
                  <a:srgbClr val="0000CC"/>
                </a:solidFill>
              </a:rPr>
              <a:t>ницы</a:t>
            </a:r>
            <a:r>
              <a:rPr lang="ru-RU" sz="2400" b="1" dirty="0">
                <a:solidFill>
                  <a:srgbClr val="0000CC"/>
                </a:solidFill>
              </a:rPr>
              <a:t>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FBEBB8-E38A-42CC-B410-C265C41B7EAC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28" y="1756073"/>
            <a:ext cx="4404320" cy="330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173366"/>
      </p:ext>
    </p:extLst>
  </p:cSld>
  <p:clrMapOvr>
    <a:masterClrMapping/>
  </p:clrMapOvr>
  <p:transition spd="med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660232" y="6016903"/>
            <a:ext cx="16678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000000"/>
                </a:solidFill>
                <a:hlinkClick r:id="rId2" action="ppaction://hlinksldjump"/>
              </a:rPr>
              <a:t>ТАБЛО</a:t>
            </a:r>
            <a:endParaRPr lang="ru-RU" sz="4000" b="1" dirty="0">
              <a:solidFill>
                <a:srgbClr val="00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" y="5437425"/>
            <a:ext cx="1944687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75656" y="2972414"/>
            <a:ext cx="1143198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00CC"/>
                </a:solidFill>
              </a:rPr>
              <a:t>Р</a:t>
            </a:r>
            <a:r>
              <a:rPr lang="ru-RU" sz="2400" b="1" dirty="0" smtClean="0">
                <a:solidFill>
                  <a:srgbClr val="FF0000"/>
                </a:solidFill>
              </a:rPr>
              <a:t>ум</a:t>
            </a:r>
            <a:r>
              <a:rPr lang="ru-RU" sz="2400" b="1" dirty="0" smtClean="0">
                <a:solidFill>
                  <a:srgbClr val="0000CC"/>
                </a:solidFill>
              </a:rPr>
              <a:t>ба</a:t>
            </a:r>
            <a:endParaRPr lang="ru-RU" sz="2400" b="1" dirty="0">
              <a:solidFill>
                <a:srgbClr val="0000CC"/>
              </a:solidFill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260648"/>
            <a:ext cx="8856984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00CC"/>
                </a:solidFill>
              </a:rPr>
              <a:t>Этот </a:t>
            </a:r>
            <a:r>
              <a:rPr lang="ru-RU" sz="2400" b="1" dirty="0">
                <a:solidFill>
                  <a:srgbClr val="0000CC"/>
                </a:solidFill>
              </a:rPr>
              <a:t>танец </a:t>
            </a:r>
            <a:r>
              <a:rPr lang="ru-RU" sz="2400" b="1" dirty="0" smtClean="0">
                <a:solidFill>
                  <a:srgbClr val="0000CC"/>
                </a:solidFill>
              </a:rPr>
              <a:t>входит в обязательную программу </a:t>
            </a:r>
            <a:r>
              <a:rPr lang="ru-RU" sz="2400" b="1" dirty="0">
                <a:solidFill>
                  <a:srgbClr val="0000CC"/>
                </a:solidFill>
              </a:rPr>
              <a:t>бальных танцев.</a:t>
            </a:r>
            <a:endParaRPr lang="ru-RU" sz="2400" b="1" dirty="0">
              <a:solidFill>
                <a:srgbClr val="0000CC"/>
              </a:solidFill>
              <a:latin typeface="+mn-lt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FBEBB8-E38A-42CC-B410-C265C41B7EAC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405425"/>
            <a:ext cx="4560168" cy="4047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173366"/>
      </p:ext>
    </p:extLst>
  </p:cSld>
  <p:clrMapOvr>
    <a:masterClrMapping/>
  </p:clrMapOvr>
  <p:transition spd="med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635415" y="6039405"/>
            <a:ext cx="16678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000000"/>
                </a:solidFill>
                <a:hlinkClick r:id="rId2" action="ppaction://hlinksldjump"/>
              </a:rPr>
              <a:t>ТАБЛО</a:t>
            </a:r>
            <a:endParaRPr lang="ru-RU" sz="4000" b="1" dirty="0">
              <a:solidFill>
                <a:srgbClr val="00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547796"/>
            <a:ext cx="1944687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275348" y="3429000"/>
            <a:ext cx="128080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Ум</a:t>
            </a:r>
            <a:r>
              <a:rPr lang="ru-RU" sz="2400" b="1" dirty="0" smtClean="0">
                <a:solidFill>
                  <a:srgbClr val="0000CC"/>
                </a:solidFill>
              </a:rPr>
              <a:t>лаут</a:t>
            </a:r>
            <a:endParaRPr lang="ru-RU" sz="2400" b="1" dirty="0">
              <a:solidFill>
                <a:srgbClr val="0000CC"/>
              </a:solidFill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63280"/>
            <a:ext cx="8363478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00CC"/>
                </a:solidFill>
              </a:rPr>
              <a:t>В </a:t>
            </a:r>
            <a:r>
              <a:rPr lang="ru-RU" sz="2400" b="1" dirty="0">
                <a:solidFill>
                  <a:srgbClr val="0000CC"/>
                </a:solidFill>
              </a:rPr>
              <a:t>немецком и скандинавских языках </a:t>
            </a:r>
            <a:r>
              <a:rPr lang="ru-RU" sz="2400" b="1" dirty="0" smtClean="0">
                <a:solidFill>
                  <a:srgbClr val="0000CC"/>
                </a:solidFill>
              </a:rPr>
              <a:t>его </a:t>
            </a:r>
            <a:r>
              <a:rPr lang="ru-RU" sz="2400" b="1" dirty="0">
                <a:solidFill>
                  <a:srgbClr val="0000CC"/>
                </a:solidFill>
              </a:rPr>
              <a:t>часто можно встретить </a:t>
            </a:r>
            <a:r>
              <a:rPr lang="ru-RU" sz="2400" b="1" dirty="0" smtClean="0">
                <a:solidFill>
                  <a:srgbClr val="0000CC"/>
                </a:solidFill>
              </a:rPr>
              <a:t>над </a:t>
            </a:r>
            <a:r>
              <a:rPr lang="ru-RU" sz="2400" b="1" dirty="0">
                <a:solidFill>
                  <a:srgbClr val="0000CC"/>
                </a:solidFill>
              </a:rPr>
              <a:t>некоторыми гласными.</a:t>
            </a:r>
            <a:endParaRPr lang="ru-RU" sz="2400" b="1" dirty="0">
              <a:solidFill>
                <a:srgbClr val="0000CC"/>
              </a:solidFill>
              <a:latin typeface="+mn-lt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FBEBB8-E38A-42CC-B410-C265C41B7EAC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268760"/>
            <a:ext cx="3571875" cy="410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173366"/>
      </p:ext>
    </p:extLst>
  </p:cSld>
  <p:clrMapOvr>
    <a:masterClrMapping/>
  </p:clrMapOvr>
  <p:transition spd="med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588224" y="6029246"/>
            <a:ext cx="16678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000000"/>
                </a:solidFill>
                <a:hlinkClick r:id="rId2" action="ppaction://hlinksldjump"/>
              </a:rPr>
              <a:t>ТАБЛО</a:t>
            </a:r>
            <a:endParaRPr lang="ru-RU" sz="4000" b="1" dirty="0">
              <a:solidFill>
                <a:srgbClr val="0000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01208"/>
            <a:ext cx="1944687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58240" y="3045311"/>
            <a:ext cx="2641044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00CC"/>
                </a:solidFill>
              </a:rPr>
              <a:t>Белые </a:t>
            </a:r>
            <a:r>
              <a:rPr lang="ru-RU" sz="2400" b="1" dirty="0">
                <a:solidFill>
                  <a:srgbClr val="0000CC"/>
                </a:solidFill>
              </a:rPr>
              <a:t>клавиши</a:t>
            </a:r>
            <a:endParaRPr lang="ru-RU" sz="2400" b="1" dirty="0">
              <a:solidFill>
                <a:srgbClr val="0000CC"/>
              </a:solidFill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306083"/>
            <a:ext cx="8496944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00CC"/>
                </a:solidFill>
              </a:rPr>
              <a:t>Для </a:t>
            </a:r>
            <a:r>
              <a:rPr lang="ru-RU" sz="2400" b="1" dirty="0">
                <a:solidFill>
                  <a:srgbClr val="0000CC"/>
                </a:solidFill>
              </a:rPr>
              <a:t>изготовления каких деталей рояля </a:t>
            </a:r>
            <a:r>
              <a:rPr lang="ru-RU" sz="2400" b="1" dirty="0" smtClean="0">
                <a:solidFill>
                  <a:srgbClr val="0000CC"/>
                </a:solidFill>
              </a:rPr>
              <a:t>используется </a:t>
            </a:r>
            <a:r>
              <a:rPr lang="ru-RU" sz="2400" b="1" dirty="0">
                <a:solidFill>
                  <a:srgbClr val="0000CC"/>
                </a:solidFill>
              </a:rPr>
              <a:t>слоновая кость?</a:t>
            </a:r>
            <a:endParaRPr lang="ru-RU" sz="2800" b="1" dirty="0">
              <a:solidFill>
                <a:srgbClr val="0000C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FBEBB8-E38A-42CC-B410-C265C41B7EAC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056" y="2420888"/>
            <a:ext cx="5304392" cy="2372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173366"/>
      </p:ext>
    </p:extLst>
  </p:cSld>
  <p:clrMapOvr>
    <a:masterClrMapping/>
  </p:clrMapOvr>
  <p:transition spd="med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588224" y="5949280"/>
            <a:ext cx="16678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000000"/>
                </a:solidFill>
                <a:hlinkClick r:id="rId2" action="ppaction://hlinksldjump"/>
              </a:rPr>
              <a:t>ТАБЛО</a:t>
            </a:r>
            <a:endParaRPr lang="ru-RU" sz="4000" b="1" dirty="0">
              <a:solidFill>
                <a:srgbClr val="00000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8" y="5229200"/>
            <a:ext cx="1944687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2924944"/>
            <a:ext cx="2075646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00CC"/>
                </a:solidFill>
              </a:rPr>
              <a:t>Белые </a:t>
            </a:r>
            <a:r>
              <a:rPr lang="ru-RU" sz="2400" b="1" dirty="0">
                <a:solidFill>
                  <a:srgbClr val="0000CC"/>
                </a:solidFill>
              </a:rPr>
              <a:t>ночи</a:t>
            </a:r>
            <a:endParaRPr lang="ru-RU" sz="2400" b="1" dirty="0">
              <a:solidFill>
                <a:srgbClr val="0000CC"/>
              </a:solidFill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2626" y="205770"/>
            <a:ext cx="8607846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00CC"/>
                </a:solidFill>
              </a:rPr>
              <a:t>Именно </a:t>
            </a:r>
            <a:r>
              <a:rPr lang="ru-RU" sz="2400" b="1" dirty="0">
                <a:solidFill>
                  <a:srgbClr val="0000CC"/>
                </a:solidFill>
              </a:rPr>
              <a:t>это имеет место быть в Санкт-Петербурге с 11 июня по 2 июля.</a:t>
            </a:r>
            <a:endParaRPr lang="ru-RU" sz="2800" b="1" dirty="0">
              <a:solidFill>
                <a:srgbClr val="0000C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FBEBB8-E38A-42CC-B410-C265C41B7EAC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402990"/>
            <a:ext cx="5485656" cy="4114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173366"/>
      </p:ext>
    </p:extLst>
  </p:cSld>
  <p:clrMapOvr>
    <a:masterClrMapping/>
  </p:clrMapOvr>
  <p:transition spd="med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582111" y="6016903"/>
            <a:ext cx="16678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000000"/>
                </a:solidFill>
                <a:hlinkClick r:id="rId2" action="ppaction://hlinksldjump"/>
              </a:rPr>
              <a:t>ТАБЛО</a:t>
            </a:r>
            <a:endParaRPr lang="ru-RU" sz="4000" b="1" dirty="0">
              <a:solidFill>
                <a:srgbClr val="0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404664"/>
            <a:ext cx="8568952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00CC"/>
                </a:solidFill>
              </a:rPr>
              <a:t>В </a:t>
            </a:r>
            <a:r>
              <a:rPr lang="ru-RU" sz="2400" b="1" dirty="0">
                <a:solidFill>
                  <a:srgbClr val="0000CC"/>
                </a:solidFill>
              </a:rPr>
              <a:t>1819 г. инженер Любарский обнаружил в золотом песке «новый сибирский металл» белого цвета. Какое название он получил?</a:t>
            </a:r>
            <a:endParaRPr lang="ru-RU" sz="2400" b="1" dirty="0">
              <a:solidFill>
                <a:srgbClr val="0000CC"/>
              </a:solidFill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831363" y="3040216"/>
            <a:ext cx="1584694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00CC"/>
                </a:solidFill>
              </a:rPr>
              <a:t> </a:t>
            </a:r>
            <a:r>
              <a:rPr lang="ru-RU" sz="2400" b="1" dirty="0">
                <a:solidFill>
                  <a:srgbClr val="0000CC"/>
                </a:solidFill>
              </a:rPr>
              <a:t>Платина</a:t>
            </a:r>
            <a:endParaRPr lang="ru-RU" sz="2400" dirty="0">
              <a:solidFill>
                <a:srgbClr val="0000CC"/>
              </a:solidFill>
              <a:latin typeface="+mn-lt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FBEBB8-E38A-42CC-B410-C265C41B7EAC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6" y="5317469"/>
            <a:ext cx="1944687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988839"/>
            <a:ext cx="3977266" cy="2986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173366"/>
      </p:ext>
    </p:extLst>
  </p:cSld>
  <p:clrMapOvr>
    <a:masterClrMapping/>
  </p:clrMapOvr>
  <p:transition spd="med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660232" y="5903922"/>
            <a:ext cx="16678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000000"/>
                </a:solidFill>
                <a:hlinkClick r:id="rId2" action="ppaction://hlinksldjump"/>
              </a:rPr>
              <a:t>ТАБЛО</a:t>
            </a:r>
            <a:endParaRPr lang="ru-RU" sz="4000" b="1" dirty="0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FBEBB8-E38A-42CC-B410-C265C41B7EAC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1264" y="205189"/>
            <a:ext cx="8933224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00CC"/>
                </a:solidFill>
              </a:rPr>
              <a:t>Согласно </a:t>
            </a:r>
            <a:r>
              <a:rPr lang="ru-RU" sz="2400" b="1" dirty="0">
                <a:solidFill>
                  <a:srgbClr val="0000CC"/>
                </a:solidFill>
              </a:rPr>
              <a:t>молдавской легенде, именно эти птицы спасли от голода осажденную крепость в Сороках.</a:t>
            </a:r>
            <a:endParaRPr lang="ru-RU" sz="2400" b="1" dirty="0">
              <a:solidFill>
                <a:srgbClr val="0000CC"/>
              </a:solidFill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63688" y="3071550"/>
            <a:ext cx="2424526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00CC"/>
                </a:solidFill>
              </a:rPr>
              <a:t>Белые </a:t>
            </a:r>
            <a:r>
              <a:rPr lang="ru-RU" sz="2400" b="1" dirty="0">
                <a:solidFill>
                  <a:srgbClr val="0000CC"/>
                </a:solidFill>
              </a:rPr>
              <a:t>аисты</a:t>
            </a:r>
            <a:endParaRPr lang="ru-RU" sz="2400" dirty="0">
              <a:solidFill>
                <a:srgbClr val="0000CC"/>
              </a:solidFill>
              <a:latin typeface="+mn-lt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64" y="5432633"/>
            <a:ext cx="1944687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276872"/>
            <a:ext cx="4775572" cy="2512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173366"/>
      </p:ext>
    </p:extLst>
  </p:cSld>
  <p:clrMapOvr>
    <a:masterClrMapping/>
  </p:clrMapOvr>
  <p:transition spd="med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577034" y="6016903"/>
            <a:ext cx="16678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000000"/>
                </a:solidFill>
                <a:hlinkClick r:id="rId2" action="ppaction://hlinksldjump"/>
              </a:rPr>
              <a:t>ТАБЛО</a:t>
            </a:r>
            <a:endParaRPr lang="ru-RU" sz="4000" b="1" dirty="0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016903"/>
            <a:ext cx="2133600" cy="704572"/>
          </a:xfrm>
        </p:spPr>
        <p:txBody>
          <a:bodyPr/>
          <a:lstStyle/>
          <a:p>
            <a:pPr>
              <a:defRPr/>
            </a:pPr>
            <a:fld id="{ABFBEBB8-E38A-42CC-B410-C265C41B7EAC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411760" y="4149080"/>
            <a:ext cx="6192688" cy="15696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00CC"/>
                </a:solidFill>
              </a:rPr>
              <a:t>«Состояние </a:t>
            </a:r>
            <a:r>
              <a:rPr lang="ru-RU" sz="2400" b="1" dirty="0">
                <a:solidFill>
                  <a:srgbClr val="0000CC"/>
                </a:solidFill>
              </a:rPr>
              <a:t>вида вызывает опасение» (</a:t>
            </a:r>
            <a:r>
              <a:rPr lang="ru-RU" sz="2400" b="1" dirty="0" smtClean="0">
                <a:solidFill>
                  <a:srgbClr val="0000CC"/>
                </a:solidFill>
              </a:rPr>
              <a:t>жёлтые </a:t>
            </a:r>
            <a:r>
              <a:rPr lang="ru-RU" sz="2400" b="1" dirty="0">
                <a:solidFill>
                  <a:srgbClr val="0000CC"/>
                </a:solidFill>
              </a:rPr>
              <a:t>страницы – «вид может исчезнуть», </a:t>
            </a:r>
            <a:r>
              <a:rPr lang="ru-RU" sz="2400" b="1" dirty="0" smtClean="0">
                <a:solidFill>
                  <a:srgbClr val="0000CC"/>
                </a:solidFill>
              </a:rPr>
              <a:t>зелёные </a:t>
            </a:r>
            <a:r>
              <a:rPr lang="ru-RU" sz="2400" b="1" dirty="0">
                <a:solidFill>
                  <a:srgbClr val="0000CC"/>
                </a:solidFill>
              </a:rPr>
              <a:t>– «вид восстановлен»)</a:t>
            </a:r>
            <a:endParaRPr lang="ru-RU" sz="2400" dirty="0">
              <a:solidFill>
                <a:srgbClr val="0000CC"/>
              </a:solidFill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246757"/>
            <a:ext cx="8622704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00CC"/>
                </a:solidFill>
              </a:rPr>
              <a:t>Что </a:t>
            </a:r>
            <a:r>
              <a:rPr lang="ru-RU" sz="2400" b="1" dirty="0">
                <a:solidFill>
                  <a:srgbClr val="0000CC"/>
                </a:solidFill>
              </a:rPr>
              <a:t>означают белые страницы в Красной книге?</a:t>
            </a:r>
            <a:endParaRPr lang="ru-RU" sz="2400" b="1" dirty="0">
              <a:solidFill>
                <a:srgbClr val="0000CC"/>
              </a:solidFill>
              <a:latin typeface="+mn-lt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16" y="5432633"/>
            <a:ext cx="1944687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08720"/>
            <a:ext cx="4032448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173366"/>
      </p:ext>
    </p:extLst>
  </p:cSld>
  <p:clrMapOvr>
    <a:masterClrMapping/>
  </p:clrMapOvr>
  <p:transition spd="med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2275" y="260350"/>
            <a:ext cx="5915025" cy="86518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00CC"/>
                </a:solidFill>
              </a:rPr>
              <a:t>Правила игры:</a:t>
            </a:r>
            <a:endParaRPr lang="ru-RU" dirty="0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2348880"/>
            <a:ext cx="7067550" cy="208793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dirty="0" smtClean="0">
                <a:solidFill>
                  <a:srgbClr val="0000CC"/>
                </a:solidFill>
              </a:rPr>
              <a:t>Участники делятся на три команды.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dirty="0" smtClean="0">
                <a:solidFill>
                  <a:srgbClr val="0000CC"/>
                </a:solidFill>
              </a:rPr>
              <a:t>Побеждает та, которая набирает наибольшее количество очков. 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ru-RU" b="1" dirty="0" smtClean="0">
              <a:solidFill>
                <a:srgbClr val="0000CC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CAE641-BEBC-43B9-837A-0AC481821D6B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546366" y="5877272"/>
            <a:ext cx="16678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000" b="1" dirty="0">
                <a:solidFill>
                  <a:srgbClr val="000000"/>
                </a:solidFill>
                <a:hlinkClick r:id="rId2" action="ppaction://hlinksldjump"/>
              </a:rPr>
              <a:t>ТАБЛО</a:t>
            </a:r>
            <a:endParaRPr lang="ru-RU" sz="4000" b="1" dirty="0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8" y="5611985"/>
            <a:ext cx="1944687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63688" y="188640"/>
            <a:ext cx="5997192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00CC"/>
                </a:solidFill>
              </a:rPr>
              <a:t>Этой </a:t>
            </a:r>
            <a:r>
              <a:rPr lang="ru-RU" sz="2400" b="1" dirty="0">
                <a:solidFill>
                  <a:srgbClr val="0000CC"/>
                </a:solidFill>
              </a:rPr>
              <a:t>рыбы боятся даже крокодилы.</a:t>
            </a:r>
            <a:endParaRPr lang="ru-RU" sz="2400" b="1" dirty="0">
              <a:solidFill>
                <a:srgbClr val="0000CC"/>
              </a:solidFill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2852936"/>
            <a:ext cx="1728192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00CC"/>
                </a:solidFill>
              </a:rPr>
              <a:t>Пиранья</a:t>
            </a:r>
            <a:r>
              <a:rPr lang="ru-RU" sz="2400" dirty="0" smtClean="0"/>
              <a:t> </a:t>
            </a:r>
            <a:endParaRPr lang="ru-RU" sz="24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FBEBB8-E38A-42CC-B410-C265C41B7EAC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71800" y="1378997"/>
            <a:ext cx="5934297" cy="387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238926"/>
      </p:ext>
    </p:extLst>
  </p:cSld>
  <p:clrMapOvr>
    <a:masterClrMapping/>
  </p:clrMapOvr>
  <p:transition spd="med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597870" y="5862631"/>
            <a:ext cx="16678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000000"/>
                </a:solidFill>
                <a:hlinkClick r:id="rId2" action="ppaction://hlinksldjump"/>
              </a:rPr>
              <a:t>ТАБЛО</a:t>
            </a:r>
            <a:endParaRPr lang="ru-RU" sz="4000" b="1" dirty="0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93525"/>
            <a:ext cx="1944687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260648"/>
            <a:ext cx="8560495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00CC"/>
                </a:solidFill>
              </a:rPr>
              <a:t>У </a:t>
            </a:r>
            <a:r>
              <a:rPr lang="ru-RU" sz="2400" b="1" dirty="0">
                <a:solidFill>
                  <a:srgbClr val="0000CC"/>
                </a:solidFill>
              </a:rPr>
              <a:t>этой небезопасной для человека рыбы орудием нападения служит верхняя челюсть.</a:t>
            </a:r>
            <a:endParaRPr lang="ru-RU" sz="2400" b="1" dirty="0">
              <a:solidFill>
                <a:srgbClr val="0000CC"/>
              </a:solidFill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300192" y="3299792"/>
            <a:ext cx="1698222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00CC"/>
                </a:solidFill>
              </a:rPr>
              <a:t>Меч-рыба</a:t>
            </a:r>
            <a:endParaRPr lang="ru-RU" sz="2400" b="1" dirty="0">
              <a:solidFill>
                <a:srgbClr val="0000CC"/>
              </a:solidFill>
              <a:latin typeface="+mn-lt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FBEBB8-E38A-42CC-B410-C265C41B7EAC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46119"/>
            <a:ext cx="4680520" cy="3107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774296"/>
      </p:ext>
    </p:extLst>
  </p:cSld>
  <p:clrMapOvr>
    <a:masterClrMapping/>
  </p:clrMapOvr>
  <p:transition spd="med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565118" y="5871903"/>
            <a:ext cx="16678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000000"/>
                </a:solidFill>
                <a:hlinkClick r:id="rId2" action="ppaction://hlinksldjump"/>
              </a:rPr>
              <a:t>ТАБЛО</a:t>
            </a:r>
            <a:endParaRPr lang="ru-RU" sz="4000" b="1" dirty="0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08165"/>
            <a:ext cx="1944687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188640"/>
            <a:ext cx="8680008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00CC"/>
                </a:solidFill>
              </a:rPr>
              <a:t>Такими </a:t>
            </a:r>
            <a:r>
              <a:rPr lang="ru-RU" sz="2400" b="1" dirty="0">
                <a:solidFill>
                  <a:srgbClr val="0000CC"/>
                </a:solidFill>
              </a:rPr>
              <a:t>бывают, если судить по классификации по образу жизни, не только пешки, но и рыбы.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0838" y="3838505"/>
            <a:ext cx="8380051" cy="15696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00CC"/>
                </a:solidFill>
              </a:rPr>
              <a:t>Проходными </a:t>
            </a:r>
            <a:r>
              <a:rPr lang="ru-RU" sz="2400" b="1" dirty="0">
                <a:solidFill>
                  <a:srgbClr val="0000CC"/>
                </a:solidFill>
              </a:rPr>
              <a:t>(по образу жизни все рыбы </a:t>
            </a:r>
            <a:r>
              <a:rPr lang="ru-RU" sz="2400" b="1" dirty="0" smtClean="0">
                <a:solidFill>
                  <a:srgbClr val="0000CC"/>
                </a:solidFill>
              </a:rPr>
              <a:t>делятся на</a:t>
            </a:r>
          </a:p>
          <a:p>
            <a:r>
              <a:rPr lang="ru-RU" sz="2400" b="1" dirty="0" smtClean="0">
                <a:solidFill>
                  <a:srgbClr val="0000CC"/>
                </a:solidFill>
              </a:rPr>
              <a:t>морских</a:t>
            </a:r>
            <a:r>
              <a:rPr lang="ru-RU" sz="2400" b="1" dirty="0">
                <a:solidFill>
                  <a:srgbClr val="0000CC"/>
                </a:solidFill>
              </a:rPr>
              <a:t>, пресноводных и проходных. </a:t>
            </a:r>
            <a:r>
              <a:rPr lang="ru-RU" sz="2400" b="1" dirty="0" smtClean="0">
                <a:solidFill>
                  <a:srgbClr val="0000CC"/>
                </a:solidFill>
              </a:rPr>
              <a:t>К </a:t>
            </a:r>
            <a:r>
              <a:rPr lang="ru-RU" sz="2400" b="1" dirty="0">
                <a:solidFill>
                  <a:srgbClr val="0000CC"/>
                </a:solidFill>
              </a:rPr>
              <a:t>проходным </a:t>
            </a:r>
            <a:endParaRPr lang="ru-RU" sz="2400" b="1" dirty="0" smtClean="0">
              <a:solidFill>
                <a:srgbClr val="0000CC"/>
              </a:solidFill>
            </a:endParaRPr>
          </a:p>
          <a:p>
            <a:r>
              <a:rPr lang="ru-RU" sz="2400" b="1" dirty="0" smtClean="0">
                <a:solidFill>
                  <a:srgbClr val="0000CC"/>
                </a:solidFill>
              </a:rPr>
              <a:t>относятся </a:t>
            </a:r>
            <a:r>
              <a:rPr lang="ru-RU" sz="2400" b="1" dirty="0">
                <a:solidFill>
                  <a:srgbClr val="0000CC"/>
                </a:solidFill>
              </a:rPr>
              <a:t>рыбы, </a:t>
            </a:r>
            <a:r>
              <a:rPr lang="ru-RU" sz="2400" b="1" dirty="0" smtClean="0">
                <a:solidFill>
                  <a:srgbClr val="0000CC"/>
                </a:solidFill>
              </a:rPr>
              <a:t>которые для </a:t>
            </a:r>
            <a:r>
              <a:rPr lang="ru-RU" sz="2400" b="1" dirty="0">
                <a:solidFill>
                  <a:srgbClr val="0000CC"/>
                </a:solidFill>
              </a:rPr>
              <a:t>метания икры идут из </a:t>
            </a:r>
            <a:endParaRPr lang="ru-RU" sz="2400" b="1" dirty="0" smtClean="0">
              <a:solidFill>
                <a:srgbClr val="0000CC"/>
              </a:solidFill>
            </a:endParaRPr>
          </a:p>
          <a:p>
            <a:r>
              <a:rPr lang="ru-RU" sz="2400" b="1" dirty="0" smtClean="0">
                <a:solidFill>
                  <a:srgbClr val="0000CC"/>
                </a:solidFill>
              </a:rPr>
              <a:t>морей </a:t>
            </a:r>
            <a:r>
              <a:rPr lang="ru-RU" sz="2400" b="1" dirty="0">
                <a:solidFill>
                  <a:srgbClr val="0000CC"/>
                </a:solidFill>
              </a:rPr>
              <a:t>в реки или наоборот)</a:t>
            </a:r>
            <a:r>
              <a:rPr lang="ru-RU" sz="2400" dirty="0" smtClean="0"/>
              <a:t> </a:t>
            </a:r>
            <a:endParaRPr lang="ru-RU" sz="24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FBEBB8-E38A-42CC-B410-C265C41B7EAC}" type="slidenum">
              <a:rPr lang="ru-RU" smtClean="0"/>
              <a:pPr>
                <a:defRPr/>
              </a:pPr>
              <a:t>22</a:t>
            </a:fld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205792"/>
            <a:ext cx="3726160" cy="2481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774296"/>
      </p:ext>
    </p:extLst>
  </p:cSld>
  <p:clrMapOvr>
    <a:masterClrMapping/>
  </p:clrMapOvr>
  <p:transition spd="med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554958" y="5877272"/>
            <a:ext cx="16678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000000"/>
                </a:solidFill>
                <a:hlinkClick r:id="rId2" action="ppaction://hlinksldjump"/>
              </a:rPr>
              <a:t>ТАБЛО</a:t>
            </a:r>
            <a:endParaRPr lang="ru-RU" sz="4000" b="1" dirty="0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24" y="5408165"/>
            <a:ext cx="1944687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246976"/>
            <a:ext cx="8467989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00CC"/>
                </a:solidFill>
              </a:rPr>
              <a:t>В </a:t>
            </a:r>
            <a:r>
              <a:rPr lang="ru-RU" sz="2400" b="1" dirty="0">
                <a:solidFill>
                  <a:srgbClr val="0000CC"/>
                </a:solidFill>
              </a:rPr>
              <a:t>Южном полушарии неба находятся два эти созвездия.</a:t>
            </a:r>
            <a:endParaRPr lang="ru-RU" sz="2400" b="1" dirty="0">
              <a:solidFill>
                <a:srgbClr val="0000CC"/>
              </a:solidFill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4577168"/>
            <a:ext cx="7275197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00CC"/>
                </a:solidFill>
              </a:rPr>
              <a:t>Летучая </a:t>
            </a:r>
            <a:r>
              <a:rPr lang="ru-RU" sz="2400" b="1" dirty="0">
                <a:solidFill>
                  <a:srgbClr val="0000CC"/>
                </a:solidFill>
              </a:rPr>
              <a:t>Рыба и Золотая Рыба </a:t>
            </a:r>
            <a:endParaRPr lang="ru-RU" sz="2400" b="1" dirty="0" smtClean="0">
              <a:solidFill>
                <a:srgbClr val="0000CC"/>
              </a:solidFill>
            </a:endParaRPr>
          </a:p>
          <a:p>
            <a:r>
              <a:rPr lang="ru-RU" sz="2400" b="1" dirty="0" smtClean="0">
                <a:solidFill>
                  <a:srgbClr val="0000CC"/>
                </a:solidFill>
              </a:rPr>
              <a:t>(</a:t>
            </a:r>
            <a:r>
              <a:rPr lang="ru-RU" sz="2400" b="1" dirty="0">
                <a:solidFill>
                  <a:srgbClr val="0000CC"/>
                </a:solidFill>
              </a:rPr>
              <a:t>а вот просто Рыбы – в Северном полушарии)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FBEBB8-E38A-42CC-B410-C265C41B7EAC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3" y="1196752"/>
            <a:ext cx="3646515" cy="3200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774296"/>
      </p:ext>
    </p:extLst>
  </p:cSld>
  <p:clrMapOvr>
    <a:masterClrMapping/>
  </p:clrMapOvr>
  <p:transition spd="med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565118" y="5805264"/>
            <a:ext cx="16678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000000"/>
                </a:solidFill>
                <a:hlinkClick r:id="rId2" action="ppaction://hlinksldjump"/>
              </a:rPr>
              <a:t>ТАБЛО</a:t>
            </a:r>
            <a:endParaRPr lang="ru-RU" sz="4000" b="1" dirty="0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08165"/>
            <a:ext cx="1944687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3514720"/>
            <a:ext cx="1191352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00CC"/>
                </a:solidFill>
              </a:rPr>
              <a:t>Минор</a:t>
            </a:r>
            <a:endParaRPr lang="ru-RU" sz="2400" b="1" dirty="0">
              <a:solidFill>
                <a:srgbClr val="0000CC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9411" y="260648"/>
            <a:ext cx="8663069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00CC"/>
                </a:solidFill>
              </a:rPr>
              <a:t>Это </a:t>
            </a:r>
            <a:r>
              <a:rPr lang="ru-RU" sz="2400" b="1" dirty="0">
                <a:solidFill>
                  <a:srgbClr val="0000CC"/>
                </a:solidFill>
              </a:rPr>
              <a:t>не только аквариумная рыбка, </a:t>
            </a:r>
            <a:r>
              <a:rPr lang="ru-RU" sz="2400" b="1" dirty="0" smtClean="0">
                <a:solidFill>
                  <a:srgbClr val="0000CC"/>
                </a:solidFill>
              </a:rPr>
              <a:t>но </a:t>
            </a:r>
            <a:r>
              <a:rPr lang="ru-RU" sz="2400" b="1" dirty="0">
                <a:solidFill>
                  <a:srgbClr val="0000CC"/>
                </a:solidFill>
              </a:rPr>
              <a:t>и музыкальный лад.</a:t>
            </a:r>
            <a:endParaRPr lang="ru-RU" sz="2400" b="1" dirty="0">
              <a:solidFill>
                <a:srgbClr val="0000CC"/>
              </a:solidFill>
              <a:latin typeface="+mn-lt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FBEBB8-E38A-42CC-B410-C265C41B7EAC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967" y="1656204"/>
            <a:ext cx="4956043" cy="371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774296"/>
      </p:ext>
    </p:extLst>
  </p:cSld>
  <p:clrMapOvr>
    <a:masterClrMapping/>
  </p:clrMapOvr>
  <p:transition spd="med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588224" y="5877272"/>
            <a:ext cx="16678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000000"/>
                </a:solidFill>
                <a:hlinkClick r:id="rId2" action="ppaction://hlinksldjump"/>
              </a:rPr>
              <a:t>ТАБЛО</a:t>
            </a:r>
            <a:endParaRPr lang="ru-RU" sz="4000" b="1" dirty="0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856" y="5580617"/>
            <a:ext cx="1944687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FBEBB8-E38A-42CC-B410-C265C41B7EAC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07504" y="260648"/>
            <a:ext cx="7775718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00CC"/>
                </a:solidFill>
              </a:rPr>
              <a:t>Скажите </a:t>
            </a:r>
            <a:r>
              <a:rPr lang="ru-RU" sz="2400" b="1" dirty="0">
                <a:solidFill>
                  <a:srgbClr val="0000CC"/>
                </a:solidFill>
              </a:rPr>
              <a:t>по-японски «человек с двумя мечами».</a:t>
            </a:r>
            <a:endParaRPr lang="ru-RU" sz="2400" b="1" dirty="0">
              <a:solidFill>
                <a:srgbClr val="0000CC"/>
              </a:solidFill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11465" y="2852936"/>
            <a:ext cx="1522083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00CC"/>
                </a:solidFill>
              </a:rPr>
              <a:t>Самурай</a:t>
            </a:r>
            <a:endParaRPr lang="ru-RU" sz="2400" b="1" dirty="0">
              <a:solidFill>
                <a:srgbClr val="0000CC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983285"/>
            <a:ext cx="3243072" cy="4976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774296"/>
      </p:ext>
    </p:extLst>
  </p:cSld>
  <p:clrMapOvr>
    <a:masterClrMapping/>
  </p:clrMapOvr>
  <p:transition spd="med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546366" y="5932864"/>
            <a:ext cx="16678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000000"/>
                </a:solidFill>
                <a:hlinkClick r:id="rId2" action="ppaction://hlinksldjump"/>
              </a:rPr>
              <a:t>ТАБЛО</a:t>
            </a:r>
            <a:endParaRPr lang="ru-RU" sz="4000" b="1" dirty="0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877272"/>
            <a:ext cx="1944687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FBEBB8-E38A-42CC-B410-C265C41B7EAC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207835" y="246976"/>
            <a:ext cx="4921475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00CC"/>
                </a:solidFill>
              </a:rPr>
              <a:t>Скажите </a:t>
            </a:r>
            <a:r>
              <a:rPr lang="ru-RU" sz="2400" b="1" dirty="0">
                <a:solidFill>
                  <a:srgbClr val="0000CC"/>
                </a:solidFill>
              </a:rPr>
              <a:t>по-японски «одежда».</a:t>
            </a:r>
            <a:endParaRPr lang="ru-RU" sz="2400" b="1" dirty="0">
              <a:solidFill>
                <a:srgbClr val="0000CC"/>
              </a:solidFill>
              <a:latin typeface="+mn-lt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27584" y="3136443"/>
            <a:ext cx="134601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00CC"/>
                </a:solidFill>
              </a:rPr>
              <a:t>Кимоно</a:t>
            </a:r>
            <a:endParaRPr lang="ru-RU" sz="2400" b="1" dirty="0">
              <a:solidFill>
                <a:srgbClr val="0000CC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780" y="935697"/>
            <a:ext cx="3755586" cy="5324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774296"/>
      </p:ext>
    </p:extLst>
  </p:cSld>
  <p:clrMapOvr>
    <a:masterClrMapping/>
  </p:clrMapOvr>
  <p:transition spd="med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576166" y="5877272"/>
            <a:ext cx="16678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000000"/>
                </a:solidFill>
                <a:hlinkClick r:id="rId2" action="ppaction://hlinksldjump"/>
              </a:rPr>
              <a:t>ТАБЛО</a:t>
            </a:r>
            <a:endParaRPr lang="ru-RU" sz="4000" b="1" dirty="0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5" y="5319890"/>
            <a:ext cx="1944687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FBEBB8-E38A-42CC-B410-C265C41B7EAC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83568" y="257134"/>
            <a:ext cx="7800964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00CC"/>
                </a:solidFill>
              </a:rPr>
              <a:t>Как на японском языке звучит слово</a:t>
            </a:r>
            <a:r>
              <a:rPr lang="ru-RU" sz="2400" b="1" i="1" dirty="0" smtClean="0">
                <a:solidFill>
                  <a:srgbClr val="0000CC"/>
                </a:solidFill>
              </a:rPr>
              <a:t> русский?</a:t>
            </a:r>
            <a:endParaRPr lang="ru-RU" sz="2400" b="1" dirty="0">
              <a:solidFill>
                <a:srgbClr val="0000CC"/>
              </a:solidFill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03648" y="2838127"/>
            <a:ext cx="1996124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b="1" dirty="0" err="1" smtClean="0">
                <a:solidFill>
                  <a:srgbClr val="0000CC"/>
                </a:solidFill>
              </a:rPr>
              <a:t>Россиадзин</a:t>
            </a:r>
            <a:endParaRPr lang="ru-RU" sz="2400" b="1" dirty="0">
              <a:solidFill>
                <a:srgbClr val="0000CC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064220"/>
            <a:ext cx="3541146" cy="4471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774296"/>
      </p:ext>
    </p:extLst>
  </p:cSld>
  <p:clrMapOvr>
    <a:masterClrMapping/>
  </p:clrMapOvr>
  <p:transition spd="med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566006" y="5871904"/>
            <a:ext cx="16678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000000"/>
                </a:solidFill>
                <a:hlinkClick r:id="rId2" action="ppaction://hlinksldjump"/>
              </a:rPr>
              <a:t>ТАБЛО</a:t>
            </a:r>
            <a:endParaRPr lang="ru-RU" sz="4000" b="1" dirty="0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" y="5435053"/>
            <a:ext cx="1944687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FBEBB8-E38A-42CC-B410-C265C41B7EAC}" type="slidenum">
              <a:rPr lang="ru-RU" smtClean="0"/>
              <a:pPr>
                <a:defRPr/>
              </a:pPr>
              <a:t>28</a:t>
            </a:fld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32056" y="260648"/>
            <a:ext cx="4846968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00CC"/>
                </a:solidFill>
              </a:rPr>
              <a:t>Скажите </a:t>
            </a:r>
            <a:r>
              <a:rPr lang="ru-RU" sz="2400" b="1" dirty="0">
                <a:solidFill>
                  <a:srgbClr val="0000CC"/>
                </a:solidFill>
              </a:rPr>
              <a:t>по-японски «коврик».</a:t>
            </a:r>
            <a:endParaRPr lang="ru-RU" sz="2400" b="1" dirty="0">
              <a:solidFill>
                <a:srgbClr val="0000CC"/>
              </a:solidFill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80511" y="2838127"/>
            <a:ext cx="1275029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00CC"/>
                </a:solidFill>
              </a:rPr>
              <a:t>Татами</a:t>
            </a:r>
            <a:endParaRPr lang="ru-RU" sz="2400" b="1" dirty="0">
              <a:solidFill>
                <a:srgbClr val="0000CC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200" y="1916832"/>
            <a:ext cx="2889640" cy="2572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774296"/>
      </p:ext>
    </p:extLst>
  </p:cSld>
  <p:clrMapOvr>
    <a:masterClrMapping/>
  </p:clrMapOvr>
  <p:transition spd="med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660259" y="5877271"/>
            <a:ext cx="16678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000000"/>
                </a:solidFill>
                <a:hlinkClick r:id="rId2" action="ppaction://hlinksldjump"/>
              </a:rPr>
              <a:t>ТАБЛО</a:t>
            </a:r>
            <a:endParaRPr lang="ru-RU" sz="4000" b="1" dirty="0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" y="5408165"/>
            <a:ext cx="1944687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FBEBB8-E38A-42CC-B410-C265C41B7EAC}" type="slidenum">
              <a:rPr lang="ru-RU" smtClean="0"/>
              <a:pPr>
                <a:defRPr/>
              </a:pPr>
              <a:t>29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934157" y="332656"/>
            <a:ext cx="5560048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00CC"/>
                </a:solidFill>
              </a:rPr>
              <a:t>Скажите </a:t>
            </a:r>
            <a:r>
              <a:rPr lang="ru-RU" sz="2400" b="1" dirty="0">
                <a:solidFill>
                  <a:srgbClr val="0000CC"/>
                </a:solidFill>
              </a:rPr>
              <a:t>по-японски «крутая гора».</a:t>
            </a:r>
            <a:endParaRPr lang="ru-RU" sz="2400" b="1" dirty="0">
              <a:solidFill>
                <a:srgbClr val="0000CC"/>
              </a:solidFill>
              <a:latin typeface="+mn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372200" y="2915632"/>
            <a:ext cx="1726819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00CC"/>
                </a:solidFill>
              </a:rPr>
              <a:t>Фудзияма</a:t>
            </a:r>
            <a:endParaRPr lang="ru-RU" sz="2400" b="1" dirty="0">
              <a:solidFill>
                <a:srgbClr val="0000CC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772816"/>
            <a:ext cx="5067300" cy="311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774296"/>
      </p:ext>
    </p:extLst>
  </p:cSld>
  <p:clrMapOvr>
    <a:masterClrMapping/>
  </p:clrMapOvr>
  <p:transition spd="med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050" y="115888"/>
            <a:ext cx="5473700" cy="77946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00CC"/>
                </a:solidFill>
              </a:rPr>
              <a:t>Правила игры: </a:t>
            </a:r>
            <a:endParaRPr lang="ru-RU" dirty="0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554355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 fontScale="85000" lnSpcReduction="1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dirty="0" smtClean="0">
                <a:solidFill>
                  <a:srgbClr val="0000CC"/>
                </a:solidFill>
              </a:rPr>
              <a:t>Командам предлагается 6 тем, включающих в себя по 5 вопросов.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dirty="0" smtClean="0">
                <a:solidFill>
                  <a:srgbClr val="0000CC"/>
                </a:solidFill>
              </a:rPr>
              <a:t>Вопросы оценены баллами от 10 до 50, в зависимости от сложности. 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dirty="0" smtClean="0">
                <a:solidFill>
                  <a:srgbClr val="0000CC"/>
                </a:solidFill>
              </a:rPr>
              <a:t>Члены команды выбирают тему, затем вопрос.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dirty="0" smtClean="0">
                <a:solidFill>
                  <a:srgbClr val="0000CC"/>
                </a:solidFill>
              </a:rPr>
              <a:t> Вопросы задаются по очереди.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dirty="0" smtClean="0">
                <a:solidFill>
                  <a:srgbClr val="0000CC"/>
                </a:solidFill>
              </a:rPr>
              <a:t>На обдумывание ответа отводится 1 минута.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dirty="0" smtClean="0">
                <a:solidFill>
                  <a:srgbClr val="0000CC"/>
                </a:solidFill>
              </a:rPr>
              <a:t>Если команда даёт ответ раньше, то она получает +1 балл.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dirty="0" smtClean="0">
                <a:solidFill>
                  <a:srgbClr val="0000CC"/>
                </a:solidFill>
              </a:rPr>
              <a:t>Если ответ правильный, то команда получает очки соответственно номиналу вопроса.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dirty="0" smtClean="0">
                <a:solidFill>
                  <a:srgbClr val="0000CC"/>
                </a:solidFill>
              </a:rPr>
              <a:t>Если ответ неправильный, то очки вычитаются из суммы, набранной командой.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CAE641-BEBC-43B9-837A-0AC481821D6B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574390" y="5877272"/>
            <a:ext cx="16678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000000"/>
                </a:solidFill>
                <a:hlinkClick r:id="rId2" action="ppaction://hlinksldjump"/>
              </a:rPr>
              <a:t>ТАБЛО</a:t>
            </a:r>
            <a:endParaRPr lang="ru-RU" sz="4000" b="1" dirty="0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45224"/>
            <a:ext cx="1944687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FBEBB8-E38A-42CC-B410-C265C41B7EAC}" type="slidenum">
              <a:rPr lang="ru-RU" smtClean="0"/>
              <a:pPr>
                <a:defRPr/>
              </a:pPr>
              <a:t>30</a:t>
            </a:fld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273542"/>
            <a:ext cx="8516755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00CC"/>
                </a:solidFill>
              </a:rPr>
              <a:t>Если </a:t>
            </a:r>
            <a:r>
              <a:rPr lang="ru-RU" sz="2400" b="1" dirty="0">
                <a:solidFill>
                  <a:srgbClr val="0000CC"/>
                </a:solidFill>
              </a:rPr>
              <a:t>бы статья об этом необычном зверьке </a:t>
            </a:r>
            <a:r>
              <a:rPr lang="ru-RU" sz="2400" b="1" dirty="0" smtClean="0">
                <a:solidFill>
                  <a:srgbClr val="0000CC"/>
                </a:solidFill>
              </a:rPr>
              <a:t>попала </a:t>
            </a:r>
          </a:p>
          <a:p>
            <a:r>
              <a:rPr lang="ru-RU" sz="2400" b="1" dirty="0" smtClean="0">
                <a:solidFill>
                  <a:srgbClr val="0000CC"/>
                </a:solidFill>
              </a:rPr>
              <a:t>в </a:t>
            </a:r>
            <a:r>
              <a:rPr lang="ru-RU" sz="2400" b="1" dirty="0">
                <a:solidFill>
                  <a:srgbClr val="0000CC"/>
                </a:solidFill>
              </a:rPr>
              <a:t>словарь, то она была бы именно после этого слова.</a:t>
            </a:r>
            <a:endParaRPr lang="ru-RU" sz="2400" b="1" dirty="0">
              <a:solidFill>
                <a:srgbClr val="0000CC"/>
              </a:solidFill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23728" y="4869160"/>
            <a:ext cx="5434886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Че</a:t>
            </a:r>
            <a:r>
              <a:rPr lang="ru-RU" sz="2400" b="1" dirty="0" smtClean="0">
                <a:solidFill>
                  <a:srgbClr val="0000CC"/>
                </a:solidFill>
              </a:rPr>
              <a:t>боксары </a:t>
            </a:r>
            <a:r>
              <a:rPr lang="ru-RU" sz="2400" b="1" dirty="0">
                <a:solidFill>
                  <a:srgbClr val="0000CC"/>
                </a:solidFill>
              </a:rPr>
              <a:t>(следом – </a:t>
            </a:r>
            <a:r>
              <a:rPr lang="ru-RU" sz="2400" b="1" dirty="0" smtClean="0">
                <a:solidFill>
                  <a:srgbClr val="FF0000"/>
                </a:solidFill>
              </a:rPr>
              <a:t>Че</a:t>
            </a:r>
            <a:r>
              <a:rPr lang="ru-RU" sz="2400" b="1" dirty="0" smtClean="0">
                <a:solidFill>
                  <a:srgbClr val="0000CC"/>
                </a:solidFill>
              </a:rPr>
              <a:t>бурашка</a:t>
            </a:r>
            <a:r>
              <a:rPr lang="ru-RU" sz="2400" b="1" dirty="0">
                <a:solidFill>
                  <a:srgbClr val="0000CC"/>
                </a:solidFill>
              </a:rPr>
              <a:t>)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643" y="1412776"/>
            <a:ext cx="4589056" cy="3229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774296"/>
      </p:ext>
    </p:extLst>
  </p:cSld>
  <p:clrMapOvr>
    <a:masterClrMapping/>
  </p:clrMapOvr>
  <p:transition spd="med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660232" y="5882064"/>
            <a:ext cx="16678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000000"/>
                </a:solidFill>
                <a:hlinkClick r:id="rId2" action="ppaction://hlinksldjump"/>
              </a:rPr>
              <a:t>ТАБЛО</a:t>
            </a:r>
            <a:endParaRPr lang="ru-RU" sz="4000" b="1" dirty="0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2" y="5642465"/>
            <a:ext cx="1944687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FBEBB8-E38A-42CC-B410-C265C41B7EAC}" type="slidenum">
              <a:rPr lang="ru-RU" smtClean="0"/>
              <a:pPr>
                <a:defRPr/>
              </a:pPr>
              <a:t>31</a:t>
            </a:fld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91416" y="188640"/>
            <a:ext cx="8144217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00CC"/>
                </a:solidFill>
              </a:rPr>
              <a:t>Назовите </a:t>
            </a:r>
            <a:r>
              <a:rPr lang="ru-RU" sz="2400" b="1" dirty="0">
                <a:solidFill>
                  <a:srgbClr val="0000CC"/>
                </a:solidFill>
              </a:rPr>
              <a:t>одним словом хлебные и мучные яства.</a:t>
            </a:r>
            <a:endParaRPr lang="ru-RU" sz="2400" b="1" dirty="0">
              <a:solidFill>
                <a:srgbClr val="0000CC"/>
              </a:solidFill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27584" y="2836757"/>
            <a:ext cx="1465786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00CC"/>
                </a:solidFill>
              </a:rPr>
              <a:t>Пе</a:t>
            </a:r>
            <a:r>
              <a:rPr lang="ru-RU" sz="2400" b="1" dirty="0" smtClean="0">
                <a:solidFill>
                  <a:srgbClr val="FF0000"/>
                </a:solidFill>
              </a:rPr>
              <a:t>че</a:t>
            </a:r>
            <a:r>
              <a:rPr lang="ru-RU" sz="2400" b="1" dirty="0" smtClean="0">
                <a:solidFill>
                  <a:srgbClr val="0000CC"/>
                </a:solidFill>
              </a:rPr>
              <a:t>нье</a:t>
            </a:r>
            <a:endParaRPr lang="ru-RU" sz="2400" b="1" dirty="0">
              <a:solidFill>
                <a:srgbClr val="0000CC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484784"/>
            <a:ext cx="4836369" cy="3627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063462"/>
      </p:ext>
    </p:extLst>
  </p:cSld>
  <p:clrMapOvr>
    <a:masterClrMapping/>
  </p:clrMapOvr>
  <p:transition spd="med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546366" y="5871903"/>
            <a:ext cx="16678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000000"/>
                </a:solidFill>
                <a:hlinkClick r:id="rId2" action="ppaction://hlinksldjump"/>
              </a:rPr>
              <a:t>ТАБЛО</a:t>
            </a:r>
            <a:endParaRPr lang="ru-RU" sz="4000" b="1" dirty="0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08165"/>
            <a:ext cx="1944687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FBEBB8-E38A-42CC-B410-C265C41B7EAC}" type="slidenum">
              <a:rPr lang="ru-RU" smtClean="0"/>
              <a:pPr>
                <a:defRPr/>
              </a:pPr>
              <a:t>32</a:t>
            </a:fld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07170" y="332656"/>
            <a:ext cx="7547772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00CC"/>
                </a:solidFill>
              </a:rPr>
              <a:t>Среди </a:t>
            </a:r>
            <a:r>
              <a:rPr lang="ru-RU" sz="2400" b="1" dirty="0">
                <a:solidFill>
                  <a:srgbClr val="0000CC"/>
                </a:solidFill>
              </a:rPr>
              <a:t>бобовых, которые перебирала Золушка, </a:t>
            </a:r>
            <a:endParaRPr lang="ru-RU" sz="2400" b="1" dirty="0" smtClean="0">
              <a:solidFill>
                <a:srgbClr val="0000CC"/>
              </a:solidFill>
            </a:endParaRPr>
          </a:p>
          <a:p>
            <a:r>
              <a:rPr lang="ru-RU" sz="2400" b="1" dirty="0" smtClean="0">
                <a:solidFill>
                  <a:srgbClr val="0000CC"/>
                </a:solidFill>
              </a:rPr>
              <a:t>было </a:t>
            </a:r>
            <a:r>
              <a:rPr lang="ru-RU" sz="2400" b="1" dirty="0">
                <a:solidFill>
                  <a:srgbClr val="0000CC"/>
                </a:solidFill>
              </a:rPr>
              <a:t>и это растение.</a:t>
            </a:r>
            <a:endParaRPr lang="ru-RU" sz="2400" b="1" dirty="0">
              <a:solidFill>
                <a:srgbClr val="0000CC"/>
              </a:solidFill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084168" y="4221088"/>
            <a:ext cx="165712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Че</a:t>
            </a:r>
            <a:r>
              <a:rPr lang="ru-RU" sz="2400" b="1" dirty="0" smtClean="0">
                <a:solidFill>
                  <a:srgbClr val="0000CC"/>
                </a:solidFill>
              </a:rPr>
              <a:t>чевица</a:t>
            </a:r>
            <a:endParaRPr lang="ru-RU" sz="2400" b="1" dirty="0">
              <a:solidFill>
                <a:srgbClr val="0000CC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700808"/>
            <a:ext cx="4314317" cy="3289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258272"/>
      </p:ext>
    </p:extLst>
  </p:cSld>
  <p:clrMapOvr>
    <a:masterClrMapping/>
  </p:clrMapOvr>
  <p:transition spd="med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546366" y="5877272"/>
            <a:ext cx="16678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000000"/>
                </a:solidFill>
                <a:hlinkClick r:id="rId2" action="ppaction://hlinksldjump"/>
              </a:rPr>
              <a:t>ТАБЛО</a:t>
            </a:r>
            <a:endParaRPr lang="ru-RU" sz="4000" b="1" dirty="0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76" y="5408165"/>
            <a:ext cx="1944687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FBEBB8-E38A-42CC-B410-C265C41B7EAC}" type="slidenum">
              <a:rPr lang="ru-RU" smtClean="0"/>
              <a:pPr>
                <a:defRPr/>
              </a:pPr>
              <a:t>33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07504" y="260648"/>
            <a:ext cx="8836843" cy="15696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00CC"/>
                </a:solidFill>
              </a:rPr>
              <a:t>Эта плетёная </a:t>
            </a:r>
            <a:r>
              <a:rPr lang="ru-RU" sz="2400" b="1" dirty="0">
                <a:solidFill>
                  <a:srgbClr val="0000CC"/>
                </a:solidFill>
              </a:rPr>
              <a:t>кубышка для рыбы в «Толковом словаре</a:t>
            </a:r>
            <a:r>
              <a:rPr lang="ru-RU" sz="2400" b="1" dirty="0" smtClean="0">
                <a:solidFill>
                  <a:srgbClr val="0000CC"/>
                </a:solidFill>
              </a:rPr>
              <a:t>»</a:t>
            </a:r>
          </a:p>
          <a:p>
            <a:r>
              <a:rPr lang="ru-RU" sz="2400" b="1" dirty="0" smtClean="0">
                <a:solidFill>
                  <a:srgbClr val="0000CC"/>
                </a:solidFill>
              </a:rPr>
              <a:t> </a:t>
            </a:r>
            <a:r>
              <a:rPr lang="ru-RU" sz="2400" b="1" dirty="0">
                <a:solidFill>
                  <a:srgbClr val="0000CC"/>
                </a:solidFill>
              </a:rPr>
              <a:t>В. И. Даля имеет то же название, что </a:t>
            </a:r>
            <a:r>
              <a:rPr lang="ru-RU" sz="2400" b="1" dirty="0" smtClean="0">
                <a:solidFill>
                  <a:srgbClr val="0000CC"/>
                </a:solidFill>
              </a:rPr>
              <a:t>государство</a:t>
            </a:r>
          </a:p>
          <a:p>
            <a:r>
              <a:rPr lang="ru-RU" sz="2400" b="1" dirty="0" smtClean="0">
                <a:solidFill>
                  <a:srgbClr val="0000CC"/>
                </a:solidFill>
              </a:rPr>
              <a:t> </a:t>
            </a:r>
            <a:r>
              <a:rPr lang="ru-RU" sz="2400" b="1" dirty="0">
                <a:solidFill>
                  <a:srgbClr val="0000CC"/>
                </a:solidFill>
              </a:rPr>
              <a:t>в составе </a:t>
            </a:r>
            <a:r>
              <a:rPr lang="ru-RU" sz="2400" b="1" dirty="0" smtClean="0">
                <a:solidFill>
                  <a:srgbClr val="0000CC"/>
                </a:solidFill>
              </a:rPr>
              <a:t>РФ, входящее </a:t>
            </a:r>
            <a:r>
              <a:rPr lang="ru-RU" sz="2400" b="1" dirty="0">
                <a:solidFill>
                  <a:srgbClr val="0000CC"/>
                </a:solidFill>
              </a:rPr>
              <a:t>в состав </a:t>
            </a:r>
            <a:endParaRPr lang="ru-RU" sz="2400" b="1" dirty="0" smtClean="0">
              <a:solidFill>
                <a:srgbClr val="0000CC"/>
              </a:solidFill>
            </a:endParaRPr>
          </a:p>
          <a:p>
            <a:r>
              <a:rPr lang="ru-RU" sz="2400" b="1" dirty="0" smtClean="0">
                <a:solidFill>
                  <a:srgbClr val="0000CC"/>
                </a:solidFill>
              </a:rPr>
              <a:t>Северо-Кавказского </a:t>
            </a:r>
            <a:r>
              <a:rPr lang="ru-RU" sz="2400" b="1" dirty="0">
                <a:solidFill>
                  <a:srgbClr val="0000CC"/>
                </a:solidFill>
              </a:rPr>
              <a:t>федерального округа.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380552" y="3483217"/>
            <a:ext cx="1108317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Че</a:t>
            </a:r>
            <a:r>
              <a:rPr lang="ru-RU" sz="2400" b="1" dirty="0" smtClean="0">
                <a:solidFill>
                  <a:srgbClr val="0000CC"/>
                </a:solidFill>
              </a:rPr>
              <a:t>чня</a:t>
            </a:r>
            <a:endParaRPr lang="ru-RU" sz="2400" b="1" dirty="0">
              <a:solidFill>
                <a:srgbClr val="0000CC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328981"/>
            <a:ext cx="4309071" cy="3231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258272"/>
      </p:ext>
    </p:extLst>
  </p:cSld>
  <p:clrMapOvr>
    <a:masterClrMapping/>
  </p:clrMapOvr>
  <p:transition spd="med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660232" y="5877272"/>
            <a:ext cx="16678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000000"/>
                </a:solidFill>
                <a:hlinkClick r:id="rId2" action="ppaction://hlinksldjump"/>
              </a:rPr>
              <a:t>ТАБЛО</a:t>
            </a:r>
            <a:endParaRPr lang="ru-RU" sz="4000" b="1" dirty="0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76" y="5408165"/>
            <a:ext cx="1944687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FBEBB8-E38A-42CC-B410-C265C41B7EAC}" type="slidenum">
              <a:rPr lang="ru-RU" smtClean="0"/>
              <a:pPr>
                <a:defRPr/>
              </a:pPr>
              <a:t>34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5154" y="267296"/>
            <a:ext cx="9128846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00CC"/>
                </a:solidFill>
              </a:rPr>
              <a:t>Этот </a:t>
            </a:r>
            <a:r>
              <a:rPr lang="ru-RU" sz="2400" b="1" dirty="0">
                <a:solidFill>
                  <a:srgbClr val="0000CC"/>
                </a:solidFill>
              </a:rPr>
              <a:t>глагол, означающий «грохнуться, грянуться</a:t>
            </a:r>
            <a:r>
              <a:rPr lang="ru-RU" sz="2400" b="1" dirty="0" smtClean="0">
                <a:solidFill>
                  <a:srgbClr val="0000CC"/>
                </a:solidFill>
              </a:rPr>
              <a:t>, </a:t>
            </a:r>
            <a:r>
              <a:rPr lang="ru-RU" sz="2400" b="1" dirty="0">
                <a:solidFill>
                  <a:srgbClr val="0000CC"/>
                </a:solidFill>
              </a:rPr>
              <a:t>упасть, </a:t>
            </a:r>
            <a:endParaRPr lang="ru-RU" sz="2400" b="1" dirty="0" smtClean="0">
              <a:solidFill>
                <a:srgbClr val="0000CC"/>
              </a:solidFill>
            </a:endParaRPr>
          </a:p>
          <a:p>
            <a:r>
              <a:rPr lang="ru-RU" sz="2400" b="1" dirty="0" smtClean="0">
                <a:solidFill>
                  <a:srgbClr val="0000CC"/>
                </a:solidFill>
              </a:rPr>
              <a:t>растянуться</a:t>
            </a:r>
            <a:r>
              <a:rPr lang="ru-RU" sz="2400" b="1" dirty="0">
                <a:solidFill>
                  <a:srgbClr val="0000CC"/>
                </a:solidFill>
              </a:rPr>
              <a:t>», есть не только </a:t>
            </a:r>
            <a:r>
              <a:rPr lang="ru-RU" sz="2400" b="1" dirty="0" smtClean="0">
                <a:solidFill>
                  <a:srgbClr val="0000CC"/>
                </a:solidFill>
              </a:rPr>
              <a:t>в </a:t>
            </a:r>
            <a:r>
              <a:rPr lang="ru-RU" sz="2400" b="1" dirty="0">
                <a:solidFill>
                  <a:srgbClr val="0000CC"/>
                </a:solidFill>
              </a:rPr>
              <a:t>известном мультике</a:t>
            </a:r>
            <a:r>
              <a:rPr lang="ru-RU" sz="2400" b="1" dirty="0" smtClean="0">
                <a:solidFill>
                  <a:srgbClr val="0000CC"/>
                </a:solidFill>
              </a:rPr>
              <a:t>,</a:t>
            </a:r>
          </a:p>
          <a:p>
            <a:r>
              <a:rPr lang="ru-RU" sz="2400" b="1" dirty="0" smtClean="0">
                <a:solidFill>
                  <a:srgbClr val="0000CC"/>
                </a:solidFill>
              </a:rPr>
              <a:t> </a:t>
            </a:r>
            <a:r>
              <a:rPr lang="ru-RU" sz="2400" b="1" dirty="0">
                <a:solidFill>
                  <a:srgbClr val="0000CC"/>
                </a:solidFill>
              </a:rPr>
              <a:t>но и в «Толковом словаре» В. И. Даля.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23528" y="4005064"/>
            <a:ext cx="2594493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Че</a:t>
            </a:r>
            <a:r>
              <a:rPr lang="ru-RU" sz="2400" b="1" dirty="0" smtClean="0">
                <a:solidFill>
                  <a:srgbClr val="0000CC"/>
                </a:solidFill>
              </a:rPr>
              <a:t>бурахнуться</a:t>
            </a:r>
            <a:endParaRPr lang="ru-RU" sz="2400" b="1" dirty="0">
              <a:solidFill>
                <a:srgbClr val="0000CC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328" y="1916832"/>
            <a:ext cx="5220024" cy="3909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359758"/>
      </p:ext>
    </p:extLst>
  </p:cSld>
  <p:clrMapOvr>
    <a:masterClrMapping/>
  </p:clrMapOvr>
  <p:transition spd="med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FBEBB8-E38A-42CC-B410-C265C41B7EAC}" type="slidenum">
              <a:rPr lang="ru-RU" smtClean="0"/>
              <a:pPr>
                <a:defRPr/>
              </a:pPr>
              <a:t>35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239886"/>
            <a:ext cx="8784976" cy="68788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b="1" dirty="0">
                <a:solidFill>
                  <a:srgbClr val="0000CC"/>
                </a:solidFill>
                <a:latin typeface="Arial"/>
              </a:rPr>
              <a:t>При создании презентации использовалась книга </a:t>
            </a:r>
          </a:p>
          <a:p>
            <a:pPr lvl="0"/>
            <a:r>
              <a:rPr lang="ru-RU" sz="1400" b="1" dirty="0">
                <a:solidFill>
                  <a:srgbClr val="000000"/>
                </a:solidFill>
                <a:latin typeface="Arial"/>
              </a:rPr>
              <a:t>Большая книга интеллектуальных игр и занимательных вопросов для умников и умниц/Б. Б. </a:t>
            </a:r>
            <a:r>
              <a:rPr lang="ru-RU" sz="1400" b="1" dirty="0" err="1">
                <a:solidFill>
                  <a:srgbClr val="000000"/>
                </a:solidFill>
                <a:latin typeface="Arial"/>
              </a:rPr>
              <a:t>Баландин</a:t>
            </a:r>
            <a:r>
              <a:rPr lang="ru-RU" sz="1400" b="1" dirty="0">
                <a:solidFill>
                  <a:srgbClr val="000000"/>
                </a:solidFill>
                <a:latin typeface="Arial"/>
              </a:rPr>
              <a:t>. – М.: РИПОЛ классик, 2008. – 512 с.</a:t>
            </a:r>
          </a:p>
          <a:p>
            <a:pPr lvl="0"/>
            <a:r>
              <a:rPr lang="ru-RU" sz="1400" b="1" dirty="0">
                <a:solidFill>
                  <a:srgbClr val="0000CC"/>
                </a:solidFill>
                <a:latin typeface="Arial"/>
              </a:rPr>
              <a:t>Источник изображений</a:t>
            </a:r>
          </a:p>
          <a:p>
            <a:pPr lvl="0"/>
            <a:r>
              <a:rPr lang="en-US" sz="1100" b="1" dirty="0">
                <a:solidFill>
                  <a:srgbClr val="0000CC"/>
                </a:solidFill>
                <a:latin typeface="Arial"/>
                <a:hlinkClick r:id="rId2"/>
              </a:rPr>
              <a:t>http://</a:t>
            </a:r>
            <a:r>
              <a:rPr lang="en-US" sz="1100" b="1" dirty="0" smtClean="0">
                <a:solidFill>
                  <a:srgbClr val="0000CC"/>
                </a:solidFill>
                <a:latin typeface="Arial"/>
                <a:hlinkClick r:id="rId2"/>
              </a:rPr>
              <a:t>vladimir.doski.ru/i/94/13/941371.png</a:t>
            </a:r>
            <a:endParaRPr lang="ru-RU" sz="1100" b="1" dirty="0" smtClean="0">
              <a:solidFill>
                <a:srgbClr val="0000CC"/>
              </a:solidFill>
              <a:latin typeface="Arial"/>
            </a:endParaRPr>
          </a:p>
          <a:p>
            <a:pPr lvl="0"/>
            <a:r>
              <a:rPr lang="en-US" sz="1100" b="1" dirty="0">
                <a:solidFill>
                  <a:srgbClr val="0000CC"/>
                </a:solidFill>
                <a:latin typeface="Arial"/>
                <a:hlinkClick r:id="rId3"/>
              </a:rPr>
              <a:t>http://</a:t>
            </a:r>
            <a:r>
              <a:rPr lang="en-US" sz="1100" b="1" dirty="0" smtClean="0">
                <a:solidFill>
                  <a:srgbClr val="0000CC"/>
                </a:solidFill>
                <a:latin typeface="Arial"/>
                <a:hlinkClick r:id="rId3"/>
              </a:rPr>
              <a:t>www.clipartbest.com/cliparts/niB/Bok/niBBok9MT.jpeg</a:t>
            </a:r>
            <a:endParaRPr lang="ru-RU" sz="1100" b="1" dirty="0" smtClean="0">
              <a:solidFill>
                <a:srgbClr val="0000CC"/>
              </a:solidFill>
              <a:latin typeface="Arial"/>
            </a:endParaRPr>
          </a:p>
          <a:p>
            <a:pPr lvl="0"/>
            <a:r>
              <a:rPr lang="en-US" sz="1100" b="1" dirty="0">
                <a:solidFill>
                  <a:srgbClr val="0000CC"/>
                </a:solidFill>
                <a:latin typeface="Arial"/>
                <a:hlinkClick r:id="rId4"/>
              </a:rPr>
              <a:t>http://</a:t>
            </a:r>
            <a:r>
              <a:rPr lang="en-US" sz="1100" b="1" dirty="0" smtClean="0">
                <a:solidFill>
                  <a:srgbClr val="0000CC"/>
                </a:solidFill>
                <a:latin typeface="Arial"/>
                <a:hlinkClick r:id="rId4"/>
              </a:rPr>
              <a:t>mbdoy34.ucoz.ru/graffiti/bezymjannyj.png</a:t>
            </a:r>
            <a:endParaRPr lang="ru-RU" sz="1100" b="1" dirty="0" smtClean="0">
              <a:solidFill>
                <a:srgbClr val="0000CC"/>
              </a:solidFill>
              <a:latin typeface="Arial"/>
            </a:endParaRPr>
          </a:p>
          <a:p>
            <a:pPr lvl="0"/>
            <a:r>
              <a:rPr lang="en-US" sz="1100" b="1" dirty="0">
                <a:solidFill>
                  <a:srgbClr val="0000CC"/>
                </a:solidFill>
                <a:latin typeface="Arial"/>
                <a:hlinkClick r:id="rId5"/>
              </a:rPr>
              <a:t>http://4.bp.blogspot.com/-</a:t>
            </a:r>
            <a:r>
              <a:rPr lang="en-US" sz="1100" b="1" dirty="0" smtClean="0">
                <a:solidFill>
                  <a:srgbClr val="0000CC"/>
                </a:solidFill>
                <a:latin typeface="Arial"/>
                <a:hlinkClick r:id="rId5"/>
              </a:rPr>
              <a:t>wq35I8zUK1E/UCvqL66_XaI/AAAAAAAAAgM/Gur7iBOiWr4/s1600/peter_pan_and_wendy_3_by_giacobino.jpg</a:t>
            </a:r>
            <a:endParaRPr lang="ru-RU" sz="1100" b="1" dirty="0" smtClean="0">
              <a:solidFill>
                <a:srgbClr val="0000CC"/>
              </a:solidFill>
              <a:latin typeface="Arial"/>
            </a:endParaRPr>
          </a:p>
          <a:p>
            <a:pPr lvl="0"/>
            <a:r>
              <a:rPr lang="en-US" sz="1100" b="1" dirty="0">
                <a:solidFill>
                  <a:srgbClr val="0000CC"/>
                </a:solidFill>
                <a:latin typeface="Arial"/>
                <a:hlinkClick r:id="rId6"/>
              </a:rPr>
              <a:t>http://</a:t>
            </a:r>
            <a:r>
              <a:rPr lang="en-US" sz="1100" b="1" dirty="0" smtClean="0">
                <a:solidFill>
                  <a:srgbClr val="0000CC"/>
                </a:solidFill>
                <a:latin typeface="Arial"/>
                <a:hlinkClick r:id="rId6"/>
              </a:rPr>
              <a:t>coxcomb.ru/wp-content/uploads/2013/01/umka1.jpg</a:t>
            </a:r>
            <a:endParaRPr lang="ru-RU" sz="1100" b="1" dirty="0" smtClean="0">
              <a:solidFill>
                <a:srgbClr val="0000CC"/>
              </a:solidFill>
              <a:latin typeface="Arial"/>
            </a:endParaRPr>
          </a:p>
          <a:p>
            <a:pPr lvl="0"/>
            <a:r>
              <a:rPr lang="en-US" sz="1100" b="1" dirty="0">
                <a:solidFill>
                  <a:srgbClr val="0000CC"/>
                </a:solidFill>
                <a:latin typeface="Arial"/>
                <a:hlinkClick r:id="rId7"/>
              </a:rPr>
              <a:t>http://</a:t>
            </a:r>
            <a:r>
              <a:rPr lang="en-US" sz="1100" b="1" dirty="0" smtClean="0">
                <a:solidFill>
                  <a:srgbClr val="0000CC"/>
                </a:solidFill>
                <a:latin typeface="Arial"/>
                <a:hlinkClick r:id="rId7"/>
              </a:rPr>
              <a:t>cdn2.rf-sp.ru/c2/79/c2795750e285b8358b6fe6469c9392af.jpg</a:t>
            </a:r>
            <a:endParaRPr lang="ru-RU" sz="1100" b="1" dirty="0" smtClean="0">
              <a:solidFill>
                <a:srgbClr val="0000CC"/>
              </a:solidFill>
              <a:latin typeface="Arial"/>
            </a:endParaRPr>
          </a:p>
          <a:p>
            <a:pPr lvl="0"/>
            <a:r>
              <a:rPr lang="en-US" sz="1100" b="1" dirty="0">
                <a:solidFill>
                  <a:srgbClr val="0000CC"/>
                </a:solidFill>
                <a:latin typeface="Arial"/>
                <a:hlinkClick r:id="rId8"/>
              </a:rPr>
              <a:t>http://</a:t>
            </a:r>
            <a:r>
              <a:rPr lang="en-US" sz="1100" b="1" dirty="0" smtClean="0">
                <a:solidFill>
                  <a:srgbClr val="0000CC"/>
                </a:solidFill>
                <a:latin typeface="Arial"/>
                <a:hlinkClick r:id="rId8"/>
              </a:rPr>
              <a:t>gelz.net/upload/video/229/22929dad048c082224859cb7bdd8702e.jpg</a:t>
            </a:r>
            <a:endParaRPr lang="ru-RU" sz="1100" b="1" dirty="0" smtClean="0">
              <a:solidFill>
                <a:srgbClr val="0000CC"/>
              </a:solidFill>
              <a:latin typeface="Arial"/>
            </a:endParaRPr>
          </a:p>
          <a:p>
            <a:pPr lvl="0"/>
            <a:r>
              <a:rPr lang="en-US" sz="1100" b="1" dirty="0">
                <a:solidFill>
                  <a:srgbClr val="0000CC"/>
                </a:solidFill>
                <a:latin typeface="Arial"/>
                <a:hlinkClick r:id="rId9"/>
              </a:rPr>
              <a:t>http://img.yeah1.com/upload/news/12102014/1413106303_KATHRYN_MACCORMICK_(6).</a:t>
            </a:r>
            <a:r>
              <a:rPr lang="en-US" sz="1100" b="1" dirty="0" smtClean="0">
                <a:solidFill>
                  <a:srgbClr val="0000CC"/>
                </a:solidFill>
                <a:latin typeface="Arial"/>
                <a:hlinkClick r:id="rId9"/>
              </a:rPr>
              <a:t>jpg</a:t>
            </a:r>
            <a:endParaRPr lang="ru-RU" sz="1100" b="1" dirty="0" smtClean="0">
              <a:solidFill>
                <a:srgbClr val="0000CC"/>
              </a:solidFill>
              <a:latin typeface="Arial"/>
            </a:endParaRPr>
          </a:p>
          <a:p>
            <a:pPr lvl="0"/>
            <a:r>
              <a:rPr lang="en-US" sz="1100" b="1" dirty="0">
                <a:solidFill>
                  <a:srgbClr val="0000CC"/>
                </a:solidFill>
                <a:latin typeface="Arial"/>
                <a:hlinkClick r:id="rId10"/>
              </a:rPr>
              <a:t>https://</a:t>
            </a:r>
            <a:r>
              <a:rPr lang="en-US" sz="1100" b="1" dirty="0" smtClean="0">
                <a:solidFill>
                  <a:srgbClr val="0000CC"/>
                </a:solidFill>
                <a:latin typeface="Arial"/>
                <a:hlinkClick r:id="rId10"/>
              </a:rPr>
              <a:t>awlnetwork-static-theawl.netdna-ssl.com/wp-content/uploads/sites/3/2012/10/521px-Umlaut_forms-375x431.jpg</a:t>
            </a:r>
            <a:endParaRPr lang="ru-RU" sz="1100" b="1" dirty="0" smtClean="0">
              <a:solidFill>
                <a:srgbClr val="0000CC"/>
              </a:solidFill>
              <a:latin typeface="Arial"/>
            </a:endParaRPr>
          </a:p>
          <a:p>
            <a:pPr lvl="0"/>
            <a:r>
              <a:rPr lang="en-US" sz="1100" b="1" dirty="0">
                <a:solidFill>
                  <a:srgbClr val="0000CC"/>
                </a:solidFill>
                <a:latin typeface="Arial"/>
                <a:hlinkClick r:id="rId11"/>
              </a:rPr>
              <a:t>http://</a:t>
            </a:r>
            <a:r>
              <a:rPr lang="en-US" sz="1100" b="1" dirty="0" smtClean="0">
                <a:solidFill>
                  <a:srgbClr val="0000CC"/>
                </a:solidFill>
                <a:latin typeface="Arial"/>
                <a:hlinkClick r:id="rId11"/>
              </a:rPr>
              <a:t>www.pianogalerie-dresden.de/fileadmin/media/topcontent/02_verkauf.jpg</a:t>
            </a:r>
            <a:endParaRPr lang="ru-RU" sz="1100" b="1" dirty="0" smtClean="0">
              <a:solidFill>
                <a:srgbClr val="0000CC"/>
              </a:solidFill>
              <a:latin typeface="Arial"/>
            </a:endParaRPr>
          </a:p>
          <a:p>
            <a:pPr lvl="0"/>
            <a:r>
              <a:rPr lang="en-US" sz="1100" b="1" dirty="0">
                <a:solidFill>
                  <a:srgbClr val="0000CC"/>
                </a:solidFill>
                <a:latin typeface="Arial"/>
                <a:hlinkClick r:id="rId12"/>
              </a:rPr>
              <a:t>http://</a:t>
            </a:r>
            <a:r>
              <a:rPr lang="en-US" sz="1100" b="1" dirty="0" smtClean="0">
                <a:solidFill>
                  <a:srgbClr val="0000CC"/>
                </a:solidFill>
                <a:latin typeface="Arial"/>
                <a:hlinkClick r:id="rId12"/>
              </a:rPr>
              <a:t>spb.comeandsee.ru/wp-content/uploads/2011/09/razvodnie-mosti-sankt-peterburga1.jpg</a:t>
            </a:r>
            <a:endParaRPr lang="ru-RU" sz="1100" b="1" dirty="0" smtClean="0">
              <a:solidFill>
                <a:srgbClr val="0000CC"/>
              </a:solidFill>
              <a:latin typeface="Arial"/>
            </a:endParaRPr>
          </a:p>
          <a:p>
            <a:pPr lvl="0"/>
            <a:r>
              <a:rPr lang="en-US" sz="1100" b="1" dirty="0">
                <a:solidFill>
                  <a:srgbClr val="0000CC"/>
                </a:solidFill>
                <a:latin typeface="Arial"/>
                <a:hlinkClick r:id="rId13"/>
              </a:rPr>
              <a:t>http://</a:t>
            </a:r>
            <a:r>
              <a:rPr lang="en-US" sz="1100" b="1" dirty="0" smtClean="0">
                <a:solidFill>
                  <a:srgbClr val="0000CC"/>
                </a:solidFill>
                <a:latin typeface="Arial"/>
                <a:hlinkClick r:id="rId13"/>
              </a:rPr>
              <a:t>ural-metall.com/files/platina.jpg</a:t>
            </a:r>
            <a:endParaRPr lang="ru-RU" sz="1100" b="1" dirty="0" smtClean="0">
              <a:solidFill>
                <a:srgbClr val="0000CC"/>
              </a:solidFill>
              <a:latin typeface="Arial"/>
            </a:endParaRPr>
          </a:p>
          <a:p>
            <a:pPr lvl="0"/>
            <a:r>
              <a:rPr lang="en-US" sz="1100" b="1" dirty="0">
                <a:solidFill>
                  <a:srgbClr val="0000CC"/>
                </a:solidFill>
                <a:latin typeface="Arial"/>
                <a:hlinkClick r:id="rId14"/>
              </a:rPr>
              <a:t>http://</a:t>
            </a:r>
            <a:r>
              <a:rPr lang="en-US" sz="1100" b="1" dirty="0" smtClean="0">
                <a:solidFill>
                  <a:srgbClr val="0000CC"/>
                </a:solidFill>
                <a:latin typeface="Arial"/>
                <a:hlinkClick r:id="rId14"/>
              </a:rPr>
              <a:t>crosti.ru/patterns/00/05/0e/31ba870475/picture.jpg</a:t>
            </a:r>
            <a:endParaRPr lang="ru-RU" sz="1100" b="1" dirty="0" smtClean="0">
              <a:solidFill>
                <a:srgbClr val="0000CC"/>
              </a:solidFill>
              <a:latin typeface="Arial"/>
            </a:endParaRPr>
          </a:p>
          <a:p>
            <a:pPr lvl="0"/>
            <a:r>
              <a:rPr lang="en-US" sz="1100" b="1" dirty="0">
                <a:solidFill>
                  <a:srgbClr val="0000CC"/>
                </a:solidFill>
                <a:latin typeface="Arial"/>
                <a:hlinkClick r:id="rId15"/>
              </a:rPr>
              <a:t>http://</a:t>
            </a:r>
            <a:r>
              <a:rPr lang="en-US" sz="1100" b="1" dirty="0" smtClean="0">
                <a:solidFill>
                  <a:srgbClr val="0000CC"/>
                </a:solidFill>
                <a:latin typeface="Arial"/>
                <a:hlinkClick r:id="rId15"/>
              </a:rPr>
              <a:t>fs1.ppt4web.ru/images/3958/62764/640/img4.jpg</a:t>
            </a:r>
            <a:endParaRPr lang="ru-RU" sz="1100" b="1" dirty="0" smtClean="0">
              <a:solidFill>
                <a:srgbClr val="0000CC"/>
              </a:solidFill>
              <a:latin typeface="Arial"/>
            </a:endParaRPr>
          </a:p>
          <a:p>
            <a:pPr lvl="0"/>
            <a:r>
              <a:rPr lang="en-US" sz="1100" b="1" dirty="0">
                <a:solidFill>
                  <a:srgbClr val="0000CC"/>
                </a:solidFill>
                <a:latin typeface="Arial"/>
                <a:hlinkClick r:id="rId16"/>
              </a:rPr>
              <a:t>http://</a:t>
            </a:r>
            <a:r>
              <a:rPr lang="en-US" sz="1100" b="1" dirty="0" smtClean="0">
                <a:solidFill>
                  <a:srgbClr val="0000CC"/>
                </a:solidFill>
                <a:latin typeface="Arial"/>
                <a:hlinkClick r:id="rId16"/>
              </a:rPr>
              <a:t>www.avrupagazete.com/files/pirana_818414342.jpg</a:t>
            </a:r>
            <a:endParaRPr lang="ru-RU" sz="1100" b="1" dirty="0" smtClean="0">
              <a:solidFill>
                <a:srgbClr val="0000CC"/>
              </a:solidFill>
              <a:latin typeface="Arial"/>
            </a:endParaRPr>
          </a:p>
          <a:p>
            <a:pPr lvl="0"/>
            <a:r>
              <a:rPr lang="en-US" sz="1100" b="1" dirty="0">
                <a:solidFill>
                  <a:srgbClr val="0000CC"/>
                </a:solidFill>
                <a:latin typeface="Arial"/>
                <a:hlinkClick r:id="rId17"/>
              </a:rPr>
              <a:t>http://</a:t>
            </a:r>
            <a:r>
              <a:rPr lang="en-US" sz="1100" b="1" dirty="0" smtClean="0">
                <a:solidFill>
                  <a:srgbClr val="0000CC"/>
                </a:solidFill>
                <a:latin typeface="Arial"/>
                <a:hlinkClick r:id="rId17"/>
              </a:rPr>
              <a:t>www.gogetnews.info/uploads/posts/2016-02/thumbs/1454678500_ryba-mech-nochnaya.jpg</a:t>
            </a:r>
            <a:endParaRPr lang="ru-RU" sz="1100" b="1" dirty="0" smtClean="0">
              <a:solidFill>
                <a:srgbClr val="0000CC"/>
              </a:solidFill>
              <a:latin typeface="Arial"/>
            </a:endParaRPr>
          </a:p>
          <a:p>
            <a:pPr lvl="0"/>
            <a:r>
              <a:rPr lang="en-US" sz="1100" b="1" dirty="0">
                <a:solidFill>
                  <a:srgbClr val="0000CC"/>
                </a:solidFill>
                <a:latin typeface="Arial"/>
                <a:hlinkClick r:id="rId18"/>
              </a:rPr>
              <a:t>http://</a:t>
            </a:r>
            <a:r>
              <a:rPr lang="en-US" sz="1100" b="1" dirty="0" smtClean="0">
                <a:solidFill>
                  <a:srgbClr val="0000CC"/>
                </a:solidFill>
                <a:latin typeface="Arial"/>
                <a:hlinkClick r:id="rId18"/>
              </a:rPr>
              <a:t>www.anglerslifelist.com/sites/all/files/anglers/O-nerka_1.jpg</a:t>
            </a:r>
            <a:endParaRPr lang="ru-RU" sz="1100" b="1" dirty="0" smtClean="0">
              <a:solidFill>
                <a:srgbClr val="0000CC"/>
              </a:solidFill>
              <a:latin typeface="Arial"/>
            </a:endParaRPr>
          </a:p>
          <a:p>
            <a:pPr lvl="0"/>
            <a:r>
              <a:rPr lang="en-US" sz="1100" b="1" dirty="0">
                <a:solidFill>
                  <a:srgbClr val="0000CC"/>
                </a:solidFill>
                <a:latin typeface="Arial"/>
                <a:hlinkClick r:id="rId19"/>
              </a:rPr>
              <a:t>http://</a:t>
            </a:r>
            <a:r>
              <a:rPr lang="en-US" sz="1100" b="1" dirty="0" smtClean="0">
                <a:solidFill>
                  <a:srgbClr val="0000CC"/>
                </a:solidFill>
                <a:latin typeface="Arial"/>
                <a:hlinkClick r:id="rId19"/>
              </a:rPr>
              <a:t>www.clipart-fr.com/en/data/clipart/zodiac/zodiac_007.gif</a:t>
            </a:r>
            <a:endParaRPr lang="ru-RU" sz="1100" b="1" dirty="0" smtClean="0">
              <a:solidFill>
                <a:srgbClr val="0000CC"/>
              </a:solidFill>
              <a:latin typeface="Arial"/>
            </a:endParaRPr>
          </a:p>
          <a:p>
            <a:pPr lvl="0"/>
            <a:r>
              <a:rPr lang="en-US" sz="1100" b="1" dirty="0">
                <a:solidFill>
                  <a:srgbClr val="0000CC"/>
                </a:solidFill>
                <a:latin typeface="Arial"/>
                <a:hlinkClick r:id="rId20"/>
              </a:rPr>
              <a:t>https://</a:t>
            </a:r>
            <a:r>
              <a:rPr lang="en-US" sz="1100" b="1" dirty="0" smtClean="0">
                <a:solidFill>
                  <a:srgbClr val="0000CC"/>
                </a:solidFill>
                <a:latin typeface="Arial"/>
                <a:hlinkClick r:id="rId20"/>
              </a:rPr>
              <a:t>71.img.avito.st/640x480/2008385171.jpg</a:t>
            </a:r>
            <a:endParaRPr lang="ru-RU" sz="1100" b="1" dirty="0" smtClean="0">
              <a:solidFill>
                <a:srgbClr val="0000CC"/>
              </a:solidFill>
              <a:latin typeface="Arial"/>
            </a:endParaRPr>
          </a:p>
          <a:p>
            <a:pPr lvl="0"/>
            <a:r>
              <a:rPr lang="en-US" sz="1100" b="1" dirty="0">
                <a:solidFill>
                  <a:srgbClr val="0000CC"/>
                </a:solidFill>
                <a:latin typeface="Arial"/>
                <a:hlinkClick r:id="rId21"/>
              </a:rPr>
              <a:t>http://</a:t>
            </a:r>
            <a:r>
              <a:rPr lang="en-US" sz="1100" b="1" dirty="0" smtClean="0">
                <a:solidFill>
                  <a:srgbClr val="0000CC"/>
                </a:solidFill>
                <a:latin typeface="Arial"/>
                <a:hlinkClick r:id="rId21"/>
              </a:rPr>
              <a:t>photo.7ya.ru/ph/2005/9/14/1126684287484.jpg</a:t>
            </a:r>
            <a:endParaRPr lang="ru-RU" sz="1100" b="1" dirty="0" smtClean="0">
              <a:solidFill>
                <a:srgbClr val="0000CC"/>
              </a:solidFill>
              <a:latin typeface="Arial"/>
            </a:endParaRPr>
          </a:p>
          <a:p>
            <a:pPr lvl="0"/>
            <a:r>
              <a:rPr lang="en-US" sz="1100" b="1" dirty="0">
                <a:solidFill>
                  <a:srgbClr val="0000CC"/>
                </a:solidFill>
                <a:latin typeface="Arial"/>
                <a:hlinkClick r:id="rId22"/>
              </a:rPr>
              <a:t>http://</a:t>
            </a:r>
            <a:r>
              <a:rPr lang="en-US" sz="1100" b="1" dirty="0" smtClean="0">
                <a:solidFill>
                  <a:srgbClr val="0000CC"/>
                </a:solidFill>
                <a:latin typeface="Arial"/>
                <a:hlinkClick r:id="rId22"/>
              </a:rPr>
              <a:t>cs10502.vk.me/u29523538/122910799/x_01ba4b42.jpg</a:t>
            </a:r>
            <a:endParaRPr lang="ru-RU" sz="1100" b="1" dirty="0" smtClean="0">
              <a:solidFill>
                <a:srgbClr val="0000CC"/>
              </a:solidFill>
              <a:latin typeface="Arial"/>
            </a:endParaRPr>
          </a:p>
          <a:p>
            <a:pPr lvl="0"/>
            <a:r>
              <a:rPr lang="en-US" sz="1100" b="1" dirty="0">
                <a:solidFill>
                  <a:srgbClr val="0000CC"/>
                </a:solidFill>
                <a:latin typeface="Arial"/>
                <a:hlinkClick r:id="rId23"/>
              </a:rPr>
              <a:t>https://</a:t>
            </a:r>
            <a:r>
              <a:rPr lang="en-US" sz="1100" b="1" dirty="0" smtClean="0">
                <a:solidFill>
                  <a:srgbClr val="0000CC"/>
                </a:solidFill>
                <a:latin typeface="Arial"/>
                <a:hlinkClick r:id="rId23"/>
              </a:rPr>
              <a:t>pp.vk.me/c622025/v622025147/4fed/ezEFw0a947Y.jpg</a:t>
            </a:r>
            <a:endParaRPr lang="ru-RU" sz="1100" b="1" dirty="0" smtClean="0">
              <a:solidFill>
                <a:srgbClr val="0000CC"/>
              </a:solidFill>
              <a:latin typeface="Arial"/>
            </a:endParaRPr>
          </a:p>
          <a:p>
            <a:pPr lvl="0"/>
            <a:r>
              <a:rPr lang="en-US" sz="1100" b="1" dirty="0">
                <a:solidFill>
                  <a:srgbClr val="0000CC"/>
                </a:solidFill>
                <a:latin typeface="Arial"/>
                <a:hlinkClick r:id="rId24"/>
              </a:rPr>
              <a:t>http://</a:t>
            </a:r>
            <a:r>
              <a:rPr lang="en-US" sz="1100" b="1" dirty="0" smtClean="0">
                <a:solidFill>
                  <a:srgbClr val="0000CC"/>
                </a:solidFill>
                <a:latin typeface="Arial"/>
                <a:hlinkClick r:id="rId24"/>
              </a:rPr>
              <a:t>fbsport.ru/img/equipment/0504/2sm_1.jpg</a:t>
            </a:r>
            <a:endParaRPr lang="ru-RU" sz="1100" b="1" dirty="0" smtClean="0">
              <a:solidFill>
                <a:srgbClr val="0000CC"/>
              </a:solidFill>
              <a:latin typeface="Arial"/>
            </a:endParaRPr>
          </a:p>
          <a:p>
            <a:pPr lvl="0"/>
            <a:r>
              <a:rPr lang="en-US" sz="1100" b="1" dirty="0">
                <a:solidFill>
                  <a:srgbClr val="0000CC"/>
                </a:solidFill>
                <a:latin typeface="Arial"/>
                <a:hlinkClick r:id="rId25"/>
              </a:rPr>
              <a:t>http://</a:t>
            </a:r>
            <a:r>
              <a:rPr lang="en-US" sz="1100" b="1" dirty="0" smtClean="0">
                <a:solidFill>
                  <a:srgbClr val="0000CC"/>
                </a:solidFill>
                <a:latin typeface="Arial"/>
                <a:hlinkClick r:id="rId25"/>
              </a:rPr>
              <a:t>www.tradurreilgiappone.com/wp-content/uploads/2013/12/normal_1008_composite_volc_Fujiyama.jpg</a:t>
            </a:r>
            <a:endParaRPr lang="ru-RU" sz="1100" b="1" dirty="0" smtClean="0">
              <a:solidFill>
                <a:srgbClr val="0000CC"/>
              </a:solidFill>
              <a:latin typeface="Arial"/>
            </a:endParaRPr>
          </a:p>
          <a:p>
            <a:pPr lvl="0"/>
            <a:r>
              <a:rPr lang="en-US" sz="1100" b="1" dirty="0">
                <a:solidFill>
                  <a:srgbClr val="0000CC"/>
                </a:solidFill>
                <a:latin typeface="Arial"/>
                <a:hlinkClick r:id="rId26"/>
              </a:rPr>
              <a:t>http://pravdapfo.ru/sites/default/files/styles/node_preview/public/1280px-rechnoy_port._</a:t>
            </a:r>
            <a:r>
              <a:rPr lang="en-US" sz="1100" b="1" dirty="0" smtClean="0">
                <a:solidFill>
                  <a:srgbClr val="0000CC"/>
                </a:solidFill>
                <a:latin typeface="Arial"/>
                <a:hlinkClick r:id="rId26"/>
              </a:rPr>
              <a:t>cheboksary.jpg?itok=mZJ8uz4n</a:t>
            </a:r>
            <a:endParaRPr lang="ru-RU" sz="1100" b="1" dirty="0" smtClean="0">
              <a:solidFill>
                <a:srgbClr val="0000CC"/>
              </a:solidFill>
              <a:latin typeface="Arial"/>
            </a:endParaRPr>
          </a:p>
          <a:p>
            <a:pPr lvl="0"/>
            <a:r>
              <a:rPr lang="en-US" sz="1100" b="1" dirty="0">
                <a:solidFill>
                  <a:srgbClr val="0000CC"/>
                </a:solidFill>
                <a:latin typeface="Arial"/>
                <a:hlinkClick r:id="rId27"/>
              </a:rPr>
              <a:t>https://</a:t>
            </a:r>
            <a:r>
              <a:rPr lang="en-US" sz="1100" b="1" dirty="0" smtClean="0">
                <a:solidFill>
                  <a:srgbClr val="0000CC"/>
                </a:solidFill>
                <a:latin typeface="Arial"/>
                <a:hlinkClick r:id="rId27"/>
              </a:rPr>
              <a:t>img3.goodfon.ru/original/320x240/e/f5/pechene-sahar-sladkoe-mnogo.jpg</a:t>
            </a:r>
            <a:endParaRPr lang="ru-RU" sz="1100" b="1" dirty="0" smtClean="0">
              <a:solidFill>
                <a:srgbClr val="0000CC"/>
              </a:solidFill>
              <a:latin typeface="Arial"/>
            </a:endParaRPr>
          </a:p>
          <a:p>
            <a:pPr lvl="0"/>
            <a:r>
              <a:rPr lang="en-US" sz="1100" b="1" dirty="0">
                <a:solidFill>
                  <a:srgbClr val="0000CC"/>
                </a:solidFill>
                <a:latin typeface="Arial"/>
                <a:hlinkClick r:id="rId28"/>
              </a:rPr>
              <a:t>http://</a:t>
            </a:r>
            <a:r>
              <a:rPr lang="en-US" sz="1100" b="1" dirty="0" smtClean="0">
                <a:solidFill>
                  <a:srgbClr val="0000CC"/>
                </a:solidFill>
                <a:latin typeface="Arial"/>
                <a:hlinkClick r:id="rId28"/>
              </a:rPr>
              <a:t>live-up.co/wp-content/uploads/2015/01/Laird_green_lentils_w_copy-282x215.jpg</a:t>
            </a:r>
            <a:endParaRPr lang="ru-RU" sz="1100" b="1" dirty="0" smtClean="0">
              <a:solidFill>
                <a:srgbClr val="0000CC"/>
              </a:solidFill>
              <a:latin typeface="Arial"/>
            </a:endParaRPr>
          </a:p>
          <a:p>
            <a:pPr lvl="0"/>
            <a:r>
              <a:rPr lang="en-US" sz="1100" b="1" dirty="0">
                <a:solidFill>
                  <a:srgbClr val="0000CC"/>
                </a:solidFill>
                <a:latin typeface="Arial"/>
                <a:hlinkClick r:id="rId29"/>
              </a:rPr>
              <a:t>http://gosnovosti.com/wp-content/uploads/2014/12/%D0%A7%D0%B5%D1%87%D0%B5%D0%BD%D1%81%D0%BA%D0%B0%D1%8F-%</a:t>
            </a:r>
            <a:r>
              <a:rPr lang="en-US" sz="1100" b="1" dirty="0" smtClean="0">
                <a:solidFill>
                  <a:srgbClr val="0000CC"/>
                </a:solidFill>
                <a:latin typeface="Arial"/>
                <a:hlinkClick r:id="rId29"/>
              </a:rPr>
              <a:t>D0%A0%D0%B5%D1%81%D0%BF%D1%83%D0%B1%D0%BB%D0%B8%D0%BA%D0%B0-2-300x225.jpg</a:t>
            </a:r>
            <a:endParaRPr lang="ru-RU" sz="1100" b="1" dirty="0" smtClean="0">
              <a:solidFill>
                <a:srgbClr val="0000CC"/>
              </a:solidFill>
              <a:latin typeface="Arial"/>
            </a:endParaRPr>
          </a:p>
          <a:p>
            <a:pPr lvl="0"/>
            <a:r>
              <a:rPr lang="en-US" sz="1100" b="1" dirty="0">
                <a:solidFill>
                  <a:srgbClr val="0000CC"/>
                </a:solidFill>
                <a:latin typeface="Arial"/>
                <a:hlinkClick r:id="rId30"/>
              </a:rPr>
              <a:t>http://</a:t>
            </a:r>
            <a:r>
              <a:rPr lang="en-US" sz="1100" b="1" dirty="0" smtClean="0">
                <a:solidFill>
                  <a:srgbClr val="0000CC"/>
                </a:solidFill>
                <a:latin typeface="Arial"/>
                <a:hlinkClick r:id="rId30"/>
              </a:rPr>
              <a:t>www.otule.ru/uploads/posts/2013-01/thumbs/1358710303_26.jpg</a:t>
            </a:r>
            <a:endParaRPr lang="ru-RU" sz="1100" b="1" dirty="0" smtClean="0">
              <a:solidFill>
                <a:srgbClr val="0000CC"/>
              </a:solidFill>
              <a:latin typeface="Arial"/>
            </a:endParaRPr>
          </a:p>
          <a:p>
            <a:pPr lvl="0"/>
            <a:endParaRPr lang="ru-RU" sz="1100" b="1" dirty="0" smtClean="0">
              <a:solidFill>
                <a:srgbClr val="0000CC"/>
              </a:solidFill>
              <a:latin typeface="Arial"/>
            </a:endParaRPr>
          </a:p>
          <a:p>
            <a:pPr lvl="0"/>
            <a:endParaRPr lang="ru-RU" sz="1100" b="1" dirty="0" smtClean="0">
              <a:solidFill>
                <a:srgbClr val="0000CC"/>
              </a:solidFill>
              <a:latin typeface="Arial"/>
            </a:endParaRPr>
          </a:p>
          <a:p>
            <a:pPr lvl="0"/>
            <a:endParaRPr lang="ru-RU" sz="1100" b="1" dirty="0">
              <a:solidFill>
                <a:srgbClr val="0000CC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54905451"/>
      </p:ext>
    </p:extLst>
  </p:cSld>
  <p:clrMapOvr>
    <a:masterClrMapping/>
  </p:clrMapOvr>
  <p:transition spd="med">
    <p:cover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-603448"/>
            <a:ext cx="8229600" cy="360040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3183160"/>
              </p:ext>
            </p:extLst>
          </p:nvPr>
        </p:nvGraphicFramePr>
        <p:xfrm>
          <a:off x="424136" y="188640"/>
          <a:ext cx="8229600" cy="6339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aseline="0" dirty="0" smtClean="0"/>
                        <a:t>Сказочки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Один ум – хорошо, а два – лучше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«Белые»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Рыбы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Изучаем японский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Че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hlinkClick r:id="rId2" action="ppaction://hlinksldjump"/>
                        </a:rPr>
                        <a:t>10</a:t>
                      </a:r>
                      <a:endParaRPr lang="ru-RU" sz="6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hlinkClick r:id="rId3" action="ppaction://hlinksldjump"/>
                        </a:rPr>
                        <a:t>10</a:t>
                      </a:r>
                      <a:endParaRPr lang="ru-RU" sz="6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hlinkClick r:id="rId4" action="ppaction://hlinksldjump"/>
                        </a:rPr>
                        <a:t>10</a:t>
                      </a:r>
                      <a:endParaRPr lang="ru-RU" sz="6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hlinkClick r:id="rId5" action="ppaction://hlinksldjump"/>
                        </a:rPr>
                        <a:t>10</a:t>
                      </a:r>
                      <a:endParaRPr lang="ru-RU" sz="6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hlinkClick r:id="rId6" action="ppaction://hlinksldjump"/>
                        </a:rPr>
                        <a:t>10</a:t>
                      </a:r>
                      <a:endParaRPr lang="ru-RU" sz="6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hlinkClick r:id="rId7" action="ppaction://hlinksldjump"/>
                        </a:rPr>
                        <a:t>10</a:t>
                      </a:r>
                      <a:endParaRPr lang="ru-RU" sz="6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hlinkClick r:id="rId8" action="ppaction://hlinksldjump"/>
                        </a:rPr>
                        <a:t>20</a:t>
                      </a:r>
                      <a:endParaRPr lang="ru-RU" sz="6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hlinkClick r:id="rId9" action="ppaction://hlinksldjump"/>
                        </a:rPr>
                        <a:t>20</a:t>
                      </a:r>
                      <a:endParaRPr lang="ru-RU" sz="6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hlinkClick r:id="rId10" action="ppaction://hlinksldjump"/>
                        </a:rPr>
                        <a:t>20</a:t>
                      </a:r>
                      <a:endParaRPr lang="ru-RU" sz="6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hlinkClick r:id="rId11" action="ppaction://hlinksldjump"/>
                        </a:rPr>
                        <a:t>20</a:t>
                      </a:r>
                      <a:endParaRPr lang="ru-RU" sz="6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hlinkClick r:id="rId12" action="ppaction://hlinksldjump"/>
                        </a:rPr>
                        <a:t>20</a:t>
                      </a:r>
                      <a:endParaRPr lang="ru-RU" sz="6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hlinkClick r:id="rId13" action="ppaction://hlinksldjump"/>
                        </a:rPr>
                        <a:t>20</a:t>
                      </a:r>
                      <a:endParaRPr lang="ru-RU" sz="6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hlinkClick r:id="rId14" action="ppaction://hlinksldjump"/>
                        </a:rPr>
                        <a:t>30</a:t>
                      </a:r>
                      <a:endParaRPr lang="ru-RU" sz="6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hlinkClick r:id="rId15" action="ppaction://hlinksldjump"/>
                        </a:rPr>
                        <a:t>30</a:t>
                      </a:r>
                      <a:endParaRPr lang="ru-RU" sz="6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hlinkClick r:id="rId16" action="ppaction://hlinksldjump"/>
                        </a:rPr>
                        <a:t>30</a:t>
                      </a:r>
                      <a:endParaRPr lang="ru-RU" sz="6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hlinkClick r:id="rId17" action="ppaction://hlinksldjump"/>
                        </a:rPr>
                        <a:t>30</a:t>
                      </a:r>
                      <a:endParaRPr lang="ru-RU" sz="6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hlinkClick r:id="rId18" action="ppaction://hlinksldjump"/>
                        </a:rPr>
                        <a:t>30</a:t>
                      </a:r>
                      <a:endParaRPr lang="ru-RU" sz="6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hlinkClick r:id="rId19" action="ppaction://hlinksldjump"/>
                        </a:rPr>
                        <a:t>30</a:t>
                      </a:r>
                      <a:endParaRPr lang="ru-RU" sz="6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hlinkClick r:id="rId20" action="ppaction://hlinksldjump"/>
                        </a:rPr>
                        <a:t>40</a:t>
                      </a:r>
                      <a:endParaRPr lang="ru-RU" sz="6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hlinkClick r:id="rId21" action="ppaction://hlinksldjump"/>
                        </a:rPr>
                        <a:t>40</a:t>
                      </a:r>
                      <a:endParaRPr lang="ru-RU" sz="6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hlinkClick r:id="rId22" action="ppaction://hlinksldjump"/>
                        </a:rPr>
                        <a:t>40</a:t>
                      </a:r>
                      <a:endParaRPr lang="ru-RU" sz="6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hlinkClick r:id="rId23" action="ppaction://hlinksldjump"/>
                        </a:rPr>
                        <a:t>40</a:t>
                      </a:r>
                      <a:endParaRPr lang="ru-RU" sz="6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hlinkClick r:id="rId24" action="ppaction://hlinksldjump"/>
                        </a:rPr>
                        <a:t>40</a:t>
                      </a:r>
                      <a:endParaRPr lang="ru-RU" sz="6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hlinkClick r:id="rId25" action="ppaction://hlinksldjump"/>
                        </a:rPr>
                        <a:t>40</a:t>
                      </a:r>
                      <a:endParaRPr lang="ru-RU" sz="6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hlinkClick r:id="rId26" action="ppaction://hlinksldjump"/>
                        </a:rPr>
                        <a:t>50</a:t>
                      </a:r>
                      <a:endParaRPr lang="ru-RU" sz="6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hlinkClick r:id="rId27" action="ppaction://hlinksldjump"/>
                        </a:rPr>
                        <a:t>50</a:t>
                      </a:r>
                      <a:endParaRPr lang="ru-RU" sz="6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hlinkClick r:id="rId28" action="ppaction://hlinksldjump"/>
                        </a:rPr>
                        <a:t>50</a:t>
                      </a:r>
                      <a:endParaRPr lang="ru-RU" sz="6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hlinkClick r:id="rId29" action="ppaction://hlinksldjump"/>
                        </a:rPr>
                        <a:t>50</a:t>
                      </a:r>
                      <a:endParaRPr lang="ru-RU" sz="6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hlinkClick r:id="rId30" action="ppaction://hlinksldjump"/>
                        </a:rPr>
                        <a:t>50</a:t>
                      </a:r>
                      <a:endParaRPr lang="ru-RU" sz="6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hlinkClick r:id="rId31" action="ppaction://hlinksldjump"/>
                        </a:rPr>
                        <a:t>50</a:t>
                      </a:r>
                      <a:endParaRPr lang="ru-RU" sz="6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CAE641-BEBC-43B9-837A-0AC481821D6B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389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15816" y="414239"/>
            <a:ext cx="2497792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00CC"/>
                </a:solidFill>
              </a:rPr>
              <a:t>Переход хода</a:t>
            </a:r>
            <a:endParaRPr lang="ru-RU" sz="2400" b="1" dirty="0">
              <a:solidFill>
                <a:srgbClr val="0000CC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5322887"/>
            <a:ext cx="1574800" cy="5857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C00000"/>
                </a:solidFill>
              </a:rPr>
              <a:t>ОТВЕТ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588224" y="6029246"/>
            <a:ext cx="16678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hlinkClick r:id="rId2" action="ppaction://hlinksldjump"/>
              </a:rPr>
              <a:t>ТАБЛО</a:t>
            </a:r>
            <a:endParaRPr lang="ru-RU" sz="4000" b="1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FBEBB8-E38A-42CC-B410-C265C41B7EAC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662" y="1800969"/>
            <a:ext cx="3848100" cy="3848100"/>
          </a:xfrm>
          <a:prstGeom prst="rect">
            <a:avLst/>
          </a:prstGeom>
        </p:spPr>
      </p:pic>
    </p:spTree>
  </p:cSld>
  <p:clrMapOvr>
    <a:masterClrMapping/>
  </p:clrMapOvr>
  <p:transition spd="med">
    <p:cover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15816" y="414239"/>
            <a:ext cx="2497792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00CC"/>
                </a:solidFill>
              </a:rPr>
              <a:t>Переход хода</a:t>
            </a:r>
            <a:endParaRPr lang="ru-RU" sz="2400" b="1" dirty="0">
              <a:solidFill>
                <a:srgbClr val="0000CC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5322887"/>
            <a:ext cx="1574800" cy="5857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C00000"/>
                </a:solidFill>
              </a:rPr>
              <a:t>ОТВЕТ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588224" y="6029246"/>
            <a:ext cx="16678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000000"/>
                </a:solidFill>
                <a:hlinkClick r:id="rId2" action="ppaction://hlinksldjump"/>
              </a:rPr>
              <a:t>ТАБЛО</a:t>
            </a:r>
            <a:endParaRPr lang="ru-RU" sz="4000" b="1" dirty="0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FBEBB8-E38A-42CC-B410-C265C41B7EAC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662" y="1800969"/>
            <a:ext cx="3848100" cy="384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58800"/>
      </p:ext>
    </p:extLst>
  </p:cSld>
  <p:clrMapOvr>
    <a:masterClrMapping/>
  </p:clrMapOvr>
  <p:transition spd="med">
    <p:cover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15816" y="414239"/>
            <a:ext cx="2497792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00CC"/>
                </a:solidFill>
              </a:rPr>
              <a:t>Переход хода</a:t>
            </a:r>
            <a:endParaRPr lang="ru-RU" sz="2400" b="1" dirty="0">
              <a:solidFill>
                <a:srgbClr val="0000CC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5322887"/>
            <a:ext cx="1574800" cy="5857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C00000"/>
                </a:solidFill>
              </a:rPr>
              <a:t>ОТВЕТ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588224" y="6029246"/>
            <a:ext cx="16678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000000"/>
                </a:solidFill>
                <a:hlinkClick r:id="rId2" action="ppaction://hlinksldjump"/>
              </a:rPr>
              <a:t>ТАБЛО</a:t>
            </a:r>
            <a:endParaRPr lang="ru-RU" sz="4000" b="1" dirty="0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FBEBB8-E38A-42CC-B410-C265C41B7EAC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662" y="1800969"/>
            <a:ext cx="3848100" cy="384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58800"/>
      </p:ext>
    </p:extLst>
  </p:cSld>
  <p:clrMapOvr>
    <a:masterClrMapping/>
  </p:clrMapOvr>
  <p:transition spd="med">
    <p:cover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713984" y="6029246"/>
            <a:ext cx="16678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000000"/>
                </a:solidFill>
                <a:hlinkClick r:id="rId2" action="ppaction://hlinksldjump"/>
              </a:rPr>
              <a:t>ТАБЛО</a:t>
            </a:r>
            <a:endParaRPr lang="ru-RU" sz="4000" b="1" dirty="0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04769"/>
            <a:ext cx="1944687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260648"/>
            <a:ext cx="8748464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00CC"/>
                </a:solidFill>
              </a:rPr>
              <a:t>По </a:t>
            </a:r>
            <a:r>
              <a:rPr lang="ru-RU" sz="2400" b="1" dirty="0">
                <a:solidFill>
                  <a:srgbClr val="0000CC"/>
                </a:solidFill>
              </a:rPr>
              <a:t>ходу сказки она отвергла трех женихов и обрела счастье с четвертым, который подарил ей крылья.</a:t>
            </a:r>
            <a:endParaRPr lang="ru-RU" sz="2400" b="1" dirty="0">
              <a:solidFill>
                <a:srgbClr val="0000CC"/>
              </a:solidFill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44208" y="3717032"/>
            <a:ext cx="2135777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b="1" dirty="0" err="1" smtClean="0">
                <a:solidFill>
                  <a:srgbClr val="0000CC"/>
                </a:solidFill>
              </a:rPr>
              <a:t>Дюймовочка</a:t>
            </a:r>
            <a:endParaRPr lang="ru-RU" sz="2400" b="1" dirty="0">
              <a:solidFill>
                <a:srgbClr val="0000C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FBEBB8-E38A-42CC-B410-C265C41B7EAC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484784"/>
            <a:ext cx="5769143" cy="3431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173366"/>
      </p:ext>
    </p:extLst>
  </p:cSld>
  <p:clrMapOvr>
    <a:masterClrMapping/>
  </p:clrMapOvr>
  <p:transition spd="med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588224" y="6016903"/>
            <a:ext cx="16678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000000"/>
                </a:solidFill>
                <a:hlinkClick r:id="rId2" action="ppaction://hlinksldjump"/>
              </a:rPr>
              <a:t>ТАБЛО</a:t>
            </a:r>
            <a:endParaRPr lang="ru-RU" sz="4000" b="1" dirty="0">
              <a:solidFill>
                <a:srgbClr val="0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786576"/>
            <a:ext cx="1944687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1742" y="260647"/>
            <a:ext cx="8642170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00CC"/>
                </a:solidFill>
              </a:rPr>
              <a:t>Этот </a:t>
            </a:r>
            <a:r>
              <a:rPr lang="ru-RU" sz="2400" b="1" dirty="0">
                <a:solidFill>
                  <a:srgbClr val="0000CC"/>
                </a:solidFill>
              </a:rPr>
              <a:t>мальчик так никогда и не вырос, а его подруга </a:t>
            </a:r>
            <a:r>
              <a:rPr lang="ru-RU" sz="2400" b="1" dirty="0" err="1">
                <a:solidFill>
                  <a:srgbClr val="0000CC"/>
                </a:solidFill>
              </a:rPr>
              <a:t>Венди</a:t>
            </a:r>
            <a:r>
              <a:rPr lang="ru-RU" sz="2400" b="1" dirty="0">
                <a:solidFill>
                  <a:srgbClr val="0000CC"/>
                </a:solidFill>
              </a:rPr>
              <a:t> </a:t>
            </a:r>
            <a:r>
              <a:rPr lang="ru-RU" sz="2400" b="1" dirty="0" smtClean="0">
                <a:solidFill>
                  <a:srgbClr val="0000CC"/>
                </a:solidFill>
              </a:rPr>
              <a:t>была </a:t>
            </a:r>
            <a:r>
              <a:rPr lang="ru-RU" sz="2400" b="1" dirty="0">
                <a:solidFill>
                  <a:srgbClr val="0000CC"/>
                </a:solidFill>
              </a:rPr>
              <a:t>мамой нескольких мальчишек.</a:t>
            </a:r>
            <a:endParaRPr lang="ru-RU" sz="2400" b="1" dirty="0">
              <a:solidFill>
                <a:srgbClr val="0000CC"/>
              </a:solidFill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3203277"/>
            <a:ext cx="176683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00CC"/>
                </a:solidFill>
              </a:rPr>
              <a:t>Питер </a:t>
            </a:r>
            <a:r>
              <a:rPr lang="ru-RU" sz="2400" b="1" dirty="0" err="1">
                <a:solidFill>
                  <a:srgbClr val="0000CC"/>
                </a:solidFill>
              </a:rPr>
              <a:t>Пэн</a:t>
            </a:r>
            <a:endParaRPr lang="ru-RU" sz="2400" b="1" dirty="0">
              <a:solidFill>
                <a:srgbClr val="0000CC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FBEBB8-E38A-42CC-B410-C265C41B7EAC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87824" y="2276872"/>
            <a:ext cx="5701964" cy="274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173366"/>
      </p:ext>
    </p:extLst>
  </p:cSld>
  <p:clrMapOvr>
    <a:masterClrMapping/>
  </p:clrMapOvr>
  <p:transition spd="med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Снежная зима, викторина">
  <a:themeElements>
    <a:clrScheme name="Другая 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2">
  <a:themeElements>
    <a:clrScheme name="Другая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BBE0E3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6666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CC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FFE2A7"/>
        </a:hlink>
        <a:folHlink>
          <a:srgbClr val="CC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FFD47D"/>
        </a:hlink>
        <a:folHlink>
          <a:srgbClr val="CC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Снежная зима, викторина</Template>
  <TotalTime>572</TotalTime>
  <Words>831</Words>
  <Application>Microsoft Office PowerPoint</Application>
  <PresentationFormat>Экран (4:3)</PresentationFormat>
  <Paragraphs>218</Paragraphs>
  <Slides>35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35</vt:i4>
      </vt:variant>
    </vt:vector>
  </HeadingPairs>
  <TitlesOfParts>
    <vt:vector size="39" baseType="lpstr">
      <vt:lpstr>Arial</vt:lpstr>
      <vt:lpstr>Calibri</vt:lpstr>
      <vt:lpstr>Снежная зима, викторина</vt:lpstr>
      <vt:lpstr>12</vt:lpstr>
      <vt:lpstr>Интеллектуальная игра «Эрудит-бой»   (9 класс)</vt:lpstr>
      <vt:lpstr>Правила игры:</vt:lpstr>
      <vt:lpstr>Правила игры: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СВОЯ ИГРА Снежная зима</dc:title>
  <dc:creator>Евгений Печерин</dc:creator>
  <cp:lastModifiedBy>Oksana</cp:lastModifiedBy>
  <cp:revision>63</cp:revision>
  <dcterms:created xsi:type="dcterms:W3CDTF">2016-01-30T15:54:37Z</dcterms:created>
  <dcterms:modified xsi:type="dcterms:W3CDTF">2023-11-24T10:51:57Z</dcterms:modified>
</cp:coreProperties>
</file>