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5" r:id="rId7"/>
    <p:sldId id="260" r:id="rId8"/>
    <p:sldId id="261" r:id="rId9"/>
    <p:sldId id="262" r:id="rId10"/>
    <p:sldId id="263" r:id="rId11"/>
    <p:sldId id="269" r:id="rId12"/>
    <p:sldId id="264" r:id="rId13"/>
    <p:sldId id="268" r:id="rId14"/>
    <p:sldId id="267" r:id="rId15"/>
    <p:sldId id="266" r:id="rId1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5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D347EBF-F2DF-4450-92CE-578824A2D7A2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10/10/2023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B07C84B-76BF-4F14-BB10-3FF9222048C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328D717-47F3-4D3C-A7C2-4FFA3BD54B35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10/10/2023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1CF1C0E-7190-4B94-8B3D-FAD27B24059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math5-vpr.sdamgia.ru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infourok.ru/" TargetMode="External"/><Relationship Id="rId5" Type="http://schemas.openxmlformats.org/officeDocument/2006/relationships/hyperlink" Target="https://multiurok.ru/" TargetMode="External"/><Relationship Id="rId4" Type="http://schemas.openxmlformats.org/officeDocument/2006/relationships/hyperlink" Target="https://vk.com/ikt_vr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1"/>
          <p:cNvPicPr/>
          <p:nvPr/>
        </p:nvPicPr>
        <p:blipFill>
          <a:blip r:embed="rId2"/>
          <a:stretch/>
        </p:blipFill>
        <p:spPr>
          <a:xfrm>
            <a:off x="2160" y="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4131720" y="916560"/>
            <a:ext cx="4744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373" y="866200"/>
            <a:ext cx="6034105" cy="25626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724" y="4686709"/>
            <a:ext cx="4659276" cy="913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4"/>
          <p:cNvPicPr/>
          <p:nvPr/>
        </p:nvPicPr>
        <p:blipFill>
          <a:blip r:embed="rId2"/>
          <a:stretch/>
        </p:blipFill>
        <p:spPr>
          <a:xfrm>
            <a:off x="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662400" y="1591920"/>
            <a:ext cx="27129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>
              <a:lnSpc>
                <a:spcPct val="150000"/>
              </a:lnSpc>
              <a:buClr>
                <a:srgbClr val="000000"/>
              </a:buClr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2762280" y="396360"/>
            <a:ext cx="361908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780" y="2290227"/>
            <a:ext cx="85195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составляющая математической функциональной грамотности </a:t>
            </a:r>
            <a:r>
              <a:rPr lang="ru-RU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овладение математическим языком, применение его для решения учебных задач, построение математических суждений, работа с математическими фактами.</a:t>
            </a:r>
          </a:p>
          <a:p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479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4"/>
          <p:cNvPicPr/>
          <p:nvPr/>
        </p:nvPicPr>
        <p:blipFill>
          <a:blip r:embed="rId2"/>
          <a:stretch/>
        </p:blipFill>
        <p:spPr>
          <a:xfrm>
            <a:off x="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662400" y="1591920"/>
            <a:ext cx="27129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>
              <a:lnSpc>
                <a:spcPct val="150000"/>
              </a:lnSpc>
              <a:buClr>
                <a:srgbClr val="000000"/>
              </a:buClr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2762280" y="396360"/>
            <a:ext cx="361908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39" y="447725"/>
            <a:ext cx="8734401" cy="5366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2400" y="1443841"/>
            <a:ext cx="8135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Задания, которые подготавливают детей к изучению геометрии.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аксиомы в 5 классе ещё не вводится, но вводятся первые аксиомы. Их введение основано на жизненном опыте учащихся 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Нестандартные задачи: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задачи, примыкающие к школьному курсу математики, но повышенной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— типа задач математических олимпиад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задачи типа математических развлечений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422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4"/>
          <p:cNvPicPr/>
          <p:nvPr/>
        </p:nvPicPr>
        <p:blipFill>
          <a:blip r:embed="rId2"/>
          <a:stretch/>
        </p:blipFill>
        <p:spPr>
          <a:xfrm>
            <a:off x="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662400" y="1591920"/>
            <a:ext cx="27129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>
              <a:lnSpc>
                <a:spcPct val="150000"/>
              </a:lnSpc>
              <a:buClr>
                <a:srgbClr val="000000"/>
              </a:buClr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2762280" y="396360"/>
            <a:ext cx="361908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10" y="2197004"/>
            <a:ext cx="2382470" cy="28851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18365" y="2593165"/>
            <a:ext cx="55580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– это человек, который учится всю жизнь, только в этом случае он обретает право учить.»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9541" y="53103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Лизинский В. М. </a:t>
            </a:r>
          </a:p>
          <a:p>
            <a:r>
              <a:rPr lang="ru-RU" dirty="0" smtClean="0"/>
              <a:t>кандидат педагогических наук, доцент.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1252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4"/>
          <p:cNvPicPr/>
          <p:nvPr/>
        </p:nvPicPr>
        <p:blipFill>
          <a:blip r:embed="rId2"/>
          <a:stretch/>
        </p:blipFill>
        <p:spPr>
          <a:xfrm>
            <a:off x="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662400" y="1591920"/>
            <a:ext cx="27129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>
              <a:lnSpc>
                <a:spcPct val="150000"/>
              </a:lnSpc>
              <a:buClr>
                <a:srgbClr val="000000"/>
              </a:buClr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2762280" y="396360"/>
            <a:ext cx="361908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399" y="2464420"/>
            <a:ext cx="77233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является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 основой формирования УУД, более того, этот комплекс навыков и компетенций необходим школьнику для жизни в мире будущего.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158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4"/>
          <p:cNvPicPr/>
          <p:nvPr/>
        </p:nvPicPr>
        <p:blipFill>
          <a:blip r:embed="rId2"/>
          <a:stretch/>
        </p:blipFill>
        <p:spPr>
          <a:xfrm>
            <a:off x="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662400" y="1591920"/>
            <a:ext cx="27129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>
              <a:lnSpc>
                <a:spcPct val="150000"/>
              </a:lnSpc>
              <a:buClr>
                <a:srgbClr val="000000"/>
              </a:buClr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2762280" y="396360"/>
            <a:ext cx="361908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265" y="289283"/>
            <a:ext cx="5883150" cy="8535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0585" y="2413338"/>
            <a:ext cx="76831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</a:t>
            </a:r>
            <a:r>
              <a:rPr lang="en-US" sz="2400" dirty="0" smtClean="0"/>
              <a:t>.https://rosuchebnik.ru/material/formirovanie-funktsionalnoy-gramotnosti-na-urokakh-russkogo-yazyka-article/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r>
              <a:rPr lang="ru-RU" sz="2400" dirty="0"/>
              <a:t>2</a:t>
            </a:r>
            <a:r>
              <a:rPr lang="en-US" sz="2400" dirty="0" smtClean="0"/>
              <a:t>. </a:t>
            </a:r>
            <a:r>
              <a:rPr lang="en-US" sz="2400" dirty="0" smtClean="0">
                <a:hlinkClick r:id="rId4"/>
              </a:rPr>
              <a:t>https://vk.com/ikt_vrn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r>
              <a:rPr lang="ru-RU" sz="2400" dirty="0"/>
              <a:t>3</a:t>
            </a:r>
            <a:r>
              <a:rPr lang="en-US" sz="2400" dirty="0" smtClean="0"/>
              <a:t>. </a:t>
            </a:r>
            <a:r>
              <a:rPr lang="en-US" sz="2400" dirty="0" smtClean="0">
                <a:hlinkClick r:id="rId5"/>
              </a:rPr>
              <a:t>https://multiurok.ru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r>
              <a:rPr lang="ru-RU" sz="2400" dirty="0"/>
              <a:t>4</a:t>
            </a:r>
            <a:r>
              <a:rPr lang="en-US" sz="2400" dirty="0" smtClean="0"/>
              <a:t>. </a:t>
            </a:r>
            <a:r>
              <a:rPr lang="en-US" sz="2400" dirty="0" smtClean="0">
                <a:hlinkClick r:id="rId6"/>
              </a:rPr>
              <a:t>https://infourok.ru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r>
              <a:rPr lang="ru-RU" sz="2400" dirty="0"/>
              <a:t>5</a:t>
            </a:r>
            <a:r>
              <a:rPr lang="en-US" sz="2400" dirty="0" smtClean="0"/>
              <a:t>. </a:t>
            </a:r>
            <a:r>
              <a:rPr lang="en-US" sz="2400" dirty="0" smtClean="0">
                <a:hlinkClick r:id="rId7"/>
              </a:rPr>
              <a:t>https://math5-vpr.sdamgia.ru</a:t>
            </a:r>
            <a:r>
              <a:rPr lang="ru-RU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72074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4"/>
          <p:cNvPicPr/>
          <p:nvPr/>
        </p:nvPicPr>
        <p:blipFill>
          <a:blip r:embed="rId2"/>
          <a:stretch/>
        </p:blipFill>
        <p:spPr>
          <a:xfrm>
            <a:off x="0" y="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3132720" y="249120"/>
            <a:ext cx="361908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023" y="387727"/>
            <a:ext cx="5840474" cy="7498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31687" y="1276208"/>
            <a:ext cx="60662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это способность применять приобретённые знания, умения и навыки для решения жизненных задач в различных сферах. </a:t>
            </a:r>
          </a:p>
          <a:p>
            <a:r>
              <a:rPr lang="ru-RU" sz="2400" dirty="0" smtClean="0"/>
              <a:t>Её смысл – в </a:t>
            </a:r>
            <a:r>
              <a:rPr lang="ru-RU" sz="2400" dirty="0" err="1" smtClean="0"/>
              <a:t>метапредметности</a:t>
            </a:r>
            <a:r>
              <a:rPr lang="ru-RU" sz="2400" dirty="0" smtClean="0"/>
              <a:t>, в осознанном выходе за границы конкретного предмета, а точнее – синтезировании всех предметных знаний для решения конкретной задачи.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4"/>
          <p:cNvPicPr/>
          <p:nvPr/>
        </p:nvPicPr>
        <p:blipFill>
          <a:blip r:embed="rId2"/>
          <a:stretch/>
        </p:blipFill>
        <p:spPr>
          <a:xfrm>
            <a:off x="2160" y="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2762280" y="407160"/>
            <a:ext cx="361908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1858680" y="1351800"/>
            <a:ext cx="27129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>
              <a:lnSpc>
                <a:spcPct val="150000"/>
              </a:lnSpc>
              <a:buClr>
                <a:srgbClr val="000000"/>
              </a:buClr>
            </a:pPr>
            <a:endParaRPr lang="en-US" sz="24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727" y="407160"/>
            <a:ext cx="6025722" cy="9446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630" y="1584800"/>
            <a:ext cx="4846740" cy="368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4"/>
          <p:cNvPicPr/>
          <p:nvPr/>
        </p:nvPicPr>
        <p:blipFill>
          <a:blip r:embed="rId2"/>
          <a:stretch/>
        </p:blipFill>
        <p:spPr>
          <a:xfrm>
            <a:off x="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662400" y="1591920"/>
            <a:ext cx="27129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>
              <a:lnSpc>
                <a:spcPct val="150000"/>
              </a:lnSpc>
              <a:buClr>
                <a:srgbClr val="000000"/>
              </a:buClr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2762280" y="396360"/>
            <a:ext cx="361908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508" y="125522"/>
            <a:ext cx="6809822" cy="13412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508" y="1737596"/>
            <a:ext cx="6474513" cy="7498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267" y="2758308"/>
            <a:ext cx="5129561" cy="297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4"/>
          <p:cNvPicPr/>
          <p:nvPr/>
        </p:nvPicPr>
        <p:blipFill>
          <a:blip r:embed="rId2"/>
          <a:stretch/>
        </p:blipFill>
        <p:spPr>
          <a:xfrm>
            <a:off x="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662400" y="1591920"/>
            <a:ext cx="27129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>
              <a:lnSpc>
                <a:spcPct val="150000"/>
              </a:lnSpc>
              <a:buClr>
                <a:srgbClr val="000000"/>
              </a:buClr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2762280" y="396360"/>
            <a:ext cx="361908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2401" y="1761893"/>
            <a:ext cx="8124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Функционально грамотный 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</a:t>
            </a:r>
          </a:p>
          <a:p>
            <a:r>
              <a:rPr lang="ru-RU" sz="2800" dirty="0" smtClean="0"/>
              <a:t>                                        (А. А. Леонтьев)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49921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4"/>
          <p:cNvPicPr/>
          <p:nvPr/>
        </p:nvPicPr>
        <p:blipFill>
          <a:blip r:embed="rId2"/>
          <a:stretch/>
        </p:blipFill>
        <p:spPr>
          <a:xfrm>
            <a:off x="0" y="134175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662400" y="1591920"/>
            <a:ext cx="27129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>
              <a:lnSpc>
                <a:spcPct val="150000"/>
              </a:lnSpc>
              <a:buClr>
                <a:srgbClr val="000000"/>
              </a:buClr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2762280" y="396360"/>
            <a:ext cx="361908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863" y="1620228"/>
            <a:ext cx="81292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Главным становится функциональная грамотность, так как это «способность человека решать стандартные жизненные задачи в различных сферах жизни и деятельности на основе прикладных знаний».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90" y="4382429"/>
            <a:ext cx="7538225" cy="103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016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4"/>
          <p:cNvPicPr/>
          <p:nvPr/>
        </p:nvPicPr>
        <p:blipFill>
          <a:blip r:embed="rId2"/>
          <a:stretch/>
        </p:blipFill>
        <p:spPr>
          <a:xfrm>
            <a:off x="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662400" y="1591920"/>
            <a:ext cx="27129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>
              <a:lnSpc>
                <a:spcPct val="150000"/>
              </a:lnSpc>
              <a:buClr>
                <a:srgbClr val="000000"/>
              </a:buClr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2762280" y="396360"/>
            <a:ext cx="361908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7854" y="195976"/>
            <a:ext cx="7482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latin typeface="Comic Sans MS" pitchFamily="66" charset="0"/>
              </a:rPr>
              <a:t>Математическая грамотность </a:t>
            </a:r>
            <a:r>
              <a:rPr lang="ru-RU" spc="-1" dirty="0">
                <a:latin typeface="Comic Sans MS" pitchFamily="66" charset="0"/>
              </a:rPr>
              <a:t>– это способность индивидуума проводить математические рассуждения и формулировать, применять, интерпретировать математику для решения проблем в разнообразных контекстах реального мира. </a:t>
            </a:r>
            <a:endParaRPr lang="ru-RU" sz="1400" spc="-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873" y="1524669"/>
            <a:ext cx="6437934" cy="13412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2594" y="3040051"/>
            <a:ext cx="84414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Умение находить и отбирать информацию;</a:t>
            </a:r>
          </a:p>
          <a:p>
            <a:endParaRPr lang="ru-RU" sz="2400" dirty="0" smtClean="0"/>
          </a:p>
          <a:p>
            <a:r>
              <a:rPr lang="ru-RU" sz="2400" dirty="0" smtClean="0"/>
              <a:t>Умение производить арифметические действия и применять их для решения задач;</a:t>
            </a:r>
          </a:p>
          <a:p>
            <a:endParaRPr lang="ru-RU" sz="2400" dirty="0" smtClean="0"/>
          </a:p>
          <a:p>
            <a:r>
              <a:rPr lang="ru-RU" sz="2400" dirty="0" smtClean="0"/>
              <a:t>Умение интерпретировать, оценивать и анализировать данные.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20543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4"/>
          <p:cNvPicPr/>
          <p:nvPr/>
        </p:nvPicPr>
        <p:blipFill>
          <a:blip r:embed="rId2"/>
          <a:stretch/>
        </p:blipFill>
        <p:spPr>
          <a:xfrm>
            <a:off x="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662400" y="1591920"/>
            <a:ext cx="27129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>
              <a:lnSpc>
                <a:spcPct val="150000"/>
              </a:lnSpc>
              <a:buClr>
                <a:srgbClr val="000000"/>
              </a:buClr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2762280" y="396360"/>
            <a:ext cx="361908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342" y="2048040"/>
            <a:ext cx="818499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spc="-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составляющая математической функциональной грамотности</a:t>
            </a:r>
            <a:r>
              <a:rPr lang="ru-RU" sz="2800" b="1" spc="-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понимание учеником необходимости математических знаний для решения учебных и жизненных задач; оценка разнообразных учебных ситуаций (контекстов), которые требуют применения математических знаний, умений</a:t>
            </a:r>
            <a:endParaRPr lang="ru-RU" sz="2800" spc="-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096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4"/>
          <p:cNvPicPr/>
          <p:nvPr/>
        </p:nvPicPr>
        <p:blipFill>
          <a:blip r:embed="rId2"/>
          <a:stretch/>
        </p:blipFill>
        <p:spPr>
          <a:xfrm>
            <a:off x="0" y="36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662400" y="1591920"/>
            <a:ext cx="27129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>
              <a:lnSpc>
                <a:spcPct val="150000"/>
              </a:lnSpc>
              <a:buClr>
                <a:srgbClr val="000000"/>
              </a:buClr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2762280" y="396360"/>
            <a:ext cx="361908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805" y="2136339"/>
            <a:ext cx="844147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составляющая математической функциональной грамотности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способность устанавливать математические отношения и зависимости, работать с математической информацией: применять умственные операции, математические методы.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8994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</TotalTime>
  <Words>339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DejaVu Sans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Михаил Горяйнов</dc:creator>
  <dc:description/>
  <cp:lastModifiedBy>Oksana</cp:lastModifiedBy>
  <cp:revision>26</cp:revision>
  <dcterms:created xsi:type="dcterms:W3CDTF">2013-11-19T05:52:05Z</dcterms:created>
  <dcterms:modified xsi:type="dcterms:W3CDTF">2023-10-10T13:54:25Z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</vt:i4>
  </property>
</Properties>
</file>