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4" r:id="rId7"/>
    <p:sldId id="265" r:id="rId8"/>
    <p:sldId id="267" r:id="rId9"/>
    <p:sldId id="268" r:id="rId10"/>
    <p:sldId id="269" r:id="rId11"/>
    <p:sldId id="270" r:id="rId12"/>
    <p:sldId id="260" r:id="rId13"/>
    <p:sldId id="282" r:id="rId14"/>
    <p:sldId id="271" r:id="rId15"/>
    <p:sldId id="272" r:id="rId16"/>
    <p:sldId id="283" r:id="rId17"/>
    <p:sldId id="273" r:id="rId18"/>
    <p:sldId id="274" r:id="rId19"/>
    <p:sldId id="284" r:id="rId20"/>
    <p:sldId id="261" r:id="rId21"/>
    <p:sldId id="275" r:id="rId22"/>
    <p:sldId id="280" r:id="rId23"/>
    <p:sldId id="276" r:id="rId24"/>
    <p:sldId id="279" r:id="rId25"/>
    <p:sldId id="277" r:id="rId26"/>
    <p:sldId id="278"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DD"/>
    <a:srgbClr val="E5FEC6"/>
    <a:srgbClr val="F1FE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FC00AF-9B7F-4ED9-9301-28A17909DABF}"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6E483-E4DC-4F91-8675-E4D3DA625F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C00AF-9B7F-4ED9-9301-28A17909DABF}" type="datetimeFigureOut">
              <a:rPr lang="ru-RU" smtClean="0"/>
              <a:pPr/>
              <a:t>01.03.2019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E483-E4DC-4F91-8675-E4D3DA625F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500306"/>
            <a:ext cx="7772400" cy="3071834"/>
          </a:xfrm>
          <a:solidFill>
            <a:schemeClr val="accent3">
              <a:lumMod val="20000"/>
              <a:lumOff val="80000"/>
            </a:schemeClr>
          </a:solidFill>
        </p:spPr>
        <p:txBody>
          <a:bodyPr>
            <a:noAutofit/>
          </a:bodyPr>
          <a:lstStyle/>
          <a:p>
            <a:r>
              <a:rPr lang="ru-RU" sz="4000" b="1" dirty="0" smtClean="0">
                <a:solidFill>
                  <a:srgbClr val="FF0000"/>
                </a:solidFill>
                <a:latin typeface="Times New Roman" pitchFamily="18" charset="0"/>
                <a:cs typeface="Times New Roman" pitchFamily="18" charset="0"/>
              </a:rPr>
              <a:t/>
            </a:r>
            <a:br>
              <a:rPr lang="ru-RU" sz="4000" b="1" dirty="0" smtClean="0">
                <a:solidFill>
                  <a:srgbClr val="FF0000"/>
                </a:solidFill>
                <a:latin typeface="Times New Roman" pitchFamily="18" charset="0"/>
                <a:cs typeface="Times New Roman" pitchFamily="18" charset="0"/>
              </a:rPr>
            </a:br>
            <a:r>
              <a:rPr lang="ru-RU" sz="4000" b="1" dirty="0" smtClean="0">
                <a:solidFill>
                  <a:srgbClr val="FF0000"/>
                </a:solidFill>
                <a:latin typeface="Times New Roman" pitchFamily="18" charset="0"/>
                <a:cs typeface="Times New Roman" pitchFamily="18" charset="0"/>
              </a:rPr>
              <a:t>Информационно-разъяснительная работа с родителями обучающихся 3-х классов</a:t>
            </a:r>
            <a:endParaRPr lang="ru-RU" sz="40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29124" y="5643578"/>
            <a:ext cx="4429156" cy="928694"/>
          </a:xfrm>
        </p:spPr>
        <p:txBody>
          <a:bodyPr>
            <a:normAutofit fontScale="25000" lnSpcReduction="20000"/>
          </a:bodyPr>
          <a:lstStyle/>
          <a:p>
            <a:endParaRPr lang="ru-RU" dirty="0" smtClean="0"/>
          </a:p>
          <a:p>
            <a:endParaRPr lang="ru-RU" b="1" dirty="0" smtClean="0">
              <a:solidFill>
                <a:srgbClr val="0070C0"/>
              </a:solidFill>
              <a:latin typeface="Times New Roman" pitchFamily="18" charset="0"/>
              <a:cs typeface="Times New Roman" pitchFamily="18" charset="0"/>
            </a:endParaRPr>
          </a:p>
          <a:p>
            <a:endParaRPr lang="ru-RU" b="1" dirty="0">
              <a:solidFill>
                <a:srgbClr val="0070C0"/>
              </a:solidFill>
              <a:latin typeface="Times New Roman" pitchFamily="18" charset="0"/>
              <a:cs typeface="Times New Roman" pitchFamily="18" charset="0"/>
            </a:endParaRPr>
          </a:p>
          <a:p>
            <a:pPr algn="l"/>
            <a:r>
              <a:rPr lang="ru-RU" b="1" dirty="0" smtClean="0">
                <a:solidFill>
                  <a:srgbClr val="0070C0"/>
                </a:solidFill>
                <a:latin typeface="Times New Roman" pitchFamily="18" charset="0"/>
                <a:cs typeface="Times New Roman" pitchFamily="18" charset="0"/>
              </a:rPr>
              <a:t>                                                       </a:t>
            </a:r>
          </a:p>
          <a:p>
            <a:pPr algn="l"/>
            <a:endParaRPr lang="ru-RU" sz="4200" b="1" dirty="0">
              <a:solidFill>
                <a:srgbClr val="0070C0"/>
              </a:solidFill>
              <a:latin typeface="Times New Roman" pitchFamily="18" charset="0"/>
              <a:cs typeface="Times New Roman" pitchFamily="18" charset="0"/>
            </a:endParaRPr>
          </a:p>
          <a:p>
            <a:pPr algn="l"/>
            <a:r>
              <a:rPr lang="ru-RU" sz="9600" b="1" dirty="0" smtClean="0">
                <a:solidFill>
                  <a:srgbClr val="C00000"/>
                </a:solidFill>
                <a:latin typeface="Times New Roman" pitchFamily="18" charset="0"/>
                <a:cs typeface="Times New Roman" pitchFamily="18" charset="0"/>
              </a:rPr>
              <a:t>Л.В. Наумова</a:t>
            </a:r>
            <a:endParaRPr lang="ru-RU" sz="9600" b="1" dirty="0">
              <a:solidFill>
                <a:srgbClr val="C00000"/>
              </a:solidFill>
              <a:latin typeface="Times New Roman" pitchFamily="18" charset="0"/>
              <a:cs typeface="Times New Roman" pitchFamily="18" charset="0"/>
            </a:endParaRPr>
          </a:p>
        </p:txBody>
      </p:sp>
      <p:pic>
        <p:nvPicPr>
          <p:cNvPr id="14338" name="Picture 2" descr="http://hopshcool.ru/images/p18_orksye.jpg"/>
          <p:cNvPicPr>
            <a:picLocks noChangeAspect="1" noChangeArrowheads="1"/>
          </p:cNvPicPr>
          <p:nvPr/>
        </p:nvPicPr>
        <p:blipFill>
          <a:blip r:embed="rId2" cstate="print"/>
          <a:srcRect/>
          <a:stretch>
            <a:fillRect/>
          </a:stretch>
        </p:blipFill>
        <p:spPr bwMode="auto">
          <a:xfrm>
            <a:off x="142844" y="0"/>
            <a:ext cx="3643338" cy="3001769"/>
          </a:xfrm>
          <a:prstGeom prst="rect">
            <a:avLst/>
          </a:prstGeom>
          <a:noFill/>
        </p:spPr>
      </p:pic>
      <p:pic>
        <p:nvPicPr>
          <p:cNvPr id="7" name="Picture 4" descr="C:\Users\Людмила\Desktop\рабочий стол\Анимация1\Ludia-1216.gif"/>
          <p:cNvPicPr>
            <a:picLocks noChangeAspect="1" noChangeArrowheads="1" noCrop="1"/>
          </p:cNvPicPr>
          <p:nvPr/>
        </p:nvPicPr>
        <p:blipFill>
          <a:blip r:embed="rId3" cstate="print"/>
          <a:srcRect/>
          <a:stretch>
            <a:fillRect/>
          </a:stretch>
        </p:blipFill>
        <p:spPr bwMode="auto">
          <a:xfrm>
            <a:off x="471178" y="5508171"/>
            <a:ext cx="2467127" cy="12829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15436" cy="6429420"/>
          </a:xfrm>
        </p:spPr>
        <p:txBody>
          <a:bodyPr>
            <a:normAutofit fontScale="90000"/>
          </a:bodyPr>
          <a:lstStyle/>
          <a:p>
            <a:r>
              <a:rPr lang="ru-RU" sz="2200" i="1" dirty="0" smtClean="0">
                <a:solidFill>
                  <a:srgbClr val="C00000"/>
                </a:solidFill>
                <a:latin typeface="Times New Roman" pitchFamily="18" charset="0"/>
                <a:cs typeface="Times New Roman" pitchFamily="18" charset="0"/>
              </a:rPr>
              <a:t/>
            </a:r>
            <a:br>
              <a:rPr lang="ru-RU" sz="2200" i="1" dirty="0" smtClean="0">
                <a:solidFill>
                  <a:srgbClr val="C00000"/>
                </a:solidFill>
                <a:latin typeface="Times New Roman" pitchFamily="18" charset="0"/>
                <a:cs typeface="Times New Roman" pitchFamily="18" charset="0"/>
              </a:rPr>
            </a:br>
            <a:r>
              <a:rPr lang="ru-RU" sz="2200" b="1" i="1" dirty="0" smtClean="0">
                <a:solidFill>
                  <a:srgbClr val="C00000"/>
                </a:solidFill>
                <a:latin typeface="Times New Roman" pitchFamily="18" charset="0"/>
                <a:cs typeface="Times New Roman" pitchFamily="18" charset="0"/>
              </a:rPr>
              <a:t>Далее следует познакомить с учебной литературой и особенностями каждого </a:t>
            </a:r>
            <a:r>
              <a:rPr lang="ru-RU" sz="2200" b="1" i="1" dirty="0" smtClean="0">
                <a:solidFill>
                  <a:srgbClr val="C00000"/>
                </a:solidFill>
                <a:latin typeface="Times New Roman" pitchFamily="18" charset="0"/>
                <a:cs typeface="Times New Roman" pitchFamily="18" charset="0"/>
              </a:rPr>
              <a:t>модуля.</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700" b="1" dirty="0">
                <a:solidFill>
                  <a:srgbClr val="0070C0"/>
                </a:solidFill>
                <a:latin typeface="Times New Roman" pitchFamily="18" charset="0"/>
                <a:cs typeface="Times New Roman" pitchFamily="18" charset="0"/>
              </a:rPr>
              <a:t>Учебный модуль «</a:t>
            </a:r>
            <a:r>
              <a:rPr lang="ru-RU" sz="2700" b="1" dirty="0" err="1">
                <a:solidFill>
                  <a:srgbClr val="0070C0"/>
                </a:solidFill>
                <a:latin typeface="Times New Roman" pitchFamily="18" charset="0"/>
                <a:cs typeface="Times New Roman" pitchFamily="18" charset="0"/>
              </a:rPr>
              <a:t>Осно́вы</a:t>
            </a:r>
            <a:r>
              <a:rPr lang="ru-RU" sz="2700" b="1" dirty="0">
                <a:solidFill>
                  <a:srgbClr val="0070C0"/>
                </a:solidFill>
                <a:latin typeface="Times New Roman" pitchFamily="18" charset="0"/>
                <a:cs typeface="Times New Roman" pitchFamily="18" charset="0"/>
              </a:rPr>
              <a:t> </a:t>
            </a:r>
            <a:r>
              <a:rPr lang="ru-RU" sz="2700" b="1" dirty="0" err="1">
                <a:solidFill>
                  <a:srgbClr val="0070C0"/>
                </a:solidFill>
                <a:latin typeface="Times New Roman" pitchFamily="18" charset="0"/>
                <a:cs typeface="Times New Roman" pitchFamily="18" charset="0"/>
              </a:rPr>
              <a:t>правосла́вной</a:t>
            </a:r>
            <a:r>
              <a:rPr lang="ru-RU" sz="2700" b="1" dirty="0">
                <a:solidFill>
                  <a:srgbClr val="0070C0"/>
                </a:solidFill>
                <a:latin typeface="Times New Roman" pitchFamily="18" charset="0"/>
                <a:cs typeface="Times New Roman" pitchFamily="18" charset="0"/>
              </a:rPr>
              <a:t> </a:t>
            </a:r>
            <a:r>
              <a:rPr lang="ru-RU" sz="2700" b="1" dirty="0" err="1">
                <a:solidFill>
                  <a:srgbClr val="0070C0"/>
                </a:solidFill>
                <a:latin typeface="Times New Roman" pitchFamily="18" charset="0"/>
                <a:cs typeface="Times New Roman" pitchFamily="18" charset="0"/>
              </a:rPr>
              <a:t>культу́ры</a:t>
            </a:r>
            <a:r>
              <a:rPr lang="ru-RU" sz="2700" b="1" dirty="0">
                <a:solidFill>
                  <a:srgbClr val="0070C0"/>
                </a:solidFill>
                <a:latin typeface="Times New Roman" pitchFamily="18" charset="0"/>
                <a:cs typeface="Times New Roman" pitchFamily="18" charset="0"/>
              </a:rPr>
              <a:t>».</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Заявленная цель предмета — ознакомить школьников с историей, культурой и основными ценностями православного </a:t>
            </a:r>
            <a:r>
              <a:rPr lang="ru-RU" sz="2700" dirty="0" smtClean="0">
                <a:latin typeface="Times New Roman" pitchFamily="18" charset="0"/>
                <a:cs typeface="Times New Roman" pitchFamily="18" charset="0"/>
              </a:rPr>
              <a:t>христианства.</a:t>
            </a:r>
            <a:br>
              <a:rPr lang="ru-RU" sz="2700" dirty="0" smtClean="0">
                <a:latin typeface="Times New Roman" pitchFamily="18" charset="0"/>
                <a:cs typeface="Times New Roman" pitchFamily="18" charset="0"/>
              </a:rPr>
            </a:br>
            <a:r>
              <a:rPr lang="ru-RU" sz="2700" b="1" dirty="0">
                <a:latin typeface="Times New Roman" pitchFamily="18" charset="0"/>
                <a:cs typeface="Times New Roman" pitchFamily="18" charset="0"/>
              </a:rPr>
              <a:t> </a:t>
            </a:r>
            <a:r>
              <a:rPr lang="ru-RU" sz="2700" b="1" dirty="0">
                <a:solidFill>
                  <a:srgbClr val="0070C0"/>
                </a:solidFill>
                <a:latin typeface="Times New Roman" pitchFamily="18" charset="0"/>
                <a:cs typeface="Times New Roman" pitchFamily="18" charset="0"/>
              </a:rPr>
              <a:t>Учебный модуль «Основы исламской культуры».</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Знакомит детей с тем</a:t>
            </a:r>
            <a:r>
              <a:rPr lang="ru-RU" sz="2700" dirty="0">
                <a:latin typeface="Times New Roman" pitchFamily="18" charset="0"/>
                <a:cs typeface="Times New Roman" pitchFamily="18" charset="0"/>
              </a:rPr>
              <a:t>, что такое ислам как религия, в чем суть его вероучения, в чем суть его ритуальной практики, какие праздники отмечают мусульмане, какие нравственные правила должны соблюдать мусульмане в повседневной жизни.</a:t>
            </a:r>
            <a:br>
              <a:rPr lang="ru-RU" sz="2700" dirty="0">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Учебный модуль «Основы буддийской культуры</a:t>
            </a:r>
            <a:r>
              <a:rPr lang="ru-RU" sz="2700" dirty="0">
                <a:solidFill>
                  <a:srgbClr val="0070C0"/>
                </a:solidFill>
                <a:latin typeface="Times New Roman" pitchFamily="18" charset="0"/>
                <a:cs typeface="Times New Roman" pitchFamily="18" charset="0"/>
              </a:rPr>
              <a:t>».</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Особое </a:t>
            </a:r>
            <a:r>
              <a:rPr lang="ru-RU" sz="2700" dirty="0">
                <a:latin typeface="Times New Roman" pitchFamily="18" charset="0"/>
                <a:cs typeface="Times New Roman" pitchFamily="18" charset="0"/>
              </a:rPr>
              <a:t>внимание уделяется  отношению человека к окружающей природе; семье, ее ценностях, а также изучается история возникновения буддизма в России, буддийские святыни, праздники в буддийской культуре, ритуалы.</a:t>
            </a:r>
            <a:br>
              <a:rPr lang="ru-RU" sz="27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6369072"/>
          </a:xfrm>
        </p:spPr>
        <p:txBody>
          <a:bodyPr>
            <a:normAutofit fontScale="90000"/>
          </a:bodyPr>
          <a:lstStyle/>
          <a:p>
            <a:r>
              <a:rPr lang="ru-RU" sz="2700" b="1" dirty="0" smtClean="0">
                <a:latin typeface="Times New Roman" pitchFamily="18" charset="0"/>
                <a:cs typeface="Times New Roman" pitchFamily="18" charset="0"/>
              </a:rPr>
              <a:t> </a:t>
            </a:r>
            <a:r>
              <a:rPr lang="ru-RU" sz="2700" b="1" dirty="0" smtClean="0">
                <a:solidFill>
                  <a:srgbClr val="0070C0"/>
                </a:solidFill>
                <a:latin typeface="Times New Roman" pitchFamily="18" charset="0"/>
                <a:cs typeface="Times New Roman" pitchFamily="18" charset="0"/>
              </a:rPr>
              <a:t>Учебный модуль «Основы иудейской культуры».</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знакомит с основами иудейской духовной традиции и раскрывает ее значение в формировании личности и поведения верующего человека. </a:t>
            </a:r>
            <a:r>
              <a:rPr lang="ru-RU" sz="4800" dirty="0" smtClean="0">
                <a:latin typeface="Times New Roman" pitchFamily="18" charset="0"/>
                <a:cs typeface="Times New Roman" pitchFamily="18" charset="0"/>
              </a:rPr>
              <a:t/>
            </a:r>
            <a:br>
              <a:rPr lang="ru-RU" sz="4800"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smtClean="0">
                <a:solidFill>
                  <a:srgbClr val="0070C0"/>
                </a:solidFill>
                <a:latin typeface="Times New Roman" pitchFamily="18" charset="0"/>
                <a:cs typeface="Times New Roman" pitchFamily="18" charset="0"/>
              </a:rPr>
              <a:t>Учебный модуль «Основы мировых религиозных культур».</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дает общее представление о четырех религиях, распространенных в России; понятия истории возникновения религий; знакомит со священными книгами религий мира и нравственными заповедями в религиях мира.</a:t>
            </a:r>
            <a:r>
              <a:rPr lang="ru-RU" sz="2700" dirty="0" smtClean="0"/>
              <a:t/>
            </a:r>
            <a:br>
              <a:rPr lang="ru-RU" sz="2700" dirty="0" smtClean="0"/>
            </a:br>
            <a:r>
              <a:rPr lang="ru-RU" sz="2700" b="1" dirty="0" smtClean="0">
                <a:solidFill>
                  <a:srgbClr val="0070C0"/>
                </a:solidFill>
                <a:latin typeface="Times New Roman" pitchFamily="18" charset="0"/>
                <a:cs typeface="Times New Roman" pitchFamily="18" charset="0"/>
              </a:rPr>
              <a:t> Учебный модуль «Основы светской этики»</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рассматривает основные понятия: род и семья, образцы нравственности в культурах разных народов, добро и зло, долг и совесть, честь и достоинство, смысл жизни и счастье, этикет, методы нравственного выбора, т.е. этические нормы и правила поведения.</a:t>
            </a:r>
            <a:endParaRPr lang="ru-RU"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7412" name="Picture 4" descr="http://gym1541.mskobr.ru/images/%2830%29.jpg"/>
          <p:cNvPicPr>
            <a:picLocks noChangeAspect="1" noChangeArrowheads="1"/>
          </p:cNvPicPr>
          <p:nvPr/>
        </p:nvPicPr>
        <p:blipFill>
          <a:blip r:embed="rId2" cstate="print"/>
          <a:srcRect/>
          <a:stretch>
            <a:fillRect/>
          </a:stretch>
        </p:blipFill>
        <p:spPr bwMode="auto">
          <a:xfrm>
            <a:off x="103218" y="214290"/>
            <a:ext cx="8919123" cy="6643710"/>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4572032"/>
          </a:xfrm>
        </p:spPr>
        <p:style>
          <a:lnRef idx="1">
            <a:schemeClr val="accent3"/>
          </a:lnRef>
          <a:fillRef idx="2">
            <a:schemeClr val="accent3"/>
          </a:fillRef>
          <a:effectRef idx="1">
            <a:schemeClr val="accent3"/>
          </a:effectRef>
          <a:fontRef idx="minor">
            <a:schemeClr val="dk1"/>
          </a:fontRef>
        </p:style>
        <p:txBody>
          <a:bodyPr>
            <a:normAutofit/>
          </a:bodyPr>
          <a:lstStyle/>
          <a:p>
            <a:r>
              <a:rPr lang="ru-RU" sz="4000" b="1" dirty="0" smtClean="0">
                <a:solidFill>
                  <a:srgbClr val="FF0000"/>
                </a:solidFill>
              </a:rPr>
              <a:t/>
            </a:r>
            <a:br>
              <a:rPr lang="ru-RU" sz="4000" b="1" dirty="0" smtClean="0">
                <a:solidFill>
                  <a:srgbClr val="FF0000"/>
                </a:solidFill>
              </a:rPr>
            </a:br>
            <a:r>
              <a:rPr lang="ru-RU" b="1" dirty="0" smtClean="0">
                <a:solidFill>
                  <a:srgbClr val="00B0F0"/>
                </a:solidFill>
                <a:effectLst>
                  <a:outerShdw blurRad="38100" dist="38100" dir="2700000" algn="tl">
                    <a:srgbClr val="000000">
                      <a:alpha val="43137"/>
                    </a:srgbClr>
                  </a:outerShdw>
                </a:effectLst>
              </a:rPr>
              <a:t>Практические советы родителям</a:t>
            </a:r>
            <a:endParaRPr lang="ru-RU" b="1" dirty="0">
              <a:solidFill>
                <a:srgbClr val="00B0F0"/>
              </a:solidFill>
              <a:effectLst>
                <a:outerShdw blurRad="38100" dist="38100" dir="2700000" algn="tl">
                  <a:srgbClr val="000000">
                    <a:alpha val="43137"/>
                  </a:srgbClr>
                </a:outerShdw>
              </a:effectLst>
            </a:endParaRPr>
          </a:p>
        </p:txBody>
      </p:sp>
      <p:pic>
        <p:nvPicPr>
          <p:cNvPr id="3" name="Picture 13" descr="C:\Users\Людмила\Desktop\ФГОС1\рисунки ФГОС\iCASG689C.jpg"/>
          <p:cNvPicPr>
            <a:picLocks noChangeAspect="1" noChangeArrowheads="1"/>
          </p:cNvPicPr>
          <p:nvPr/>
        </p:nvPicPr>
        <p:blipFill>
          <a:blip r:embed="rId2" cstate="print"/>
          <a:srcRect/>
          <a:stretch>
            <a:fillRect/>
          </a:stretch>
        </p:blipFill>
        <p:spPr bwMode="auto">
          <a:xfrm>
            <a:off x="0" y="0"/>
            <a:ext cx="2000232" cy="2400279"/>
          </a:xfrm>
          <a:prstGeom prst="rect">
            <a:avLst/>
          </a:prstGeom>
          <a:noFill/>
          <a:ln w="9525">
            <a:noFill/>
            <a:miter lim="800000"/>
            <a:headEnd/>
            <a:tailEnd/>
          </a:ln>
        </p:spPr>
      </p:pic>
      <p:pic>
        <p:nvPicPr>
          <p:cNvPr id="4" name="Picture 8" descr="C:\Documents and Settings\Людмила\Рабочий стол\Анимация\0_9f07c_cf8f52a5_XL.gif"/>
          <p:cNvPicPr>
            <a:picLocks noChangeAspect="1" noChangeArrowheads="1" noCrop="1"/>
          </p:cNvPicPr>
          <p:nvPr/>
        </p:nvPicPr>
        <p:blipFill>
          <a:blip r:embed="rId3" cstate="print"/>
          <a:srcRect/>
          <a:stretch>
            <a:fillRect/>
          </a:stretch>
        </p:blipFill>
        <p:spPr bwMode="auto">
          <a:xfrm>
            <a:off x="5143504" y="3643314"/>
            <a:ext cx="3071814" cy="3071814"/>
          </a:xfrm>
          <a:prstGeom prst="rect">
            <a:avLst/>
          </a:prstGeom>
          <a:solidFill>
            <a:schemeClr val="accent5">
              <a:lumMod val="75000"/>
            </a:scheme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1417638"/>
          </a:xfrm>
          <a:solidFill>
            <a:srgbClr val="FEFFDD"/>
          </a:solidFill>
        </p:spPr>
        <p:txBody>
          <a:bodyPr>
            <a:normAutofit fontScale="90000"/>
          </a:bodyPr>
          <a:lstStyle/>
          <a:p>
            <a:r>
              <a:rPr lang="ru-RU" sz="3200" b="1" dirty="0"/>
              <a:t> </a:t>
            </a:r>
            <a:r>
              <a:rPr lang="ru-RU" sz="3200" b="1" dirty="0" smtClean="0"/>
              <a:t/>
            </a:r>
            <a:br>
              <a:rPr lang="ru-RU" sz="3200" b="1" dirty="0" smtClean="0"/>
            </a:br>
            <a:r>
              <a:rPr lang="ru-RU" sz="2700" b="1" dirty="0" smtClean="0">
                <a:solidFill>
                  <a:srgbClr val="FF0000"/>
                </a:solidFill>
                <a:latin typeface="Times New Roman" pitchFamily="18" charset="0"/>
                <a:cs typeface="Times New Roman" pitchFamily="18" charset="0"/>
              </a:rPr>
              <a:t>Практические </a:t>
            </a:r>
            <a:r>
              <a:rPr lang="ru-RU" sz="2700" b="1" dirty="0">
                <a:solidFill>
                  <a:srgbClr val="FF0000"/>
                </a:solidFill>
                <a:latin typeface="Times New Roman" pitchFamily="18" charset="0"/>
                <a:cs typeface="Times New Roman" pitchFamily="18" charset="0"/>
              </a:rPr>
              <a:t>советы о том, как Вы можете помочь своему ребенку в изучении предмета «Основы религиозных культур и светской этики</a:t>
            </a:r>
            <a:r>
              <a:rPr lang="ru-RU" sz="2700" b="1" dirty="0" smtClean="0">
                <a:solidFill>
                  <a:srgbClr val="FF0000"/>
                </a:solidFill>
                <a:latin typeface="Times New Roman" pitchFamily="18" charset="0"/>
                <a:cs typeface="Times New Roman" pitchFamily="18" charset="0"/>
              </a:rPr>
              <a:t>»</a:t>
            </a:r>
            <a:r>
              <a:rPr lang="ru-RU" sz="3200" dirty="0"/>
              <a:t/>
            </a:r>
            <a:br>
              <a:rPr lang="ru-RU" sz="3200" dirty="0"/>
            </a:br>
            <a:endParaRPr lang="ru-RU" sz="3200" dirty="0"/>
          </a:p>
        </p:txBody>
      </p:sp>
      <p:sp>
        <p:nvSpPr>
          <p:cNvPr id="3" name="Содержимое 2"/>
          <p:cNvSpPr>
            <a:spLocks noGrp="1"/>
          </p:cNvSpPr>
          <p:nvPr>
            <p:ph idx="1"/>
          </p:nvPr>
        </p:nvSpPr>
        <p:spPr>
          <a:xfrm>
            <a:off x="0" y="1600200"/>
            <a:ext cx="9144000" cy="4525963"/>
          </a:xfrm>
        </p:spPr>
        <p:txBody>
          <a:bodyPr>
            <a:normAutofit/>
          </a:bodyPr>
          <a:lstStyle/>
          <a:p>
            <a:r>
              <a:rPr lang="ru-RU" sz="2800" b="1" i="1" dirty="0">
                <a:latin typeface="Times New Roman" pitchFamily="18" charset="0"/>
                <a:cs typeface="Times New Roman" pitchFamily="18" charset="0"/>
              </a:rPr>
              <a:t>Совет 1. Настройтесь на воспитание; отнеситесь к новому школьному предмету как </a:t>
            </a:r>
            <a:r>
              <a:rPr lang="ru-RU" sz="2800" b="1" i="1" dirty="0" smtClean="0">
                <a:latin typeface="Times New Roman" pitchFamily="18" charset="0"/>
                <a:cs typeface="Times New Roman" pitchFamily="18" charset="0"/>
              </a:rPr>
              <a:t>к дополнительному </a:t>
            </a:r>
            <a:r>
              <a:rPr lang="ru-RU" sz="2800" b="1" i="1" dirty="0">
                <a:latin typeface="Times New Roman" pitchFamily="18" charset="0"/>
                <a:cs typeface="Times New Roman" pitchFamily="18" charset="0"/>
              </a:rPr>
              <a:t>средству нравственного развития Вашего ребенка; Вы и есть главный для ребенка воспитатель</a:t>
            </a:r>
            <a:r>
              <a:rPr lang="ru-RU" sz="2800" b="1" i="1" dirty="0" smtClean="0">
                <a:latin typeface="Times New Roman" pitchFamily="18" charset="0"/>
                <a:cs typeface="Times New Roman" pitchFamily="18" charset="0"/>
              </a:rPr>
              <a:t>.</a:t>
            </a:r>
          </a:p>
          <a:p>
            <a:r>
              <a:rPr lang="ru-RU" sz="2800" b="1" dirty="0">
                <a:solidFill>
                  <a:srgbClr val="00B050"/>
                </a:solidFill>
                <a:latin typeface="Times New Roman" pitchFamily="18" charset="0"/>
                <a:cs typeface="Times New Roman" pitchFamily="18" charset="0"/>
              </a:rPr>
              <a:t>Совет 2. </a:t>
            </a:r>
            <a:r>
              <a:rPr lang="ru-RU" sz="2800" b="1" i="1" dirty="0">
                <a:solidFill>
                  <a:srgbClr val="00B050"/>
                </a:solidFill>
                <a:latin typeface="Times New Roman" pitchFamily="18" charset="0"/>
                <a:cs typeface="Times New Roman" pitchFamily="18" charset="0"/>
              </a:rPr>
              <a:t>Разговаривайте с детьми о том, что они изучали на уроках.</a:t>
            </a:r>
            <a:endParaRPr lang="ru-RU" sz="2800" dirty="0">
              <a:solidFill>
                <a:srgbClr val="00B050"/>
              </a:solidFill>
              <a:latin typeface="Times New Roman" pitchFamily="18" charset="0"/>
              <a:cs typeface="Times New Roman" pitchFamily="18" charset="0"/>
            </a:endParaRPr>
          </a:p>
          <a:p>
            <a:r>
              <a:rPr lang="ru-RU" sz="2800" b="1" dirty="0">
                <a:latin typeface="Times New Roman" pitchFamily="18" charset="0"/>
                <a:cs typeface="Times New Roman" pitchFamily="18" charset="0"/>
              </a:rPr>
              <a:t>Совет 3. </a:t>
            </a:r>
            <a:r>
              <a:rPr lang="ru-RU" sz="2800" b="1" i="1" dirty="0">
                <a:latin typeface="Times New Roman" pitchFamily="18" charset="0"/>
                <a:cs typeface="Times New Roman" pitchFamily="18" charset="0"/>
              </a:rPr>
              <a:t>Хорошее средство воспитания ребенка – диалог между родителями и детьми о духовности и нравственности.</a:t>
            </a:r>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428892"/>
          </a:xfrm>
          <a:solidFill>
            <a:srgbClr val="FEFFDD"/>
          </a:solidFill>
        </p:spPr>
        <p:txBody>
          <a:bodyPr>
            <a:normAutofit/>
          </a:bodyPr>
          <a:lstStyle/>
          <a:p>
            <a:r>
              <a:rPr lang="ru-RU" sz="2800" b="1" dirty="0">
                <a:latin typeface="Times New Roman" pitchFamily="18" charset="0"/>
                <a:cs typeface="Times New Roman" pitchFamily="18" charset="0"/>
              </a:rPr>
              <a:t>Совет 4. </a:t>
            </a:r>
            <a:r>
              <a:rPr lang="ru-RU" sz="2800" b="1" i="1" dirty="0">
                <a:latin typeface="Times New Roman" pitchFamily="18" charset="0"/>
                <a:cs typeface="Times New Roman" pitchFamily="18" charset="0"/>
              </a:rPr>
              <a:t>Внимательно следите за моральным равновесием Вашего ребенка; воспитывайте у него благожелательное отношение к людям другого мировоззрения</a:t>
            </a:r>
            <a:r>
              <a:rPr lang="ru-RU" sz="2800" b="1" dirty="0">
                <a:latin typeface="Times New Roman" pitchFamily="18" charset="0"/>
                <a:cs typeface="Times New Roman" pitchFamily="18" charset="0"/>
              </a:rPr>
              <a:t>.</a:t>
            </a:r>
            <a:r>
              <a:rPr lang="ru-RU" sz="2800" dirty="0"/>
              <a:t/>
            </a:r>
            <a:br>
              <a:rPr lang="ru-RU" sz="2800" dirty="0"/>
            </a:br>
            <a:endParaRPr lang="ru-RU" sz="2800" dirty="0"/>
          </a:p>
        </p:txBody>
      </p:sp>
      <p:sp>
        <p:nvSpPr>
          <p:cNvPr id="3" name="Содержимое 2"/>
          <p:cNvSpPr>
            <a:spLocks noGrp="1"/>
          </p:cNvSpPr>
          <p:nvPr>
            <p:ph idx="1"/>
          </p:nvPr>
        </p:nvSpPr>
        <p:spPr>
          <a:xfrm>
            <a:off x="457200" y="2643182"/>
            <a:ext cx="8229600" cy="3643338"/>
          </a:xfrm>
          <a:solidFill>
            <a:schemeClr val="accent5">
              <a:lumMod val="20000"/>
              <a:lumOff val="80000"/>
            </a:schemeClr>
          </a:solidFill>
        </p:spPr>
        <p:txBody>
          <a:bodyPr>
            <a:normAutofit/>
          </a:bodyPr>
          <a:lstStyle/>
          <a:p>
            <a:r>
              <a:rPr lang="ru-RU" sz="2800" b="1" dirty="0">
                <a:latin typeface="Times New Roman" pitchFamily="18" charset="0"/>
                <a:cs typeface="Times New Roman" pitchFamily="18" charset="0"/>
              </a:rPr>
              <a:t>Совет 5. </a:t>
            </a:r>
            <a:r>
              <a:rPr lang="ru-RU" sz="2800" b="1" i="1" dirty="0">
                <a:latin typeface="Times New Roman" pitchFamily="18" charset="0"/>
                <a:cs typeface="Times New Roman" pitchFamily="18" charset="0"/>
              </a:rPr>
              <a:t>Не забывайте, что никакой учебный предмет сам по себе не воспитает Вашего ребенка; главное, что он может приобрести, изучая предмет «Основы религиозных культур и светской этики», - понимание важности нравственности для полноценной человеческой жизни. </a:t>
            </a:r>
            <a:endParaRPr lang="ru-RU" sz="2800" b="1" i="1" dirty="0" smtClean="0">
              <a:latin typeface="Times New Roman" pitchFamily="18" charset="0"/>
              <a:cs typeface="Times New Roman" pitchFamily="18" charset="0"/>
            </a:endParaRPr>
          </a:p>
          <a:p>
            <a:r>
              <a:rPr lang="ru-RU" sz="2800" b="1" i="1" dirty="0" smtClean="0">
                <a:latin typeface="Times New Roman" pitchFamily="18" charset="0"/>
                <a:cs typeface="Times New Roman" pitchFamily="18" charset="0"/>
              </a:rPr>
              <a:t>Всячески </a:t>
            </a:r>
            <a:r>
              <a:rPr lang="ru-RU" sz="2800" b="1" i="1" dirty="0">
                <a:latin typeface="Times New Roman" pitchFamily="18" charset="0"/>
                <a:cs typeface="Times New Roman" pitchFamily="18" charset="0"/>
              </a:rPr>
              <a:t>поддерживайте это в ребенке.</a:t>
            </a:r>
            <a:r>
              <a:rPr lang="ru-RU" sz="2800" b="1"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17" name="Заголовок 1"/>
          <p:cNvSpPr txBox="1">
            <a:spLocks/>
          </p:cNvSpPr>
          <p:nvPr/>
        </p:nvSpPr>
        <p:spPr>
          <a:xfrm>
            <a:off x="0" y="0"/>
            <a:ext cx="8686800" cy="1214438"/>
          </a:xfrm>
          <a:prstGeom prst="rect">
            <a:avLst/>
          </a:prstGeom>
          <a:solidFill>
            <a:srgbClr val="F4F8CC"/>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Выбор модуля</a:t>
            </a:r>
          </a:p>
        </p:txBody>
      </p:sp>
      <p:pic>
        <p:nvPicPr>
          <p:cNvPr id="18" name="Рисунок 10" descr="C:\Documents and Settings\IAntonova\Рабочий стол\Обложки Стандарты\p_p_nachalnaya_shkola1.jpg"/>
          <p:cNvPicPr>
            <a:picLocks noChangeArrowheads="1"/>
          </p:cNvPicPr>
          <p:nvPr/>
        </p:nvPicPr>
        <p:blipFill>
          <a:blip r:embed="rId2" cstate="print"/>
          <a:srcRect/>
          <a:stretch>
            <a:fillRect/>
          </a:stretch>
        </p:blipFill>
        <p:spPr>
          <a:xfrm>
            <a:off x="0" y="857250"/>
            <a:ext cx="1895475" cy="2600325"/>
          </a:xfrm>
          <a:prstGeom prst="rect">
            <a:avLst/>
          </a:prstGeom>
          <a:noFill/>
          <a:ln>
            <a:solidFill>
              <a:srgbClr val="000000"/>
            </a:solidFill>
          </a:ln>
        </p:spPr>
      </p:pic>
      <p:pic>
        <p:nvPicPr>
          <p:cNvPr id="19" name="Picture 7" descr="пл"/>
          <p:cNvPicPr>
            <a:picLocks noChangeArrowheads="1"/>
          </p:cNvPicPr>
          <p:nvPr/>
        </p:nvPicPr>
        <p:blipFill>
          <a:blip r:embed="rId3" cstate="print"/>
          <a:srcRect/>
          <a:stretch>
            <a:fillRect/>
          </a:stretch>
        </p:blipFill>
        <p:spPr bwMode="auto">
          <a:xfrm>
            <a:off x="3071813" y="1143000"/>
            <a:ext cx="1714500" cy="2571750"/>
          </a:xfrm>
          <a:prstGeom prst="rect">
            <a:avLst/>
          </a:prstGeom>
          <a:noFill/>
          <a:ln w="9525">
            <a:solidFill>
              <a:schemeClr val="tx1"/>
            </a:solidFill>
            <a:miter lim="800000"/>
            <a:headEnd/>
            <a:tailEnd/>
          </a:ln>
        </p:spPr>
      </p:pic>
      <p:pic>
        <p:nvPicPr>
          <p:cNvPr id="20" name="Picture 8" descr="Ocenka_dost_2"/>
          <p:cNvPicPr>
            <a:picLocks noChangeArrowheads="1"/>
          </p:cNvPicPr>
          <p:nvPr/>
        </p:nvPicPr>
        <p:blipFill>
          <a:blip r:embed="rId4" cstate="print"/>
          <a:srcRect/>
          <a:stretch>
            <a:fillRect/>
          </a:stretch>
        </p:blipFill>
        <p:spPr bwMode="auto">
          <a:xfrm>
            <a:off x="1500188" y="1357313"/>
            <a:ext cx="1785937" cy="2500312"/>
          </a:xfrm>
          <a:prstGeom prst="rect">
            <a:avLst/>
          </a:prstGeom>
          <a:noFill/>
          <a:ln w="9525">
            <a:solidFill>
              <a:schemeClr val="tx1"/>
            </a:solidFill>
            <a:miter lim="800000"/>
            <a:headEnd/>
            <a:tailEnd/>
          </a:ln>
        </p:spPr>
      </p:pic>
      <p:pic>
        <p:nvPicPr>
          <p:cNvPr id="21" name="Picture 12" descr="moi dostiz"/>
          <p:cNvPicPr>
            <a:picLocks noChangeArrowheads="1"/>
          </p:cNvPicPr>
          <p:nvPr/>
        </p:nvPicPr>
        <p:blipFill>
          <a:blip r:embed="rId5" cstate="print"/>
          <a:srcRect/>
          <a:stretch>
            <a:fillRect/>
          </a:stretch>
        </p:blipFill>
        <p:spPr bwMode="auto">
          <a:xfrm>
            <a:off x="4714875" y="928688"/>
            <a:ext cx="1285875" cy="2214562"/>
          </a:xfrm>
          <a:prstGeom prst="rect">
            <a:avLst/>
          </a:prstGeom>
          <a:noFill/>
          <a:ln w="9525">
            <a:solidFill>
              <a:schemeClr val="tx1"/>
            </a:solidFill>
            <a:miter lim="800000"/>
            <a:headEnd/>
            <a:tailEnd/>
          </a:ln>
        </p:spPr>
      </p:pic>
      <p:pic>
        <p:nvPicPr>
          <p:cNvPr id="22" name="Picture 11" descr="moi dostiz_2"/>
          <p:cNvPicPr>
            <a:picLocks noChangeArrowheads="1"/>
          </p:cNvPicPr>
          <p:nvPr/>
        </p:nvPicPr>
        <p:blipFill>
          <a:blip r:embed="rId6" cstate="print"/>
          <a:srcRect/>
          <a:stretch>
            <a:fillRect/>
          </a:stretch>
        </p:blipFill>
        <p:spPr bwMode="auto">
          <a:xfrm>
            <a:off x="5786438" y="857250"/>
            <a:ext cx="1214437" cy="2143125"/>
          </a:xfrm>
          <a:prstGeom prst="rect">
            <a:avLst/>
          </a:prstGeom>
          <a:noFill/>
          <a:ln w="9525">
            <a:solidFill>
              <a:schemeClr val="tx1"/>
            </a:solidFill>
            <a:miter lim="800000"/>
            <a:headEnd/>
            <a:tailEnd/>
          </a:ln>
        </p:spPr>
      </p:pic>
      <p:pic>
        <p:nvPicPr>
          <p:cNvPr id="23" name="Picture 10" descr="moi dostiz_3"/>
          <p:cNvPicPr>
            <a:picLocks noChangeArrowheads="1"/>
          </p:cNvPicPr>
          <p:nvPr/>
        </p:nvPicPr>
        <p:blipFill>
          <a:blip r:embed="rId7" cstate="print"/>
          <a:srcRect/>
          <a:stretch>
            <a:fillRect/>
          </a:stretch>
        </p:blipFill>
        <p:spPr bwMode="auto">
          <a:xfrm>
            <a:off x="6715125" y="357188"/>
            <a:ext cx="1500188" cy="2286000"/>
          </a:xfrm>
          <a:prstGeom prst="rect">
            <a:avLst/>
          </a:prstGeom>
          <a:noFill/>
          <a:ln w="9525">
            <a:solidFill>
              <a:schemeClr val="tx1"/>
            </a:solidFill>
            <a:miter lim="800000"/>
            <a:headEnd/>
            <a:tailEnd/>
          </a:ln>
        </p:spPr>
      </p:pic>
      <p:pic>
        <p:nvPicPr>
          <p:cNvPr id="24" name="Рисунок 12" descr="C:\Documents and Settings\IAntonova\Рабочий стол\Обложки Стандарты\Ped_St_Asm.jpg"/>
          <p:cNvPicPr>
            <a:picLocks noChangeArrowheads="1"/>
          </p:cNvPicPr>
          <p:nvPr/>
        </p:nvPicPr>
        <p:blipFill>
          <a:blip r:embed="rId8" cstate="print"/>
          <a:srcRect/>
          <a:stretch>
            <a:fillRect/>
          </a:stretch>
        </p:blipFill>
        <p:spPr bwMode="auto">
          <a:xfrm>
            <a:off x="0" y="3857625"/>
            <a:ext cx="1714500" cy="2714625"/>
          </a:xfrm>
          <a:prstGeom prst="rect">
            <a:avLst/>
          </a:prstGeom>
          <a:noFill/>
          <a:ln w="9525">
            <a:solidFill>
              <a:srgbClr val="000000"/>
            </a:solidFill>
            <a:miter lim="800000"/>
            <a:headEnd/>
            <a:tailEnd/>
          </a:ln>
        </p:spPr>
      </p:pic>
      <p:pic>
        <p:nvPicPr>
          <p:cNvPr id="25" name="Picture 9" descr="vneuroc"/>
          <p:cNvPicPr>
            <a:picLocks noChangeArrowheads="1"/>
          </p:cNvPicPr>
          <p:nvPr/>
        </p:nvPicPr>
        <p:blipFill>
          <a:blip r:embed="rId9" cstate="print"/>
          <a:srcRect/>
          <a:stretch>
            <a:fillRect/>
          </a:stretch>
        </p:blipFill>
        <p:spPr bwMode="auto">
          <a:xfrm>
            <a:off x="2428875" y="3714750"/>
            <a:ext cx="2082800" cy="2643188"/>
          </a:xfrm>
          <a:prstGeom prst="rect">
            <a:avLst/>
          </a:prstGeom>
          <a:noFill/>
          <a:ln w="9525">
            <a:solidFill>
              <a:schemeClr val="tx1"/>
            </a:solidFill>
            <a:miter lim="800000"/>
            <a:headEnd/>
            <a:tailEnd/>
          </a:ln>
        </p:spPr>
      </p:pic>
      <p:pic>
        <p:nvPicPr>
          <p:cNvPr id="26" name="Picture 8" descr="vneuroch_deyat"/>
          <p:cNvPicPr>
            <a:picLocks noChangeArrowheads="1"/>
          </p:cNvPicPr>
          <p:nvPr/>
        </p:nvPicPr>
        <p:blipFill>
          <a:blip r:embed="rId10" cstate="print"/>
          <a:srcRect/>
          <a:stretch>
            <a:fillRect/>
          </a:stretch>
        </p:blipFill>
        <p:spPr bwMode="auto">
          <a:xfrm>
            <a:off x="4429125" y="3429000"/>
            <a:ext cx="1797050" cy="2571750"/>
          </a:xfrm>
          <a:prstGeom prst="rect">
            <a:avLst/>
          </a:prstGeom>
          <a:noFill/>
          <a:ln w="9525">
            <a:solidFill>
              <a:schemeClr val="tx1"/>
            </a:solidFill>
            <a:miter lim="800000"/>
            <a:headEnd/>
            <a:tailEnd/>
          </a:ln>
        </p:spPr>
      </p:pic>
      <p:pic>
        <p:nvPicPr>
          <p:cNvPr id="27" name="Picture 10" descr="Проект"/>
          <p:cNvPicPr>
            <a:picLocks noChangeArrowheads="1"/>
          </p:cNvPicPr>
          <p:nvPr/>
        </p:nvPicPr>
        <p:blipFill>
          <a:blip r:embed="rId11" cstate="print"/>
          <a:srcRect/>
          <a:stretch>
            <a:fillRect/>
          </a:stretch>
        </p:blipFill>
        <p:spPr bwMode="auto">
          <a:xfrm>
            <a:off x="5929313" y="3143250"/>
            <a:ext cx="1714500" cy="2571750"/>
          </a:xfrm>
          <a:prstGeom prst="rect">
            <a:avLst/>
          </a:prstGeom>
          <a:noFill/>
          <a:ln w="9525">
            <a:solidFill>
              <a:schemeClr val="tx1"/>
            </a:solidFill>
            <a:miter lim="800000"/>
            <a:headEnd/>
            <a:tailEnd/>
          </a:ln>
        </p:spPr>
      </p:pic>
      <p:pic>
        <p:nvPicPr>
          <p:cNvPr id="28" name="Picture 10" descr="Teoria"/>
          <p:cNvPicPr>
            <a:picLocks noChangeArrowheads="1"/>
          </p:cNvPicPr>
          <p:nvPr/>
        </p:nvPicPr>
        <p:blipFill>
          <a:blip r:embed="rId12" cstate="print"/>
          <a:srcRect/>
          <a:stretch>
            <a:fillRect/>
          </a:stretch>
        </p:blipFill>
        <p:spPr bwMode="auto">
          <a:xfrm>
            <a:off x="6929454" y="4357688"/>
            <a:ext cx="1654175" cy="2500312"/>
          </a:xfrm>
          <a:prstGeom prst="rect">
            <a:avLst/>
          </a:prstGeom>
          <a:noFill/>
          <a:ln w="9525">
            <a:solidFill>
              <a:schemeClr val="tx1"/>
            </a:solidFill>
            <a:miter lim="800000"/>
            <a:headEnd/>
            <a:tailEnd/>
          </a:ln>
        </p:spPr>
      </p:pic>
      <p:pic>
        <p:nvPicPr>
          <p:cNvPr id="29" name="Picture 5"/>
          <p:cNvPicPr>
            <a:picLocks noChangeAspect="1" noChangeArrowheads="1"/>
          </p:cNvPicPr>
          <p:nvPr/>
        </p:nvPicPr>
        <p:blipFill>
          <a:blip r:embed="rId13" cstate="print"/>
          <a:srcRect/>
          <a:stretch>
            <a:fillRect/>
          </a:stretch>
        </p:blipFill>
        <p:spPr bwMode="auto">
          <a:xfrm>
            <a:off x="1500188" y="4375150"/>
            <a:ext cx="1731962" cy="2482850"/>
          </a:xfrm>
          <a:prstGeom prst="rect">
            <a:avLst/>
          </a:prstGeom>
          <a:noFill/>
          <a:ln w="9525">
            <a:noFill/>
            <a:miter lim="800000"/>
            <a:headEnd/>
            <a:tailEnd/>
          </a:ln>
        </p:spPr>
      </p:pic>
      <p:pic>
        <p:nvPicPr>
          <p:cNvPr id="30" name="Рисунок 3" descr="C:\Documents and Settings\IAntonova\Рабочий стол\Обложки Стандарты\koncep_dux-nrav_razvitiya.jpg"/>
          <p:cNvPicPr>
            <a:picLocks noChangeAspect="1" noChangeArrowheads="1"/>
          </p:cNvPicPr>
          <p:nvPr/>
        </p:nvPicPr>
        <p:blipFill>
          <a:blip r:embed="rId14" cstate="print"/>
          <a:srcRect/>
          <a:stretch>
            <a:fillRect/>
          </a:stretch>
        </p:blipFill>
        <p:spPr bwMode="auto">
          <a:xfrm>
            <a:off x="7215206" y="2214554"/>
            <a:ext cx="1643062" cy="2678113"/>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sz="2000" b="1" dirty="0" smtClean="0">
                <a:solidFill>
                  <a:srgbClr val="FF0000"/>
                </a:solidFill>
              </a:rPr>
              <a:t>Выбор модуля осуществляется в соответствии с регламентом, разработанным Минобразования России.</a:t>
            </a:r>
            <a:br>
              <a:rPr lang="ru-RU" sz="2000" b="1" dirty="0" smtClean="0">
                <a:solidFill>
                  <a:srgbClr val="FF0000"/>
                </a:solidFill>
              </a:rPr>
            </a:br>
            <a:r>
              <a:rPr lang="ru-RU" sz="2000" b="1" dirty="0" smtClean="0">
                <a:solidFill>
                  <a:srgbClr val="FF0000"/>
                </a:solidFill>
              </a:rPr>
              <a:t>Процедура выбора</a:t>
            </a:r>
            <a:endParaRPr lang="ru-RU" sz="2000" dirty="0"/>
          </a:p>
        </p:txBody>
      </p:sp>
      <p:sp>
        <p:nvSpPr>
          <p:cNvPr id="3" name="Содержимое 2"/>
          <p:cNvSpPr>
            <a:spLocks noGrp="1"/>
          </p:cNvSpPr>
          <p:nvPr>
            <p:ph idx="1"/>
          </p:nvPr>
        </p:nvSpPr>
        <p:spPr>
          <a:xfrm>
            <a:off x="142844" y="1142984"/>
            <a:ext cx="8858312" cy="5500726"/>
          </a:xfrm>
        </p:spPr>
        <p:txBody>
          <a:bodyPr>
            <a:normAutofit fontScale="25000" lnSpcReduction="20000"/>
          </a:bodyPr>
          <a:lstStyle/>
          <a:p>
            <a:r>
              <a:rPr lang="ru-RU" sz="7200" dirty="0" smtClean="0">
                <a:latin typeface="Times New Roman" pitchFamily="18" charset="0"/>
                <a:cs typeface="Times New Roman" pitchFamily="18" charset="0"/>
              </a:rPr>
              <a:t>На родительском собрании класса должны быть заранее приглашены родители всех учащихся в классе; </a:t>
            </a:r>
          </a:p>
          <a:p>
            <a:r>
              <a:rPr lang="ru-RU" sz="7200" dirty="0" smtClean="0">
                <a:latin typeface="Times New Roman" pitchFamily="18" charset="0"/>
                <a:cs typeface="Times New Roman" pitchFamily="18" charset="0"/>
              </a:rPr>
              <a:t>представитель администрации (директор или заместитель директора); </a:t>
            </a:r>
          </a:p>
          <a:p>
            <a:r>
              <a:rPr lang="ru-RU" sz="7200" dirty="0" smtClean="0">
                <a:latin typeface="Times New Roman" pitchFamily="18" charset="0"/>
                <a:cs typeface="Times New Roman" pitchFamily="18" charset="0"/>
              </a:rPr>
              <a:t>классный руководитель; </a:t>
            </a:r>
          </a:p>
          <a:p>
            <a:r>
              <a:rPr lang="ru-RU" sz="7200" dirty="0" smtClean="0">
                <a:latin typeface="Times New Roman" pitchFamily="18" charset="0"/>
                <a:cs typeface="Times New Roman" pitchFamily="18" charset="0"/>
              </a:rPr>
              <a:t>педагог или педагоги, которые предполагаются в качестве учителей по модулям курса; </a:t>
            </a:r>
          </a:p>
          <a:p>
            <a:r>
              <a:rPr lang="ru-RU" sz="7200" dirty="0" smtClean="0">
                <a:latin typeface="Times New Roman" pitchFamily="18" charset="0"/>
                <a:cs typeface="Times New Roman" pitchFamily="18" charset="0"/>
              </a:rPr>
              <a:t>представитель родительского комитета школы, </a:t>
            </a:r>
          </a:p>
          <a:p>
            <a:r>
              <a:rPr lang="ru-RU" sz="7200" dirty="0" smtClean="0">
                <a:latin typeface="Times New Roman" pitchFamily="18" charset="0"/>
                <a:cs typeface="Times New Roman" pitchFamily="18" charset="0"/>
              </a:rPr>
              <a:t>Управляющего совета и др.; </a:t>
            </a:r>
          </a:p>
          <a:p>
            <a:r>
              <a:rPr lang="ru-RU" sz="7200" dirty="0" smtClean="0">
                <a:latin typeface="Times New Roman" pitchFamily="18" charset="0"/>
                <a:cs typeface="Times New Roman" pitchFamily="18" charset="0"/>
              </a:rPr>
              <a:t>официальные представители соответствующих религиозных организаций из числа представленных в Координационном совете РК, выразившие желание участвовать в собрании.</a:t>
            </a:r>
          </a:p>
          <a:p>
            <a:pPr>
              <a:buNone/>
            </a:pPr>
            <a:r>
              <a:rPr lang="ru-RU" sz="7200" dirty="0" smtClean="0">
                <a:latin typeface="Times New Roman" pitchFamily="18" charset="0"/>
                <a:cs typeface="Times New Roman" pitchFamily="18" charset="0"/>
              </a:rPr>
              <a:t>                      </a:t>
            </a:r>
            <a:r>
              <a:rPr lang="ru-RU" sz="7200" b="1" dirty="0" smtClean="0">
                <a:solidFill>
                  <a:srgbClr val="FF0000"/>
                </a:solidFill>
                <a:latin typeface="Times New Roman" pitchFamily="18" charset="0"/>
                <a:cs typeface="Times New Roman" pitchFamily="18" charset="0"/>
              </a:rPr>
              <a:t>Вести собрание должен представитель администрации.</a:t>
            </a:r>
          </a:p>
          <a:p>
            <a:pPr algn="ctr">
              <a:buFont typeface="Arial" charset="0"/>
              <a:buNone/>
            </a:pPr>
            <a:r>
              <a:rPr lang="ru-RU" sz="7200" b="1" i="1" dirty="0" smtClean="0">
                <a:solidFill>
                  <a:srgbClr val="002060"/>
                </a:solidFill>
                <a:latin typeface="Times New Roman" pitchFamily="18" charset="0"/>
                <a:cs typeface="Times New Roman" pitchFamily="18" charset="0"/>
              </a:rPr>
              <a:t>Регламент родительского собрания</a:t>
            </a:r>
            <a:r>
              <a:rPr lang="ru-RU" sz="7200" b="1" dirty="0" smtClean="0">
                <a:latin typeface="Times New Roman" pitchFamily="18" charset="0"/>
                <a:cs typeface="Times New Roman" pitchFamily="18" charset="0"/>
              </a:rPr>
              <a:t>:</a:t>
            </a:r>
          </a:p>
          <a:p>
            <a:r>
              <a:rPr lang="ru-RU" sz="7200" dirty="0" smtClean="0">
                <a:latin typeface="Times New Roman" pitchFamily="18" charset="0"/>
                <a:cs typeface="Times New Roman" pitchFamily="18" charset="0"/>
              </a:rPr>
              <a:t>1) вводное выступление представителя администрации;</a:t>
            </a:r>
          </a:p>
          <a:p>
            <a:r>
              <a:rPr lang="ru-RU" sz="7200" dirty="0" smtClean="0">
                <a:latin typeface="Times New Roman" pitchFamily="18" charset="0"/>
                <a:cs typeface="Times New Roman" pitchFamily="18" charset="0"/>
              </a:rPr>
              <a:t>2) представление родителям содержания образования. </a:t>
            </a:r>
          </a:p>
          <a:p>
            <a:r>
              <a:rPr lang="ru-RU" sz="7200" dirty="0" smtClean="0">
                <a:latin typeface="Times New Roman" pitchFamily="18" charset="0"/>
                <a:cs typeface="Times New Roman" pitchFamily="18" charset="0"/>
              </a:rPr>
              <a:t>3) представление ведущим собрания учителей, которые предполагаются в качестве преподавателей.</a:t>
            </a:r>
          </a:p>
          <a:p>
            <a:r>
              <a:rPr lang="ru-RU" sz="7200" dirty="0" smtClean="0">
                <a:latin typeface="Times New Roman" pitchFamily="18" charset="0"/>
                <a:cs typeface="Times New Roman" pitchFamily="18" charset="0"/>
              </a:rPr>
              <a:t>4) ответы на вопросы родителей, уточнения.</a:t>
            </a:r>
          </a:p>
          <a:p>
            <a:r>
              <a:rPr lang="ru-RU" sz="7200" dirty="0" smtClean="0">
                <a:latin typeface="Times New Roman" pitchFamily="18" charset="0"/>
                <a:cs typeface="Times New Roman" pitchFamily="18" charset="0"/>
              </a:rPr>
              <a:t>5) заполнение родителями </a:t>
            </a:r>
            <a:r>
              <a:rPr lang="ru-RU" sz="7200" i="1" dirty="0" smtClean="0">
                <a:latin typeface="Times New Roman" pitchFamily="18" charset="0"/>
                <a:cs typeface="Times New Roman" pitchFamily="18" charset="0"/>
              </a:rPr>
              <a:t>личных заявлений</a:t>
            </a:r>
            <a:r>
              <a:rPr lang="ru-RU" sz="7200" b="1" i="1" dirty="0" smtClean="0">
                <a:latin typeface="Times New Roman" pitchFamily="18" charset="0"/>
                <a:cs typeface="Times New Roman" pitchFamily="18" charset="0"/>
              </a:rPr>
              <a:t> .</a:t>
            </a:r>
          </a:p>
          <a:p>
            <a:r>
              <a:rPr lang="ru-RU" sz="7200" dirty="0" smtClean="0">
                <a:latin typeface="Times New Roman" pitchFamily="18" charset="0"/>
                <a:cs typeface="Times New Roman" pitchFamily="18" charset="0"/>
              </a:rPr>
              <a:t>6) сдача родителями заявлений классным руководителям, сверка ими числа заявлений по заранее подготовленному списку каждого класса.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heckerboard(across)">
                                      <p:cBhvr>
                                        <p:cTn id="40" dur="500"/>
                                        <p:tgtEl>
                                          <p:spTgt spid="3">
                                            <p:txEl>
                                              <p:pRg st="9" end="9"/>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3" dur="500"/>
                                        <p:tgtEl>
                                          <p:spTgt spid="3">
                                            <p:txEl>
                                              <p:pRg st="10" end="10"/>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6" dur="500"/>
                                        <p:tgtEl>
                                          <p:spTgt spid="3">
                                            <p:txEl>
                                              <p:pRg st="11" end="11"/>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9" dur="500"/>
                                        <p:tgtEl>
                                          <p:spTgt spid="3">
                                            <p:txEl>
                                              <p:pRg st="12" end="1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2" dur="500"/>
                                        <p:tgtEl>
                                          <p:spTgt spid="3">
                                            <p:txEl>
                                              <p:pRg st="13" end="13"/>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5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43956" cy="1582726"/>
          </a:xfrm>
        </p:spPr>
        <p:txBody>
          <a:bodyPr>
            <a:noAutofit/>
          </a:bodyPr>
          <a:lstStyle/>
          <a:p>
            <a:pPr algn="r"/>
            <a:r>
              <a:rPr lang="ru-RU" sz="1400" b="1" dirty="0" smtClean="0">
                <a:latin typeface="Times New Roman" pitchFamily="18" charset="0"/>
                <a:cs typeface="Times New Roman" pitchFamily="18" charset="0"/>
              </a:rPr>
              <a:t>Директору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образовательной организации</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________________________________</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города Симферополя</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________________________________</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(Ф.И.О.)</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p>
        </p:txBody>
      </p:sp>
      <p:sp>
        <p:nvSpPr>
          <p:cNvPr id="3" name="Содержимое 2"/>
          <p:cNvSpPr>
            <a:spLocks noGrp="1"/>
          </p:cNvSpPr>
          <p:nvPr>
            <p:ph idx="1"/>
          </p:nvPr>
        </p:nvSpPr>
        <p:spPr>
          <a:xfrm>
            <a:off x="457200" y="1500174"/>
            <a:ext cx="8229600" cy="5072098"/>
          </a:xfrm>
        </p:spPr>
        <p:txBody>
          <a:bodyPr>
            <a:normAutofit fontScale="25000" lnSpcReduction="20000"/>
          </a:bodyPr>
          <a:lstStyle/>
          <a:p>
            <a:pPr algn="ctr">
              <a:buFont typeface="Arial" charset="0"/>
              <a:buNone/>
            </a:pPr>
            <a:r>
              <a:rPr lang="ru-RU" sz="7200" b="1" dirty="0" smtClean="0">
                <a:latin typeface="Times New Roman" pitchFamily="18" charset="0"/>
                <a:cs typeface="Times New Roman" pitchFamily="18" charset="0"/>
              </a:rPr>
              <a:t>Заявление</a:t>
            </a:r>
            <a:endParaRPr lang="ru-RU" sz="7200" dirty="0" smtClean="0">
              <a:latin typeface="Times New Roman" pitchFamily="18" charset="0"/>
              <a:cs typeface="Times New Roman" pitchFamily="18" charset="0"/>
            </a:endParaRPr>
          </a:p>
          <a:p>
            <a:pPr>
              <a:buFont typeface="Arial" charset="0"/>
              <a:buNone/>
            </a:pPr>
            <a:r>
              <a:rPr lang="ru-RU" sz="7200" dirty="0" smtClean="0">
                <a:latin typeface="Times New Roman" pitchFamily="18" charset="0"/>
                <a:cs typeface="Times New Roman" pitchFamily="18" charset="0"/>
              </a:rPr>
              <a:t>Мы, родители (законные представители) учащегося ______ «____» класса образовательного учреждения </a:t>
            </a:r>
            <a:r>
              <a:rPr lang="ru-RU" sz="7200" dirty="0" err="1" smtClean="0">
                <a:latin typeface="Times New Roman" pitchFamily="18" charset="0"/>
                <a:cs typeface="Times New Roman" pitchFamily="18" charset="0"/>
              </a:rPr>
              <a:t>_____________________города</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Симферополя__________________________</a:t>
            </a:r>
            <a:r>
              <a:rPr lang="ru-RU" sz="7200" dirty="0" smtClean="0">
                <a:latin typeface="Times New Roman" pitchFamily="18" charset="0"/>
                <a:cs typeface="Times New Roman" pitchFamily="18" charset="0"/>
              </a:rPr>
              <a:t>(Ф.И. ребёнка), </a:t>
            </a:r>
          </a:p>
          <a:p>
            <a:pPr>
              <a:buFont typeface="Arial" charset="0"/>
              <a:buNone/>
            </a:pPr>
            <a:r>
              <a:rPr lang="ru-RU" sz="7200" dirty="0" smtClean="0">
                <a:latin typeface="Times New Roman" pitchFamily="18" charset="0"/>
                <a:cs typeface="Times New Roman" pitchFamily="18" charset="0"/>
              </a:rPr>
              <a:t>из предлагаемых на выбор модулей комплексного учебного курса «Основы религиозных культур и светской этики»: </a:t>
            </a:r>
          </a:p>
          <a:p>
            <a:r>
              <a:rPr lang="ru-RU" sz="7200" dirty="0" smtClean="0">
                <a:latin typeface="Times New Roman" pitchFamily="18" charset="0"/>
                <a:cs typeface="Times New Roman" pitchFamily="18" charset="0"/>
              </a:rPr>
              <a:t>«Основы православной культуры», </a:t>
            </a:r>
          </a:p>
          <a:p>
            <a:r>
              <a:rPr lang="ru-RU" sz="7200" dirty="0" smtClean="0">
                <a:latin typeface="Times New Roman" pitchFamily="18" charset="0"/>
                <a:cs typeface="Times New Roman" pitchFamily="18" charset="0"/>
              </a:rPr>
              <a:t>«Основы исламской культуры»,</a:t>
            </a:r>
          </a:p>
          <a:p>
            <a:r>
              <a:rPr lang="ru-RU" sz="7200" dirty="0" smtClean="0">
                <a:latin typeface="Times New Roman" pitchFamily="18" charset="0"/>
                <a:cs typeface="Times New Roman" pitchFamily="18" charset="0"/>
              </a:rPr>
              <a:t>«Основы буддийской культуры», </a:t>
            </a:r>
          </a:p>
          <a:p>
            <a:r>
              <a:rPr lang="ru-RU" sz="7200" dirty="0" smtClean="0">
                <a:latin typeface="Times New Roman" pitchFamily="18" charset="0"/>
                <a:cs typeface="Times New Roman" pitchFamily="18" charset="0"/>
              </a:rPr>
              <a:t>«Основы иудейской культуры» </a:t>
            </a:r>
          </a:p>
          <a:p>
            <a:r>
              <a:rPr lang="ru-RU" sz="7200" dirty="0" smtClean="0">
                <a:latin typeface="Times New Roman" pitchFamily="18" charset="0"/>
                <a:cs typeface="Times New Roman" pitchFamily="18" charset="0"/>
              </a:rPr>
              <a:t>«Основы мировых религиозных культур»,</a:t>
            </a:r>
          </a:p>
          <a:p>
            <a:r>
              <a:rPr lang="ru-RU" sz="7200" dirty="0" smtClean="0">
                <a:latin typeface="Times New Roman" pitchFamily="18" charset="0"/>
                <a:cs typeface="Times New Roman" pitchFamily="18" charset="0"/>
              </a:rPr>
              <a:t>«Основы светской этики» </a:t>
            </a:r>
          </a:p>
          <a:p>
            <a:pPr>
              <a:buFont typeface="Arial" charset="0"/>
              <a:buNone/>
            </a:pPr>
            <a:r>
              <a:rPr lang="ru-RU" sz="7200" dirty="0" smtClean="0">
                <a:latin typeface="Times New Roman" pitchFamily="18" charset="0"/>
                <a:cs typeface="Times New Roman" pitchFamily="18" charset="0"/>
              </a:rPr>
              <a:t>                             выбираем для своего ребёнка изучение модуля</a:t>
            </a:r>
          </a:p>
          <a:p>
            <a:pPr>
              <a:buFont typeface="Arial" charset="0"/>
              <a:buNone/>
            </a:pPr>
            <a:r>
              <a:rPr lang="ru-RU" sz="7200" dirty="0" smtClean="0">
                <a:latin typeface="Times New Roman" pitchFamily="18" charset="0"/>
                <a:cs typeface="Times New Roman" pitchFamily="18" charset="0"/>
              </a:rPr>
              <a:t>__________________________________________________________________ </a:t>
            </a:r>
          </a:p>
          <a:p>
            <a:pPr>
              <a:buFont typeface="Arial" charset="0"/>
              <a:buNone/>
            </a:pPr>
            <a:r>
              <a:rPr lang="ru-RU" sz="7200" dirty="0" smtClean="0">
                <a:latin typeface="Times New Roman" pitchFamily="18" charset="0"/>
                <a:cs typeface="Times New Roman" pitchFamily="18" charset="0"/>
              </a:rPr>
              <a:t>Дата «___» _________________ 20___ г.  </a:t>
            </a:r>
          </a:p>
          <a:p>
            <a:pPr>
              <a:buFont typeface="Arial" charset="0"/>
              <a:buNone/>
            </a:pPr>
            <a:r>
              <a:rPr lang="ru-RU" sz="7200" dirty="0" smtClean="0">
                <a:latin typeface="Times New Roman" pitchFamily="18" charset="0"/>
                <a:cs typeface="Times New Roman" pitchFamily="18" charset="0"/>
              </a:rPr>
              <a:t>______________________________________ (Ф.И.О.) ___________________ </a:t>
            </a:r>
          </a:p>
          <a:p>
            <a:pPr>
              <a:buFont typeface="Arial" charset="0"/>
              <a:buNone/>
            </a:pPr>
            <a:r>
              <a:rPr lang="ru-RU" sz="7200" dirty="0" smtClean="0">
                <a:latin typeface="Times New Roman" pitchFamily="18" charset="0"/>
                <a:cs typeface="Times New Roman" pitchFamily="18" charset="0"/>
              </a:rPr>
              <a:t>                               </a:t>
            </a:r>
            <a:r>
              <a:rPr lang="ru-RU" sz="7200" i="1" dirty="0" smtClean="0">
                <a:latin typeface="Times New Roman" pitchFamily="18" charset="0"/>
                <a:cs typeface="Times New Roman" pitchFamily="18" charset="0"/>
              </a:rPr>
              <a:t>(подпись)</a:t>
            </a:r>
            <a:r>
              <a:rPr lang="ru-RU" sz="7200" dirty="0" smtClean="0">
                <a:latin typeface="Times New Roman" pitchFamily="18" charset="0"/>
                <a:cs typeface="Times New Roman" pitchFamily="18" charset="0"/>
              </a:rPr>
              <a:t> </a:t>
            </a:r>
          </a:p>
          <a:p>
            <a:pPr>
              <a:buFont typeface="Arial" charset="0"/>
              <a:buNone/>
            </a:pPr>
            <a:r>
              <a:rPr lang="ru-RU" sz="7200" dirty="0" smtClean="0">
                <a:latin typeface="Times New Roman" pitchFamily="18" charset="0"/>
                <a:cs typeface="Times New Roman" pitchFamily="18" charset="0"/>
              </a:rPr>
              <a:t>______________________________________ (Ф.И.О.) __________________</a:t>
            </a:r>
          </a:p>
          <a:p>
            <a:pPr>
              <a:buFont typeface="Arial" charset="0"/>
              <a:buNone/>
            </a:pPr>
            <a:r>
              <a:rPr lang="ru-RU" sz="7200" dirty="0" smtClean="0">
                <a:latin typeface="Times New Roman" pitchFamily="18" charset="0"/>
                <a:cs typeface="Times New Roman" pitchFamily="18" charset="0"/>
              </a:rPr>
              <a:t>                               </a:t>
            </a:r>
            <a:r>
              <a:rPr lang="ru-RU" sz="7200" i="1" dirty="0" smtClean="0">
                <a:latin typeface="Times New Roman" pitchFamily="18" charset="0"/>
                <a:cs typeface="Times New Roman" pitchFamily="18" charset="0"/>
              </a:rPr>
              <a:t>(подпись)</a:t>
            </a:r>
            <a:endParaRPr lang="ru-RU" sz="7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fontScale="90000"/>
          </a:bodyPr>
          <a:lstStyle/>
          <a:p>
            <a:r>
              <a:rPr lang="ru-RU" sz="2400" dirty="0" smtClean="0">
                <a:latin typeface="Times New Roman" pitchFamily="18" charset="0"/>
                <a:cs typeface="Times New Roman" pitchFamily="18" charset="0"/>
              </a:rPr>
              <a:t>По каждому классу на основе данных выбора должен быть оформлен отдельный </a:t>
            </a:r>
            <a:r>
              <a:rPr lang="ru-RU" sz="2400" i="1" dirty="0" smtClean="0">
                <a:latin typeface="Times New Roman" pitchFamily="18" charset="0"/>
                <a:cs typeface="Times New Roman" pitchFamily="18" charset="0"/>
              </a:rPr>
              <a:t>протокол родительского собрания класса</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Протокол должен быть подписан классным руководителем и председателем родительского комитета </a:t>
            </a:r>
            <a:r>
              <a:rPr lang="ru-RU" sz="2400" dirty="0" smtClean="0">
                <a:latin typeface="Times New Roman" pitchFamily="18" charset="0"/>
                <a:cs typeface="Times New Roman" pitchFamily="18" charset="0"/>
              </a:rPr>
              <a:t>класса.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После сбора всех заявлений на собраниях и добора заявлений от отсутствовавших родителей в администрации оформляется </a:t>
            </a:r>
            <a:r>
              <a:rPr lang="ru-RU" sz="2400" i="1" dirty="0" smtClean="0">
                <a:latin typeface="Times New Roman" pitchFamily="18" charset="0"/>
                <a:cs typeface="Times New Roman" pitchFamily="18" charset="0"/>
              </a:rPr>
              <a:t>лист сводной информации</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образовательного </a:t>
            </a:r>
            <a:r>
              <a:rPr lang="ru-RU" sz="2400" dirty="0" smtClean="0">
                <a:latin typeface="Times New Roman" pitchFamily="18" charset="0"/>
                <a:cs typeface="Times New Roman" pitchFamily="18" charset="0"/>
              </a:rPr>
              <a:t>учреждения.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Лист сводной информации подписывается руководителем (директором) образовательного учреждения и председателем родительского комитета образовательного учреждения, скрепляется печатью учреждения.</a:t>
            </a:r>
            <a:br>
              <a:rPr lang="ru-RU" sz="2400" dirty="0" smtClean="0">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В установленные сроки в органы управления образования </a:t>
            </a:r>
            <a:r>
              <a:rPr lang="ru-RU" sz="2400" dirty="0" smtClean="0">
                <a:solidFill>
                  <a:srgbClr val="FF0000"/>
                </a:solidFill>
                <a:latin typeface="Times New Roman" pitchFamily="18" charset="0"/>
                <a:cs typeface="Times New Roman" pitchFamily="18" charset="0"/>
              </a:rPr>
              <a:t>передаются</a:t>
            </a:r>
            <a:r>
              <a:rPr lang="ru-RU" sz="2400" dirty="0" smtClean="0">
                <a:solidFill>
                  <a:srgbClr val="FF0000"/>
                </a:solidFill>
                <a:latin typeface="Times New Roman" pitchFamily="18" charset="0"/>
                <a:cs typeface="Times New Roman" pitchFamily="18" charset="0"/>
              </a:rPr>
              <a:t>: </a:t>
            </a:r>
            <a:br>
              <a:rPr lang="ru-RU" sz="2400" dirty="0" smtClean="0">
                <a:solidFill>
                  <a:srgbClr val="FF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лист сводной информации по образовательному учреждению (оригинал);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копии протоколов родительских собраний по каждому классу. </a:t>
            </a:r>
            <a:br>
              <a:rPr lang="ru-RU" sz="2400" dirty="0" smtClean="0">
                <a:latin typeface="Times New Roman" pitchFamily="18" charset="0"/>
                <a:cs typeface="Times New Roman" pitchFamily="18" charset="0"/>
              </a:rPr>
            </a:b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3998" cy="5654692"/>
          </a:xfrm>
          <a:solidFill>
            <a:srgbClr val="F1FEE2"/>
          </a:solidFill>
        </p:spPr>
        <p:txBody>
          <a:bodyPr>
            <a:normAutofit/>
          </a:bodyPr>
          <a:lstStyle/>
          <a:p>
            <a:r>
              <a:rPr lang="ru-RU" sz="3600" dirty="0" smtClean="0"/>
              <a:t>Организация работы с родителями (законными представителями) по выбору модуля ОРКСЭ можно разделить на 2 этапа: </a:t>
            </a:r>
            <a:br>
              <a:rPr lang="ru-RU" sz="3600" dirty="0" smtClean="0"/>
            </a:br>
            <a:r>
              <a:rPr lang="ru-RU" sz="3600" dirty="0" smtClean="0"/>
              <a:t>1. Подготовительно-ознакомительный </a:t>
            </a:r>
            <a:r>
              <a:rPr lang="ru-RU" sz="2700" dirty="0"/>
              <a:t>(</a:t>
            </a:r>
            <a:r>
              <a:rPr lang="ru-RU" sz="2700" dirty="0" smtClean="0"/>
              <a:t>целесообразно проводить с сентября–октября в 3-м </a:t>
            </a:r>
            <a:r>
              <a:rPr lang="ru-RU" sz="2700" dirty="0" err="1" smtClean="0"/>
              <a:t>кл</a:t>
            </a:r>
            <a:r>
              <a:rPr lang="ru-RU" sz="2700" dirty="0" smtClean="0"/>
              <a:t>.)</a:t>
            </a:r>
            <a:r>
              <a:rPr lang="ru-RU" sz="3600" dirty="0" smtClean="0"/>
              <a:t> 2. Процедура выбора</a:t>
            </a:r>
            <a:br>
              <a:rPr lang="ru-RU" sz="3600" dirty="0" smtClean="0"/>
            </a:br>
            <a:r>
              <a:rPr lang="ru-RU" sz="3100" b="1" dirty="0" smtClean="0">
                <a:solidFill>
                  <a:srgbClr val="0070C0"/>
                </a:solidFill>
              </a:rPr>
              <a:t>Контроль </a:t>
            </a:r>
            <a:r>
              <a:rPr lang="ru-RU" sz="3100" b="1" dirty="0">
                <a:solidFill>
                  <a:srgbClr val="0070C0"/>
                </a:solidFill>
              </a:rPr>
              <a:t>за информированием всех родителей (законных представителей) учащихся класса осуществляет классный </a:t>
            </a:r>
            <a:r>
              <a:rPr lang="ru-RU" sz="3100" b="1" dirty="0" smtClean="0">
                <a:solidFill>
                  <a:srgbClr val="0070C0"/>
                </a:solidFill>
              </a:rPr>
              <a:t>руководитель.</a:t>
            </a:r>
            <a:endParaRPr lang="ru-RU" sz="31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4" name="Picture 2" descr="http://900igr.net/up/datas/184030/058.jpg"/>
          <p:cNvPicPr>
            <a:picLocks noChangeAspect="1" noChangeArrowheads="1"/>
          </p:cNvPicPr>
          <p:nvPr/>
        </p:nvPicPr>
        <p:blipFill>
          <a:blip r:embed="rId2" cstate="print"/>
          <a:srcRect/>
          <a:stretch>
            <a:fillRect/>
          </a:stretch>
        </p:blipFill>
        <p:spPr bwMode="auto">
          <a:xfrm>
            <a:off x="285720" y="142852"/>
            <a:ext cx="8585227" cy="64389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a:solidFill>
            <a:srgbClr val="FEFFDD"/>
          </a:solidFill>
        </p:spPr>
        <p:txBody>
          <a:bodyPr>
            <a:normAutofit/>
          </a:bodyPr>
          <a:lstStyle/>
          <a:p>
            <a:r>
              <a:rPr lang="ru-RU" sz="2400" b="1" dirty="0" smtClean="0">
                <a:solidFill>
                  <a:srgbClr val="FF0000"/>
                </a:solidFill>
                <a:latin typeface="Times New Roman" pitchFamily="18" charset="0"/>
                <a:cs typeface="Times New Roman" pitchFamily="18" charset="0"/>
              </a:rPr>
              <a:t>Особенности изучения курса в начальной школе</a:t>
            </a:r>
            <a:endParaRPr lang="ru-RU" sz="2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a:solidFill>
            <a:srgbClr val="E5FEC6"/>
          </a:solidFill>
        </p:spPr>
        <p:txBody>
          <a:bodyPr>
            <a:normAutofit lnSpcReduction="10000"/>
          </a:bodyPr>
          <a:lstStyle/>
          <a:p>
            <a:r>
              <a:rPr lang="ru-RU" b="1" i="1" dirty="0" smtClean="0">
                <a:solidFill>
                  <a:srgbClr val="CC3300"/>
                </a:solidFill>
                <a:latin typeface="Times New Roman" pitchFamily="18" charset="0"/>
                <a:cs typeface="Times New Roman" pitchFamily="18" charset="0"/>
              </a:rPr>
              <a:t>В преподавании курса учитываем:</a:t>
            </a:r>
          </a:p>
          <a:p>
            <a:pPr>
              <a:defRPr/>
            </a:pPr>
            <a:r>
              <a:rPr lang="ru-RU" dirty="0" smtClean="0">
                <a:solidFill>
                  <a:srgbClr val="7030A0"/>
                </a:solidFill>
                <a:latin typeface="Times New Roman" pitchFamily="18" charset="0"/>
                <a:cs typeface="Times New Roman" pitchFamily="18" charset="0"/>
              </a:rPr>
              <a:t>соблюдение методики преподавания в начальной школе;</a:t>
            </a:r>
          </a:p>
          <a:p>
            <a:pPr>
              <a:defRPr/>
            </a:pPr>
            <a:r>
              <a:rPr lang="ru-RU" dirty="0" smtClean="0">
                <a:solidFill>
                  <a:srgbClr val="7030A0"/>
                </a:solidFill>
                <a:latin typeface="Times New Roman" pitchFamily="18" charset="0"/>
                <a:cs typeface="Times New Roman" pitchFamily="18" charset="0"/>
              </a:rPr>
              <a:t>отсутствие какой бы то ни было политики;</a:t>
            </a:r>
          </a:p>
          <a:p>
            <a:pPr marL="0" indent="0">
              <a:defRPr/>
            </a:pP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безотметочное</a:t>
            </a:r>
            <a:r>
              <a:rPr lang="ru-RU" dirty="0" smtClean="0">
                <a:solidFill>
                  <a:srgbClr val="7030A0"/>
                </a:solidFill>
                <a:latin typeface="Times New Roman" pitchFamily="18" charset="0"/>
                <a:cs typeface="Times New Roman" pitchFamily="18" charset="0"/>
              </a:rPr>
              <a:t> оценивание;</a:t>
            </a:r>
          </a:p>
          <a:p>
            <a:pPr marL="0" indent="0">
              <a:defRPr/>
            </a:pPr>
            <a:r>
              <a:rPr lang="ru-RU" dirty="0" smtClean="0">
                <a:solidFill>
                  <a:srgbClr val="7030A0"/>
                </a:solidFill>
                <a:latin typeface="Times New Roman" pitchFamily="18" charset="0"/>
                <a:cs typeface="Times New Roman" pitchFamily="18" charset="0"/>
              </a:rPr>
              <a:t> учет психологических особенностей детей;</a:t>
            </a:r>
          </a:p>
          <a:p>
            <a:pPr marL="0" indent="0">
              <a:defRPr/>
            </a:pPr>
            <a:r>
              <a:rPr lang="ru-RU" dirty="0" smtClean="0">
                <a:solidFill>
                  <a:srgbClr val="7030A0"/>
                </a:solidFill>
                <a:latin typeface="Times New Roman" pitchFamily="18" charset="0"/>
                <a:cs typeface="Times New Roman" pitchFamily="18" charset="0"/>
              </a:rPr>
              <a:t> разнообразные методы и приемы обучения;</a:t>
            </a:r>
          </a:p>
          <a:p>
            <a:pPr marL="0" indent="0">
              <a:defRPr/>
            </a:pPr>
            <a:r>
              <a:rPr lang="ru-RU" dirty="0" smtClean="0">
                <a:solidFill>
                  <a:srgbClr val="7030A0"/>
                </a:solidFill>
                <a:latin typeface="Times New Roman" pitchFamily="18" charset="0"/>
                <a:cs typeface="Times New Roman" pitchFamily="18" charset="0"/>
              </a:rPr>
              <a:t> организация обучения в доступной и интересной форме.</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a:solidFill>
            <a:schemeClr val="accent5">
              <a:lumMod val="20000"/>
              <a:lumOff val="80000"/>
            </a:schemeClr>
          </a:solidFill>
        </p:spPr>
        <p:txBody>
          <a:bodyPr>
            <a:normAutofit/>
          </a:bodyPr>
          <a:lstStyle/>
          <a:p>
            <a:r>
              <a:rPr lang="ru-RU" sz="3200" b="1" dirty="0" smtClean="0">
                <a:solidFill>
                  <a:srgbClr val="0033CC"/>
                </a:solidFill>
                <a:latin typeface="Times New Roman" pitchFamily="18" charset="0"/>
                <a:cs typeface="Times New Roman" pitchFamily="18" charset="0"/>
              </a:rPr>
              <a:t>Технологии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42844" y="1214422"/>
            <a:ext cx="9001156" cy="4911741"/>
          </a:xfrm>
          <a:solidFill>
            <a:srgbClr val="E5FEC6"/>
          </a:solidFill>
        </p:spPr>
        <p:txBody>
          <a:bodyPr>
            <a:normAutofit fontScale="92500"/>
          </a:bodyPr>
          <a:lstStyle/>
          <a:p>
            <a:r>
              <a:rPr lang="ru-RU" dirty="0" smtClean="0">
                <a:latin typeface="Times New Roman" pitchFamily="18" charset="0"/>
                <a:cs typeface="Times New Roman" pitchFamily="18" charset="0"/>
              </a:rPr>
              <a:t>Игровые</a:t>
            </a:r>
          </a:p>
          <a:p>
            <a:r>
              <a:rPr lang="ru-RU" dirty="0" smtClean="0">
                <a:latin typeface="Times New Roman" pitchFamily="18" charset="0"/>
                <a:cs typeface="Times New Roman" pitchFamily="18" charset="0"/>
              </a:rPr>
              <a:t>Информационно-коммуникативные</a:t>
            </a:r>
          </a:p>
          <a:p>
            <a:pPr algn="just"/>
            <a:r>
              <a:rPr lang="ru-RU" dirty="0" smtClean="0">
                <a:latin typeface="Times New Roman" pitchFamily="18" charset="0"/>
                <a:cs typeface="Times New Roman" pitchFamily="18" charset="0"/>
              </a:rPr>
              <a:t>Технология проблемного обучения</a:t>
            </a:r>
          </a:p>
          <a:p>
            <a:r>
              <a:rPr lang="ru-RU" dirty="0" smtClean="0">
                <a:latin typeface="Times New Roman" pitchFamily="18" charset="0"/>
                <a:cs typeface="Times New Roman" pitchFamily="18" charset="0"/>
              </a:rPr>
              <a:t>Технология проектного обучения</a:t>
            </a:r>
          </a:p>
          <a:p>
            <a:r>
              <a:rPr lang="ru-RU" dirty="0" smtClean="0">
                <a:latin typeface="Times New Roman" pitchFamily="18" charset="0"/>
                <a:cs typeface="Times New Roman" pitchFamily="18" charset="0"/>
              </a:rPr>
              <a:t>Технология </a:t>
            </a:r>
            <a:r>
              <a:rPr lang="ru-RU" dirty="0" err="1" smtClean="0">
                <a:latin typeface="Times New Roman" pitchFamily="18" charset="0"/>
                <a:cs typeface="Times New Roman" pitchFamily="18" charset="0"/>
              </a:rPr>
              <a:t>деятельностного</a:t>
            </a:r>
            <a:r>
              <a:rPr lang="ru-RU" dirty="0" smtClean="0">
                <a:latin typeface="Times New Roman" pitchFamily="18" charset="0"/>
                <a:cs typeface="Times New Roman" pitchFamily="18" charset="0"/>
              </a:rPr>
              <a:t> метода (направлена на самостоятельную познавательную деятельность)</a:t>
            </a:r>
          </a:p>
          <a:p>
            <a:r>
              <a:rPr lang="ru-RU" dirty="0" smtClean="0">
                <a:latin typeface="Times New Roman" pitchFamily="18" charset="0"/>
                <a:cs typeface="Times New Roman" pitchFamily="18" charset="0"/>
              </a:rPr>
              <a:t>Технология </a:t>
            </a:r>
            <a:r>
              <a:rPr lang="ru-RU" dirty="0" err="1" smtClean="0">
                <a:latin typeface="Times New Roman" pitchFamily="18" charset="0"/>
                <a:cs typeface="Times New Roman" pitchFamily="18" charset="0"/>
              </a:rPr>
              <a:t>здоровьесбережения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Технология личностно-ориентированного обучения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a:solidFill>
            <a:srgbClr val="FEFFDD"/>
          </a:solidFill>
        </p:spPr>
        <p:txBody>
          <a:bodyPr>
            <a:normAutofit/>
          </a:bodyPr>
          <a:lstStyle/>
          <a:p>
            <a:r>
              <a:rPr lang="ru-RU" sz="2400" b="1" dirty="0" smtClean="0">
                <a:solidFill>
                  <a:srgbClr val="FF0000"/>
                </a:solidFill>
                <a:latin typeface="Times New Roman" pitchFamily="18" charset="0"/>
                <a:cs typeface="Times New Roman" pitchFamily="18" charset="0"/>
              </a:rPr>
              <a:t>Методология </a:t>
            </a:r>
            <a:endParaRPr lang="ru-RU" sz="2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00042"/>
            <a:ext cx="8229600" cy="6357958"/>
          </a:xfrm>
          <a:solidFill>
            <a:srgbClr val="E5FEC6"/>
          </a:solidFill>
        </p:spPr>
        <p:txBody>
          <a:bodyPr>
            <a:noAutofit/>
          </a:bodyPr>
          <a:lstStyle/>
          <a:p>
            <a:r>
              <a:rPr lang="ru-RU" sz="2400" b="1" i="1" dirty="0" smtClean="0">
                <a:solidFill>
                  <a:srgbClr val="C00000"/>
                </a:solidFill>
                <a:latin typeface="Times New Roman" pitchFamily="18" charset="0"/>
                <a:cs typeface="Times New Roman" pitchFamily="18" charset="0"/>
              </a:rPr>
              <a:t>Метод моральных дилемм и дискуссий </a:t>
            </a:r>
          </a:p>
          <a:p>
            <a:r>
              <a:rPr lang="ru-RU" sz="2400" b="1" i="1" dirty="0" smtClean="0">
                <a:solidFill>
                  <a:srgbClr val="C00000"/>
                </a:solidFill>
                <a:latin typeface="Times New Roman" pitchFamily="18" charset="0"/>
                <a:cs typeface="Times New Roman" pitchFamily="18" charset="0"/>
              </a:rPr>
              <a:t>Частично-поисковый(эвристический)</a:t>
            </a:r>
          </a:p>
          <a:p>
            <a:r>
              <a:rPr lang="ru-RU" sz="2400" b="1" i="1" dirty="0" smtClean="0">
                <a:solidFill>
                  <a:srgbClr val="C00000"/>
                </a:solidFill>
                <a:latin typeface="Times New Roman" pitchFamily="18" charset="0"/>
                <a:cs typeface="Times New Roman" pitchFamily="18" charset="0"/>
              </a:rPr>
              <a:t>Исследовательский метод</a:t>
            </a:r>
          </a:p>
          <a:p>
            <a:r>
              <a:rPr lang="ru-RU" sz="2400" b="1" i="1" dirty="0" smtClean="0">
                <a:solidFill>
                  <a:srgbClr val="C00000"/>
                </a:solidFill>
                <a:latin typeface="Times New Roman" pitchFamily="18" charset="0"/>
                <a:cs typeface="Times New Roman" pitchFamily="18" charset="0"/>
              </a:rPr>
              <a:t>Метод проектов</a:t>
            </a:r>
          </a:p>
          <a:p>
            <a:r>
              <a:rPr lang="ru-RU" sz="2400" b="1" i="1" dirty="0" smtClean="0">
                <a:solidFill>
                  <a:srgbClr val="C00000"/>
                </a:solidFill>
                <a:latin typeface="Times New Roman" pitchFamily="18" charset="0"/>
                <a:cs typeface="Times New Roman" pitchFamily="18" charset="0"/>
              </a:rPr>
              <a:t>Групповая работа</a:t>
            </a:r>
          </a:p>
          <a:p>
            <a:r>
              <a:rPr lang="ru-RU" sz="2400" b="1" i="1" dirty="0" smtClean="0">
                <a:solidFill>
                  <a:srgbClr val="C00000"/>
                </a:solidFill>
                <a:latin typeface="Times New Roman" pitchFamily="18" charset="0"/>
                <a:cs typeface="Times New Roman" pitchFamily="18" charset="0"/>
              </a:rPr>
              <a:t>Дискуссии, дебаты, диспуты</a:t>
            </a:r>
          </a:p>
          <a:p>
            <a:r>
              <a:rPr lang="ru-RU" sz="2400" b="1" i="1" dirty="0" smtClean="0">
                <a:solidFill>
                  <a:srgbClr val="C00000"/>
                </a:solidFill>
                <a:latin typeface="Times New Roman" pitchFamily="18" charset="0"/>
                <a:cs typeface="Times New Roman" pitchFamily="18" charset="0"/>
              </a:rPr>
              <a:t>Проблемная лекция</a:t>
            </a:r>
          </a:p>
          <a:p>
            <a:r>
              <a:rPr lang="ru-RU" sz="2400" b="1" i="1" dirty="0" err="1" smtClean="0">
                <a:solidFill>
                  <a:srgbClr val="C00000"/>
                </a:solidFill>
                <a:latin typeface="Times New Roman" pitchFamily="18" charset="0"/>
                <a:cs typeface="Times New Roman" pitchFamily="18" charset="0"/>
              </a:rPr>
              <a:t>Синквейн</a:t>
            </a:r>
            <a:r>
              <a:rPr lang="ru-RU" sz="2400" b="1" i="1" dirty="0" smtClean="0">
                <a:solidFill>
                  <a:srgbClr val="C00000"/>
                </a:solidFill>
                <a:latin typeface="Times New Roman" pitchFamily="18" charset="0"/>
                <a:cs typeface="Times New Roman" pitchFamily="18" charset="0"/>
              </a:rPr>
              <a:t> </a:t>
            </a:r>
          </a:p>
          <a:p>
            <a:r>
              <a:rPr lang="ru-RU" sz="2400" b="1" i="1" dirty="0" smtClean="0">
                <a:solidFill>
                  <a:srgbClr val="C00000"/>
                </a:solidFill>
                <a:latin typeface="Times New Roman" pitchFamily="18" charset="0"/>
                <a:cs typeface="Times New Roman" pitchFamily="18" charset="0"/>
              </a:rPr>
              <a:t>Ролевые игры</a:t>
            </a:r>
          </a:p>
          <a:p>
            <a:r>
              <a:rPr lang="ru-RU" sz="2400" b="1" i="1" dirty="0" smtClean="0">
                <a:solidFill>
                  <a:srgbClr val="C00000"/>
                </a:solidFill>
                <a:latin typeface="Times New Roman" pitchFamily="18" charset="0"/>
                <a:cs typeface="Times New Roman" pitchFamily="18" charset="0"/>
              </a:rPr>
              <a:t>Викторины</a:t>
            </a:r>
          </a:p>
          <a:p>
            <a:r>
              <a:rPr lang="ru-RU" sz="2400" b="1" i="1" dirty="0" smtClean="0">
                <a:solidFill>
                  <a:srgbClr val="C00000"/>
                </a:solidFill>
                <a:latin typeface="Times New Roman" pitchFamily="18" charset="0"/>
                <a:cs typeface="Times New Roman" pitchFamily="18" charset="0"/>
              </a:rPr>
              <a:t>Интерактивные экскурсии</a:t>
            </a:r>
          </a:p>
          <a:p>
            <a:r>
              <a:rPr lang="ru-RU" sz="2400" b="1" i="1" dirty="0" smtClean="0">
                <a:solidFill>
                  <a:srgbClr val="C00000"/>
                </a:solidFill>
                <a:latin typeface="Times New Roman" pitchFamily="18" charset="0"/>
                <a:cs typeface="Times New Roman" pitchFamily="18" charset="0"/>
              </a:rPr>
              <a:t>Творческие мастерские</a:t>
            </a:r>
          </a:p>
          <a:p>
            <a:r>
              <a:rPr lang="ru-RU" sz="2400" b="1" i="1" dirty="0" smtClean="0">
                <a:solidFill>
                  <a:srgbClr val="C00000"/>
                </a:solidFill>
                <a:latin typeface="Times New Roman" pitchFamily="18" charset="0"/>
                <a:cs typeface="Times New Roman" pitchFamily="18" charset="0"/>
              </a:rPr>
              <a:t>Практические работы</a:t>
            </a:r>
          </a:p>
          <a:p>
            <a:r>
              <a:rPr lang="ru-RU" sz="2400" b="1" i="1" dirty="0" smtClean="0">
                <a:solidFill>
                  <a:srgbClr val="C00000"/>
                </a:solidFill>
                <a:latin typeface="Times New Roman" pitchFamily="18" charset="0"/>
                <a:cs typeface="Times New Roman" pitchFamily="18" charset="0"/>
              </a:rPr>
              <a:t>Игровые ситуации</a:t>
            </a:r>
          </a:p>
          <a:p>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800" b="1" dirty="0" smtClean="0">
                <a:solidFill>
                  <a:srgbClr val="00B0F0"/>
                </a:solidFill>
                <a:latin typeface="Times New Roman" pitchFamily="18" charset="0"/>
                <a:cs typeface="Times New Roman" pitchFamily="18" charset="0"/>
              </a:rPr>
              <a:t>Конечно же используются и словесные методы</a:t>
            </a:r>
            <a:endParaRPr lang="ru-RU" sz="2800" b="1"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572164"/>
          </a:xfrm>
          <a:solidFill>
            <a:schemeClr val="accent5">
              <a:lumMod val="20000"/>
              <a:lumOff val="80000"/>
            </a:schemeClr>
          </a:solidFill>
        </p:spPr>
        <p:txBody>
          <a:bodyPr>
            <a:normAutofit lnSpcReduction="10000"/>
          </a:bodyPr>
          <a:lstStyle/>
          <a:p>
            <a:pPr algn="just">
              <a:defRPr/>
            </a:pPr>
            <a:r>
              <a:rPr lang="ru-RU" sz="2400" dirty="0" smtClean="0">
                <a:latin typeface="Times New Roman" pitchFamily="18" charset="0"/>
                <a:cs typeface="Times New Roman" pitchFamily="18" charset="0"/>
              </a:rPr>
              <a:t>Беседа</a:t>
            </a:r>
          </a:p>
          <a:p>
            <a:pPr algn="just">
              <a:defRPr/>
            </a:pPr>
            <a:r>
              <a:rPr lang="ru-RU" sz="2400" dirty="0" smtClean="0">
                <a:latin typeface="Times New Roman" pitchFamily="18" charset="0"/>
                <a:cs typeface="Times New Roman" pitchFamily="18" charset="0"/>
              </a:rPr>
              <a:t>Рассказ </a:t>
            </a:r>
          </a:p>
          <a:p>
            <a:pPr algn="just">
              <a:defRPr/>
            </a:pPr>
            <a:r>
              <a:rPr lang="ru-RU" sz="2400" dirty="0" smtClean="0">
                <a:latin typeface="Times New Roman" pitchFamily="18" charset="0"/>
                <a:cs typeface="Times New Roman" pitchFamily="18" charset="0"/>
              </a:rPr>
              <a:t>Обсуждение</a:t>
            </a:r>
          </a:p>
          <a:p>
            <a:pPr algn="just">
              <a:defRPr/>
            </a:pPr>
            <a:r>
              <a:rPr lang="ru-RU" sz="2400" dirty="0" smtClean="0">
                <a:latin typeface="Times New Roman" pitchFamily="18" charset="0"/>
                <a:cs typeface="Times New Roman" pitchFamily="18" charset="0"/>
              </a:rPr>
              <a:t>Чтение текста и работа над текстом </a:t>
            </a:r>
          </a:p>
          <a:p>
            <a:pPr algn="just">
              <a:defRPr/>
            </a:pPr>
            <a:r>
              <a:rPr lang="ru-RU" sz="2400" dirty="0" smtClean="0">
                <a:latin typeface="Times New Roman" pitchFamily="18" charset="0"/>
                <a:cs typeface="Times New Roman" pitchFamily="18" charset="0"/>
              </a:rPr>
              <a:t>Ответы на вопросы</a:t>
            </a:r>
          </a:p>
          <a:p>
            <a:pPr algn="just">
              <a:defRPr/>
            </a:pPr>
            <a:r>
              <a:rPr lang="ru-RU" sz="2400" dirty="0" smtClean="0">
                <a:latin typeface="Times New Roman" pitchFamily="18" charset="0"/>
                <a:cs typeface="Times New Roman" pitchFamily="18" charset="0"/>
              </a:rPr>
              <a:t>Мини-лекция</a:t>
            </a:r>
          </a:p>
          <a:p>
            <a:pPr algn="just">
              <a:defRPr/>
            </a:pPr>
            <a:r>
              <a:rPr lang="ru-RU" sz="2400" dirty="0" smtClean="0">
                <a:latin typeface="Times New Roman" pitchFamily="18" charset="0"/>
                <a:cs typeface="Times New Roman" pitchFamily="18" charset="0"/>
              </a:rPr>
              <a:t>Словесное рисование</a:t>
            </a:r>
          </a:p>
          <a:p>
            <a:pPr algn="just">
              <a:defRPr/>
            </a:pPr>
            <a:r>
              <a:rPr lang="ru-RU" sz="2400" dirty="0" smtClean="0">
                <a:latin typeface="Times New Roman" pitchFamily="18" charset="0"/>
                <a:cs typeface="Times New Roman" pitchFamily="18" charset="0"/>
              </a:rPr>
              <a:t>Творческая работа над текстом</a:t>
            </a:r>
          </a:p>
          <a:p>
            <a:pPr algn="ctr">
              <a:lnSpc>
                <a:spcPct val="90000"/>
              </a:lnSpc>
              <a:buNone/>
              <a:defRPr/>
            </a:pPr>
            <a:r>
              <a:rPr lang="ru-RU" sz="2600" b="1" dirty="0" smtClean="0">
                <a:solidFill>
                  <a:srgbClr val="00B0F0"/>
                </a:solidFill>
                <a:latin typeface="Times New Roman" pitchFamily="18" charset="0"/>
                <a:cs typeface="Times New Roman" pitchFamily="18" charset="0"/>
              </a:rPr>
              <a:t>Наглядно-иллюстративные:</a:t>
            </a:r>
          </a:p>
          <a:p>
            <a:pPr>
              <a:lnSpc>
                <a:spcPct val="90000"/>
              </a:lnSpc>
              <a:defRPr/>
            </a:pPr>
            <a:r>
              <a:rPr lang="ru-RU" sz="2600" dirty="0" smtClean="0">
                <a:latin typeface="Times New Roman" pitchFamily="18" charset="0"/>
                <a:cs typeface="Times New Roman" pitchFamily="18" charset="0"/>
              </a:rPr>
              <a:t>демонстрация иллюстраций, картин, справочников, энциклопедий, фотографий, книг и т.д.</a:t>
            </a:r>
          </a:p>
          <a:p>
            <a:pPr>
              <a:lnSpc>
                <a:spcPct val="90000"/>
              </a:lnSpc>
              <a:defRPr/>
            </a:pPr>
            <a:r>
              <a:rPr lang="ru-RU" sz="2600" dirty="0" smtClean="0">
                <a:latin typeface="Times New Roman" pitchFamily="18" charset="0"/>
                <a:cs typeface="Times New Roman" pitchFamily="18" charset="0"/>
              </a:rPr>
              <a:t>работа с дидактическим раздаточным материалом</a:t>
            </a:r>
          </a:p>
          <a:p>
            <a:pPr>
              <a:lnSpc>
                <a:spcPct val="90000"/>
              </a:lnSpc>
              <a:defRPr/>
            </a:pPr>
            <a:r>
              <a:rPr lang="ru-RU" sz="2600" dirty="0" smtClean="0">
                <a:latin typeface="Times New Roman" pitchFamily="18" charset="0"/>
                <a:cs typeface="Times New Roman" pitchFamily="18" charset="0"/>
              </a:rPr>
              <a:t>использование ИКТ (презентации, видеофрагменты, видеосюжеты, мультфильмы) и т.д.</a:t>
            </a:r>
          </a:p>
          <a:p>
            <a:pPr algn="just">
              <a:defRPr/>
            </a:pP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sz="2800" b="1" i="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Формы работы с детьми младшего </a:t>
            </a:r>
            <a:br>
              <a:rPr lang="ru-RU" sz="2800" b="1" i="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i="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школьного возраста:</a:t>
            </a:r>
            <a:endParaRPr lang="ru-RU" sz="2800" dirty="0">
              <a:solidFill>
                <a:srgbClr val="00B0F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457200" y="1214422"/>
            <a:ext cx="3686172" cy="4911741"/>
          </a:xfrm>
          <a:solidFill>
            <a:srgbClr val="E5FEC6"/>
          </a:solidFill>
        </p:spPr>
        <p:txBody>
          <a:bodyPr>
            <a:normAutofit fontScale="92500" lnSpcReduction="10000"/>
          </a:bodyPr>
          <a:lstStyle/>
          <a:p>
            <a:r>
              <a:rPr lang="ru-RU" dirty="0" smtClean="0">
                <a:solidFill>
                  <a:srgbClr val="C00000"/>
                </a:solidFill>
                <a:latin typeface="Times New Roman" pitchFamily="18" charset="0"/>
                <a:cs typeface="Times New Roman" pitchFamily="18" charset="0"/>
              </a:rPr>
              <a:t>урок</a:t>
            </a:r>
          </a:p>
          <a:p>
            <a:r>
              <a:rPr lang="ru-RU" dirty="0" smtClean="0">
                <a:solidFill>
                  <a:srgbClr val="C00000"/>
                </a:solidFill>
                <a:latin typeface="Times New Roman" pitchFamily="18" charset="0"/>
                <a:cs typeface="Times New Roman" pitchFamily="18" charset="0"/>
              </a:rPr>
              <a:t>экскурсия</a:t>
            </a:r>
          </a:p>
          <a:p>
            <a:r>
              <a:rPr lang="ru-RU" dirty="0" smtClean="0">
                <a:solidFill>
                  <a:srgbClr val="C00000"/>
                </a:solidFill>
                <a:latin typeface="Times New Roman" pitchFamily="18" charset="0"/>
                <a:cs typeface="Times New Roman" pitchFamily="18" charset="0"/>
              </a:rPr>
              <a:t>поездки</a:t>
            </a:r>
          </a:p>
          <a:p>
            <a:r>
              <a:rPr lang="ru-RU" dirty="0" smtClean="0">
                <a:solidFill>
                  <a:srgbClr val="C00000"/>
                </a:solidFill>
                <a:latin typeface="Times New Roman" pitchFamily="18" charset="0"/>
                <a:cs typeface="Times New Roman" pitchFamily="18" charset="0"/>
              </a:rPr>
              <a:t>походы</a:t>
            </a:r>
          </a:p>
          <a:p>
            <a:r>
              <a:rPr lang="ru-RU" dirty="0" smtClean="0">
                <a:solidFill>
                  <a:srgbClr val="C00000"/>
                </a:solidFill>
                <a:latin typeface="Times New Roman" pitchFamily="18" charset="0"/>
                <a:cs typeface="Times New Roman" pitchFamily="18" charset="0"/>
              </a:rPr>
              <a:t>экспедиции</a:t>
            </a:r>
          </a:p>
          <a:p>
            <a:r>
              <a:rPr lang="ru-RU" dirty="0" smtClean="0">
                <a:solidFill>
                  <a:srgbClr val="C00000"/>
                </a:solidFill>
                <a:latin typeface="Times New Roman" pitchFamily="18" charset="0"/>
                <a:cs typeface="Times New Roman" pitchFamily="18" charset="0"/>
              </a:rPr>
              <a:t>утренник</a:t>
            </a:r>
          </a:p>
          <a:p>
            <a:r>
              <a:rPr lang="ru-RU" dirty="0" smtClean="0">
                <a:solidFill>
                  <a:srgbClr val="C00000"/>
                </a:solidFill>
                <a:latin typeface="Times New Roman" pitchFamily="18" charset="0"/>
                <a:cs typeface="Times New Roman" pitchFamily="18" charset="0"/>
              </a:rPr>
              <a:t>праздник </a:t>
            </a:r>
          </a:p>
          <a:p>
            <a:r>
              <a:rPr lang="ru-RU" dirty="0" smtClean="0">
                <a:solidFill>
                  <a:srgbClr val="C00000"/>
                </a:solidFill>
                <a:latin typeface="Times New Roman" pitchFamily="18" charset="0"/>
                <a:cs typeface="Times New Roman" pitchFamily="18" charset="0"/>
              </a:rPr>
              <a:t>инсценировка</a:t>
            </a:r>
          </a:p>
          <a:p>
            <a:r>
              <a:rPr lang="ru-RU" dirty="0" smtClean="0">
                <a:solidFill>
                  <a:srgbClr val="C00000"/>
                </a:solidFill>
                <a:latin typeface="Times New Roman" pitchFamily="18" charset="0"/>
                <a:cs typeface="Times New Roman" pitchFamily="18" charset="0"/>
              </a:rPr>
              <a:t>устный журнал</a:t>
            </a:r>
          </a:p>
          <a:p>
            <a:r>
              <a:rPr lang="ru-RU" dirty="0" smtClean="0">
                <a:solidFill>
                  <a:srgbClr val="C00000"/>
                </a:solidFill>
                <a:latin typeface="Times New Roman" pitchFamily="18" charset="0"/>
                <a:cs typeface="Times New Roman" pitchFamily="18" charset="0"/>
              </a:rPr>
              <a:t>конференция</a:t>
            </a:r>
          </a:p>
          <a:p>
            <a:r>
              <a:rPr lang="ru-RU" dirty="0" smtClean="0">
                <a:solidFill>
                  <a:srgbClr val="C00000"/>
                </a:solidFill>
                <a:latin typeface="Times New Roman" pitchFamily="18" charset="0"/>
                <a:cs typeface="Times New Roman" pitchFamily="18" charset="0"/>
              </a:rPr>
              <a:t>выставка</a:t>
            </a:r>
            <a:endParaRPr lang="ru-RU" dirty="0">
              <a:solidFill>
                <a:srgbClr val="C00000"/>
              </a:solidFill>
            </a:endParaRPr>
          </a:p>
        </p:txBody>
      </p:sp>
      <p:sp>
        <p:nvSpPr>
          <p:cNvPr id="4" name="Содержимое 3"/>
          <p:cNvSpPr>
            <a:spLocks noGrp="1"/>
          </p:cNvSpPr>
          <p:nvPr>
            <p:ph sz="half" idx="2"/>
          </p:nvPr>
        </p:nvSpPr>
        <p:spPr>
          <a:xfrm>
            <a:off x="4286248" y="1214422"/>
            <a:ext cx="4643470" cy="4911741"/>
          </a:xfrm>
          <a:solidFill>
            <a:srgbClr val="E5FEC6"/>
          </a:solidFill>
        </p:spPr>
        <p:txBody>
          <a:bodyPr>
            <a:normAutofit fontScale="92500" lnSpcReduction="10000"/>
          </a:bodyPr>
          <a:lstStyle/>
          <a:p>
            <a:r>
              <a:rPr lang="ru-RU" dirty="0" smtClean="0">
                <a:solidFill>
                  <a:srgbClr val="C00000"/>
                </a:solidFill>
                <a:latin typeface="Times New Roman" pitchFamily="18" charset="0"/>
                <a:cs typeface="Times New Roman" pitchFamily="18" charset="0"/>
              </a:rPr>
              <a:t>фестиваль</a:t>
            </a:r>
          </a:p>
          <a:p>
            <a:r>
              <a:rPr lang="ru-RU" dirty="0" smtClean="0">
                <a:solidFill>
                  <a:srgbClr val="C00000"/>
                </a:solidFill>
                <a:latin typeface="Times New Roman" pitchFamily="18" charset="0"/>
                <a:cs typeface="Times New Roman" pitchFamily="18" charset="0"/>
              </a:rPr>
              <a:t>создание и защита проектов</a:t>
            </a:r>
          </a:p>
          <a:p>
            <a:r>
              <a:rPr lang="ru-RU" dirty="0" smtClean="0">
                <a:solidFill>
                  <a:srgbClr val="C00000"/>
                </a:solidFill>
                <a:latin typeface="Times New Roman" pitchFamily="18" charset="0"/>
                <a:cs typeface="Times New Roman" pitchFamily="18" charset="0"/>
              </a:rPr>
              <a:t>встреча</a:t>
            </a:r>
          </a:p>
          <a:p>
            <a:r>
              <a:rPr lang="ru-RU" dirty="0" smtClean="0">
                <a:solidFill>
                  <a:srgbClr val="C00000"/>
                </a:solidFill>
                <a:latin typeface="Times New Roman" pitchFamily="18" charset="0"/>
                <a:cs typeface="Times New Roman" pitchFamily="18" charset="0"/>
              </a:rPr>
              <a:t>конкурс</a:t>
            </a:r>
          </a:p>
          <a:p>
            <a:r>
              <a:rPr lang="ru-RU" dirty="0" smtClean="0">
                <a:solidFill>
                  <a:srgbClr val="C00000"/>
                </a:solidFill>
                <a:latin typeface="Times New Roman" pitchFamily="18" charset="0"/>
                <a:cs typeface="Times New Roman" pitchFamily="18" charset="0"/>
              </a:rPr>
              <a:t>композиция</a:t>
            </a:r>
          </a:p>
          <a:p>
            <a:r>
              <a:rPr lang="ru-RU" dirty="0" smtClean="0">
                <a:solidFill>
                  <a:srgbClr val="C00000"/>
                </a:solidFill>
                <a:latin typeface="Times New Roman" pitchFamily="18" charset="0"/>
                <a:cs typeface="Times New Roman" pitchFamily="18" charset="0"/>
              </a:rPr>
              <a:t>театрализованное представление</a:t>
            </a:r>
          </a:p>
          <a:p>
            <a:r>
              <a:rPr lang="ru-RU" dirty="0" smtClean="0">
                <a:solidFill>
                  <a:srgbClr val="C00000"/>
                </a:solidFill>
                <a:latin typeface="Times New Roman" pitchFamily="18" charset="0"/>
                <a:cs typeface="Times New Roman" pitchFamily="18" charset="0"/>
              </a:rPr>
              <a:t>практикумы</a:t>
            </a:r>
            <a:endParaRPr lang="ru-RU" dirty="0" smtClean="0">
              <a:solidFill>
                <a:srgbClr val="C00000"/>
              </a:solidFill>
              <a:latin typeface="Times New Roman" pitchFamily="18" charset="0"/>
              <a:cs typeface="Times New Roman" pitchFamily="18" charset="0"/>
            </a:endParaRPr>
          </a:p>
          <a:p>
            <a:r>
              <a:rPr lang="ru-RU" dirty="0" smtClean="0">
                <a:solidFill>
                  <a:srgbClr val="C00000"/>
                </a:solidFill>
                <a:latin typeface="Times New Roman" pitchFamily="18" charset="0"/>
                <a:cs typeface="Times New Roman" pitchFamily="18" charset="0"/>
              </a:rPr>
              <a:t>олимпиада</a:t>
            </a:r>
            <a:endParaRPr lang="ru-RU" dirty="0" smtClean="0">
              <a:solidFill>
                <a:srgbClr val="C00000"/>
              </a:solidFill>
              <a:latin typeface="Times New Roman" pitchFamily="18" charset="0"/>
              <a:cs typeface="Times New Roman" pitchFamily="18" charset="0"/>
            </a:endParaRPr>
          </a:p>
          <a:p>
            <a:r>
              <a:rPr lang="ru-RU" dirty="0" smtClean="0">
                <a:solidFill>
                  <a:srgbClr val="C00000"/>
                </a:solidFill>
                <a:latin typeface="Times New Roman" pitchFamily="18" charset="0"/>
                <a:cs typeface="Times New Roman" pitchFamily="18" charset="0"/>
              </a:rPr>
              <a:t>социальные </a:t>
            </a:r>
            <a:r>
              <a:rPr lang="ru-RU" dirty="0" smtClean="0">
                <a:solidFill>
                  <a:srgbClr val="C00000"/>
                </a:solidFill>
                <a:latin typeface="Times New Roman" pitchFamily="18" charset="0"/>
                <a:cs typeface="Times New Roman" pitchFamily="18" charset="0"/>
              </a:rPr>
              <a:t>акции</a:t>
            </a:r>
            <a:endParaRPr lang="ru-RU" dirty="0">
              <a:solidFill>
                <a:srgbClr val="C0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rmAutofit/>
          </a:bodyPr>
          <a:lstStyle/>
          <a:p>
            <a:r>
              <a:rPr lang="ru-RU" sz="2800" b="1" dirty="0" smtClean="0">
                <a:solidFill>
                  <a:srgbClr val="FF0000"/>
                </a:solidFill>
                <a:latin typeface="Times New Roman" pitchFamily="18" charset="0"/>
                <a:cs typeface="Times New Roman" pitchFamily="18" charset="0"/>
              </a:rPr>
              <a:t>На уроке целесообразно использовать:</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8229600" cy="5072098"/>
          </a:xfrm>
          <a:solidFill>
            <a:srgbClr val="E5FEC6"/>
          </a:solidFill>
        </p:spPr>
        <p:txBody>
          <a:bodyPr>
            <a:normAutofit lnSpcReduction="10000"/>
          </a:bodyPr>
          <a:lstStyle/>
          <a:p>
            <a:r>
              <a:rPr lang="ru-RU" dirty="0" smtClean="0">
                <a:solidFill>
                  <a:schemeClr val="accent6">
                    <a:lumMod val="50000"/>
                  </a:schemeClr>
                </a:solidFill>
                <a:latin typeface="Times New Roman" pitchFamily="18" charset="0"/>
                <a:cs typeface="Times New Roman" pitchFamily="18" charset="0"/>
              </a:rPr>
              <a:t>толкование слов по словарю</a:t>
            </a:r>
          </a:p>
          <a:p>
            <a:r>
              <a:rPr lang="ru-RU" dirty="0" smtClean="0">
                <a:solidFill>
                  <a:schemeClr val="accent6">
                    <a:lumMod val="50000"/>
                  </a:schemeClr>
                </a:solidFill>
                <a:latin typeface="Times New Roman" pitchFamily="18" charset="0"/>
                <a:cs typeface="Times New Roman" pitchFamily="18" charset="0"/>
              </a:rPr>
              <a:t>народную мудрость (народные приметы, посевной календарь и пр.)</a:t>
            </a:r>
          </a:p>
          <a:p>
            <a:r>
              <a:rPr lang="ru-RU" dirty="0" smtClean="0">
                <a:solidFill>
                  <a:schemeClr val="accent6">
                    <a:lumMod val="50000"/>
                  </a:schemeClr>
                </a:solidFill>
                <a:latin typeface="Times New Roman" pitchFamily="18" charset="0"/>
                <a:cs typeface="Times New Roman" pitchFamily="18" charset="0"/>
              </a:rPr>
              <a:t>фольклор (пословицы, поговорки и т.д.)</a:t>
            </a:r>
          </a:p>
          <a:p>
            <a:r>
              <a:rPr lang="ru-RU" dirty="0" smtClean="0">
                <a:solidFill>
                  <a:schemeClr val="accent6">
                    <a:lumMod val="50000"/>
                  </a:schemeClr>
                </a:solidFill>
                <a:latin typeface="Times New Roman" pitchFamily="18" charset="0"/>
                <a:cs typeface="Times New Roman" pitchFamily="18" charset="0"/>
              </a:rPr>
              <a:t>легенды, былины, притчи</a:t>
            </a:r>
          </a:p>
          <a:p>
            <a:pPr>
              <a:lnSpc>
                <a:spcPct val="90000"/>
              </a:lnSpc>
              <a:defRPr/>
            </a:pPr>
            <a:r>
              <a:rPr lang="ru-RU" dirty="0" smtClean="0">
                <a:solidFill>
                  <a:schemeClr val="accent6">
                    <a:lumMod val="50000"/>
                  </a:schemeClr>
                </a:solidFill>
                <a:latin typeface="Times New Roman" pitchFamily="18" charset="0"/>
                <a:cs typeface="Times New Roman" pitchFamily="18" charset="0"/>
              </a:rPr>
              <a:t>высказывания великих ученых, педагогов, исторических личностей;</a:t>
            </a:r>
          </a:p>
          <a:p>
            <a:pPr>
              <a:lnSpc>
                <a:spcPct val="90000"/>
              </a:lnSpc>
              <a:defRPr/>
            </a:pPr>
            <a:r>
              <a:rPr lang="ru-RU" dirty="0" smtClean="0">
                <a:solidFill>
                  <a:schemeClr val="accent6">
                    <a:lumMod val="50000"/>
                  </a:schemeClr>
                </a:solidFill>
                <a:latin typeface="Times New Roman" pitchFamily="18" charset="0"/>
                <a:cs typeface="Times New Roman" pitchFamily="18" charset="0"/>
              </a:rPr>
              <a:t>рассказы, стихотворения детских писателей и поэтов;</a:t>
            </a:r>
          </a:p>
          <a:p>
            <a:pPr>
              <a:lnSpc>
                <a:spcPct val="90000"/>
              </a:lnSpc>
              <a:defRPr/>
            </a:pPr>
            <a:r>
              <a:rPr lang="ru-RU" dirty="0" smtClean="0">
                <a:solidFill>
                  <a:schemeClr val="accent6">
                    <a:lumMod val="50000"/>
                  </a:schemeClr>
                </a:solidFill>
                <a:latin typeface="Times New Roman" pitchFamily="18" charset="0"/>
                <a:cs typeface="Times New Roman" pitchFamily="18" charset="0"/>
              </a:rPr>
              <a:t>статьи педагогов, историков и т.п.</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a:solidFill>
            <a:srgbClr val="FEFFDD"/>
          </a:solidFill>
        </p:spPr>
        <p:txBody>
          <a:bodyPr>
            <a:normAutofit/>
          </a:bodyPr>
          <a:lstStyle/>
          <a:p>
            <a:r>
              <a:rPr lang="ru-RU" sz="3200" b="1" dirty="0" smtClean="0">
                <a:solidFill>
                  <a:srgbClr val="FF0000"/>
                </a:solidFill>
                <a:latin typeface="Times New Roman" pitchFamily="18" charset="0"/>
                <a:cs typeface="Times New Roman" pitchFamily="18" charset="0"/>
              </a:rPr>
              <a:t>Оценивание</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a:solidFill>
            <a:srgbClr val="E5FEC6"/>
          </a:solidFill>
        </p:spPr>
        <p:txBody>
          <a:bodyPr>
            <a:normAutofit lnSpcReduction="10000"/>
          </a:bodyPr>
          <a:lstStyle/>
          <a:p>
            <a:r>
              <a:rPr lang="ru-RU" dirty="0" smtClean="0">
                <a:latin typeface="Times New Roman" pitchFamily="18" charset="0"/>
                <a:cs typeface="Times New Roman" pitchFamily="18" charset="0"/>
              </a:rPr>
              <a:t>Курс предусматривает </a:t>
            </a:r>
            <a:r>
              <a:rPr lang="ru-RU" dirty="0" err="1" smtClean="0">
                <a:latin typeface="Times New Roman" pitchFamily="18" charset="0"/>
                <a:cs typeface="Times New Roman" pitchFamily="18" charset="0"/>
              </a:rPr>
              <a:t>безотметочную</a:t>
            </a:r>
            <a:r>
              <a:rPr lang="ru-RU" dirty="0" smtClean="0">
                <a:latin typeface="Times New Roman" pitchFamily="18" charset="0"/>
                <a:cs typeface="Times New Roman" pitchFamily="18" charset="0"/>
              </a:rPr>
              <a:t>, вербальную оценку (поощрение, похвала, одобрение, грамота и пр.). </a:t>
            </a:r>
          </a:p>
          <a:p>
            <a:r>
              <a:rPr lang="ru-RU" dirty="0" smtClean="0">
                <a:latin typeface="Times New Roman" pitchFamily="18" charset="0"/>
                <a:cs typeface="Times New Roman" pitchFamily="18" charset="0"/>
              </a:rPr>
              <a:t>Подведение итогов освоения курса как в целом, так и отдельных разделов и тем, рекомендуется проводить в форме педагогического наблюдения, </a:t>
            </a:r>
            <a:r>
              <a:rPr lang="ru-RU" dirty="0" err="1" smtClean="0">
                <a:latin typeface="Times New Roman" pitchFamily="18" charset="0"/>
                <a:cs typeface="Times New Roman" pitchFamily="18" charset="0"/>
              </a:rPr>
              <a:t>портфолио</a:t>
            </a:r>
            <a:r>
              <a:rPr lang="ru-RU" dirty="0" smtClean="0">
                <a:latin typeface="Times New Roman" pitchFamily="18" charset="0"/>
                <a:cs typeface="Times New Roman" pitchFamily="18" charset="0"/>
              </a:rPr>
              <a:t>, самооценки, тестирования, защиты индивидуального или группового проекта, исследования, творческого задания.</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86874" cy="2286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Подготовительно-ознакомительный этап – знакомство с нормативно-правовой основой предмета посредством информирования родителей (законных </a:t>
            </a:r>
            <a:r>
              <a:rPr lang="ru-RU" sz="2700" dirty="0">
                <a:latin typeface="Times New Roman" pitchFamily="18" charset="0"/>
                <a:cs typeface="Times New Roman" pitchFamily="18" charset="0"/>
              </a:rPr>
              <a:t>представителей) о содержании образования и праве осуществить свободный выбор модуля комплексного учебного курса </a:t>
            </a:r>
            <a:r>
              <a:rPr lang="ru-RU" sz="2700" dirty="0" smtClean="0">
                <a:latin typeface="Times New Roman" pitchFamily="18" charset="0"/>
                <a:cs typeface="Times New Roman" pitchFamily="18" charset="0"/>
              </a:rPr>
              <a:t>ОРКСЭ</a:t>
            </a:r>
            <a:r>
              <a:rPr lang="ru-RU" sz="2700" dirty="0">
                <a:latin typeface="Times New Roman" pitchFamily="18" charset="0"/>
                <a:cs typeface="Times New Roman" pitchFamily="18" charset="0"/>
              </a:rPr>
              <a:t> для изучения несовершеннолетним </a:t>
            </a:r>
            <a:r>
              <a:rPr lang="ru-RU" sz="2700" dirty="0" smtClean="0">
                <a:latin typeface="Times New Roman" pitchFamily="18" charset="0"/>
                <a:cs typeface="Times New Roman" pitchFamily="18" charset="0"/>
              </a:rPr>
              <a:t>обучающимся.</a:t>
            </a:r>
            <a:r>
              <a:rPr lang="ru-RU" sz="3200" dirty="0"/>
              <a:t/>
            </a:r>
            <a:br>
              <a:rPr lang="ru-RU" sz="3200" dirty="0"/>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2428868"/>
            <a:ext cx="8715436" cy="4214842"/>
          </a:xfrm>
        </p:spPr>
        <p:style>
          <a:lnRef idx="1">
            <a:schemeClr val="accent5"/>
          </a:lnRef>
          <a:fillRef idx="2">
            <a:schemeClr val="accent5"/>
          </a:fillRef>
          <a:effectRef idx="1">
            <a:schemeClr val="accent5"/>
          </a:effectRef>
          <a:fontRef idx="minor">
            <a:schemeClr val="dk1"/>
          </a:fontRef>
        </p:style>
        <p:txBody>
          <a:bodyPr>
            <a:noAutofit/>
          </a:bodyPr>
          <a:lstStyle/>
          <a:p>
            <a:r>
              <a:rPr lang="ru-RU" sz="2200" b="1" dirty="0" smtClean="0">
                <a:latin typeface="Times New Roman" pitchFamily="18" charset="0"/>
                <a:cs typeface="Times New Roman" pitchFamily="18" charset="0"/>
              </a:rPr>
              <a:t>Поручение Президента Российской Федерации от 2 августа 2009г. № Пр-2009 и Распоряжение Правительства Российской Федерации от 28 января 2012г. № 84-р;</a:t>
            </a:r>
          </a:p>
          <a:p>
            <a:r>
              <a:rPr lang="ru-RU" sz="2200" b="1" dirty="0" smtClean="0">
                <a:latin typeface="Times New Roman" pitchFamily="18" charset="0"/>
                <a:cs typeface="Times New Roman" pitchFamily="18" charset="0"/>
              </a:rPr>
              <a:t>Конституция Российской Федерации; </a:t>
            </a:r>
          </a:p>
          <a:p>
            <a:r>
              <a:rPr lang="ru-RU" sz="2200" b="1" dirty="0" smtClean="0">
                <a:latin typeface="Times New Roman" pitchFamily="18" charset="0"/>
                <a:cs typeface="Times New Roman" pitchFamily="18" charset="0"/>
              </a:rPr>
              <a:t> ФЗ «Об образовании в Российской Федерации»;  </a:t>
            </a:r>
          </a:p>
          <a:p>
            <a:r>
              <a:rPr lang="ru-RU" sz="2200" b="1" dirty="0" smtClean="0">
                <a:latin typeface="Times New Roman" pitchFamily="18" charset="0"/>
                <a:cs typeface="Times New Roman" pitchFamily="18" charset="0"/>
              </a:rPr>
              <a:t>Закон РФ «Об основных гарантиях прав ребенка в Российской Федерации»; </a:t>
            </a:r>
          </a:p>
          <a:p>
            <a:r>
              <a:rPr lang="ru-RU" sz="2200" b="1" dirty="0" smtClean="0">
                <a:latin typeface="Times New Roman" pitchFamily="18" charset="0"/>
                <a:cs typeface="Times New Roman" pitchFamily="18" charset="0"/>
              </a:rPr>
              <a:t>Закон РФ «О свободе совести и религиозных объединениях»;</a:t>
            </a:r>
          </a:p>
          <a:p>
            <a:r>
              <a:rPr lang="ru-RU" sz="2200" b="1" dirty="0" smtClean="0">
                <a:latin typeface="Times New Roman" pitchFamily="18" charset="0"/>
                <a:cs typeface="Times New Roman" pitchFamily="18" charset="0"/>
              </a:rPr>
              <a:t>Федеральный государственный образовательный стандарт начального общего образования (с изменениями);</a:t>
            </a:r>
          </a:p>
          <a:p>
            <a:r>
              <a:rPr lang="ru-RU" sz="2200" b="1" dirty="0" smtClean="0">
                <a:latin typeface="Times New Roman" pitchFamily="18" charset="0"/>
                <a:cs typeface="Times New Roman" pitchFamily="18" charset="0"/>
              </a:rPr>
              <a:t>Документы </a:t>
            </a:r>
            <a:r>
              <a:rPr lang="ru-RU" sz="2200" b="1" dirty="0" err="1" smtClean="0">
                <a:latin typeface="Times New Roman" pitchFamily="18" charset="0"/>
                <a:cs typeface="Times New Roman" pitchFamily="18" charset="0"/>
              </a:rPr>
              <a:t>Минобрнауки</a:t>
            </a:r>
            <a:r>
              <a:rPr lang="ru-RU" sz="2200" b="1" dirty="0" smtClean="0">
                <a:latin typeface="Times New Roman" pitchFamily="18" charset="0"/>
                <a:cs typeface="Times New Roman" pitchFamily="18" charset="0"/>
              </a:rPr>
              <a:t> России.</a:t>
            </a:r>
          </a:p>
          <a:p>
            <a:endParaRPr lang="ru-RU" sz="2200" dirty="0">
              <a:latin typeface="Times New Roman" pitchFamily="18" charset="0"/>
              <a:cs typeface="Times New Roman" pitchFamily="18" charset="0"/>
            </a:endParaRPr>
          </a:p>
          <a:p>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5429288"/>
          </a:xfrm>
          <a:solidFill>
            <a:schemeClr val="accent3">
              <a:lumMod val="20000"/>
              <a:lumOff val="80000"/>
            </a:schemeClr>
          </a:solidFill>
        </p:spPr>
        <p:txBody>
          <a:bodyPr>
            <a:noAutofit/>
          </a:bodyPr>
          <a:lstStyle/>
          <a:p>
            <a:r>
              <a:rPr lang="ru-RU" sz="3600" b="1" dirty="0" smtClean="0">
                <a:solidFill>
                  <a:srgbClr val="7030A0"/>
                </a:solidFill>
                <a:latin typeface="Times New Roman" pitchFamily="18" charset="0"/>
                <a:cs typeface="Times New Roman" pitchFamily="18" charset="0"/>
              </a:rPr>
              <a:t>Основы религиозных культур и</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светской этики (ОРКСЭ) – учебный</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предмет, включён Министерством</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образования и науки Российской</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Федерации в школьную программу с 1 сентября 2012 года</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(в обязательную часть</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образовательной программы 4</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классов начальной школы в</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объёме 34 часов)</a:t>
            </a:r>
            <a:endParaRPr lang="ru-RU"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2071678"/>
          </a:xfrm>
          <a:solidFill>
            <a:schemeClr val="accent6">
              <a:lumMod val="20000"/>
              <a:lumOff val="80000"/>
            </a:schemeClr>
          </a:solidFill>
        </p:spPr>
        <p:txBody>
          <a:bodyPr>
            <a:normAutofit fontScale="90000"/>
          </a:bodyPr>
          <a:lstStyle/>
          <a:p>
            <a:r>
              <a:rPr lang="ru-RU" sz="2000" dirty="0"/>
              <a:t> </a:t>
            </a:r>
            <a:r>
              <a:rPr lang="ru-RU" sz="2000" dirty="0" smtClean="0"/>
              <a:t/>
            </a:r>
            <a:br>
              <a:rPr lang="ru-RU" sz="2000" dirty="0" smtClean="0"/>
            </a:br>
            <a:r>
              <a:rPr lang="ru-RU" sz="2300" b="1" dirty="0" smtClean="0">
                <a:solidFill>
                  <a:srgbClr val="FF0000"/>
                </a:solidFill>
                <a:latin typeface="Times New Roman" pitchFamily="18" charset="0"/>
                <a:cs typeface="Times New Roman" pitchFamily="18" charset="0"/>
              </a:rPr>
              <a:t>Мифы</a:t>
            </a:r>
            <a:r>
              <a:rPr lang="ru-RU" sz="2300" b="1" dirty="0">
                <a:solidFill>
                  <a:srgbClr val="FF0000"/>
                </a:solidFill>
                <a:latin typeface="Times New Roman" pitchFamily="18" charset="0"/>
                <a:cs typeface="Times New Roman" pitchFamily="18" charset="0"/>
              </a:rPr>
              <a:t>, которые существовали вокруг этого </a:t>
            </a:r>
            <a:r>
              <a:rPr lang="ru-RU" sz="2300" b="1" dirty="0" smtClean="0">
                <a:solidFill>
                  <a:srgbClr val="FF0000"/>
                </a:solidFill>
                <a:latin typeface="Times New Roman" pitchFamily="18" charset="0"/>
                <a:cs typeface="Times New Roman" pitchFamily="18" charset="0"/>
              </a:rPr>
              <a:t>курса</a:t>
            </a:r>
            <a:r>
              <a:rPr lang="ru-RU" sz="2300" dirty="0" smtClean="0">
                <a:solidFill>
                  <a:srgbClr val="7030A0"/>
                </a:solidFill>
                <a:latin typeface="Times New Roman" pitchFamily="18" charset="0"/>
                <a:cs typeface="Times New Roman" pitchFamily="18" charset="0"/>
              </a:rPr>
              <a:t>.</a:t>
            </a:r>
            <a:br>
              <a:rPr lang="ru-RU" sz="2300" dirty="0" smtClean="0">
                <a:solidFill>
                  <a:srgbClr val="7030A0"/>
                </a:solidFill>
                <a:latin typeface="Times New Roman" pitchFamily="18" charset="0"/>
                <a:cs typeface="Times New Roman" pitchFamily="18" charset="0"/>
              </a:rPr>
            </a:br>
            <a:r>
              <a:rPr lang="ru-RU" sz="2300" dirty="0">
                <a:solidFill>
                  <a:srgbClr val="7030A0"/>
                </a:solidFill>
                <a:latin typeface="Times New Roman" pitchFamily="18" charset="0"/>
                <a:cs typeface="Times New Roman" pitchFamily="18" charset="0"/>
              </a:rPr>
              <a:t> </a:t>
            </a:r>
            <a:r>
              <a:rPr lang="ru-RU" sz="2300" b="1" dirty="0">
                <a:solidFill>
                  <a:srgbClr val="7030A0"/>
                </a:solidFill>
                <a:latin typeface="Times New Roman" pitchFamily="18" charset="0"/>
                <a:cs typeface="Times New Roman" pitchFamily="18" charset="0"/>
              </a:rPr>
              <a:t>Миф 1</a:t>
            </a:r>
            <a:r>
              <a:rPr lang="ru-RU" sz="2300" dirty="0">
                <a:solidFill>
                  <a:srgbClr val="7030A0"/>
                </a:solidFill>
                <a:latin typeface="Times New Roman" pitchFamily="18" charset="0"/>
                <a:cs typeface="Times New Roman" pitchFamily="18" charset="0"/>
              </a:rPr>
              <a:t> – </a:t>
            </a:r>
            <a:r>
              <a:rPr lang="ru-RU" sz="2300" b="1" dirty="0">
                <a:solidFill>
                  <a:srgbClr val="7030A0"/>
                </a:solidFill>
                <a:latin typeface="Times New Roman" pitchFamily="18" charset="0"/>
                <a:cs typeface="Times New Roman" pitchFamily="18" charset="0"/>
              </a:rPr>
              <a:t>в школу придут священнослужители</a:t>
            </a:r>
            <a:r>
              <a:rPr lang="ru-RU" sz="2300" dirty="0">
                <a:solidFill>
                  <a:srgbClr val="7030A0"/>
                </a:solidFill>
                <a:latin typeface="Times New Roman" pitchFamily="18" charset="0"/>
                <a:cs typeface="Times New Roman" pitchFamily="18" charset="0"/>
              </a:rPr>
              <a:t>.</a:t>
            </a:r>
            <a:br>
              <a:rPr lang="ru-RU" sz="2300" dirty="0">
                <a:solidFill>
                  <a:srgbClr val="7030A0"/>
                </a:solidFill>
                <a:latin typeface="Times New Roman" pitchFamily="18" charset="0"/>
                <a:cs typeface="Times New Roman" pitchFamily="18" charset="0"/>
              </a:rPr>
            </a:br>
            <a:r>
              <a:rPr lang="ru-RU" sz="2300" dirty="0">
                <a:solidFill>
                  <a:srgbClr val="7030A0"/>
                </a:solidFill>
                <a:latin typeface="Times New Roman" pitchFamily="18" charset="0"/>
                <a:cs typeface="Times New Roman" pitchFamily="18" charset="0"/>
              </a:rPr>
              <a:t> </a:t>
            </a:r>
            <a:r>
              <a:rPr lang="ru-RU" sz="2300" b="1" dirty="0">
                <a:solidFill>
                  <a:srgbClr val="7030A0"/>
                </a:solidFill>
                <a:latin typeface="Times New Roman" pitchFamily="18" charset="0"/>
                <a:cs typeface="Times New Roman" pitchFamily="18" charset="0"/>
              </a:rPr>
              <a:t>Миф 2 – новый предмет будет иметь </a:t>
            </a:r>
            <a:r>
              <a:rPr lang="ru-RU" sz="2300" b="1" dirty="0" err="1">
                <a:solidFill>
                  <a:srgbClr val="7030A0"/>
                </a:solidFill>
                <a:latin typeface="Times New Roman" pitchFamily="18" charset="0"/>
                <a:cs typeface="Times New Roman" pitchFamily="18" charset="0"/>
              </a:rPr>
              <a:t>вероучительный</a:t>
            </a:r>
            <a:r>
              <a:rPr lang="ru-RU" sz="2300" b="1" dirty="0">
                <a:solidFill>
                  <a:srgbClr val="7030A0"/>
                </a:solidFill>
                <a:latin typeface="Times New Roman" pitchFamily="18" charset="0"/>
                <a:cs typeface="Times New Roman" pitchFamily="18" charset="0"/>
              </a:rPr>
              <a:t>, миссионерский </a:t>
            </a:r>
            <a:r>
              <a:rPr lang="ru-RU" sz="2300" b="1" dirty="0" smtClean="0">
                <a:solidFill>
                  <a:srgbClr val="7030A0"/>
                </a:solidFill>
                <a:latin typeface="Times New Roman" pitchFamily="18" charset="0"/>
                <a:cs typeface="Times New Roman" pitchFamily="18" charset="0"/>
              </a:rPr>
              <a:t>характер.</a:t>
            </a:r>
            <a:r>
              <a:rPr lang="ru-RU" sz="2300" dirty="0">
                <a:solidFill>
                  <a:srgbClr val="7030A0"/>
                </a:solidFill>
                <a:latin typeface="Times New Roman" pitchFamily="18" charset="0"/>
                <a:cs typeface="Times New Roman" pitchFamily="18" charset="0"/>
              </a:rPr>
              <a:t/>
            </a:r>
            <a:br>
              <a:rPr lang="ru-RU" sz="2300" dirty="0">
                <a:solidFill>
                  <a:srgbClr val="7030A0"/>
                </a:solidFill>
                <a:latin typeface="Times New Roman" pitchFamily="18" charset="0"/>
                <a:cs typeface="Times New Roman" pitchFamily="18" charset="0"/>
              </a:rPr>
            </a:br>
            <a:r>
              <a:rPr lang="ru-RU" sz="2300" b="1" dirty="0">
                <a:solidFill>
                  <a:srgbClr val="7030A0"/>
                </a:solidFill>
                <a:latin typeface="Times New Roman" pitchFamily="18" charset="0"/>
                <a:cs typeface="Times New Roman" pitchFamily="18" charset="0"/>
              </a:rPr>
              <a:t> Миф 3 – учеников одного класса поделят на группы, что приведет к конфликтам между ними.</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3" name="Содержимое 2"/>
          <p:cNvSpPr>
            <a:spLocks noGrp="1"/>
          </p:cNvSpPr>
          <p:nvPr>
            <p:ph idx="1"/>
          </p:nvPr>
        </p:nvSpPr>
        <p:spPr>
          <a:xfrm>
            <a:off x="0" y="2071678"/>
            <a:ext cx="9001156" cy="4572032"/>
          </a:xfrm>
          <a:solidFill>
            <a:schemeClr val="accent1">
              <a:lumMod val="20000"/>
              <a:lumOff val="80000"/>
            </a:schemeClr>
          </a:solidFill>
        </p:spPr>
        <p:txBody>
          <a:bodyPr>
            <a:normAutofit fontScale="25000" lnSpcReduction="20000"/>
          </a:bodyPr>
          <a:lstStyle/>
          <a:p>
            <a:r>
              <a:rPr lang="ru-RU" sz="8800" b="1" dirty="0">
                <a:solidFill>
                  <a:srgbClr val="FF0000"/>
                </a:solidFill>
                <a:latin typeface="Times New Roman" pitchFamily="18" charset="0"/>
                <a:cs typeface="Times New Roman" pitchFamily="18" charset="0"/>
              </a:rPr>
              <a:t>Во-первых,</a:t>
            </a:r>
            <a:r>
              <a:rPr lang="ru-RU" sz="8800" dirty="0">
                <a:latin typeface="Times New Roman" pitchFamily="18" charset="0"/>
                <a:cs typeface="Times New Roman" pitchFamily="18" charset="0"/>
              </a:rPr>
              <a:t> предмет имеет не </a:t>
            </a:r>
            <a:r>
              <a:rPr lang="ru-RU" sz="8800" dirty="0" err="1">
                <a:latin typeface="Times New Roman" pitchFamily="18" charset="0"/>
                <a:cs typeface="Times New Roman" pitchFamily="18" charset="0"/>
              </a:rPr>
              <a:t>вероучительный</a:t>
            </a:r>
            <a:r>
              <a:rPr lang="ru-RU" sz="8800" dirty="0">
                <a:latin typeface="Times New Roman" pitchFamily="18" charset="0"/>
                <a:cs typeface="Times New Roman" pitchFamily="18" charset="0"/>
              </a:rPr>
              <a:t>, </a:t>
            </a:r>
            <a:r>
              <a:rPr lang="ru-RU" sz="8800" dirty="0" smtClean="0">
                <a:latin typeface="Times New Roman" pitchFamily="18" charset="0"/>
                <a:cs typeface="Times New Roman" pitchFamily="18" charset="0"/>
              </a:rPr>
              <a:t>а культурологический </a:t>
            </a:r>
            <a:r>
              <a:rPr lang="ru-RU" sz="8800" dirty="0">
                <a:latin typeface="Times New Roman" pitchFamily="18" charset="0"/>
                <a:cs typeface="Times New Roman" pitchFamily="18" charset="0"/>
              </a:rPr>
              <a:t>характер, а культура у нас одна – </a:t>
            </a:r>
            <a:r>
              <a:rPr lang="ru-RU" sz="8800" b="1" dirty="0">
                <a:latin typeface="Times New Roman" pitchFamily="18" charset="0"/>
                <a:cs typeface="Times New Roman" pitchFamily="18" charset="0"/>
              </a:rPr>
              <a:t>культура многонационального народа России</a:t>
            </a:r>
            <a:r>
              <a:rPr lang="ru-RU" sz="8800" b="1" dirty="0" smtClean="0">
                <a:latin typeface="Times New Roman" pitchFamily="18" charset="0"/>
                <a:cs typeface="Times New Roman" pitchFamily="18" charset="0"/>
              </a:rPr>
              <a:t>. </a:t>
            </a:r>
            <a:r>
              <a:rPr lang="ru-RU" sz="8800" b="1" dirty="0" smtClean="0">
                <a:solidFill>
                  <a:srgbClr val="C00000"/>
                </a:solidFill>
                <a:latin typeface="Times New Roman" pitchFamily="18" charset="0"/>
                <a:cs typeface="Times New Roman" pitchFamily="18" charset="0"/>
              </a:rPr>
              <a:t>Преподавать могут только педагоги!</a:t>
            </a:r>
            <a:endParaRPr lang="ru-RU" sz="8800" b="1" dirty="0">
              <a:solidFill>
                <a:srgbClr val="C00000"/>
              </a:solidFill>
              <a:latin typeface="Times New Roman" pitchFamily="18" charset="0"/>
              <a:cs typeface="Times New Roman" pitchFamily="18" charset="0"/>
            </a:endParaRPr>
          </a:p>
          <a:p>
            <a:r>
              <a:rPr lang="ru-RU" sz="8800" b="1" dirty="0">
                <a:solidFill>
                  <a:srgbClr val="FF0000"/>
                </a:solidFill>
                <a:latin typeface="Times New Roman" pitchFamily="18" charset="0"/>
                <a:cs typeface="Times New Roman" pitchFamily="18" charset="0"/>
              </a:rPr>
              <a:t>Во-вторых</a:t>
            </a:r>
            <a:r>
              <a:rPr lang="ru-RU" sz="8800" dirty="0">
                <a:solidFill>
                  <a:srgbClr val="FF0000"/>
                </a:solidFill>
                <a:latin typeface="Times New Roman" pitchFamily="18" charset="0"/>
                <a:cs typeface="Times New Roman" pitchFamily="18" charset="0"/>
              </a:rPr>
              <a:t>, </a:t>
            </a:r>
            <a:r>
              <a:rPr lang="ru-RU" sz="8800" dirty="0">
                <a:latin typeface="Times New Roman" pitchFamily="18" charset="0"/>
                <a:cs typeface="Times New Roman" pitchFamily="18" charset="0"/>
              </a:rPr>
              <a:t>содержание всех модулей </a:t>
            </a:r>
            <a:r>
              <a:rPr lang="ru-RU" sz="8800" dirty="0" smtClean="0">
                <a:latin typeface="Times New Roman" pitchFamily="18" charset="0"/>
                <a:cs typeface="Times New Roman" pitchFamily="18" charset="0"/>
              </a:rPr>
              <a:t>ОРКСЭ подчинено </a:t>
            </a:r>
            <a:r>
              <a:rPr lang="ru-RU" sz="8800" dirty="0">
                <a:latin typeface="Times New Roman" pitchFamily="18" charset="0"/>
                <a:cs typeface="Times New Roman" pitchFamily="18" charset="0"/>
              </a:rPr>
              <a:t>общей цели – воспитанию личности гражданина России посредством приобщения его к одной из национальных духовных традиций. </a:t>
            </a:r>
          </a:p>
          <a:p>
            <a:r>
              <a:rPr lang="ru-RU" sz="8800" b="1" dirty="0">
                <a:solidFill>
                  <a:srgbClr val="FF0000"/>
                </a:solidFill>
                <a:latin typeface="Times New Roman" pitchFamily="18" charset="0"/>
                <a:cs typeface="Times New Roman" pitchFamily="18" charset="0"/>
              </a:rPr>
              <a:t>В-третьих</a:t>
            </a:r>
            <a:r>
              <a:rPr lang="ru-RU" sz="8800" dirty="0">
                <a:solidFill>
                  <a:srgbClr val="FF0000"/>
                </a:solidFill>
                <a:latin typeface="Times New Roman" pitchFamily="18" charset="0"/>
                <a:cs typeface="Times New Roman" pitchFamily="18" charset="0"/>
              </a:rPr>
              <a:t>, </a:t>
            </a:r>
            <a:r>
              <a:rPr lang="ru-RU" sz="8800" dirty="0">
                <a:latin typeface="Times New Roman" pitchFamily="18" charset="0"/>
                <a:cs typeface="Times New Roman" pitchFamily="18" charset="0"/>
              </a:rPr>
              <a:t>содержание всех модулей группируется вокруг трех базовых национальных ценностей – </a:t>
            </a:r>
            <a:r>
              <a:rPr lang="ru-RU" sz="8800" b="1" dirty="0" smtClean="0">
                <a:solidFill>
                  <a:srgbClr val="C00000"/>
                </a:solidFill>
                <a:latin typeface="Times New Roman" pitchFamily="18" charset="0"/>
                <a:cs typeface="Times New Roman" pitchFamily="18" charset="0"/>
              </a:rPr>
              <a:t>Отечество</a:t>
            </a:r>
            <a:r>
              <a:rPr lang="ru-RU" sz="8800" dirty="0" smtClean="0">
                <a:solidFill>
                  <a:srgbClr val="C00000"/>
                </a:solidFill>
                <a:latin typeface="Times New Roman" pitchFamily="18" charset="0"/>
                <a:cs typeface="Times New Roman" pitchFamily="18" charset="0"/>
              </a:rPr>
              <a:t>, </a:t>
            </a:r>
            <a:r>
              <a:rPr lang="ru-RU" sz="8800" b="1" dirty="0" smtClean="0">
                <a:solidFill>
                  <a:srgbClr val="C00000"/>
                </a:solidFill>
                <a:latin typeface="Times New Roman" pitchFamily="18" charset="0"/>
                <a:cs typeface="Times New Roman" pitchFamily="18" charset="0"/>
              </a:rPr>
              <a:t>семья</a:t>
            </a:r>
            <a:r>
              <a:rPr lang="ru-RU" sz="8800" dirty="0" smtClean="0">
                <a:solidFill>
                  <a:srgbClr val="C00000"/>
                </a:solidFill>
                <a:latin typeface="Times New Roman" pitchFamily="18" charset="0"/>
                <a:cs typeface="Times New Roman" pitchFamily="18" charset="0"/>
              </a:rPr>
              <a:t>, </a:t>
            </a:r>
            <a:r>
              <a:rPr lang="ru-RU" sz="8800" b="1" dirty="0" smtClean="0">
                <a:solidFill>
                  <a:srgbClr val="C00000"/>
                </a:solidFill>
                <a:latin typeface="Times New Roman" pitchFamily="18" charset="0"/>
                <a:cs typeface="Times New Roman" pitchFamily="18" charset="0"/>
              </a:rPr>
              <a:t>отечественная </a:t>
            </a:r>
            <a:r>
              <a:rPr lang="ru-RU" sz="8800" b="1" dirty="0">
                <a:solidFill>
                  <a:srgbClr val="C00000"/>
                </a:solidFill>
                <a:latin typeface="Times New Roman" pitchFamily="18" charset="0"/>
                <a:cs typeface="Times New Roman" pitchFamily="18" charset="0"/>
              </a:rPr>
              <a:t>культурная традиция </a:t>
            </a:r>
            <a:r>
              <a:rPr lang="ru-RU" sz="8800" b="1" dirty="0">
                <a:latin typeface="Times New Roman" pitchFamily="18" charset="0"/>
                <a:cs typeface="Times New Roman" pitchFamily="18" charset="0"/>
              </a:rPr>
              <a:t>(православная, исламская, буддийская, иудейская, светская)</a:t>
            </a:r>
            <a:r>
              <a:rPr lang="ru-RU" sz="8800" dirty="0">
                <a:latin typeface="Times New Roman" pitchFamily="18" charset="0"/>
                <a:cs typeface="Times New Roman" pitchFamily="18" charset="0"/>
              </a:rPr>
              <a:t>. На этих базовых ценностях – Родина, семья и традиция -  осуществляется воспитание детей в рамках нового предмета.</a:t>
            </a:r>
          </a:p>
          <a:p>
            <a:r>
              <a:rPr lang="ru-RU" sz="8800" b="1" dirty="0">
                <a:solidFill>
                  <a:srgbClr val="FF0000"/>
                </a:solidFill>
                <a:latin typeface="Times New Roman" pitchFamily="18" charset="0"/>
                <a:cs typeface="Times New Roman" pitchFamily="18" charset="0"/>
              </a:rPr>
              <a:t>В-четвертых</a:t>
            </a:r>
            <a:r>
              <a:rPr lang="ru-RU" sz="8800" dirty="0">
                <a:latin typeface="Times New Roman" pitchFamily="18" charset="0"/>
                <a:cs typeface="Times New Roman" pitchFamily="18" charset="0"/>
              </a:rPr>
              <a:t>, новый предмет организован таким образом, что школьники, выбравшие для </a:t>
            </a:r>
            <a:r>
              <a:rPr lang="ru-RU" sz="8800" dirty="0" smtClean="0">
                <a:latin typeface="Times New Roman" pitchFamily="18" charset="0"/>
                <a:cs typeface="Times New Roman" pitchFamily="18" charset="0"/>
              </a:rPr>
              <a:t>изучения </a:t>
            </a:r>
            <a:r>
              <a:rPr lang="ru-RU" sz="8800" dirty="0">
                <a:latin typeface="Times New Roman" pitchFamily="18" charset="0"/>
                <a:cs typeface="Times New Roman" pitchFamily="18" charset="0"/>
              </a:rPr>
              <a:t>определенный модуль, получат общие представления и о содержании других модулей.</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1785950"/>
          </a:xfrm>
          <a:solidFill>
            <a:srgbClr val="F1FEE2"/>
          </a:solidFill>
        </p:spPr>
        <p:txBody>
          <a:bodyPr>
            <a:normAutofit fontScale="90000"/>
          </a:bodyPr>
          <a:lstStyle/>
          <a:p>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Цель </a:t>
            </a:r>
            <a:r>
              <a:rPr lang="ru-RU" sz="2400" b="1" dirty="0">
                <a:solidFill>
                  <a:srgbClr val="C00000"/>
                </a:solidFill>
                <a:latin typeface="Times New Roman" pitchFamily="18" charset="0"/>
                <a:cs typeface="Times New Roman" pitchFamily="18" charset="0"/>
              </a:rPr>
              <a:t>учебного курса ОРКСЭ</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 формирование у младшего </a:t>
            </a:r>
            <a:r>
              <a:rPr lang="ru-RU" sz="2400" dirty="0" smtClean="0">
                <a:latin typeface="Times New Roman" pitchFamily="18" charset="0"/>
                <a:cs typeface="Times New Roman" pitchFamily="18" charset="0"/>
              </a:rPr>
              <a:t>школьника </a:t>
            </a:r>
            <a:r>
              <a:rPr lang="ru-RU" sz="2400" dirty="0">
                <a:latin typeface="Times New Roman" pitchFamily="18" charset="0"/>
                <a:cs typeface="Times New Roman" pitchFamily="18" charset="0"/>
              </a:rPr>
              <a:t>мотиваций к осознанному нравственному поведению, основанному на знании и уважении культурных и религиозных традиций многонационального народа России, а также к диалогу с представителями других культур и мировоззрений.</a:t>
            </a:r>
            <a:r>
              <a:rPr lang="ru-RU" sz="2400" dirty="0"/>
              <a:t/>
            </a:r>
            <a:br>
              <a:rPr lang="ru-RU" sz="2400" dirty="0"/>
            </a:br>
            <a:endParaRPr lang="ru-RU" sz="2400" dirty="0"/>
          </a:p>
        </p:txBody>
      </p:sp>
      <p:sp>
        <p:nvSpPr>
          <p:cNvPr id="3" name="Содержимое 2"/>
          <p:cNvSpPr>
            <a:spLocks noGrp="1"/>
          </p:cNvSpPr>
          <p:nvPr>
            <p:ph idx="1"/>
          </p:nvPr>
        </p:nvSpPr>
        <p:spPr>
          <a:xfrm>
            <a:off x="0" y="2000240"/>
            <a:ext cx="9001156" cy="4643470"/>
          </a:xfrm>
        </p:spPr>
        <p:txBody>
          <a:bodyPr>
            <a:normAutofit fontScale="62500" lnSpcReduction="20000"/>
          </a:bodyPr>
          <a:lstStyle/>
          <a:p>
            <a:pPr>
              <a:buNone/>
            </a:pPr>
            <a:r>
              <a:rPr lang="ru-RU" sz="3800" b="1" dirty="0" smtClean="0">
                <a:latin typeface="Times New Roman" pitchFamily="18" charset="0"/>
                <a:cs typeface="Times New Roman" pitchFamily="18" charset="0"/>
              </a:rPr>
              <a:t>                           Задачи </a:t>
            </a:r>
            <a:r>
              <a:rPr lang="ru-RU" sz="3800" b="1" dirty="0">
                <a:latin typeface="Times New Roman" pitchFamily="18" charset="0"/>
                <a:cs typeface="Times New Roman" pitchFamily="18" charset="0"/>
              </a:rPr>
              <a:t>учебного курса ОРКСЭ:</a:t>
            </a:r>
            <a:endParaRPr lang="ru-RU" sz="3800" dirty="0">
              <a:latin typeface="Times New Roman" pitchFamily="18" charset="0"/>
              <a:cs typeface="Times New Roman" pitchFamily="18" charset="0"/>
            </a:endParaRPr>
          </a:p>
          <a:p>
            <a:r>
              <a:rPr lang="ru-RU" sz="3700" dirty="0" smtClean="0">
                <a:latin typeface="Times New Roman" pitchFamily="18" charset="0"/>
                <a:cs typeface="Times New Roman" pitchFamily="18" charset="0"/>
              </a:rPr>
              <a:t>знакомство обучающихся с основами православной, мусульманской, буддийской, иудейской культур, основами мировых религиозных культур и светской этики;</a:t>
            </a:r>
          </a:p>
          <a:p>
            <a:r>
              <a:rPr lang="ru-RU" sz="3700" dirty="0" smtClean="0">
                <a:latin typeface="Times New Roman" pitchFamily="18" charset="0"/>
                <a:cs typeface="Times New Roman" pitchFamily="18" charset="0"/>
              </a:rPr>
              <a:t>развитие представлений о значении нравственных норм и ценностей;</a:t>
            </a:r>
          </a:p>
          <a:p>
            <a:r>
              <a:rPr lang="ru-RU" sz="3700" dirty="0" smtClean="0">
                <a:latin typeface="Times New Roman" pitchFamily="18" charset="0"/>
                <a:cs typeface="Times New Roman" pitchFamily="18" charset="0"/>
              </a:rPr>
              <a:t>обобщение знаний, понятий и представлений о духовной культуре и морали, полученных в начальной школе,  формирование у них мировоззренческих основ, обеспечивающих целостное восприятие отечественной истории и культуры при изучении гуманитарных предметов в основной школе;</a:t>
            </a:r>
          </a:p>
          <a:p>
            <a:r>
              <a:rPr lang="ru-RU" sz="3700" dirty="0" smtClean="0">
                <a:latin typeface="Times New Roman" pitchFamily="18" charset="0"/>
                <a:cs typeface="Times New Roman" pitchFamily="18" charset="0"/>
              </a:rPr>
              <a:t>развитие способностей младших школьников к общению в </a:t>
            </a:r>
            <a:r>
              <a:rPr lang="ru-RU" sz="3700" dirty="0" err="1" smtClean="0">
                <a:latin typeface="Times New Roman" pitchFamily="18" charset="0"/>
                <a:cs typeface="Times New Roman" pitchFamily="18" charset="0"/>
              </a:rPr>
              <a:t>полиэтнической</a:t>
            </a:r>
            <a:r>
              <a:rPr lang="ru-RU" sz="3700" dirty="0" smtClean="0">
                <a:latin typeface="Times New Roman" pitchFamily="18" charset="0"/>
                <a:cs typeface="Times New Roman" pitchFamily="18" charset="0"/>
              </a:rPr>
              <a:t> и </a:t>
            </a:r>
            <a:r>
              <a:rPr lang="ru-RU" sz="3700" dirty="0" err="1" smtClean="0">
                <a:latin typeface="Times New Roman" pitchFamily="18" charset="0"/>
                <a:cs typeface="Times New Roman" pitchFamily="18" charset="0"/>
              </a:rPr>
              <a:t>многоконфессиональной</a:t>
            </a:r>
            <a:r>
              <a:rPr lang="ru-RU" sz="3700" dirty="0" smtClean="0">
                <a:latin typeface="Times New Roman" pitchFamily="18" charset="0"/>
                <a:cs typeface="Times New Roman" pitchFamily="18" charset="0"/>
              </a:rPr>
              <a:t> среде на основе взаимного уважения и диалога во имя общественного мира и согласия.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pPr>
              <a:spcBef>
                <a:spcPct val="50000"/>
              </a:spcBef>
              <a:defRPr/>
            </a:pPr>
            <a:r>
              <a:rPr lang="ru-RU" sz="2800" b="1" dirty="0" smtClean="0">
                <a:solidFill>
                  <a:srgbClr val="FF0000"/>
                </a:solidFill>
                <a:latin typeface="Times New Roman" pitchFamily="18" charset="0"/>
                <a:cs typeface="Times New Roman" pitchFamily="18" charset="0"/>
              </a:rPr>
              <a:t>Учебный курс «Основы религиозных культур и светской этики» включает 6 модулей:</a:t>
            </a:r>
            <a:r>
              <a:rPr lang="ru-RU" sz="2000" b="1" dirty="0" smtClean="0">
                <a:solidFill>
                  <a:srgbClr val="FF0000"/>
                </a:solidFill>
              </a:rPr>
              <a:t/>
            </a:r>
            <a:br>
              <a:rPr lang="ru-RU" sz="2000" b="1" dirty="0" smtClean="0">
                <a:solidFill>
                  <a:srgbClr val="FF0000"/>
                </a:solidFill>
              </a:rPr>
            </a:br>
            <a:r>
              <a:rPr lang="ru-RU" sz="2800" b="1" dirty="0" smtClean="0">
                <a:solidFill>
                  <a:srgbClr val="002060"/>
                </a:solidFill>
                <a:latin typeface="Times New Roman" pitchFamily="18" charset="0"/>
                <a:cs typeface="Times New Roman" pitchFamily="18" charset="0"/>
              </a:rPr>
              <a:t>«Основы православной культуры»</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«Основы исламской культуры»</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«Основы буддийской культуры»</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«Основы иудейской культуры»</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«Основы мировых религиозных культур»</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«Основы светской этики»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a:t> </a:t>
            </a:r>
            <a:r>
              <a:rPr lang="ru-RU" sz="2800" dirty="0" smtClean="0"/>
              <a:t/>
            </a:r>
            <a:br>
              <a:rPr lang="ru-RU" sz="2800" dirty="0" smtClean="0"/>
            </a:br>
            <a:r>
              <a:rPr lang="ru-RU" sz="2200" dirty="0" smtClean="0">
                <a:latin typeface="Times New Roman" pitchFamily="18" charset="0"/>
                <a:cs typeface="Times New Roman" pitchFamily="18" charset="0"/>
              </a:rPr>
              <a:t>Будет </a:t>
            </a:r>
            <a:r>
              <a:rPr lang="ru-RU" sz="2200" dirty="0">
                <a:latin typeface="Times New Roman" pitchFamily="18" charset="0"/>
                <a:cs typeface="Times New Roman" pitchFamily="18" charset="0"/>
              </a:rPr>
              <a:t>изучаться один из модулей курса по выбору родителей (законных представителей) </a:t>
            </a:r>
            <a:r>
              <a:rPr lang="ru-RU" sz="2200" dirty="0" smtClean="0">
                <a:latin typeface="Times New Roman" pitchFamily="18" charset="0"/>
                <a:cs typeface="Times New Roman" pitchFamily="18" charset="0"/>
              </a:rPr>
              <a:t>обучающегося, т.е. 1час </a:t>
            </a:r>
            <a:r>
              <a:rPr lang="ru-RU" sz="2200" dirty="0">
                <a:latin typeface="Times New Roman" pitchFamily="18" charset="0"/>
                <a:cs typeface="Times New Roman" pitchFamily="18" charset="0"/>
              </a:rPr>
              <a:t>в </a:t>
            </a:r>
            <a:r>
              <a:rPr lang="ru-RU" sz="2200" dirty="0" smtClean="0">
                <a:latin typeface="Times New Roman" pitchFamily="18" charset="0"/>
                <a:cs typeface="Times New Roman" pitchFamily="18" charset="0"/>
              </a:rPr>
              <a:t>неделю.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3" name="Picture 3" descr="F:\Анимация1\ludia-2001.gif"/>
          <p:cNvPicPr>
            <a:picLocks noChangeAspect="1" noChangeArrowheads="1" noCrop="1"/>
          </p:cNvPicPr>
          <p:nvPr/>
        </p:nvPicPr>
        <p:blipFill>
          <a:blip r:embed="rId2" cstate="print"/>
          <a:srcRect/>
          <a:stretch>
            <a:fillRect/>
          </a:stretch>
        </p:blipFill>
        <p:spPr bwMode="auto">
          <a:xfrm>
            <a:off x="4000496" y="4930968"/>
            <a:ext cx="1185866" cy="192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a:solidFill>
            <a:srgbClr val="F1FEE2"/>
          </a:solidFill>
        </p:spPr>
        <p:txBody>
          <a:bodyPr>
            <a:normAutofit/>
          </a:bodyPr>
          <a:lstStyle/>
          <a:p>
            <a:r>
              <a:rPr lang="ru-RU" b="1" dirty="0" smtClean="0">
                <a:solidFill>
                  <a:srgbClr val="990000"/>
                </a:solidFill>
                <a:latin typeface="Times New Roman" pitchFamily="18" charset="0"/>
                <a:cs typeface="Times New Roman" pitchFamily="18" charset="0"/>
              </a:rPr>
              <a:t>В каждый модуль включены материалы по истории России и мира, литературе, музыке, живописи и изобразительному искусству, фрагменты биографий известных людей. </a:t>
            </a:r>
            <a:r>
              <a:rPr lang="ru-RU" sz="2800" b="1" dirty="0" smtClean="0">
                <a:solidFill>
                  <a:srgbClr val="990000"/>
                </a:solidFill>
                <a:latin typeface="Times New Roman" pitchFamily="18" charset="0"/>
                <a:cs typeface="Times New Roman" pitchFamily="18" charset="0"/>
              </a:rPr>
              <a:t/>
            </a:r>
            <a:br>
              <a:rPr lang="ru-RU" sz="2800" b="1" dirty="0" smtClean="0">
                <a:solidFill>
                  <a:srgbClr val="990000"/>
                </a:solidFill>
                <a:latin typeface="Times New Roman" pitchFamily="18" charset="0"/>
                <a:cs typeface="Times New Roman" pitchFamily="18" charset="0"/>
              </a:rPr>
            </a:br>
            <a:r>
              <a:rPr lang="ru-RU" sz="2800" b="1" dirty="0" smtClean="0">
                <a:solidFill>
                  <a:srgbClr val="990000"/>
                </a:solidFill>
                <a:latin typeface="Times New Roman" pitchFamily="18" charset="0"/>
                <a:cs typeface="Times New Roman" pitchFamily="18" charset="0"/>
              </a:rPr>
              <a:t/>
            </a:r>
            <a:br>
              <a:rPr lang="ru-RU" sz="2800" b="1" dirty="0" smtClean="0">
                <a:solidFill>
                  <a:srgbClr val="990000"/>
                </a:solidFill>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style>
          <a:lnRef idx="1">
            <a:schemeClr val="accent5"/>
          </a:lnRef>
          <a:fillRef idx="2">
            <a:schemeClr val="accent5"/>
          </a:fillRef>
          <a:effectRef idx="1">
            <a:schemeClr val="accent5"/>
          </a:effectRef>
          <a:fontRef idx="minor">
            <a:schemeClr val="dk1"/>
          </a:fontRef>
        </p:style>
        <p:txBody>
          <a:bodyPr>
            <a:normAutofit fontScale="90000"/>
          </a:bodyPr>
          <a:lstStyle/>
          <a:p>
            <a:pPr>
              <a:spcBef>
                <a:spcPct val="20000"/>
              </a:spcBef>
            </a:pPr>
            <a:r>
              <a:rPr lang="ru-RU" sz="2800" b="1" dirty="0" smtClean="0">
                <a:solidFill>
                  <a:srgbClr val="990000"/>
                </a:solidFill>
              </a:rPr>
              <a:t/>
            </a:r>
            <a:br>
              <a:rPr lang="ru-RU" sz="2800" b="1" dirty="0" smtClean="0">
                <a:solidFill>
                  <a:srgbClr val="990000"/>
                </a:solidFill>
              </a:rPr>
            </a:br>
            <a:r>
              <a:rPr lang="ru-RU" sz="3100" b="1" dirty="0" smtClean="0">
                <a:solidFill>
                  <a:srgbClr val="990000"/>
                </a:solidFill>
                <a:latin typeface="Times New Roman" pitchFamily="18" charset="0"/>
                <a:cs typeface="Times New Roman" pitchFamily="18" charset="0"/>
              </a:rPr>
              <a:t>Основные особенности </a:t>
            </a:r>
            <a:r>
              <a:rPr lang="ru-RU" sz="2800" b="1" dirty="0" smtClean="0">
                <a:solidFill>
                  <a:srgbClr val="990000"/>
                </a:solidFill>
              </a:rPr>
              <a:t>:</a:t>
            </a:r>
            <a:br>
              <a:rPr lang="ru-RU" sz="2800" b="1" dirty="0" smtClean="0">
                <a:solidFill>
                  <a:srgbClr val="990000"/>
                </a:solidFill>
              </a:rPr>
            </a:br>
            <a:r>
              <a:rPr lang="ru-RU" sz="2400" b="1" dirty="0" smtClean="0"/>
              <a:t/>
            </a:r>
            <a:br>
              <a:rPr lang="ru-RU" sz="2400" b="1" dirty="0" smtClean="0"/>
            </a:br>
            <a:endParaRPr lang="ru-RU" sz="2400" dirty="0"/>
          </a:p>
        </p:txBody>
      </p:sp>
      <p:sp>
        <p:nvSpPr>
          <p:cNvPr id="3" name="Содержимое 2"/>
          <p:cNvSpPr>
            <a:spLocks noGrp="1"/>
          </p:cNvSpPr>
          <p:nvPr>
            <p:ph idx="1"/>
          </p:nvPr>
        </p:nvSpPr>
        <p:spPr>
          <a:xfrm>
            <a:off x="0" y="1142984"/>
            <a:ext cx="9144000" cy="5500726"/>
          </a:xfrm>
          <a:solidFill>
            <a:srgbClr val="FEFFDD"/>
          </a:solidFill>
        </p:spPr>
        <p:txBody>
          <a:bodyPr>
            <a:normAutofit fontScale="85000" lnSpcReduction="10000"/>
          </a:bodyPr>
          <a:lstStyle/>
          <a:p>
            <a:endParaRPr lang="ru-RU" sz="3300" b="1" dirty="0" smtClean="0">
              <a:latin typeface="Times New Roman" pitchFamily="18" charset="0"/>
              <a:cs typeface="Times New Roman" pitchFamily="18" charset="0"/>
            </a:endParaRPr>
          </a:p>
          <a:p>
            <a:r>
              <a:rPr lang="ru-RU" sz="3500" b="1" dirty="0" smtClean="0">
                <a:latin typeface="Times New Roman" pitchFamily="18" charset="0"/>
                <a:cs typeface="Times New Roman" pitchFamily="18" charset="0"/>
              </a:rPr>
              <a:t>Курс имеет не </a:t>
            </a:r>
            <a:r>
              <a:rPr lang="ru-RU" sz="3500" b="1" dirty="0" err="1" smtClean="0">
                <a:latin typeface="Times New Roman" pitchFamily="18" charset="0"/>
                <a:cs typeface="Times New Roman" pitchFamily="18" charset="0"/>
              </a:rPr>
              <a:t>вероучительный</a:t>
            </a:r>
            <a:r>
              <a:rPr lang="ru-RU" sz="3500" b="1" dirty="0" smtClean="0">
                <a:latin typeface="Times New Roman" pitchFamily="18" charset="0"/>
                <a:cs typeface="Times New Roman" pitchFamily="18" charset="0"/>
              </a:rPr>
              <a:t>, а культурологический характер.</a:t>
            </a:r>
          </a:p>
          <a:p>
            <a:r>
              <a:rPr lang="ru-RU" sz="3500" b="1" dirty="0" smtClean="0">
                <a:solidFill>
                  <a:srgbClr val="00B050"/>
                </a:solidFill>
                <a:latin typeface="Times New Roman" pitchFamily="18" charset="0"/>
                <a:cs typeface="Times New Roman" pitchFamily="18" charset="0"/>
              </a:rPr>
              <a:t>Курс имеет светский характер. </a:t>
            </a:r>
          </a:p>
          <a:p>
            <a:r>
              <a:rPr lang="ru-RU" sz="3500" b="1" dirty="0" smtClean="0">
                <a:latin typeface="Times New Roman" pitchFamily="18" charset="0"/>
                <a:cs typeface="Times New Roman" pitchFamily="18" charset="0"/>
              </a:rPr>
              <a:t>Преподавать данный курс в школе будут педагоги, прошедшие курсовую подготовку.</a:t>
            </a:r>
          </a:p>
          <a:p>
            <a:r>
              <a:rPr lang="ru-RU" sz="3500" b="1" dirty="0" smtClean="0">
                <a:solidFill>
                  <a:srgbClr val="00B050"/>
                </a:solidFill>
                <a:latin typeface="Times New Roman" pitchFamily="18" charset="0"/>
                <a:cs typeface="Times New Roman" pitchFamily="18" charset="0"/>
              </a:rPr>
              <a:t>Содержание всех модулей курса подчинено общей цели – воспитанию личности гражданина России посредством приобщения его к нравственным и мировоззренческим ценностям.</a:t>
            </a:r>
          </a:p>
          <a:p>
            <a:r>
              <a:rPr lang="ru-RU" sz="3500" b="1" dirty="0">
                <a:latin typeface="Times New Roman" pitchFamily="18" charset="0"/>
                <a:cs typeface="Times New Roman" pitchFamily="18" charset="0"/>
              </a:rPr>
              <a:t>Преподавание курса строится на </a:t>
            </a:r>
            <a:r>
              <a:rPr lang="ru-RU" sz="3500" b="1" dirty="0" err="1">
                <a:latin typeface="Times New Roman" pitchFamily="18" charset="0"/>
                <a:cs typeface="Times New Roman" pitchFamily="18" charset="0"/>
              </a:rPr>
              <a:t>безотметочной</a:t>
            </a:r>
            <a:r>
              <a:rPr lang="ru-RU" sz="3500" b="1" dirty="0">
                <a:latin typeface="Times New Roman" pitchFamily="18" charset="0"/>
                <a:cs typeface="Times New Roman" pitchFamily="18" charset="0"/>
              </a:rPr>
              <a:t> </a:t>
            </a:r>
            <a:r>
              <a:rPr lang="ru-RU" sz="3500" b="1" dirty="0" smtClean="0">
                <a:latin typeface="Times New Roman" pitchFamily="18" charset="0"/>
                <a:cs typeface="Times New Roman" pitchFamily="18" charset="0"/>
              </a:rPr>
              <a:t>методике.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checkerboard(across)">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heckerboard(across)">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heckerboard(across)">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heckerboard(across)">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777</Words>
  <Application>Microsoft Office PowerPoint</Application>
  <PresentationFormat>Экран (4:3)</PresentationFormat>
  <Paragraphs>158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Информационно-разъяснительная работа с родителями обучающихся 3-х классов</vt:lpstr>
      <vt:lpstr>Организация работы с родителями (законными представителями) по выбору модуля ОРКСЭ можно разделить на 2 этапа:  1. Подготовительно-ознакомительный (целесообразно проводить с сентября–октября в 3-м кл.) 2. Процедура выбора Контроль за информированием всех родителей (законных представителей) учащихся класса осуществляет классный руководитель.</vt:lpstr>
      <vt:lpstr>  Подготовительно-ознакомительный этап – знакомство с нормативно-правовой основой предмета посредством информирования родителей (законных представителей) о содержании образования и праве осуществить свободный выбор модуля комплексного учебного курса ОРКСЭ для изучения несовершеннолетним обучающимся.  </vt:lpstr>
      <vt:lpstr>Основы религиозных культур и светской этики (ОРКСЭ) – учебный предмет, включён Министерством образования и науки Российской Федерации в школьную программу с 1 сентября 2012 года (в обязательную часть образовательной программы 4 классов начальной школы в объёме 34 часов)</vt:lpstr>
      <vt:lpstr>  Мифы, которые существовали вокруг этого курса.  Миф 1 – в школу придут священнослужители.  Миф 2 – новый предмет будет иметь вероучительный, миссионерский характер.  Миф 3 – учеников одного класса поделят на группы, что приведет к конфликтам между ними.  </vt:lpstr>
      <vt:lpstr> Цель учебного курса ОРКСЭ — формирование у младшего школьника мотиваций к осознанному нравственному поведению, основанному на знании и уважении культурных и религиозных традиций многонационального народа России, а также к диалогу с представителями других культур и мировоззрений. </vt:lpstr>
      <vt:lpstr>Учебный курс «Основы религиозных культур и светской этики» включает 6 модулей: «Основы православной культуры» «Основы исламской культуры» «Основы буддийской культуры» «Основы иудейской культуры» «Основы мировых религиозных культур» «Основы светской этики»   Будет изучаться один из модулей курса по выбору родителей (законных представителей) обучающегося, т.е. 1час в неделю.  </vt:lpstr>
      <vt:lpstr>В каждый модуль включены материалы по истории России и мира, литературе, музыке, живописи и изобразительному искусству, фрагменты биографий известных людей.   </vt:lpstr>
      <vt:lpstr> Основные особенности :  </vt:lpstr>
      <vt:lpstr> Далее следует познакомить с учебной литературой и особенностями каждого модуля.   Учебный модуль «Осно́вы правосла́вной культу́ры». Заявленная цель предмета — ознакомить школьников с историей, культурой и основными ценностями православного христианства.  Учебный модуль «Основы исламской культуры». Знакомит детей с тем, что такое ислам как религия, в чем суть его вероучения, в чем суть его ритуальной практики, какие праздники отмечают мусульмане, какие нравственные правила должны соблюдать мусульмане в повседневной жизни.  Учебный модуль «Основы буддийской культуры». Особое внимание уделяется  отношению человека к окружающей природе; семье, ее ценностях, а также изучается история возникновения буддизма в России, буддийские святыни, праздники в буддийской культуре, ритуалы.  </vt:lpstr>
      <vt:lpstr> Учебный модуль «Основы иудейской культуры». знакомит с основами иудейской духовной традиции и раскрывает ее значение в формировании личности и поведения верующего человека.   Учебный модуль «Основы мировых религиозных культур». дает общее представление о четырех религиях, распространенных в России; понятия истории возникновения религий; знакомит со священными книгами религий мира и нравственными заповедями в религиях мира.  Учебный модуль «Основы светской этики»  рассматривает основные понятия: род и семья, образцы нравственности в культурах разных народов, добро и зло, долг и совесть, честь и достоинство, смысл жизни и счастье, этикет, методы нравственного выбора, т.е. этические нормы и правила поведения.</vt:lpstr>
      <vt:lpstr>Слайд 12</vt:lpstr>
      <vt:lpstr> Практические советы родителям</vt:lpstr>
      <vt:lpstr>  Практические советы о том, как Вы можете помочь своему ребенку в изучении предмета «Основы религиозных культур и светской этики» </vt:lpstr>
      <vt:lpstr>Совет 4. Внимательно следите за моральным равновесием Вашего ребенка; воспитывайте у него благожелательное отношение к людям другого мировоззрения. </vt:lpstr>
      <vt:lpstr>Слайд 16</vt:lpstr>
      <vt:lpstr>Выбор модуля осуществляется в соответствии с регламентом, разработанным Минобразования России. Процедура выбора</vt:lpstr>
      <vt:lpstr>Директору  образовательной организации ________________________________ города Симферополя ________________________________ (Ф.И.О.) </vt:lpstr>
      <vt:lpstr>По каждому классу на основе данных выбора должен быть оформлен отдельный протокол родительского собрания класса . Протокол должен быть подписан классным руководителем и председателем родительского комитета класса. После сбора всех заявлений на собраниях и добора заявлений от отсутствовавших родителей в администрации оформляется лист сводной информации образовательного учреждения. Лист сводной информации подписывается руководителем (директором) образовательного учреждения и председателем родительского комитета образовательного учреждения, скрепляется печатью учреждения. В установленные сроки в органы управления образования передаются:   лист сводной информации по образовательному учреждению (оригинал);  копии протоколов родительских собраний по каждому классу.  </vt:lpstr>
      <vt:lpstr>Слайд 20</vt:lpstr>
      <vt:lpstr>Особенности изучения курса в начальной школе</vt:lpstr>
      <vt:lpstr>Технологии </vt:lpstr>
      <vt:lpstr>Методология </vt:lpstr>
      <vt:lpstr>Конечно же используются и словесные методы</vt:lpstr>
      <vt:lpstr>Формы работы с детьми младшего     школьного возраста:</vt:lpstr>
      <vt:lpstr>На уроке целесообразно использовать:</vt:lpstr>
      <vt:lpstr>Оценивание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Информационно-разъяснительная работа с родителями обучающихся 3-х классов</dc:title>
  <dc:creator>Людмила</dc:creator>
  <cp:lastModifiedBy>Людмила</cp:lastModifiedBy>
  <cp:revision>32</cp:revision>
  <dcterms:created xsi:type="dcterms:W3CDTF">2019-02-28T16:42:15Z</dcterms:created>
  <dcterms:modified xsi:type="dcterms:W3CDTF">2019-03-01T21:03:36Z</dcterms:modified>
</cp:coreProperties>
</file>