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70" r:id="rId3"/>
    <p:sldId id="264" r:id="rId4"/>
    <p:sldId id="259" r:id="rId5"/>
    <p:sldId id="267" r:id="rId6"/>
    <p:sldId id="262" r:id="rId7"/>
    <p:sldId id="263" r:id="rId8"/>
    <p:sldId id="261" r:id="rId9"/>
    <p:sldId id="268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717" autoAdjust="0"/>
  </p:normalViewPr>
  <p:slideViewPr>
    <p:cSldViewPr>
      <p:cViewPr varScale="1">
        <p:scale>
          <a:sx n="86" d="100"/>
          <a:sy n="86" d="100"/>
        </p:scale>
        <p:origin x="-135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0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4213" y="476250"/>
            <a:ext cx="7772400" cy="14700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itchFamily="18" charset="0"/>
                <a:cs typeface="Arial" pitchFamily="34" charset="0"/>
              </a:rPr>
              <a:t>Родительское собрание:</a:t>
            </a:r>
            <a: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Введение  комплексного учебного курса 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«Основы религиозных культур </a:t>
            </a:r>
            <a:br>
              <a:rPr lang="ru-RU" sz="3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и светской этики» </a:t>
            </a:r>
            <a: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endParaRPr lang="ru-RU" sz="3200" b="1" dirty="0" smtClean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Группа 12"/>
          <p:cNvGrpSpPr>
            <a:grpSpLocks/>
          </p:cNvGrpSpPr>
          <p:nvPr/>
        </p:nvGrpSpPr>
        <p:grpSpPr bwMode="auto">
          <a:xfrm>
            <a:off x="169863" y="4143375"/>
            <a:ext cx="8974137" cy="2519363"/>
            <a:chOff x="107504" y="2204864"/>
            <a:chExt cx="8973828" cy="2520280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940152" y="2204864"/>
              <a:ext cx="3141180" cy="2448272"/>
            </a:xfrm>
            <a:prstGeom prst="round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7504" y="2204864"/>
              <a:ext cx="3357222" cy="2520280"/>
            </a:xfrm>
            <a:prstGeom prst="round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059" name="Picture 1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59832" y="2204864"/>
              <a:ext cx="3264363" cy="2448272"/>
            </a:xfrm>
            <a:prstGeom prst="round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C0000"/>
                </a:soli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C0000"/>
                </a:solidFill>
              </a:rPr>
            </a:b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C0000"/>
                </a:solidFill>
              </a:rPr>
              <a:t>Выбор за Вами,</a:t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C0000"/>
                </a:solidFill>
              </a:rPr>
            </a:b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C0000"/>
                </a:solidFill>
              </a:rPr>
              <a:t> родители!</a:t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C0000"/>
                </a:solidFill>
              </a:rPr>
            </a:br>
            <a:endParaRPr lang="ru-RU" b="1" dirty="0" smtClean="0"/>
          </a:p>
        </p:txBody>
      </p:sp>
      <p:pic>
        <p:nvPicPr>
          <p:cNvPr id="3174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76400" y="1447800"/>
            <a:ext cx="6337300" cy="53006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>
            <a:normAutofit/>
          </a:bodyPr>
          <a:lstStyle/>
          <a:p>
            <a:pPr indent="449263" algn="r">
              <a:defRPr/>
            </a:pPr>
            <a: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itchFamily="18" charset="0"/>
                <a:cs typeface="Arial" pitchFamily="34" charset="0"/>
              </a:rPr>
              <a:t>Цели родительского собрания: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600200"/>
            <a:ext cx="8534400" cy="4525963"/>
          </a:xfrm>
        </p:spPr>
        <p:txBody>
          <a:bodyPr/>
          <a:lstStyle/>
          <a:p>
            <a:r>
              <a:rPr lang="ru-RU" dirty="0" smtClean="0"/>
              <a:t>Познакомить родительскую общественность:</a:t>
            </a:r>
          </a:p>
          <a:p>
            <a:pPr>
              <a:buNone/>
            </a:pPr>
            <a:r>
              <a:rPr lang="ru-RU" dirty="0" smtClean="0"/>
              <a:t>   -с курсом «Основы религиозных культур и  светской этики»</a:t>
            </a:r>
          </a:p>
          <a:p>
            <a:pPr>
              <a:buNone/>
            </a:pPr>
            <a:r>
              <a:rPr lang="ru-RU" dirty="0" smtClean="0"/>
              <a:t>   - его структурой</a:t>
            </a:r>
          </a:p>
          <a:p>
            <a:pPr>
              <a:buNone/>
            </a:pPr>
            <a:r>
              <a:rPr lang="ru-RU" dirty="0" smtClean="0"/>
              <a:t>   -задачами и целями</a:t>
            </a:r>
          </a:p>
          <a:p>
            <a:r>
              <a:rPr lang="ru-RU" dirty="0" smtClean="0"/>
              <a:t> Оказать помощь в определении выбора модуля обучения по курсу ОРКСЭ</a:t>
            </a:r>
            <a:endParaRPr lang="ru-RU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4800"/>
            <a:ext cx="3165767" cy="1190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0"/>
            <a:ext cx="6477000" cy="1371600"/>
          </a:xfrm>
        </p:spPr>
        <p:txBody>
          <a:bodyPr>
            <a:normAutofit/>
          </a:bodyPr>
          <a:lstStyle/>
          <a:p>
            <a:pPr indent="449263" algn="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itchFamily="18" charset="0"/>
                <a:cs typeface="Arial" pitchFamily="34" charset="0"/>
              </a:rPr>
              <a:t>Нормативные основы разработки предмета ОРКСЭ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2400" y="1920875"/>
            <a:ext cx="88392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2800" b="1" dirty="0">
                <a:latin typeface="+mn-lt"/>
              </a:rPr>
              <a:t>Поручение Президента РФ </a:t>
            </a:r>
            <a:r>
              <a:rPr lang="ru-RU" sz="2800" b="1" dirty="0" smtClean="0">
                <a:latin typeface="+mn-lt"/>
              </a:rPr>
              <a:t> и </a:t>
            </a:r>
            <a:r>
              <a:rPr lang="ru-RU" sz="2800" b="1" dirty="0">
                <a:latin typeface="+mn-lt"/>
              </a:rPr>
              <a:t>Распоряжения </a:t>
            </a:r>
            <a:r>
              <a:rPr lang="ru-RU" sz="2800" b="1" dirty="0" smtClean="0">
                <a:latin typeface="+mn-lt"/>
              </a:rPr>
              <a:t>     Председателя </a:t>
            </a:r>
            <a:r>
              <a:rPr lang="ru-RU" sz="2800" b="1" dirty="0">
                <a:latin typeface="+mn-lt"/>
              </a:rPr>
              <a:t>Правительства </a:t>
            </a:r>
            <a:r>
              <a:rPr lang="ru-RU" sz="2800" b="1" dirty="0" smtClean="0">
                <a:latin typeface="+mn-lt"/>
              </a:rPr>
              <a:t>РФ</a:t>
            </a:r>
          </a:p>
          <a:p>
            <a:pPr indent="457200">
              <a:spcBef>
                <a:spcPts val="0"/>
              </a:spcBef>
              <a:defRPr/>
            </a:pPr>
            <a:endParaRPr lang="ru-RU" sz="2800" b="1" dirty="0" smtClean="0">
              <a:latin typeface="+mn-lt"/>
            </a:endParaRPr>
          </a:p>
          <a:p>
            <a:pPr indent="457200">
              <a:buFont typeface="Wingdings" pitchFamily="2" charset="2"/>
              <a:buChar char="Ø"/>
              <a:defRPr/>
            </a:pPr>
            <a:r>
              <a:rPr lang="ru-RU" sz="2800" b="1" dirty="0" smtClean="0"/>
              <a:t>Закон «Об образовании»</a:t>
            </a:r>
            <a:endParaRPr lang="ru-RU" sz="2800" b="1" dirty="0">
              <a:latin typeface="+mn-lt"/>
            </a:endParaRPr>
          </a:p>
          <a:p>
            <a:pPr indent="457200">
              <a:spcBef>
                <a:spcPts val="0"/>
              </a:spcBef>
              <a:defRPr/>
            </a:pPr>
            <a:endParaRPr lang="ru-RU" sz="2800" b="1" dirty="0">
              <a:latin typeface="+mn-lt"/>
            </a:endParaRPr>
          </a:p>
          <a:p>
            <a:pPr indent="4572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2800" b="1" dirty="0">
                <a:latin typeface="+mn-lt"/>
              </a:rPr>
              <a:t>ФГОС начального общего </a:t>
            </a:r>
            <a:r>
              <a:rPr lang="ru-RU" sz="2800" b="1" dirty="0" smtClean="0">
                <a:latin typeface="+mn-lt"/>
              </a:rPr>
              <a:t>образования</a:t>
            </a:r>
            <a:endParaRPr lang="ru-RU" sz="2800" b="1" dirty="0">
              <a:latin typeface="+mn-lt"/>
            </a:endParaRPr>
          </a:p>
          <a:p>
            <a:pPr indent="457200">
              <a:spcBef>
                <a:spcPts val="0"/>
              </a:spcBef>
              <a:defRPr/>
            </a:pPr>
            <a:endParaRPr lang="ru-RU" sz="2800" b="1" dirty="0">
              <a:latin typeface="+mn-lt"/>
            </a:endParaRPr>
          </a:p>
          <a:p>
            <a:pPr indent="4572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2800" b="1" dirty="0">
                <a:latin typeface="+mn-lt"/>
              </a:rPr>
              <a:t>Примерные программы духовно-нравственного развития и воспитания обучающихся на ступенях начальной и основной </a:t>
            </a:r>
            <a:r>
              <a:rPr lang="ru-RU" sz="2800" b="1" dirty="0" smtClean="0">
                <a:latin typeface="+mn-lt"/>
              </a:rPr>
              <a:t>школ</a:t>
            </a:r>
            <a:endParaRPr lang="ru-RU" sz="2800" b="1" dirty="0">
              <a:latin typeface="+mn-lt"/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28600"/>
            <a:ext cx="3352800" cy="137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Текст 8"/>
          <p:cNvSpPr>
            <a:spLocks noGrp="1"/>
          </p:cNvSpPr>
          <p:nvPr>
            <p:ph type="body" sz="half" idx="2"/>
          </p:nvPr>
        </p:nvSpPr>
        <p:spPr>
          <a:xfrm>
            <a:off x="152400" y="1752600"/>
            <a:ext cx="8915400" cy="4643437"/>
          </a:xfrm>
        </p:spPr>
        <p:txBody>
          <a:bodyPr>
            <a:normAutofit/>
          </a:bodyPr>
          <a:lstStyle/>
          <a:p>
            <a:r>
              <a:rPr lang="ru-RU" sz="2800" b="1" i="1" dirty="0" smtClean="0"/>
              <a:t>В соответствии с новыми ФГОС с 2012 года во всех субъектах РФ в процесс обучения вводится новая область знания: «Основы духовно-нравственной культуры народов России»</a:t>
            </a:r>
          </a:p>
        </p:txBody>
      </p:sp>
      <p:pic>
        <p:nvPicPr>
          <p:cNvPr id="2051" name="Содержимое 12" descr="новая школа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38400" y="3757613"/>
            <a:ext cx="4487863" cy="3100387"/>
          </a:xfrm>
        </p:spPr>
      </p:pic>
      <p:pic>
        <p:nvPicPr>
          <p:cNvPr id="2052" name="Picture 3" descr="C:\Users\Asus\Desktop\стандар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52400"/>
            <a:ext cx="4143375" cy="157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228600"/>
            <a:ext cx="3165767" cy="1190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1773238"/>
            <a:ext cx="8785225" cy="4535487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ru-RU" sz="2800" b="1" dirty="0" smtClean="0"/>
              <a:t>         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формирование у младшего школьника</a:t>
            </a:r>
            <a:endParaRPr lang="ru-RU" sz="2800" b="1" dirty="0" smtClean="0"/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/>
              <a:t>	мотиваций к осознанному нравственному поведению, основанному на знании и уважении культурных и религиозных традиций многонационального народа России, а также к диалогу с представителями других культур и мировоззрений.</a:t>
            </a:r>
            <a:r>
              <a:rPr lang="ru-RU" sz="2800" dirty="0" smtClean="0"/>
              <a:t> </a:t>
            </a:r>
            <a:r>
              <a:rPr lang="ru-RU" sz="2800" b="1" dirty="0" smtClean="0"/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3300" b="1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dirty="0" smtClean="0"/>
              <a:t> 	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2286000" y="152400"/>
            <a:ext cx="6629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49263" algn="r">
              <a:defRPr/>
            </a:pPr>
            <a:r>
              <a:rPr lang="ru-RU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Цель учебного курса </a:t>
            </a:r>
            <a: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ОРКСЭ:</a:t>
            </a:r>
          </a:p>
          <a:p>
            <a:pPr algn="ctr"/>
            <a:endParaRPr lang="ru-RU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3165767" cy="1190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362201" y="119063"/>
            <a:ext cx="66373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449263" algn="r">
              <a:defRPr/>
            </a:pPr>
            <a:r>
              <a:rPr lang="ru-RU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Задачи учебного курса ОРКСЭ:</a:t>
            </a:r>
            <a:endParaRPr lang="ru-RU" sz="3200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395288" y="1319213"/>
            <a:ext cx="8353425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1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 знакомство обучающихся с основами православной, мусульманской, буддийской, иудейской культур, основами мировых религиозных культур и светской этики;</a:t>
            </a:r>
          </a:p>
          <a:p>
            <a:pPr algn="just"/>
            <a:endParaRPr lang="ru-RU" sz="1900" b="1" dirty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ru-RU" sz="1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 развитие представлений младшего подростка о значении нравственных норм и ценностей для достойной жизни личности, семьи, общества;</a:t>
            </a:r>
          </a:p>
          <a:p>
            <a:pPr algn="just" eaLnBrk="0" hangingPunct="0"/>
            <a:endParaRPr lang="ru-RU" sz="1900" b="1" dirty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ru-RU" sz="1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обобщение знаний, понятий и представлений о духовной культуре и морали, полученных обучающимися в начальной школе, и формирование у них ценностно-смысловых мировоззренческих основ, обеспечивающих целостное восприятие отечественной истории и культуры при изучении гуманитарных предметов на ступени основной школы;</a:t>
            </a:r>
          </a:p>
          <a:p>
            <a:pPr algn="just" eaLnBrk="0" hangingPunct="0"/>
            <a:endParaRPr lang="ru-RU" sz="1900" b="1" dirty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ru-RU" sz="1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 развитие способностей младших школьников к общению в </a:t>
            </a:r>
            <a:r>
              <a:rPr lang="ru-RU" sz="1900" b="1" dirty="0" err="1">
                <a:latin typeface="Times New Roman" pitchFamily="18" charset="0"/>
                <a:cs typeface="Times New Roman" pitchFamily="18" charset="0"/>
              </a:rPr>
              <a:t>полиэтнической</a:t>
            </a: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900" b="1" dirty="0" err="1">
                <a:latin typeface="Times New Roman" pitchFamily="18" charset="0"/>
                <a:cs typeface="Times New Roman" pitchFamily="18" charset="0"/>
              </a:rPr>
              <a:t>многоконфессиональной</a:t>
            </a: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 среде на основе взаимного уважения и диалога во имя общественного мира и согласия</a:t>
            </a: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3165767" cy="1190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3165767" cy="1190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621063" y="188913"/>
            <a:ext cx="46941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r">
              <a:defRPr/>
            </a:pPr>
            <a:r>
              <a:rPr lang="ru-RU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Курс  ОРКСЭ</a:t>
            </a:r>
            <a:r>
              <a:rPr lang="ru-RU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:</a:t>
            </a: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52400" y="1828800"/>
            <a:ext cx="8763000" cy="338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носит культурологический характер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altLang="zh-CN" sz="2000" b="1" i="0" u="none" strike="noStrike" cap="none" normalizeH="0" baseline="0" dirty="0" smtClean="0">
              <a:ln>
                <a:noFill/>
              </a:ln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altLang="zh-CN" b="1" i="0" u="none" strike="noStrike" cap="none" normalizeH="0" baseline="0" dirty="0" smtClean="0">
              <a:ln>
                <a:noFill/>
              </a:ln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носит светский характер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altLang="zh-CN" sz="2000" b="1" dirty="0" smtClean="0"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altLang="zh-CN" b="1" i="0" u="none" strike="noStrike" cap="none" normalizeH="0" baseline="0" dirty="0" smtClean="0">
              <a:ln>
                <a:noFill/>
              </a:ln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применяется  </a:t>
            </a:r>
            <a:r>
              <a:rPr kumimoji="0" lang="ru-RU" altLang="zh-CN" sz="2000" b="1" i="0" u="none" strike="noStrike" cap="none" normalizeH="0" baseline="0" dirty="0" err="1" smtClean="0">
                <a:ln>
                  <a:noFill/>
                </a:ln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безотметочная</a:t>
            </a: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 методика  преподавания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altLang="zh-CN" sz="2000" b="1" i="0" u="none" strike="noStrike" cap="none" normalizeH="0" baseline="0" dirty="0" smtClean="0">
              <a:ln>
                <a:noFill/>
              </a:ln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altLang="zh-CN" b="1" i="0" u="none" strike="noStrike" cap="none" normalizeH="0" baseline="0" dirty="0" smtClean="0">
              <a:ln>
                <a:noFill/>
              </a:ln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учитываются психологические особенности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младшего подросткового возраста в преподавании курса</a:t>
            </a:r>
            <a:endParaRPr kumimoji="0" lang="ru-RU" altLang="zh-CN" sz="2800" b="1" i="0" u="none" strike="noStrike" cap="none" normalizeH="0" baseline="0" dirty="0" smtClean="0">
              <a:ln>
                <a:noFill/>
              </a:ln>
              <a:effectLst/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827088" y="1341438"/>
            <a:ext cx="7416800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just"/>
            <a:endParaRPr lang="ru-RU" sz="2800" dirty="0" smtClean="0">
              <a:ea typeface="Times New Roman" pitchFamily="18" charset="0"/>
              <a:cs typeface="Arial" pitchFamily="34" charset="0"/>
            </a:endParaRPr>
          </a:p>
          <a:p>
            <a:pPr indent="457200" algn="just"/>
            <a:r>
              <a:rPr lang="ru-RU" sz="2400" b="1" dirty="0" smtClean="0">
                <a:ea typeface="Times New Roman" pitchFamily="18" charset="0"/>
                <a:cs typeface="Arial" pitchFamily="34" charset="0"/>
              </a:rPr>
              <a:t>1.Основы </a:t>
            </a:r>
            <a:r>
              <a:rPr lang="ru-RU" sz="2400" b="1" dirty="0">
                <a:ea typeface="Times New Roman" pitchFamily="18" charset="0"/>
                <a:cs typeface="Arial" pitchFamily="34" charset="0"/>
              </a:rPr>
              <a:t>православной </a:t>
            </a:r>
            <a:r>
              <a:rPr lang="ru-RU" sz="2400" b="1" dirty="0" smtClean="0">
                <a:ea typeface="Times New Roman" pitchFamily="18" charset="0"/>
                <a:cs typeface="Arial" pitchFamily="34" charset="0"/>
              </a:rPr>
              <a:t>культуры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indent="457200" algn="just"/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indent="457200" algn="just" eaLnBrk="0" hangingPunct="0"/>
            <a:r>
              <a:rPr lang="ru-RU" sz="2400" b="1" dirty="0" smtClean="0">
                <a:ea typeface="Times New Roman" pitchFamily="18" charset="0"/>
                <a:cs typeface="Arial" pitchFamily="34" charset="0"/>
              </a:rPr>
              <a:t>2.Основы </a:t>
            </a:r>
            <a:r>
              <a:rPr lang="ru-RU" sz="2400" b="1" dirty="0">
                <a:ea typeface="Times New Roman" pitchFamily="18" charset="0"/>
                <a:cs typeface="Arial" pitchFamily="34" charset="0"/>
              </a:rPr>
              <a:t>исламской </a:t>
            </a:r>
            <a:r>
              <a:rPr lang="ru-RU" sz="2400" b="1" dirty="0" smtClean="0">
                <a:ea typeface="Times New Roman" pitchFamily="18" charset="0"/>
                <a:cs typeface="Arial" pitchFamily="34" charset="0"/>
              </a:rPr>
              <a:t>культуры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indent="457200" algn="just" eaLnBrk="0" hangingPunct="0"/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indent="457200" algn="just" eaLnBrk="0" hangingPunct="0"/>
            <a:r>
              <a:rPr lang="ru-RU" sz="2400" b="1" dirty="0" smtClean="0">
                <a:ea typeface="Times New Roman" pitchFamily="18" charset="0"/>
                <a:cs typeface="Arial" pitchFamily="34" charset="0"/>
              </a:rPr>
              <a:t>3.Основы </a:t>
            </a:r>
            <a:r>
              <a:rPr lang="ru-RU" sz="2400" b="1" dirty="0">
                <a:ea typeface="Times New Roman" pitchFamily="18" charset="0"/>
                <a:cs typeface="Arial" pitchFamily="34" charset="0"/>
              </a:rPr>
              <a:t>буддийской </a:t>
            </a:r>
            <a:r>
              <a:rPr lang="ru-RU" sz="2400" b="1" dirty="0" smtClean="0">
                <a:ea typeface="Times New Roman" pitchFamily="18" charset="0"/>
                <a:cs typeface="Arial" pitchFamily="34" charset="0"/>
              </a:rPr>
              <a:t>культуры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indent="457200" algn="just" eaLnBrk="0" hangingPunct="0"/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indent="457200" algn="just" eaLnBrk="0" hangingPunct="0"/>
            <a:r>
              <a:rPr lang="ru-RU" sz="2400" b="1" dirty="0" smtClean="0">
                <a:ea typeface="Times New Roman" pitchFamily="18" charset="0"/>
                <a:cs typeface="Arial" pitchFamily="34" charset="0"/>
              </a:rPr>
              <a:t>4.Основы </a:t>
            </a:r>
            <a:r>
              <a:rPr lang="ru-RU" sz="2400" b="1" dirty="0">
                <a:ea typeface="Times New Roman" pitchFamily="18" charset="0"/>
                <a:cs typeface="Arial" pitchFamily="34" charset="0"/>
              </a:rPr>
              <a:t>иудейской </a:t>
            </a:r>
            <a:r>
              <a:rPr lang="ru-RU" sz="2400" b="1" dirty="0" smtClean="0">
                <a:ea typeface="Times New Roman" pitchFamily="18" charset="0"/>
                <a:cs typeface="Arial" pitchFamily="34" charset="0"/>
              </a:rPr>
              <a:t>культуры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indent="457200" algn="just" eaLnBrk="0" hangingPunct="0"/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indent="457200" algn="just" eaLnBrk="0" hangingPunct="0"/>
            <a:r>
              <a:rPr lang="ru-RU" sz="2400" b="1" dirty="0" smtClean="0">
                <a:ea typeface="Times New Roman" pitchFamily="18" charset="0"/>
                <a:cs typeface="Arial" pitchFamily="34" charset="0"/>
              </a:rPr>
              <a:t>5.Основы </a:t>
            </a:r>
            <a:r>
              <a:rPr lang="ru-RU" sz="2400" b="1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>
                <a:ea typeface="Times New Roman" pitchFamily="18" charset="0"/>
                <a:cs typeface="Arial" pitchFamily="34" charset="0"/>
              </a:rPr>
              <a:t>религиозных </a:t>
            </a:r>
            <a:r>
              <a:rPr lang="ru-RU" sz="2400" b="1" dirty="0" smtClean="0">
                <a:ea typeface="Times New Roman" pitchFamily="18" charset="0"/>
                <a:cs typeface="Arial" pitchFamily="34" charset="0"/>
              </a:rPr>
              <a:t>культур народов России</a:t>
            </a:r>
          </a:p>
          <a:p>
            <a:pPr indent="457200" algn="just" eaLnBrk="0" hangingPunct="0"/>
            <a:endParaRPr lang="ru-RU" sz="2400" b="1" dirty="0" smtClean="0">
              <a:ea typeface="Times New Roman" pitchFamily="18" charset="0"/>
              <a:cs typeface="Arial" pitchFamily="34" charset="0"/>
            </a:endParaRPr>
          </a:p>
          <a:p>
            <a:pPr indent="457200" algn="just" eaLnBrk="0" hangingPunct="0"/>
            <a:r>
              <a:rPr lang="ru-RU" sz="2400" b="1" dirty="0" smtClean="0">
                <a:ea typeface="Times New Roman" pitchFamily="18" charset="0"/>
                <a:cs typeface="Arial" pitchFamily="34" charset="0"/>
              </a:rPr>
              <a:t>6.Основы </a:t>
            </a:r>
            <a:r>
              <a:rPr lang="ru-RU" sz="2400" b="1" dirty="0">
                <a:ea typeface="Times New Roman" pitchFamily="18" charset="0"/>
                <a:cs typeface="Arial" pitchFamily="34" charset="0"/>
              </a:rPr>
              <a:t>светской </a:t>
            </a:r>
            <a:r>
              <a:rPr lang="ru-RU" sz="2400" b="1" dirty="0" smtClean="0">
                <a:ea typeface="Times New Roman" pitchFamily="18" charset="0"/>
                <a:cs typeface="Arial" pitchFamily="34" charset="0"/>
              </a:rPr>
              <a:t>этики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4600" y="188913"/>
            <a:ext cx="6477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ctr">
              <a:defRPr/>
            </a:pPr>
            <a:r>
              <a:rPr lang="ru-RU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Комплексный учебный курс </a:t>
            </a:r>
            <a: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для общеобразовательных </a:t>
            </a:r>
            <a:r>
              <a:rPr lang="ru-RU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учреждений</a:t>
            </a:r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3165767" cy="1190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762000"/>
            <a:ext cx="8534400" cy="1371600"/>
          </a:xfrm>
        </p:spPr>
        <p:txBody>
          <a:bodyPr anchor="b" anchorCtr="0">
            <a:noAutofit/>
          </a:bodyPr>
          <a:lstStyle/>
          <a:p>
            <a:pPr indent="449263" algn="r" eaLnBrk="1" hangingPunct="1">
              <a:defRPr/>
            </a:pPr>
            <a:r>
              <a:rPr lang="ru-RU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Структура комплексного учебного курса</a:t>
            </a:r>
            <a:br>
              <a:rPr lang="ru-RU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ru-RU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«Основы религиозных культур и светской этики»(34 часа)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2286000"/>
            <a:ext cx="8229600" cy="3840163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1.Духовные ценности и нравственные идеалы в жизни человека и общества </a:t>
            </a:r>
            <a:r>
              <a:rPr lang="ru-RU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(1 час)</a:t>
            </a:r>
            <a:endParaRPr lang="ru-RU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ru-RU" b="1" dirty="0" smtClean="0"/>
              <a:t>2.Основы традиционных религий и светской этики </a:t>
            </a:r>
            <a:r>
              <a:rPr lang="ru-RU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(16 часов)</a:t>
            </a:r>
            <a:endParaRPr lang="ru-RU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ru-RU" b="1" dirty="0" smtClean="0"/>
              <a:t>3.Традиционные религии и этика в России 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(13 часов)</a:t>
            </a:r>
            <a:endParaRPr lang="ru-RU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ru-RU" b="1" dirty="0" smtClean="0"/>
              <a:t> 4.Духовные традиции многонационального народа России </a:t>
            </a:r>
            <a:r>
              <a:rPr lang="ru-RU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(4 часа)</a:t>
            </a:r>
            <a:endParaRPr lang="ru-RU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100" dirty="0" smtClean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457200"/>
            <a:ext cx="3165767" cy="1190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333</Words>
  <Application>Microsoft Office PowerPoint</Application>
  <PresentationFormat>Экран (4:3)</PresentationFormat>
  <Paragraphs>61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    Родительское собрание: Введение  комплексного учебного курса  «Основы религиозных культур  и светской этики»  </vt:lpstr>
      <vt:lpstr>Цели родительского собрания:</vt:lpstr>
      <vt:lpstr>Нормативные основы разработки предмета ОРКСЭ</vt:lpstr>
      <vt:lpstr>Слайд 4</vt:lpstr>
      <vt:lpstr>Слайд 5</vt:lpstr>
      <vt:lpstr>Слайд 6</vt:lpstr>
      <vt:lpstr>Слайд 7</vt:lpstr>
      <vt:lpstr>Слайд 8</vt:lpstr>
      <vt:lpstr>Структура комплексного учебного курса «Основы религиозных культур и светской этики»(34 часа)</vt:lpstr>
      <vt:lpstr> Выбор за Вами,  родители!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</dc:creator>
  <cp:lastModifiedBy>ASUS</cp:lastModifiedBy>
  <cp:revision>15</cp:revision>
  <dcterms:created xsi:type="dcterms:W3CDTF">2013-04-04T17:17:26Z</dcterms:created>
  <dcterms:modified xsi:type="dcterms:W3CDTF">2024-02-21T19:21:16Z</dcterms:modified>
</cp:coreProperties>
</file>