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4" r:id="rId4"/>
    <p:sldId id="259" r:id="rId5"/>
    <p:sldId id="267" r:id="rId6"/>
    <p:sldId id="262" r:id="rId7"/>
    <p:sldId id="263" r:id="rId8"/>
    <p:sldId id="261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86" d="100"/>
          <a:sy n="86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Родительское собрание: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Введение  комплексного учебного курса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«Основы религиозных культур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и светской этики»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169863" y="4143375"/>
            <a:ext cx="8974137" cy="2519363"/>
            <a:chOff x="107504" y="2204864"/>
            <a:chExt cx="8973828" cy="252028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0152" y="2204864"/>
              <a:ext cx="3141180" cy="24482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204864"/>
              <a:ext cx="3357222" cy="2520280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2204864"/>
              <a:ext cx="3264363" cy="24482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Выбор за Вами,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 родители!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endParaRPr lang="ru-RU" b="1" dirty="0" smtClean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447800"/>
            <a:ext cx="6337300" cy="530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indent="449263" algn="r"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Цели родительского собрания: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ru-RU" dirty="0" smtClean="0"/>
              <a:t>Познакомить родительскую общественность:</a:t>
            </a:r>
          </a:p>
          <a:p>
            <a:pPr>
              <a:buNone/>
            </a:pPr>
            <a:r>
              <a:rPr lang="ru-RU" dirty="0" smtClean="0"/>
              <a:t>   -с курсом «Основы религиозных культур и  светской этики»</a:t>
            </a:r>
          </a:p>
          <a:p>
            <a:pPr>
              <a:buNone/>
            </a:pPr>
            <a:r>
              <a:rPr lang="ru-RU" dirty="0" smtClean="0"/>
              <a:t>   - его структурой</a:t>
            </a:r>
          </a:p>
          <a:p>
            <a:pPr>
              <a:buNone/>
            </a:pPr>
            <a:r>
              <a:rPr lang="ru-RU" dirty="0" smtClean="0"/>
              <a:t>   -задачами и целями</a:t>
            </a:r>
          </a:p>
          <a:p>
            <a:r>
              <a:rPr lang="ru-RU" dirty="0" smtClean="0"/>
              <a:t> Оказать помощь в определении выбора модуля обучения по курсу ОРКСЭ</a:t>
            </a: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477000" cy="1371600"/>
          </a:xfrm>
        </p:spPr>
        <p:txBody>
          <a:bodyPr>
            <a:normAutofit/>
          </a:bodyPr>
          <a:lstStyle/>
          <a:p>
            <a:pPr indent="449263"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Нормативные основы разработки предмета ОРКСЭ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920875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800" b="1" dirty="0">
                <a:latin typeface="+mn-lt"/>
              </a:rPr>
              <a:t>Поручение Президента РФ </a:t>
            </a:r>
            <a:r>
              <a:rPr lang="ru-RU" sz="2800" b="1" dirty="0" smtClean="0">
                <a:latin typeface="+mn-lt"/>
              </a:rPr>
              <a:t> и </a:t>
            </a:r>
            <a:r>
              <a:rPr lang="ru-RU" sz="2800" b="1" dirty="0">
                <a:latin typeface="+mn-lt"/>
              </a:rPr>
              <a:t>Распоряжения </a:t>
            </a:r>
            <a:r>
              <a:rPr lang="ru-RU" sz="2800" b="1" dirty="0" smtClean="0">
                <a:latin typeface="+mn-lt"/>
              </a:rPr>
              <a:t>     Председателя </a:t>
            </a:r>
            <a:r>
              <a:rPr lang="ru-RU" sz="2800" b="1" dirty="0">
                <a:latin typeface="+mn-lt"/>
              </a:rPr>
              <a:t>Правительства </a:t>
            </a:r>
            <a:r>
              <a:rPr lang="ru-RU" sz="2800" b="1" dirty="0" smtClean="0">
                <a:latin typeface="+mn-lt"/>
              </a:rPr>
              <a:t>РФ</a:t>
            </a:r>
          </a:p>
          <a:p>
            <a:pPr indent="457200">
              <a:spcBef>
                <a:spcPts val="0"/>
              </a:spcBef>
              <a:defRPr/>
            </a:pPr>
            <a:endParaRPr lang="ru-RU" sz="2800" b="1" dirty="0" smtClean="0">
              <a:latin typeface="+mn-lt"/>
            </a:endParaRPr>
          </a:p>
          <a:p>
            <a:pPr indent="457200">
              <a:buFont typeface="Wingdings" pitchFamily="2" charset="2"/>
              <a:buChar char="Ø"/>
              <a:defRPr/>
            </a:pPr>
            <a:r>
              <a:rPr lang="ru-RU" sz="2800" b="1" dirty="0" smtClean="0"/>
              <a:t>Закон «Об образовании»</a:t>
            </a:r>
            <a:endParaRPr lang="ru-RU" sz="2800" b="1" dirty="0">
              <a:latin typeface="+mn-lt"/>
            </a:endParaRPr>
          </a:p>
          <a:p>
            <a:pPr indent="457200">
              <a:spcBef>
                <a:spcPts val="0"/>
              </a:spcBef>
              <a:defRPr/>
            </a:pPr>
            <a:endParaRPr lang="ru-RU" sz="2800" b="1" dirty="0">
              <a:latin typeface="+mn-lt"/>
            </a:endParaRPr>
          </a:p>
          <a:p>
            <a:pPr indent="4572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800" b="1" dirty="0">
                <a:latin typeface="+mn-lt"/>
              </a:rPr>
              <a:t>ФГОС начального общего </a:t>
            </a:r>
            <a:r>
              <a:rPr lang="ru-RU" sz="2800" b="1" dirty="0" smtClean="0">
                <a:latin typeface="+mn-lt"/>
              </a:rPr>
              <a:t>образования</a:t>
            </a:r>
            <a:endParaRPr lang="ru-RU" sz="2800" b="1" dirty="0">
              <a:latin typeface="+mn-lt"/>
            </a:endParaRPr>
          </a:p>
          <a:p>
            <a:pPr indent="457200">
              <a:spcBef>
                <a:spcPts val="0"/>
              </a:spcBef>
              <a:defRPr/>
            </a:pPr>
            <a:endParaRPr lang="ru-RU" sz="2800" b="1" dirty="0">
              <a:latin typeface="+mn-lt"/>
            </a:endParaRPr>
          </a:p>
          <a:p>
            <a:pPr indent="4572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800" b="1" dirty="0">
                <a:latin typeface="+mn-lt"/>
              </a:rPr>
              <a:t>Примерные программы духовно-нравственного развития и воспитания обучающихся на ступенях начальной и основной </a:t>
            </a:r>
            <a:r>
              <a:rPr lang="ru-RU" sz="2800" b="1" dirty="0" smtClean="0">
                <a:latin typeface="+mn-lt"/>
              </a:rPr>
              <a:t>школ</a:t>
            </a:r>
            <a:endParaRPr lang="ru-RU" sz="2800" b="1" dirty="0">
              <a:latin typeface="+mn-lt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352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8915400" cy="4643437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 соответствии с новыми ФГОС с 2012 года во всех субъектах РФ в процесс обучения вводится новая область знания: «Основы духовно-нравственной культуры народов России»</a:t>
            </a:r>
          </a:p>
        </p:txBody>
      </p:sp>
      <p:pic>
        <p:nvPicPr>
          <p:cNvPr id="2051" name="Содержимое 12" descr="новая школ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3757613"/>
            <a:ext cx="4487863" cy="3100387"/>
          </a:xfrm>
        </p:spPr>
      </p:pic>
      <p:pic>
        <p:nvPicPr>
          <p:cNvPr id="2052" name="Picture 3" descr="C:\Users\Asus\Desktop\станд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414337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85225" cy="453548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  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у младшего школьника</a:t>
            </a:r>
            <a:endParaRPr lang="ru-RU" sz="2800" b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	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  <a:r>
              <a:rPr lang="ru-RU" sz="2800" dirty="0" smtClean="0"/>
              <a:t> </a:t>
            </a:r>
            <a:r>
              <a:rPr lang="ru-RU" sz="2800" b="1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3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	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0" y="1524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r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Цель учебного курса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ОРКСЭ: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62201" y="119063"/>
            <a:ext cx="6637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r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Задачи учебного курса ОРКСЭ:</a:t>
            </a:r>
            <a:endParaRPr lang="ru-RU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95288" y="1319213"/>
            <a:ext cx="83534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знакомство обучающихся с основами православной, мусульманской, буддийской, иудейской культур, основами мировых религиозных культур и светской этики;</a:t>
            </a:r>
          </a:p>
          <a:p>
            <a:pPr algn="just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pPr algn="just" eaLnBrk="0" hangingPunct="0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обобщение 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</a:p>
          <a:p>
            <a:pPr algn="just" eaLnBrk="0" hangingPunct="0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развитие способностей младших школьников к общению в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полиэтнической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многоконфессиональной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среде на основе взаимного уважения и диалога во имя общественного мира и согласия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1063" y="188913"/>
            <a:ext cx="4694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r"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Курс  ОРКСЭ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2400" y="1828800"/>
            <a:ext cx="8763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носит культурологический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носит светский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zh-CN" sz="20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применяется  </a:t>
            </a:r>
            <a:r>
              <a:rPr kumimoji="0" lang="ru-RU" altLang="zh-CN" sz="2000" b="1" i="0" u="none" strike="noStrike" cap="none" normalizeH="0" baseline="0" dirty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безотметочная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методика  преподавания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учитываются психологические особенности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младшего подросткового возраста в преподавании курса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827088" y="1341438"/>
            <a:ext cx="7416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indent="457200" algn="just"/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1.Основы 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православной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400" b="1" dirty="0">
              <a:ea typeface="Times New Roman" pitchFamily="18" charset="0"/>
              <a:cs typeface="Arial" pitchFamily="34" charset="0"/>
            </a:endParaRPr>
          </a:p>
          <a:p>
            <a:pPr indent="457200" algn="just"/>
            <a:endParaRPr lang="ru-RU" sz="24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2.Основы 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исламской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4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4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3.Основы 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буддийской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4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4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4.Основы 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иудейской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4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4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5.Основы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религиозных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культур народов России</a:t>
            </a:r>
          </a:p>
          <a:p>
            <a:pPr indent="457200" algn="just" eaLnBrk="0" hangingPunct="0"/>
            <a:endParaRPr lang="ru-RU" sz="2400" b="1" dirty="0" smtClean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6.Основы 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светской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этики</a:t>
            </a:r>
            <a:endParaRPr lang="ru-RU" sz="24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188913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Комплексный учебный курс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для общеобразовательных 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учреждений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534400" cy="1371600"/>
          </a:xfrm>
        </p:spPr>
        <p:txBody>
          <a:bodyPr anchor="b" anchorCtr="0">
            <a:noAutofit/>
          </a:bodyPr>
          <a:lstStyle/>
          <a:p>
            <a:pPr indent="449263" algn="r" eaLnBrk="1" hangingPunct="1"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Структура комплексного учебного курса</a:t>
            </a:r>
            <a:b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«Основы религиозных культур и светской этики»(34 часа)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1.Духовные ценности и нравственные идеалы в жизни человека и общества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 час)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 smtClean="0"/>
              <a:t>2.Основы традиционных религий и светской этики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(16 часов)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 smtClean="0"/>
              <a:t>3.Традиционные религии и этика в России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(13 часов)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 smtClean="0"/>
              <a:t> 4.Духовные традиции многонационального народа России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(4 часа)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100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333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  Родительское собрание: Введение  комплексного учебного курса  «Основы религиозных культур  и светской этики»  </vt:lpstr>
      <vt:lpstr>Цели родительского собрания:</vt:lpstr>
      <vt:lpstr>Нормативные основы разработки предмета ОРКСЭ</vt:lpstr>
      <vt:lpstr>Слайд 4</vt:lpstr>
      <vt:lpstr>Слайд 5</vt:lpstr>
      <vt:lpstr>Слайд 6</vt:lpstr>
      <vt:lpstr>Слайд 7</vt:lpstr>
      <vt:lpstr>Слайд 8</vt:lpstr>
      <vt:lpstr>Структура комплексного учебного курса «Основы религиозных культур и светской этики»(34 часа)</vt:lpstr>
      <vt:lpstr> Выбор за Вами,  родители!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ASUS</cp:lastModifiedBy>
  <cp:revision>15</cp:revision>
  <dcterms:created xsi:type="dcterms:W3CDTF">2013-04-04T17:17:26Z</dcterms:created>
  <dcterms:modified xsi:type="dcterms:W3CDTF">2024-02-21T19:21:16Z</dcterms:modified>
</cp:coreProperties>
</file>