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sldIdLst>
    <p:sldId id="256" r:id="rId3"/>
    <p:sldId id="257" r:id="rId4"/>
    <p:sldId id="285" r:id="rId5"/>
    <p:sldId id="283" r:id="rId6"/>
    <p:sldId id="286" r:id="rId7"/>
    <p:sldId id="260" r:id="rId8"/>
    <p:sldId id="281" r:id="rId9"/>
    <p:sldId id="272" r:id="rId10"/>
    <p:sldId id="282" r:id="rId11"/>
    <p:sldId id="274" r:id="rId12"/>
    <p:sldId id="278" r:id="rId13"/>
    <p:sldId id="279" r:id="rId14"/>
    <p:sldId id="261" r:id="rId15"/>
    <p:sldId id="280" r:id="rId16"/>
    <p:sldId id="258" r:id="rId17"/>
    <p:sldId id="263" r:id="rId18"/>
    <p:sldId id="273" r:id="rId19"/>
    <p:sldId id="267" r:id="rId20"/>
    <p:sldId id="268" r:id="rId21"/>
    <p:sldId id="269" r:id="rId22"/>
    <p:sldId id="277" r:id="rId23"/>
    <p:sldId id="276" r:id="rId24"/>
    <p:sldId id="284" r:id="rId25"/>
    <p:sldId id="27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522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E30913-53CB-47AA-BB6A-AC26A664C0F1}" type="datetimeFigureOut">
              <a:rPr lang="ru-RU" smtClean="0"/>
              <a:pPr/>
              <a:t>24.11.2024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1412463-8F11-4873-8D04-5E1CFBE527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855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E30913-53CB-47AA-BB6A-AC26A664C0F1}" type="datetimeFigureOut">
              <a:rPr lang="ru-RU" smtClean="0"/>
              <a:pPr/>
              <a:t>24.11.2024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1412463-8F11-4873-8D04-5E1CFBE527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6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E30913-53CB-47AA-BB6A-AC26A664C0F1}" type="datetimeFigureOut">
              <a:rPr lang="ru-RU" smtClean="0"/>
              <a:pPr/>
              <a:t>24.11.2024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1412463-8F11-4873-8D04-5E1CFBE527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253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76FF74-B585-44BF-8795-197A11E2172D}" type="datetimeFigureOut">
              <a:rPr lang="ru-RU" smtClean="0">
                <a:solidFill>
                  <a:prstClr val="black"/>
                </a:solidFill>
              </a:rPr>
              <a:pPr/>
              <a:t>24.11.2024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2BCDADD-880A-4329-B1BA-099622E21F5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454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76FF74-B585-44BF-8795-197A11E2172D}" type="datetimeFigureOut">
              <a:rPr lang="ru-RU" smtClean="0">
                <a:solidFill>
                  <a:prstClr val="black"/>
                </a:solidFill>
              </a:rPr>
              <a:pPr/>
              <a:t>24.11.2024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2BCDADD-880A-4329-B1BA-099622E21F5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30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76FF74-B585-44BF-8795-197A11E2172D}" type="datetimeFigureOut">
              <a:rPr lang="ru-RU" smtClean="0">
                <a:solidFill>
                  <a:prstClr val="black"/>
                </a:solidFill>
              </a:rPr>
              <a:pPr/>
              <a:t>24.11.2024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2BCDADD-880A-4329-B1BA-099622E21F5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28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76FF74-B585-44BF-8795-197A11E2172D}" type="datetimeFigureOut">
              <a:rPr lang="ru-RU" smtClean="0">
                <a:solidFill>
                  <a:prstClr val="black"/>
                </a:solidFill>
              </a:rPr>
              <a:pPr/>
              <a:t>24.11.2024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2BCDADD-880A-4329-B1BA-099622E21F5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100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76FF74-B585-44BF-8795-197A11E2172D}" type="datetimeFigureOut">
              <a:rPr lang="ru-RU" smtClean="0">
                <a:solidFill>
                  <a:prstClr val="black"/>
                </a:solidFill>
              </a:rPr>
              <a:pPr/>
              <a:t>24.11.2024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2BCDADD-880A-4329-B1BA-099622E21F5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022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76FF74-B585-44BF-8795-197A11E2172D}" type="datetimeFigureOut">
              <a:rPr lang="ru-RU" smtClean="0">
                <a:solidFill>
                  <a:prstClr val="black"/>
                </a:solidFill>
              </a:rPr>
              <a:pPr/>
              <a:t>24.11.2024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2BCDADD-880A-4329-B1BA-099622E21F5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365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76FF74-B585-44BF-8795-197A11E2172D}" type="datetimeFigureOut">
              <a:rPr lang="ru-RU" smtClean="0">
                <a:solidFill>
                  <a:prstClr val="black"/>
                </a:solidFill>
              </a:rPr>
              <a:pPr/>
              <a:t>24.11.2024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2BCDADD-880A-4329-B1BA-099622E21F5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5997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76FF74-B585-44BF-8795-197A11E2172D}" type="datetimeFigureOut">
              <a:rPr lang="ru-RU" smtClean="0">
                <a:solidFill>
                  <a:prstClr val="black"/>
                </a:solidFill>
              </a:rPr>
              <a:pPr/>
              <a:t>24.11.2024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2BCDADD-880A-4329-B1BA-099622E21F5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06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E30913-53CB-47AA-BB6A-AC26A664C0F1}" type="datetimeFigureOut">
              <a:rPr lang="ru-RU" smtClean="0"/>
              <a:pPr/>
              <a:t>24.11.2024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1412463-8F11-4873-8D04-5E1CFBE527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5793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76FF74-B585-44BF-8795-197A11E2172D}" type="datetimeFigureOut">
              <a:rPr lang="ru-RU" smtClean="0">
                <a:solidFill>
                  <a:prstClr val="black"/>
                </a:solidFill>
              </a:rPr>
              <a:pPr/>
              <a:t>24.11.2024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2BCDADD-880A-4329-B1BA-099622E21F5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786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76FF74-B585-44BF-8795-197A11E2172D}" type="datetimeFigureOut">
              <a:rPr lang="ru-RU" smtClean="0">
                <a:solidFill>
                  <a:prstClr val="black"/>
                </a:solidFill>
              </a:rPr>
              <a:pPr/>
              <a:t>24.11.2024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2BCDADD-880A-4329-B1BA-099622E21F5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3723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76FF74-B585-44BF-8795-197A11E2172D}" type="datetimeFigureOut">
              <a:rPr lang="ru-RU" smtClean="0">
                <a:solidFill>
                  <a:prstClr val="black"/>
                </a:solidFill>
              </a:rPr>
              <a:pPr/>
              <a:t>24.11.2024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2BCDADD-880A-4329-B1BA-099622E21F5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477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E30913-53CB-47AA-BB6A-AC26A664C0F1}" type="datetimeFigureOut">
              <a:rPr lang="ru-RU" smtClean="0"/>
              <a:pPr/>
              <a:t>24.11.2024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1412463-8F11-4873-8D04-5E1CFBE527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851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E30913-53CB-47AA-BB6A-AC26A664C0F1}" type="datetimeFigureOut">
              <a:rPr lang="ru-RU" smtClean="0"/>
              <a:pPr/>
              <a:t>24.11.2024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1412463-8F11-4873-8D04-5E1CFBE527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527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E30913-53CB-47AA-BB6A-AC26A664C0F1}" type="datetimeFigureOut">
              <a:rPr lang="ru-RU" smtClean="0"/>
              <a:pPr/>
              <a:t>24.11.2024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1412463-8F11-4873-8D04-5E1CFBE527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922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E30913-53CB-47AA-BB6A-AC26A664C0F1}" type="datetimeFigureOut">
              <a:rPr lang="ru-RU" smtClean="0"/>
              <a:pPr/>
              <a:t>24.11.2024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1412463-8F11-4873-8D04-5E1CFBE527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892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E30913-53CB-47AA-BB6A-AC26A664C0F1}" type="datetimeFigureOut">
              <a:rPr lang="ru-RU" smtClean="0"/>
              <a:pPr/>
              <a:t>24.11.2024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1412463-8F11-4873-8D04-5E1CFBE527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75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E30913-53CB-47AA-BB6A-AC26A664C0F1}" type="datetimeFigureOut">
              <a:rPr lang="ru-RU" smtClean="0"/>
              <a:pPr/>
              <a:t>24.11.2024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1412463-8F11-4873-8D04-5E1CFBE527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275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E30913-53CB-47AA-BB6A-AC26A664C0F1}" type="datetimeFigureOut">
              <a:rPr lang="ru-RU" smtClean="0"/>
              <a:pPr/>
              <a:t>24.11.2024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1412463-8F11-4873-8D04-5E1CFBE527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367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6.png"/><Relationship Id="rId18" Type="http://schemas.microsoft.com/office/2007/relationships/hdphoto" Target="../media/hdphoto3.wdp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2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1" name="Picture 47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6" y="35744"/>
            <a:ext cx="9145736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839" y="1219031"/>
            <a:ext cx="1949937" cy="4021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&amp;Kcy;&amp;Lcy;&amp;Icy;&amp;Pcy;&amp;Acy;&amp;Rcy;&amp;Tcy; &amp;Vcy;&amp;IEcy;&amp;Kcy;&amp;Tcy;&amp;Ocy;&amp;Rcy;&amp;Ncy;&amp;Ycy;&amp;Jcy; &amp;Kcy;&amp;Lcy;&amp;Icy;&amp;Pcy;&amp;Acy;&amp;Rcy;&amp;Tcy; &amp;Vcy;&amp;IEcy;&amp;Kcy;&amp;Tcy;&amp;Ocy;&amp;Rcy;&amp;Ncy;&amp;Ycy;&amp;IEcy; &amp;Kcy;&amp;Acy;&amp;Rcy;&amp;Tcy;&amp;Icy;&amp;Ncy;&amp;Kcy;&amp;Icy; &amp;Gcy;&amp;Rcy;&amp;Acy;&amp;Fcy;&amp;Icy;&amp;Kcy;&amp;Acy; &amp;Rcy;&amp;Icy;&amp;Scy;&amp;Ucy;&amp;Ncy;&amp;Kcy;&amp;Icy; &amp;Kcy;&amp;Lcy;&amp;Icy;&amp;Pcy; &amp;Acy;&amp;Rcy;&amp;Tcy; &amp;Vcy;&amp;IEcy;&amp;Kcy;&amp;Tcy;&amp;Ocy;&amp;Rcy;&amp;Ncy;&amp;Ycy;&amp;IEcy; &amp;Kcy;&amp;Lcy;&amp;Icy;&amp;Pcy;&amp;Acy;&amp;Rcy;&amp;Tcy;&amp;Ycy; &amp;Vcy;&amp;IEcy;&amp;Kcy;&amp;Tcy;&amp;Ocy;&amp;Rcy;&amp;Ncy;&amp;Acy;&amp;YAcy; &amp;Gcy;&amp;Rcy;&amp;Acy;&amp;Fcy;&amp;Icy;&amp;Kcy;&amp;Acy; COREL GALLERY BEE-LIN"/>
          <p:cNvPicPr>
            <a:picLocks noChangeAspect="1" noChangeArrowheads="1"/>
          </p:cNvPicPr>
          <p:nvPr userDrawn="1"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0"/>
            <a:ext cx="2699403" cy="243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&amp;Kcy;&amp;Lcy;&amp;Icy;&amp;Pcy;&amp;Acy;&amp;Rcy;&amp;Tcy; &amp;Vcy;&amp;IEcy;&amp;Kcy;&amp;Tcy;&amp;Ocy;&amp;Rcy;&amp;Ncy;&amp;Ycy;&amp;Jcy; &amp;Kcy;&amp;Lcy;&amp;Icy;&amp;Pcy;&amp;Acy;&amp;Rcy;&amp;Tcy; &amp;Vcy;&amp;IEcy;&amp;Kcy;&amp;Tcy;&amp;Ocy;&amp;Rcy;&amp;Ncy;&amp;Ycy;&amp;IEcy; &amp;Kcy;&amp;Acy;&amp;Rcy;&amp;Tcy;&amp;Icy;&amp;Ncy;&amp;Kcy;&amp;Icy; &amp;Gcy;&amp;Rcy;&amp;Acy;&amp;Fcy;&amp;Icy;&amp;Kcy;&amp;Acy; &amp;Rcy;&amp;Icy;&amp;Scy;&amp;Ucy;&amp;Ncy;&amp;Kcy;&amp;Icy; &amp;Kcy;&amp;Lcy;&amp;Icy;&amp;Pcy; &amp;Acy;&amp;Rcy;&amp;Tcy; &amp;Vcy;&amp;IEcy;&amp;Kcy;&amp;Tcy;&amp;Ocy;&amp;Rcy;&amp;Ncy;&amp;Ycy;&amp;IEcy; &amp;Kcy;&amp;Lcy;&amp;Icy;&amp;Pcy;&amp;Acy;&amp;Rcy;&amp;Tcy;&amp;Ycy; &amp;Vcy;&amp;IEcy;&amp;Kcy;&amp;Tcy;&amp;Ocy;&amp;Rcy;&amp;Ncy;&amp;Acy;&amp;YAcy; &amp;Gcy;&amp;Rcy;&amp;Acy;&amp;Fcy;&amp;Icy;&amp;Kcy;&amp;Acy; COREL GALLERY BEE-LIN"/>
          <p:cNvPicPr>
            <a:picLocks noChangeAspect="1" noChangeArrowheads="1"/>
          </p:cNvPicPr>
          <p:nvPr userDrawn="1"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646" y="2237988"/>
            <a:ext cx="2791509" cy="238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" name="Picture 51" descr="Pin Grass Clip Art Vector Free Images Vectorme on Pinterest"/>
          <p:cNvPicPr>
            <a:picLocks noChangeAspect="1" noChangeArrowheads="1"/>
          </p:cNvPicPr>
          <p:nvPr userDrawn="1"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7" y="6021287"/>
            <a:ext cx="4723885" cy="84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1" descr="Pin Grass Clip Art Vector Free Images Vectorme on Pinterest"/>
          <p:cNvPicPr>
            <a:picLocks noChangeAspect="1" noChangeArrowheads="1"/>
          </p:cNvPicPr>
          <p:nvPr userDrawn="1"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149" y="6021288"/>
            <a:ext cx="4421851" cy="84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http://img-fotki.yandex.ru/get/4118/20573769.1a/0_89368_840cfb2d_L.png"/>
          <p:cNvPicPr/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89040"/>
            <a:ext cx="4563740" cy="2992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6" descr="&amp;Kcy;&amp;Lcy;&amp;Icy;&amp;Pcy;&amp;Acy;&amp;Rcy;&amp;Tcy; &amp;Vcy;&amp;IEcy;&amp;Kcy;&amp;Tcy;&amp;Ocy;&amp;Rcy;&amp;Ncy;&amp;Ycy;&amp;Jcy; &amp;Kcy;&amp;Lcy;&amp;Icy;&amp;Pcy;&amp;Acy;&amp;Rcy;&amp;Tcy; &amp;Vcy;&amp;IEcy;&amp;Kcy;&amp;Tcy;&amp;Ocy;&amp;Rcy;&amp;Ncy;&amp;Ycy;&amp;IEcy; &amp;Kcy;&amp;Acy;&amp;Rcy;&amp;Tcy;&amp;Icy;&amp;Ncy;&amp;Kcy;&amp;Icy; &amp;Gcy;&amp;Rcy;&amp;Acy;&amp;Fcy;&amp;Icy;&amp;Kcy;&amp;Acy; &amp;Rcy;&amp;Icy;&amp;Scy;&amp;Ucy;&amp;Ncy;&amp;Kcy;&amp;Icy; &amp;Kcy;&amp;Lcy;&amp;Icy;&amp;Pcy; &amp;Acy;&amp;Rcy;&amp;Tcy; &amp;Vcy;&amp;IEcy;&amp;Kcy;&amp;Tcy;&amp;Ocy;&amp;Rcy;&amp;Ncy;&amp;Ycy;&amp;IEcy; &amp;Kcy;&amp;Lcy;&amp;Icy;&amp;Pcy;&amp;Acy;&amp;Rcy;&amp;Tcy;&amp;Ycy; &amp;Vcy;&amp;IEcy;&amp;Kcy;&amp;Tcy;&amp;Ocy;&amp;Rcy;&amp;Ncy;&amp;Acy;&amp;YAcy; &amp;Gcy;&amp;Rcy;&amp;Acy;&amp;Fcy;&amp;Icy;&amp;Kcy;&amp;Acy; COREL GALLERY BEE-LIN"/>
          <p:cNvPicPr>
            <a:picLocks noChangeAspect="1" noChangeArrowheads="1"/>
          </p:cNvPicPr>
          <p:nvPr userDrawn="1"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4" y="4243400"/>
            <a:ext cx="2699403" cy="26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494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7" name="Picture 23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http://img-fotki.yandex.ru/get/6508/20573769.f/0_82ae5_a174c715_L.png"/>
          <p:cNvPicPr/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2509564" cy="551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img-fotki.yandex.ru/get/6505/20573769.f/0_82ae3_905902b2_L.png"/>
          <p:cNvPicPr/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013177"/>
            <a:ext cx="8532440" cy="184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340" y="0"/>
            <a:ext cx="2174208" cy="177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616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976" y="1196752"/>
            <a:ext cx="69127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Музыкально-ритмические движения в  ДОУ</a:t>
            </a:r>
            <a:endParaRPr lang="ru-RU" sz="6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7976" y="260648"/>
            <a:ext cx="7912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Муниципальное бюджетное  образовательное учреждение  </a:t>
            </a:r>
          </a:p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«Лобановская школа-детский сад»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7976" y="5093568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Выполнила:  музыкальный руководитель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Лесицкая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 Елена Валентиновна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04084" y="6293897"/>
            <a:ext cx="1520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360620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142852"/>
            <a:ext cx="7072362" cy="2143140"/>
          </a:xfrm>
        </p:spPr>
        <p:txBody>
          <a:bodyPr/>
          <a:lstStyle/>
          <a:p>
            <a:r>
              <a:rPr lang="ru-RU" sz="3200" b="1" dirty="0">
                <a:solidFill>
                  <a:srgbClr val="002060"/>
                </a:solidFill>
                <a:latin typeface="Monotype Corsiva" pitchFamily="66" charset="0"/>
              </a:rPr>
              <a:t>Впервые  рассмотрел ритмику и обосновал ее в качестве метода музыкального воспитания швейцарский педагог и композитор Эмиль Жак - </a:t>
            </a:r>
            <a:r>
              <a:rPr lang="ru-RU" sz="3200" b="1" dirty="0" err="1">
                <a:solidFill>
                  <a:srgbClr val="002060"/>
                </a:solidFill>
                <a:latin typeface="Monotype Corsiva" pitchFamily="66" charset="0"/>
              </a:rPr>
              <a:t>Далькроз</a:t>
            </a:r>
            <a:r>
              <a:rPr lang="ru-RU" sz="3200" b="1" dirty="0">
                <a:solidFill>
                  <a:srgbClr val="002060"/>
                </a:solidFill>
                <a:latin typeface="Monotype Corsiva" pitchFamily="66" charset="0"/>
              </a:rPr>
              <a:t>.</a:t>
            </a:r>
          </a:p>
        </p:txBody>
      </p:sp>
      <p:pic>
        <p:nvPicPr>
          <p:cNvPr id="2050" name="Picture 2" descr="G:\9268690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28926" y="2285992"/>
            <a:ext cx="5905541" cy="44291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14348" y="714356"/>
            <a:ext cx="68580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Monotype Corsiva" pitchFamily="66" charset="0"/>
              </a:rPr>
              <a:t>Двигательные  упражнения тренируют  в первую очередь мозг  и подвижность  нервных </a:t>
            </a:r>
            <a:r>
              <a:rPr lang="en-US" sz="3600" b="1" dirty="0">
                <a:solidFill>
                  <a:srgbClr val="002060"/>
                </a:solidFill>
                <a:latin typeface="Monotype Corsiva" pitchFamily="66" charset="0"/>
              </a:rPr>
              <a:t>  </a:t>
            </a:r>
            <a:r>
              <a:rPr lang="ru-RU" sz="3600" b="1" dirty="0">
                <a:solidFill>
                  <a:srgbClr val="002060"/>
                </a:solidFill>
                <a:latin typeface="Monotype Corsiva" pitchFamily="66" charset="0"/>
              </a:rPr>
              <a:t>процессов.</a:t>
            </a:r>
            <a:endParaRPr lang="ru-RU" sz="3600" dirty="0"/>
          </a:p>
        </p:txBody>
      </p:sp>
      <p:pic>
        <p:nvPicPr>
          <p:cNvPr id="6" name="Picture 4" descr="KIDS01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2071678"/>
            <a:ext cx="4445110" cy="3077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504056"/>
          </a:xfrm>
        </p:spPr>
        <p:txBody>
          <a:bodyPr/>
          <a:lstStyle/>
          <a:p>
            <a:r>
              <a:rPr lang="ru-RU" sz="2800" b="1" dirty="0">
                <a:solidFill>
                  <a:srgbClr val="002060"/>
                </a:solidFill>
                <a:latin typeface="Monotype Corsiva" pitchFamily="66" charset="0"/>
              </a:rPr>
              <a:t>Танцевальная композиция «Вперед, Россия!» </a:t>
            </a:r>
          </a:p>
        </p:txBody>
      </p:sp>
      <p:pic>
        <p:nvPicPr>
          <p:cNvPr id="6" name="VID_20241120_185537_543">
            <a:hlinkClick r:id="" action="ppaction://media"/>
            <a:extLst>
              <a:ext uri="{FF2B5EF4-FFF2-40B4-BE49-F238E27FC236}">
                <a16:creationId xmlns:a16="http://schemas.microsoft.com/office/drawing/2014/main" id="{C0B7846B-E9FC-597C-1404-F4589F62ADE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620689"/>
            <a:ext cx="8064896" cy="496855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9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6215" y="260648"/>
            <a:ext cx="6402089" cy="1974081"/>
          </a:xfrm>
        </p:spPr>
        <p:txBody>
          <a:bodyPr/>
          <a:lstStyle/>
          <a:p>
            <a:r>
              <a:rPr lang="ru-RU" dirty="0"/>
              <a:t>  </a:t>
            </a:r>
            <a:r>
              <a:rPr lang="ru-RU" sz="36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Музыкально-ритмическая деятельность</a:t>
            </a:r>
            <a:r>
              <a:rPr lang="ru-RU" sz="3600" dirty="0">
                <a:solidFill>
                  <a:srgbClr val="002060"/>
                </a:solidFill>
                <a:latin typeface="Monotype Corsiva" panose="03010101010201010101" pitchFamily="66" charset="0"/>
              </a:rPr>
              <a:t> направлена на воспитание у каждого ребёнка эстетических, физических, нравственных и умственных  качеств                         </a:t>
            </a:r>
            <a:r>
              <a:rPr lang="ru-RU" sz="36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качеств</a:t>
            </a:r>
            <a:r>
              <a:rPr lang="ru-RU" sz="3600" dirty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215" y="3147889"/>
            <a:ext cx="3886199" cy="3428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218" y="3114725"/>
            <a:ext cx="3886199" cy="3428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0305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F5A45CD-A911-A68A-B661-9F86D78BAB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148495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332657"/>
            <a:ext cx="5886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В области музыкально-ритмических движений решаются следующие задачи</a:t>
            </a:r>
          </a:p>
          <a:p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1. Обогащать музыкальные впечатления детей, создавать радостное настроение.</a:t>
            </a:r>
          </a:p>
          <a:p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2. Развивать ритмичность движений под музыку.</a:t>
            </a:r>
          </a:p>
          <a:p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3. Подводить к выразительному    исполнению движений, к </a:t>
            </a:r>
          </a:p>
          <a:p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       совместным и </a:t>
            </a:r>
          </a:p>
          <a:p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           индивидуальным </a:t>
            </a:r>
          </a:p>
          <a:p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                    действиям.</a:t>
            </a:r>
          </a:p>
        </p:txBody>
      </p:sp>
    </p:spTree>
    <p:extLst>
      <p:ext uri="{BB962C8B-B14F-4D97-AF65-F5344CB8AC3E}">
        <p14:creationId xmlns:p14="http://schemas.microsoft.com/office/powerpoint/2010/main" val="4056361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Наряду с постановкой воспитательных задач происходит выработка музыкально-ритмических навыков:</a:t>
            </a:r>
            <a:br>
              <a:rPr lang="ru-RU" sz="3200" b="1" u="sng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endParaRPr lang="ru-RU" sz="3200" b="1" u="sng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>
                <a:latin typeface="Monotype Corsiva" panose="03010101010201010101" pitchFamily="66" charset="0"/>
              </a:rPr>
              <a:t>• </a:t>
            </a: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Самостоятельно начинать движения после вступления;</a:t>
            </a:r>
          </a:p>
          <a:p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• Самостоятельно изменять движения в зависимости от формы (2 и 3-частной, динамики (громко – тихо, регистра </a:t>
            </a:r>
            <a:r>
              <a:rPr lang="ru-RU" sz="28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(высокий – низкий)</a:t>
            </a: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;</a:t>
            </a:r>
          </a:p>
          <a:p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• Выполнять движения, в общем, </a:t>
            </a:r>
          </a:p>
          <a:p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для всех темпе, координировать их;</a:t>
            </a:r>
          </a:p>
          <a:p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• Двигаться в умеренном, </a:t>
            </a:r>
          </a:p>
          <a:p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быстром темпе.</a:t>
            </a:r>
          </a:p>
          <a:p>
            <a:endParaRPr lang="ru-RU" sz="28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461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14291"/>
            <a:ext cx="8643966" cy="1285884"/>
          </a:xfrm>
        </p:spPr>
        <p:txBody>
          <a:bodyPr/>
          <a:lstStyle/>
          <a:p>
            <a:pPr algn="ctr">
              <a:buNone/>
            </a:pPr>
            <a:r>
              <a:rPr lang="ru-RU" sz="3600" b="1" dirty="0">
                <a:solidFill>
                  <a:srgbClr val="002060"/>
                </a:solidFill>
                <a:latin typeface="Monotype Corsiva" pitchFamily="66" charset="0"/>
              </a:rPr>
              <a:t>Один из важнейших  приёмов  обучения –</a:t>
            </a:r>
            <a:r>
              <a:rPr lang="ru-RU" sz="4400" b="1" dirty="0">
                <a:solidFill>
                  <a:srgbClr val="002060"/>
                </a:solidFill>
                <a:latin typeface="Monotype Corsiva" pitchFamily="66" charset="0"/>
              </a:rPr>
              <a:t>целостный наглядно-слуховой показ.</a:t>
            </a:r>
            <a:r>
              <a:rPr lang="ru-RU" sz="4000" b="1" dirty="0">
                <a:solidFill>
                  <a:srgbClr val="002060"/>
                </a:solidFill>
                <a:latin typeface="Monotype Corsiva" pitchFamily="66" charset="0"/>
              </a:rPr>
              <a:t> 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D77B08-0070-E855-0718-1746D829F8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00175"/>
            <a:ext cx="7848872" cy="480914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Новая папка (2)\ДЕТ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4480"/>
            <a:ext cx="9144000" cy="455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2" y="692696"/>
            <a:ext cx="60486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Музыка и движения едины</a:t>
            </a:r>
            <a:endParaRPr lang="ru-RU" sz="54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08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«Танцевать – ум развивать»!</a:t>
            </a:r>
            <a:b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endParaRPr lang="ru-RU" sz="32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354B1EB-EBA9-4253-A3E1-B1E8A0BCAF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45766"/>
            <a:ext cx="6408712" cy="3672408"/>
          </a:xfrm>
        </p:spPr>
      </p:pic>
    </p:spTree>
    <p:extLst>
      <p:ext uri="{BB962C8B-B14F-4D97-AF65-F5344CB8AC3E}">
        <p14:creationId xmlns:p14="http://schemas.microsoft.com/office/powerpoint/2010/main" val="3392648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548680"/>
            <a:ext cx="619268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«Возможно, самое лучшее, самое совершенное и радостное, </a:t>
            </a:r>
            <a:endParaRPr lang="ru-RU" sz="3600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36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что есть в жизни – это свободное движение под музыку.</a:t>
            </a:r>
            <a:endParaRPr lang="ru-RU" sz="3600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36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И научиться этому можно у ребенка и вместе с ним» </a:t>
            </a:r>
            <a:endParaRPr lang="ru-RU" sz="3600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3600" dirty="0">
                <a:solidFill>
                  <a:srgbClr val="002060"/>
                </a:solidFill>
                <a:latin typeface="Monotype Corsiva" panose="03010101010201010101" pitchFamily="66" charset="0"/>
              </a:rPr>
              <a:t>            </a:t>
            </a:r>
          </a:p>
          <a:p>
            <a:pPr algn="just"/>
            <a:endParaRPr lang="ru-RU" sz="3600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3600" dirty="0">
                <a:solidFill>
                  <a:srgbClr val="002060"/>
                </a:solidFill>
                <a:latin typeface="Monotype Corsiva" panose="03010101010201010101" pitchFamily="66" charset="0"/>
              </a:rPr>
              <a:t>      Анна Иосифовна </a:t>
            </a:r>
          </a:p>
          <a:p>
            <a:pPr algn="just"/>
            <a:r>
              <a:rPr lang="ru-RU" sz="36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                  Буренина </a:t>
            </a:r>
            <a:endParaRPr lang="ru-RU" sz="3600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3600" dirty="0">
                <a:latin typeface="Monotype Corsiva" panose="03010101010201010101" pitchFamily="66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56914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657942DD-3E20-172A-8D3B-67413C243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8640"/>
            <a:ext cx="6408712" cy="6048672"/>
          </a:xfrm>
        </p:spPr>
      </p:pic>
    </p:spTree>
    <p:extLst>
      <p:ext uri="{BB962C8B-B14F-4D97-AF65-F5344CB8AC3E}">
        <p14:creationId xmlns:p14="http://schemas.microsoft.com/office/powerpoint/2010/main" val="1509459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74638"/>
            <a:ext cx="7929618" cy="1143000"/>
          </a:xfrm>
        </p:spPr>
        <p:txBody>
          <a:bodyPr/>
          <a:lstStyle/>
          <a:p>
            <a:r>
              <a:rPr lang="ru-RU" sz="3600" b="1" dirty="0">
                <a:solidFill>
                  <a:srgbClr val="002060"/>
                </a:solidFill>
                <a:latin typeface="Monotype Corsiva" pitchFamily="66" charset="0"/>
              </a:rPr>
              <a:t>Более сложные композиции детям </a:t>
            </a:r>
            <a:r>
              <a:rPr lang="ru-RU" sz="4800" b="1" dirty="0">
                <a:solidFill>
                  <a:srgbClr val="002060"/>
                </a:solidFill>
                <a:latin typeface="Monotype Corsiva" pitchFamily="66" charset="0"/>
              </a:rPr>
              <a:t>интересны</a:t>
            </a:r>
            <a:r>
              <a:rPr lang="ru-RU" sz="3600" b="1" dirty="0">
                <a:solidFill>
                  <a:srgbClr val="002060"/>
                </a:solidFill>
                <a:latin typeface="Monotype Corsiva" pitchFamily="66" charset="0"/>
              </a:rPr>
              <a:t>, исполняют они их с </a:t>
            </a:r>
            <a:r>
              <a:rPr lang="ru-RU" sz="4800" b="1" dirty="0">
                <a:solidFill>
                  <a:srgbClr val="002060"/>
                </a:solidFill>
                <a:latin typeface="Monotype Corsiva" pitchFamily="66" charset="0"/>
              </a:rPr>
              <a:t>большей эмоциональной отдачей.</a:t>
            </a:r>
            <a:br>
              <a:rPr lang="ru-RU" sz="4800" b="1" dirty="0">
                <a:solidFill>
                  <a:srgbClr val="002060"/>
                </a:solidFill>
                <a:latin typeface="Monotype Corsiva" pitchFamily="66" charset="0"/>
              </a:rPr>
            </a:br>
            <a:endParaRPr lang="ru-RU" sz="4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338D9F97-CA4B-62B2-4E9F-6E0DFA6E0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276872"/>
            <a:ext cx="6034617" cy="3705275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714356"/>
            <a:ext cx="6429420" cy="4525963"/>
          </a:xfrm>
        </p:spPr>
        <p:txBody>
          <a:bodyPr/>
          <a:lstStyle/>
          <a:p>
            <a:pPr algn="ctr">
              <a:buNone/>
            </a:pPr>
            <a:r>
              <a:rPr lang="ru-RU" sz="4000" b="1" dirty="0">
                <a:solidFill>
                  <a:srgbClr val="002060"/>
                </a:solidFill>
                <a:latin typeface="Monotype Corsiva" pitchFamily="66" charset="0"/>
              </a:rPr>
              <a:t>Один из принципов гуманистической педагогики:  «Где для детей польза, там же для них должно быть и удовольствие  М. </a:t>
            </a:r>
            <a:r>
              <a:rPr lang="ru-RU" sz="4000" b="1" dirty="0" err="1">
                <a:solidFill>
                  <a:srgbClr val="002060"/>
                </a:solidFill>
                <a:latin typeface="Monotype Corsiva" pitchFamily="66" charset="0"/>
              </a:rPr>
              <a:t>Монтель</a:t>
            </a:r>
            <a:r>
              <a:rPr lang="ru-RU" sz="4000" b="1" dirty="0">
                <a:solidFill>
                  <a:srgbClr val="002060"/>
                </a:solidFill>
                <a:latin typeface="Monotype Corsiva" pitchFamily="66" charset="0"/>
              </a:rPr>
              <a:t>»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ADD95CD-55B5-84E4-B8A9-A545FC817E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8640"/>
            <a:ext cx="6480720" cy="4525963"/>
          </a:xfrm>
        </p:spPr>
      </p:pic>
    </p:spTree>
    <p:extLst>
      <p:ext uri="{BB962C8B-B14F-4D97-AF65-F5344CB8AC3E}">
        <p14:creationId xmlns:p14="http://schemas.microsoft.com/office/powerpoint/2010/main" val="8842021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16632"/>
            <a:ext cx="6840760" cy="864096"/>
          </a:xfrm>
        </p:spPr>
        <p:txBody>
          <a:bodyPr/>
          <a:lstStyle/>
          <a:p>
            <a:r>
              <a:rPr lang="ru-RU" sz="5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Спасибо за внимание!</a:t>
            </a:r>
            <a:br>
              <a:rPr lang="ru-RU" sz="5400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br>
              <a:rPr lang="ru-RU" sz="5400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br>
              <a:rPr lang="ru-RU" sz="5400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b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br>
              <a:rPr lang="ru-RU" sz="5400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endParaRPr lang="ru-RU" sz="54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90D413-25D5-489A-B7CA-5FA8056C7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80728"/>
            <a:ext cx="7992888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46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BC2E171-E50D-6E21-69A6-B3F0F6AEA1BD}"/>
              </a:ext>
            </a:extLst>
          </p:cNvPr>
          <p:cNvSpPr txBox="1"/>
          <p:nvPr/>
        </p:nvSpPr>
        <p:spPr>
          <a:xfrm>
            <a:off x="971600" y="260648"/>
            <a:ext cx="619268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/>
            <a:r>
              <a:rPr lang="ru-RU" sz="2000" b="1" dirty="0">
                <a:solidFill>
                  <a:schemeClr val="tx2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</a:rPr>
              <a:t>В наше  время, когда жизнь человека стала оцениваться мерой успеха, признания и достижения конкретных целей, всестороннее развитие ребенка средствами музыки и ритмических движений играет немаловажную роль в развитии творческой и гармонично-успешной личности ребёнка. В жизни каждой семьи наступает момент, когда родители задумываются над тем, в какой творческий коллектив отправить ребёнка заниматься и  как его развивать. Очень многие выбирают для своего ребёнка занятия танцем, для малышей, как правило, все начинается с ритмики и ритмических движений. На таких занятиях ребёнок не только научится красиво танцевать, двигаться, держать осанку, но и будет развиваться духовно. Ведь танец - это творчество, танец - это именно тот вид искусства, который поможет ребёнку раскрыться, показать окружающим, как он видит этот мир. </a:t>
            </a:r>
          </a:p>
        </p:txBody>
      </p:sp>
    </p:spTree>
    <p:extLst>
      <p:ext uri="{BB962C8B-B14F-4D97-AF65-F5344CB8AC3E}">
        <p14:creationId xmlns:p14="http://schemas.microsoft.com/office/powerpoint/2010/main" val="1362160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0490B06-CBA7-F0E6-C413-DD0C44E395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44625"/>
            <a:ext cx="6480720" cy="4536503"/>
          </a:xfrm>
        </p:spPr>
      </p:pic>
    </p:spTree>
    <p:extLst>
      <p:ext uri="{BB962C8B-B14F-4D97-AF65-F5344CB8AC3E}">
        <p14:creationId xmlns:p14="http://schemas.microsoft.com/office/powerpoint/2010/main" val="3064544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F6B5A8D-9AE9-649F-D695-8A42B282F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6633"/>
            <a:ext cx="7128792" cy="5040559"/>
          </a:xfrm>
        </p:spPr>
        <p:txBody>
          <a:bodyPr/>
          <a:lstStyle/>
          <a:p>
            <a:r>
              <a:rPr lang="ru-RU" sz="28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Именно музыка и движение формируют у ребенка свободу в творческом мышлении, дают возможность импровизировать, отдавая взамен ребенку эмоциональные реакции – радость, удовольствие. Музыка и движение помогают воспитывать детей, дают возможность познать мир. Через музыку и движение у ребенка развивается не только художественный вкус и творческое воображение, но и любовь к жизни, человеку, природе, формируется внутренний духовный мир ребенка.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6985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6541" y="2825553"/>
            <a:ext cx="4746423" cy="4032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332656"/>
            <a:ext cx="6840760" cy="3600400"/>
          </a:xfrm>
        </p:spPr>
        <p:txBody>
          <a:bodyPr/>
          <a:lstStyle/>
          <a:p>
            <a:r>
              <a:rPr lang="ru-RU" sz="36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Музыкально-ритмические движения - являются синтетическим видом деятельности - это один из видов , в котором содержание музыки, ее характер, образы передаются в движениях. </a:t>
            </a:r>
          </a:p>
        </p:txBody>
      </p:sp>
    </p:spTree>
    <p:extLst>
      <p:ext uri="{BB962C8B-B14F-4D97-AF65-F5344CB8AC3E}">
        <p14:creationId xmlns:p14="http://schemas.microsoft.com/office/powerpoint/2010/main" val="2990305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71029157_456239035 (1)">
            <a:hlinkClick r:id="" action="ppaction://media"/>
            <a:extLst>
              <a:ext uri="{FF2B5EF4-FFF2-40B4-BE49-F238E27FC236}">
                <a16:creationId xmlns:a16="http://schemas.microsoft.com/office/drawing/2014/main" id="{7EF1BAFA-32CE-36E4-D58C-00DE3EB4D13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188640"/>
            <a:ext cx="7344816" cy="5760640"/>
          </a:xfrm>
        </p:spPr>
      </p:pic>
    </p:spTree>
    <p:extLst>
      <p:ext uri="{BB962C8B-B14F-4D97-AF65-F5344CB8AC3E}">
        <p14:creationId xmlns:p14="http://schemas.microsoft.com/office/powerpoint/2010/main" val="36360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571480"/>
            <a:ext cx="7643866" cy="5554683"/>
          </a:xfrm>
        </p:spPr>
        <p:txBody>
          <a:bodyPr/>
          <a:lstStyle/>
          <a:p>
            <a:r>
              <a:rPr lang="ru-RU" sz="3600" b="1" dirty="0">
                <a:solidFill>
                  <a:srgbClr val="002060"/>
                </a:solidFill>
                <a:latin typeface="Monotype Corsiva" pitchFamily="66" charset="0"/>
              </a:rPr>
              <a:t>Любые движения под музыку развивают и музыкальный слух, и двигательные способности, и те психические </a:t>
            </a:r>
            <a:endParaRPr lang="en-US" sz="3600" b="1" dirty="0">
              <a:solidFill>
                <a:srgbClr val="002060"/>
              </a:solidFill>
              <a:latin typeface="Monotype Corsiva" pitchFamily="66" charset="0"/>
            </a:endParaRPr>
          </a:p>
          <a:p>
            <a:r>
              <a:rPr lang="ru-RU" sz="3600" b="1" dirty="0">
                <a:solidFill>
                  <a:srgbClr val="002060"/>
                </a:solidFill>
                <a:latin typeface="Monotype Corsiva" pitchFamily="66" charset="0"/>
              </a:rPr>
              <a:t>процессы, которые лежат в их </a:t>
            </a:r>
            <a:endParaRPr lang="en-US" sz="3600" b="1" dirty="0">
              <a:solidFill>
                <a:srgbClr val="002060"/>
              </a:solidFill>
              <a:latin typeface="Monotype Corsiva" pitchFamily="66" charset="0"/>
            </a:endParaRPr>
          </a:p>
          <a:p>
            <a:r>
              <a:rPr lang="ru-RU" sz="3600" b="1" dirty="0">
                <a:solidFill>
                  <a:srgbClr val="002060"/>
                </a:solidFill>
                <a:latin typeface="Monotype Corsiva" pitchFamily="66" charset="0"/>
              </a:rPr>
              <a:t>основе и способствуют эмоциональному и психофизическому </a:t>
            </a:r>
            <a:endParaRPr lang="en-US" sz="3600" b="1" dirty="0">
              <a:solidFill>
                <a:srgbClr val="002060"/>
              </a:solidFill>
              <a:latin typeface="Monotype Corsiva" pitchFamily="66" charset="0"/>
            </a:endParaRPr>
          </a:p>
          <a:p>
            <a:r>
              <a:rPr lang="ru-RU" sz="3600" b="1" dirty="0">
                <a:solidFill>
                  <a:srgbClr val="002060"/>
                </a:solidFill>
                <a:latin typeface="Monotype Corsiva" pitchFamily="66" charset="0"/>
              </a:rPr>
              <a:t>развитию детей.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42B2E75-9E3C-1016-B1CC-659138EFF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132856"/>
            <a:ext cx="3528392" cy="374441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D1FDF0-DE8F-63A4-7FA8-EA2BB37F9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16632"/>
            <a:ext cx="4835996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982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6188</TotalTime>
  <Words>556</Words>
  <Application>Microsoft Office PowerPoint</Application>
  <PresentationFormat>Экран (4:3)</PresentationFormat>
  <Paragraphs>44</Paragraphs>
  <Slides>24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Monotype Corsiva</vt:lpstr>
      <vt:lpstr>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Музыкально-ритмические движения - являются синтетическим видом деятельности - это один из видов , в котором содержание музыки, ее характер, образы передаются в движениях. </vt:lpstr>
      <vt:lpstr>Презентация PowerPoint</vt:lpstr>
      <vt:lpstr>Презентация PowerPoint</vt:lpstr>
      <vt:lpstr>Презентация PowerPoint</vt:lpstr>
      <vt:lpstr>Впервые  рассмотрел ритмику и обосновал ее в качестве метода музыкального воспитания швейцарский педагог и композитор Эмиль Жак - Далькроз.</vt:lpstr>
      <vt:lpstr>Презентация PowerPoint</vt:lpstr>
      <vt:lpstr>Танцевальная композиция «Вперед, Россия!» </vt:lpstr>
      <vt:lpstr>  Музыкально-ритмическая деятельность направлена на воспитание у каждого ребёнка эстетических, физических, нравственных и умственных  качеств                         качеств.</vt:lpstr>
      <vt:lpstr>Презентация PowerPoint</vt:lpstr>
      <vt:lpstr>Презентация PowerPoint</vt:lpstr>
      <vt:lpstr>Наряду с постановкой воспитательных задач происходит выработка музыкально-ритмических навыков: </vt:lpstr>
      <vt:lpstr>Презентация PowerPoint</vt:lpstr>
      <vt:lpstr>Презентация PowerPoint</vt:lpstr>
      <vt:lpstr>«Танцевать – ум развивать»! </vt:lpstr>
      <vt:lpstr>Презентация PowerPoint</vt:lpstr>
      <vt:lpstr>Более сложные композиции детям интересны, исполняют они их с большей эмоциональной отдачей. </vt:lpstr>
      <vt:lpstr>Презентация PowerPoint</vt:lpstr>
      <vt:lpstr>Презентация PowerPoint</vt:lpstr>
      <vt:lpstr>Спасибо за внимание!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44</cp:revision>
  <dcterms:created xsi:type="dcterms:W3CDTF">2015-05-31T10:14:43Z</dcterms:created>
  <dcterms:modified xsi:type="dcterms:W3CDTF">2024-11-24T12:50:23Z</dcterms:modified>
</cp:coreProperties>
</file>