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0" r:id="rId2"/>
    <p:sldId id="321" r:id="rId3"/>
    <p:sldId id="322" r:id="rId4"/>
    <p:sldId id="323" r:id="rId5"/>
    <p:sldId id="324" r:id="rId6"/>
    <p:sldId id="316" r:id="rId7"/>
    <p:sldId id="318" r:id="rId8"/>
    <p:sldId id="325" r:id="rId9"/>
    <p:sldId id="315" r:id="rId10"/>
    <p:sldId id="326" r:id="rId11"/>
    <p:sldId id="296" r:id="rId12"/>
    <p:sldId id="297" r:id="rId13"/>
    <p:sldId id="298" r:id="rId14"/>
    <p:sldId id="300" r:id="rId15"/>
    <p:sldId id="302" r:id="rId16"/>
    <p:sldId id="304" r:id="rId17"/>
    <p:sldId id="317" r:id="rId18"/>
    <p:sldId id="305" r:id="rId19"/>
    <p:sldId id="30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CC"/>
    <a:srgbClr val="0033CC"/>
    <a:srgbClr val="0066FF"/>
    <a:srgbClr val="6699FF"/>
    <a:srgbClr val="CCECFF"/>
    <a:srgbClr val="A5002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24" autoAdjust="0"/>
  </p:normalViewPr>
  <p:slideViewPr>
    <p:cSldViewPr>
      <p:cViewPr>
        <p:scale>
          <a:sx n="76" d="100"/>
          <a:sy n="76" d="100"/>
        </p:scale>
        <p:origin x="-1194" y="-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E891-3528-4BC1-BBA7-0D2F2C958048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436E-5F13-42C4-9653-C7DB26B08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E891-3528-4BC1-BBA7-0D2F2C958048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436E-5F13-42C4-9653-C7DB26B08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E891-3528-4BC1-BBA7-0D2F2C958048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436E-5F13-42C4-9653-C7DB26B08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E891-3528-4BC1-BBA7-0D2F2C958048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436E-5F13-42C4-9653-C7DB26B08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E891-3528-4BC1-BBA7-0D2F2C958048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436E-5F13-42C4-9653-C7DB26B08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E891-3528-4BC1-BBA7-0D2F2C958048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436E-5F13-42C4-9653-C7DB26B08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E891-3528-4BC1-BBA7-0D2F2C958048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436E-5F13-42C4-9653-C7DB26B08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E891-3528-4BC1-BBA7-0D2F2C958048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436E-5F13-42C4-9653-C7DB26B08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E891-3528-4BC1-BBA7-0D2F2C958048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436E-5F13-42C4-9653-C7DB26B08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E891-3528-4BC1-BBA7-0D2F2C958048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436E-5F13-42C4-9653-C7DB26B08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E891-3528-4BC1-BBA7-0D2F2C958048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436E-5F13-42C4-9653-C7DB26B08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8E891-3528-4BC1-BBA7-0D2F2C958048}" type="datetimeFigureOut">
              <a:rPr lang="ru-RU" smtClean="0"/>
              <a:pPr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1436E-5F13-42C4-9653-C7DB26B081B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639259821_7-abrakadabra-fun-p-shabloni-dlya-prezentatsii-teatralizovanna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0528" y="-243408"/>
            <a:ext cx="9644825" cy="71014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83768" y="1052736"/>
            <a:ext cx="3703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Доклад</a:t>
            </a:r>
            <a:endParaRPr lang="ru-RU" sz="7200" b="1" dirty="0">
              <a:solidFill>
                <a:schemeClr val="bg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2708920"/>
            <a:ext cx="886909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Развитие творческих способностей детей </a:t>
            </a:r>
          </a:p>
          <a:p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музыкально-театрализованной                                                     деятельности</a:t>
            </a:r>
            <a:endParaRPr lang="ru-RU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65282" y="5373216"/>
            <a:ext cx="3978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Музыкальный руководитель:</a:t>
            </a:r>
          </a:p>
          <a:p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Лесицкая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Е.В.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 advClick="0" advTm="6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39259760_4-abrakadabra-fun-p-shabloni-dlya-prezentatsii-teatralizovanna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8575"/>
            <a:ext cx="9144000" cy="68865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67744" y="980728"/>
            <a:ext cx="457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Дошкольный возраст - это период закладывания фундамента, на котором будет основана вся дальнейшая жизнь человека. Нравственное, художественно-эстетическое воспитание является важной составляющей </a:t>
            </a:r>
            <a:r>
              <a:rPr lang="ru-RU" sz="2000" b="1" dirty="0" err="1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того,на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котором будет строится жизненная платформа человека. Одним из средств, которое помогает претворять в жизнь данное направление является музыкально-театрализованная деятельность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 advClick="0" advTm="15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39259821_7-abrakadabra-fun-p-shabloni-dlya-prezentatsii-teatralizovanna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27584" y="1628800"/>
            <a:ext cx="756084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Музыкально-театрализованная деятельность в детском саду – это организованный педагогический процесс, направленный на развитие музыкальных и театрально-игровых способностей детей, эмоциональности, сопереживания, познания, то есть на развитие личности ребёнка. Это хорошая возможность раскрытия творческого потенциала ребенка, воспитания творческой направленности личности. Дети учатся замечать в окружающем мире интересные идеи, воплощать их, создавать свой художественный образ персонажа, у них развивается творческое воображение, мышление, речь. 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1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4869160"/>
            <a:ext cx="4104456" cy="198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Tm="1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39259760_4-abrakadabra-fun-p-shabloni-dlya-prezentatsii-teatralizovanna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15416"/>
            <a:ext cx="9144000" cy="717341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39752" y="764704"/>
            <a:ext cx="4572000" cy="2871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Театрализованная деятельность помогает ребенку преодолеть робость, неуверенность в себе, застенчивость. Именно музыкально - театральная деятельность, прививая устойчивый интерес к музыке, театру, литературе, совершенствует артистические навыки детей в плане переживания и воплощения образа, побуждает их к созданию новых образов.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IMG_20220616_0935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3861048"/>
            <a:ext cx="3948468" cy="1944216"/>
          </a:xfrm>
          <a:prstGeom prst="rect">
            <a:avLst/>
          </a:prstGeom>
        </p:spPr>
      </p:pic>
    </p:spTree>
  </p:cSld>
  <p:clrMapOvr>
    <a:masterClrMapping/>
  </p:clrMapOvr>
  <p:transition spd="med" advClick="0" advTm="10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39259821_7-abrakadabra-fun-p-shabloni-dlya-prezentatsii-teatralizovanna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23728" y="134076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Развитие творческих способностей детей в театрализованной деятельности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39752" y="306896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На что направлена театрализованная деятельность?</a:t>
            </a:r>
            <a:endParaRPr lang="ru-RU" sz="2000" dirty="0">
              <a:solidFill>
                <a:srgbClr val="C00000"/>
              </a:solidFill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3933056"/>
            <a:ext cx="75608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000" kern="0" dirty="0" smtClean="0">
                <a:solidFill>
                  <a:srgbClr val="0070C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На развитие у ее участников ощущений, чувств, эмоций;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000" kern="0" dirty="0" smtClean="0">
                <a:solidFill>
                  <a:srgbClr val="0070C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На развитие мышления, воображения, внимания, памяти;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000" kern="0" dirty="0" smtClean="0">
                <a:solidFill>
                  <a:srgbClr val="0070C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На развитие фантазии;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000" kern="0" dirty="0" smtClean="0">
                <a:solidFill>
                  <a:srgbClr val="0070C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На формирование волевых качеств;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000" kern="0" dirty="0" smtClean="0">
                <a:solidFill>
                  <a:srgbClr val="0070C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На развитие многих навыков и умений (речевых, коммуникативных, организаторских, двигательных и т.д.)</a:t>
            </a:r>
          </a:p>
        </p:txBody>
      </p:sp>
    </p:spTree>
  </p:cSld>
  <p:clrMapOvr>
    <a:masterClrMapping/>
  </p:clrMapOvr>
  <p:transition spd="med" advClick="0" advTm="10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64" y="0"/>
            <a:ext cx="9121036" cy="6858000"/>
          </a:xfrm>
          <a:prstGeom prst="rect">
            <a:avLst/>
          </a:prstGeom>
        </p:spPr>
      </p:pic>
      <p:pic>
        <p:nvPicPr>
          <p:cNvPr id="3" name="Рисунок 2" descr="IMG_20220616_0935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39752" y="1052736"/>
            <a:ext cx="4450203" cy="2664296"/>
          </a:xfrm>
          <a:prstGeom prst="rect">
            <a:avLst/>
          </a:prstGeom>
        </p:spPr>
      </p:pic>
      <p:pic>
        <p:nvPicPr>
          <p:cNvPr id="4" name="Рисунок 3" descr="IMG_20220616_09564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12" y="3861048"/>
            <a:ext cx="4968552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6315220"/>
      </p:ext>
    </p:extLst>
  </p:cSld>
  <p:clrMapOvr>
    <a:masterClrMapping/>
  </p:clrMapOvr>
  <p:transition spd="med" advTm="15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ad146ba90695a894356374766fb8d9a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0960920"/>
      </p:ext>
    </p:extLst>
  </p:cSld>
  <p:clrMapOvr>
    <a:masterClrMapping/>
  </p:clrMapOvr>
  <p:transition spd="med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39259821_7-abrakadabra-fun-p-shabloni-dlya-prezentatsii-teatralizovanna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84612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195736" y="148478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kern="0" dirty="0" smtClean="0">
                <a:solidFill>
                  <a:srgbClr val="00206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Влияние театрализованной игры на развитие речи ребенка</a:t>
            </a:r>
            <a:endParaRPr lang="ru-RU" sz="2400" b="1" kern="0" dirty="0">
              <a:solidFill>
                <a:srgbClr val="002060"/>
              </a:solidFill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3140968"/>
            <a:ext cx="7632848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66330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стимулирует активную речь за счет расширения словарного запаса;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66330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ребенок усваивает богатство родного языка, его выразительные средства(динамику, темп, интонацию и др.);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66330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совершенствует артикуляционный аппарат;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sz="2400" b="1" dirty="0" smtClean="0">
                <a:solidFill>
                  <a:srgbClr val="663300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формируется диалогическая, эмоционально насыщенная, выразительная речь.</a:t>
            </a:r>
            <a:endParaRPr lang="ru-RU" sz="2400" b="1" dirty="0">
              <a:solidFill>
                <a:srgbClr val="663300"/>
              </a:solidFill>
              <a:latin typeface="Arial" pitchFamily="34" charset="0"/>
              <a:ea typeface="Batang" pitchFamily="18" charset="-127"/>
              <a:cs typeface="Arial" pitchFamily="34" charset="0"/>
            </a:endParaRPr>
          </a:p>
        </p:txBody>
      </p:sp>
    </p:spTree>
  </p:cSld>
  <p:clrMapOvr>
    <a:masterClrMapping/>
  </p:clrMapOvr>
  <p:transition spd="med" advTm="1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39259821_7-abrakadabra-fun-p-shabloni-dlya-prezentatsii-teatralizovanna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slide-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1916832"/>
            <a:ext cx="7200800" cy="4339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 advClick="0" advTm="1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39259760_4-abrakadabra-fun-p-shabloni-dlya-prezentatsii-teatralizovanna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8576"/>
            <a:ext cx="9144000" cy="6886575"/>
          </a:xfrm>
          <a:prstGeom prst="rect">
            <a:avLst/>
          </a:prstGeom>
        </p:spPr>
      </p:pic>
      <p:pic>
        <p:nvPicPr>
          <p:cNvPr id="3" name="Рисунок 2" descr="IMG_20230327_1541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1700808"/>
            <a:ext cx="4301492" cy="37444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uchportal.ru/_ld/618/502773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14267" y="-19878"/>
            <a:ext cx="9258267" cy="7069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899592" y="1268760"/>
            <a:ext cx="79928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28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800" b="1" dirty="0" smtClean="0">
                <a:solidFill>
                  <a:srgbClr val="8000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Стимулирование </a:t>
            </a:r>
            <a:r>
              <a:rPr lang="ru-RU" sz="2800" b="1" dirty="0">
                <a:solidFill>
                  <a:srgbClr val="8000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кончиков пальцев, движение кистями рук, игра с пальцами ускоряют процесс речевого и умственного развития </a:t>
            </a:r>
          </a:p>
        </p:txBody>
      </p:sp>
      <p:pic>
        <p:nvPicPr>
          <p:cNvPr id="5" name="Рисунок 4" descr="636b002867554943531145.jpg"/>
          <p:cNvPicPr>
            <a:picLocks noChangeAspect="1"/>
          </p:cNvPicPr>
          <p:nvPr/>
        </p:nvPicPr>
        <p:blipFill>
          <a:blip r:embed="rId3" cstate="print"/>
          <a:srcRect t="61550" r="11000"/>
          <a:stretch>
            <a:fillRect/>
          </a:stretch>
        </p:blipFill>
        <p:spPr>
          <a:xfrm>
            <a:off x="1500290" y="3429000"/>
            <a:ext cx="6240061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8243661"/>
      </p:ext>
    </p:extLst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uchportal.ru/_ld/618/502773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8267" cy="706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7664" y="476672"/>
            <a:ext cx="59766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800000"/>
                </a:solidFill>
                <a:latin typeface="Batang" pitchFamily="18" charset="-127"/>
                <a:ea typeface="Batang" pitchFamily="18" charset="-127"/>
              </a:rPr>
              <a:t>Театр картинок </a:t>
            </a:r>
            <a:endParaRPr lang="ru-RU" sz="3200" b="1" dirty="0" smtClean="0">
              <a:solidFill>
                <a:srgbClr val="800000"/>
              </a:solidFill>
              <a:latin typeface="Batang" pitchFamily="18" charset="-127"/>
              <a:ea typeface="Batang" pitchFamily="18" charset="-127"/>
            </a:endParaRPr>
          </a:p>
          <a:p>
            <a:pPr algn="ctr"/>
            <a:r>
              <a:rPr lang="ru-RU" sz="3200" b="1" dirty="0" smtClean="0">
                <a:solidFill>
                  <a:srgbClr val="800000"/>
                </a:solidFill>
                <a:latin typeface="Batang" pitchFamily="18" charset="-127"/>
                <a:ea typeface="Batang" pitchFamily="18" charset="-127"/>
              </a:rPr>
              <a:t>и </a:t>
            </a:r>
            <a:r>
              <a:rPr lang="ru-RU" sz="3200" b="1" dirty="0" err="1">
                <a:solidFill>
                  <a:srgbClr val="800000"/>
                </a:solidFill>
                <a:latin typeface="Batang" pitchFamily="18" charset="-127"/>
                <a:ea typeface="Batang" pitchFamily="18" charset="-127"/>
              </a:rPr>
              <a:t>фланелеграф</a:t>
            </a:r>
            <a:endParaRPr lang="ru-RU" sz="3200" dirty="0">
              <a:solidFill>
                <a:srgbClr val="80000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556792"/>
            <a:ext cx="77768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развивают </a:t>
            </a:r>
            <a:r>
              <a:rPr lang="ru-RU" sz="2800" b="1" dirty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творческие способности;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содействуют </a:t>
            </a:r>
            <a:r>
              <a:rPr lang="ru-RU" sz="2800" b="1" dirty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эстетическому воспитанию;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развивают </a:t>
            </a:r>
            <a:r>
              <a:rPr lang="ru-RU" sz="2800" b="1" dirty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ловкость, умение управлять своими движениями, концентрировать внимание на одном виде деятельности.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5400" y="3933056"/>
            <a:ext cx="3672408" cy="275430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4089684992"/>
      </p:ext>
    </p:extLst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uchportal.ru/_ld/618/502773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3856" y="-121360"/>
            <a:ext cx="9258267" cy="706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980728"/>
            <a:ext cx="7632848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3200" b="1" dirty="0">
                <a:solidFill>
                  <a:srgbClr val="8000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Действуя с различными картинками, у ребенка развивается мелкая моторика рук, что способствует более успешному и эффективному развитию речи.</a:t>
            </a:r>
          </a:p>
          <a:p>
            <a:endParaRPr lang="ru-RU" b="1" dirty="0">
              <a:solidFill>
                <a:srgbClr val="000000"/>
              </a:solidFill>
              <a:latin typeface="Georgia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3645024"/>
            <a:ext cx="3923928" cy="2942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058525530"/>
      </p:ext>
    </p:extLst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uchportal.ru/_ld/618/502773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3857" y="-211523"/>
            <a:ext cx="9258267" cy="706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4380" y="222037"/>
            <a:ext cx="420179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b="1" dirty="0">
                <a:solidFill>
                  <a:srgbClr val="800000"/>
                </a:solidFill>
                <a:latin typeface="Batang" pitchFamily="18" charset="-127"/>
                <a:ea typeface="Batang" pitchFamily="18" charset="-127"/>
              </a:rPr>
              <a:t>Конусный, </a:t>
            </a:r>
            <a:endParaRPr lang="ru-RU" sz="3200" b="1" dirty="0" smtClean="0">
              <a:solidFill>
                <a:srgbClr val="800000"/>
              </a:solidFill>
              <a:latin typeface="Batang" pitchFamily="18" charset="-127"/>
              <a:ea typeface="Batang" pitchFamily="18" charset="-127"/>
            </a:endParaRPr>
          </a:p>
          <a:p>
            <a:pPr algn="ctr"/>
            <a:r>
              <a:rPr lang="ru-RU" sz="3200" b="1" dirty="0" smtClean="0">
                <a:solidFill>
                  <a:srgbClr val="800000"/>
                </a:solidFill>
                <a:latin typeface="Batang" pitchFamily="18" charset="-127"/>
                <a:ea typeface="Batang" pitchFamily="18" charset="-127"/>
              </a:rPr>
              <a:t>настольный </a:t>
            </a:r>
            <a:r>
              <a:rPr lang="ru-RU" sz="3200" b="1" dirty="0">
                <a:solidFill>
                  <a:srgbClr val="800000"/>
                </a:solidFill>
                <a:latin typeface="Batang" pitchFamily="18" charset="-127"/>
                <a:ea typeface="Batang" pitchFamily="18" charset="-127"/>
              </a:rPr>
              <a:t>театр</a:t>
            </a:r>
            <a:endParaRPr lang="ru-RU" sz="3200" dirty="0">
              <a:solidFill>
                <a:srgbClr val="80000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1443842"/>
            <a:ext cx="82809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помогает </a:t>
            </a:r>
            <a:r>
              <a:rPr lang="ru-RU" sz="2800" b="1" dirty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учить детей координировать движения рук и глаз;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сопровождать </a:t>
            </a:r>
            <a:r>
              <a:rPr lang="ru-RU" sz="2800" b="1" dirty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движения пальцев речью;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побуждает </a:t>
            </a:r>
            <a:r>
              <a:rPr lang="ru-RU" sz="2800" b="1" dirty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выражать свои эмоции посредством мимики и </a:t>
            </a:r>
            <a:r>
              <a:rPr lang="ru-RU" sz="2800" b="1" dirty="0" smtClean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речи.</a:t>
            </a:r>
            <a:endParaRPr lang="ru-RU" sz="2800" dirty="0">
              <a:solidFill>
                <a:srgbClr val="663300"/>
              </a:solidFill>
              <a:latin typeface="Batang" pitchFamily="18" charset="-127"/>
              <a:ea typeface="Batang" pitchFamily="18" charset="-127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5819" y="3724959"/>
            <a:ext cx="3788386" cy="28412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021158897"/>
      </p:ext>
    </p:extLst>
  </p:cSld>
  <p:clrMapOvr>
    <a:masterClrMapping/>
  </p:clrMapOvr>
  <p:transition spd="med" advTm="1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uchportal.ru/_ld/618/502773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373704"/>
            <a:ext cx="9258267" cy="706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620688"/>
            <a:ext cx="48654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800000"/>
                </a:solidFill>
                <a:latin typeface="Batang" pitchFamily="18" charset="-127"/>
                <a:ea typeface="Batang" pitchFamily="18" charset="-127"/>
              </a:rPr>
              <a:t>Театр кукол Би-ба-</a:t>
            </a:r>
            <a:r>
              <a:rPr lang="ru-RU" sz="3200" b="1" dirty="0" err="1">
                <a:solidFill>
                  <a:srgbClr val="800000"/>
                </a:solidFill>
                <a:latin typeface="Batang" pitchFamily="18" charset="-127"/>
                <a:ea typeface="Batang" pitchFamily="18" charset="-127"/>
              </a:rPr>
              <a:t>бо</a:t>
            </a:r>
            <a:endParaRPr lang="ru-RU" sz="3200" dirty="0">
              <a:solidFill>
                <a:srgbClr val="80000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5" y="1412776"/>
            <a:ext cx="805002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2800" b="1" dirty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Посредством куклы, одетой на руку, дети говорят о своих переживаниях, тревогах и радостях, поскольку полностью отождествляют </a:t>
            </a:r>
            <a:r>
              <a:rPr lang="ru-RU" sz="2800" b="1" dirty="0" smtClean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себя </a:t>
            </a:r>
          </a:p>
          <a:p>
            <a:pPr>
              <a:buFontTx/>
              <a:buNone/>
            </a:pPr>
            <a:r>
              <a:rPr lang="ru-RU" sz="2800" b="1" dirty="0" smtClean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(свою </a:t>
            </a:r>
            <a:r>
              <a:rPr lang="ru-RU" sz="2800" b="1" dirty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руку) с куклой.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33" y="3569618"/>
            <a:ext cx="4339441" cy="257426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745" y="3789040"/>
            <a:ext cx="4364970" cy="257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2771944"/>
      </p:ext>
    </p:extLst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uchportal.ru/_ld/618/502773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08437" y="-211523"/>
            <a:ext cx="9258267" cy="706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620688"/>
            <a:ext cx="1847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63688" y="404664"/>
            <a:ext cx="58326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800000"/>
                </a:solidFill>
                <a:latin typeface="Batang" pitchFamily="18" charset="-127"/>
                <a:ea typeface="Batang" pitchFamily="18" charset="-127"/>
              </a:rPr>
              <a:t>Игра-драматизация</a:t>
            </a:r>
            <a:r>
              <a:rPr lang="ru-RU" sz="3200" b="1" dirty="0">
                <a:solidFill>
                  <a:srgbClr val="800000"/>
                </a:solidFill>
                <a:latin typeface="Batang" pitchFamily="18" charset="-127"/>
                <a:ea typeface="Batang" pitchFamily="18" charset="-127"/>
              </a:rPr>
              <a:t/>
            </a:r>
            <a:br>
              <a:rPr lang="ru-RU" sz="3200" b="1" dirty="0">
                <a:solidFill>
                  <a:srgbClr val="800000"/>
                </a:solidFill>
                <a:latin typeface="Batang" pitchFamily="18" charset="-127"/>
                <a:ea typeface="Batang" pitchFamily="18" charset="-127"/>
              </a:rPr>
            </a:br>
            <a:endParaRPr lang="ru-RU" sz="3200" dirty="0">
              <a:solidFill>
                <a:srgbClr val="800000"/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908720"/>
            <a:ext cx="763284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99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Самый «</a:t>
            </a:r>
            <a:r>
              <a:rPr lang="ru-RU" sz="2800" b="1" dirty="0" smtClean="0">
                <a:solidFill>
                  <a:srgbClr val="99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разговорный» вид </a:t>
            </a:r>
            <a:r>
              <a:rPr lang="ru-RU" sz="2800" b="1" dirty="0">
                <a:solidFill>
                  <a:srgbClr val="99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театрализованной</a:t>
            </a:r>
            <a:br>
              <a:rPr lang="ru-RU" sz="2800" b="1" dirty="0">
                <a:solidFill>
                  <a:srgbClr val="99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99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деятельности.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6240" y="2155226"/>
            <a:ext cx="8208912" cy="460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целостное </a:t>
            </a:r>
            <a:r>
              <a:rPr lang="ru-RU" sz="2800" b="1" dirty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воздействие на личность ребенка: его раскрепощение, самостоятельное творчество, развитие ведущих психических процессов;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способствует </a:t>
            </a:r>
            <a:r>
              <a:rPr lang="ru-RU" sz="2800" b="1" dirty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самопознанию и самовыражению личности;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ru-RU" sz="2800" b="1" dirty="0" smtClean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создает </a:t>
            </a:r>
            <a:r>
              <a:rPr lang="ru-RU" sz="2800" b="1" dirty="0">
                <a:solidFill>
                  <a:srgbClr val="6633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условия для социализации, усиливая адаптационные способности, корректирует коммуникативные качества, помогает осознанию чувства удовлетворения, радости, успешности.</a:t>
            </a:r>
          </a:p>
          <a:p>
            <a:pPr>
              <a:lnSpc>
                <a:spcPct val="90000"/>
              </a:lnSpc>
            </a:pPr>
            <a:endParaRPr lang="ru-RU" b="1" dirty="0">
              <a:solidFill>
                <a:srgbClr val="00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0444481"/>
      </p:ext>
    </p:extLst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39259821_7-abrakadabra-fun-p-shabloni-dlya-prezentatsii-teatralizovanna-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1268761"/>
            <a:ext cx="5905053" cy="25202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IMG_20220616_0957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3861048"/>
            <a:ext cx="4911599" cy="26007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1560" y="3861048"/>
            <a:ext cx="3115514" cy="27089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125013916"/>
      </p:ext>
    </p:extLst>
  </p:cSld>
  <p:clrMapOvr>
    <a:masterClrMapping/>
  </p:clrMapOvr>
  <p:transition spd="med"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uchportal.ru/_ld/618/502773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211524"/>
            <a:ext cx="9258267" cy="706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620688"/>
            <a:ext cx="1847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268760"/>
            <a:ext cx="84969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8000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Ни один другой вид театрализованной деятельности  так не способствует развитию артистизма, выразительности движений и речи, как игра-драматизация</a:t>
            </a:r>
            <a:endParaRPr lang="ru-RU" sz="3200" dirty="0">
              <a:solidFill>
                <a:srgbClr val="800000"/>
              </a:solidFill>
              <a:latin typeface="Batang" pitchFamily="18" charset="-127"/>
              <a:ea typeface="Batang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7068531"/>
      </p:ext>
    </p:extLst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uchportal.ru/_ld/618/502773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43841" y="-428927"/>
            <a:ext cx="9258267" cy="7069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620688"/>
            <a:ext cx="1847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00916" y="328300"/>
            <a:ext cx="676875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8000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Театрализованная </a:t>
            </a:r>
            <a:r>
              <a:rPr lang="ru-RU" sz="4000" b="1" dirty="0" smtClean="0">
                <a:solidFill>
                  <a:srgbClr val="8000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деятельность-это…</a:t>
            </a:r>
          </a:p>
          <a:p>
            <a:pPr algn="ctr"/>
            <a:r>
              <a:rPr lang="ru-RU" sz="4000" b="1" dirty="0" smtClean="0">
                <a:solidFill>
                  <a:srgbClr val="A50021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не </a:t>
            </a:r>
            <a:r>
              <a:rPr lang="ru-RU" sz="4000" b="1" dirty="0">
                <a:solidFill>
                  <a:srgbClr val="A50021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просто игра!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413338"/>
            <a:ext cx="806489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sz="3600" b="1" i="1" dirty="0" smtClean="0">
                <a:solidFill>
                  <a:srgbClr val="9900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Это </a:t>
            </a:r>
            <a:r>
              <a:rPr lang="ru-RU" sz="3600" b="1" i="1" dirty="0">
                <a:solidFill>
                  <a:srgbClr val="990000"/>
                </a:solidFill>
                <a:latin typeface="Batang" pitchFamily="18" charset="-127"/>
                <a:ea typeface="Batang" pitchFamily="18" charset="-127"/>
                <a:cs typeface="Times New Roman" panose="02020603050405020304" pitchFamily="18" charset="0"/>
              </a:rPr>
              <a:t>прекрасное средство для интенсивного развития речи детей, обогащения словаря, развития мышления, воображения, творческих способностей.</a:t>
            </a:r>
          </a:p>
        </p:txBody>
      </p:sp>
    </p:spTree>
    <p:extLst>
      <p:ext uri="{BB962C8B-B14F-4D97-AF65-F5344CB8AC3E}">
        <p14:creationId xmlns:p14="http://schemas.microsoft.com/office/powerpoint/2010/main" xmlns="" val="1346953815"/>
      </p:ext>
    </p:extLst>
  </p:cSld>
  <p:clrMapOvr>
    <a:masterClrMapping/>
  </p:clrMapOvr>
  <p:transition spd="med" advClick="0" advTm="1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1861</TotalTime>
  <Words>345</Words>
  <Application>Microsoft Office PowerPoint</Application>
  <PresentationFormat>Экран (4:3)</PresentationFormat>
  <Paragraphs>44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ДОУ 15</dc:creator>
  <cp:lastModifiedBy>Acer</cp:lastModifiedBy>
  <cp:revision>115</cp:revision>
  <dcterms:created xsi:type="dcterms:W3CDTF">2018-03-27T08:26:13Z</dcterms:created>
  <dcterms:modified xsi:type="dcterms:W3CDTF">2023-03-28T17:09:54Z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4113140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