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323" r:id="rId5"/>
    <p:sldId id="324" r:id="rId6"/>
    <p:sldId id="316" r:id="rId7"/>
    <p:sldId id="318" r:id="rId8"/>
    <p:sldId id="325" r:id="rId9"/>
    <p:sldId id="315" r:id="rId10"/>
    <p:sldId id="326" r:id="rId11"/>
    <p:sldId id="296" r:id="rId12"/>
    <p:sldId id="297" r:id="rId13"/>
    <p:sldId id="298" r:id="rId14"/>
    <p:sldId id="300" r:id="rId15"/>
    <p:sldId id="302" r:id="rId16"/>
    <p:sldId id="304" r:id="rId17"/>
    <p:sldId id="317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33CC"/>
    <a:srgbClr val="0066FF"/>
    <a:srgbClr val="6699FF"/>
    <a:srgbClr val="CCECFF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E891-3528-4BC1-BBA7-0D2F2C95804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9259821_7-abrakadabra-fun-p-shabloni-dlya-prezentatsii-teatralizovan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43408"/>
            <a:ext cx="9644825" cy="7101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1052736"/>
            <a:ext cx="370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  <a:endParaRPr lang="ru-RU" sz="7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86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музыкально-театрализованной                                                     деятельности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5282" y="5373216"/>
            <a:ext cx="3978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Лесицкая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9259760_4-abrakadabra-fun-p-shabloni-dlya-prezentatsii-teatralizovann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6"/>
            <a:ext cx="9144000" cy="6886575"/>
          </a:xfrm>
          <a:prstGeom prst="rect">
            <a:avLst/>
          </a:prstGeom>
        </p:spPr>
      </p:pic>
      <p:pic>
        <p:nvPicPr>
          <p:cNvPr id="3" name="Рисунок 2" descr="IMG_20230327_154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00808"/>
            <a:ext cx="4301492" cy="37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14267" y="-19878"/>
            <a:ext cx="9258267" cy="706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899592" y="126876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80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Стимулирование </a:t>
            </a:r>
            <a:r>
              <a:rPr lang="ru-RU" sz="28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pic>
        <p:nvPicPr>
          <p:cNvPr id="5" name="Рисунок 4" descr="636b002867554943531145.jpg"/>
          <p:cNvPicPr>
            <a:picLocks noChangeAspect="1"/>
          </p:cNvPicPr>
          <p:nvPr/>
        </p:nvPicPr>
        <p:blipFill>
          <a:blip r:embed="rId3" cstate="print"/>
          <a:srcRect t="61550" r="11000"/>
          <a:stretch>
            <a:fillRect/>
          </a:stretch>
        </p:blipFill>
        <p:spPr>
          <a:xfrm>
            <a:off x="1500290" y="3429000"/>
            <a:ext cx="624006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24366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267" cy="70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Театр картинок </a:t>
            </a:r>
            <a:endParaRPr lang="ru-RU" sz="3200" b="1" dirty="0" smtClean="0">
              <a:solidFill>
                <a:srgbClr val="80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и </a:t>
            </a:r>
            <a:r>
              <a:rPr lang="ru-RU" sz="3200" b="1" dirty="0" err="1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фланелеграф</a:t>
            </a:r>
            <a:endParaRPr lang="ru-RU" sz="3200" dirty="0">
              <a:solidFill>
                <a:srgbClr val="8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развивают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творческие способности;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содействуют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эстетическому воспитанию;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развивают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400" y="3933056"/>
            <a:ext cx="3672408" cy="27543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8968499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856" y="-121360"/>
            <a:ext cx="9258267" cy="70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80728"/>
            <a:ext cx="76328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45024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852553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857" y="-211523"/>
            <a:ext cx="9258267" cy="70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380" y="222037"/>
            <a:ext cx="42017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Конусный, </a:t>
            </a:r>
            <a:endParaRPr lang="ru-RU" sz="3200" b="1" dirty="0" smtClean="0">
              <a:solidFill>
                <a:srgbClr val="80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настольный </a:t>
            </a:r>
            <a: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театр</a:t>
            </a:r>
            <a:endParaRPr lang="ru-RU" sz="3200" dirty="0">
              <a:solidFill>
                <a:srgbClr val="8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384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помогает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учить детей координировать движения рук и глаз;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сопровождать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движения пальцев речью;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побуждает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выражать свои эмоции посредством мимики и </a:t>
            </a: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речи.</a:t>
            </a:r>
            <a:endParaRPr lang="ru-RU" sz="2800" dirty="0">
              <a:solidFill>
                <a:srgbClr val="663300"/>
              </a:solidFill>
              <a:latin typeface="Batang" pitchFamily="18" charset="-127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819" y="3724959"/>
            <a:ext cx="3788386" cy="2841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1158897"/>
      </p:ext>
    </p:extLst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373704"/>
            <a:ext cx="9258267" cy="70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4865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Театр кукол Би-ба-</a:t>
            </a:r>
            <a:r>
              <a:rPr lang="ru-RU" sz="3200" b="1" dirty="0" err="1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бо</a:t>
            </a:r>
            <a:endParaRPr lang="ru-RU" sz="3200" dirty="0">
              <a:solidFill>
                <a:srgbClr val="8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412776"/>
            <a:ext cx="80500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</a:t>
            </a: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себя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(свою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руку) с куклой.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33" y="3569618"/>
            <a:ext cx="4339441" cy="2574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745" y="3789040"/>
            <a:ext cx="4364970" cy="257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771944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8437" y="-211523"/>
            <a:ext cx="9258267" cy="70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4664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>Игра-драматизация</a:t>
            </a:r>
            <a: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</a:rPr>
            </a:br>
            <a:endParaRPr lang="ru-RU" sz="3200" dirty="0">
              <a:solidFill>
                <a:srgbClr val="8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Самый «</a:t>
            </a:r>
            <a:r>
              <a:rPr lang="ru-RU" sz="2800" b="1" dirty="0" smtClean="0">
                <a:solidFill>
                  <a:srgbClr val="99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разговорный» вид </a:t>
            </a:r>
            <a:r>
              <a:rPr lang="ru-RU" sz="2800" b="1" dirty="0">
                <a:solidFill>
                  <a:srgbClr val="99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театрализованной</a:t>
            </a:r>
            <a:br>
              <a:rPr lang="ru-RU" sz="2800" b="1" dirty="0">
                <a:solidFill>
                  <a:srgbClr val="99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99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240" y="2155226"/>
            <a:ext cx="8208912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целостное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способствует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самопознанию и самовыражению личности;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создает </a:t>
            </a:r>
            <a:r>
              <a:rPr lang="ru-RU" sz="2800" b="1" dirty="0">
                <a:solidFill>
                  <a:srgbClr val="6633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44448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39259821_7-abrakadabra-fun-p-shabloni-dlya-prezentatsii-teatralizovan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268761"/>
            <a:ext cx="5905053" cy="252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220616_095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861048"/>
            <a:ext cx="4911599" cy="2600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861048"/>
            <a:ext cx="3115514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25013916"/>
      </p:ext>
    </p:extLst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1524"/>
            <a:ext cx="9258267" cy="70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  <a:endParaRPr lang="ru-RU" sz="3200" dirty="0">
              <a:solidFill>
                <a:srgbClr val="800000"/>
              </a:solidFill>
              <a:latin typeface="Batang" pitchFamily="18" charset="-127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06853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618/50277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3841" y="-428927"/>
            <a:ext cx="9258267" cy="70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0916" y="328300"/>
            <a:ext cx="67687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Театрализованная </a:t>
            </a:r>
            <a:r>
              <a:rPr lang="ru-RU" sz="4000" b="1" dirty="0" smtClean="0">
                <a:solidFill>
                  <a:srgbClr val="80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деятельность-это…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не </a:t>
            </a:r>
            <a:r>
              <a:rPr lang="ru-RU" sz="4000" b="1" dirty="0">
                <a:solidFill>
                  <a:srgbClr val="A50021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просто игра!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1333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i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Это </a:t>
            </a:r>
            <a:r>
              <a:rPr lang="ru-RU" sz="3600" b="1" i="1" dirty="0">
                <a:solidFill>
                  <a:srgbClr val="990000"/>
                </a:solidFill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4695381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9259760_4-abrakadabra-fun-p-shabloni-dlya-prezentatsii-teatralizovann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5"/>
            <a:ext cx="9144000" cy="6886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980728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Дошкольный возраст - это период закладывания фундамента, на котором будет основана вся дальнейшая жизнь человека. Нравственное, художественно-эстетическое воспитание является важной составляющей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того,на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котором будет строится жизненная платформа человека. Одним из средств, которое помогает претворять в жизнь данное направление является музыкально-театрализованная деятельность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39259821_7-abrakadabra-fun-p-shabloni-dlya-prezentatsii-teatralizovan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628800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Музыкально-театрализованная деятельность в детском саду – это организованный педагогический процесс, направленный на развитие музыкальных и театрально-игровых способностей детей, эмоциональности, сопереживания, познания, то есть на развитие личности ребёнка. 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 образ персонажа, у них развивается творческое воображение, мышление, речь.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869160"/>
            <a:ext cx="410445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9259760_4-abrakadabra-fun-p-shabloni-dlya-prezentatsii-teatralizovann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764704"/>
            <a:ext cx="4572000" cy="287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Театрализованная деятельность помогает ребенку преодолеть робость, неуверенность в себе, застенчивость. Именно музыкально - театральная деятельность, прививая устойчивый интерес к музыке, театру, литературе, совершенствует артистические навыки детей в плане переживания и воплощения образа, побуждает их к созданию новых образов.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220616_093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861048"/>
            <a:ext cx="3948468" cy="1944216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39259821_7-abrakadabra-fun-p-shabloni-dlya-prezentatsii-teatralizovan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творческих способностей детей в театрализованной деятельности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0689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 что направлена театрализованная деятельность?</a:t>
            </a:r>
            <a:endParaRPr lang="ru-RU" sz="2000" dirty="0">
              <a:solidFill>
                <a:srgbClr val="C0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 развитие у ее участников ощущений, чувств, эмоций;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 развитие мышления, воображения, внимания, памяти;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 развитие фантазии;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 формирование волевых качеств;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 развитие многих навыков и умений (речевых, коммуникативных, организаторских, двигательных и т.д.)</a:t>
            </a:r>
          </a:p>
        </p:txBody>
      </p:sp>
    </p:spTree>
  </p:cSld>
  <p:clrMapOvr>
    <a:masterClrMapping/>
  </p:clrMapOvr>
  <p:transition spd="med"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4" y="0"/>
            <a:ext cx="9121036" cy="6858000"/>
          </a:xfrm>
          <a:prstGeom prst="rect">
            <a:avLst/>
          </a:prstGeom>
        </p:spPr>
      </p:pic>
      <p:pic>
        <p:nvPicPr>
          <p:cNvPr id="3" name="Рисунок 2" descr="IMG_20220616_093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052736"/>
            <a:ext cx="4450203" cy="2664296"/>
          </a:xfrm>
          <a:prstGeom prst="rect">
            <a:avLst/>
          </a:prstGeom>
        </p:spPr>
      </p:pic>
      <p:pic>
        <p:nvPicPr>
          <p:cNvPr id="4" name="Рисунок 3" descr="IMG_20220616_095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861048"/>
            <a:ext cx="49685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315220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146ba90695a894356374766fb8d9a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960920"/>
      </p:ext>
    </p:extLst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9259821_7-abrakadabra-fun-p-shabloni-dlya-prezentatsii-teatralizovan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6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Влияние театрализованной игры на развитие речи ребенка</a:t>
            </a:r>
            <a:endParaRPr lang="ru-RU" sz="2400" b="1" kern="0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140968"/>
            <a:ext cx="76328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стимулирует активную речь за счет расширения словарного запаса;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совершенствует артикуляционный аппарат;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формируется диалогическая, эмоционально насыщенная, выразительная речь.</a:t>
            </a:r>
            <a:endParaRPr lang="ru-RU" sz="2400" b="1" dirty="0">
              <a:solidFill>
                <a:srgbClr val="6633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 spd="med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39259821_7-abrakadabra-fun-p-shabloni-dlya-prezentatsii-teatralizovan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slid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7200800" cy="433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345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15</dc:creator>
  <cp:lastModifiedBy>Acer</cp:lastModifiedBy>
  <cp:revision>115</cp:revision>
  <dcterms:created xsi:type="dcterms:W3CDTF">2018-03-27T08:26:13Z</dcterms:created>
  <dcterms:modified xsi:type="dcterms:W3CDTF">2023-03-28T17:09:54Z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4113140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