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8A18-A7CB-488B-90CA-787625ED23B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8A18-A7CB-488B-90CA-787625ED23B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CBE71-3872-486A-B531-18BAE9E66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0%BA%D0%BB%D1%8E%D0%B7%D0%B8%D0%B2%D0%BD%D0%BE%D0%B5_%D0%BE%D0%B1%D1%80%D0%B0%D0%B7%D0%BE%D0%B2%D0%B0%D0%BD%D0%B8%D0%B5" TargetMode="External"/><Relationship Id="rId2" Type="http://schemas.openxmlformats.org/officeDocument/2006/relationships/hyperlink" Target="https://ru.wikipedia.org/wiki/%D0%9E%D0%B1%D1%83%D1%87%D0%B5%D0%BD%D0%B8%D0%B5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0%B6%D0%B4%D1%83%D0%BD%D0%B0%D1%80%D0%BE%D0%B4%D0%BD%D1%8B%D0%B5_%D1%81%D1%82%D1%83%D0%B4%D0%B5%D0%BD%D1%82%D1%8B" TargetMode="External"/><Relationship Id="rId3" Type="http://schemas.openxmlformats.org/officeDocument/2006/relationships/hyperlink" Target="https://ru.wikipedia.org/wiki/%D0%9D%D0%B0%D1%86%D0%B8%D0%BE%D0%BD%D0%B0%D0%BB%D1%8C%D0%BD%D0%BE%D0%B5_%D0%BC%D0%B5%D0%BD%D1%8C%D1%88%D0%B8%D0%BD%D1%81%D1%82%D0%B2%D0%BE" TargetMode="External"/><Relationship Id="rId7" Type="http://schemas.openxmlformats.org/officeDocument/2006/relationships/hyperlink" Target="https://ru.wikipedia.org/wiki/%D0%A2%D1%80%D1%83%D0%B4%D0%BE%D0%B2%D0%BE%D0%B9_%D0%BC%D0%B8%D0%B3%D1%80%D0%B0%D0%BD%D1%82" TargetMode="External"/><Relationship Id="rId2" Type="http://schemas.openxmlformats.org/officeDocument/2006/relationships/hyperlink" Target="https://ru.wikipedia.org/wiki/%D0%98%D0%BD%D0%B2%D0%B0%D0%BB%D0%B8%D0%B4%D0%BD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98%D0%A7-%D0%B8%D0%BD%D1%84%D0%B5%D0%BA%D1%86%D0%B8%D1%8F" TargetMode="External"/><Relationship Id="rId5" Type="http://schemas.openxmlformats.org/officeDocument/2006/relationships/hyperlink" Target="https://ru.wikipedia.org/wiki/%D0%9C%D0%B0%D1%80%D0%B3%D0%B8%D0%BD%D0%B0%D0%BB%D1%8C%D0%BD%D0%BE%D1%81%D1%82%D1%8C" TargetMode="External"/><Relationship Id="rId4" Type="http://schemas.openxmlformats.org/officeDocument/2006/relationships/hyperlink" Target="https://ru.wikipedia.org/wiki/%D0%9F%D0%B5%D0%BD%D0%B8%D1%82%D0%B5%D0%BD%D1%86%D0%B8%D0%B0%D1%80%D0%BD%D0%B0%D1%8F_%D1%81%D0%B8%D1%81%D1%82%D0%B5%D0%BC%D0%B0" TargetMode="External"/><Relationship Id="rId9" Type="http://schemas.openxmlformats.org/officeDocument/2006/relationships/hyperlink" Target="https://ru.wikipedia.org/wiki/%D0%9E%D0%B4%D0%B0%D1%80%D1%91%D0%BD%D0%BD%D0%BE%D1%81%D1%82%D1%8C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5%D0%B2%D1%80%D0%BE%D0%BF%D0%B0" TargetMode="External"/><Relationship Id="rId2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E%D1%86%D0%B8%D0%B0%D0%BB%D1%8C%D0%BD%D0%B0%D1%8F_%D0%B8%D0%BD%D1%82%D0%B5%D0%B3%D1%80%D0%B0%D1%86%D0%B8%D1%8F" TargetMode="External"/><Relationship Id="rId5" Type="http://schemas.openxmlformats.org/officeDocument/2006/relationships/hyperlink" Target="https://ru.wikipedia.org/wiki/%D0%A1%D0%B2%D0%BE%D0%B1%D0%BE%D0%B4%D0%BD%D0%BE%D0%B5_%D0%B2%D1%80%D0%B5%D0%BC%D1%8F" TargetMode="External"/><Relationship Id="rId4" Type="http://schemas.openxmlformats.org/officeDocument/2006/relationships/hyperlink" Target="https://ru.wikipedia.org/wiki/%D0%9C%D1%8D%D0%B9%D0%BD%D1%81%D1%82%D1%80%D0%B8%D0%BC%D0%B8%D0%BD%D0%B3_(%D0%BE%D0%B1%D1%80%D0%B0%D0%B7%D0%BE%D0%B2%D0%B0%D0%BD%D0%B8%D0%B5)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2786081"/>
          </a:xfrm>
        </p:spPr>
        <p:txBody>
          <a:bodyPr numCol="1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бразование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для всех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4448" cy="93610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успешного обучения и воспитания детей с ограниченными возможностями здоровья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84976" cy="5112568"/>
          </a:xfrm>
        </p:spPr>
        <p:txBody>
          <a:bodyPr/>
          <a:lstStyle/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Обучение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коррекция развития детей с ограниченными возможностями здоровья должны осуществляться по образовательным программам, разработанным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основных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психофизических особенностей и возможностей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Необходимо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психолого-педагогическое сопровождение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ограниченными возможностями здоровья на протяжении всего периода его обучения в ОУ общего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типа.</a:t>
            </a: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endParaRPr lang="ru-RU" sz="2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Необходима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 подготовка педагогического коллектива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ОУ  общего типа в соответствии со спецификой  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учебно-воспитательной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коррекционной работы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03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712967" cy="4824536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6.</a:t>
            </a:r>
            <a: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обеспечения освоения детьми с ограниченными возможностями  </a:t>
            </a:r>
            <a: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 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 целесообразно </a:t>
            </a:r>
            <a:r>
              <a:rPr lang="ru-RU" sz="2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в штатное расписание ОУ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типа дополнительные </a:t>
            </a:r>
            <a:r>
              <a:rPr lang="ru-RU" sz="2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педагогических (учителя-дефектологи,  учителя-логопеды, педагоги-психологи, социальные педагоги, воспитатели и др.) и медицинских работников.</a:t>
            </a:r>
            <a:br>
              <a:rPr lang="ru-RU" sz="2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эффективного включения детей с ограниченными возможностями здоровья  в ОУ общего типа </a:t>
            </a:r>
            <a:r>
              <a:rPr lang="ru-RU" sz="2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значение имеет проведение информационно-просветительской, разъяснительной работы 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вопросам, связанным с особенностями образовательного процесса для данной категории детей, со всеми участниками образовательного процесса – обучающимися,  их родителями, педагогическими работниками. </a:t>
            </a:r>
            <a:b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352928" cy="93610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успешного обучения и воспитания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детей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</a:t>
            </a:r>
          </a:p>
        </p:txBody>
      </p:sp>
    </p:spTree>
    <p:extLst>
      <p:ext uri="{BB962C8B-B14F-4D97-AF65-F5344CB8AC3E}">
        <p14:creationId xmlns="" xmlns:p14="http://schemas.microsoft.com/office/powerpoint/2010/main" val="41472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696744" cy="108012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требует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команды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3774795" cy="28083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4824536" cy="4896544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идеале такая команда состоит из: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Дефектолога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работника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Врача-педиатра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по охране и гигиене труда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Ассистента педагога (сопровождающего)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57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5472608" cy="63567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340768"/>
            <a:ext cx="4376465" cy="53391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особыми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потребностями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признаются необучаемыми;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учителей и директоров массовых школ недостаточно знают о проблемах инвалидности и не готовы к включению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 обучения в классах;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детей инвалидов не знают, как отстаивать права детей на образование и испытывают страх перед системой образования и социальной поддержки;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Архитектурная недоступность школ,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4129661" cy="3222873"/>
          </a:xfrm>
        </p:spPr>
      </p:pic>
    </p:spTree>
    <p:extLst>
      <p:ext uri="{BB962C8B-B14F-4D97-AF65-F5344CB8AC3E}">
        <p14:creationId xmlns="" xmlns:p14="http://schemas.microsoft.com/office/powerpoint/2010/main" val="14706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568952" cy="5112568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0" kern="0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ru-RU" sz="2400" b="0" kern="0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      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инклюзии 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только самих школ и дошкольных учреждений, пусть даже полностью оборудованных, доступных и с обученным персоналом.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Необходимо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позитивное общественное мнение  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всех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о совместном обучении детей. 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этими условиями, должна быть приспособлена к потребностям инвалидов городская среда (включая транспорт). 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Важным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также адекватная поддержка семей с детьми-инвалидами. 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милосердия и благотворительности надо переходить к равноправному партнерству с инвалидами, их семьями и представляющими их общественными организациями. 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260649"/>
            <a:ext cx="3744416" cy="72007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подход</a:t>
            </a:r>
          </a:p>
        </p:txBody>
      </p:sp>
    </p:spTree>
    <p:extLst>
      <p:ext uri="{BB962C8B-B14F-4D97-AF65-F5344CB8AC3E}">
        <p14:creationId xmlns="" xmlns:p14="http://schemas.microsoft.com/office/powerpoint/2010/main" val="29692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400600" cy="93610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понять: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2229511" cy="359124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555776" y="1628800"/>
            <a:ext cx="5915000" cy="2325935"/>
          </a:xfrm>
        </p:spPr>
        <p:txBody>
          <a:bodyPr>
            <a:normAutofit/>
          </a:bodyPr>
          <a:lstStyle/>
          <a:p>
            <a:pPr lvl="0"/>
            <a:r>
              <a:rPr lang="ru-RU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инклюзивных школ, школ нового типа , дети привыкают к тому, что мир – разнообразен, что люди в нем – разные, что каждый человек имеет право на жизнь, воспитание, обучение, развитие.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4041775" cy="2966784"/>
          </a:xfrm>
        </p:spPr>
      </p:pic>
    </p:spTree>
    <p:extLst>
      <p:ext uri="{BB962C8B-B14F-4D97-AF65-F5344CB8AC3E}">
        <p14:creationId xmlns="" xmlns:p14="http://schemas.microsoft.com/office/powerpoint/2010/main" val="56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01034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человека не существует более чудовищного наказания , чем быть предоставленным в обществе самому себе и оставаться абсолютно незамеченным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У. Джеймс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45024"/>
            <a:ext cx="3426319" cy="3075800"/>
          </a:xfrm>
        </p:spPr>
      </p:pic>
    </p:spTree>
    <p:extLst>
      <p:ext uri="{BB962C8B-B14F-4D97-AF65-F5344CB8AC3E}">
        <p14:creationId xmlns="" xmlns:p14="http://schemas.microsoft.com/office/powerpoint/2010/main" val="30763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7200800" cy="93002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8144" y="5805264"/>
            <a:ext cx="2947864" cy="852115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Добрынин Матвей 6 В 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4"/>
            <a:ext cx="7772400" cy="2786081"/>
          </a:xfrm>
        </p:spPr>
        <p:txBody>
          <a:bodyPr numCol="1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Инклюзивное</a:t>
            </a:r>
            <a:br>
              <a:rPr lang="ru-RU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500990" cy="50006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(включающее)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1л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2214554"/>
            <a:ext cx="3357586" cy="44291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5000660" cy="542928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образование, при котором все дети, несмотря на свои физические, интеллектуальные и иные особенности, включены в общую систему образования и обучаются в общеобразовательных школах вместе со своими сверстниками.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Инклюзия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раскрытие каждого ученика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помощью образовательной программы, которая достаточно сложна, но соответствует его способностям.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Инклюзия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учитывает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потребности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также как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специальные условия и поддержку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необходимые ученику и учителям для достижения успеха.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500990" cy="50006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Инклюзивное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(включающее)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1л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2214554"/>
            <a:ext cx="3357586" cy="44291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5000660" cy="542928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образование, при котором все дети, несмотря на свои физические, интеллектуальные и иные особенности, включены в общую систему образования и обучаются в общеобразовательных школах вместе со своими сверстниками.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Инклюзия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раскрытие каждого ученика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помощью образовательной программы, которая достаточно сложна, но соответствует его способностям.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Инклюзия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учитывает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потребности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также как 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специальные условия и поддержку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необходимые ученику и учителям для достижения успеха.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14290"/>
            <a:ext cx="5286412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Инклюзивное образование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57620" y="1571612"/>
            <a:ext cx="4722825" cy="435771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 улучшением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образовательных структур, систем и методик для обеспечения потребностей всех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частью большой стратегии по созданию общества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принимающего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всех;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динамичным процессом, который постоянно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Признает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все дети могут учиться.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7" y="3933056"/>
            <a:ext cx="3420653" cy="2736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60" cy="40005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экспертным оценкам в настоящее время 1,6 млн. детей, проживающих в Российской Федерации (4,5% от их общего числа), относятся к категории лиц с ограниченными возможностями и нуждаются в специальном (коррекционном) образовании, соответствующем их особым образовательным потребностям.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ограниченными возможностями здоровья и детьми-инвалидами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является одним из основных и неотъемлемых условий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успешной социализации, обеспечения их полноценного участия в жизни общества, эффективной самореализации в различных видах профессиональной и социальной деятельности.</a:t>
            </a:r>
          </a:p>
        </p:txBody>
      </p:sp>
      <p:pic>
        <p:nvPicPr>
          <p:cNvPr id="5" name="Содержимое 4" descr="Рисунок1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3792" y="4143380"/>
            <a:ext cx="2991972" cy="2631657"/>
          </a:xfrm>
        </p:spPr>
      </p:pic>
      <p:pic>
        <p:nvPicPr>
          <p:cNvPr id="6" name="Содержимое 5" descr="Рисунок1е5.wm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86446" y="4143380"/>
            <a:ext cx="3214710" cy="2592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5786478" cy="671514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Долгое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время государственная политика была ориентирована на содержание детей с ограниченными возможностями в интернатах, обучение и воспитание таких детей исключительно в условиях специального (коррекционного) образовательного учреждения.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Многие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специалисты отмечают, что часто юноши и девушки, получившие общее полное образование в специальных учреждениях, трудно адаптируются к получению профессионального образования в обычных образовательных учреждениях. По мнению экспертов, это ведет к углублению неравенства людей с ограниченными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возможностями здоровья.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Реализация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интегрированного (инклюзивного) подхода выступает в качестве гуманистической альтернативы специальному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обучению.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Инклюзивное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образование использует гибкий подход к преподаванию для удовлетворения различных потребностей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обучении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показывает российская и международная практика, обучение становится более эффективным, и выигрывают от этого все дети.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Это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делает особенно актуальным вопрос развития инклюзивного  образования на уровне общеобразовательной школы.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Рисунок18у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3637" y="4572008"/>
            <a:ext cx="2857520" cy="2143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3050"/>
            <a:ext cx="4572032" cy="58418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«Образование для всех»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1н5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571876"/>
            <a:ext cx="2928959" cy="31698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58" y="1357298"/>
            <a:ext cx="5000660" cy="52864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Фундаментальный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принцип «образование для всех»  состоит в том, что каждый человек должен иметь возможность учиться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Основополагающий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инклюзивного образования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все люди должны иметь возможность учиться вместе, независимо от каких-либо трудностей, имеющихся на этом пути, или различий в способности к обучению, которые они могут иметь.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Адресатами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инклюзивного образования являются люди с ограниченными возможностями здоровья, и инвалиды – лишь одни из них.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4"/>
          </a:xfrm>
        </p:spPr>
        <p:txBody>
          <a:bodyPr>
            <a:noAutofit/>
          </a:bodyPr>
          <a:lstStyle/>
          <a:p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Включающее образование базируется на восьми принципах: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Ценность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не зависит от его способностей и достижений. </a:t>
            </a: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endParaRPr lang="ru-RU" sz="2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способен чувствовать и думать.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имеет право на общение и на то, чтобы быть услышанным.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нуждаются друг в друге.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Подлинное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может осуществляться только в контексте реальных взаимоотношений.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нуждаются в поддержке и дружбе ровесников.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обучающихся достижение прогресса скорее может быть в том, что они могут делать, чем в том, что не могут.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все стороны жизни человека.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8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3050"/>
            <a:ext cx="6336704" cy="70767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аспекта развития инклюзии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5688632" cy="504056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инклюзивной культуры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школьного сообщества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инклюзивных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</a:p>
          <a:p>
            <a:pPr marL="571500" indent="-571500">
              <a:lnSpc>
                <a:spcPct val="9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инклюзивной политики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школы для всех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поддержки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разнообразия</a:t>
            </a:r>
          </a:p>
          <a:p>
            <a:pPr marL="571500" indent="-571500">
              <a:lnSpc>
                <a:spcPct val="9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3.Развитие инклюзивной практики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процессом обучения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ресурсов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920031"/>
            <a:ext cx="3208493" cy="2821338"/>
          </a:xfrm>
        </p:spPr>
      </p:pic>
    </p:spTree>
    <p:extLst>
      <p:ext uri="{BB962C8B-B14F-4D97-AF65-F5344CB8AC3E}">
        <p14:creationId xmlns="" xmlns:p14="http://schemas.microsoft.com/office/powerpoint/2010/main" val="40364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85169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успешного обучения и воспитания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98" y="3573016"/>
            <a:ext cx="3479794" cy="31683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5112568" cy="5306268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адаптивной среды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позволяющей обеспечить  полноценное включение и личностную самореализацию в образовательном учреждении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учреждении общего типа надлежащих материально-технических условий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обеспечивающих возможность для беспрепятственного доступа детей в здание и помещения ОУ и организации их пребывания и обучения в этом учреждении (пандусы, лифты, специально оборудованные учебные места, специализированное , реабилитационное, медицинское оборудование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3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4448" cy="93610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успешного обучения и воспитания детей с ограниченными возможностями здоровья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84976" cy="5112568"/>
          </a:xfrm>
        </p:spPr>
        <p:txBody>
          <a:bodyPr/>
          <a:lstStyle/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Обучение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коррекция развития детей с ограниченными возможностями здоровья должны осуществляться по образовательным программам, разработанным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основных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психофизических особенностей и возможностей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Необходимо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психолого-педагогическое сопровождение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ограниченными возможностями здоровья на протяжении всего периода его обучения в ОУ общего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типа.</a:t>
            </a: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endParaRPr lang="ru-RU" sz="2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Необходима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 подготовка педагогического коллектива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ОУ  общего типа в соответствии со спецификой  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учебно-воспитательной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коррекционной работы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03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712967" cy="4824536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6.</a:t>
            </a:r>
            <a: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обеспечения освоения детьми с ограниченными возможностями  </a:t>
            </a:r>
            <a: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 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 целесообразно </a:t>
            </a:r>
            <a:r>
              <a:rPr lang="ru-RU" sz="2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в штатное расписание ОУ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типа дополнительные </a:t>
            </a:r>
            <a:r>
              <a:rPr lang="ru-RU" sz="2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педагогических (учителя-дефектологи,  учителя-логопеды, педагоги-психологи, социальные педагоги, воспитатели и др.) и медицинских работников.</a:t>
            </a:r>
            <a:br>
              <a:rPr lang="ru-RU" sz="2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эффективного включения детей с ограниченными возможностями здоровья  в ОУ общего типа </a:t>
            </a:r>
            <a:r>
              <a:rPr lang="ru-RU" sz="2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значение имеет проведение информационно-просветительской, разъяснительной работы </a:t>
            </a:r>
            <a: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вопросам, связанным с особенностями образовательного процесса для данной категории детей, со всеми участниками образовательного процесса – обучающимися,  их родителями, педагогическими работниками. </a:t>
            </a:r>
            <a:br>
              <a:rPr lang="ru-RU" sz="20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352928" cy="93610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успешного обучения и воспитания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детей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</a:t>
            </a:r>
          </a:p>
        </p:txBody>
      </p:sp>
    </p:spTree>
    <p:extLst>
      <p:ext uri="{BB962C8B-B14F-4D97-AF65-F5344CB8AC3E}">
        <p14:creationId xmlns="" xmlns:p14="http://schemas.microsoft.com/office/powerpoint/2010/main" val="41472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696744" cy="108012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требует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команды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3774795" cy="28083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4824536" cy="4896544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идеале такая команда состоит из: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Дефектолога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работника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Врача-педиатра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по охране и гигиене труда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Ассистента педагога (сопровождающего)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57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14290"/>
            <a:ext cx="5286412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Инклюзивное образование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57620" y="1571612"/>
            <a:ext cx="4722825" cy="435771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 улучшением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образовательных структур, систем и методик для обеспечения потребностей всех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частью большой стратегии по созданию общества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принимающего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всех;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динамичным процессом, который постоянно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Признает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все дети могут учиться.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7" y="3933056"/>
            <a:ext cx="3420653" cy="2736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5472608" cy="63567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барьеры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1340768"/>
            <a:ext cx="4376465" cy="53391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особыми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потребностями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признаются необучаемыми;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учителей и директоров массовых школ недостаточно знают о проблемах инвалидности и не готовы к включению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 обучения в классах;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детей инвалидов не знают, как отстаивать права детей на образование и испытывают страх перед системой образования и социальной поддержки;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Архитектурная недоступность школ,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4129661" cy="3222873"/>
          </a:xfrm>
        </p:spPr>
      </p:pic>
    </p:spTree>
    <p:extLst>
      <p:ext uri="{BB962C8B-B14F-4D97-AF65-F5344CB8AC3E}">
        <p14:creationId xmlns="" xmlns:p14="http://schemas.microsoft.com/office/powerpoint/2010/main" val="14706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568952" cy="5112568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0" kern="0" cap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ru-RU" sz="2400" b="0" kern="0" cap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      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инклюзии 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только самих школ и дошкольных учреждений, пусть даже полностью оборудованных, доступных и с обученным персоналом.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Необходимо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позитивное общественное мнение  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всех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о совместном обучении детей. 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этими условиями, должна быть приспособлена к потребностям инвалидов городская среда (включая транспорт). 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Важным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также адекватная поддержка семей с детьми-инвалидами. 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kern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 </a:t>
            </a:r>
            <a: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милосердия и благотворительности надо переходить к равноправному партнерству с инвалидами, их семьями и представляющими их общественными организациями. </a:t>
            </a:r>
            <a:br>
              <a:rPr lang="ru-RU" sz="2400" b="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260649"/>
            <a:ext cx="3744416" cy="72007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подход</a:t>
            </a:r>
          </a:p>
        </p:txBody>
      </p:sp>
    </p:spTree>
    <p:extLst>
      <p:ext uri="{BB962C8B-B14F-4D97-AF65-F5344CB8AC3E}">
        <p14:creationId xmlns="" xmlns:p14="http://schemas.microsoft.com/office/powerpoint/2010/main" val="29692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400600" cy="93610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понять: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2229511" cy="359124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555776" y="1628800"/>
            <a:ext cx="5915000" cy="2325935"/>
          </a:xfrm>
        </p:spPr>
        <p:txBody>
          <a:bodyPr>
            <a:normAutofit/>
          </a:bodyPr>
          <a:lstStyle/>
          <a:p>
            <a:pPr lvl="0"/>
            <a:r>
              <a:rPr lang="ru-RU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инклюзивных школ, школ нового типа , дети привыкают к тому, что мир – разнообразен, что люди в нем – разные, что каждый человек имеет право на жизнь, воспитание, обучение, развитие.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4041775" cy="2966784"/>
          </a:xfrm>
        </p:spPr>
      </p:pic>
    </p:spTree>
    <p:extLst>
      <p:ext uri="{BB962C8B-B14F-4D97-AF65-F5344CB8AC3E}">
        <p14:creationId xmlns="" xmlns:p14="http://schemas.microsoft.com/office/powerpoint/2010/main" val="56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301034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человека не существует более чудовищного наказания , чем быть предоставленным в обществе самому себе и оставаться абсолютно незамеченным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У. Джеймс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45024"/>
            <a:ext cx="3426319" cy="3075800"/>
          </a:xfrm>
        </p:spPr>
      </p:pic>
    </p:spTree>
    <p:extLst>
      <p:ext uri="{BB962C8B-B14F-4D97-AF65-F5344CB8AC3E}">
        <p14:creationId xmlns="" xmlns:p14="http://schemas.microsoft.com/office/powerpoint/2010/main" val="30763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7200800" cy="93002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8144" y="5805264"/>
            <a:ext cx="2947864" cy="852115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Добрынин Матвей 6 В 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643314"/>
            <a:ext cx="7529538" cy="12858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Инклюзивное образование.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072074"/>
            <a:ext cx="7215238" cy="785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подготовила: Золотарева Мария 6 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Инклюзи́вное</a:t>
            </a:r>
            <a:r>
              <a:rPr lang="ru-RU" b="1" dirty="0" smtClean="0"/>
              <a:t> </a:t>
            </a:r>
            <a:r>
              <a:rPr lang="ru-RU" b="1" dirty="0" err="1" smtClean="0"/>
              <a:t>образова́ние</a:t>
            </a:r>
            <a:r>
              <a:rPr lang="ru-RU" dirty="0" smtClean="0"/>
              <a:t> - </a:t>
            </a:r>
            <a:r>
              <a:rPr lang="ru-RU" i="1" dirty="0" smtClean="0"/>
              <a:t>включение</a:t>
            </a:r>
            <a:r>
              <a:rPr lang="ru-RU" dirty="0" smtClean="0"/>
              <a:t>, </a:t>
            </a:r>
            <a:r>
              <a:rPr lang="ru-RU" i="1" dirty="0" smtClean="0"/>
              <a:t>включающее образование</a:t>
            </a:r>
            <a:r>
              <a:rPr lang="ru-RU" dirty="0" smtClean="0"/>
              <a:t>, </a:t>
            </a:r>
            <a:r>
              <a:rPr lang="ru-RU" i="1" dirty="0" smtClean="0"/>
              <a:t>совместное обучение</a:t>
            </a:r>
            <a:r>
              <a:rPr lang="ru-RU" dirty="0" smtClean="0"/>
              <a:t>) — форма </a:t>
            </a:r>
            <a:r>
              <a:rPr lang="ru-RU" dirty="0" smtClean="0">
                <a:hlinkClick r:id="rId2" tooltip="Обучение"/>
              </a:rPr>
              <a:t>обучения</a:t>
            </a:r>
            <a:r>
              <a:rPr lang="ru-RU" dirty="0" smtClean="0"/>
              <a:t>, при которой каждому человеку, независимо от имеющихся физических, интеллектуальных, социальных, эмоциональных, языковых и других особенностях, предоставляется возможность учиться в общеобразовательных учреждениях. При этом для людей с ограниченными возможностями здоровья (ОВЗ) создаются специальные условия: перепланировка учебных помещений, новые методики обучения, адаптированный учебный план, изменённые методы оценки и другие. Инклюзию следует отличать от интеграции, при которой люди с ОВЗ или особыми образовательными потребностями обучаются в обычных учебных заведениях и адаптируются к системе образования, которая остаётся неизменной</a:t>
            </a:r>
            <a:r>
              <a:rPr lang="ru-RU" baseline="30000" dirty="0" smtClean="0">
                <a:hlinkClick r:id="rId3"/>
              </a:rPr>
              <a:t>[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процессе инклюзии участвуют люди с </a:t>
            </a:r>
            <a:r>
              <a:rPr lang="ru-RU" dirty="0" smtClean="0">
                <a:hlinkClick r:id="rId2" tooltip="Инвалидность"/>
              </a:rPr>
              <a:t>инвалидностью</a:t>
            </a:r>
            <a:r>
              <a:rPr lang="ru-RU" dirty="0" smtClean="0"/>
              <a:t>, когнитивными и ментальными особенностями, представители </a:t>
            </a:r>
            <a:r>
              <a:rPr lang="ru-RU" dirty="0" smtClean="0">
                <a:hlinkClick r:id="rId3" tooltip="Национальное меньшинство"/>
              </a:rPr>
              <a:t>этнических меньшинств</a:t>
            </a:r>
            <a:r>
              <a:rPr lang="ru-RU" dirty="0" smtClean="0"/>
              <a:t>, лица, содержащиеся в </a:t>
            </a:r>
            <a:r>
              <a:rPr lang="ru-RU" dirty="0" smtClean="0">
                <a:hlinkClick r:id="rId4" tooltip="Пенитенциарная система"/>
              </a:rPr>
              <a:t>пенитенциарных учреждениях</a:t>
            </a:r>
            <a:r>
              <a:rPr lang="ru-RU" dirty="0" smtClean="0"/>
              <a:t>, </a:t>
            </a:r>
            <a:r>
              <a:rPr lang="ru-RU" dirty="0" smtClean="0">
                <a:hlinkClick r:id="rId5" tooltip="Маргинальность"/>
              </a:rPr>
              <a:t>маргинальные</a:t>
            </a:r>
            <a:r>
              <a:rPr lang="ru-RU" dirty="0" smtClean="0"/>
              <a:t> слои общества, </a:t>
            </a:r>
            <a:r>
              <a:rPr lang="ru-RU" dirty="0" smtClean="0">
                <a:hlinkClick r:id="rId6" tooltip="ВИЧ-инфекция"/>
              </a:rPr>
              <a:t>ВИЧ-инфицированные</a:t>
            </a:r>
            <a:r>
              <a:rPr lang="ru-RU" dirty="0" smtClean="0"/>
              <a:t>, </a:t>
            </a:r>
            <a:r>
              <a:rPr lang="ru-RU" dirty="0" smtClean="0">
                <a:hlinkClick r:id="rId7" tooltip="Трудовой мигрант"/>
              </a:rPr>
              <a:t>трудовые мигранты</a:t>
            </a:r>
            <a:r>
              <a:rPr lang="ru-RU" dirty="0" smtClean="0"/>
              <a:t>, </a:t>
            </a:r>
            <a:r>
              <a:rPr lang="ru-RU" dirty="0" smtClean="0">
                <a:hlinkClick r:id="rId8" tooltip="Международные студенты"/>
              </a:rPr>
              <a:t>студенты-иностранцы</a:t>
            </a:r>
            <a:r>
              <a:rPr lang="ru-RU" dirty="0" smtClean="0"/>
              <a:t>, люди, оказавшиеся в трудной жизненной ситуации, </a:t>
            </a:r>
            <a:r>
              <a:rPr lang="ru-RU" dirty="0" smtClean="0">
                <a:hlinkClick r:id="rId9" tooltip="Одарённость"/>
              </a:rPr>
              <a:t>одарённые</a:t>
            </a:r>
            <a:r>
              <a:rPr lang="ru-RU" dirty="0" smtClean="0"/>
              <a:t> личности, лица с различными интеллектуальными и физическими отклонениями и другие.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74320" lvl="4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400" dirty="0" smtClean="0"/>
              <a:t>В образовательной политике </a:t>
            </a:r>
            <a:r>
              <a:rPr lang="ru-RU" sz="2400" dirty="0" smtClean="0">
                <a:hlinkClick r:id="rId2" tooltip="Соединённые Штаты Америки"/>
              </a:rPr>
              <a:t>США</a:t>
            </a:r>
            <a:r>
              <a:rPr lang="ru-RU" sz="2400" dirty="0" smtClean="0"/>
              <a:t> и стран </a:t>
            </a:r>
            <a:r>
              <a:rPr lang="ru-RU" sz="2400" dirty="0" smtClean="0">
                <a:hlinkClick r:id="rId3" tooltip="Европа"/>
              </a:rPr>
              <a:t>Европы</a:t>
            </a:r>
            <a:r>
              <a:rPr lang="ru-RU" sz="2400" dirty="0" smtClean="0"/>
              <a:t> используются следующие образовательные подходы</a:t>
            </a:r>
          </a:p>
          <a:p>
            <a:r>
              <a:rPr lang="ru-RU" sz="2400" dirty="0" smtClean="0"/>
              <a:t>расширение доступа к образованию </a:t>
            </a:r>
          </a:p>
          <a:p>
            <a:r>
              <a:rPr lang="ru-RU" sz="2400" dirty="0" err="1" smtClean="0">
                <a:hlinkClick r:id="rId4" tooltip="Мэйнстриминг (образование)"/>
              </a:rPr>
              <a:t>мэйнстриминг</a:t>
            </a:r>
            <a:r>
              <a:rPr lang="ru-RU" sz="2400" dirty="0" smtClean="0"/>
              <a:t> — временное обучение людей с ОВЗ со сверстниками, встречи на праздниках и совместный </a:t>
            </a:r>
            <a:r>
              <a:rPr lang="ru-RU" sz="2400" dirty="0" smtClean="0">
                <a:hlinkClick r:id="rId5" tooltip="Свободное время"/>
              </a:rPr>
              <a:t>досуг</a:t>
            </a:r>
            <a:r>
              <a:rPr lang="ru-RU" sz="2400" dirty="0" smtClean="0"/>
              <a:t>;</a:t>
            </a:r>
          </a:p>
          <a:p>
            <a:r>
              <a:rPr lang="ru-RU" sz="2400" dirty="0" smtClean="0">
                <a:hlinkClick r:id="rId6" tooltip="Социальная интеграция"/>
              </a:rPr>
              <a:t>интеграция</a:t>
            </a:r>
            <a:r>
              <a:rPr lang="ru-RU" sz="2400" dirty="0" smtClean="0"/>
              <a:t> — совместное обучение людей с ОВЗ со сверстниками без ограничений в обычной системе образования, которая остаётся неизменной и не приспособленной под нужды учеников;</a:t>
            </a:r>
          </a:p>
          <a:p>
            <a:r>
              <a:rPr lang="ru-RU" sz="2400" dirty="0" smtClean="0"/>
              <a:t>инклюзия — реформирование образовательных заведений, перепланировка учебных помещений под нужды и потребности всех без исключения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Я думаю, что людям с ограниченными возможностями мы можем помочь так:     </a:t>
            </a:r>
          </a:p>
          <a:p>
            <a:r>
              <a:rPr lang="ru-RU" dirty="0" smtClean="0"/>
              <a:t>     не обращать внимания на их недостатки, какими бы они не являлись</a:t>
            </a:r>
          </a:p>
          <a:p>
            <a:r>
              <a:rPr lang="ru-RU" dirty="0" smtClean="0"/>
              <a:t>     общаться и дружить с ними как с обычными людьми</a:t>
            </a:r>
          </a:p>
          <a:p>
            <a:r>
              <a:rPr lang="ru-RU" dirty="0" smtClean="0"/>
              <a:t>     делать подарки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00034" y="221455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00034" y="3071810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00034" y="3929066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60" cy="40005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экспертным оценкам в настоящее время 1,6 млн. детей, проживающих в Российской Федерации (4,5% от их общего числа), относятся к категории лиц с ограниченными возможностями и нуждаются в специальном (коррекционном) образовании, соответствующем их особым образовательным потребностям.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ограниченными возможностями здоровья и детьми-инвалидами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является одним из основных и неотъемлемых условий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успешной социализации, обеспечения их полноценного участия в жизни общества, эффективной самореализации в различных видах профессиональной и социальной деятельности.</a:t>
            </a:r>
          </a:p>
        </p:txBody>
      </p:sp>
      <p:pic>
        <p:nvPicPr>
          <p:cNvPr id="5" name="Содержимое 4" descr="Рисунок1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3792" y="4143380"/>
            <a:ext cx="2991972" cy="2631657"/>
          </a:xfrm>
        </p:spPr>
      </p:pic>
      <p:pic>
        <p:nvPicPr>
          <p:cNvPr id="6" name="Содержимое 5" descr="Рисунок1е5.wm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86446" y="4143380"/>
            <a:ext cx="3214710" cy="2592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57364"/>
            <a:ext cx="8229600" cy="171451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5786478" cy="671514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Долгое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время государственная политика была ориентирована на содержание детей с ограниченными возможностями в интернатах, обучение и воспитание таких детей исключительно в условиях специального (коррекционного) образовательного учреждения.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Многие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специалисты отмечают, что часто юноши и девушки, получившие общее полное образование в специальных учреждениях, трудно адаптируются к получению профессионального образования в обычных образовательных учреждениях. По мнению экспертов, это ведет к углублению неравенства людей с ограниченными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возможностями здоровья.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Реализация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интегрированного (инклюзивного) подхода выступает в качестве гуманистической альтернативы специальному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обучению.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Инклюзивное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образование использует гибкий подход к преподаванию для удовлетворения различных потребностей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обучении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показывает российская и международная практика, обучение становится более эффективным, и выигрывают от этого все дети.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Это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делает особенно актуальным вопрос развития инклюзивного  образования на уровне общеобразовательной школы.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Рисунок18у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3637" y="4572008"/>
            <a:ext cx="2857520" cy="2143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3050"/>
            <a:ext cx="4572032" cy="58418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«Образование для всех»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1н5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571876"/>
            <a:ext cx="2928959" cy="31698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58" y="1357298"/>
            <a:ext cx="5000660" cy="52864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Фундаментальный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принцип «образование для всех»  состоит в том, что каждый человек должен иметь возможность учиться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Основополагающий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инклюзивного образования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все люди должны иметь возможность учиться вместе, независимо от каких-либо трудностей, имеющихся на этом пути, или различий в способности к обучению, которые они могут иметь.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Адресатами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инклюзивного образования являются люди с ограниченными возможностями здоровья, и инвалиды – лишь одни из них.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4"/>
          </a:xfrm>
        </p:spPr>
        <p:txBody>
          <a:bodyPr>
            <a:noAutofit/>
          </a:bodyPr>
          <a:lstStyle/>
          <a:p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Включающее образование базируется на восьми принципах: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Ценность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не зависит от его способностей и достижений. </a:t>
            </a: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endParaRPr lang="ru-RU" sz="20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способен чувствовать и думать.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имеет право на общение и на то, чтобы быть услышанным.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нуждаются друг в друге.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Подлинное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может осуществляться только в контексте реальных взаимоотношений.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нуждаются в поддержке и дружбе ровесников.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обучающихся достижение прогресса скорее может быть в том, что они могут делать, чем в том, что не могут. 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00FF99"/>
              </a:buClr>
              <a:buFontTx/>
              <a:buChar char="•"/>
              <a:defRPr/>
            </a:pPr>
            <a:endParaRPr lang="ru-RU" sz="20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00FF99"/>
              </a:buClr>
              <a:defRPr/>
            </a:pPr>
            <a:r>
              <a:rPr lang="ru-RU" sz="20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все стороны жизни человека.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8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3050"/>
            <a:ext cx="6336704" cy="70767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аспекта развития инклюзии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5688632" cy="504056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инклюзивной культуры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школьного сообщества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инклюзивных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</a:p>
          <a:p>
            <a:pPr marL="571500" indent="-571500">
              <a:lnSpc>
                <a:spcPct val="9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инклюзивной политики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школы для всех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поддержки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разнообразия</a:t>
            </a:r>
          </a:p>
          <a:p>
            <a:pPr marL="571500" indent="-571500">
              <a:lnSpc>
                <a:spcPct val="9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3.Развитие инклюзивной практики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процессом обучения</a:t>
            </a:r>
          </a:p>
          <a:p>
            <a:pPr marL="571500" indent="-571500">
              <a:lnSpc>
                <a:spcPct val="9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Мобилизация ресурсов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3920031"/>
            <a:ext cx="3208493" cy="2821338"/>
          </a:xfrm>
        </p:spPr>
      </p:pic>
    </p:spTree>
    <p:extLst>
      <p:ext uri="{BB962C8B-B14F-4D97-AF65-F5344CB8AC3E}">
        <p14:creationId xmlns="" xmlns:p14="http://schemas.microsoft.com/office/powerpoint/2010/main" val="40364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85169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успешного обучения и воспитания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98" y="3573016"/>
            <a:ext cx="3479794" cy="31683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5112568" cy="5306268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адаптивной среды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позволяющей обеспечить  полноценное включение и личностную самореализацию в образовательном учреждении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учреждении общего типа надлежащих материально-технических условий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обеспечивающих возможность для беспрепятственного доступа детей в здание и помещения ОУ и организации их пребывания и обучения в этом учреждении (пандусы, лифты, специально оборудованные учебные места, специализированное , реабилитационное, медицинское оборудование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3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1727</Words>
  <Application>Microsoft Office PowerPoint</Application>
  <PresentationFormat>Экран (4:3)</PresentationFormat>
  <Paragraphs>190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Образование  для всех</vt:lpstr>
      <vt:lpstr>Инклюзивное образование (включающее) </vt:lpstr>
      <vt:lpstr>Инклюзивное образование</vt:lpstr>
      <vt:lpstr>По экспертным оценкам в настоящее время 1,6 млн. детей, проживающих в Российской Федерации (4,5% от их общего числа), относятся к категории лиц с ограниченными возможностями и нуждаются в специальном (коррекционном) образовании, соответствующем их особым образовательным потребностям.   Получение детьми с ограниченными возможностями здоровья и детьми-инвалидами образования является одним из основных и неотъемлемых условий их успешной социализации, обеспечения их полноценного участия в жизни общества, эффективной самореализации в различных видах профессиональной и социальной деятельности.</vt:lpstr>
      <vt:lpstr>         Долгое время государственная политика была ориентирована на содержание детей с ограниченными возможностями в интернатах, обучение и воспитание таких детей исключительно в условиях специального (коррекционного) образовательного учреждения.          Многие специалисты отмечают, что часто юноши и девушки, получившие общее полное образование в специальных учреждениях, трудно адаптируются к получению профессионального образования в обычных образовательных учреждениях. По мнению экспертов, это ведет к углублению неравенства людей с ограниченными возможностями здоровья.        Реализация интегрированного (инклюзивного) подхода выступает в качестве гуманистической альтернативы специальному обучению.       Инклюзивное образование использует гибкий подход к преподаванию для удовлетворения различных потребностей в обучении.  Как показывает российская и международная практика, обучение становится более эффективным, и выигрывают от этого все дети.         Это делает особенно актуальным вопрос развития инклюзивного  образования на уровне общеобразовательной школы.  </vt:lpstr>
      <vt:lpstr>«Образование для всех» </vt:lpstr>
      <vt:lpstr>Включающее образование базируется на восьми принципах: </vt:lpstr>
      <vt:lpstr>Три аспекта развития инклюзии </vt:lpstr>
      <vt:lpstr>Условия организации успешного обучения и воспитания       детей с ограниченными возможностями здоровья </vt:lpstr>
      <vt:lpstr>Условия организации успешного обучения и воспитания детей с ограниченными возможностями здоровья </vt:lpstr>
      <vt:lpstr>      6. В целях обеспечения освоения детьми с ограниченными возможностями  здоровья  образовательных программ  целесообразно ввести в штатное расписание ОУ общего типа дополнительные ставки педагогических (учителя-дефектологи,  учителя-логопеды, педагоги-психологи, социальные педагоги, воспитатели и др.) и медицинских работников.  7. Для обеспечения эффективного включения детей с ограниченными возможностями здоровья  в ОУ общего типа важное значение имеет проведение информационно-просветительской, разъяснительной работы по вопросам, связанным с особенностями образовательного процесса для данной категории детей, со всеми участниками образовательного процесса – обучающимися,  их родителями, педагогическими работниками.  </vt:lpstr>
      <vt:lpstr>Инклюзивное образование требует поддержки      со стороны команды профессионалов </vt:lpstr>
      <vt:lpstr>Существующие барьеры:</vt:lpstr>
      <vt:lpstr>        Для введения инклюзии недостаточно наличия только самих школ и дошкольных учреждений, пусть даже полностью оборудованных, доступных и с обученным персоналом.       Необходимо подготовить позитивное общественное мнение     всех родителей о совместном обучении детей. Наряду с этими условиями, должна быть приспособлена к потребностям инвалидов городская среда (включая транспорт).         Важным является также адекватная поддержка семей с детьми-инвалидами.        От милосердия и благотворительности надо переходить к равноправному партнерству с инвалидами, их семьями и представляющими их общественными организациями.  </vt:lpstr>
      <vt:lpstr>Очень важно понять:</vt:lpstr>
      <vt:lpstr>Для человека не существует более чудовищного наказания , чем быть предоставленным в обществе самому себе и оставаться абсолютно незамеченным.                                                             У. Джеймс </vt:lpstr>
      <vt:lpstr>СПАСИБО ЗА ВНИМАНИЕ!</vt:lpstr>
      <vt:lpstr>Инклюзивное образование </vt:lpstr>
      <vt:lpstr>Инклюзивное образование (включающее) </vt:lpstr>
      <vt:lpstr>Инклюзивное образование</vt:lpstr>
      <vt:lpstr>По экспертным оценкам в настоящее время 1,6 млн. детей, проживающих в Российской Федерации (4,5% от их общего числа), относятся к категории лиц с ограниченными возможностями и нуждаются в специальном (коррекционном) образовании, соответствующем их особым образовательным потребностям.   Получение детьми с ограниченными возможностями здоровья и детьми-инвалидами образования является одним из основных и неотъемлемых условий их успешной социализации, обеспечения их полноценного участия в жизни общества, эффективной самореализации в различных видах профессиональной и социальной деятельности.</vt:lpstr>
      <vt:lpstr>         Долгое время государственная политика была ориентирована на содержание детей с ограниченными возможностями в интернатах, обучение и воспитание таких детей исключительно в условиях специального (коррекционного) образовательного учреждения.          Многие специалисты отмечают, что часто юноши и девушки, получившие общее полное образование в специальных учреждениях, трудно адаптируются к получению профессионального образования в обычных образовательных учреждениях. По мнению экспертов, это ведет к углублению неравенства людей с ограниченными возможностями здоровья.        Реализация интегрированного (инклюзивного) подхода выступает в качестве гуманистической альтернативы специальному обучению.       Инклюзивное образование использует гибкий подход к преподаванию для удовлетворения различных потребностей в обучении.  Как показывает российская и международная практика, обучение становится более эффективным, и выигрывают от этого все дети.         Это делает особенно актуальным вопрос развития инклюзивного  образования на уровне общеобразовательной школы.  </vt:lpstr>
      <vt:lpstr>«Образование для всех» </vt:lpstr>
      <vt:lpstr>Включающее образование базируется на восьми принципах: </vt:lpstr>
      <vt:lpstr>Три аспекта развития инклюзии </vt:lpstr>
      <vt:lpstr>Условия организации успешного обучения и воспитания       детей с ограниченными возможностями здоровья </vt:lpstr>
      <vt:lpstr>Условия организации успешного обучения и воспитания детей с ограниченными возможностями здоровья </vt:lpstr>
      <vt:lpstr>      6. В целях обеспечения освоения детьми с ограниченными возможностями  здоровья  образовательных программ  целесообразно ввести в штатное расписание ОУ общего типа дополнительные ставки педагогических (учителя-дефектологи,  учителя-логопеды, педагоги-психологи, социальные педагоги, воспитатели и др.) и медицинских работников.  7. Для обеспечения эффективного включения детей с ограниченными возможностями здоровья  в ОУ общего типа важное значение имеет проведение информационно-просветительской, разъяснительной работы по вопросам, связанным с особенностями образовательного процесса для данной категории детей, со всеми участниками образовательного процесса – обучающимися,  их родителями, педагогическими работниками.  </vt:lpstr>
      <vt:lpstr>Инклюзивное образование требует поддержки      со стороны команды профессионалов </vt:lpstr>
      <vt:lpstr>Существующие барьеры:</vt:lpstr>
      <vt:lpstr>        Для введения инклюзии недостаточно наличия только самих школ и дошкольных учреждений, пусть даже полностью оборудованных, доступных и с обученным персоналом.       Необходимо подготовить позитивное общественное мнение     всех родителей о совместном обучении детей. Наряду с этими условиями, должна быть приспособлена к потребностям инвалидов городская среда (включая транспорт).         Важным является также адекватная поддержка семей с детьми-инвалидами.        От милосердия и благотворительности надо переходить к равноправному партнерству с инвалидами, их семьями и представляющими их общественными организациями.  </vt:lpstr>
      <vt:lpstr>Очень важно понять:</vt:lpstr>
      <vt:lpstr>Для человека не существует более чудовищного наказания , чем быть предоставленным в обществе самому себе и оставаться абсолютно незамеченным.                                                             У. Джеймс </vt:lpstr>
      <vt:lpstr>СПАСИБО ЗА ВНИМАНИЕ!</vt:lpstr>
      <vt:lpstr>Инклюзивное образование.</vt:lpstr>
      <vt:lpstr>Слайд 36</vt:lpstr>
      <vt:lpstr>Слайд 37</vt:lpstr>
      <vt:lpstr>Слайд 38</vt:lpstr>
      <vt:lpstr>Слайд 39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Инклюзивное образование</dc:title>
  <dc:creator>Ирина</dc:creator>
  <cp:lastModifiedBy>Наталья</cp:lastModifiedBy>
  <cp:revision>28</cp:revision>
  <dcterms:created xsi:type="dcterms:W3CDTF">2013-10-20T06:40:23Z</dcterms:created>
  <dcterms:modified xsi:type="dcterms:W3CDTF">2020-01-17T10:22:25Z</dcterms:modified>
</cp:coreProperties>
</file>