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90" r:id="rId4"/>
    <p:sldId id="287" r:id="rId6"/>
    <p:sldId id="258" r:id="rId7"/>
    <p:sldId id="259" r:id="rId8"/>
    <p:sldId id="289" r:id="rId9"/>
    <p:sldId id="288" r:id="rId10"/>
    <p:sldId id="291" r:id="rId11"/>
    <p:sldId id="284" r:id="rId12"/>
    <p:sldId id="262" r:id="rId13"/>
    <p:sldId id="292" r:id="rId14"/>
    <p:sldId id="263" r:id="rId15"/>
    <p:sldId id="264" r:id="rId16"/>
    <p:sldId id="285" r:id="rId17"/>
    <p:sldId id="286" r:id="rId18"/>
    <p:sldId id="266" r:id="rId19"/>
    <p:sldId id="267" r:id="rId20"/>
    <p:sldId id="268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2A9"/>
    <a:srgbClr val="D8E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944" y="-11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FFE9D-B696-48DA-ADA4-79162F5A9142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D48C2-A667-475E-ADD1-002CCC78B38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D48C2-A667-475E-ADD1-002CCC78B38B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3678-34E8-4D7E-96E8-13CC004F2C4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B4FB5-9559-4B96-BEBF-F43DAC60F0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3160" y="5373216"/>
            <a:ext cx="6886479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Билецкая Н.К., руководитель ШМО учителей начальных классов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3304" y="1268760"/>
            <a:ext cx="815633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800" b="1" dirty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приемы формирования функциональной грамотности в начальной </a:t>
            </a:r>
            <a:r>
              <a:rPr lang="ru-RU" sz="4800" b="1" i="1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школе»</a:t>
            </a:r>
            <a:endParaRPr lang="ru-RU" sz="4800" b="1" i="1" dirty="0">
              <a:solidFill>
                <a:srgbClr val="A530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88640"/>
            <a:ext cx="6192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4000" b="1" i="1" u="sng" kern="0" dirty="0">
                <a:solidFill>
                  <a:srgbClr val="A530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br>
              <a:rPr lang="ru-RU" altLang="ru-RU" sz="4000" b="1" i="1" u="sng" kern="0" dirty="0">
                <a:solidFill>
                  <a:srgbClr val="A530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u="sng" kern="0" dirty="0">
              <a:solidFill>
                <a:srgbClr val="A530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20880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1605" indent="448945">
              <a:lnSpc>
                <a:spcPct val="90000"/>
              </a:lnSpc>
              <a:spcBef>
                <a:spcPts val="11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Предназначение кейс-технологии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заключается в развитии способности находить решение проблемы и учиться работать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 информацией.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При этом акцент делается </a:t>
            </a:r>
            <a:r>
              <a:rPr lang="ru-RU" sz="2800" i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не на получение готовых знаний, а на их выработку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, на </a:t>
            </a:r>
            <a:r>
              <a:rPr lang="ru-RU" sz="2800" i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сотворчество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учителя и ученика!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2380" y="3286654"/>
            <a:ext cx="3779240" cy="320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6890" marR="342900" algn="ctr">
              <a:lnSpc>
                <a:spcPts val="1485"/>
              </a:lnSpc>
              <a:spcBef>
                <a:spcPts val="133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Структура</a:t>
            </a:r>
            <a:r>
              <a:rPr lang="ru-RU" sz="2800" b="1" spc="-4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кейса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0256" y="3789040"/>
            <a:ext cx="7428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ситуации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выполнению 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задания.</a:t>
            </a:r>
            <a:endParaRPr lang="ru-RU" sz="36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результата.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0256" y="2996952"/>
            <a:ext cx="7140176" cy="3384376"/>
          </a:xfrm>
          <a:prstGeom prst="rect">
            <a:avLst/>
          </a:prstGeom>
          <a:noFill/>
          <a:ln w="730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40768"/>
            <a:ext cx="7776864" cy="453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2875" indent="448945" algn="ctr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</a:pPr>
            <a:r>
              <a:rPr lang="ru-RU" sz="4400" b="1" u="sng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Предмет «Окружающий </a:t>
            </a:r>
            <a:r>
              <a:rPr lang="ru-RU" sz="4400" b="1" u="sng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мир</a:t>
            </a:r>
            <a:r>
              <a:rPr lang="ru-RU" sz="4400" b="1" u="sng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»</a:t>
            </a:r>
            <a:endParaRPr lang="ru-RU" sz="4400" b="1" u="sng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18770" marR="142875" indent="448945" algn="just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</a:pPr>
            <a:endParaRPr lang="ru-RU" sz="4400" u="sng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18770" marR="140970" algn="ctr">
              <a:lnSpc>
                <a:spcPct val="90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Тема: </a:t>
            </a:r>
            <a:endParaRPr lang="ru-RU" sz="4400" b="1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18770" marR="140970" algn="just">
              <a:lnSpc>
                <a:spcPct val="90000"/>
              </a:lnSpc>
              <a:spcAft>
                <a:spcPts val="0"/>
              </a:spcAft>
            </a:pPr>
            <a:r>
              <a:rPr lang="ru-RU" sz="44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«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Почему нужно правильно питаться? </a:t>
            </a:r>
            <a:endParaRPr lang="ru-RU" sz="4400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318770" marR="140970" algn="just">
              <a:lnSpc>
                <a:spcPct val="90000"/>
              </a:lnSpc>
              <a:spcAft>
                <a:spcPts val="0"/>
              </a:spcAft>
            </a:pPr>
            <a:r>
              <a:rPr lang="ru-RU" sz="44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Из 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чего состоит наша пища?»</a:t>
            </a:r>
            <a:endParaRPr lang="ru-RU" sz="44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6255" marR="342900" algn="ctr"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</a:t>
            </a:r>
            <a:r>
              <a:rPr lang="ru-RU" sz="2800" b="1" spc="-3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№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1.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Естественно-научная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7848872" cy="1384995"/>
          </a:xfrm>
          <a:prstGeom prst="rect">
            <a:avLst/>
          </a:prstGeom>
          <a:ln w="7302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сегодня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учёные,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которым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обратились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сотрудники завода полезных сладостей.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322766"/>
            <a:ext cx="733598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Прочитайте</a:t>
            </a:r>
            <a:r>
              <a:rPr lang="ru-RU" sz="3600" spc="-5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текст</a:t>
            </a:r>
            <a:r>
              <a:rPr lang="ru-RU" sz="3600" spc="-5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«Состав</a:t>
            </a:r>
            <a:r>
              <a:rPr lang="ru-RU" sz="3600" spc="-7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пищи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».</a:t>
            </a:r>
            <a:endParaRPr lang="ru-RU" sz="3600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3600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12876" y="3938320"/>
            <a:ext cx="7631123" cy="177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9025" marR="2205355" indent="-57150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Заполните таблицу</a:t>
            </a:r>
            <a:r>
              <a:rPr lang="ru-RU" sz="36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3600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1089025" marR="2205355" indent="-57150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ru-RU" sz="3600" dirty="0" smtClean="0">
              <a:solidFill>
                <a:schemeClr val="accent2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517525" marR="2205355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</a:pPr>
            <a:endParaRPr lang="ru-RU" sz="36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725144"/>
            <a:ext cx="4230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Представьте</a:t>
            </a:r>
            <a:r>
              <a:rPr lang="ru-RU" sz="3600" spc="-9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работу.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0310" y="5877272"/>
            <a:ext cx="8213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  <a:endParaRPr lang="ru-RU" sz="2400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06910" y="404663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0065" marR="342900" algn="ctr">
              <a:spcBef>
                <a:spcPts val="37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</a:t>
            </a:r>
            <a:r>
              <a:rPr lang="ru-RU" sz="2800" b="1" spc="-2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№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2.</a:t>
            </a:r>
            <a:r>
              <a:rPr lang="ru-RU" sz="2800" b="1" spc="-2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Читательская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4538" y="1988839"/>
            <a:ext cx="7776864" cy="2675091"/>
          </a:xfrm>
          <a:prstGeom prst="rect">
            <a:avLst/>
          </a:prstGeom>
          <a:solidFill>
            <a:schemeClr val="accent2">
              <a:alpha val="3000"/>
            </a:schemeClr>
          </a:solidFill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517525" lvl="0">
              <a:lnSpc>
                <a:spcPts val="1610"/>
              </a:lnSpc>
              <a:spcBef>
                <a:spcPts val="60"/>
              </a:spcBef>
            </a:pPr>
            <a:endParaRPr lang="ru-RU" sz="2800" b="1" dirty="0" smtClean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r>
              <a:rPr lang="ru-RU" sz="2800" b="1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Ситуация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ru-RU" sz="2800" spc="-4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Представьте,</a:t>
            </a:r>
            <a:r>
              <a:rPr lang="ru-RU" sz="2800" spc="-3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что</a:t>
            </a:r>
            <a:r>
              <a:rPr lang="ru-RU" sz="2800" spc="-2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вы</a:t>
            </a:r>
            <a:r>
              <a:rPr lang="ru-RU" sz="2800" spc="-2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ru-RU" sz="2800" spc="-2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ученики</a:t>
            </a:r>
            <a:r>
              <a:rPr lang="ru-RU" sz="2800" spc="-2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800" spc="-20" dirty="0" smtClean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endParaRPr lang="ru-RU" sz="2800" spc="-20" dirty="0" smtClean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517525" lvl="0">
              <a:lnSpc>
                <a:spcPts val="1610"/>
              </a:lnSpc>
              <a:spcBef>
                <a:spcPts val="60"/>
              </a:spcBef>
            </a:pPr>
            <a:r>
              <a:rPr lang="ru-RU" sz="2800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4 классов</a:t>
            </a:r>
            <a:r>
              <a:rPr lang="ru-RU" sz="2800" spc="-10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!</a:t>
            </a:r>
            <a:endParaRPr lang="ru-RU" sz="2800" dirty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67945" lvl="0"/>
            <a:endParaRPr lang="ru-RU" sz="2800" dirty="0" smtClean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67945" lvl="0"/>
            <a:r>
              <a:rPr lang="ru-RU" sz="2800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Учитель</a:t>
            </a:r>
            <a:r>
              <a:rPr lang="ru-RU" sz="2800" spc="385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предложила</a:t>
            </a:r>
            <a:r>
              <a:rPr lang="ru-RU" sz="2800" spc="39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Вам</a:t>
            </a:r>
            <a:r>
              <a:rPr lang="ru-RU" sz="2800" spc="39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прочитать</a:t>
            </a:r>
            <a:r>
              <a:rPr lang="ru-RU" sz="2800" spc="2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статью</a:t>
            </a:r>
            <a:r>
              <a:rPr lang="ru-RU" sz="2800" spc="38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из</a:t>
            </a:r>
            <a:r>
              <a:rPr lang="ru-RU" sz="2800" spc="39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любимой</a:t>
            </a:r>
            <a:r>
              <a:rPr lang="ru-RU" sz="2800" spc="39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газеты,</a:t>
            </a:r>
            <a:r>
              <a:rPr lang="ru-RU" sz="2800" spc="39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ru-RU" sz="2800" spc="395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затем создать стенгазету для стенда в рекреации начальной школы.</a:t>
            </a:r>
            <a:endParaRPr lang="ru-RU" sz="2800" dirty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0562" y="603609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</a:t>
            </a:r>
            <a:r>
              <a:rPr lang="ru-RU" sz="2400" u="sng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  <a:endParaRPr lang="ru-RU" sz="2400" u="sng" dirty="0">
              <a:solidFill>
                <a:srgbClr val="C050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algn="ctr"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</a:t>
            </a:r>
            <a:r>
              <a:rPr lang="ru-RU" sz="2800" b="1" spc="-3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№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3.</a:t>
            </a:r>
            <a:r>
              <a:rPr lang="ru-RU" sz="2800" b="1" spc="-2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Математическая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339448"/>
            <a:ext cx="7128792" cy="1384995"/>
          </a:xfrm>
          <a:prstGeom prst="rect">
            <a:avLst/>
          </a:prstGeom>
          <a:noFill/>
          <a:ln w="666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сегодня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команда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шеф-повара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ресторане,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который поручил вам составить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здоровое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меню на 1 день.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1748" y="5892080"/>
            <a:ext cx="7650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  <a:endParaRPr lang="ru-RU" sz="2400" u="sng" dirty="0">
              <a:solidFill>
                <a:srgbClr val="C050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70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131840" y="2748057"/>
            <a:ext cx="3384376" cy="31440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2724443"/>
            <a:ext cx="3384376" cy="9925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275" y="476672"/>
            <a:ext cx="6470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8160" marR="342900" algn="ctr">
              <a:spcBef>
                <a:spcPts val="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№</a:t>
            </a:r>
            <a:r>
              <a:rPr lang="ru-RU" sz="2800" b="1" spc="-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4.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Креативное</a:t>
            </a:r>
            <a:r>
              <a:rPr lang="ru-RU" sz="2800" b="1" spc="-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мышление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Textbox 50"/>
          <p:cNvSpPr txBox="1"/>
          <p:nvPr/>
        </p:nvSpPr>
        <p:spPr>
          <a:xfrm>
            <a:off x="1315313" y="1268760"/>
            <a:ext cx="7236951" cy="1728192"/>
          </a:xfrm>
          <a:prstGeom prst="rect">
            <a:avLst/>
          </a:prstGeom>
          <a:solidFill>
            <a:srgbClr val="FFFFCC"/>
          </a:solidFill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67945" marR="69850" indent="448945" algn="just">
              <a:spcBef>
                <a:spcPts val="6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Креативное мышление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– это способность создавать или иным образом воплощать в жизнь что-то новое, будь то решение проблемы, метод, устройство, художественные объект или форму.</a:t>
            </a:r>
            <a:endParaRPr lang="ru-RU" sz="24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9127" y="3451845"/>
            <a:ext cx="7601185" cy="954107"/>
          </a:xfrm>
          <a:prstGeom prst="rect">
            <a:avLst/>
          </a:prstGeom>
          <a:ln w="666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517525">
              <a:spcBef>
                <a:spcPts val="7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ru-RU" sz="2800" spc="-3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Можно</a:t>
            </a:r>
            <a:r>
              <a:rPr lang="ru-RU" sz="2800" spc="-3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ли</a:t>
            </a:r>
            <a:r>
              <a:rPr lang="ru-RU" sz="2800" spc="-2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соединить</a:t>
            </a:r>
            <a:r>
              <a:rPr lang="ru-RU" sz="2800" spc="-2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spc="-10" dirty="0" err="1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несоединяемое</a:t>
            </a:r>
            <a:r>
              <a:rPr lang="ru-RU" sz="2800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!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933788" y="2996952"/>
            <a:ext cx="0" cy="454893"/>
          </a:xfrm>
          <a:prstGeom prst="straightConnector1">
            <a:avLst/>
          </a:prstGeom>
          <a:ln w="635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93912" y="6031110"/>
            <a:ext cx="7436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u="sng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форма работы – это парная работа.</a:t>
            </a:r>
            <a:endParaRPr lang="ru-RU" sz="2400" u="sng" dirty="0">
              <a:solidFill>
                <a:srgbClr val="C050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5313" y="4367236"/>
            <a:ext cx="7614999" cy="1364476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algn="ctr">
              <a:lnSpc>
                <a:spcPts val="1610"/>
              </a:lnSpc>
              <a:spcBef>
                <a:spcPts val="10"/>
              </a:spcBef>
              <a:spcAft>
                <a:spcPts val="0"/>
              </a:spcAft>
            </a:pPr>
            <a:endParaRPr lang="ru-RU" sz="2800" spc="-10" dirty="0" smtClean="0">
              <a:latin typeface="Times New Roman" panose="02020603050405020304"/>
              <a:ea typeface="Times New Roman" panose="02020603050405020304"/>
            </a:endParaRPr>
          </a:p>
          <a:p>
            <a:pPr marL="67945" algn="ctr">
              <a:lnSpc>
                <a:spcPts val="161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2800" spc="-10" dirty="0" smtClean="0">
                <a:latin typeface="Times New Roman" panose="02020603050405020304"/>
                <a:ea typeface="Times New Roman" panose="02020603050405020304"/>
              </a:rPr>
              <a:t>Огурец</a:t>
            </a:r>
            <a:r>
              <a:rPr lang="ru-RU" sz="2800" dirty="0" smtClean="0"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ru-RU" sz="2800" spc="-20" dirty="0" smtClean="0">
                <a:latin typeface="Times New Roman" panose="02020603050405020304"/>
                <a:ea typeface="Times New Roman" panose="02020603050405020304"/>
              </a:rPr>
              <a:t>джем</a:t>
            </a:r>
            <a:r>
              <a:rPr lang="ru-RU" sz="2800" spc="-20" dirty="0">
                <a:latin typeface="Times New Roman" panose="02020603050405020304"/>
                <a:ea typeface="Times New Roman" panose="02020603050405020304"/>
              </a:rPr>
              <a:t>.</a:t>
            </a:r>
            <a:endParaRPr lang="ru-RU" sz="2800" dirty="0">
              <a:latin typeface="Times New Roman" panose="02020603050405020304"/>
              <a:ea typeface="Times New Roman" panose="02020603050405020304"/>
            </a:endParaRPr>
          </a:p>
          <a:p>
            <a:pPr marL="517525">
              <a:spcAft>
                <a:spcPts val="0"/>
              </a:spcAft>
            </a:pPr>
            <a:r>
              <a:rPr lang="ru-RU" sz="2800" dirty="0">
                <a:latin typeface="Times New Roman" panose="02020603050405020304"/>
                <a:ea typeface="Times New Roman" panose="02020603050405020304"/>
              </a:rPr>
              <a:t>Получаем</a:t>
            </a:r>
            <a:r>
              <a:rPr lang="ru-RU" sz="2800" spc="-2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ru-RU" sz="2800" spc="-2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i="1" dirty="0">
                <a:latin typeface="Times New Roman" panose="02020603050405020304"/>
                <a:ea typeface="Times New Roman" panose="02020603050405020304"/>
              </a:rPr>
              <a:t>Огурец</a:t>
            </a:r>
            <a:r>
              <a:rPr lang="ru-RU" sz="2800" i="1" spc="-3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i="1" dirty="0">
                <a:latin typeface="Times New Roman" panose="02020603050405020304"/>
                <a:ea typeface="Times New Roman" panose="02020603050405020304"/>
              </a:rPr>
              <a:t>оказался</a:t>
            </a:r>
            <a:r>
              <a:rPr lang="ru-RU" sz="2800" i="1" spc="-25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i="1" dirty="0">
                <a:latin typeface="Times New Roman" panose="02020603050405020304"/>
                <a:ea typeface="Times New Roman" panose="02020603050405020304"/>
              </a:rPr>
              <a:t>вкуснее,</a:t>
            </a:r>
            <a:r>
              <a:rPr lang="ru-RU" sz="2800" i="1" spc="-25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i="1" dirty="0">
                <a:latin typeface="Times New Roman" panose="02020603050405020304"/>
                <a:ea typeface="Times New Roman" panose="02020603050405020304"/>
              </a:rPr>
              <a:t>чем</a:t>
            </a:r>
            <a:r>
              <a:rPr lang="ru-RU" sz="2800" i="1" spc="-15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i="1" spc="-10" dirty="0">
                <a:latin typeface="Times New Roman" panose="02020603050405020304"/>
                <a:ea typeface="Times New Roman" panose="02020603050405020304"/>
              </a:rPr>
              <a:t>джем.</a:t>
            </a:r>
            <a:endParaRPr lang="ru-RU" sz="28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359074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algn="ctr">
              <a:spcBef>
                <a:spcPts val="1605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№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5.</a:t>
            </a:r>
            <a:r>
              <a:rPr lang="ru-RU" sz="2800" b="1" spc="-2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Финансовая</a:t>
            </a:r>
            <a:r>
              <a:rPr lang="ru-RU" sz="2800" b="1" spc="-15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грамотность</a:t>
            </a:r>
            <a:endParaRPr lang="ru-RU" sz="28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9946" y="1124744"/>
            <a:ext cx="7094462" cy="1384995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indent="448945">
              <a:spcBef>
                <a:spcPts val="6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Ситуация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Представьте,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что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Вы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пошли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магазин,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где</a:t>
            </a:r>
            <a:r>
              <a:rPr lang="ru-RU" sz="2800" spc="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необходимо</a:t>
            </a:r>
            <a:r>
              <a:rPr lang="ru-RU" sz="2800" spc="4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собрать две корзины с продуктами.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4118" y="4005064"/>
            <a:ext cx="7499820" cy="2677656"/>
          </a:xfrm>
          <a:prstGeom prst="rect">
            <a:avLst/>
          </a:prstGeom>
          <a:ln w="635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67945" marR="66040" indent="448945" algn="just">
              <a:spcBef>
                <a:spcPts val="15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При помощи данных заданий решается задача, связанная с жизненным опытом учеников класса – распределить продукты, рассчитать стоимость, сравнить. А также следует прийти к выводу, что питаться правильно еще и </a:t>
            </a:r>
            <a:r>
              <a:rPr lang="ru-RU" sz="2800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выгоднее.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877" y="2636912"/>
            <a:ext cx="192823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8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398" y="2277686"/>
            <a:ext cx="1963055" cy="174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80524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0970" indent="448945"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Формирование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функциональной грамотности на уроках окружающего мира осуществляется в процессе работы с разными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источниками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формами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 представления информации на основе применения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кейс-технологии.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Она может быть представлена в виде таблиц, иллюстраций, памяток и т.д. В настоящее время ученики сталкиваются с большим объёмом информации. Поэтому такая систематическая работа помогает им разбираться в инструкциях, планировать свою деятельность, выделять главную мысль из большого объёма информации, уметь выразить собственное мнение.</a:t>
            </a:r>
            <a:endParaRPr lang="ru-RU" sz="2800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8377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8160" marR="342900" lvl="0" algn="ctr">
              <a:spcBef>
                <a:spcPts val="1605"/>
              </a:spcBef>
            </a:pPr>
            <a:r>
              <a:rPr lang="ru-RU" sz="2800" b="1" dirty="0" smtClean="0">
                <a:solidFill>
                  <a:srgbClr val="C0504D"/>
                </a:solidFill>
                <a:latin typeface="Times New Roman" panose="02020603050405020304"/>
                <a:ea typeface="Times New Roman" panose="02020603050405020304"/>
              </a:rPr>
              <a:t>Итоги</a:t>
            </a:r>
            <a:endParaRPr lang="ru-RU" sz="2800" b="1" dirty="0">
              <a:solidFill>
                <a:srgbClr val="C0504D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entity_search/5542822/984855366/S600xU_2x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8" y="980728"/>
            <a:ext cx="4068676" cy="30487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25604" y="281876"/>
            <a:ext cx="44183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«Функционально грамотный человек –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жизненных задач в различных сферах человеческой деятельности, общения и социальных отношений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».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303455"/>
            <a:ext cx="302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/>
                <a:ea typeface="Times New Roman" panose="02020603050405020304"/>
              </a:rPr>
              <a:t>Алексей Алексеевич Леонтьев,</a:t>
            </a:r>
            <a:r>
              <a:rPr lang="ru-RU" sz="2000" spc="-15" dirty="0" smtClean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000" dirty="0" smtClean="0">
                <a:latin typeface="Times New Roman" panose="02020603050405020304"/>
                <a:ea typeface="Times New Roman" panose="02020603050405020304"/>
              </a:rPr>
              <a:t>советский </a:t>
            </a:r>
            <a:r>
              <a:rPr lang="ru-RU" sz="2000" dirty="0">
                <a:latin typeface="Times New Roman" panose="02020603050405020304"/>
                <a:ea typeface="Times New Roman" panose="02020603050405020304"/>
              </a:rPr>
              <a:t>и </a:t>
            </a:r>
            <a:r>
              <a:rPr lang="ru-RU" sz="2000" dirty="0" smtClean="0">
                <a:latin typeface="Times New Roman" panose="02020603050405020304"/>
                <a:ea typeface="Times New Roman" panose="02020603050405020304"/>
              </a:rPr>
              <a:t>российский лингвист, психолог, доктор </a:t>
            </a:r>
            <a:r>
              <a:rPr lang="ru-RU" sz="2000" dirty="0">
                <a:latin typeface="Times New Roman" panose="02020603050405020304"/>
                <a:ea typeface="Times New Roman" panose="02020603050405020304"/>
              </a:rPr>
              <a:t>психологических и филологических </a:t>
            </a:r>
            <a:r>
              <a:rPr lang="ru-RU" sz="2000" dirty="0" smtClean="0">
                <a:latin typeface="Times New Roman" panose="02020603050405020304"/>
                <a:ea typeface="Times New Roman" panose="02020603050405020304"/>
              </a:rPr>
              <a:t>наук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136904" cy="633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3872360" cy="3872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843960" y="0"/>
            <a:ext cx="4120528" cy="278092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70" y="2780928"/>
            <a:ext cx="4770530" cy="381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32016" y="0"/>
            <a:ext cx="3744416" cy="283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indent="449580" algn="ctr">
              <a:lnSpc>
                <a:spcPct val="107000"/>
              </a:lnSpc>
              <a:spcBef>
                <a:spcPts val="995"/>
              </a:spcBef>
              <a:spcAft>
                <a:spcPts val="995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Мудрость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этой притчи   в том, самые прочные знания – это те, что добыты своим трудом, че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рез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пробы, ошибки, порой неверные действия.</a:t>
            </a:r>
            <a:endParaRPr lang="ru-RU" sz="2400" dirty="0">
              <a:solidFill>
                <a:schemeClr val="bg1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284984"/>
            <a:ext cx="3545886" cy="331236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580" indent="449580">
              <a:lnSpc>
                <a:spcPct val="107000"/>
              </a:lnSpc>
              <a:spcBef>
                <a:spcPts val="995"/>
              </a:spcBef>
              <a:spcAft>
                <a:spcPts val="995"/>
              </a:spcAft>
            </a:pPr>
            <a:r>
              <a:rPr lang="ru-RU" sz="2400" b="1" dirty="0" smtClean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Надо </a:t>
            </a:r>
            <a:r>
              <a:rPr lang="ru-RU" sz="2400" b="1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обретать не только знания, а способность целенаправленно применить  эти добытые знания и умения  в жизненной ситуации.</a:t>
            </a:r>
            <a:endParaRPr lang="ru-RU" sz="2400" dirty="0"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292696"/>
            <a:ext cx="75854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u="sng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данной темы: </a:t>
            </a:r>
            <a:endParaRPr lang="ru-RU" sz="4400" b="1" u="sng" dirty="0">
              <a:solidFill>
                <a:srgbClr val="C0504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5" y="1062137"/>
            <a:ext cx="75854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является ключевой основой </a:t>
            </a:r>
            <a:r>
              <a:rPr lang="ru-RU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УУД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44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этот комплекс навыков и компетенций необходим школьнику для жизни в мире будущего.</a:t>
            </a:r>
            <a:endParaRPr lang="ru-RU" sz="4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268760"/>
            <a:ext cx="76328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4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приемами работы, способствующие развитию функциональной грамотности учащихся начальной школы.</a:t>
            </a:r>
            <a:endParaRPr lang="ru-RU" sz="4400" b="1" u="sng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332656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44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8"/>
            <a:ext cx="82809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just">
              <a:spcBef>
                <a:spcPts val="100"/>
              </a:spcBef>
            </a:pP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30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вошел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нашу жизнь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00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проведением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sz="3000" b="1" spc="-66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ru-RU" sz="300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sz="3000" spc="-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204864"/>
            <a:ext cx="3932559" cy="187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075161"/>
            <a:ext cx="8460432" cy="315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0"/>
              </a:spcBef>
              <a:tabLst>
                <a:tab pos="2091055" algn="l"/>
                <a:tab pos="3693795" algn="l"/>
              </a:tabLst>
            </a:pP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b="1" kern="0" spc="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г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рамо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3000" b="1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b="1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также 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 сос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000" kern="0" spc="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3000" kern="0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3000" kern="0" spc="-1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000" kern="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ru-RU" sz="3000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ства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поколения.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lvl="0">
              <a:spcBef>
                <a:spcPts val="100"/>
              </a:spcBef>
            </a:pP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делит функциональную грамотность </a:t>
            </a:r>
            <a:r>
              <a:rPr lang="ru-RU" sz="3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3000" spc="-66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направлений.</a:t>
            </a:r>
            <a:endParaRPr lang="ru-RU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endParaRPr lang="ru-RU" kern="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77686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u="sng" dirty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3200" b="1" u="sng" dirty="0" smtClean="0">
                <a:solidFill>
                  <a:srgbClr val="A530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для ученика начальной школы </a:t>
            </a:r>
            <a:endParaRPr lang="ru-RU" sz="3200" b="1" u="sng" dirty="0">
              <a:solidFill>
                <a:srgbClr val="A530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528" y="1412776"/>
            <a:ext cx="8820472" cy="5445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1605" indent="448945" algn="ctr">
              <a:spcAft>
                <a:spcPts val="0"/>
              </a:spcAft>
            </a:pPr>
            <a:r>
              <a:rPr lang="ru-RU" sz="36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В обновленном ФГОС сохранилось количество видов познавательных универсальных учебных действиях, но произошло изменение их содержания и названий. Отданы приоритеты исследовательским действиям и работе с информацией, что напрямую связано с процессом </a:t>
            </a:r>
            <a:r>
              <a:rPr lang="ru-RU" sz="36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формирования функциональной грамотности</a:t>
            </a:r>
            <a:r>
              <a:rPr lang="ru-RU" sz="3600" b="1" i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36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3314" y="4730357"/>
            <a:ext cx="777686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marR="140970">
              <a:lnSpc>
                <a:spcPct val="90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Рассмотрим формирование </a:t>
            </a:r>
            <a:r>
              <a:rPr lang="ru-RU" sz="320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функциональной грамотности на уроках окружающего мира посредством применения </a:t>
            </a:r>
            <a:r>
              <a:rPr lang="ru-RU" sz="3200" b="1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кейс- </a:t>
            </a:r>
            <a:r>
              <a:rPr lang="ru-RU" sz="3200" b="1" spc="-10" dirty="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</a:rPr>
              <a:t>технологии.</a:t>
            </a:r>
            <a:endParaRPr lang="ru-RU" sz="3200" b="1" dirty="0">
              <a:solidFill>
                <a:schemeClr val="accent2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311746"/>
            <a:ext cx="57742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u="sng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часть: </a:t>
            </a:r>
            <a:endParaRPr lang="ru-RU" sz="4400" b="1" u="sng" dirty="0">
              <a:solidFill>
                <a:srgbClr val="C0504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06338"/>
            <a:ext cx="5616624" cy="35958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4309</Words>
  <Application>WPS Presentation</Application>
  <PresentationFormat>Экран (4:3)</PresentationFormat>
  <Paragraphs>104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SimSun</vt:lpstr>
      <vt:lpstr>Wingdings</vt:lpstr>
      <vt:lpstr>Times New Roman</vt:lpstr>
      <vt:lpstr>Times New Roman</vt:lpstr>
      <vt:lpstr>Calibri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Azime</cp:lastModifiedBy>
  <cp:revision>69</cp:revision>
  <dcterms:created xsi:type="dcterms:W3CDTF">2020-01-27T16:57:00Z</dcterms:created>
  <dcterms:modified xsi:type="dcterms:W3CDTF">2026-01-15T08:14:40Z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979BB67623504CF9B2BD0F26A9A9876A_13</vt:lpwstr>
  </property>
  <property fmtid="{D5CDD505-2E9C-101B-9397-08002B2CF9AE}" pid="3" name="KSOProductBuildVer">
    <vt:lpwstr>1049-12.2.0.22549</vt:lpwstr>
  </property>
</Properties>
</file>