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6" r:id="rId3"/>
    <p:sldId id="290" r:id="rId4"/>
    <p:sldId id="287" r:id="rId6"/>
    <p:sldId id="258" r:id="rId7"/>
    <p:sldId id="259" r:id="rId8"/>
    <p:sldId id="289" r:id="rId9"/>
    <p:sldId id="288" r:id="rId10"/>
    <p:sldId id="291" r:id="rId11"/>
    <p:sldId id="284" r:id="rId12"/>
    <p:sldId id="262" r:id="rId13"/>
    <p:sldId id="292" r:id="rId14"/>
    <p:sldId id="263" r:id="rId15"/>
    <p:sldId id="264" r:id="rId16"/>
    <p:sldId id="285" r:id="rId17"/>
    <p:sldId id="286" r:id="rId18"/>
    <p:sldId id="266" r:id="rId19"/>
    <p:sldId id="267" r:id="rId20"/>
    <p:sldId id="268" r:id="rId21"/>
    <p:sldId id="282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C2A9"/>
    <a:srgbClr val="D8E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>
        <p:scale>
          <a:sx n="50" d="100"/>
          <a:sy n="50" d="100"/>
        </p:scale>
        <p:origin x="-1944" y="-11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1FFE9D-B696-48DA-ADA4-79162F5A9142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4D48C2-A667-475E-ADD1-002CCC78B38B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4D48C2-A667-475E-ADD1-002CCC78B38B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03678-34E8-4D7E-96E8-13CC004F2C44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B4FB5-9559-4B96-BEBF-F43DAC60F08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03678-34E8-4D7E-96E8-13CC004F2C44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B4FB5-9559-4B96-BEBF-F43DAC60F08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03678-34E8-4D7E-96E8-13CC004F2C44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B4FB5-9559-4B96-BEBF-F43DAC60F08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03678-34E8-4D7E-96E8-13CC004F2C44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B4FB5-9559-4B96-BEBF-F43DAC60F08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03678-34E8-4D7E-96E8-13CC004F2C44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B4FB5-9559-4B96-BEBF-F43DAC60F08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03678-34E8-4D7E-96E8-13CC004F2C44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B4FB5-9559-4B96-BEBF-F43DAC60F08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03678-34E8-4D7E-96E8-13CC004F2C44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B4FB5-9559-4B96-BEBF-F43DAC60F08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03678-34E8-4D7E-96E8-13CC004F2C44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B4FB5-9559-4B96-BEBF-F43DAC60F08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03678-34E8-4D7E-96E8-13CC004F2C44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B4FB5-9559-4B96-BEBF-F43DAC60F08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03678-34E8-4D7E-96E8-13CC004F2C44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B4FB5-9559-4B96-BEBF-F43DAC60F08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03678-34E8-4D7E-96E8-13CC004F2C44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B4FB5-9559-4B96-BEBF-F43DAC60F08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703678-34E8-4D7E-96E8-13CC004F2C44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B4FB5-9559-4B96-BEBF-F43DAC60F08E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1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83160" y="5373216"/>
            <a:ext cx="6886479" cy="1752600"/>
          </a:xfrm>
        </p:spPr>
        <p:txBody>
          <a:bodyPr>
            <a:normAutofit/>
          </a:bodyPr>
          <a:lstStyle/>
          <a:p>
            <a:pPr algn="r"/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Билецкая Н.К., руководитель ШМО учителей начальных классов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3304" y="1268760"/>
            <a:ext cx="8156335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ru-RU" sz="4800" b="1" dirty="0">
                <a:solidFill>
                  <a:srgbClr val="A530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800" b="1" i="1" dirty="0">
                <a:solidFill>
                  <a:srgbClr val="A530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Современные приемы формирования функциональной грамотности в начальной </a:t>
            </a:r>
            <a:r>
              <a:rPr lang="ru-RU" sz="4800" b="1" i="1" dirty="0" smtClean="0">
                <a:solidFill>
                  <a:srgbClr val="A530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школе»</a:t>
            </a:r>
            <a:endParaRPr lang="ru-RU" sz="4800" b="1" i="1" dirty="0">
              <a:solidFill>
                <a:srgbClr val="A5300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91680" y="188640"/>
            <a:ext cx="61926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altLang="ru-RU" sz="4000" b="1" i="1" u="sng" kern="0" dirty="0">
                <a:solidFill>
                  <a:srgbClr val="A530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</a:t>
            </a:r>
            <a:br>
              <a:rPr lang="ru-RU" altLang="ru-RU" sz="4000" b="1" i="1" u="sng" kern="0" dirty="0">
                <a:solidFill>
                  <a:srgbClr val="A530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b="1" u="sng" kern="0" dirty="0">
              <a:solidFill>
                <a:srgbClr val="A5300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332656"/>
            <a:ext cx="7920880" cy="2419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8770" marR="141605" indent="448945">
              <a:lnSpc>
                <a:spcPct val="90000"/>
              </a:lnSpc>
              <a:spcBef>
                <a:spcPts val="1160"/>
              </a:spcBef>
              <a:spcAft>
                <a:spcPts val="0"/>
              </a:spcAft>
            </a:pPr>
            <a:r>
              <a:rPr lang="ru-RU" sz="2800" b="1" dirty="0">
                <a:solidFill>
                  <a:schemeClr val="accent2"/>
                </a:solidFill>
                <a:latin typeface="Times New Roman" panose="02020603050405020304"/>
                <a:ea typeface="Times New Roman" panose="02020603050405020304"/>
              </a:rPr>
              <a:t>Предназначение кейс-технологии </a:t>
            </a:r>
            <a:r>
              <a:rPr lang="ru-RU" sz="2800" dirty="0">
                <a:solidFill>
                  <a:schemeClr val="accent2"/>
                </a:solidFill>
                <a:latin typeface="Times New Roman" panose="02020603050405020304"/>
                <a:ea typeface="Times New Roman" panose="02020603050405020304"/>
              </a:rPr>
              <a:t>заключается в развитии способности находить решение проблемы и учиться работать </a:t>
            </a:r>
            <a:r>
              <a:rPr lang="ru-RU" sz="2800" b="1" dirty="0">
                <a:solidFill>
                  <a:schemeClr val="accent2"/>
                </a:solidFill>
                <a:latin typeface="Times New Roman" panose="02020603050405020304"/>
                <a:ea typeface="Times New Roman" panose="02020603050405020304"/>
              </a:rPr>
              <a:t>с информацией.</a:t>
            </a:r>
            <a:r>
              <a:rPr lang="ru-RU" sz="2800" dirty="0">
                <a:solidFill>
                  <a:schemeClr val="accent2"/>
                </a:solidFill>
                <a:latin typeface="Times New Roman" panose="02020603050405020304"/>
                <a:ea typeface="Times New Roman" panose="02020603050405020304"/>
              </a:rPr>
              <a:t> При этом акцент делается </a:t>
            </a:r>
            <a:r>
              <a:rPr lang="ru-RU" sz="2800" i="1" dirty="0">
                <a:solidFill>
                  <a:schemeClr val="accent2"/>
                </a:solidFill>
                <a:latin typeface="Times New Roman" panose="02020603050405020304"/>
                <a:ea typeface="Times New Roman" panose="02020603050405020304"/>
              </a:rPr>
              <a:t>не на получение готовых знаний, а на их выработку</a:t>
            </a:r>
            <a:r>
              <a:rPr lang="ru-RU" sz="2800" dirty="0">
                <a:solidFill>
                  <a:schemeClr val="accent2"/>
                </a:solidFill>
                <a:latin typeface="Times New Roman" panose="02020603050405020304"/>
                <a:ea typeface="Times New Roman" panose="02020603050405020304"/>
              </a:rPr>
              <a:t>, на </a:t>
            </a:r>
            <a:r>
              <a:rPr lang="ru-RU" sz="2800" i="1" dirty="0">
                <a:solidFill>
                  <a:schemeClr val="accent2"/>
                </a:solidFill>
                <a:latin typeface="Times New Roman" panose="02020603050405020304"/>
                <a:ea typeface="Times New Roman" panose="02020603050405020304"/>
              </a:rPr>
              <a:t>сотворчество </a:t>
            </a:r>
            <a:r>
              <a:rPr lang="ru-RU" sz="2800" dirty="0">
                <a:solidFill>
                  <a:schemeClr val="accent2"/>
                </a:solidFill>
                <a:latin typeface="Times New Roman" panose="02020603050405020304"/>
                <a:ea typeface="Times New Roman" panose="02020603050405020304"/>
              </a:rPr>
              <a:t>учителя и ученика!</a:t>
            </a:r>
            <a:endParaRPr lang="ru-RU" sz="2800" dirty="0">
              <a:solidFill>
                <a:schemeClr val="accent2"/>
              </a:solidFill>
              <a:effectLst/>
              <a:latin typeface="Times New Roman" panose="02020603050405020304"/>
              <a:ea typeface="Times New Roman" panose="02020603050405020304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82380" y="3286654"/>
            <a:ext cx="3779240" cy="3207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6890" marR="342900" algn="ctr">
              <a:lnSpc>
                <a:spcPts val="1485"/>
              </a:lnSpc>
              <a:spcBef>
                <a:spcPts val="1335"/>
              </a:spcBef>
              <a:spcAft>
                <a:spcPts val="0"/>
              </a:spcAft>
            </a:pPr>
            <a:r>
              <a:rPr lang="ru-RU" sz="2800" b="1" dirty="0">
                <a:solidFill>
                  <a:schemeClr val="accent2"/>
                </a:solidFill>
                <a:latin typeface="Times New Roman" panose="02020603050405020304"/>
                <a:ea typeface="Times New Roman" panose="02020603050405020304"/>
              </a:rPr>
              <a:t>Структура</a:t>
            </a:r>
            <a:r>
              <a:rPr lang="ru-RU" sz="2800" b="1" spc="-40" dirty="0">
                <a:solidFill>
                  <a:schemeClr val="accent2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2800" b="1" spc="-20" dirty="0">
                <a:solidFill>
                  <a:schemeClr val="accent2"/>
                </a:solidFill>
                <a:latin typeface="Times New Roman" panose="02020603050405020304"/>
                <a:ea typeface="Times New Roman" panose="02020603050405020304"/>
              </a:rPr>
              <a:t>кейса</a:t>
            </a:r>
            <a:endParaRPr lang="ru-RU" sz="2800" b="1" dirty="0">
              <a:solidFill>
                <a:schemeClr val="accent2"/>
              </a:solidFill>
              <a:effectLst/>
              <a:latin typeface="Times New Roman" panose="02020603050405020304"/>
              <a:ea typeface="Times New Roman" panose="02020603050405020304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20256" y="3789040"/>
            <a:ext cx="74282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36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ситуации</a:t>
            </a:r>
            <a:r>
              <a:rPr lang="ru-RU" sz="36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36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Комментарий </a:t>
            </a:r>
            <a:r>
              <a:rPr lang="ru-RU" sz="36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выполнению </a:t>
            </a:r>
            <a:r>
              <a:rPr lang="ru-RU" sz="36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задания.</a:t>
            </a:r>
            <a:endParaRPr lang="ru-RU" sz="3600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36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</a:t>
            </a:r>
            <a:r>
              <a:rPr lang="ru-RU" sz="36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результата.</a:t>
            </a:r>
            <a:endParaRPr lang="ru-RU" sz="36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20256" y="2996952"/>
            <a:ext cx="7140176" cy="3384376"/>
          </a:xfrm>
          <a:prstGeom prst="rect">
            <a:avLst/>
          </a:prstGeom>
          <a:noFill/>
          <a:ln w="730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1340768"/>
            <a:ext cx="7776864" cy="4537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8770" marR="142875" indent="448945" algn="ctr">
              <a:lnSpc>
                <a:spcPct val="90000"/>
              </a:lnSpc>
              <a:spcBef>
                <a:spcPts val="1405"/>
              </a:spcBef>
              <a:spcAft>
                <a:spcPts val="0"/>
              </a:spcAft>
            </a:pPr>
            <a:r>
              <a:rPr lang="ru-RU" sz="4400" b="1" u="sng" dirty="0" smtClean="0">
                <a:solidFill>
                  <a:schemeClr val="accent2"/>
                </a:solidFill>
                <a:latin typeface="Times New Roman" panose="02020603050405020304"/>
                <a:ea typeface="Times New Roman" panose="02020603050405020304"/>
              </a:rPr>
              <a:t>Предмет «Окружающий </a:t>
            </a:r>
            <a:r>
              <a:rPr lang="ru-RU" sz="4400" b="1" u="sng" dirty="0">
                <a:solidFill>
                  <a:schemeClr val="accent2"/>
                </a:solidFill>
                <a:latin typeface="Times New Roman" panose="02020603050405020304"/>
                <a:ea typeface="Times New Roman" panose="02020603050405020304"/>
              </a:rPr>
              <a:t>мир</a:t>
            </a:r>
            <a:r>
              <a:rPr lang="ru-RU" sz="4400" b="1" u="sng" dirty="0" smtClean="0">
                <a:solidFill>
                  <a:schemeClr val="accent2"/>
                </a:solidFill>
                <a:latin typeface="Times New Roman" panose="02020603050405020304"/>
                <a:ea typeface="Times New Roman" panose="02020603050405020304"/>
              </a:rPr>
              <a:t>»</a:t>
            </a:r>
            <a:endParaRPr lang="ru-RU" sz="4400" b="1" u="sng" dirty="0" smtClean="0">
              <a:solidFill>
                <a:schemeClr val="accent2"/>
              </a:solidFill>
              <a:latin typeface="Times New Roman" panose="02020603050405020304"/>
              <a:ea typeface="Times New Roman" panose="02020603050405020304"/>
            </a:endParaRPr>
          </a:p>
          <a:p>
            <a:pPr marL="318770" marR="142875" indent="448945" algn="just">
              <a:lnSpc>
                <a:spcPct val="90000"/>
              </a:lnSpc>
              <a:spcBef>
                <a:spcPts val="1405"/>
              </a:spcBef>
              <a:spcAft>
                <a:spcPts val="0"/>
              </a:spcAft>
            </a:pPr>
            <a:endParaRPr lang="ru-RU" sz="4400" u="sng" dirty="0" smtClean="0">
              <a:solidFill>
                <a:schemeClr val="accent2"/>
              </a:solidFill>
              <a:latin typeface="Times New Roman" panose="02020603050405020304"/>
              <a:ea typeface="Times New Roman" panose="02020603050405020304"/>
            </a:endParaRPr>
          </a:p>
          <a:p>
            <a:pPr marL="318770" marR="140970" algn="ctr">
              <a:lnSpc>
                <a:spcPct val="90000"/>
              </a:lnSpc>
              <a:spcAft>
                <a:spcPts val="0"/>
              </a:spcAft>
            </a:pPr>
            <a:r>
              <a:rPr lang="ru-RU" sz="4400" b="1" dirty="0" smtClean="0">
                <a:solidFill>
                  <a:schemeClr val="accent2"/>
                </a:solidFill>
                <a:latin typeface="Times New Roman" panose="02020603050405020304"/>
                <a:ea typeface="Times New Roman" panose="02020603050405020304"/>
              </a:rPr>
              <a:t>Тема: </a:t>
            </a:r>
            <a:endParaRPr lang="ru-RU" sz="4400" b="1" dirty="0" smtClean="0">
              <a:solidFill>
                <a:schemeClr val="accent2"/>
              </a:solidFill>
              <a:latin typeface="Times New Roman" panose="02020603050405020304"/>
              <a:ea typeface="Times New Roman" panose="02020603050405020304"/>
            </a:endParaRPr>
          </a:p>
          <a:p>
            <a:pPr marL="318770" marR="140970" algn="just">
              <a:lnSpc>
                <a:spcPct val="90000"/>
              </a:lnSpc>
              <a:spcAft>
                <a:spcPts val="0"/>
              </a:spcAft>
            </a:pPr>
            <a:r>
              <a:rPr lang="ru-RU" sz="4400" dirty="0" smtClean="0">
                <a:solidFill>
                  <a:schemeClr val="accent2"/>
                </a:solidFill>
                <a:latin typeface="Times New Roman" panose="02020603050405020304"/>
                <a:ea typeface="Times New Roman" panose="02020603050405020304"/>
              </a:rPr>
              <a:t>«</a:t>
            </a:r>
            <a:r>
              <a:rPr lang="ru-RU" sz="4400" dirty="0">
                <a:solidFill>
                  <a:schemeClr val="accent2"/>
                </a:solidFill>
                <a:latin typeface="Times New Roman" panose="02020603050405020304"/>
                <a:ea typeface="Times New Roman" panose="02020603050405020304"/>
              </a:rPr>
              <a:t>Почему нужно правильно питаться? </a:t>
            </a:r>
            <a:endParaRPr lang="ru-RU" sz="4400" dirty="0" smtClean="0">
              <a:solidFill>
                <a:schemeClr val="accent2"/>
              </a:solidFill>
              <a:latin typeface="Times New Roman" panose="02020603050405020304"/>
              <a:ea typeface="Times New Roman" panose="02020603050405020304"/>
            </a:endParaRPr>
          </a:p>
          <a:p>
            <a:pPr marL="318770" marR="140970" algn="just">
              <a:lnSpc>
                <a:spcPct val="90000"/>
              </a:lnSpc>
              <a:spcAft>
                <a:spcPts val="0"/>
              </a:spcAft>
            </a:pPr>
            <a:r>
              <a:rPr lang="ru-RU" sz="4400" dirty="0" smtClean="0">
                <a:solidFill>
                  <a:schemeClr val="accent2"/>
                </a:solidFill>
                <a:latin typeface="Times New Roman" panose="02020603050405020304"/>
                <a:ea typeface="Times New Roman" panose="02020603050405020304"/>
              </a:rPr>
              <a:t>Из </a:t>
            </a:r>
            <a:r>
              <a:rPr lang="ru-RU" sz="4400" dirty="0">
                <a:solidFill>
                  <a:schemeClr val="accent2"/>
                </a:solidFill>
                <a:latin typeface="Times New Roman" panose="02020603050405020304"/>
                <a:ea typeface="Times New Roman" panose="02020603050405020304"/>
              </a:rPr>
              <a:t>чего состоит наша пища?»</a:t>
            </a:r>
            <a:endParaRPr lang="ru-RU" sz="4400" dirty="0">
              <a:solidFill>
                <a:schemeClr val="accent2"/>
              </a:solidFill>
              <a:effectLst/>
              <a:latin typeface="Times New Roman" panose="02020603050405020304"/>
              <a:ea typeface="Times New Roman" panose="020206030504050203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404664"/>
            <a:ext cx="76328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6255" marR="342900" algn="ctr">
              <a:spcAft>
                <a:spcPts val="0"/>
              </a:spcAft>
            </a:pPr>
            <a:r>
              <a:rPr lang="ru-RU" sz="2800" b="1" dirty="0">
                <a:solidFill>
                  <a:schemeClr val="accent2"/>
                </a:solidFill>
                <a:latin typeface="Times New Roman" panose="02020603050405020304"/>
                <a:ea typeface="Times New Roman" panose="02020603050405020304"/>
              </a:rPr>
              <a:t>Кейс</a:t>
            </a:r>
            <a:r>
              <a:rPr lang="ru-RU" sz="2800" b="1" spc="-35" dirty="0">
                <a:solidFill>
                  <a:schemeClr val="accent2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2800" b="1" dirty="0">
                <a:solidFill>
                  <a:schemeClr val="accent2"/>
                </a:solidFill>
                <a:latin typeface="Times New Roman" panose="02020603050405020304"/>
                <a:ea typeface="Times New Roman" panose="02020603050405020304"/>
              </a:rPr>
              <a:t>№</a:t>
            </a:r>
            <a:r>
              <a:rPr lang="ru-RU" sz="2800" b="1" spc="-15" dirty="0">
                <a:solidFill>
                  <a:schemeClr val="accent2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2800" b="1" dirty="0">
                <a:solidFill>
                  <a:schemeClr val="accent2"/>
                </a:solidFill>
                <a:latin typeface="Times New Roman" panose="02020603050405020304"/>
                <a:ea typeface="Times New Roman" panose="02020603050405020304"/>
              </a:rPr>
              <a:t>1.</a:t>
            </a:r>
            <a:r>
              <a:rPr lang="ru-RU" sz="2800" b="1" spc="-20" dirty="0">
                <a:solidFill>
                  <a:schemeClr val="accent2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2800" b="1" dirty="0">
                <a:solidFill>
                  <a:schemeClr val="accent2"/>
                </a:solidFill>
                <a:latin typeface="Times New Roman" panose="02020603050405020304"/>
                <a:ea typeface="Times New Roman" panose="02020603050405020304"/>
              </a:rPr>
              <a:t>Естественно-научная</a:t>
            </a:r>
            <a:r>
              <a:rPr lang="ru-RU" sz="2800" b="1" spc="-20" dirty="0">
                <a:solidFill>
                  <a:schemeClr val="accent2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2800" b="1" spc="-10" dirty="0">
                <a:solidFill>
                  <a:schemeClr val="accent2"/>
                </a:solidFill>
                <a:latin typeface="Times New Roman" panose="02020603050405020304"/>
                <a:ea typeface="Times New Roman" panose="02020603050405020304"/>
              </a:rPr>
              <a:t>грамотность</a:t>
            </a:r>
            <a:endParaRPr lang="ru-RU" sz="2800" b="1" dirty="0">
              <a:solidFill>
                <a:schemeClr val="accent2"/>
              </a:solidFill>
              <a:effectLst/>
              <a:latin typeface="Times New Roman" panose="02020603050405020304"/>
              <a:ea typeface="Times New Roman" panose="02020603050405020304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1484784"/>
            <a:ext cx="7848872" cy="1384995"/>
          </a:xfrm>
          <a:prstGeom prst="rect">
            <a:avLst/>
          </a:prstGeom>
          <a:ln w="73025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marL="67945" indent="448945">
              <a:spcBef>
                <a:spcPts val="60"/>
              </a:spcBef>
              <a:spcAft>
                <a:spcPts val="0"/>
              </a:spcAft>
            </a:pPr>
            <a:r>
              <a:rPr lang="ru-RU" sz="2800" b="1" dirty="0">
                <a:solidFill>
                  <a:schemeClr val="accent2"/>
                </a:solidFill>
                <a:latin typeface="Times New Roman" panose="02020603050405020304"/>
                <a:ea typeface="Times New Roman" panose="02020603050405020304"/>
              </a:rPr>
              <a:t>Ситуация</a:t>
            </a:r>
            <a:r>
              <a:rPr lang="ru-RU" sz="2800" dirty="0">
                <a:solidFill>
                  <a:schemeClr val="accent2"/>
                </a:solidFill>
                <a:latin typeface="Times New Roman" panose="02020603050405020304"/>
                <a:ea typeface="Times New Roman" panose="02020603050405020304"/>
              </a:rPr>
              <a:t>:</a:t>
            </a:r>
            <a:r>
              <a:rPr lang="ru-RU" sz="2800" spc="200" dirty="0">
                <a:solidFill>
                  <a:schemeClr val="accent2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2800" dirty="0">
                <a:solidFill>
                  <a:schemeClr val="accent2"/>
                </a:solidFill>
                <a:latin typeface="Times New Roman" panose="02020603050405020304"/>
                <a:ea typeface="Times New Roman" panose="02020603050405020304"/>
              </a:rPr>
              <a:t>Вы</a:t>
            </a:r>
            <a:r>
              <a:rPr lang="ru-RU" sz="2800" spc="200" dirty="0">
                <a:solidFill>
                  <a:schemeClr val="accent2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2800" dirty="0">
                <a:solidFill>
                  <a:schemeClr val="accent2"/>
                </a:solidFill>
                <a:latin typeface="Times New Roman" panose="02020603050405020304"/>
                <a:ea typeface="Times New Roman" panose="02020603050405020304"/>
              </a:rPr>
              <a:t>сегодня</a:t>
            </a:r>
            <a:r>
              <a:rPr lang="ru-RU" sz="2800" spc="200" dirty="0">
                <a:solidFill>
                  <a:schemeClr val="accent2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2800" dirty="0">
                <a:solidFill>
                  <a:schemeClr val="accent2"/>
                </a:solidFill>
                <a:latin typeface="Times New Roman" panose="02020603050405020304"/>
                <a:ea typeface="Times New Roman" panose="02020603050405020304"/>
              </a:rPr>
              <a:t>–</a:t>
            </a:r>
            <a:r>
              <a:rPr lang="ru-RU" sz="2800" spc="200" dirty="0">
                <a:solidFill>
                  <a:schemeClr val="accent2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2800" dirty="0">
                <a:solidFill>
                  <a:schemeClr val="accent2"/>
                </a:solidFill>
                <a:latin typeface="Times New Roman" panose="02020603050405020304"/>
                <a:ea typeface="Times New Roman" panose="02020603050405020304"/>
              </a:rPr>
              <a:t>учёные,</a:t>
            </a:r>
            <a:r>
              <a:rPr lang="ru-RU" sz="2800" spc="200" dirty="0">
                <a:solidFill>
                  <a:schemeClr val="accent2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2800" dirty="0">
                <a:solidFill>
                  <a:schemeClr val="accent2"/>
                </a:solidFill>
                <a:latin typeface="Times New Roman" panose="02020603050405020304"/>
                <a:ea typeface="Times New Roman" panose="02020603050405020304"/>
              </a:rPr>
              <a:t>к</a:t>
            </a:r>
            <a:r>
              <a:rPr lang="ru-RU" sz="2800" spc="200" dirty="0">
                <a:solidFill>
                  <a:schemeClr val="accent2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2800" dirty="0">
                <a:solidFill>
                  <a:schemeClr val="accent2"/>
                </a:solidFill>
                <a:latin typeface="Times New Roman" panose="02020603050405020304"/>
                <a:ea typeface="Times New Roman" panose="02020603050405020304"/>
              </a:rPr>
              <a:t>которым</a:t>
            </a:r>
            <a:r>
              <a:rPr lang="ru-RU" sz="2800" spc="200" dirty="0">
                <a:solidFill>
                  <a:schemeClr val="accent2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2800" dirty="0">
                <a:solidFill>
                  <a:schemeClr val="accent2"/>
                </a:solidFill>
                <a:latin typeface="Times New Roman" panose="02020603050405020304"/>
                <a:ea typeface="Times New Roman" panose="02020603050405020304"/>
              </a:rPr>
              <a:t>обратились</a:t>
            </a:r>
            <a:r>
              <a:rPr lang="ru-RU" sz="2800" spc="200" dirty="0">
                <a:solidFill>
                  <a:schemeClr val="accent2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2800" dirty="0">
                <a:solidFill>
                  <a:schemeClr val="accent2"/>
                </a:solidFill>
                <a:latin typeface="Times New Roman" panose="02020603050405020304"/>
                <a:ea typeface="Times New Roman" panose="02020603050405020304"/>
              </a:rPr>
              <a:t>сотрудники завода полезных сладостей.</a:t>
            </a:r>
            <a:endParaRPr lang="ru-RU" sz="2800" dirty="0">
              <a:solidFill>
                <a:schemeClr val="accent2"/>
              </a:solidFill>
              <a:effectLst/>
              <a:latin typeface="Times New Roman" panose="02020603050405020304"/>
              <a:ea typeface="Times New Roman" panose="02020603050405020304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15616" y="3322766"/>
            <a:ext cx="7335983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3600" dirty="0">
                <a:solidFill>
                  <a:schemeClr val="accent2"/>
                </a:solidFill>
                <a:latin typeface="Times New Roman" panose="02020603050405020304"/>
                <a:ea typeface="Times New Roman" panose="02020603050405020304"/>
              </a:rPr>
              <a:t>Прочитайте</a:t>
            </a:r>
            <a:r>
              <a:rPr lang="ru-RU" sz="3600" spc="-55" dirty="0">
                <a:solidFill>
                  <a:schemeClr val="accent2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3600" dirty="0">
                <a:solidFill>
                  <a:schemeClr val="accent2"/>
                </a:solidFill>
                <a:latin typeface="Times New Roman" panose="02020603050405020304"/>
                <a:ea typeface="Times New Roman" panose="02020603050405020304"/>
              </a:rPr>
              <a:t>текст</a:t>
            </a:r>
            <a:r>
              <a:rPr lang="ru-RU" sz="3600" spc="-55" dirty="0">
                <a:solidFill>
                  <a:schemeClr val="accent2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3600" dirty="0">
                <a:solidFill>
                  <a:schemeClr val="accent2"/>
                </a:solidFill>
                <a:latin typeface="Times New Roman" panose="02020603050405020304"/>
                <a:ea typeface="Times New Roman" panose="02020603050405020304"/>
              </a:rPr>
              <a:t>«Состав</a:t>
            </a:r>
            <a:r>
              <a:rPr lang="ru-RU" sz="3600" spc="-70" dirty="0">
                <a:solidFill>
                  <a:schemeClr val="accent2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3600" dirty="0">
                <a:solidFill>
                  <a:schemeClr val="accent2"/>
                </a:solidFill>
                <a:latin typeface="Times New Roman" panose="02020603050405020304"/>
                <a:ea typeface="Times New Roman" panose="02020603050405020304"/>
              </a:rPr>
              <a:t>пищи</a:t>
            </a:r>
            <a:r>
              <a:rPr lang="ru-RU" sz="3600" dirty="0" smtClean="0">
                <a:solidFill>
                  <a:schemeClr val="accent2"/>
                </a:solidFill>
                <a:latin typeface="Times New Roman" panose="02020603050405020304"/>
                <a:ea typeface="Times New Roman" panose="02020603050405020304"/>
              </a:rPr>
              <a:t>».</a:t>
            </a:r>
            <a:endParaRPr lang="ru-RU" sz="3600" dirty="0" smtClean="0">
              <a:solidFill>
                <a:schemeClr val="accent2"/>
              </a:solidFill>
              <a:latin typeface="Times New Roman" panose="02020603050405020304"/>
              <a:ea typeface="Times New Roman" panose="02020603050405020304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sz="3600" dirty="0" smtClean="0">
              <a:solidFill>
                <a:schemeClr val="accent2"/>
              </a:solidFill>
              <a:latin typeface="Times New Roman" panose="02020603050405020304"/>
              <a:ea typeface="Times New Roman" panose="02020603050405020304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3600" dirty="0" smtClean="0">
                <a:solidFill>
                  <a:schemeClr val="accent2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endParaRPr lang="ru-RU" sz="3600" dirty="0">
              <a:solidFill>
                <a:schemeClr val="accent2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12876" y="3938320"/>
            <a:ext cx="7631123" cy="1779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89025" marR="2205355" indent="-571500">
              <a:lnSpc>
                <a:spcPct val="100000"/>
              </a:lnSpc>
              <a:spcBef>
                <a:spcPts val="6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3600" dirty="0">
                <a:solidFill>
                  <a:schemeClr val="accent2"/>
                </a:solidFill>
                <a:latin typeface="Times New Roman" panose="02020603050405020304"/>
                <a:ea typeface="Times New Roman" panose="02020603050405020304"/>
              </a:rPr>
              <a:t>Заполните таблицу</a:t>
            </a:r>
            <a:r>
              <a:rPr lang="ru-RU" sz="3600" dirty="0" smtClean="0">
                <a:solidFill>
                  <a:schemeClr val="accent2"/>
                </a:solidFill>
                <a:latin typeface="Times New Roman" panose="02020603050405020304"/>
                <a:ea typeface="Times New Roman" panose="02020603050405020304"/>
              </a:rPr>
              <a:t>.</a:t>
            </a:r>
            <a:endParaRPr lang="ru-RU" sz="3600" dirty="0" smtClean="0">
              <a:solidFill>
                <a:schemeClr val="accent2"/>
              </a:solidFill>
              <a:latin typeface="Times New Roman" panose="02020603050405020304"/>
              <a:ea typeface="Times New Roman" panose="02020603050405020304"/>
            </a:endParaRPr>
          </a:p>
          <a:p>
            <a:pPr marL="1089025" marR="2205355" indent="-571500">
              <a:lnSpc>
                <a:spcPct val="100000"/>
              </a:lnSpc>
              <a:spcBef>
                <a:spcPts val="6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ru-RU" sz="3600" dirty="0" smtClean="0">
              <a:solidFill>
                <a:schemeClr val="accent2"/>
              </a:solidFill>
              <a:latin typeface="Times New Roman" panose="02020603050405020304"/>
              <a:ea typeface="Times New Roman" panose="02020603050405020304"/>
            </a:endParaRPr>
          </a:p>
          <a:p>
            <a:pPr marL="517525" marR="2205355">
              <a:lnSpc>
                <a:spcPct val="100000"/>
              </a:lnSpc>
              <a:spcBef>
                <a:spcPts val="60"/>
              </a:spcBef>
              <a:spcAft>
                <a:spcPts val="0"/>
              </a:spcAft>
            </a:pPr>
            <a:endParaRPr lang="ru-RU" sz="3600" dirty="0">
              <a:solidFill>
                <a:schemeClr val="accent2"/>
              </a:solidFill>
              <a:effectLst/>
              <a:latin typeface="Times New Roman" panose="02020603050405020304"/>
              <a:ea typeface="Times New Roman" panose="02020603050405020304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23728" y="4725144"/>
            <a:ext cx="42308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chemeClr val="accent2"/>
                </a:solidFill>
                <a:latin typeface="Times New Roman" panose="02020603050405020304"/>
                <a:ea typeface="Times New Roman" panose="02020603050405020304"/>
              </a:rPr>
              <a:t>Представьте</a:t>
            </a:r>
            <a:r>
              <a:rPr lang="ru-RU" sz="3600" spc="-90" dirty="0">
                <a:solidFill>
                  <a:schemeClr val="accent2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3600" dirty="0">
                <a:solidFill>
                  <a:schemeClr val="accent2"/>
                </a:solidFill>
                <a:latin typeface="Times New Roman" panose="02020603050405020304"/>
                <a:ea typeface="Times New Roman" panose="02020603050405020304"/>
              </a:rPr>
              <a:t>работу. </a:t>
            </a:r>
            <a:endParaRPr lang="ru-RU" sz="3600" dirty="0">
              <a:solidFill>
                <a:schemeClr val="accent2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30310" y="5877272"/>
            <a:ext cx="82136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u="sng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Продуктивная форма работы – это парная работа.</a:t>
            </a:r>
            <a:endParaRPr lang="ru-RU" sz="2400" u="sng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306910" y="404663"/>
            <a:ext cx="69847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20065" marR="342900" algn="ctr">
              <a:spcBef>
                <a:spcPts val="370"/>
              </a:spcBef>
              <a:spcAft>
                <a:spcPts val="0"/>
              </a:spcAft>
            </a:pPr>
            <a:r>
              <a:rPr lang="ru-RU" sz="2800" b="1" dirty="0">
                <a:solidFill>
                  <a:schemeClr val="accent2"/>
                </a:solidFill>
                <a:latin typeface="Times New Roman" panose="02020603050405020304"/>
                <a:ea typeface="Times New Roman" panose="02020603050405020304"/>
              </a:rPr>
              <a:t>Кейс</a:t>
            </a:r>
            <a:r>
              <a:rPr lang="ru-RU" sz="2800" b="1" spc="-25" dirty="0">
                <a:solidFill>
                  <a:schemeClr val="accent2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2800" b="1" dirty="0">
                <a:solidFill>
                  <a:schemeClr val="accent2"/>
                </a:solidFill>
                <a:latin typeface="Times New Roman" panose="02020603050405020304"/>
                <a:ea typeface="Times New Roman" panose="02020603050405020304"/>
              </a:rPr>
              <a:t>№</a:t>
            </a:r>
            <a:r>
              <a:rPr lang="ru-RU" sz="2800" b="1" spc="-20" dirty="0">
                <a:solidFill>
                  <a:schemeClr val="accent2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2800" b="1" dirty="0">
                <a:solidFill>
                  <a:schemeClr val="accent2"/>
                </a:solidFill>
                <a:latin typeface="Times New Roman" panose="02020603050405020304"/>
                <a:ea typeface="Times New Roman" panose="02020603050405020304"/>
              </a:rPr>
              <a:t>2.</a:t>
            </a:r>
            <a:r>
              <a:rPr lang="ru-RU" sz="2800" b="1" spc="-25" dirty="0">
                <a:solidFill>
                  <a:schemeClr val="accent2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2800" b="1" dirty="0">
                <a:solidFill>
                  <a:schemeClr val="accent2"/>
                </a:solidFill>
                <a:latin typeface="Times New Roman" panose="02020603050405020304"/>
                <a:ea typeface="Times New Roman" panose="02020603050405020304"/>
              </a:rPr>
              <a:t>Читательская</a:t>
            </a:r>
            <a:r>
              <a:rPr lang="ru-RU" sz="2800" b="1" spc="-15" dirty="0">
                <a:solidFill>
                  <a:schemeClr val="accent2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2800" b="1" spc="-10" dirty="0">
                <a:solidFill>
                  <a:schemeClr val="accent2"/>
                </a:solidFill>
                <a:latin typeface="Times New Roman" panose="02020603050405020304"/>
                <a:ea typeface="Times New Roman" panose="02020603050405020304"/>
              </a:rPr>
              <a:t>грамотность</a:t>
            </a:r>
            <a:endParaRPr lang="ru-RU" sz="2800" b="1" dirty="0">
              <a:solidFill>
                <a:schemeClr val="accent2"/>
              </a:solidFill>
              <a:effectLst/>
              <a:latin typeface="Times New Roman" panose="02020603050405020304"/>
              <a:ea typeface="Times New Roman" panose="02020603050405020304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44538" y="1988839"/>
            <a:ext cx="7776864" cy="2675091"/>
          </a:xfrm>
          <a:prstGeom prst="rect">
            <a:avLst/>
          </a:prstGeom>
          <a:solidFill>
            <a:schemeClr val="accent2">
              <a:alpha val="3000"/>
            </a:schemeClr>
          </a:solidFill>
          <a:ln w="63500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marL="517525" lvl="0">
              <a:lnSpc>
                <a:spcPts val="1610"/>
              </a:lnSpc>
              <a:spcBef>
                <a:spcPts val="60"/>
              </a:spcBef>
            </a:pPr>
            <a:endParaRPr lang="ru-RU" sz="2800" b="1" dirty="0" smtClean="0">
              <a:solidFill>
                <a:srgbClr val="C0504D"/>
              </a:solidFill>
              <a:latin typeface="Times New Roman" panose="02020603050405020304"/>
              <a:ea typeface="Times New Roman" panose="02020603050405020304"/>
            </a:endParaRPr>
          </a:p>
          <a:p>
            <a:pPr marL="517525" lvl="0">
              <a:lnSpc>
                <a:spcPts val="1610"/>
              </a:lnSpc>
              <a:spcBef>
                <a:spcPts val="60"/>
              </a:spcBef>
            </a:pPr>
            <a:r>
              <a:rPr lang="ru-RU" sz="2800" b="1" dirty="0" smtClean="0">
                <a:solidFill>
                  <a:srgbClr val="C0504D"/>
                </a:solidFill>
                <a:latin typeface="Times New Roman" panose="02020603050405020304"/>
                <a:ea typeface="Times New Roman" panose="02020603050405020304"/>
              </a:rPr>
              <a:t>Ситуация</a:t>
            </a:r>
            <a:r>
              <a:rPr lang="ru-RU" sz="2800" dirty="0">
                <a:solidFill>
                  <a:srgbClr val="C0504D"/>
                </a:solidFill>
                <a:latin typeface="Times New Roman" panose="02020603050405020304"/>
                <a:ea typeface="Times New Roman" panose="02020603050405020304"/>
              </a:rPr>
              <a:t>:</a:t>
            </a:r>
            <a:r>
              <a:rPr lang="ru-RU" sz="2800" spc="-40" dirty="0">
                <a:solidFill>
                  <a:srgbClr val="C0504D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2800" dirty="0">
                <a:solidFill>
                  <a:srgbClr val="C0504D"/>
                </a:solidFill>
                <a:latin typeface="Times New Roman" panose="02020603050405020304"/>
                <a:ea typeface="Times New Roman" panose="02020603050405020304"/>
              </a:rPr>
              <a:t>Представьте,</a:t>
            </a:r>
            <a:r>
              <a:rPr lang="ru-RU" sz="2800" spc="-35" dirty="0">
                <a:solidFill>
                  <a:srgbClr val="C0504D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2800" dirty="0">
                <a:solidFill>
                  <a:srgbClr val="C0504D"/>
                </a:solidFill>
                <a:latin typeface="Times New Roman" panose="02020603050405020304"/>
                <a:ea typeface="Times New Roman" panose="02020603050405020304"/>
              </a:rPr>
              <a:t>что</a:t>
            </a:r>
            <a:r>
              <a:rPr lang="ru-RU" sz="2800" spc="-20" dirty="0">
                <a:solidFill>
                  <a:srgbClr val="C0504D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2800" dirty="0">
                <a:solidFill>
                  <a:srgbClr val="C0504D"/>
                </a:solidFill>
                <a:latin typeface="Times New Roman" panose="02020603050405020304"/>
                <a:ea typeface="Times New Roman" panose="02020603050405020304"/>
              </a:rPr>
              <a:t>вы</a:t>
            </a:r>
            <a:r>
              <a:rPr lang="ru-RU" sz="2800" spc="-20" dirty="0">
                <a:solidFill>
                  <a:srgbClr val="C0504D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2800" dirty="0">
                <a:solidFill>
                  <a:srgbClr val="C0504D"/>
                </a:solidFill>
                <a:latin typeface="Times New Roman" panose="02020603050405020304"/>
                <a:ea typeface="Times New Roman" panose="02020603050405020304"/>
              </a:rPr>
              <a:t>–</a:t>
            </a:r>
            <a:r>
              <a:rPr lang="ru-RU" sz="2800" spc="-25" dirty="0">
                <a:solidFill>
                  <a:srgbClr val="C0504D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2800" dirty="0">
                <a:solidFill>
                  <a:srgbClr val="C0504D"/>
                </a:solidFill>
                <a:latin typeface="Times New Roman" panose="02020603050405020304"/>
                <a:ea typeface="Times New Roman" panose="02020603050405020304"/>
              </a:rPr>
              <a:t>ученики</a:t>
            </a:r>
            <a:r>
              <a:rPr lang="ru-RU" sz="2800" spc="-20" dirty="0">
                <a:solidFill>
                  <a:srgbClr val="C0504D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endParaRPr lang="ru-RU" sz="2800" spc="-20" dirty="0" smtClean="0">
              <a:solidFill>
                <a:srgbClr val="C0504D"/>
              </a:solidFill>
              <a:latin typeface="Times New Roman" panose="02020603050405020304"/>
              <a:ea typeface="Times New Roman" panose="02020603050405020304"/>
            </a:endParaRPr>
          </a:p>
          <a:p>
            <a:pPr marL="517525" lvl="0">
              <a:lnSpc>
                <a:spcPts val="1610"/>
              </a:lnSpc>
              <a:spcBef>
                <a:spcPts val="60"/>
              </a:spcBef>
            </a:pPr>
            <a:endParaRPr lang="ru-RU" sz="2800" spc="-20" dirty="0" smtClean="0">
              <a:solidFill>
                <a:srgbClr val="C0504D"/>
              </a:solidFill>
              <a:latin typeface="Times New Roman" panose="02020603050405020304"/>
              <a:ea typeface="Times New Roman" panose="02020603050405020304"/>
            </a:endParaRPr>
          </a:p>
          <a:p>
            <a:pPr marL="517525" lvl="0">
              <a:lnSpc>
                <a:spcPts val="1610"/>
              </a:lnSpc>
              <a:spcBef>
                <a:spcPts val="60"/>
              </a:spcBef>
            </a:pPr>
            <a:r>
              <a:rPr lang="ru-RU" sz="2800" dirty="0" smtClean="0">
                <a:solidFill>
                  <a:srgbClr val="C0504D"/>
                </a:solidFill>
                <a:latin typeface="Times New Roman" panose="02020603050405020304"/>
                <a:ea typeface="Times New Roman" panose="02020603050405020304"/>
              </a:rPr>
              <a:t>4 классов</a:t>
            </a:r>
            <a:r>
              <a:rPr lang="ru-RU" sz="2800" spc="-10" dirty="0" smtClean="0">
                <a:solidFill>
                  <a:srgbClr val="C0504D"/>
                </a:solidFill>
                <a:latin typeface="Times New Roman" panose="02020603050405020304"/>
                <a:ea typeface="Times New Roman" panose="02020603050405020304"/>
              </a:rPr>
              <a:t>!</a:t>
            </a:r>
            <a:endParaRPr lang="ru-RU" sz="2800" dirty="0">
              <a:solidFill>
                <a:srgbClr val="C0504D"/>
              </a:solidFill>
              <a:latin typeface="Times New Roman" panose="02020603050405020304"/>
              <a:ea typeface="Times New Roman" panose="02020603050405020304"/>
            </a:endParaRPr>
          </a:p>
          <a:p>
            <a:pPr marL="67945" lvl="0"/>
            <a:endParaRPr lang="ru-RU" sz="2800" dirty="0" smtClean="0">
              <a:solidFill>
                <a:srgbClr val="C0504D"/>
              </a:solidFill>
              <a:latin typeface="Times New Roman" panose="02020603050405020304"/>
              <a:ea typeface="Times New Roman" panose="02020603050405020304"/>
            </a:endParaRPr>
          </a:p>
          <a:p>
            <a:pPr marL="67945" lvl="0"/>
            <a:r>
              <a:rPr lang="ru-RU" sz="2800" dirty="0" smtClean="0">
                <a:solidFill>
                  <a:srgbClr val="C0504D"/>
                </a:solidFill>
                <a:latin typeface="Times New Roman" panose="02020603050405020304"/>
                <a:ea typeface="Times New Roman" panose="02020603050405020304"/>
              </a:rPr>
              <a:t>Учитель</a:t>
            </a:r>
            <a:r>
              <a:rPr lang="ru-RU" sz="2800" spc="385" dirty="0" smtClean="0">
                <a:solidFill>
                  <a:srgbClr val="C0504D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2800" dirty="0">
                <a:solidFill>
                  <a:srgbClr val="C0504D"/>
                </a:solidFill>
                <a:latin typeface="Times New Roman" panose="02020603050405020304"/>
                <a:ea typeface="Times New Roman" panose="02020603050405020304"/>
              </a:rPr>
              <a:t>предложила</a:t>
            </a:r>
            <a:r>
              <a:rPr lang="ru-RU" sz="2800" spc="395" dirty="0">
                <a:solidFill>
                  <a:srgbClr val="C0504D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2800" dirty="0">
                <a:solidFill>
                  <a:srgbClr val="C0504D"/>
                </a:solidFill>
                <a:latin typeface="Times New Roman" panose="02020603050405020304"/>
                <a:ea typeface="Times New Roman" panose="02020603050405020304"/>
              </a:rPr>
              <a:t>Вам</a:t>
            </a:r>
            <a:r>
              <a:rPr lang="ru-RU" sz="2800" spc="395" dirty="0">
                <a:solidFill>
                  <a:srgbClr val="C0504D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2800" dirty="0">
                <a:solidFill>
                  <a:srgbClr val="C0504D"/>
                </a:solidFill>
                <a:latin typeface="Times New Roman" panose="02020603050405020304"/>
                <a:ea typeface="Times New Roman" panose="02020603050405020304"/>
              </a:rPr>
              <a:t>прочитать</a:t>
            </a:r>
            <a:r>
              <a:rPr lang="ru-RU" sz="2800" spc="200" dirty="0">
                <a:solidFill>
                  <a:srgbClr val="C0504D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2800" dirty="0">
                <a:solidFill>
                  <a:srgbClr val="C0504D"/>
                </a:solidFill>
                <a:latin typeface="Times New Roman" panose="02020603050405020304"/>
                <a:ea typeface="Times New Roman" panose="02020603050405020304"/>
              </a:rPr>
              <a:t>статью</a:t>
            </a:r>
            <a:r>
              <a:rPr lang="ru-RU" sz="2800" spc="385" dirty="0">
                <a:solidFill>
                  <a:srgbClr val="C0504D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2800" dirty="0">
                <a:solidFill>
                  <a:srgbClr val="C0504D"/>
                </a:solidFill>
                <a:latin typeface="Times New Roman" panose="02020603050405020304"/>
                <a:ea typeface="Times New Roman" panose="02020603050405020304"/>
              </a:rPr>
              <a:t>из</a:t>
            </a:r>
            <a:r>
              <a:rPr lang="ru-RU" sz="2800" spc="390" dirty="0">
                <a:solidFill>
                  <a:srgbClr val="C0504D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2800" dirty="0">
                <a:solidFill>
                  <a:srgbClr val="C0504D"/>
                </a:solidFill>
                <a:latin typeface="Times New Roman" panose="02020603050405020304"/>
                <a:ea typeface="Times New Roman" panose="02020603050405020304"/>
              </a:rPr>
              <a:t>любимой</a:t>
            </a:r>
            <a:r>
              <a:rPr lang="ru-RU" sz="2800" spc="395" dirty="0">
                <a:solidFill>
                  <a:srgbClr val="C0504D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2800" dirty="0">
                <a:solidFill>
                  <a:srgbClr val="C0504D"/>
                </a:solidFill>
                <a:latin typeface="Times New Roman" panose="02020603050405020304"/>
                <a:ea typeface="Times New Roman" panose="02020603050405020304"/>
              </a:rPr>
              <a:t>газеты,</a:t>
            </a:r>
            <a:r>
              <a:rPr lang="ru-RU" sz="2800" spc="390" dirty="0">
                <a:solidFill>
                  <a:srgbClr val="C0504D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2800" dirty="0">
                <a:solidFill>
                  <a:srgbClr val="C0504D"/>
                </a:solidFill>
                <a:latin typeface="Times New Roman" panose="02020603050405020304"/>
                <a:ea typeface="Times New Roman" panose="02020603050405020304"/>
              </a:rPr>
              <a:t>а</a:t>
            </a:r>
            <a:r>
              <a:rPr lang="ru-RU" sz="2800" spc="395" dirty="0">
                <a:solidFill>
                  <a:srgbClr val="C0504D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2800" dirty="0">
                <a:solidFill>
                  <a:srgbClr val="C0504D"/>
                </a:solidFill>
                <a:latin typeface="Times New Roman" panose="02020603050405020304"/>
                <a:ea typeface="Times New Roman" panose="02020603050405020304"/>
              </a:rPr>
              <a:t>затем создать стенгазету для стенда в рекреации начальной школы.</a:t>
            </a:r>
            <a:endParaRPr lang="ru-RU" sz="2800" dirty="0">
              <a:solidFill>
                <a:srgbClr val="C0504D"/>
              </a:solidFill>
              <a:latin typeface="Times New Roman" panose="02020603050405020304"/>
              <a:ea typeface="Times New Roman" panose="02020603050405020304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360562" y="6036096"/>
            <a:ext cx="73448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u="sng" dirty="0">
                <a:solidFill>
                  <a:srgbClr val="C050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Продуктивная форма работы – это </a:t>
            </a:r>
            <a:r>
              <a:rPr lang="ru-RU" sz="2400" u="sng" dirty="0" smtClean="0">
                <a:solidFill>
                  <a:srgbClr val="C050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групповая </a:t>
            </a:r>
            <a:r>
              <a:rPr lang="ru-RU" sz="2400" u="sng" dirty="0">
                <a:solidFill>
                  <a:srgbClr val="C050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работа.</a:t>
            </a:r>
            <a:endParaRPr lang="ru-RU" sz="2400" u="sng" dirty="0">
              <a:solidFill>
                <a:srgbClr val="C0504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332656"/>
            <a:ext cx="54726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8160" marR="342900" algn="ctr">
              <a:spcAft>
                <a:spcPts val="0"/>
              </a:spcAft>
            </a:pPr>
            <a:r>
              <a:rPr lang="ru-RU" sz="2800" b="1" dirty="0">
                <a:solidFill>
                  <a:schemeClr val="accent2"/>
                </a:solidFill>
                <a:latin typeface="Times New Roman" panose="02020603050405020304"/>
                <a:ea typeface="Times New Roman" panose="02020603050405020304"/>
              </a:rPr>
              <a:t>Кейс</a:t>
            </a:r>
            <a:r>
              <a:rPr lang="ru-RU" sz="2800" b="1" spc="-30" dirty="0">
                <a:solidFill>
                  <a:schemeClr val="accent2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2800" b="1" dirty="0">
                <a:solidFill>
                  <a:schemeClr val="accent2"/>
                </a:solidFill>
                <a:latin typeface="Times New Roman" panose="02020603050405020304"/>
                <a:ea typeface="Times New Roman" panose="02020603050405020304"/>
              </a:rPr>
              <a:t>№</a:t>
            </a:r>
            <a:r>
              <a:rPr lang="ru-RU" sz="2800" b="1" spc="-20" dirty="0">
                <a:solidFill>
                  <a:schemeClr val="accent2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2800" b="1" dirty="0">
                <a:solidFill>
                  <a:schemeClr val="accent2"/>
                </a:solidFill>
                <a:latin typeface="Times New Roman" panose="02020603050405020304"/>
                <a:ea typeface="Times New Roman" panose="02020603050405020304"/>
              </a:rPr>
              <a:t>3.</a:t>
            </a:r>
            <a:r>
              <a:rPr lang="ru-RU" sz="2800" b="1" spc="-25" dirty="0">
                <a:solidFill>
                  <a:schemeClr val="accent2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2800" b="1" dirty="0">
                <a:solidFill>
                  <a:schemeClr val="accent2"/>
                </a:solidFill>
                <a:latin typeface="Times New Roman" panose="02020603050405020304"/>
                <a:ea typeface="Times New Roman" panose="02020603050405020304"/>
              </a:rPr>
              <a:t>Математическая</a:t>
            </a:r>
            <a:r>
              <a:rPr lang="ru-RU" sz="2800" b="1" spc="-20" dirty="0">
                <a:solidFill>
                  <a:schemeClr val="accent2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2800" b="1" spc="-10" dirty="0">
                <a:solidFill>
                  <a:schemeClr val="accent2"/>
                </a:solidFill>
                <a:latin typeface="Times New Roman" panose="02020603050405020304"/>
                <a:ea typeface="Times New Roman" panose="02020603050405020304"/>
              </a:rPr>
              <a:t>грамотность</a:t>
            </a:r>
            <a:endParaRPr lang="ru-RU" sz="2800" b="1" dirty="0">
              <a:solidFill>
                <a:schemeClr val="accent2"/>
              </a:solidFill>
              <a:effectLst/>
              <a:latin typeface="Times New Roman" panose="02020603050405020304"/>
              <a:ea typeface="Times New Roman" panose="02020603050405020304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59632" y="1339448"/>
            <a:ext cx="7128792" cy="1384995"/>
          </a:xfrm>
          <a:prstGeom prst="rect">
            <a:avLst/>
          </a:prstGeom>
          <a:noFill/>
          <a:ln w="66675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marL="67945" indent="448945">
              <a:lnSpc>
                <a:spcPct val="100000"/>
              </a:lnSpc>
              <a:spcBef>
                <a:spcPts val="60"/>
              </a:spcBef>
              <a:spcAft>
                <a:spcPts val="0"/>
              </a:spcAft>
            </a:pPr>
            <a:r>
              <a:rPr lang="ru-RU" sz="2800" b="1" dirty="0">
                <a:solidFill>
                  <a:schemeClr val="accent2"/>
                </a:solidFill>
                <a:latin typeface="Times New Roman" panose="02020603050405020304"/>
                <a:ea typeface="Times New Roman" panose="02020603050405020304"/>
              </a:rPr>
              <a:t>Ситуация</a:t>
            </a:r>
            <a:r>
              <a:rPr lang="ru-RU" sz="2800" dirty="0">
                <a:solidFill>
                  <a:schemeClr val="accent2"/>
                </a:solidFill>
                <a:latin typeface="Times New Roman" panose="02020603050405020304"/>
                <a:ea typeface="Times New Roman" panose="02020603050405020304"/>
              </a:rPr>
              <a:t>:</a:t>
            </a:r>
            <a:r>
              <a:rPr lang="ru-RU" sz="2800" spc="200" dirty="0">
                <a:solidFill>
                  <a:schemeClr val="accent2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2800" dirty="0">
                <a:solidFill>
                  <a:schemeClr val="accent2"/>
                </a:solidFill>
                <a:latin typeface="Times New Roman" panose="02020603050405020304"/>
                <a:ea typeface="Times New Roman" panose="02020603050405020304"/>
              </a:rPr>
              <a:t>Вы</a:t>
            </a:r>
            <a:r>
              <a:rPr lang="ru-RU" sz="2800" spc="200" dirty="0">
                <a:solidFill>
                  <a:schemeClr val="accent2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2800" dirty="0">
                <a:solidFill>
                  <a:schemeClr val="accent2"/>
                </a:solidFill>
                <a:latin typeface="Times New Roman" panose="02020603050405020304"/>
                <a:ea typeface="Times New Roman" panose="02020603050405020304"/>
              </a:rPr>
              <a:t>сегодня</a:t>
            </a:r>
            <a:r>
              <a:rPr lang="ru-RU" sz="2800" spc="200" dirty="0">
                <a:solidFill>
                  <a:schemeClr val="accent2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2800" dirty="0">
                <a:solidFill>
                  <a:schemeClr val="accent2"/>
                </a:solidFill>
                <a:latin typeface="Times New Roman" panose="02020603050405020304"/>
                <a:ea typeface="Times New Roman" panose="02020603050405020304"/>
              </a:rPr>
              <a:t>–</a:t>
            </a:r>
            <a:r>
              <a:rPr lang="ru-RU" sz="2800" spc="200" dirty="0">
                <a:solidFill>
                  <a:schemeClr val="accent2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2800" dirty="0">
                <a:solidFill>
                  <a:schemeClr val="accent2"/>
                </a:solidFill>
                <a:latin typeface="Times New Roman" panose="02020603050405020304"/>
                <a:ea typeface="Times New Roman" panose="02020603050405020304"/>
              </a:rPr>
              <a:t>команда</a:t>
            </a:r>
            <a:r>
              <a:rPr lang="ru-RU" sz="2800" spc="200" dirty="0">
                <a:solidFill>
                  <a:schemeClr val="accent2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2800" dirty="0">
                <a:solidFill>
                  <a:schemeClr val="accent2"/>
                </a:solidFill>
                <a:latin typeface="Times New Roman" panose="02020603050405020304"/>
                <a:ea typeface="Times New Roman" panose="02020603050405020304"/>
              </a:rPr>
              <a:t>шеф-повара</a:t>
            </a:r>
            <a:r>
              <a:rPr lang="ru-RU" sz="2800" spc="200" dirty="0">
                <a:solidFill>
                  <a:schemeClr val="accent2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2800" dirty="0">
                <a:solidFill>
                  <a:schemeClr val="accent2"/>
                </a:solidFill>
                <a:latin typeface="Times New Roman" panose="02020603050405020304"/>
                <a:ea typeface="Times New Roman" panose="02020603050405020304"/>
              </a:rPr>
              <a:t>в</a:t>
            </a:r>
            <a:r>
              <a:rPr lang="ru-RU" sz="2800" spc="200" dirty="0">
                <a:solidFill>
                  <a:schemeClr val="accent2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2800" dirty="0">
                <a:solidFill>
                  <a:schemeClr val="accent2"/>
                </a:solidFill>
                <a:latin typeface="Times New Roman" panose="02020603050405020304"/>
                <a:ea typeface="Times New Roman" panose="02020603050405020304"/>
              </a:rPr>
              <a:t>ресторане,</a:t>
            </a:r>
            <a:r>
              <a:rPr lang="ru-RU" sz="2800" spc="200" dirty="0">
                <a:solidFill>
                  <a:schemeClr val="accent2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2800" dirty="0">
                <a:solidFill>
                  <a:schemeClr val="accent2"/>
                </a:solidFill>
                <a:latin typeface="Times New Roman" panose="02020603050405020304"/>
                <a:ea typeface="Times New Roman" panose="02020603050405020304"/>
              </a:rPr>
              <a:t>который поручил вам составить </a:t>
            </a:r>
            <a:r>
              <a:rPr lang="ru-RU" sz="2800" b="1" dirty="0">
                <a:solidFill>
                  <a:schemeClr val="accent2"/>
                </a:solidFill>
                <a:latin typeface="Times New Roman" panose="02020603050405020304"/>
                <a:ea typeface="Times New Roman" panose="02020603050405020304"/>
              </a:rPr>
              <a:t>здоровое </a:t>
            </a:r>
            <a:r>
              <a:rPr lang="ru-RU" sz="2800" dirty="0">
                <a:solidFill>
                  <a:schemeClr val="accent2"/>
                </a:solidFill>
                <a:latin typeface="Times New Roman" panose="02020603050405020304"/>
                <a:ea typeface="Times New Roman" panose="02020603050405020304"/>
              </a:rPr>
              <a:t>меню на 1 день.</a:t>
            </a:r>
            <a:endParaRPr lang="ru-RU" sz="2800" dirty="0">
              <a:solidFill>
                <a:schemeClr val="accent2"/>
              </a:solidFill>
              <a:effectLst/>
              <a:latin typeface="Times New Roman" panose="02020603050405020304"/>
              <a:ea typeface="Times New Roman" panose="02020603050405020304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41748" y="5892080"/>
            <a:ext cx="76507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u="sng" dirty="0">
                <a:solidFill>
                  <a:srgbClr val="C050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Продуктивная форма работы – это парная работа.</a:t>
            </a:r>
            <a:endParaRPr lang="ru-RU" sz="2400" u="sng" dirty="0">
              <a:solidFill>
                <a:srgbClr val="C0504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Image 70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3131840" y="2748057"/>
            <a:ext cx="3384376" cy="314402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131840" y="2724443"/>
            <a:ext cx="3384376" cy="99258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23275" y="476672"/>
            <a:ext cx="64708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8160" marR="342900" algn="ctr">
              <a:spcBef>
                <a:spcPts val="5"/>
              </a:spcBef>
              <a:spcAft>
                <a:spcPts val="0"/>
              </a:spcAft>
            </a:pPr>
            <a:r>
              <a:rPr lang="ru-RU" sz="2800" b="1" dirty="0">
                <a:solidFill>
                  <a:schemeClr val="accent2"/>
                </a:solidFill>
                <a:latin typeface="Times New Roman" panose="02020603050405020304"/>
                <a:ea typeface="Times New Roman" panose="02020603050405020304"/>
              </a:rPr>
              <a:t>Кейс</a:t>
            </a:r>
            <a:r>
              <a:rPr lang="ru-RU" sz="2800" b="1" spc="-15" dirty="0">
                <a:solidFill>
                  <a:schemeClr val="accent2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2800" b="1" dirty="0">
                <a:solidFill>
                  <a:schemeClr val="accent2"/>
                </a:solidFill>
                <a:latin typeface="Times New Roman" panose="02020603050405020304"/>
                <a:ea typeface="Times New Roman" panose="02020603050405020304"/>
              </a:rPr>
              <a:t>№</a:t>
            </a:r>
            <a:r>
              <a:rPr lang="ru-RU" sz="2800" b="1" spc="-5" dirty="0">
                <a:solidFill>
                  <a:schemeClr val="accent2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2800" b="1" dirty="0">
                <a:solidFill>
                  <a:schemeClr val="accent2"/>
                </a:solidFill>
                <a:latin typeface="Times New Roman" panose="02020603050405020304"/>
                <a:ea typeface="Times New Roman" panose="02020603050405020304"/>
              </a:rPr>
              <a:t>4.</a:t>
            </a:r>
            <a:r>
              <a:rPr lang="ru-RU" sz="2800" b="1" spc="-15" dirty="0">
                <a:solidFill>
                  <a:schemeClr val="accent2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2800" b="1" dirty="0">
                <a:solidFill>
                  <a:schemeClr val="accent2"/>
                </a:solidFill>
                <a:latin typeface="Times New Roman" panose="02020603050405020304"/>
                <a:ea typeface="Times New Roman" panose="02020603050405020304"/>
              </a:rPr>
              <a:t>Креативное</a:t>
            </a:r>
            <a:r>
              <a:rPr lang="ru-RU" sz="2800" b="1" spc="-5" dirty="0">
                <a:solidFill>
                  <a:schemeClr val="accent2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2800" b="1" spc="-10" dirty="0">
                <a:solidFill>
                  <a:schemeClr val="accent2"/>
                </a:solidFill>
                <a:latin typeface="Times New Roman" panose="02020603050405020304"/>
                <a:ea typeface="Times New Roman" panose="02020603050405020304"/>
              </a:rPr>
              <a:t>мышление</a:t>
            </a:r>
            <a:endParaRPr lang="ru-RU" sz="2800" b="1" dirty="0">
              <a:solidFill>
                <a:schemeClr val="accent2"/>
              </a:solidFill>
              <a:effectLst/>
              <a:latin typeface="Times New Roman" panose="02020603050405020304"/>
              <a:ea typeface="Times New Roman" panose="02020603050405020304"/>
            </a:endParaRPr>
          </a:p>
        </p:txBody>
      </p:sp>
      <p:sp>
        <p:nvSpPr>
          <p:cNvPr id="4" name="Textbox 50"/>
          <p:cNvSpPr txBox="1"/>
          <p:nvPr/>
        </p:nvSpPr>
        <p:spPr>
          <a:xfrm>
            <a:off x="1315313" y="1268760"/>
            <a:ext cx="7236951" cy="1728192"/>
          </a:xfrm>
          <a:prstGeom prst="rect">
            <a:avLst/>
          </a:prstGeom>
          <a:solidFill>
            <a:srgbClr val="FFFFCC"/>
          </a:solidFill>
          <a:ln w="6096">
            <a:solidFill>
              <a:srgbClr val="000000"/>
            </a:solidFill>
            <a:prstDash val="solid"/>
          </a:ln>
        </p:spPr>
        <p:txBody>
          <a:bodyPr wrap="square" lIns="0" tIns="0" rIns="0" bIns="0" rtlCol="0">
            <a:noAutofit/>
          </a:bodyPr>
          <a:lstStyle/>
          <a:p>
            <a:pPr marL="67945" marR="69850" indent="448945" algn="just">
              <a:spcBef>
                <a:spcPts val="60"/>
              </a:spcBef>
              <a:spcAft>
                <a:spcPts val="0"/>
              </a:spcAft>
            </a:pP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/>
                <a:ea typeface="Times New Roman" panose="02020603050405020304"/>
              </a:rPr>
              <a:t>Креативное мышление 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/>
                <a:ea typeface="Times New Roman" panose="02020603050405020304"/>
              </a:rPr>
              <a:t>– это способность создавать или иным образом воплощать в жизнь что-то новое, будь то решение проблемы, метод, устройство, художественные объект или форму.</a:t>
            </a:r>
            <a:endParaRPr lang="ru-RU" sz="2400" dirty="0">
              <a:effectLst/>
              <a:latin typeface="Times New Roman" panose="02020603050405020304"/>
              <a:ea typeface="Times New Roman" panose="02020603050405020304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29127" y="3451845"/>
            <a:ext cx="7601185" cy="954107"/>
          </a:xfrm>
          <a:prstGeom prst="rect">
            <a:avLst/>
          </a:prstGeom>
          <a:ln w="66675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marL="517525">
              <a:spcBef>
                <a:spcPts val="70"/>
              </a:spcBef>
              <a:spcAft>
                <a:spcPts val="0"/>
              </a:spcAft>
            </a:pPr>
            <a:r>
              <a:rPr lang="ru-RU" sz="2800" b="1" dirty="0">
                <a:solidFill>
                  <a:schemeClr val="accent2"/>
                </a:solidFill>
                <a:latin typeface="Times New Roman" panose="02020603050405020304"/>
                <a:ea typeface="Times New Roman" panose="02020603050405020304"/>
              </a:rPr>
              <a:t>Ситуация</a:t>
            </a:r>
            <a:r>
              <a:rPr lang="ru-RU" sz="2800" dirty="0">
                <a:solidFill>
                  <a:schemeClr val="accent2"/>
                </a:solidFill>
                <a:latin typeface="Times New Roman" panose="02020603050405020304"/>
                <a:ea typeface="Times New Roman" panose="02020603050405020304"/>
              </a:rPr>
              <a:t>:</a:t>
            </a:r>
            <a:r>
              <a:rPr lang="ru-RU" sz="2800" spc="-30" dirty="0">
                <a:solidFill>
                  <a:schemeClr val="accent2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2800" dirty="0">
                <a:solidFill>
                  <a:schemeClr val="accent2"/>
                </a:solidFill>
                <a:latin typeface="Times New Roman" panose="02020603050405020304"/>
                <a:ea typeface="Times New Roman" panose="02020603050405020304"/>
              </a:rPr>
              <a:t>Можно</a:t>
            </a:r>
            <a:r>
              <a:rPr lang="ru-RU" sz="2800" spc="-35" dirty="0">
                <a:solidFill>
                  <a:schemeClr val="accent2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2800" dirty="0">
                <a:solidFill>
                  <a:schemeClr val="accent2"/>
                </a:solidFill>
                <a:latin typeface="Times New Roman" panose="02020603050405020304"/>
                <a:ea typeface="Times New Roman" panose="02020603050405020304"/>
              </a:rPr>
              <a:t>ли</a:t>
            </a:r>
            <a:r>
              <a:rPr lang="ru-RU" sz="2800" spc="-25" dirty="0">
                <a:solidFill>
                  <a:schemeClr val="accent2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2800" dirty="0">
                <a:solidFill>
                  <a:schemeClr val="accent2"/>
                </a:solidFill>
                <a:latin typeface="Times New Roman" panose="02020603050405020304"/>
                <a:ea typeface="Times New Roman" panose="02020603050405020304"/>
              </a:rPr>
              <a:t>соединить</a:t>
            </a:r>
            <a:r>
              <a:rPr lang="ru-RU" sz="2800" spc="-25" dirty="0">
                <a:solidFill>
                  <a:schemeClr val="accent2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2800" spc="-10" dirty="0" err="1">
                <a:solidFill>
                  <a:schemeClr val="accent2"/>
                </a:solidFill>
                <a:latin typeface="Times New Roman" panose="02020603050405020304"/>
                <a:ea typeface="Times New Roman" panose="02020603050405020304"/>
              </a:rPr>
              <a:t>несоединяемое</a:t>
            </a:r>
            <a:r>
              <a:rPr lang="ru-RU" sz="2800" spc="-10" dirty="0">
                <a:solidFill>
                  <a:schemeClr val="accent2"/>
                </a:solidFill>
                <a:latin typeface="Times New Roman" panose="02020603050405020304"/>
                <a:ea typeface="Times New Roman" panose="02020603050405020304"/>
              </a:rPr>
              <a:t>!</a:t>
            </a:r>
            <a:endParaRPr lang="ru-RU" sz="2800" dirty="0">
              <a:solidFill>
                <a:schemeClr val="accent2"/>
              </a:solidFill>
              <a:effectLst/>
              <a:latin typeface="Times New Roman" panose="02020603050405020304"/>
              <a:ea typeface="Times New Roman" panose="02020603050405020304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4933788" y="2996952"/>
            <a:ext cx="0" cy="454893"/>
          </a:xfrm>
          <a:prstGeom prst="straightConnector1">
            <a:avLst/>
          </a:prstGeom>
          <a:ln w="635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1093912" y="6031110"/>
            <a:ext cx="74366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u="sng" dirty="0">
                <a:solidFill>
                  <a:srgbClr val="C050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Продуктивная форма работы – это парная работа.</a:t>
            </a:r>
            <a:endParaRPr lang="ru-RU" sz="2400" u="sng" dirty="0">
              <a:solidFill>
                <a:srgbClr val="C0504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315313" y="4367236"/>
            <a:ext cx="7614999" cy="1364476"/>
          </a:xfrm>
          <a:prstGeom prst="rect">
            <a:avLst/>
          </a:prstGeom>
          <a:ln w="63500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marL="67945" algn="ctr">
              <a:lnSpc>
                <a:spcPts val="1610"/>
              </a:lnSpc>
              <a:spcBef>
                <a:spcPts val="10"/>
              </a:spcBef>
              <a:spcAft>
                <a:spcPts val="0"/>
              </a:spcAft>
            </a:pPr>
            <a:endParaRPr lang="ru-RU" sz="2800" spc="-10" dirty="0" smtClean="0">
              <a:latin typeface="Times New Roman" panose="02020603050405020304"/>
              <a:ea typeface="Times New Roman" panose="02020603050405020304"/>
            </a:endParaRPr>
          </a:p>
          <a:p>
            <a:pPr marL="67945" algn="ctr">
              <a:lnSpc>
                <a:spcPts val="1610"/>
              </a:lnSpc>
              <a:spcBef>
                <a:spcPts val="10"/>
              </a:spcBef>
              <a:spcAft>
                <a:spcPts val="0"/>
              </a:spcAft>
            </a:pPr>
            <a:r>
              <a:rPr lang="ru-RU" sz="2800" spc="-10" dirty="0" smtClean="0">
                <a:latin typeface="Times New Roman" panose="02020603050405020304"/>
                <a:ea typeface="Times New Roman" panose="02020603050405020304"/>
              </a:rPr>
              <a:t>Огурец</a:t>
            </a:r>
            <a:r>
              <a:rPr lang="ru-RU" sz="2800" dirty="0" smtClean="0">
                <a:latin typeface="Times New Roman" panose="02020603050405020304"/>
                <a:ea typeface="Times New Roman" panose="02020603050405020304"/>
              </a:rPr>
              <a:t> и </a:t>
            </a:r>
            <a:r>
              <a:rPr lang="ru-RU" sz="2800" spc="-20" dirty="0" smtClean="0">
                <a:latin typeface="Times New Roman" panose="02020603050405020304"/>
                <a:ea typeface="Times New Roman" panose="02020603050405020304"/>
              </a:rPr>
              <a:t>джем</a:t>
            </a:r>
            <a:r>
              <a:rPr lang="ru-RU" sz="2800" spc="-20" dirty="0">
                <a:latin typeface="Times New Roman" panose="02020603050405020304"/>
                <a:ea typeface="Times New Roman" panose="02020603050405020304"/>
              </a:rPr>
              <a:t>.</a:t>
            </a:r>
            <a:endParaRPr lang="ru-RU" sz="2800" dirty="0">
              <a:latin typeface="Times New Roman" panose="02020603050405020304"/>
              <a:ea typeface="Times New Roman" panose="02020603050405020304"/>
            </a:endParaRPr>
          </a:p>
          <a:p>
            <a:pPr marL="517525">
              <a:spcAft>
                <a:spcPts val="0"/>
              </a:spcAft>
            </a:pPr>
            <a:r>
              <a:rPr lang="ru-RU" sz="2800" dirty="0">
                <a:latin typeface="Times New Roman" panose="02020603050405020304"/>
                <a:ea typeface="Times New Roman" panose="02020603050405020304"/>
              </a:rPr>
              <a:t>Получаем</a:t>
            </a:r>
            <a:r>
              <a:rPr lang="ru-RU" sz="2800" spc="-2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2800" dirty="0">
                <a:latin typeface="Times New Roman" panose="02020603050405020304"/>
                <a:ea typeface="Times New Roman" panose="02020603050405020304"/>
              </a:rPr>
              <a:t>–</a:t>
            </a:r>
            <a:r>
              <a:rPr lang="ru-RU" sz="2800" spc="-2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2800" i="1" dirty="0">
                <a:latin typeface="Times New Roman" panose="02020603050405020304"/>
                <a:ea typeface="Times New Roman" panose="02020603050405020304"/>
              </a:rPr>
              <a:t>Огурец</a:t>
            </a:r>
            <a:r>
              <a:rPr lang="ru-RU" sz="2800" i="1" spc="-30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2800" i="1" dirty="0">
                <a:latin typeface="Times New Roman" panose="02020603050405020304"/>
                <a:ea typeface="Times New Roman" panose="02020603050405020304"/>
              </a:rPr>
              <a:t>оказался</a:t>
            </a:r>
            <a:r>
              <a:rPr lang="ru-RU" sz="2800" i="1" spc="-25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2800" i="1" dirty="0">
                <a:latin typeface="Times New Roman" panose="02020603050405020304"/>
                <a:ea typeface="Times New Roman" panose="02020603050405020304"/>
              </a:rPr>
              <a:t>вкуснее,</a:t>
            </a:r>
            <a:r>
              <a:rPr lang="ru-RU" sz="2800" i="1" spc="-25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2800" i="1" dirty="0">
                <a:latin typeface="Times New Roman" panose="02020603050405020304"/>
                <a:ea typeface="Times New Roman" panose="02020603050405020304"/>
              </a:rPr>
              <a:t>чем</a:t>
            </a:r>
            <a:r>
              <a:rPr lang="ru-RU" sz="2800" i="1" spc="-15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2800" i="1" spc="-10" dirty="0">
                <a:latin typeface="Times New Roman" panose="02020603050405020304"/>
                <a:ea typeface="Times New Roman" panose="02020603050405020304"/>
              </a:rPr>
              <a:t>джем.</a:t>
            </a:r>
            <a:endParaRPr lang="ru-RU" sz="2800" dirty="0">
              <a:effectLst/>
              <a:latin typeface="Times New Roman" panose="02020603050405020304"/>
              <a:ea typeface="Times New Roman" panose="020206030504050203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03648" y="359074"/>
            <a:ext cx="68407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8160" marR="342900" algn="ctr">
              <a:spcBef>
                <a:spcPts val="1605"/>
              </a:spcBef>
              <a:spcAft>
                <a:spcPts val="0"/>
              </a:spcAft>
            </a:pPr>
            <a:r>
              <a:rPr lang="ru-RU" sz="2800" b="1" dirty="0">
                <a:solidFill>
                  <a:schemeClr val="accent2"/>
                </a:solidFill>
                <a:latin typeface="Times New Roman" panose="02020603050405020304"/>
                <a:ea typeface="Times New Roman" panose="02020603050405020304"/>
              </a:rPr>
              <a:t>Кейс</a:t>
            </a:r>
            <a:r>
              <a:rPr lang="ru-RU" sz="2800" b="1" spc="-20" dirty="0">
                <a:solidFill>
                  <a:schemeClr val="accent2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2800" b="1" dirty="0">
                <a:solidFill>
                  <a:schemeClr val="accent2"/>
                </a:solidFill>
                <a:latin typeface="Times New Roman" panose="02020603050405020304"/>
                <a:ea typeface="Times New Roman" panose="02020603050405020304"/>
              </a:rPr>
              <a:t>№</a:t>
            </a:r>
            <a:r>
              <a:rPr lang="ru-RU" sz="2800" b="1" spc="-15" dirty="0">
                <a:solidFill>
                  <a:schemeClr val="accent2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2800" b="1" dirty="0">
                <a:solidFill>
                  <a:schemeClr val="accent2"/>
                </a:solidFill>
                <a:latin typeface="Times New Roman" panose="02020603050405020304"/>
                <a:ea typeface="Times New Roman" panose="02020603050405020304"/>
              </a:rPr>
              <a:t>5.</a:t>
            </a:r>
            <a:r>
              <a:rPr lang="ru-RU" sz="2800" b="1" spc="-20" dirty="0">
                <a:solidFill>
                  <a:schemeClr val="accent2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2800" b="1" dirty="0">
                <a:solidFill>
                  <a:schemeClr val="accent2"/>
                </a:solidFill>
                <a:latin typeface="Times New Roman" panose="02020603050405020304"/>
                <a:ea typeface="Times New Roman" panose="02020603050405020304"/>
              </a:rPr>
              <a:t>Финансовая</a:t>
            </a:r>
            <a:r>
              <a:rPr lang="ru-RU" sz="2800" b="1" spc="-15" dirty="0">
                <a:solidFill>
                  <a:schemeClr val="accent2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2800" b="1" spc="-10" dirty="0">
                <a:solidFill>
                  <a:schemeClr val="accent2"/>
                </a:solidFill>
                <a:latin typeface="Times New Roman" panose="02020603050405020304"/>
                <a:ea typeface="Times New Roman" panose="02020603050405020304"/>
              </a:rPr>
              <a:t>грамотность</a:t>
            </a:r>
            <a:endParaRPr lang="ru-RU" sz="2800" b="1" dirty="0">
              <a:solidFill>
                <a:schemeClr val="accent2"/>
              </a:solidFill>
              <a:effectLst/>
              <a:latin typeface="Times New Roman" panose="02020603050405020304"/>
              <a:ea typeface="Times New Roman" panose="02020603050405020304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49946" y="1124744"/>
            <a:ext cx="7094462" cy="1384995"/>
          </a:xfrm>
          <a:prstGeom prst="rect">
            <a:avLst/>
          </a:prstGeom>
          <a:ln w="63500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marL="67945" indent="448945">
              <a:spcBef>
                <a:spcPts val="60"/>
              </a:spcBef>
              <a:spcAft>
                <a:spcPts val="0"/>
              </a:spcAft>
            </a:pPr>
            <a:r>
              <a:rPr lang="ru-RU" sz="2800" b="1" dirty="0">
                <a:solidFill>
                  <a:schemeClr val="accent2"/>
                </a:solidFill>
                <a:latin typeface="Times New Roman" panose="02020603050405020304"/>
                <a:ea typeface="Times New Roman" panose="02020603050405020304"/>
              </a:rPr>
              <a:t>Ситуация</a:t>
            </a:r>
            <a:r>
              <a:rPr lang="ru-RU" sz="2800" dirty="0">
                <a:solidFill>
                  <a:schemeClr val="accent2"/>
                </a:solidFill>
                <a:latin typeface="Times New Roman" panose="02020603050405020304"/>
                <a:ea typeface="Times New Roman" panose="02020603050405020304"/>
              </a:rPr>
              <a:t>:</a:t>
            </a:r>
            <a:r>
              <a:rPr lang="ru-RU" sz="2800" spc="200" dirty="0">
                <a:solidFill>
                  <a:schemeClr val="accent2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2800" dirty="0">
                <a:solidFill>
                  <a:schemeClr val="accent2"/>
                </a:solidFill>
                <a:latin typeface="Times New Roman" panose="02020603050405020304"/>
                <a:ea typeface="Times New Roman" panose="02020603050405020304"/>
              </a:rPr>
              <a:t>Представьте,</a:t>
            </a:r>
            <a:r>
              <a:rPr lang="ru-RU" sz="2800" spc="200" dirty="0">
                <a:solidFill>
                  <a:schemeClr val="accent2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2800" dirty="0">
                <a:solidFill>
                  <a:schemeClr val="accent2"/>
                </a:solidFill>
                <a:latin typeface="Times New Roman" panose="02020603050405020304"/>
                <a:ea typeface="Times New Roman" panose="02020603050405020304"/>
              </a:rPr>
              <a:t>что</a:t>
            </a:r>
            <a:r>
              <a:rPr lang="ru-RU" sz="2800" spc="200" dirty="0">
                <a:solidFill>
                  <a:schemeClr val="accent2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2800" dirty="0">
                <a:solidFill>
                  <a:schemeClr val="accent2"/>
                </a:solidFill>
                <a:latin typeface="Times New Roman" panose="02020603050405020304"/>
                <a:ea typeface="Times New Roman" panose="02020603050405020304"/>
              </a:rPr>
              <a:t>Вы</a:t>
            </a:r>
            <a:r>
              <a:rPr lang="ru-RU" sz="2800" spc="200" dirty="0">
                <a:solidFill>
                  <a:schemeClr val="accent2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2800" dirty="0">
                <a:solidFill>
                  <a:schemeClr val="accent2"/>
                </a:solidFill>
                <a:latin typeface="Times New Roman" panose="02020603050405020304"/>
                <a:ea typeface="Times New Roman" panose="02020603050405020304"/>
              </a:rPr>
              <a:t>пошли</a:t>
            </a:r>
            <a:r>
              <a:rPr lang="ru-RU" sz="2800" spc="200" dirty="0">
                <a:solidFill>
                  <a:schemeClr val="accent2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2800" dirty="0">
                <a:solidFill>
                  <a:schemeClr val="accent2"/>
                </a:solidFill>
                <a:latin typeface="Times New Roman" panose="02020603050405020304"/>
                <a:ea typeface="Times New Roman" panose="02020603050405020304"/>
              </a:rPr>
              <a:t>в</a:t>
            </a:r>
            <a:r>
              <a:rPr lang="ru-RU" sz="2800" spc="200" dirty="0">
                <a:solidFill>
                  <a:schemeClr val="accent2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2800" dirty="0">
                <a:solidFill>
                  <a:schemeClr val="accent2"/>
                </a:solidFill>
                <a:latin typeface="Times New Roman" panose="02020603050405020304"/>
                <a:ea typeface="Times New Roman" panose="02020603050405020304"/>
              </a:rPr>
              <a:t>магазин,</a:t>
            </a:r>
            <a:r>
              <a:rPr lang="ru-RU" sz="2800" spc="200" dirty="0">
                <a:solidFill>
                  <a:schemeClr val="accent2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2800" dirty="0">
                <a:solidFill>
                  <a:schemeClr val="accent2"/>
                </a:solidFill>
                <a:latin typeface="Times New Roman" panose="02020603050405020304"/>
                <a:ea typeface="Times New Roman" panose="02020603050405020304"/>
              </a:rPr>
              <a:t>где</a:t>
            </a:r>
            <a:r>
              <a:rPr lang="ru-RU" sz="2800" spc="200" dirty="0">
                <a:solidFill>
                  <a:schemeClr val="accent2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2800" dirty="0">
                <a:solidFill>
                  <a:schemeClr val="accent2"/>
                </a:solidFill>
                <a:latin typeface="Times New Roman" panose="02020603050405020304"/>
                <a:ea typeface="Times New Roman" panose="02020603050405020304"/>
              </a:rPr>
              <a:t>необходимо</a:t>
            </a:r>
            <a:r>
              <a:rPr lang="ru-RU" sz="2800" spc="400" dirty="0">
                <a:solidFill>
                  <a:schemeClr val="accent2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2800" dirty="0">
                <a:solidFill>
                  <a:schemeClr val="accent2"/>
                </a:solidFill>
                <a:latin typeface="Times New Roman" panose="02020603050405020304"/>
                <a:ea typeface="Times New Roman" panose="02020603050405020304"/>
              </a:rPr>
              <a:t>собрать две корзины с продуктами.</a:t>
            </a:r>
            <a:endParaRPr lang="ru-RU" sz="2800" dirty="0">
              <a:solidFill>
                <a:schemeClr val="accent2"/>
              </a:solidFill>
              <a:effectLst/>
              <a:latin typeface="Times New Roman" panose="02020603050405020304"/>
              <a:ea typeface="Times New Roman" panose="02020603050405020304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4118" y="4005064"/>
            <a:ext cx="7499820" cy="2677656"/>
          </a:xfrm>
          <a:prstGeom prst="rect">
            <a:avLst/>
          </a:prstGeom>
          <a:ln w="63500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marL="67945" marR="66040" indent="448945" algn="just">
              <a:spcBef>
                <a:spcPts val="15"/>
              </a:spcBef>
              <a:spcAft>
                <a:spcPts val="0"/>
              </a:spcAft>
            </a:pPr>
            <a:r>
              <a:rPr lang="ru-RU" sz="2800" dirty="0">
                <a:solidFill>
                  <a:schemeClr val="accent2"/>
                </a:solidFill>
                <a:latin typeface="Times New Roman" panose="02020603050405020304"/>
                <a:ea typeface="Times New Roman" panose="02020603050405020304"/>
              </a:rPr>
              <a:t>При помощи данных заданий решается задача, связанная с жизненным опытом учеников класса – распределить продукты, рассчитать стоимость, сравнить. А также следует прийти к выводу, что питаться правильно еще и </a:t>
            </a:r>
            <a:r>
              <a:rPr lang="ru-RU" sz="2800" spc="-10" dirty="0">
                <a:solidFill>
                  <a:schemeClr val="accent2"/>
                </a:solidFill>
                <a:latin typeface="Times New Roman" panose="02020603050405020304"/>
                <a:ea typeface="Times New Roman" panose="02020603050405020304"/>
              </a:rPr>
              <a:t>выгоднее.</a:t>
            </a:r>
            <a:endParaRPr lang="ru-RU" sz="2800" dirty="0">
              <a:solidFill>
                <a:schemeClr val="accent2"/>
              </a:solidFill>
              <a:effectLst/>
              <a:latin typeface="Times New Roman" panose="02020603050405020304"/>
              <a:ea typeface="Times New Roman" panose="02020603050405020304"/>
            </a:endParaRP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877" y="2636912"/>
            <a:ext cx="1928238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4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8" name="AutoShape 6" descr="Picture backgroun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398" y="2277686"/>
            <a:ext cx="1963055" cy="1744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780524"/>
            <a:ext cx="820891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8770" marR="140970" indent="448945" algn="just">
              <a:spcAft>
                <a:spcPts val="0"/>
              </a:spcAft>
            </a:pPr>
            <a:r>
              <a:rPr lang="ru-RU" sz="2800" dirty="0" smtClean="0">
                <a:solidFill>
                  <a:schemeClr val="accent2"/>
                </a:solidFill>
                <a:latin typeface="Times New Roman" panose="02020603050405020304"/>
                <a:ea typeface="Times New Roman" panose="02020603050405020304"/>
              </a:rPr>
              <a:t>Формирование </a:t>
            </a:r>
            <a:r>
              <a:rPr lang="ru-RU" sz="2800" dirty="0">
                <a:solidFill>
                  <a:schemeClr val="accent2"/>
                </a:solidFill>
                <a:latin typeface="Times New Roman" panose="02020603050405020304"/>
                <a:ea typeface="Times New Roman" panose="02020603050405020304"/>
              </a:rPr>
              <a:t>функциональной грамотности на уроках окружающего мира осуществляется в процессе работы с разными </a:t>
            </a:r>
            <a:r>
              <a:rPr lang="ru-RU" sz="2800" b="1" dirty="0">
                <a:solidFill>
                  <a:schemeClr val="accent2"/>
                </a:solidFill>
                <a:latin typeface="Times New Roman" panose="02020603050405020304"/>
                <a:ea typeface="Times New Roman" panose="02020603050405020304"/>
              </a:rPr>
              <a:t>источниками</a:t>
            </a:r>
            <a:r>
              <a:rPr lang="ru-RU" sz="2800" dirty="0">
                <a:solidFill>
                  <a:schemeClr val="accent2"/>
                </a:solidFill>
                <a:latin typeface="Times New Roman" panose="02020603050405020304"/>
                <a:ea typeface="Times New Roman" panose="02020603050405020304"/>
              </a:rPr>
              <a:t> и </a:t>
            </a:r>
            <a:r>
              <a:rPr lang="ru-RU" sz="2800" b="1" dirty="0">
                <a:solidFill>
                  <a:schemeClr val="accent2"/>
                </a:solidFill>
                <a:latin typeface="Times New Roman" panose="02020603050405020304"/>
                <a:ea typeface="Times New Roman" panose="02020603050405020304"/>
              </a:rPr>
              <a:t>формами</a:t>
            </a:r>
            <a:r>
              <a:rPr lang="ru-RU" sz="2800" dirty="0">
                <a:solidFill>
                  <a:schemeClr val="accent2"/>
                </a:solidFill>
                <a:latin typeface="Times New Roman" panose="02020603050405020304"/>
                <a:ea typeface="Times New Roman" panose="02020603050405020304"/>
              </a:rPr>
              <a:t> представления информации на основе применения </a:t>
            </a:r>
            <a:r>
              <a:rPr lang="ru-RU" sz="2800" b="1" dirty="0">
                <a:solidFill>
                  <a:schemeClr val="accent2"/>
                </a:solidFill>
                <a:latin typeface="Times New Roman" panose="02020603050405020304"/>
                <a:ea typeface="Times New Roman" panose="02020603050405020304"/>
              </a:rPr>
              <a:t>кейс-технологии. </a:t>
            </a:r>
            <a:r>
              <a:rPr lang="ru-RU" sz="2800" dirty="0">
                <a:solidFill>
                  <a:schemeClr val="accent2"/>
                </a:solidFill>
                <a:latin typeface="Times New Roman" panose="02020603050405020304"/>
                <a:ea typeface="Times New Roman" panose="02020603050405020304"/>
              </a:rPr>
              <a:t>Она может быть представлена в виде таблиц, иллюстраций, памяток и т.д. В настоящее время ученики сталкиваются с большим объёмом информации. Поэтому такая систематическая работа помогает им разбираться в инструкциях, планировать свою деятельность, выделять главную мысль из большого объёма информации, уметь выразить собственное мнение.</a:t>
            </a:r>
            <a:endParaRPr lang="ru-RU" sz="2800" dirty="0">
              <a:solidFill>
                <a:schemeClr val="accent2"/>
              </a:solidFill>
              <a:effectLst/>
              <a:latin typeface="Times New Roman" panose="02020603050405020304"/>
              <a:ea typeface="Times New Roman" panose="02020603050405020304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35696" y="183774"/>
            <a:ext cx="65527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8160" marR="342900" lvl="0" algn="ctr">
              <a:spcBef>
                <a:spcPts val="1605"/>
              </a:spcBef>
            </a:pPr>
            <a:r>
              <a:rPr lang="ru-RU" sz="2800" b="1" dirty="0" smtClean="0">
                <a:solidFill>
                  <a:srgbClr val="C0504D"/>
                </a:solidFill>
                <a:latin typeface="Times New Roman" panose="02020603050405020304"/>
                <a:ea typeface="Times New Roman" panose="02020603050405020304"/>
              </a:rPr>
              <a:t>Итоги</a:t>
            </a:r>
            <a:endParaRPr lang="ru-RU" sz="2800" b="1" dirty="0">
              <a:solidFill>
                <a:srgbClr val="C0504D"/>
              </a:solidFill>
              <a:latin typeface="Times New Roman" panose="02020603050405020304"/>
              <a:ea typeface="Times New Roman" panose="020206030504050203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vatars.mds.yandex.net/get-entity_search/5542822/984855366/S600xU_2x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28" y="980728"/>
            <a:ext cx="4068676" cy="304879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725604" y="281876"/>
            <a:ext cx="4418396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accent2"/>
                </a:solidFill>
                <a:latin typeface="Times New Roman" panose="02020603050405020304"/>
                <a:ea typeface="Times New Roman" panose="02020603050405020304"/>
              </a:rPr>
              <a:t>«Функционально грамотный человек – это человек, который способен использовать все постоянно приобретаемые в течение жизни знания, умения и навыки для решения максимально широкого диапазона </a:t>
            </a:r>
            <a:r>
              <a:rPr lang="ru-RU" sz="2800" b="1" dirty="0">
                <a:solidFill>
                  <a:schemeClr val="accent2"/>
                </a:solidFill>
                <a:latin typeface="Times New Roman" panose="02020603050405020304"/>
                <a:ea typeface="Times New Roman" panose="02020603050405020304"/>
              </a:rPr>
              <a:t>жизненных задач в различных сферах человеческой деятельности, общения и социальных отношений</a:t>
            </a:r>
            <a:r>
              <a:rPr lang="ru-RU" sz="2800" dirty="0">
                <a:solidFill>
                  <a:schemeClr val="accent2"/>
                </a:solidFill>
                <a:latin typeface="Times New Roman" panose="02020603050405020304"/>
                <a:ea typeface="Times New Roman" panose="02020603050405020304"/>
              </a:rPr>
              <a:t>». </a:t>
            </a:r>
            <a:endParaRPr lang="ru-RU" sz="2800" dirty="0">
              <a:solidFill>
                <a:schemeClr val="accent2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4303455"/>
            <a:ext cx="30243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/>
                <a:ea typeface="Times New Roman" panose="02020603050405020304"/>
              </a:rPr>
              <a:t>Алексей Алексеевич Леонтьев,</a:t>
            </a:r>
            <a:r>
              <a:rPr lang="ru-RU" sz="2000" spc="-15" dirty="0" smtClean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2000" dirty="0" smtClean="0">
                <a:latin typeface="Times New Roman" panose="02020603050405020304"/>
                <a:ea typeface="Times New Roman" panose="02020603050405020304"/>
              </a:rPr>
              <a:t>советский </a:t>
            </a:r>
            <a:r>
              <a:rPr lang="ru-RU" sz="2000" dirty="0">
                <a:latin typeface="Times New Roman" panose="02020603050405020304"/>
                <a:ea typeface="Times New Roman" panose="02020603050405020304"/>
              </a:rPr>
              <a:t>и </a:t>
            </a:r>
            <a:r>
              <a:rPr lang="ru-RU" sz="2000" dirty="0" smtClean="0">
                <a:latin typeface="Times New Roman" panose="02020603050405020304"/>
                <a:ea typeface="Times New Roman" panose="02020603050405020304"/>
              </a:rPr>
              <a:t>российский лингвист, психолог, доктор </a:t>
            </a:r>
            <a:r>
              <a:rPr lang="ru-RU" sz="2000" dirty="0">
                <a:latin typeface="Times New Roman" panose="02020603050405020304"/>
                <a:ea typeface="Times New Roman" panose="02020603050405020304"/>
              </a:rPr>
              <a:t>психологических и филологических </a:t>
            </a:r>
            <a:r>
              <a:rPr lang="ru-RU" sz="2000" dirty="0" smtClean="0">
                <a:latin typeface="Times New Roman" panose="02020603050405020304"/>
                <a:ea typeface="Times New Roman" panose="02020603050405020304"/>
              </a:rPr>
              <a:t>наук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0648"/>
            <a:ext cx="8136904" cy="6335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60648"/>
            <a:ext cx="3872360" cy="38723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  <a:headEnd/>
            <a:tailEnd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4843960" y="0"/>
            <a:ext cx="4120528" cy="2780928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2" name="Picture 4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470" y="2780928"/>
            <a:ext cx="4770530" cy="38164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  <a:headEnd/>
            <a:tailEnd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032016" y="0"/>
            <a:ext cx="3744416" cy="28391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9580" indent="449580" algn="ctr">
              <a:lnSpc>
                <a:spcPct val="107000"/>
              </a:lnSpc>
              <a:spcBef>
                <a:spcPts val="995"/>
              </a:spcBef>
              <a:spcAft>
                <a:spcPts val="995"/>
              </a:spcAft>
            </a:pP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Мудрость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этой притчи   в том, самые прочные знания – это те, что добыты своим трудом, че</a:t>
            </a:r>
            <a:r>
              <a:rPr lang="ru-RU" sz="2400" b="1" i="1" dirty="0">
                <a:solidFill>
                  <a:schemeClr val="bg1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рез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пробы, ошибки, порой неверные действия.</a:t>
            </a:r>
            <a:endParaRPr lang="ru-RU" sz="2400" dirty="0">
              <a:solidFill>
                <a:schemeClr val="bg1"/>
              </a:solidFill>
              <a:ea typeface="Calibri" panose="020F0502020204030204"/>
              <a:cs typeface="Times New Roman" panose="02020603050405020304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27584" y="3284984"/>
            <a:ext cx="3545886" cy="3312368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49580" indent="449580">
              <a:lnSpc>
                <a:spcPct val="107000"/>
              </a:lnSpc>
              <a:spcBef>
                <a:spcPts val="995"/>
              </a:spcBef>
              <a:spcAft>
                <a:spcPts val="995"/>
              </a:spcAft>
            </a:pPr>
            <a:r>
              <a:rPr lang="ru-RU" sz="2400" b="1" dirty="0" smtClean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Надо </a:t>
            </a:r>
            <a:r>
              <a:rPr lang="ru-RU" sz="2400" b="1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обретать не только знания, а способность целенаправленно применить  эти добытые знания и умения  в жизненной ситуации.</a:t>
            </a:r>
            <a:endParaRPr lang="ru-RU" sz="2400" dirty="0">
              <a:ea typeface="Calibri" panose="020F0502020204030204"/>
              <a:cs typeface="Times New Roman" panose="020206030504050203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5616" y="292696"/>
            <a:ext cx="758541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4400" b="1" u="sng" dirty="0" smtClean="0">
                <a:solidFill>
                  <a:srgbClr val="C0504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данной темы: </a:t>
            </a:r>
            <a:endParaRPr lang="ru-RU" sz="4400" b="1" u="sng" dirty="0">
              <a:solidFill>
                <a:srgbClr val="C0504D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15615" y="1062137"/>
            <a:ext cx="758541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Функциональная грамотность является ключевой основой </a:t>
            </a:r>
            <a:r>
              <a:rPr lang="ru-RU" sz="44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формирования УУД</a:t>
            </a:r>
            <a:r>
              <a:rPr lang="ru-RU" sz="4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4400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44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 </a:t>
            </a:r>
            <a:r>
              <a:rPr lang="ru-RU" sz="4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того, этот комплекс навыков и компетенций необходим школьнику для жизни в мире будущего.</a:t>
            </a:r>
            <a:endParaRPr lang="ru-RU" sz="44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5616" y="1268760"/>
            <a:ext cx="763284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44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 </a:t>
            </a:r>
            <a:r>
              <a:rPr lang="ru-RU" sz="4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44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приемами работы, способствующие развитию функциональной грамотности учащихся начальной школы.</a:t>
            </a:r>
            <a:endParaRPr lang="ru-RU" sz="4400" b="1" u="sng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11760" y="332656"/>
            <a:ext cx="54726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endParaRPr lang="ru-RU" sz="4400" b="1" u="sng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260648"/>
            <a:ext cx="828092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lvl="0" algn="just">
              <a:spcBef>
                <a:spcPts val="100"/>
              </a:spcBef>
            </a:pPr>
            <a:r>
              <a:rPr lang="ru-RU" sz="3000" spc="-5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Термин </a:t>
            </a:r>
            <a:r>
              <a:rPr lang="ru-RU" sz="3000" b="1" spc="-5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функциональная грамотность </a:t>
            </a:r>
            <a:r>
              <a:rPr lang="ru-RU" sz="3000" spc="-5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вошел </a:t>
            </a:r>
            <a:r>
              <a:rPr lang="ru-RU" sz="3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000" spc="-5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нашу жизнь </a:t>
            </a:r>
            <a:r>
              <a:rPr lang="ru-RU" sz="3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000" spc="-5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связи </a:t>
            </a:r>
            <a:r>
              <a:rPr lang="ru-RU" sz="3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3000" spc="5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spc="-5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проведением</a:t>
            </a:r>
            <a:r>
              <a:rPr lang="ru-RU" sz="3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spc="-5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международного</a:t>
            </a:r>
            <a:r>
              <a:rPr lang="ru-RU" sz="3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spc="-5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тестирования</a:t>
            </a:r>
            <a:r>
              <a:rPr lang="ru-RU" sz="3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spc="-5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ru-RU" sz="3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spc="-5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школьников</a:t>
            </a:r>
            <a:r>
              <a:rPr lang="ru-RU" sz="3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spc="-5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PISA </a:t>
            </a:r>
            <a:r>
              <a:rPr lang="ru-RU" sz="3000" b="1" spc="-665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spc="-5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000" spc="-5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Programme</a:t>
            </a:r>
            <a:r>
              <a:rPr lang="ru-RU" sz="3000" spc="5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spc="-5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ru-RU" sz="3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spc="-5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</a:t>
            </a:r>
            <a:r>
              <a:rPr lang="ru-RU" sz="3000" spc="-15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spc="-5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</a:t>
            </a:r>
            <a:r>
              <a:rPr lang="ru-RU" sz="3000" spc="-5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spc="-5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Assessment</a:t>
            </a:r>
            <a:r>
              <a:rPr lang="ru-RU" sz="3000" spc="-5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0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913" y="2204864"/>
            <a:ext cx="3932559" cy="1872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83568" y="4075161"/>
            <a:ext cx="8460432" cy="3152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lvl="0">
              <a:spcBef>
                <a:spcPts val="100"/>
              </a:spcBef>
              <a:tabLst>
                <a:tab pos="2091055" algn="l"/>
                <a:tab pos="3693795" algn="l"/>
              </a:tabLst>
            </a:pPr>
            <a:r>
              <a:rPr lang="ru-RU" sz="3000" b="1" kern="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3000" b="1" kern="0" spc="-5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</a:t>
            </a:r>
            <a:r>
              <a:rPr lang="ru-RU" sz="3000" b="1" kern="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3000" b="1" kern="0" spc="15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lang="ru-RU" sz="3000" b="1" kern="0" spc="-5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3000" b="1" kern="0" spc="5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000" b="1" kern="0" spc="-5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</a:t>
            </a:r>
            <a:r>
              <a:rPr lang="ru-RU" sz="3000" b="1" kern="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r>
              <a:rPr lang="ru-RU" sz="3000" b="1" kern="0" spc="-5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ru-RU" sz="3000" b="1" kern="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г</a:t>
            </a:r>
            <a:r>
              <a:rPr lang="ru-RU" sz="3000" b="1" kern="0" spc="-5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рамо</a:t>
            </a:r>
            <a:r>
              <a:rPr lang="ru-RU" sz="3000" b="1" kern="0" spc="5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3000" b="1" kern="0" spc="-5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</a:t>
            </a:r>
            <a:r>
              <a:rPr lang="ru-RU" sz="3000" b="1" kern="0" spc="5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3000" b="1" kern="0" spc="-5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3000" b="1" kern="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ь также </a:t>
            </a:r>
            <a:r>
              <a:rPr lang="ru-RU" sz="3000" kern="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</a:t>
            </a:r>
            <a:r>
              <a:rPr lang="ru-RU" sz="3000" kern="0" spc="-5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lang="ru-RU" sz="3000" kern="0" spc="5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3000" kern="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в  сос</a:t>
            </a:r>
            <a:r>
              <a:rPr lang="ru-RU" sz="3000" kern="0" spc="-1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3000" kern="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 </a:t>
            </a:r>
            <a:r>
              <a:rPr lang="ru-RU" sz="3000" kern="0" spc="-1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3000" kern="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</a:t>
            </a:r>
            <a:r>
              <a:rPr lang="ru-RU" sz="3000" kern="0" spc="-5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3000" kern="0" spc="5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3000" kern="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3000" kern="0" spc="-5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3000" kern="0" spc="-1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3000" kern="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3000" kern="0" spc="-1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000" kern="0" spc="-5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3000" kern="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3000" kern="0" spc="-1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3000" kern="0" spc="5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r>
              <a:rPr lang="ru-RU" sz="3000" kern="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 </a:t>
            </a:r>
            <a:r>
              <a:rPr lang="ru-RU" sz="3000" kern="0" spc="-1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</a:t>
            </a:r>
            <a:r>
              <a:rPr lang="ru-RU" sz="3000" kern="0" spc="-5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3000" kern="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</a:t>
            </a:r>
            <a:r>
              <a:rPr lang="ru-RU" sz="3000" kern="0" spc="-5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3000" kern="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 </a:t>
            </a:r>
            <a:r>
              <a:rPr lang="ru-RU" sz="3000" kern="0" spc="-15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3000" kern="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3000" kern="0" spc="-5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</a:t>
            </a:r>
            <a:r>
              <a:rPr lang="ru-RU" sz="3000" kern="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ства </a:t>
            </a:r>
            <a:r>
              <a:rPr lang="ru-RU" sz="3000" spc="-5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основного общего образования </a:t>
            </a:r>
            <a:r>
              <a:rPr lang="ru-RU" sz="3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третьего </a:t>
            </a:r>
            <a:r>
              <a:rPr lang="ru-RU" sz="3000" spc="-5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поколения.</a:t>
            </a:r>
            <a:endParaRPr lang="ru-RU" sz="30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lvl="0">
              <a:spcBef>
                <a:spcPts val="100"/>
              </a:spcBef>
            </a:pPr>
            <a:r>
              <a:rPr lang="ru-RU" sz="3000" spc="-5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ФГОС делит функциональную грамотность </a:t>
            </a:r>
            <a:r>
              <a:rPr lang="ru-RU" sz="3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3000" spc="-5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несколько </a:t>
            </a:r>
            <a:r>
              <a:rPr lang="ru-RU" sz="3000" spc="-665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spc="-5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направлений.</a:t>
            </a:r>
            <a:endParaRPr lang="ru-RU" sz="30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endParaRPr lang="ru-RU" kern="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20688"/>
            <a:ext cx="7776864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88640"/>
            <a:ext cx="85689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u="sng" dirty="0">
                <a:solidFill>
                  <a:srgbClr val="A530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Сущность </a:t>
            </a:r>
            <a:r>
              <a:rPr lang="ru-RU" sz="3200" b="1" u="sng" dirty="0" smtClean="0">
                <a:solidFill>
                  <a:srgbClr val="A530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функциональной грамотности для ученика начальной школы </a:t>
            </a:r>
            <a:endParaRPr lang="ru-RU" sz="3200" b="1" u="sng" dirty="0">
              <a:solidFill>
                <a:srgbClr val="A5300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528" y="1412776"/>
            <a:ext cx="8820472" cy="54452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260648"/>
            <a:ext cx="799288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8770" marR="141605" indent="448945" algn="ctr">
              <a:spcAft>
                <a:spcPts val="0"/>
              </a:spcAft>
            </a:pPr>
            <a:r>
              <a:rPr lang="ru-RU" sz="3600" dirty="0">
                <a:solidFill>
                  <a:schemeClr val="accent2"/>
                </a:solidFill>
                <a:latin typeface="Times New Roman" panose="02020603050405020304"/>
                <a:ea typeface="Times New Roman" panose="02020603050405020304"/>
              </a:rPr>
              <a:t>В обновленном ФГОС сохранилось количество видов познавательных универсальных учебных действиях, но произошло изменение их содержания и названий. Отданы приоритеты исследовательским действиям и работе с информацией, что напрямую связано с процессом </a:t>
            </a:r>
            <a:r>
              <a:rPr lang="ru-RU" sz="3600" b="1" dirty="0">
                <a:solidFill>
                  <a:schemeClr val="accent2"/>
                </a:solidFill>
                <a:latin typeface="Times New Roman" panose="02020603050405020304"/>
                <a:ea typeface="Times New Roman" panose="02020603050405020304"/>
              </a:rPr>
              <a:t>формирования функциональной грамотности</a:t>
            </a:r>
            <a:r>
              <a:rPr lang="ru-RU" sz="3600" b="1" i="1" dirty="0">
                <a:solidFill>
                  <a:schemeClr val="accent2"/>
                </a:solidFill>
                <a:latin typeface="Times New Roman" panose="02020603050405020304"/>
                <a:ea typeface="Times New Roman" panose="02020603050405020304"/>
              </a:rPr>
              <a:t>.</a:t>
            </a:r>
            <a:endParaRPr lang="ru-RU" sz="3600" b="1" dirty="0">
              <a:solidFill>
                <a:schemeClr val="accent2"/>
              </a:solidFill>
              <a:effectLst/>
              <a:latin typeface="Times New Roman" panose="02020603050405020304"/>
              <a:ea typeface="Times New Roman" panose="020206030504050203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53314" y="4730357"/>
            <a:ext cx="7776864" cy="186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8770" marR="140970">
              <a:lnSpc>
                <a:spcPct val="90000"/>
              </a:lnSpc>
              <a:spcBef>
                <a:spcPts val="10"/>
              </a:spcBef>
              <a:spcAft>
                <a:spcPts val="0"/>
              </a:spcAft>
            </a:pPr>
            <a:r>
              <a:rPr lang="ru-RU" sz="3200" dirty="0" smtClean="0">
                <a:solidFill>
                  <a:schemeClr val="accent2"/>
                </a:solidFill>
                <a:latin typeface="Times New Roman" panose="02020603050405020304"/>
                <a:ea typeface="Times New Roman" panose="02020603050405020304"/>
              </a:rPr>
              <a:t>Рассмотрим формирование </a:t>
            </a:r>
            <a:r>
              <a:rPr lang="ru-RU" sz="3200" dirty="0">
                <a:solidFill>
                  <a:schemeClr val="accent2"/>
                </a:solidFill>
                <a:latin typeface="Times New Roman" panose="02020603050405020304"/>
                <a:ea typeface="Times New Roman" panose="02020603050405020304"/>
              </a:rPr>
              <a:t>функциональной грамотности на уроках окружающего мира посредством применения </a:t>
            </a:r>
            <a:r>
              <a:rPr lang="ru-RU" sz="3200" b="1" dirty="0">
                <a:solidFill>
                  <a:schemeClr val="accent2"/>
                </a:solidFill>
                <a:latin typeface="Times New Roman" panose="02020603050405020304"/>
                <a:ea typeface="Times New Roman" panose="02020603050405020304"/>
              </a:rPr>
              <a:t>кейс- </a:t>
            </a:r>
            <a:r>
              <a:rPr lang="ru-RU" sz="3200" b="1" spc="-10" dirty="0">
                <a:solidFill>
                  <a:schemeClr val="accent2"/>
                </a:solidFill>
                <a:latin typeface="Times New Roman" panose="02020603050405020304"/>
                <a:ea typeface="Times New Roman" panose="02020603050405020304"/>
              </a:rPr>
              <a:t>технологии.</a:t>
            </a:r>
            <a:endParaRPr lang="ru-RU" sz="3200" b="1" dirty="0">
              <a:solidFill>
                <a:schemeClr val="accent2"/>
              </a:solidFill>
              <a:effectLst/>
              <a:latin typeface="Times New Roman" panose="02020603050405020304"/>
              <a:ea typeface="Times New Roman" panose="02020603050405020304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79712" y="311746"/>
            <a:ext cx="577427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4400" b="1" u="sng" dirty="0" smtClean="0">
                <a:solidFill>
                  <a:srgbClr val="C0504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 часть: </a:t>
            </a:r>
            <a:endParaRPr lang="ru-RU" sz="4400" b="1" u="sng" dirty="0">
              <a:solidFill>
                <a:srgbClr val="C0504D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106338"/>
            <a:ext cx="5616624" cy="359584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  <a:headEnd/>
            <a:tailEnd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4309</Words>
  <Application>WPS Presentation</Application>
  <PresentationFormat>Экран (4:3)</PresentationFormat>
  <Paragraphs>104</Paragraphs>
  <Slides>19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8" baseType="lpstr">
      <vt:lpstr>Arial</vt:lpstr>
      <vt:lpstr>SimSun</vt:lpstr>
      <vt:lpstr>Wingdings</vt:lpstr>
      <vt:lpstr>Times New Roman</vt:lpstr>
      <vt:lpstr>Times New Roman</vt:lpstr>
      <vt:lpstr>Calibri</vt:lpstr>
      <vt:lpstr>Microsoft YaHei</vt:lpstr>
      <vt:lpstr>Arial Unicode MS</vt:lpstr>
      <vt:lpstr>Тема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Azime</cp:lastModifiedBy>
  <cp:revision>69</cp:revision>
  <dcterms:created xsi:type="dcterms:W3CDTF">2020-01-27T16:57:00Z</dcterms:created>
  <dcterms:modified xsi:type="dcterms:W3CDTF">2026-01-15T08:14:40Z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979BB67623504CF9B2BD0F26A9A9876A_13</vt:lpwstr>
  </property>
  <property fmtid="{D5CDD505-2E9C-101B-9397-08002B2CF9AE}" pid="3" name="KSOProductBuildVer">
    <vt:lpwstr>1049-12.2.0.22549</vt:lpwstr>
  </property>
</Properties>
</file>