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Lst>
  <p:sldIdLst>
    <p:sldId id="321" r:id="rId3"/>
    <p:sldId id="281" r:id="rId4"/>
    <p:sldId id="320" r:id="rId5"/>
    <p:sldId id="302" r:id="rId6"/>
    <p:sldId id="335" r:id="rId7"/>
    <p:sldId id="334" r:id="rId8"/>
    <p:sldId id="304" r:id="rId9"/>
    <p:sldId id="305" r:id="rId10"/>
    <p:sldId id="289" r:id="rId11"/>
    <p:sldId id="288" r:id="rId12"/>
    <p:sldId id="307" r:id="rId13"/>
    <p:sldId id="287" r:id="rId14"/>
    <p:sldId id="285" r:id="rId15"/>
    <p:sldId id="308" r:id="rId16"/>
    <p:sldId id="312" r:id="rId17"/>
    <p:sldId id="309" r:id="rId18"/>
    <p:sldId id="310" r:id="rId19"/>
    <p:sldId id="311" r:id="rId20"/>
    <p:sldId id="322" r:id="rId21"/>
    <p:sldId id="323" r:id="rId22"/>
    <p:sldId id="324" r:id="rId23"/>
    <p:sldId id="325" r:id="rId24"/>
    <p:sldId id="326" r:id="rId25"/>
    <p:sldId id="327" r:id="rId26"/>
    <p:sldId id="328" r:id="rId27"/>
    <p:sldId id="329" r:id="rId28"/>
    <p:sldId id="330" r:id="rId29"/>
    <p:sldId id="331" r:id="rId30"/>
    <p:sldId id="332" r:id="rId31"/>
    <p:sldId id="284" r:id="rId3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pPr/>
              <a:t>12/5/2024</a:t>
            </a:fld>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12/5/2024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12/5/2024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147CD-3B71-43D1-B385-E8A01BE8959F}"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922816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AB2409-2304-40AB-9A36-CFB0F062160D}"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262639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584C40-54B4-4014-A975-03E7151BD9A0}"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416762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5F3421-3572-4B7E-A97F-E7AFC5825A4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731829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9B723A2-EF2A-4590-9D72-4F1CB2B26166}"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1137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8CB199-9A88-4D9A-B9C3-5042485EFD8B}"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895467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2D720-C282-464A-B1E3-C5624AF1A962}"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986462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147E2F-DCDA-43B3-BD57-0CBE021EFB29}"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485116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12/5/2024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EEDB1C-F511-404E-AAD2-75673975179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008565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BB987C-517A-4F0A-A675-1E57080F4D5D}"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74744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F66EB8-D32D-4C32-9072-895092D5409A}"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05580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12/5/2024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12/5/2024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12/5/2024</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12/5/2024</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12/5/2024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12/5/2024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12/5/2024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077200" y="6356350"/>
            <a:ext cx="609600" cy="365125"/>
          </a:xfrm>
        </p:spPr>
        <p:txBody>
          <a:bodyPr/>
          <a:lstStyle/>
          <a:p>
            <a:fld id="{A483448D-3A78-4528-A469-B745A65DA480}" type="slidenum">
              <a:rPr lang="en-US" smtClean="0"/>
              <a:pPr/>
              <a:t>‹#›</a:t>
            </a:fld>
            <a:endParaRPr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AF463A-BC7C-46EE-9F1E-7F377CCA4891}" type="datetimeFigureOut">
              <a:rPr lang="en-US" smtClean="0"/>
              <a:pPr/>
              <a:t>12/5/2024</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83448D-3A78-4528-A469-B745A65DA480}" type="slidenum">
              <a:rPr lang="en-US" smtClean="0"/>
              <a:pPr/>
              <a:t>‹#›</a:t>
            </a:fld>
            <a:endParaRPr lang="en-US"/>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38E4D1B-6323-487D-A73D-B4C4F40D30B7}" type="slidenum">
              <a:rPr lang="es-ES">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2619473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09600"/>
            <a:ext cx="4541322" cy="6232566"/>
          </a:xfrm>
        </p:spPr>
      </p:pic>
      <p:sp>
        <p:nvSpPr>
          <p:cNvPr id="4" name="Прямоугольник 3"/>
          <p:cNvSpPr/>
          <p:nvPr/>
        </p:nvSpPr>
        <p:spPr>
          <a:xfrm>
            <a:off x="4572000" y="1295400"/>
            <a:ext cx="4191000" cy="4853636"/>
          </a:xfrm>
          <a:prstGeom prst="rect">
            <a:avLst/>
          </a:prstGeom>
        </p:spPr>
        <p:txBody>
          <a:bodyPr wrap="square">
            <a:spAutoFit/>
          </a:bodyPr>
          <a:lstStyle/>
          <a:p>
            <a:pPr algn="just"/>
            <a:r>
              <a:rPr lang="ru-RU" sz="2400" b="1" i="1" dirty="0" smtClean="0">
                <a:solidFill>
                  <a:srgbClr val="0070C0"/>
                </a:solidFill>
                <a:latin typeface="Monotype Corsiva" panose="03010101010201010101" pitchFamily="66" charset="0"/>
                <a:ea typeface="Calibri" panose="020F0502020204030204" pitchFamily="34" charset="0"/>
                <a:cs typeface="Times New Roman" panose="02020603050405020304" pitchFamily="18" charset="0"/>
              </a:rPr>
              <a:t>            </a:t>
            </a:r>
            <a:r>
              <a:rPr lang="ru-RU" sz="2000" b="1" i="1" dirty="0" smtClean="0">
                <a:solidFill>
                  <a:srgbClr val="0070C0"/>
                </a:solidFill>
                <a:latin typeface="Monotype Corsiva" panose="03010101010201010101" pitchFamily="66" charset="0"/>
                <a:ea typeface="Calibri" panose="020F0502020204030204" pitchFamily="34" charset="0"/>
                <a:cs typeface="Times New Roman" panose="02020603050405020304" pitchFamily="18" charset="0"/>
              </a:rPr>
              <a:t>Человек, который читает книги, проживает тысячу жизней; тот, кто не читает, проживает лишь одну</a:t>
            </a:r>
          </a:p>
          <a:p>
            <a:pPr algn="ctr"/>
            <a:r>
              <a:rPr lang="ru-RU" sz="2000" b="1" i="1" dirty="0" smtClean="0">
                <a:solidFill>
                  <a:srgbClr val="FF0000"/>
                </a:solidFill>
                <a:latin typeface="Monotype Corsiva" panose="03010101010201010101" pitchFamily="66" charset="0"/>
                <a:ea typeface="Calibri" panose="020F0502020204030204" pitchFamily="34" charset="0"/>
                <a:cs typeface="Times New Roman" panose="02020603050405020304" pitchFamily="18" charset="0"/>
              </a:rPr>
              <a:t>                                        </a:t>
            </a:r>
            <a:r>
              <a:rPr lang="ru-RU" sz="2000" i="1" dirty="0" smtClean="0">
                <a:solidFill>
                  <a:srgbClr val="0070C0"/>
                </a:solidFill>
                <a:latin typeface="Monotype Corsiva" panose="03010101010201010101" pitchFamily="66" charset="0"/>
                <a:ea typeface="Calibri" panose="020F0502020204030204" pitchFamily="34" charset="0"/>
                <a:cs typeface="Times New Roman" panose="02020603050405020304" pitchFamily="18" charset="0"/>
              </a:rPr>
              <a:t>Джордж Мартин</a:t>
            </a:r>
          </a:p>
          <a:p>
            <a:pPr algn="ctr">
              <a:lnSpc>
                <a:spcPct val="115000"/>
              </a:lnSpc>
            </a:pPr>
            <a:endParaRPr lang="ru-RU" sz="3200" b="1" i="1" dirty="0" smtClean="0">
              <a:solidFill>
                <a:srgbClr val="FF0000"/>
              </a:solidFill>
              <a:latin typeface="Monotype Corsiva" panose="03010101010201010101" pitchFamily="66" charset="0"/>
              <a:ea typeface="Calibri" panose="020F0502020204030204" pitchFamily="34" charset="0"/>
              <a:cs typeface="Times New Roman" panose="02020603050405020304" pitchFamily="18" charset="0"/>
            </a:endParaRPr>
          </a:p>
          <a:p>
            <a:pPr algn="ctr">
              <a:lnSpc>
                <a:spcPct val="115000"/>
              </a:lnSpc>
            </a:pPr>
            <a:r>
              <a:rPr lang="ru-RU" sz="3200" b="1" i="1" dirty="0" smtClean="0">
                <a:solidFill>
                  <a:srgbClr val="FF0000"/>
                </a:solidFill>
                <a:latin typeface="Monotype Corsiva" panose="03010101010201010101" pitchFamily="66" charset="0"/>
                <a:ea typeface="Calibri" panose="020F0502020204030204" pitchFamily="34" charset="0"/>
                <a:cs typeface="Times New Roman" panose="02020603050405020304" pitchFamily="18" charset="0"/>
              </a:rPr>
              <a:t>Методы </a:t>
            </a:r>
            <a:r>
              <a:rPr lang="ru-RU" sz="3200" b="1" i="1" dirty="0">
                <a:solidFill>
                  <a:srgbClr val="FF0000"/>
                </a:solidFill>
                <a:latin typeface="Monotype Corsiva" panose="03010101010201010101" pitchFamily="66" charset="0"/>
                <a:ea typeface="Calibri" panose="020F0502020204030204" pitchFamily="34" charset="0"/>
                <a:cs typeface="Times New Roman" panose="02020603050405020304" pitchFamily="18" charset="0"/>
              </a:rPr>
              <a:t>и приемы развития читательской грамотности учащихся на уроках </a:t>
            </a:r>
            <a:r>
              <a:rPr lang="ru-RU" sz="3200" b="1" i="1" dirty="0">
                <a:solidFill>
                  <a:srgbClr val="FF0000"/>
                </a:solidFill>
                <a:latin typeface="Monotype Corsiva" panose="03010101010201010101" pitchFamily="66" charset="0"/>
                <a:ea typeface="Calibri" panose="020F0502020204030204" pitchFamily="34" charset="0"/>
                <a:cs typeface="Times New Roman" panose="02020603050405020304" pitchFamily="18" charset="0"/>
              </a:rPr>
              <a:t> </a:t>
            </a:r>
            <a:r>
              <a:rPr lang="ru-RU" sz="3200" b="1" i="1" dirty="0" smtClean="0">
                <a:solidFill>
                  <a:srgbClr val="FF0000"/>
                </a:solidFill>
                <a:latin typeface="Monotype Corsiva" panose="03010101010201010101" pitchFamily="66" charset="0"/>
                <a:ea typeface="Calibri" panose="020F0502020204030204" pitchFamily="34" charset="0"/>
                <a:cs typeface="Times New Roman" panose="02020603050405020304" pitchFamily="18" charset="0"/>
              </a:rPr>
              <a:t>литерат</a:t>
            </a:r>
            <a:r>
              <a:rPr lang="ru-RU" sz="3200" b="1" dirty="0" smtClean="0">
                <a:solidFill>
                  <a:srgbClr val="FF0000"/>
                </a:solidFill>
                <a:latin typeface="Monotype Corsiva" panose="03010101010201010101" pitchFamily="66" charset="0"/>
                <a:ea typeface="Calibri" panose="020F0502020204030204" pitchFamily="34" charset="0"/>
                <a:cs typeface="Times New Roman" panose="02020603050405020304" pitchFamily="18" charset="0"/>
              </a:rPr>
              <a:t>уры</a:t>
            </a:r>
            <a:endParaRPr lang="ru-RU" sz="3200" b="1" dirty="0">
              <a:solidFill>
                <a:srgbClr val="FF0000"/>
              </a:solidFill>
              <a:latin typeface="Monotype Corsiva" panose="03010101010201010101" pitchFamily="66" charset="0"/>
              <a:ea typeface="Calibri" panose="020F0502020204030204" pitchFamily="34" charset="0"/>
              <a:cs typeface="Times New Roman" panose="02020603050405020304" pitchFamily="18" charset="0"/>
            </a:endParaRPr>
          </a:p>
          <a:p>
            <a:pPr>
              <a:lnSpc>
                <a:spcPct val="115000"/>
              </a:lnSpc>
            </a:pPr>
            <a:r>
              <a:rPr lang="ru-RU"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3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1247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Технологическая карта работы со словом /термином/ понятием Синоним  Другая  словоформа   Значение Особое словоупотребление, ассоциация Новое слово Антоним Предложение из книги (страница) Собственное предложение"/>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609600"/>
            <a:ext cx="7620000" cy="5715000"/>
          </a:xfrm>
          <a:prstGeom prst="rect">
            <a:avLst/>
          </a:prstGeom>
          <a:noFill/>
          <a:ln>
            <a:noFill/>
          </a:ln>
        </p:spPr>
      </p:pic>
    </p:spTree>
    <p:extLst>
      <p:ext uri="{BB962C8B-B14F-4D97-AF65-F5344CB8AC3E}">
        <p14:creationId xmlns:p14="http://schemas.microsoft.com/office/powerpoint/2010/main" val="1634892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Рито p ическое обращение Параллелизм 2. КЛАСТЕР Бессоюзие Многосою зие Эпифора Умолчание Риторический вопрос Градация Анафора фигуры речи "/>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609600"/>
            <a:ext cx="7620000" cy="5715000"/>
          </a:xfrm>
          <a:prstGeom prst="rect">
            <a:avLst/>
          </a:prstGeom>
          <a:noFill/>
          <a:ln>
            <a:noFill/>
          </a:ln>
        </p:spPr>
      </p:pic>
    </p:spTree>
    <p:extLst>
      <p:ext uri="{BB962C8B-B14F-4D97-AF65-F5344CB8AC3E}">
        <p14:creationId xmlns:p14="http://schemas.microsoft.com/office/powerpoint/2010/main" val="1639047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Пирамидная история    1. Имя героя вашей истории (героем может быть человек, животное, овощ, неодушевленный предмет)  2. Два слова, описывающих героя (внешность, возраст, черты характера, качества)  3. Три слова, описывающих место действия (страна, местность, общественные места и др.)  4. Четыре слова, описывающих проблему истории (деньги, заблудиться, встретить, любовь…)  5. Пять слов, описывающих первое событие (что явилось причиной проблемы в истории?)  6. Шесть слов, описывающих второе событие истории (что происходит с героем и его окружением по ходу сюжета?)  7. Семь слов, описывающих третье событие (что предпринимается для решения проблемы?)  8. Восемь слов, описывающих решение проблемы.   Номер строки обозначает количество слов,  вписываемых в "/>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914400"/>
            <a:ext cx="7620000" cy="5715000"/>
          </a:xfrm>
          <a:prstGeom prst="rect">
            <a:avLst/>
          </a:prstGeom>
          <a:noFill/>
          <a:ln>
            <a:noFill/>
          </a:ln>
        </p:spPr>
      </p:pic>
    </p:spTree>
    <p:extLst>
      <p:ext uri="{BB962C8B-B14F-4D97-AF65-F5344CB8AC3E}">
        <p14:creationId xmlns:p14="http://schemas.microsoft.com/office/powerpoint/2010/main" val="2671453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Пример «пирамидной» истории"/>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609600"/>
            <a:ext cx="7620000" cy="5715000"/>
          </a:xfrm>
          <a:prstGeom prst="rect">
            <a:avLst/>
          </a:prstGeom>
          <a:noFill/>
          <a:ln>
            <a:noFill/>
          </a:ln>
        </p:spPr>
      </p:pic>
    </p:spTree>
    <p:extLst>
      <p:ext uri="{BB962C8B-B14F-4D97-AF65-F5344CB8AC3E}">
        <p14:creationId xmlns:p14="http://schemas.microsoft.com/office/powerpoint/2010/main" val="4124310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
            <a:ext cx="8229600" cy="762000"/>
          </a:xfrm>
        </p:spPr>
        <p:txBody>
          <a:bodyPr>
            <a:normAutofit/>
          </a:bodyPr>
          <a:lstStyle/>
          <a:p>
            <a:pPr algn="ctr"/>
            <a:endParaRPr lang="ru-RU" sz="2800" dirty="0">
              <a:solidFill>
                <a:srgbClr val="FF0000"/>
              </a:solidFill>
            </a:endParaRPr>
          </a:p>
        </p:txBody>
      </p:sp>
      <p:sp>
        <p:nvSpPr>
          <p:cNvPr id="5" name="Объект 4"/>
          <p:cNvSpPr>
            <a:spLocks noGrp="1"/>
          </p:cNvSpPr>
          <p:nvPr>
            <p:ph idx="1"/>
          </p:nvPr>
        </p:nvSpPr>
        <p:spPr>
          <a:xfrm>
            <a:off x="457200" y="1295400"/>
            <a:ext cx="8229600" cy="5334000"/>
          </a:xfrm>
        </p:spPr>
        <p:txBody>
          <a:bodyPr>
            <a:normAutofit/>
          </a:bodyPr>
          <a:lstStyle/>
          <a:p>
            <a:pPr marL="457200" algn="just">
              <a:buFont typeface="Arial"/>
              <a:buChar char="•"/>
            </a:pPr>
            <a:r>
              <a:rPr lang="ru-RU" sz="2800" b="1" i="1" dirty="0">
                <a:solidFill>
                  <a:srgbClr val="0070C0"/>
                </a:solidFill>
                <a:latin typeface="Times New Roman"/>
              </a:rPr>
              <a:t>Приём – «Чтение с остановками».</a:t>
            </a:r>
            <a:r>
              <a:rPr lang="ru-RU" sz="2800" dirty="0">
                <a:solidFill>
                  <a:srgbClr val="0070C0"/>
                </a:solidFill>
                <a:latin typeface="Times New Roman"/>
              </a:rPr>
              <a:t> Материалом для его </a:t>
            </a:r>
            <a:r>
              <a:rPr lang="ru-RU" sz="2800" dirty="0" smtClean="0">
                <a:solidFill>
                  <a:srgbClr val="0070C0"/>
                </a:solidFill>
                <a:latin typeface="Times New Roman"/>
              </a:rPr>
              <a:t>проведения</a:t>
            </a:r>
            <a:r>
              <a:rPr lang="ru-RU" sz="2400" dirty="0" smtClean="0">
                <a:solidFill>
                  <a:srgbClr val="0070C0"/>
                </a:solidFill>
                <a:latin typeface="Arial"/>
              </a:rPr>
              <a:t> </a:t>
            </a:r>
            <a:r>
              <a:rPr lang="ru-RU" sz="2800" dirty="0" smtClean="0">
                <a:solidFill>
                  <a:srgbClr val="0070C0"/>
                </a:solidFill>
                <a:latin typeface="Times New Roman"/>
              </a:rPr>
              <a:t>служит </a:t>
            </a:r>
            <a:r>
              <a:rPr lang="ru-RU" sz="2800" dirty="0">
                <a:solidFill>
                  <a:srgbClr val="0070C0"/>
                </a:solidFill>
                <a:latin typeface="Times New Roman"/>
              </a:rPr>
              <a:t>повествовательный текст. На начальной стадии урока учащиеся по названию текста определяют, о чём пойдёт речь в произведении. На основной части урока текст читается по частям. После чтения каждого фрагмента ученики высказывают предположения о дальнейшем развитии сюжета. Данная стратегия способствует выработке у учащихся внимательного отношения к точке зрения другого </a:t>
            </a:r>
            <a:r>
              <a:rPr lang="ru-RU" sz="2800" dirty="0" smtClean="0">
                <a:solidFill>
                  <a:srgbClr val="0070C0"/>
                </a:solidFill>
                <a:latin typeface="Times New Roman"/>
              </a:rPr>
              <a:t>человека. </a:t>
            </a:r>
            <a:endParaRPr lang="ru-RU" sz="2400" dirty="0">
              <a:solidFill>
                <a:srgbClr val="0070C0"/>
              </a:solidFill>
              <a:latin typeface="Arial"/>
            </a:endParaRPr>
          </a:p>
          <a:p>
            <a:pPr marL="182880" indent="0" algn="just">
              <a:buNone/>
            </a:pPr>
            <a:endParaRPr lang="ru-RU" dirty="0"/>
          </a:p>
        </p:txBody>
      </p:sp>
    </p:spTree>
    <p:extLst>
      <p:ext uri="{BB962C8B-B14F-4D97-AF65-F5344CB8AC3E}">
        <p14:creationId xmlns:p14="http://schemas.microsoft.com/office/powerpoint/2010/main" val="4149370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676400"/>
          </a:xfrm>
        </p:spPr>
        <p:txBody>
          <a:bodyPr>
            <a:normAutofit fontScale="90000"/>
          </a:bodyPr>
          <a:lstStyle/>
          <a:p>
            <a:pPr algn="ctr"/>
            <a:r>
              <a:rPr lang="ru-RU" sz="4500" dirty="0" smtClean="0">
                <a:solidFill>
                  <a:srgbClr val="04617B"/>
                </a:solidFill>
              </a:rPr>
              <a:t>  </a:t>
            </a:r>
            <a:br>
              <a:rPr lang="ru-RU" sz="4500" dirty="0" smtClean="0">
                <a:solidFill>
                  <a:srgbClr val="04617B"/>
                </a:solidFill>
              </a:rPr>
            </a:br>
            <a:r>
              <a:rPr lang="ru-RU" sz="4500" dirty="0">
                <a:solidFill>
                  <a:srgbClr val="04617B"/>
                </a:solidFill>
              </a:rPr>
              <a:t/>
            </a:r>
            <a:br>
              <a:rPr lang="ru-RU" sz="4500" dirty="0">
                <a:solidFill>
                  <a:srgbClr val="04617B"/>
                </a:solidFill>
              </a:rPr>
            </a:br>
            <a:r>
              <a:rPr lang="ru-RU" sz="4500" dirty="0" smtClean="0">
                <a:solidFill>
                  <a:srgbClr val="04617B"/>
                </a:solidFill>
              </a:rPr>
              <a:t> </a:t>
            </a:r>
            <a:br>
              <a:rPr lang="ru-RU" sz="4500" dirty="0" smtClean="0">
                <a:solidFill>
                  <a:srgbClr val="04617B"/>
                </a:solidFill>
              </a:rPr>
            </a:br>
            <a:r>
              <a:rPr lang="ru-RU" sz="4500" dirty="0">
                <a:solidFill>
                  <a:srgbClr val="04617B"/>
                </a:solidFill>
              </a:rPr>
              <a:t/>
            </a:r>
            <a:br>
              <a:rPr lang="ru-RU" sz="4500" dirty="0">
                <a:solidFill>
                  <a:srgbClr val="04617B"/>
                </a:solidFill>
              </a:rPr>
            </a:br>
            <a:r>
              <a:rPr lang="ru-RU" sz="4500" dirty="0" smtClean="0">
                <a:solidFill>
                  <a:srgbClr val="04617B"/>
                </a:solidFill>
              </a:rPr>
              <a:t/>
            </a:r>
            <a:br>
              <a:rPr lang="ru-RU" sz="4500" dirty="0" smtClean="0">
                <a:solidFill>
                  <a:srgbClr val="04617B"/>
                </a:solidFill>
              </a:rPr>
            </a:br>
            <a:r>
              <a:rPr lang="ru-RU" sz="4500" dirty="0">
                <a:solidFill>
                  <a:srgbClr val="04617B"/>
                </a:solidFill>
              </a:rPr>
              <a:t> </a:t>
            </a:r>
            <a:r>
              <a:rPr lang="ru-RU" sz="4500" dirty="0" smtClean="0">
                <a:solidFill>
                  <a:srgbClr val="04617B"/>
                </a:solidFill>
              </a:rPr>
              <a:t>                                                                      </a:t>
            </a:r>
            <a:r>
              <a:rPr lang="ru-RU" sz="3600" dirty="0" smtClean="0">
                <a:solidFill>
                  <a:srgbClr val="04617B"/>
                </a:solidFill>
              </a:rPr>
              <a:t/>
            </a:r>
            <a:br>
              <a:rPr lang="ru-RU" sz="3600" dirty="0" smtClean="0">
                <a:solidFill>
                  <a:srgbClr val="04617B"/>
                </a:solidFill>
              </a:rPr>
            </a:br>
            <a:r>
              <a:rPr lang="ru-RU" sz="4500" dirty="0">
                <a:solidFill>
                  <a:srgbClr val="04617B"/>
                </a:solidFill>
              </a:rPr>
              <a:t/>
            </a:r>
            <a:br>
              <a:rPr lang="ru-RU" sz="4500" dirty="0">
                <a:solidFill>
                  <a:srgbClr val="04617B"/>
                </a:solidFill>
              </a:rPr>
            </a:br>
            <a:r>
              <a:rPr lang="ru-RU" sz="4500" dirty="0">
                <a:solidFill>
                  <a:srgbClr val="04617B"/>
                </a:solidFill>
              </a:rPr>
              <a:t> </a:t>
            </a:r>
            <a:r>
              <a:rPr lang="ru-RU" sz="3600" dirty="0" smtClean="0">
                <a:solidFill>
                  <a:schemeClr val="tx1"/>
                </a:solidFill>
              </a:rPr>
              <a:t> </a:t>
            </a:r>
            <a:r>
              <a:rPr lang="ru-RU" sz="3600" b="1" i="1" dirty="0" smtClean="0">
                <a:solidFill>
                  <a:srgbClr val="FF0000"/>
                </a:solidFill>
              </a:rPr>
              <a:t>Прием </a:t>
            </a:r>
            <a:r>
              <a:rPr lang="ru-RU" sz="3600" b="1" i="1" dirty="0">
                <a:solidFill>
                  <a:srgbClr val="FF0000"/>
                </a:solidFill>
              </a:rPr>
              <a:t>«тонкие и толстые вопросы»</a:t>
            </a:r>
            <a:r>
              <a:rPr lang="ru-RU" sz="3600" b="1" i="1" dirty="0">
                <a:solidFill>
                  <a:schemeClr val="tx1"/>
                </a:solidFill>
              </a:rPr>
              <a:t/>
            </a:r>
            <a:br>
              <a:rPr lang="ru-RU" sz="3600" b="1" i="1" dirty="0">
                <a:solidFill>
                  <a:schemeClr val="tx1"/>
                </a:solidFill>
              </a:rPr>
            </a:br>
            <a:endParaRPr lang="ru-RU" b="1" i="1" dirty="0">
              <a:solidFill>
                <a:schemeClr val="tx1"/>
              </a:solidFill>
            </a:endParaRPr>
          </a:p>
        </p:txBody>
      </p:sp>
      <p:sp>
        <p:nvSpPr>
          <p:cNvPr id="5" name="Объект 4"/>
          <p:cNvSpPr>
            <a:spLocks noGrp="1"/>
          </p:cNvSpPr>
          <p:nvPr>
            <p:ph idx="1"/>
          </p:nvPr>
        </p:nvSpPr>
        <p:spPr>
          <a:xfrm>
            <a:off x="457200" y="1295400"/>
            <a:ext cx="8229600" cy="5029200"/>
          </a:xfrm>
        </p:spPr>
        <p:txBody>
          <a:bodyPr/>
          <a:lstStyle/>
          <a:p>
            <a:pPr marL="0" indent="0" algn="just">
              <a:buNone/>
            </a:pPr>
            <a:r>
              <a:rPr lang="ru-RU" sz="2000" b="1" dirty="0" smtClean="0">
                <a:solidFill>
                  <a:srgbClr val="0070C0"/>
                </a:solidFill>
                <a:latin typeface="+mj-lt"/>
              </a:rPr>
              <a:t>Учащиеся </a:t>
            </a:r>
            <a:r>
              <a:rPr lang="ru-RU" sz="2000" b="1" dirty="0">
                <a:solidFill>
                  <a:srgbClr val="0070C0"/>
                </a:solidFill>
                <a:latin typeface="+mj-lt"/>
              </a:rPr>
              <a:t>учатся  различать те вопросы, </a:t>
            </a:r>
            <a:r>
              <a:rPr lang="ru-RU" sz="2000" b="1" dirty="0" smtClean="0">
                <a:solidFill>
                  <a:srgbClr val="0070C0"/>
                </a:solidFill>
                <a:latin typeface="+mj-lt"/>
              </a:rPr>
              <a:t>на которые </a:t>
            </a:r>
            <a:r>
              <a:rPr lang="ru-RU" sz="2000" b="1" dirty="0">
                <a:solidFill>
                  <a:srgbClr val="0070C0"/>
                </a:solidFill>
                <a:latin typeface="+mj-lt"/>
              </a:rPr>
              <a:t>можно дать однозначный ответ (тонкие вопросы), и те, на которые ответить  определенно невозможно, проблемные (толстые) вопросы</a:t>
            </a:r>
            <a:r>
              <a:rPr lang="ru-RU" sz="2000" b="1" dirty="0" smtClean="0">
                <a:solidFill>
                  <a:srgbClr val="0070C0"/>
                </a:solidFill>
                <a:latin typeface="+mj-lt"/>
              </a:rPr>
              <a:t>. </a:t>
            </a:r>
            <a:r>
              <a:rPr lang="ru-RU" sz="2000" b="1" dirty="0">
                <a:solidFill>
                  <a:srgbClr val="0070C0"/>
                </a:solidFill>
                <a:latin typeface="+mj-lt"/>
              </a:rPr>
              <a:t>Данная работа способствует развитию мышления и внимания учащихся, а также развивает умение задавать ''умные'' вопросы. </a:t>
            </a:r>
            <a:endParaRPr lang="ru-RU" sz="2000" b="1" dirty="0" smtClean="0">
              <a:solidFill>
                <a:srgbClr val="0070C0"/>
              </a:solidFill>
              <a:latin typeface="+mj-lt"/>
            </a:endParaRPr>
          </a:p>
          <a:p>
            <a:pPr marL="0" indent="0" algn="just">
              <a:buNone/>
            </a:pPr>
            <a:r>
              <a:rPr lang="ru-RU" sz="2000" b="1" dirty="0" smtClean="0">
                <a:solidFill>
                  <a:srgbClr val="0070C0"/>
                </a:solidFill>
                <a:latin typeface="+mj-lt"/>
              </a:rPr>
              <a:t>          Примеры </a:t>
            </a:r>
            <a:r>
              <a:rPr lang="ru-RU" sz="2000" b="1" dirty="0">
                <a:solidFill>
                  <a:srgbClr val="0070C0"/>
                </a:solidFill>
                <a:latin typeface="+mj-lt"/>
              </a:rPr>
              <a:t>ключевых слов толстых и тонких </a:t>
            </a:r>
            <a:r>
              <a:rPr lang="ru-RU" sz="2000" b="1" dirty="0" smtClean="0">
                <a:solidFill>
                  <a:srgbClr val="0070C0"/>
                </a:solidFill>
                <a:latin typeface="+mj-lt"/>
              </a:rPr>
              <a:t>вопросов</a:t>
            </a:r>
          </a:p>
          <a:p>
            <a:pPr marL="0" indent="0">
              <a:buNone/>
            </a:pPr>
            <a:endParaRPr lang="ru-RU" sz="2000" dirty="0">
              <a:solidFill>
                <a:srgbClr val="0070C0"/>
              </a:solidFill>
            </a:endParaRPr>
          </a:p>
          <a:p>
            <a:endParaRPr lang="ru-RU" dirty="0">
              <a:solidFill>
                <a:srgbClr val="0070C0"/>
              </a:solidFill>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276600"/>
            <a:ext cx="8610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985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914400"/>
            <a:ext cx="8382000" cy="5715000"/>
          </a:xfrm>
        </p:spPr>
        <p:txBody>
          <a:bodyPr>
            <a:normAutofit/>
          </a:bodyPr>
          <a:lstStyle/>
          <a:p>
            <a:pPr marL="182880" lvl="0" indent="0" algn="just">
              <a:buClr>
                <a:srgbClr val="0BD0D9"/>
              </a:buClr>
              <a:buNone/>
            </a:pPr>
            <a:r>
              <a:rPr lang="ru-RU" sz="2400" b="1" i="1" dirty="0" smtClean="0">
                <a:solidFill>
                  <a:srgbClr val="FF0000"/>
                </a:solidFill>
                <a:latin typeface="Times New Roman"/>
              </a:rPr>
              <a:t>Приём </a:t>
            </a:r>
            <a:r>
              <a:rPr lang="ru-RU" sz="2400" b="1" i="1" dirty="0">
                <a:solidFill>
                  <a:srgbClr val="FF0000"/>
                </a:solidFill>
                <a:latin typeface="Times New Roman"/>
              </a:rPr>
              <a:t>«</a:t>
            </a:r>
            <a:r>
              <a:rPr lang="ru-RU" sz="2400" b="1" i="1" dirty="0" err="1">
                <a:solidFill>
                  <a:srgbClr val="FF0000"/>
                </a:solidFill>
                <a:latin typeface="Times New Roman"/>
              </a:rPr>
              <a:t>Синквейн</a:t>
            </a:r>
            <a:r>
              <a:rPr lang="ru-RU" sz="2400" b="1" i="1" dirty="0" smtClean="0">
                <a:solidFill>
                  <a:srgbClr val="FF0000"/>
                </a:solidFill>
                <a:latin typeface="Times New Roman"/>
              </a:rPr>
              <a:t>»</a:t>
            </a:r>
            <a:r>
              <a:rPr lang="ru-RU" sz="2400" dirty="0">
                <a:solidFill>
                  <a:srgbClr val="000000"/>
                </a:solidFill>
                <a:latin typeface="Times New Roman"/>
              </a:rPr>
              <a:t>  </a:t>
            </a:r>
            <a:r>
              <a:rPr lang="ru-RU" sz="2400" dirty="0">
                <a:solidFill>
                  <a:srgbClr val="0070C0"/>
                </a:solidFill>
                <a:latin typeface="Times New Roman"/>
              </a:rPr>
              <a:t>В данном случае речь идёт о творческой работе по </a:t>
            </a:r>
            <a:r>
              <a:rPr lang="ru-RU" sz="2400" dirty="0" smtClean="0">
                <a:solidFill>
                  <a:srgbClr val="0070C0"/>
                </a:solidFill>
                <a:latin typeface="Times New Roman"/>
              </a:rPr>
              <a:t>выяснению</a:t>
            </a:r>
            <a:r>
              <a:rPr lang="ru-RU" sz="2400" dirty="0" smtClean="0">
                <a:solidFill>
                  <a:srgbClr val="0070C0"/>
                </a:solidFill>
                <a:latin typeface="Arial"/>
              </a:rPr>
              <a:t> </a:t>
            </a:r>
            <a:r>
              <a:rPr lang="ru-RU" sz="2400" dirty="0" smtClean="0">
                <a:solidFill>
                  <a:srgbClr val="0070C0"/>
                </a:solidFill>
                <a:latin typeface="Times New Roman"/>
              </a:rPr>
              <a:t>уровня </a:t>
            </a:r>
            <a:r>
              <a:rPr lang="ru-RU" sz="2400" dirty="0">
                <a:solidFill>
                  <a:srgbClr val="0070C0"/>
                </a:solidFill>
                <a:latin typeface="Times New Roman"/>
              </a:rPr>
              <a:t>осмысления текста. Этот приём предусматривает не только индивидуальную работу, но и работу в парах и группах.</a:t>
            </a:r>
            <a:endParaRPr lang="ru-RU" sz="2400" dirty="0">
              <a:solidFill>
                <a:srgbClr val="0070C0"/>
              </a:solidFill>
              <a:latin typeface="Arial"/>
            </a:endParaRPr>
          </a:p>
          <a:p>
            <a:pPr marL="182880" lvl="0" indent="0" algn="just">
              <a:buClr>
                <a:srgbClr val="0BD0D9"/>
              </a:buClr>
              <a:buNone/>
            </a:pPr>
            <a:r>
              <a:rPr lang="ru-RU" sz="2400" b="1" i="1" dirty="0">
                <a:solidFill>
                  <a:srgbClr val="FF0000"/>
                </a:solidFill>
                <a:latin typeface="Times New Roman"/>
              </a:rPr>
              <a:t>Приём «Работа с вопросником»</a:t>
            </a:r>
            <a:r>
              <a:rPr lang="ru-RU" sz="2400" dirty="0">
                <a:solidFill>
                  <a:srgbClr val="000000"/>
                </a:solidFill>
                <a:latin typeface="Times New Roman"/>
              </a:rPr>
              <a:t> </a:t>
            </a:r>
            <a:r>
              <a:rPr lang="ru-RU" sz="2400" dirty="0">
                <a:solidFill>
                  <a:srgbClr val="0070C0"/>
                </a:solidFill>
                <a:latin typeface="Times New Roman"/>
              </a:rPr>
              <a:t>применяют при введении нового материала </a:t>
            </a:r>
            <a:r>
              <a:rPr lang="ru-RU" sz="2400" dirty="0" smtClean="0">
                <a:solidFill>
                  <a:srgbClr val="0070C0"/>
                </a:solidFill>
                <a:latin typeface="Times New Roman"/>
              </a:rPr>
              <a:t>на</a:t>
            </a:r>
            <a:r>
              <a:rPr lang="ru-RU" sz="2400" dirty="0" smtClean="0">
                <a:solidFill>
                  <a:srgbClr val="0070C0"/>
                </a:solidFill>
                <a:latin typeface="Arial"/>
              </a:rPr>
              <a:t> </a:t>
            </a:r>
            <a:r>
              <a:rPr lang="ru-RU" sz="2400" dirty="0" smtClean="0">
                <a:solidFill>
                  <a:srgbClr val="0070C0"/>
                </a:solidFill>
                <a:latin typeface="Times New Roman"/>
              </a:rPr>
              <a:t>этапе </a:t>
            </a:r>
            <a:r>
              <a:rPr lang="ru-RU" sz="2400" dirty="0">
                <a:solidFill>
                  <a:srgbClr val="0070C0"/>
                </a:solidFill>
                <a:latin typeface="Times New Roman"/>
              </a:rPr>
              <a:t>самостоятельной работы с учебником. Детям предлагается ряд вопросов к тексту, на которые они должны найти ответы. Причем вопросы и ответы даются не только в прямой форме, но и в косвенной, требующей анализа и рассуждения, опоры на собственный опыт. После самостоятельного поиска обязательно проводится фронтальная проверка точности и </a:t>
            </a:r>
            <a:r>
              <a:rPr lang="ru-RU" sz="2400" dirty="0" smtClean="0">
                <a:solidFill>
                  <a:srgbClr val="0070C0"/>
                </a:solidFill>
                <a:latin typeface="Times New Roman"/>
              </a:rPr>
              <a:t>правильности </a:t>
            </a:r>
            <a:r>
              <a:rPr lang="ru-RU" sz="2400" dirty="0">
                <a:solidFill>
                  <a:srgbClr val="0070C0"/>
                </a:solidFill>
                <a:latin typeface="Times New Roman"/>
              </a:rPr>
              <a:t>найденных </a:t>
            </a:r>
            <a:r>
              <a:rPr lang="ru-RU" sz="2400" dirty="0" smtClean="0">
                <a:solidFill>
                  <a:srgbClr val="0070C0"/>
                </a:solidFill>
                <a:latin typeface="Times New Roman"/>
              </a:rPr>
              <a:t>ответов.</a:t>
            </a:r>
            <a:endParaRPr lang="ru-RU" sz="2400" dirty="0">
              <a:solidFill>
                <a:srgbClr val="0070C0"/>
              </a:solidFill>
              <a:latin typeface="Arial"/>
            </a:endParaRPr>
          </a:p>
          <a:p>
            <a:endParaRPr lang="ru-RU" dirty="0"/>
          </a:p>
        </p:txBody>
      </p:sp>
    </p:spTree>
    <p:extLst>
      <p:ext uri="{BB962C8B-B14F-4D97-AF65-F5344CB8AC3E}">
        <p14:creationId xmlns:p14="http://schemas.microsoft.com/office/powerpoint/2010/main" val="3002758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14400"/>
            <a:ext cx="8229600" cy="5410200"/>
          </a:xfrm>
        </p:spPr>
        <p:txBody>
          <a:bodyPr>
            <a:normAutofit fontScale="92500" lnSpcReduction="20000"/>
          </a:bodyPr>
          <a:lstStyle/>
          <a:p>
            <a:pPr marL="457200" algn="just">
              <a:buFont typeface="Arial"/>
              <a:buChar char="•"/>
            </a:pPr>
            <a:r>
              <a:rPr lang="ru-RU" sz="2800" b="1" i="1" dirty="0" smtClean="0">
                <a:solidFill>
                  <a:srgbClr val="FF0000"/>
                </a:solidFill>
                <a:latin typeface="Times New Roman"/>
              </a:rPr>
              <a:t>Приём «Знаю, узнал, хочу узнать»</a:t>
            </a:r>
            <a:r>
              <a:rPr lang="ru-RU" sz="2800" dirty="0">
                <a:solidFill>
                  <a:srgbClr val="000000"/>
                </a:solidFill>
                <a:latin typeface="Times New Roman"/>
              </a:rPr>
              <a:t> </a:t>
            </a:r>
            <a:r>
              <a:rPr lang="ru-RU" sz="2800" dirty="0">
                <a:solidFill>
                  <a:srgbClr val="0070C0"/>
                </a:solidFill>
                <a:latin typeface="Times New Roman"/>
              </a:rPr>
              <a:t>Применяется как на стадии  объяснения </a:t>
            </a:r>
            <a:r>
              <a:rPr lang="ru-RU" sz="2800" dirty="0" smtClean="0">
                <a:solidFill>
                  <a:srgbClr val="0070C0"/>
                </a:solidFill>
                <a:latin typeface="Times New Roman"/>
              </a:rPr>
              <a:t>нового</a:t>
            </a:r>
            <a:r>
              <a:rPr lang="ru-RU" sz="2400" dirty="0" smtClean="0">
                <a:solidFill>
                  <a:srgbClr val="0070C0"/>
                </a:solidFill>
                <a:latin typeface="Arial"/>
              </a:rPr>
              <a:t> </a:t>
            </a:r>
            <a:r>
              <a:rPr lang="ru-RU" sz="2800" dirty="0" smtClean="0">
                <a:solidFill>
                  <a:srgbClr val="0070C0"/>
                </a:solidFill>
                <a:latin typeface="Times New Roman"/>
              </a:rPr>
              <a:t>материала</a:t>
            </a:r>
            <a:r>
              <a:rPr lang="ru-RU" sz="2800" dirty="0">
                <a:solidFill>
                  <a:srgbClr val="0070C0"/>
                </a:solidFill>
                <a:latin typeface="Times New Roman"/>
              </a:rPr>
              <a:t>, так и на стадии закрепления. Например, при изучении творчества </a:t>
            </a:r>
            <a:r>
              <a:rPr lang="ru-RU" sz="2800" dirty="0" smtClean="0">
                <a:solidFill>
                  <a:srgbClr val="0070C0"/>
                </a:solidFill>
                <a:latin typeface="Times New Roman"/>
              </a:rPr>
              <a:t>         А.С</a:t>
            </a:r>
            <a:r>
              <a:rPr lang="ru-RU" sz="2800" dirty="0">
                <a:solidFill>
                  <a:srgbClr val="0070C0"/>
                </a:solidFill>
                <a:latin typeface="Times New Roman"/>
              </a:rPr>
              <a:t>. Пушкина </a:t>
            </a:r>
            <a:r>
              <a:rPr lang="ru-RU" sz="2800" dirty="0" smtClean="0">
                <a:solidFill>
                  <a:srgbClr val="0070C0"/>
                </a:solidFill>
                <a:latin typeface="Times New Roman"/>
              </a:rPr>
              <a:t>учащиеся </a:t>
            </a:r>
            <a:r>
              <a:rPr lang="ru-RU" sz="2800" dirty="0">
                <a:solidFill>
                  <a:srgbClr val="0070C0"/>
                </a:solidFill>
                <a:latin typeface="Times New Roman"/>
              </a:rPr>
              <a:t>самостоятельно записывают в таблицу, что знали о Пушкине и его </a:t>
            </a:r>
            <a:r>
              <a:rPr lang="ru-RU" sz="2800" dirty="0" smtClean="0">
                <a:solidFill>
                  <a:srgbClr val="0070C0"/>
                </a:solidFill>
                <a:latin typeface="Times New Roman"/>
              </a:rPr>
              <a:t>произведениях. </a:t>
            </a:r>
            <a:r>
              <a:rPr lang="ru-RU" sz="2800" dirty="0">
                <a:solidFill>
                  <a:srgbClr val="0070C0"/>
                </a:solidFill>
                <a:latin typeface="Times New Roman"/>
              </a:rPr>
              <a:t>Работа с этим приемом чаще всего выходит за рамки одного урока. Графа «Хочу узнать» дает повод к поиску новой информации, работе с дополнительной литературой.</a:t>
            </a:r>
            <a:endParaRPr lang="ru-RU" sz="2400" dirty="0">
              <a:solidFill>
                <a:srgbClr val="0070C0"/>
              </a:solidFill>
              <a:latin typeface="Arial"/>
            </a:endParaRPr>
          </a:p>
          <a:p>
            <a:pPr marL="457200" algn="just">
              <a:buFont typeface="Arial"/>
              <a:buChar char="•"/>
            </a:pPr>
            <a:r>
              <a:rPr lang="ru-RU" sz="2800" b="1" i="1" dirty="0">
                <a:solidFill>
                  <a:srgbClr val="FF0000"/>
                </a:solidFill>
                <a:latin typeface="Times New Roman"/>
              </a:rPr>
              <a:t>Приём «Мозговой штурм</a:t>
            </a:r>
            <a:r>
              <a:rPr lang="ru-RU" sz="2800" b="1" i="1" dirty="0">
                <a:solidFill>
                  <a:srgbClr val="000000"/>
                </a:solidFill>
                <a:latin typeface="Times New Roman"/>
              </a:rPr>
              <a:t>»</a:t>
            </a:r>
            <a:r>
              <a:rPr lang="ru-RU" sz="2800" dirty="0">
                <a:solidFill>
                  <a:srgbClr val="000000"/>
                </a:solidFill>
                <a:latin typeface="Times New Roman"/>
              </a:rPr>
              <a:t> </a:t>
            </a:r>
            <a:r>
              <a:rPr lang="ru-RU" sz="2800" dirty="0">
                <a:solidFill>
                  <a:srgbClr val="0070C0"/>
                </a:solidFill>
                <a:latin typeface="Times New Roman"/>
              </a:rPr>
              <a:t>позволяет активизировать </a:t>
            </a:r>
            <a:r>
              <a:rPr lang="ru-RU" sz="2800" dirty="0" smtClean="0">
                <a:solidFill>
                  <a:srgbClr val="0070C0"/>
                </a:solidFill>
                <a:latin typeface="Times New Roman"/>
              </a:rPr>
              <a:t> школьников, помочь </a:t>
            </a:r>
            <a:r>
              <a:rPr lang="ru-RU" sz="2800" dirty="0">
                <a:solidFill>
                  <a:srgbClr val="0070C0"/>
                </a:solidFill>
                <a:latin typeface="Times New Roman"/>
              </a:rPr>
              <a:t>разрешить проблему, формирует нестандартное мышление. Такая методика не </a:t>
            </a:r>
            <a:r>
              <a:rPr lang="ru-RU" sz="2800" dirty="0" smtClean="0">
                <a:solidFill>
                  <a:srgbClr val="0070C0"/>
                </a:solidFill>
                <a:latin typeface="Times New Roman"/>
              </a:rPr>
              <a:t>ставит учащегося </a:t>
            </a:r>
            <a:r>
              <a:rPr lang="ru-RU" sz="2800" dirty="0">
                <a:solidFill>
                  <a:srgbClr val="0070C0"/>
                </a:solidFill>
                <a:latin typeface="Times New Roman"/>
              </a:rPr>
              <a:t>в рамки правильных и неправильных ответов. Ученики могут высказывать любое мнение, которое поможет найти выход из затруднительной ситуации.</a:t>
            </a:r>
            <a:endParaRPr lang="ru-RU" sz="2400" dirty="0">
              <a:solidFill>
                <a:srgbClr val="0070C0"/>
              </a:solidFill>
              <a:latin typeface="Arial"/>
            </a:endParaRPr>
          </a:p>
          <a:p>
            <a:endParaRPr lang="ru-RU" dirty="0"/>
          </a:p>
        </p:txBody>
      </p:sp>
    </p:spTree>
    <p:extLst>
      <p:ext uri="{BB962C8B-B14F-4D97-AF65-F5344CB8AC3E}">
        <p14:creationId xmlns:p14="http://schemas.microsoft.com/office/powerpoint/2010/main" val="2366493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14400"/>
            <a:ext cx="8229600" cy="5410200"/>
          </a:xfrm>
        </p:spPr>
        <p:txBody>
          <a:bodyPr>
            <a:normAutofit fontScale="92500"/>
          </a:bodyPr>
          <a:lstStyle/>
          <a:p>
            <a:pPr marL="457200" algn="just">
              <a:buFont typeface="Arial"/>
              <a:buChar char="•"/>
            </a:pPr>
            <a:r>
              <a:rPr lang="ru-RU" sz="2800" b="1" i="1" dirty="0">
                <a:solidFill>
                  <a:srgbClr val="FF0000"/>
                </a:solidFill>
                <a:latin typeface="Times New Roman"/>
              </a:rPr>
              <a:t>Приём «Создание викторины</a:t>
            </a:r>
            <a:r>
              <a:rPr lang="ru-RU" sz="2800" b="1" i="1" dirty="0" smtClean="0">
                <a:solidFill>
                  <a:srgbClr val="FF0000"/>
                </a:solidFill>
                <a:latin typeface="Times New Roman"/>
              </a:rPr>
              <a:t>»</a:t>
            </a:r>
            <a:r>
              <a:rPr lang="ru-RU" sz="2800" dirty="0">
                <a:solidFill>
                  <a:srgbClr val="000000"/>
                </a:solidFill>
                <a:latin typeface="Times New Roman"/>
              </a:rPr>
              <a:t> </a:t>
            </a:r>
            <a:r>
              <a:rPr lang="ru-RU" sz="2800" dirty="0">
                <a:solidFill>
                  <a:srgbClr val="0070C0"/>
                </a:solidFill>
                <a:latin typeface="Times New Roman"/>
              </a:rPr>
              <a:t>После изучения темы или нескольких тем </a:t>
            </a:r>
            <a:r>
              <a:rPr lang="ru-RU" sz="2800" dirty="0" smtClean="0">
                <a:solidFill>
                  <a:srgbClr val="0070C0"/>
                </a:solidFill>
                <a:latin typeface="Times New Roman"/>
              </a:rPr>
              <a:t>учащиеся</a:t>
            </a:r>
            <a:r>
              <a:rPr lang="ru-RU" sz="2400" dirty="0" smtClean="0">
                <a:solidFill>
                  <a:srgbClr val="0070C0"/>
                </a:solidFill>
                <a:latin typeface="Arial"/>
              </a:rPr>
              <a:t> </a:t>
            </a:r>
            <a:r>
              <a:rPr lang="ru-RU" sz="2800" dirty="0" smtClean="0">
                <a:solidFill>
                  <a:srgbClr val="0070C0"/>
                </a:solidFill>
                <a:latin typeface="Times New Roman"/>
              </a:rPr>
              <a:t>самостоятельно</a:t>
            </a:r>
            <a:r>
              <a:rPr lang="ru-RU" sz="2800" dirty="0">
                <a:solidFill>
                  <a:srgbClr val="0070C0"/>
                </a:solidFill>
                <a:latin typeface="Times New Roman"/>
              </a:rPr>
              <a:t>, пользуясь учебными текстами, готовят вопросы для викторины, потом объединяются в группы, и проводят соревнование. Можно предложить каждой группе выбирать лучшего – «знатока», а потом задать ему </a:t>
            </a:r>
            <a:r>
              <a:rPr lang="ru-RU" sz="2800" dirty="0" smtClean="0">
                <a:solidFill>
                  <a:srgbClr val="0070C0"/>
                </a:solidFill>
                <a:latin typeface="Times New Roman"/>
              </a:rPr>
              <a:t>вопросы (</a:t>
            </a:r>
            <a:r>
              <a:rPr lang="ru-RU" sz="2800" dirty="0">
                <a:solidFill>
                  <a:srgbClr val="0070C0"/>
                </a:solidFill>
                <a:latin typeface="Times New Roman"/>
              </a:rPr>
              <a:t>участвуют все желающие).</a:t>
            </a:r>
            <a:endParaRPr lang="ru-RU" sz="2400" dirty="0">
              <a:solidFill>
                <a:srgbClr val="0070C0"/>
              </a:solidFill>
              <a:latin typeface="Arial"/>
            </a:endParaRPr>
          </a:p>
          <a:p>
            <a:pPr marL="457200" algn="just">
              <a:buFont typeface="Arial"/>
              <a:buChar char="•"/>
            </a:pPr>
            <a:r>
              <a:rPr lang="ru-RU" sz="2800" b="1" i="1" dirty="0">
                <a:solidFill>
                  <a:srgbClr val="FF0000"/>
                </a:solidFill>
                <a:latin typeface="Times New Roman"/>
              </a:rPr>
              <a:t>Приём «Логическая цепочка</a:t>
            </a:r>
            <a:r>
              <a:rPr lang="ru-RU" sz="2800" b="1" i="1" dirty="0" smtClean="0">
                <a:solidFill>
                  <a:srgbClr val="FF0000"/>
                </a:solidFill>
                <a:latin typeface="Times New Roman"/>
              </a:rPr>
              <a:t>»</a:t>
            </a:r>
            <a:r>
              <a:rPr lang="ru-RU" sz="2800" dirty="0">
                <a:solidFill>
                  <a:srgbClr val="000000"/>
                </a:solidFill>
                <a:latin typeface="Times New Roman"/>
              </a:rPr>
              <a:t> </a:t>
            </a:r>
            <a:r>
              <a:rPr lang="ru-RU" sz="2800" dirty="0">
                <a:solidFill>
                  <a:srgbClr val="0070C0"/>
                </a:solidFill>
                <a:latin typeface="Times New Roman"/>
              </a:rPr>
              <a:t>После прочтения текста учащимся </a:t>
            </a:r>
            <a:r>
              <a:rPr lang="ru-RU" sz="2800" dirty="0" smtClean="0">
                <a:solidFill>
                  <a:srgbClr val="0070C0"/>
                </a:solidFill>
                <a:latin typeface="Times New Roman"/>
              </a:rPr>
              <a:t>предлагается</a:t>
            </a:r>
            <a:r>
              <a:rPr lang="ru-RU" sz="2400" dirty="0" smtClean="0">
                <a:solidFill>
                  <a:srgbClr val="0070C0"/>
                </a:solidFill>
                <a:latin typeface="Arial"/>
              </a:rPr>
              <a:t> </a:t>
            </a:r>
            <a:r>
              <a:rPr lang="ru-RU" sz="2800" dirty="0" smtClean="0">
                <a:solidFill>
                  <a:srgbClr val="0070C0"/>
                </a:solidFill>
                <a:latin typeface="Times New Roman"/>
              </a:rPr>
              <a:t>построить </a:t>
            </a:r>
            <a:r>
              <a:rPr lang="ru-RU" sz="2800" dirty="0">
                <a:solidFill>
                  <a:srgbClr val="0070C0"/>
                </a:solidFill>
                <a:latin typeface="Times New Roman"/>
              </a:rPr>
              <a:t>события в логической последовательности. Данная стратегия помогает при пересказе текстов. Этот приём можно использовать при подготовке к пересказу большого по объёму произведения.</a:t>
            </a:r>
            <a:endParaRPr lang="ru-RU" sz="2400" dirty="0">
              <a:solidFill>
                <a:srgbClr val="0070C0"/>
              </a:solidFill>
              <a:latin typeface="Arial"/>
            </a:endParaRPr>
          </a:p>
          <a:p>
            <a:endParaRPr lang="ru-RU" dirty="0"/>
          </a:p>
        </p:txBody>
      </p:sp>
    </p:spTree>
    <p:extLst>
      <p:ext uri="{BB962C8B-B14F-4D97-AF65-F5344CB8AC3E}">
        <p14:creationId xmlns:p14="http://schemas.microsoft.com/office/powerpoint/2010/main" val="3918455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838200"/>
            <a:ext cx="7620000" cy="5715000"/>
          </a:xfrm>
        </p:spPr>
      </p:pic>
    </p:spTree>
    <p:extLst>
      <p:ext uri="{BB962C8B-B14F-4D97-AF65-F5344CB8AC3E}">
        <p14:creationId xmlns:p14="http://schemas.microsoft.com/office/powerpoint/2010/main" val="506638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110"/>
          <p:cNvSpPr>
            <a:spLocks noGrp="1" noChangeArrowheads="1"/>
          </p:cNvSpPr>
          <p:nvPr>
            <p:ph type="ctrTitle"/>
          </p:nvPr>
        </p:nvSpPr>
        <p:spPr>
          <a:xfrm>
            <a:off x="285750" y="3786188"/>
            <a:ext cx="8604250" cy="2698750"/>
          </a:xfrm>
          <a:noFill/>
        </p:spPr>
        <p:txBody>
          <a:bodyPr/>
          <a:lstStyle/>
          <a:p>
            <a:pPr eaLnBrk="1" hangingPunct="1"/>
            <a:r>
              <a:rPr lang="ru-RU" sz="3200" b="1" i="1" dirty="0">
                <a:solidFill>
                  <a:srgbClr val="C00000"/>
                </a:solidFill>
                <a:latin typeface="Bookman Old Style" pitchFamily="18" charset="0"/>
              </a:rPr>
              <a:t>Формирование и развитие читательских умений учащихся </a:t>
            </a:r>
            <a:r>
              <a:rPr lang="ru-RU" sz="3200" b="1" i="1" dirty="0" smtClean="0">
                <a:solidFill>
                  <a:srgbClr val="C00000"/>
                </a:solidFill>
                <a:latin typeface="Bookman Old Style" pitchFamily="18" charset="0"/>
              </a:rPr>
              <a:t/>
            </a:r>
            <a:br>
              <a:rPr lang="ru-RU" sz="3200" b="1" i="1" dirty="0" smtClean="0">
                <a:solidFill>
                  <a:srgbClr val="C00000"/>
                </a:solidFill>
                <a:latin typeface="Bookman Old Style" pitchFamily="18" charset="0"/>
              </a:rPr>
            </a:br>
            <a:r>
              <a:rPr lang="ru-RU" sz="3200" b="1" i="1" dirty="0" smtClean="0">
                <a:solidFill>
                  <a:srgbClr val="C00000"/>
                </a:solidFill>
                <a:latin typeface="Bookman Old Style" pitchFamily="18" charset="0"/>
              </a:rPr>
              <a:t>в </a:t>
            </a:r>
            <a:r>
              <a:rPr lang="ru-RU" sz="3200" b="1" i="1" dirty="0">
                <a:solidFill>
                  <a:srgbClr val="C00000"/>
                </a:solidFill>
                <a:latin typeface="Bookman Old Style" pitchFamily="18" charset="0"/>
              </a:rPr>
              <a:t>процессе работы над художественным произведением. </a:t>
            </a:r>
            <a:r>
              <a:rPr lang="ru-RU" sz="3200" b="1" i="1" dirty="0" smtClean="0">
                <a:solidFill>
                  <a:srgbClr val="C00000"/>
                </a:solidFill>
                <a:latin typeface="Bookman Old Style" pitchFamily="18" charset="0"/>
              </a:rPr>
              <a:t/>
            </a:r>
            <a:br>
              <a:rPr lang="ru-RU" sz="3200" b="1" i="1" dirty="0" smtClean="0">
                <a:solidFill>
                  <a:srgbClr val="C00000"/>
                </a:solidFill>
                <a:latin typeface="Bookman Old Style" pitchFamily="18" charset="0"/>
              </a:rPr>
            </a:br>
            <a:r>
              <a:rPr lang="ru-RU" sz="3200" b="1" i="1" dirty="0" smtClean="0">
                <a:solidFill>
                  <a:srgbClr val="C00000"/>
                </a:solidFill>
                <a:latin typeface="Bookman Old Style" pitchFamily="18" charset="0"/>
              </a:rPr>
              <a:t>Приемы </a:t>
            </a:r>
            <a:r>
              <a:rPr lang="ru-RU" sz="3200" b="1" i="1" dirty="0">
                <a:solidFill>
                  <a:srgbClr val="C00000"/>
                </a:solidFill>
                <a:latin typeface="Bookman Old Style" pitchFamily="18" charset="0"/>
              </a:rPr>
              <a:t>и способы работы</a:t>
            </a:r>
            <a:endParaRPr lang="es-ES" sz="3200" b="1" i="1" dirty="0" smtClean="0">
              <a:solidFill>
                <a:srgbClr val="C00000"/>
              </a:solidFill>
              <a:latin typeface="Bookman Old Style" pitchFamily="18" charset="0"/>
            </a:endParaRPr>
          </a:p>
        </p:txBody>
      </p:sp>
      <p:pic>
        <p:nvPicPr>
          <p:cNvPr id="6" name="Рисунок 5"/>
          <p:cNvPicPr>
            <a:picLocks noChangeAspect="1"/>
          </p:cNvPicPr>
          <p:nvPr/>
        </p:nvPicPr>
        <p:blipFill>
          <a:blip r:embed="rId3" cstate="print"/>
          <a:stretch>
            <a:fillRect/>
          </a:stretch>
        </p:blipFill>
        <p:spPr>
          <a:xfrm>
            <a:off x="3726031" y="0"/>
            <a:ext cx="5417969" cy="4071942"/>
          </a:xfrm>
          <a:prstGeom prst="rect">
            <a:avLst/>
          </a:prstGeom>
          <a:effectLst>
            <a:softEdge rad="317500"/>
          </a:effectLst>
        </p:spPr>
      </p:pic>
    </p:spTree>
    <p:extLst>
      <p:ext uri="{BB962C8B-B14F-4D97-AF65-F5344CB8AC3E}">
        <p14:creationId xmlns:p14="http://schemas.microsoft.com/office/powerpoint/2010/main" val="3698890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914400"/>
            <a:ext cx="8229600" cy="5334000"/>
          </a:xfrm>
        </p:spPr>
      </p:pic>
    </p:spTree>
    <p:extLst>
      <p:ext uri="{BB962C8B-B14F-4D97-AF65-F5344CB8AC3E}">
        <p14:creationId xmlns:p14="http://schemas.microsoft.com/office/powerpoint/2010/main" val="3369657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762000"/>
            <a:ext cx="6096000" cy="6096000"/>
          </a:xfrm>
        </p:spPr>
      </p:pic>
    </p:spTree>
    <p:extLst>
      <p:ext uri="{BB962C8B-B14F-4D97-AF65-F5344CB8AC3E}">
        <p14:creationId xmlns:p14="http://schemas.microsoft.com/office/powerpoint/2010/main" val="200578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1"/>
          <p:cNvPicPr>
            <a:picLocks noChangeAspect="1"/>
          </p:cNvPicPr>
          <p:nvPr/>
        </p:nvPicPr>
        <p:blipFill>
          <a:blip r:embed="rId2" cstate="print"/>
          <a:srcRect/>
          <a:stretch>
            <a:fillRect/>
          </a:stretch>
        </p:blipFill>
        <p:spPr bwMode="auto">
          <a:xfrm>
            <a:off x="2274888" y="0"/>
            <a:ext cx="6869112" cy="6858000"/>
          </a:xfrm>
          <a:prstGeom prst="rect">
            <a:avLst/>
          </a:prstGeom>
          <a:noFill/>
          <a:ln w="9525">
            <a:noFill/>
            <a:miter lim="800000"/>
            <a:headEnd/>
            <a:tailEnd/>
          </a:ln>
        </p:spPr>
      </p:pic>
      <p:sp>
        <p:nvSpPr>
          <p:cNvPr id="3" name="Выноска-облако 2"/>
          <p:cNvSpPr/>
          <p:nvPr/>
        </p:nvSpPr>
        <p:spPr>
          <a:xfrm flipH="1">
            <a:off x="0" y="660400"/>
            <a:ext cx="3197225" cy="3630613"/>
          </a:xfrm>
          <a:prstGeom prst="cloudCallout">
            <a:avLst>
              <a:gd name="adj1" fmla="val -59822"/>
              <a:gd name="adj2" fmla="val 4036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9460" name="Прямоугольник 3"/>
          <p:cNvSpPr>
            <a:spLocks noChangeArrowheads="1"/>
          </p:cNvSpPr>
          <p:nvPr/>
        </p:nvSpPr>
        <p:spPr bwMode="auto">
          <a:xfrm>
            <a:off x="533401" y="904875"/>
            <a:ext cx="2084388" cy="3046988"/>
          </a:xfrm>
          <a:prstGeom prst="rect">
            <a:avLst/>
          </a:prstGeom>
          <a:noFill/>
          <a:ln w="9525">
            <a:noFill/>
            <a:miter lim="800000"/>
            <a:headEnd/>
            <a:tailEnd/>
          </a:ln>
        </p:spPr>
        <p:txBody>
          <a:bodyPr wrap="square">
            <a:spAutoFit/>
          </a:bodyPr>
          <a:lstStyle/>
          <a:p>
            <a:pPr algn="ctr" fontAlgn="base">
              <a:spcBef>
                <a:spcPct val="0"/>
              </a:spcBef>
              <a:spcAft>
                <a:spcPct val="0"/>
              </a:spcAft>
            </a:pPr>
            <a:r>
              <a:rPr lang="ru-RU" sz="3200" b="1" dirty="0">
                <a:solidFill>
                  <a:srgbClr val="FF0000"/>
                </a:solidFill>
                <a:latin typeface="Calibri" pitchFamily="34" charset="0"/>
              </a:rPr>
              <a:t>Никаких отличий!</a:t>
            </a:r>
          </a:p>
          <a:p>
            <a:pPr algn="ctr" fontAlgn="base">
              <a:spcBef>
                <a:spcPct val="0"/>
              </a:spcBef>
              <a:spcAft>
                <a:spcPct val="0"/>
              </a:spcAft>
            </a:pPr>
            <a:r>
              <a:rPr lang="ru-RU" sz="3200" b="1" dirty="0">
                <a:solidFill>
                  <a:srgbClr val="FF0000"/>
                </a:solidFill>
                <a:latin typeface="Calibri" pitchFamily="34" charset="0"/>
              </a:rPr>
              <a:t> Мы похожи... </a:t>
            </a:r>
          </a:p>
          <a:p>
            <a:pPr algn="ctr" fontAlgn="base">
              <a:spcBef>
                <a:spcPct val="0"/>
              </a:spcBef>
              <a:spcAft>
                <a:spcPct val="0"/>
              </a:spcAft>
            </a:pPr>
            <a:r>
              <a:rPr lang="ru-RU" sz="3200" b="1" u="sng" dirty="0">
                <a:solidFill>
                  <a:srgbClr val="FF0000"/>
                </a:solidFill>
                <a:latin typeface="Calibri" pitchFamily="34" charset="0"/>
              </a:rPr>
              <a:t>Они тоже не читают!</a:t>
            </a:r>
          </a:p>
        </p:txBody>
      </p:sp>
      <p:sp>
        <p:nvSpPr>
          <p:cNvPr id="19461" name="TextBox 4"/>
          <p:cNvSpPr txBox="1">
            <a:spLocks noChangeArrowheads="1"/>
          </p:cNvSpPr>
          <p:nvPr/>
        </p:nvSpPr>
        <p:spPr bwMode="auto">
          <a:xfrm>
            <a:off x="5000625" y="4713288"/>
            <a:ext cx="3494088" cy="1077912"/>
          </a:xfrm>
          <a:prstGeom prst="rect">
            <a:avLst/>
          </a:prstGeom>
          <a:solidFill>
            <a:schemeClr val="tx1"/>
          </a:solidFill>
          <a:ln w="9525">
            <a:noFill/>
            <a:miter lim="800000"/>
            <a:headEnd/>
            <a:tailEnd/>
          </a:ln>
        </p:spPr>
        <p:txBody>
          <a:bodyPr>
            <a:spAutoFit/>
          </a:bodyPr>
          <a:lstStyle/>
          <a:p>
            <a:pPr algn="ctr" fontAlgn="base">
              <a:spcBef>
                <a:spcPct val="0"/>
              </a:spcBef>
              <a:spcAft>
                <a:spcPct val="0"/>
              </a:spcAft>
            </a:pPr>
            <a:r>
              <a:rPr lang="ru-RU" sz="3200" b="1">
                <a:solidFill>
                  <a:srgbClr val="FFFFFF"/>
                </a:solidFill>
                <a:latin typeface="Calibri" pitchFamily="34" charset="0"/>
              </a:rPr>
              <a:t>НАЙДИ 5 ОТЛИЧИЙ</a:t>
            </a:r>
          </a:p>
        </p:txBody>
      </p:sp>
    </p:spTree>
    <p:extLst>
      <p:ext uri="{BB962C8B-B14F-4D97-AF65-F5344CB8AC3E}">
        <p14:creationId xmlns:p14="http://schemas.microsoft.com/office/powerpoint/2010/main" val="2435649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2"/>
          <p:cNvPicPr>
            <a:picLocks noChangeAspect="1"/>
          </p:cNvPicPr>
          <p:nvPr/>
        </p:nvPicPr>
        <p:blipFill>
          <a:blip r:embed="rId2" cstate="print"/>
          <a:srcRect/>
          <a:stretch>
            <a:fillRect/>
          </a:stretch>
        </p:blipFill>
        <p:spPr bwMode="auto">
          <a:xfrm>
            <a:off x="0" y="0"/>
            <a:ext cx="8377238" cy="6858000"/>
          </a:xfrm>
          <a:prstGeom prst="rect">
            <a:avLst/>
          </a:prstGeom>
          <a:noFill/>
          <a:ln w="9525">
            <a:noFill/>
            <a:miter lim="800000"/>
            <a:headEnd/>
            <a:tailEnd/>
          </a:ln>
        </p:spPr>
      </p:pic>
      <p:sp>
        <p:nvSpPr>
          <p:cNvPr id="20483" name="Овальная выноска 1"/>
          <p:cNvSpPr>
            <a:spLocks noChangeArrowheads="1"/>
          </p:cNvSpPr>
          <p:nvPr/>
        </p:nvSpPr>
        <p:spPr bwMode="auto">
          <a:xfrm rot="1610079">
            <a:off x="4337050" y="585788"/>
            <a:ext cx="5078413" cy="4092575"/>
          </a:xfrm>
          <a:prstGeom prst="wedgeEllipseCallout">
            <a:avLst>
              <a:gd name="adj1" fmla="val -23616"/>
              <a:gd name="adj2" fmla="val 49806"/>
            </a:avLst>
          </a:prstGeom>
          <a:blipFill dpi="0" rotWithShape="1">
            <a:blip r:embed="rId3" cstate="print"/>
            <a:srcRect/>
            <a:tile tx="0" ty="0" sx="100000" sy="100000" flip="none" algn="tl"/>
          </a:blipFill>
          <a:ln w="12700" algn="ctr">
            <a:solidFill>
              <a:srgbClr val="41719C"/>
            </a:solidFill>
            <a:miter lim="800000"/>
            <a:headEnd/>
            <a:tailEnd/>
          </a:ln>
        </p:spPr>
        <p:txBody>
          <a:bodyPr anchor="ctr"/>
          <a:lstStyle/>
          <a:p>
            <a:pPr algn="ctr" fontAlgn="base">
              <a:spcBef>
                <a:spcPct val="0"/>
              </a:spcBef>
              <a:spcAft>
                <a:spcPct val="0"/>
              </a:spcAft>
            </a:pPr>
            <a:endParaRPr lang="ru-RU" dirty="0">
              <a:solidFill>
                <a:srgbClr val="FFFFFF"/>
              </a:solidFill>
              <a:latin typeface="Calibri" pitchFamily="34" charset="0"/>
            </a:endParaRPr>
          </a:p>
          <a:p>
            <a:pPr algn="ctr" fontAlgn="base">
              <a:spcBef>
                <a:spcPct val="0"/>
              </a:spcBef>
              <a:spcAft>
                <a:spcPct val="0"/>
              </a:spcAft>
            </a:pPr>
            <a:r>
              <a:rPr lang="ru-RU" sz="3600" b="1" dirty="0">
                <a:solidFill>
                  <a:srgbClr val="FFFF00"/>
                </a:solidFill>
                <a:latin typeface="Calibri" pitchFamily="34" charset="0"/>
              </a:rPr>
              <a:t>Давай </a:t>
            </a:r>
            <a:r>
              <a:rPr lang="ru-RU" sz="3600" b="1" dirty="0" smtClean="0">
                <a:solidFill>
                  <a:srgbClr val="FFFF00"/>
                </a:solidFill>
                <a:latin typeface="Calibri" pitchFamily="34" charset="0"/>
              </a:rPr>
              <a:t>эволюционируй! </a:t>
            </a:r>
            <a:endParaRPr lang="ru-RU" sz="3600" b="1" dirty="0">
              <a:solidFill>
                <a:srgbClr val="FFFF00"/>
              </a:solidFill>
              <a:latin typeface="Calibri" pitchFamily="34" charset="0"/>
            </a:endParaRPr>
          </a:p>
          <a:p>
            <a:pPr algn="ctr" fontAlgn="base">
              <a:spcBef>
                <a:spcPct val="0"/>
              </a:spcBef>
              <a:spcAft>
                <a:spcPct val="0"/>
              </a:spcAft>
            </a:pPr>
            <a:r>
              <a:rPr lang="ru-RU" sz="4800" b="1" dirty="0">
                <a:solidFill>
                  <a:srgbClr val="FFFF00"/>
                </a:solidFill>
                <a:latin typeface="Calibri" pitchFamily="34" charset="0"/>
              </a:rPr>
              <a:t>Стань человеком!</a:t>
            </a:r>
          </a:p>
          <a:p>
            <a:pPr algn="ctr" fontAlgn="base">
              <a:spcBef>
                <a:spcPct val="0"/>
              </a:spcBef>
              <a:spcAft>
                <a:spcPct val="0"/>
              </a:spcAft>
            </a:pPr>
            <a:r>
              <a:rPr lang="ru-RU" sz="4800" b="1" dirty="0">
                <a:solidFill>
                  <a:srgbClr val="FFFF00"/>
                </a:solidFill>
                <a:latin typeface="Calibri" pitchFamily="34" charset="0"/>
              </a:rPr>
              <a:t>ЧИТАЙ!!!!</a:t>
            </a:r>
          </a:p>
        </p:txBody>
      </p:sp>
    </p:spTree>
    <p:extLst>
      <p:ext uri="{BB962C8B-B14F-4D97-AF65-F5344CB8AC3E}">
        <p14:creationId xmlns:p14="http://schemas.microsoft.com/office/powerpoint/2010/main" val="4272900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990600"/>
            <a:ext cx="8382000" cy="5638800"/>
          </a:xfrm>
        </p:spPr>
      </p:pic>
    </p:spTree>
    <p:extLst>
      <p:ext uri="{BB962C8B-B14F-4D97-AF65-F5344CB8AC3E}">
        <p14:creationId xmlns:p14="http://schemas.microsoft.com/office/powerpoint/2010/main" val="3666048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409700"/>
            <a:ext cx="8229600" cy="4114800"/>
          </a:xfrm>
        </p:spPr>
      </p:pic>
    </p:spTree>
    <p:extLst>
      <p:ext uri="{BB962C8B-B14F-4D97-AF65-F5344CB8AC3E}">
        <p14:creationId xmlns:p14="http://schemas.microsoft.com/office/powerpoint/2010/main" val="3865576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762000"/>
            <a:ext cx="7162800" cy="5257800"/>
          </a:xfrm>
        </p:spPr>
      </p:pic>
    </p:spTree>
    <p:extLst>
      <p:ext uri="{BB962C8B-B14F-4D97-AF65-F5344CB8AC3E}">
        <p14:creationId xmlns:p14="http://schemas.microsoft.com/office/powerpoint/2010/main" val="579793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143000"/>
            <a:ext cx="8229600" cy="4648200"/>
          </a:xfrm>
        </p:spPr>
      </p:pic>
    </p:spTree>
    <p:extLst>
      <p:ext uri="{BB962C8B-B14F-4D97-AF65-F5344CB8AC3E}">
        <p14:creationId xmlns:p14="http://schemas.microsoft.com/office/powerpoint/2010/main" val="2044786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409700"/>
            <a:ext cx="8229600" cy="4114800"/>
          </a:xfrm>
        </p:spPr>
      </p:pic>
    </p:spTree>
    <p:extLst>
      <p:ext uri="{BB962C8B-B14F-4D97-AF65-F5344CB8AC3E}">
        <p14:creationId xmlns:p14="http://schemas.microsoft.com/office/powerpoint/2010/main" val="2698495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762000"/>
            <a:ext cx="7696200" cy="5715000"/>
          </a:xfrm>
        </p:spPr>
      </p:pic>
    </p:spTree>
    <p:extLst>
      <p:ext uri="{BB962C8B-B14F-4D97-AF65-F5344CB8AC3E}">
        <p14:creationId xmlns:p14="http://schemas.microsoft.com/office/powerpoint/2010/main" val="1502658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304800"/>
            <a:ext cx="7851648" cy="685800"/>
          </a:xfrm>
        </p:spPr>
        <p:txBody>
          <a:bodyPr>
            <a:noAutofit/>
          </a:bodyPr>
          <a:lstStyle/>
          <a:p>
            <a:pPr algn="ctr"/>
            <a:endParaRPr lang="ru-RU" sz="2000" dirty="0">
              <a:solidFill>
                <a:schemeClr val="bg1"/>
              </a:solidFill>
            </a:endParaRPr>
          </a:p>
        </p:txBody>
      </p:sp>
      <p:sp>
        <p:nvSpPr>
          <p:cNvPr id="3" name="Подзаголовок 2"/>
          <p:cNvSpPr>
            <a:spLocks noGrp="1"/>
          </p:cNvSpPr>
          <p:nvPr>
            <p:ph type="subTitle" idx="1"/>
          </p:nvPr>
        </p:nvSpPr>
        <p:spPr>
          <a:xfrm>
            <a:off x="4648200" y="2895600"/>
            <a:ext cx="3511296" cy="3429000"/>
          </a:xfrm>
        </p:spPr>
        <p:txBody>
          <a:bodyPr>
            <a:normAutofit/>
          </a:bodyPr>
          <a:lstStyle/>
          <a:p>
            <a:pPr algn="ctr"/>
            <a:endParaRPr lang="ru-RU" dirty="0"/>
          </a:p>
          <a:p>
            <a:pPr algn="ctr"/>
            <a:endParaRPr lang="ru-RU" dirty="0" smtClean="0"/>
          </a:p>
        </p:txBody>
      </p:sp>
      <p:sp>
        <p:nvSpPr>
          <p:cNvPr id="4" name="Прямоугольник 3"/>
          <p:cNvSpPr/>
          <p:nvPr/>
        </p:nvSpPr>
        <p:spPr>
          <a:xfrm>
            <a:off x="2286000" y="2274838"/>
            <a:ext cx="4572000" cy="3046988"/>
          </a:xfrm>
          <a:prstGeom prst="rect">
            <a:avLst/>
          </a:prstGeom>
        </p:spPr>
        <p:txBody>
          <a:bodyPr>
            <a:spAutoFit/>
          </a:bodyPr>
          <a:lstStyle/>
          <a:p>
            <a:r>
              <a:rPr lang="ru-RU" sz="2400" b="1" dirty="0">
                <a:solidFill>
                  <a:srgbClr val="FFFF00"/>
                </a:solidFill>
                <a:latin typeface="Monotype Corsiva" panose="03010101010201010101" pitchFamily="66" charset="0"/>
              </a:rPr>
              <a:t>«Каждый человек обязан заботиться о своем интеллектуальном развитии. Это его обязанность перед обществом, в котором он живет, и перед самим собой. Основной (но, разумеется, не единственный) способ интеллектуального развития – чтение», – утверждал Д. С. Лихачев. </a:t>
            </a:r>
          </a:p>
        </p:txBody>
      </p:sp>
      <p:pic>
        <p:nvPicPr>
          <p:cNvPr id="5" name="Рисунок 4" descr="http://copypast.ru/uploads/posts/1379574213_10843080747_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7997"/>
            <a:ext cx="3023235" cy="2362835"/>
          </a:xfrm>
          <a:prstGeom prst="rect">
            <a:avLst/>
          </a:prstGeom>
          <a:noFill/>
          <a:ln>
            <a:noFill/>
          </a:ln>
        </p:spPr>
      </p:pic>
    </p:spTree>
    <p:extLst>
      <p:ext uri="{BB962C8B-B14F-4D97-AF65-F5344CB8AC3E}">
        <p14:creationId xmlns:p14="http://schemas.microsoft.com/office/powerpoint/2010/main" val="13597064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914400"/>
            <a:ext cx="8686800" cy="5943599"/>
          </a:xfrm>
        </p:spPr>
      </p:pic>
    </p:spTree>
    <p:extLst>
      <p:ext uri="{BB962C8B-B14F-4D97-AF65-F5344CB8AC3E}">
        <p14:creationId xmlns:p14="http://schemas.microsoft.com/office/powerpoint/2010/main" val="113793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14400"/>
            <a:ext cx="8229600" cy="5410200"/>
          </a:xfrm>
        </p:spPr>
        <p:txBody>
          <a:bodyPr>
            <a:normAutofit fontScale="92500" lnSpcReduction="10000"/>
          </a:bodyPr>
          <a:lstStyle/>
          <a:p>
            <a:pPr marL="0" indent="0" algn="ctr">
              <a:buNone/>
            </a:pPr>
            <a:r>
              <a:rPr lang="ru-RU" sz="3000" b="1" dirty="0">
                <a:solidFill>
                  <a:srgbClr val="FF0000"/>
                </a:solidFill>
                <a:latin typeface="Monotype Corsiva" panose="03010101010201010101" pitchFamily="66" charset="0"/>
              </a:rPr>
              <a:t>Главными задачами аналитической работы над художественным </a:t>
            </a:r>
            <a:r>
              <a:rPr lang="ru-RU" sz="3000" b="1" dirty="0" smtClean="0">
                <a:solidFill>
                  <a:srgbClr val="FF0000"/>
                </a:solidFill>
                <a:latin typeface="Monotype Corsiva" panose="03010101010201010101" pitchFamily="66" charset="0"/>
              </a:rPr>
              <a:t>произведением </a:t>
            </a:r>
            <a:r>
              <a:rPr lang="ru-RU" sz="3000" b="1" dirty="0">
                <a:solidFill>
                  <a:srgbClr val="FF0000"/>
                </a:solidFill>
                <a:latin typeface="Monotype Corsiva" panose="03010101010201010101" pitchFamily="66" charset="0"/>
              </a:rPr>
              <a:t>являются следующие:</a:t>
            </a:r>
          </a:p>
          <a:p>
            <a:pPr lvl="0" algn="just"/>
            <a:r>
              <a:rPr lang="ru-RU" dirty="0">
                <a:solidFill>
                  <a:srgbClr val="0070C0"/>
                </a:solidFill>
              </a:rPr>
              <a:t>Дать первоначальное представление о том, что в художественном произведении каждая деталь  имеет свой смысл и помогает понять все произведение, научить видеть «пространство слова», отыскивать  в тексте его глубинный смысл – подтекст.</a:t>
            </a:r>
          </a:p>
          <a:p>
            <a:pPr lvl="0" algn="just"/>
            <a:r>
              <a:rPr lang="ru-RU" dirty="0" smtClean="0">
                <a:solidFill>
                  <a:srgbClr val="0070C0"/>
                </a:solidFill>
              </a:rPr>
              <a:t>Показать</a:t>
            </a:r>
            <a:r>
              <a:rPr lang="ru-RU" dirty="0">
                <a:solidFill>
                  <a:srgbClr val="0070C0"/>
                </a:solidFill>
              </a:rPr>
              <a:t>, что в центре каждого литературного произведения – человек; научить разбираться в том, как писатель изображает человека, как открывает нам то, что скрыто от глаз: мысли и чувства людей, черты их характеров.</a:t>
            </a:r>
          </a:p>
          <a:p>
            <a:pPr lvl="0" algn="just"/>
            <a:r>
              <a:rPr lang="ru-RU" dirty="0">
                <a:solidFill>
                  <a:srgbClr val="0070C0"/>
                </a:solidFill>
              </a:rPr>
              <a:t>Помочь увидеть художественное произведение как творение человека, побудить учащихся к размышлению о том, что может поведать нам оно о его авторе.</a:t>
            </a:r>
          </a:p>
          <a:p>
            <a:pPr marL="0" indent="0">
              <a:buNone/>
            </a:pPr>
            <a:endParaRPr lang="ru-RU" dirty="0"/>
          </a:p>
        </p:txBody>
      </p:sp>
    </p:spTree>
    <p:extLst>
      <p:ext uri="{BB962C8B-B14F-4D97-AF65-F5344CB8AC3E}">
        <p14:creationId xmlns:p14="http://schemas.microsoft.com/office/powerpoint/2010/main" val="536635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14400"/>
            <a:ext cx="8229600" cy="5867400"/>
          </a:xfrm>
        </p:spPr>
        <p:txBody>
          <a:bodyPr>
            <a:normAutofit/>
          </a:bodyPr>
          <a:lstStyle/>
          <a:p>
            <a:pPr marL="0" indent="0" algn="ctr">
              <a:buNone/>
            </a:pPr>
            <a:r>
              <a:rPr lang="ru-RU" sz="2800" b="1" dirty="0">
                <a:solidFill>
                  <a:srgbClr val="FF0000"/>
                </a:solidFill>
                <a:latin typeface="Monotype Corsiva" panose="03010101010201010101" pitchFamily="66" charset="0"/>
              </a:rPr>
              <a:t>Методические приемы, способствующие пониманию образа-персонажа</a:t>
            </a:r>
          </a:p>
        </p:txBody>
      </p:sp>
      <p:graphicFrame>
        <p:nvGraphicFramePr>
          <p:cNvPr id="4" name="Таблица 3"/>
          <p:cNvGraphicFramePr>
            <a:graphicFrameLocks noGrp="1"/>
          </p:cNvGraphicFramePr>
          <p:nvPr>
            <p:extLst>
              <p:ext uri="{D42A27DB-BD31-4B8C-83A1-F6EECF244321}">
                <p14:modId xmlns:p14="http://schemas.microsoft.com/office/powerpoint/2010/main" val="470123811"/>
              </p:ext>
            </p:extLst>
          </p:nvPr>
        </p:nvGraphicFramePr>
        <p:xfrm>
          <a:off x="457200" y="1828799"/>
          <a:ext cx="8229600" cy="4960493"/>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562267">
                <a:tc>
                  <a:txBody>
                    <a:bodyPr/>
                    <a:lstStyle/>
                    <a:p>
                      <a:pPr>
                        <a:lnSpc>
                          <a:spcPct val="107000"/>
                        </a:lnSpc>
                        <a:spcAft>
                          <a:spcPts val="800"/>
                        </a:spcAft>
                      </a:pPr>
                      <a:r>
                        <a:rPr lang="ru-RU"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ru-RU" sz="1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Перечитывание</a:t>
                      </a:r>
                      <a:r>
                        <a:rPr lang="ru-RU"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и выборочный пересказ текста с целью выявления мотивов и последствий поступков персонажа.</a:t>
                      </a:r>
                      <a:endParaRPr lang="ru-RU"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r h="1138754">
                <a:tc>
                  <a:txBody>
                    <a:bodyPr/>
                    <a:lstStyle/>
                    <a:p>
                      <a:pPr>
                        <a:lnSpc>
                          <a:spcPct val="107000"/>
                        </a:lnSpc>
                        <a:spcAft>
                          <a:spcPts val="800"/>
                        </a:spcAft>
                      </a:pPr>
                      <a:r>
                        <a:rPr lang="ru-RU"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a:t>
                      </a:r>
                      <a:r>
                        <a:rPr lang="ru-RU"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Перечитывание</a:t>
                      </a:r>
                      <a:r>
                        <a:rPr lang="ru-RU"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выборочный пересказ с целью  акцентировать внимание читателя на внутреннем мире героя, на что </a:t>
                      </a:r>
                      <a:r>
                        <a:rPr lang="ru-RU" sz="1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учащийся </a:t>
                      </a:r>
                      <a:r>
                        <a:rPr lang="ru-RU"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мало обращает внимания при самостоятельном чтении. Сопоставление внутренних переживаний персонажа и его поступков.</a:t>
                      </a:r>
                      <a:endParaRPr lang="ru-RU"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1"/>
                  </a:ext>
                </a:extLst>
              </a:tr>
              <a:tr h="562267">
                <a:tc>
                  <a:txBody>
                    <a:bodyPr/>
                    <a:lstStyle/>
                    <a:p>
                      <a:pPr>
                        <a:lnSpc>
                          <a:spcPct val="107000"/>
                        </a:lnSpc>
                        <a:spcAft>
                          <a:spcPts val="800"/>
                        </a:spcAft>
                      </a:pPr>
                      <a:r>
                        <a:rPr lang="ru-RU"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 Чтение по ролям. Работа над выразительностью речи персонажа. Анализ авторских ремарок.</a:t>
                      </a:r>
                      <a:endParaRPr lang="ru-RU"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562267">
                <a:tc>
                  <a:txBody>
                    <a:bodyPr/>
                    <a:lstStyle/>
                    <a:p>
                      <a:pPr>
                        <a:lnSpc>
                          <a:spcPct val="107000"/>
                        </a:lnSpc>
                        <a:spcAft>
                          <a:spcPts val="800"/>
                        </a:spcAft>
                      </a:pPr>
                      <a:r>
                        <a:rPr lang="ru-RU"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a:t>
                      </a:r>
                      <a:r>
                        <a:rPr lang="ru-RU"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«Расшифровка» внешности героя, его мимики, </a:t>
                      </a:r>
                      <a:r>
                        <a:rPr lang="ru-RU" sz="1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жестов </a:t>
                      </a:r>
                      <a:r>
                        <a:rPr lang="ru-RU"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с целью выявления внутреннего состояния и характера персонажа.</a:t>
                      </a:r>
                      <a:endParaRPr lang="ru-RU"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562267">
                <a:tc>
                  <a:txBody>
                    <a:bodyPr/>
                    <a:lstStyle/>
                    <a:p>
                      <a:pPr>
                        <a:lnSpc>
                          <a:spcPct val="107000"/>
                        </a:lnSpc>
                        <a:spcAft>
                          <a:spcPts val="800"/>
                        </a:spcAft>
                      </a:pPr>
                      <a:r>
                        <a:rPr lang="ru-RU"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5</a:t>
                      </a:r>
                      <a:r>
                        <a:rPr lang="ru-RU"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Анализ пейзажных зарисовок и предметов окружающей обстановки с целью углубить представления о персонаже</a:t>
                      </a:r>
                      <a:endParaRPr lang="ru-RU"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4"/>
                  </a:ext>
                </a:extLst>
              </a:tr>
              <a:tr h="562267">
                <a:tc>
                  <a:txBody>
                    <a:bodyPr/>
                    <a:lstStyle/>
                    <a:p>
                      <a:pPr>
                        <a:lnSpc>
                          <a:spcPct val="107000"/>
                        </a:lnSpc>
                        <a:spcAft>
                          <a:spcPts val="800"/>
                        </a:spcAft>
                      </a:pPr>
                      <a:r>
                        <a:rPr lang="ru-RU"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6. Изображение персонажа  в его сложных отношениях с окружающими людьми.</a:t>
                      </a:r>
                      <a:endParaRPr lang="ru-RU"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5"/>
                  </a:ext>
                </a:extLst>
              </a:tr>
              <a:tr h="850510">
                <a:tc>
                  <a:txBody>
                    <a:bodyPr/>
                    <a:lstStyle/>
                    <a:p>
                      <a:pPr>
                        <a:lnSpc>
                          <a:spcPct val="107000"/>
                        </a:lnSpc>
                        <a:spcAft>
                          <a:spcPts val="800"/>
                        </a:spcAft>
                      </a:pPr>
                      <a:r>
                        <a:rPr lang="ru-RU"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7</a:t>
                      </a:r>
                      <a:r>
                        <a:rPr lang="ru-RU"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Создание развернутой характеристики героя по определенному плану. Творческий пересказ от лица героя с целью выявления его характера и внутренних переживаний.</a:t>
                      </a:r>
                      <a:endParaRPr lang="ru-RU"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95394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14400"/>
            <a:ext cx="8229600" cy="5867400"/>
          </a:xfrm>
        </p:spPr>
        <p:txBody>
          <a:bodyPr>
            <a:normAutofit fontScale="92500" lnSpcReduction="20000"/>
          </a:bodyPr>
          <a:lstStyle/>
          <a:p>
            <a:pPr marL="0" indent="0" algn="ctr">
              <a:buNone/>
            </a:pPr>
            <a:r>
              <a:rPr lang="ru-RU" sz="2400" b="1" dirty="0" smtClean="0">
                <a:solidFill>
                  <a:srgbClr val="FF0000"/>
                </a:solidFill>
                <a:latin typeface="Monotype Corsiva" panose="03010101010201010101" pitchFamily="66" charset="0"/>
              </a:rPr>
              <a:t> </a:t>
            </a:r>
            <a:r>
              <a:rPr lang="ru-RU" b="1" dirty="0" smtClean="0">
                <a:solidFill>
                  <a:srgbClr val="FF0000"/>
                </a:solidFill>
                <a:latin typeface="Monotype Corsiva" panose="03010101010201010101" pitchFamily="66" charset="0"/>
              </a:rPr>
              <a:t>Приемы, </a:t>
            </a:r>
            <a:r>
              <a:rPr lang="ru-RU" b="1" dirty="0">
                <a:solidFill>
                  <a:srgbClr val="FF0000"/>
                </a:solidFill>
                <a:latin typeface="Monotype Corsiva" panose="03010101010201010101" pitchFamily="66" charset="0"/>
              </a:rPr>
              <a:t>которые можно использовать при анализе литературного </a:t>
            </a:r>
            <a:r>
              <a:rPr lang="ru-RU" b="1" dirty="0" smtClean="0">
                <a:solidFill>
                  <a:srgbClr val="FF0000"/>
                </a:solidFill>
                <a:latin typeface="Monotype Corsiva" panose="03010101010201010101" pitchFamily="66" charset="0"/>
              </a:rPr>
              <a:t>произведения, </a:t>
            </a:r>
            <a:r>
              <a:rPr lang="ru-RU" b="1" dirty="0">
                <a:solidFill>
                  <a:srgbClr val="FF0000"/>
                </a:solidFill>
                <a:latin typeface="Monotype Corsiva" panose="03010101010201010101" pitchFamily="66" charset="0"/>
              </a:rPr>
              <a:t>формируя основные читательские умения </a:t>
            </a:r>
            <a:r>
              <a:rPr lang="ru-RU" b="1" dirty="0" smtClean="0">
                <a:solidFill>
                  <a:srgbClr val="FF0000"/>
                </a:solidFill>
                <a:latin typeface="Monotype Corsiva" panose="03010101010201010101" pitchFamily="66" charset="0"/>
              </a:rPr>
              <a:t>учащихся:</a:t>
            </a:r>
          </a:p>
          <a:p>
            <a:pPr lvl="0" algn="just"/>
            <a:r>
              <a:rPr lang="ru-RU" sz="2200" b="1" dirty="0">
                <a:solidFill>
                  <a:srgbClr val="0070C0"/>
                </a:solidFill>
              </a:rPr>
              <a:t>выразительное чтение произведения,</a:t>
            </a:r>
          </a:p>
          <a:p>
            <a:pPr lvl="0" algn="just"/>
            <a:r>
              <a:rPr lang="ru-RU" sz="2200" b="1" dirty="0" smtClean="0">
                <a:solidFill>
                  <a:srgbClr val="0070C0"/>
                </a:solidFill>
              </a:rPr>
              <a:t>чтение </a:t>
            </a:r>
            <a:r>
              <a:rPr lang="ru-RU" sz="2200" b="1" dirty="0">
                <a:solidFill>
                  <a:srgbClr val="0070C0"/>
                </a:solidFill>
              </a:rPr>
              <a:t>по ролям и разыгрывание творческих ролей, домысливание продолжения и окончания художественного произведения, которое  дает возможность </a:t>
            </a:r>
            <a:r>
              <a:rPr lang="ru-RU" sz="2200" b="1" dirty="0" smtClean="0">
                <a:solidFill>
                  <a:srgbClr val="0070C0"/>
                </a:solidFill>
              </a:rPr>
              <a:t>учащемуся </a:t>
            </a:r>
            <a:r>
              <a:rPr lang="ru-RU" sz="2200" b="1" dirty="0">
                <a:solidFill>
                  <a:srgbClr val="0070C0"/>
                </a:solidFill>
              </a:rPr>
              <a:t>самому побыть автором, погрузиться в стихию художественного творчества,</a:t>
            </a:r>
          </a:p>
          <a:p>
            <a:pPr lvl="0" algn="just"/>
            <a:r>
              <a:rPr lang="ru-RU" sz="2200" b="1" dirty="0" smtClean="0">
                <a:solidFill>
                  <a:srgbClr val="0070C0"/>
                </a:solidFill>
              </a:rPr>
              <a:t>творческие </a:t>
            </a:r>
            <a:r>
              <a:rPr lang="ru-RU" sz="2200" b="1" dirty="0">
                <a:solidFill>
                  <a:srgbClr val="0070C0"/>
                </a:solidFill>
              </a:rPr>
              <a:t>пересказы разных видов, собственно творческие работы учащихся,</a:t>
            </a:r>
          </a:p>
          <a:p>
            <a:pPr lvl="0" algn="just"/>
            <a:r>
              <a:rPr lang="ru-RU" sz="2200" b="1" dirty="0" smtClean="0">
                <a:solidFill>
                  <a:srgbClr val="0070C0"/>
                </a:solidFill>
              </a:rPr>
              <a:t>составление </a:t>
            </a:r>
            <a:r>
              <a:rPr lang="ru-RU" sz="2200" b="1" dirty="0">
                <a:solidFill>
                  <a:srgbClr val="0070C0"/>
                </a:solidFill>
              </a:rPr>
              <a:t>иллюстраций к прочитанному тексту или выставки рисунков, связанных с темой, героями, наиболее яркими и выразительными картинами произведения,</a:t>
            </a:r>
          </a:p>
          <a:p>
            <a:pPr lvl="0" algn="just"/>
            <a:r>
              <a:rPr lang="ru-RU" sz="2200" b="1" dirty="0">
                <a:solidFill>
                  <a:srgbClr val="0070C0"/>
                </a:solidFill>
              </a:rPr>
              <a:t> устное словесное рисование, составление киносценария,</a:t>
            </a:r>
          </a:p>
          <a:p>
            <a:pPr lvl="0" algn="just"/>
            <a:r>
              <a:rPr lang="ru-RU" sz="2200" b="1" dirty="0" smtClean="0">
                <a:solidFill>
                  <a:srgbClr val="0070C0"/>
                </a:solidFill>
              </a:rPr>
              <a:t>сопоставление </a:t>
            </a:r>
            <a:r>
              <a:rPr lang="ru-RU" sz="2200" b="1" dirty="0">
                <a:solidFill>
                  <a:srgbClr val="0070C0"/>
                </a:solidFill>
              </a:rPr>
              <a:t>литературного текста с произведениями другого вила искусства: музыкой, живописью, кино,</a:t>
            </a:r>
          </a:p>
          <a:p>
            <a:pPr lvl="0" algn="just"/>
            <a:r>
              <a:rPr lang="ru-RU" sz="2200" b="1" dirty="0" smtClean="0">
                <a:solidFill>
                  <a:srgbClr val="0070C0"/>
                </a:solidFill>
              </a:rPr>
              <a:t>ведение </a:t>
            </a:r>
            <a:r>
              <a:rPr lang="ru-RU" sz="2200" b="1" dirty="0">
                <a:solidFill>
                  <a:srgbClr val="0070C0"/>
                </a:solidFill>
              </a:rPr>
              <a:t>читательского дневника, в основе которого технология креативного чтения (диалог с книгой, автором, героями, с самим собой), направленная на возрождение интереса к чтению.</a:t>
            </a:r>
          </a:p>
          <a:p>
            <a:pPr marL="0" indent="0">
              <a:buNone/>
            </a:pPr>
            <a:endParaRPr lang="ru-RU" sz="1800" dirty="0">
              <a:solidFill>
                <a:srgbClr val="FF0000"/>
              </a:solidFill>
              <a:latin typeface="Monotype Corsiva" panose="03010101010201010101" pitchFamily="66" charset="0"/>
            </a:endParaRPr>
          </a:p>
        </p:txBody>
      </p:sp>
    </p:spTree>
    <p:extLst>
      <p:ext uri="{BB962C8B-B14F-4D97-AF65-F5344CB8AC3E}">
        <p14:creationId xmlns:p14="http://schemas.microsoft.com/office/powerpoint/2010/main" val="4097749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  Нетрадиционным началом урока может быть приём «верные – неверные утверждения»    (или «Верите ли вы?»)"/>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609600"/>
            <a:ext cx="7620000" cy="5715000"/>
          </a:xfrm>
          <a:prstGeom prst="rect">
            <a:avLst/>
          </a:prstGeom>
          <a:noFill/>
          <a:ln>
            <a:noFill/>
          </a:ln>
        </p:spPr>
      </p:pic>
    </p:spTree>
    <p:extLst>
      <p:ext uri="{BB962C8B-B14F-4D97-AF65-F5344CB8AC3E}">
        <p14:creationId xmlns:p14="http://schemas.microsoft.com/office/powerpoint/2010/main" val="3501577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09600"/>
            <a:ext cx="8229600" cy="5715000"/>
          </a:xfrm>
        </p:spPr>
        <p:txBody>
          <a:bodyPr>
            <a:normAutofit lnSpcReduction="10000"/>
          </a:bodyPr>
          <a:lstStyle/>
          <a:p>
            <a:pPr marL="0" indent="0">
              <a:buNone/>
            </a:pPr>
            <a:r>
              <a:rPr lang="ru-RU" b="1" dirty="0">
                <a:solidFill>
                  <a:srgbClr val="FF0000"/>
                </a:solidFill>
              </a:rPr>
              <a:t>Реконструкция текста . </a:t>
            </a:r>
            <a:r>
              <a:rPr lang="ru-RU" sz="2000" b="1" dirty="0">
                <a:solidFill>
                  <a:srgbClr val="FF0000"/>
                </a:solidFill>
              </a:rPr>
              <a:t>«ПИСЬМО С </a:t>
            </a:r>
            <a:r>
              <a:rPr lang="ru-RU" sz="2000" b="1" dirty="0" smtClean="0">
                <a:solidFill>
                  <a:srgbClr val="FF0000"/>
                </a:solidFill>
              </a:rPr>
              <a:t>ПРОПУСКАМИ»</a:t>
            </a:r>
            <a:r>
              <a:rPr lang="ru-RU" sz="2000" dirty="0" smtClean="0"/>
              <a:t> </a:t>
            </a:r>
            <a:endParaRPr lang="ru-RU" sz="2000" dirty="0"/>
          </a:p>
          <a:p>
            <a:pPr marL="0" indent="0">
              <a:buNone/>
            </a:pPr>
            <a:r>
              <a:rPr lang="ru-RU" sz="2400" dirty="0">
                <a:solidFill>
                  <a:srgbClr val="0070C0"/>
                </a:solidFill>
              </a:rPr>
              <a:t>Вечор, ты помнишь, вьюга злилась,</a:t>
            </a:r>
          </a:p>
          <a:p>
            <a:pPr marL="0" indent="0">
              <a:buNone/>
            </a:pPr>
            <a:r>
              <a:rPr lang="ru-RU" sz="2400" dirty="0" err="1">
                <a:solidFill>
                  <a:srgbClr val="0070C0"/>
                </a:solidFill>
              </a:rPr>
              <a:t>На_________небе</a:t>
            </a:r>
            <a:r>
              <a:rPr lang="ru-RU" sz="2400" dirty="0">
                <a:solidFill>
                  <a:srgbClr val="0070C0"/>
                </a:solidFill>
              </a:rPr>
              <a:t> мгла носилась;</a:t>
            </a:r>
          </a:p>
          <a:p>
            <a:pPr marL="0" indent="0">
              <a:buNone/>
            </a:pPr>
            <a:r>
              <a:rPr lang="ru-RU" sz="2400" dirty="0">
                <a:solidFill>
                  <a:srgbClr val="0070C0"/>
                </a:solidFill>
              </a:rPr>
              <a:t>Луна, </a:t>
            </a:r>
            <a:r>
              <a:rPr lang="ru-RU" sz="2400" dirty="0" err="1">
                <a:solidFill>
                  <a:srgbClr val="0070C0"/>
                </a:solidFill>
              </a:rPr>
              <a:t>как________пятно</a:t>
            </a:r>
            <a:r>
              <a:rPr lang="ru-RU" sz="2400" dirty="0">
                <a:solidFill>
                  <a:srgbClr val="0070C0"/>
                </a:solidFill>
              </a:rPr>
              <a:t>,</a:t>
            </a:r>
          </a:p>
          <a:p>
            <a:pPr marL="0" indent="0">
              <a:buNone/>
            </a:pPr>
            <a:r>
              <a:rPr lang="ru-RU" sz="2400" dirty="0">
                <a:solidFill>
                  <a:srgbClr val="0070C0"/>
                </a:solidFill>
              </a:rPr>
              <a:t>Сквозь________ _______желтела,</a:t>
            </a:r>
          </a:p>
          <a:p>
            <a:pPr marL="0" indent="0">
              <a:buNone/>
            </a:pPr>
            <a:r>
              <a:rPr lang="ru-RU" sz="2400" dirty="0">
                <a:solidFill>
                  <a:srgbClr val="0070C0"/>
                </a:solidFill>
              </a:rPr>
              <a:t>И ты __________сидела-</a:t>
            </a:r>
          </a:p>
          <a:p>
            <a:pPr marL="0" indent="0">
              <a:buNone/>
            </a:pPr>
            <a:r>
              <a:rPr lang="ru-RU" sz="2400" dirty="0">
                <a:solidFill>
                  <a:srgbClr val="0070C0"/>
                </a:solidFill>
              </a:rPr>
              <a:t>А </a:t>
            </a:r>
            <a:r>
              <a:rPr lang="ru-RU" sz="2400" dirty="0" smtClean="0">
                <a:solidFill>
                  <a:srgbClr val="0070C0"/>
                </a:solidFill>
              </a:rPr>
              <a:t>нынче… </a:t>
            </a:r>
            <a:r>
              <a:rPr lang="ru-RU" sz="2400" dirty="0">
                <a:solidFill>
                  <a:srgbClr val="0070C0"/>
                </a:solidFill>
              </a:rPr>
              <a:t>погляди в окно:</a:t>
            </a:r>
          </a:p>
          <a:p>
            <a:pPr marL="0" indent="0">
              <a:buNone/>
            </a:pPr>
            <a:r>
              <a:rPr lang="ru-RU" sz="2400" dirty="0">
                <a:solidFill>
                  <a:srgbClr val="0070C0"/>
                </a:solidFill>
              </a:rPr>
              <a:t>__________небесами</a:t>
            </a:r>
          </a:p>
          <a:p>
            <a:pPr marL="0" indent="0">
              <a:buNone/>
            </a:pPr>
            <a:r>
              <a:rPr lang="ru-RU" sz="2400" dirty="0">
                <a:solidFill>
                  <a:srgbClr val="0070C0"/>
                </a:solidFill>
              </a:rPr>
              <a:t>_________коврами,</a:t>
            </a:r>
          </a:p>
          <a:p>
            <a:pPr marL="0" indent="0">
              <a:buNone/>
            </a:pPr>
            <a:r>
              <a:rPr lang="ru-RU" sz="2400" dirty="0">
                <a:solidFill>
                  <a:srgbClr val="0070C0"/>
                </a:solidFill>
              </a:rPr>
              <a:t>Блестя на солнце, снег лежит;</a:t>
            </a:r>
          </a:p>
          <a:p>
            <a:pPr marL="0" indent="0">
              <a:buNone/>
            </a:pPr>
            <a:r>
              <a:rPr lang="ru-RU" sz="2400" dirty="0">
                <a:solidFill>
                  <a:srgbClr val="0070C0"/>
                </a:solidFill>
              </a:rPr>
              <a:t>_______ </a:t>
            </a:r>
            <a:r>
              <a:rPr lang="ru-RU" sz="2400" dirty="0" smtClean="0">
                <a:solidFill>
                  <a:srgbClr val="0070C0"/>
                </a:solidFill>
              </a:rPr>
              <a:t>лес один </a:t>
            </a:r>
            <a:r>
              <a:rPr lang="ru-RU" sz="2400" dirty="0">
                <a:solidFill>
                  <a:srgbClr val="0070C0"/>
                </a:solidFill>
              </a:rPr>
              <a:t>чернеет,</a:t>
            </a:r>
          </a:p>
          <a:p>
            <a:pPr marL="0" indent="0">
              <a:buNone/>
            </a:pPr>
            <a:r>
              <a:rPr lang="ru-RU" sz="2400" dirty="0">
                <a:solidFill>
                  <a:srgbClr val="0070C0"/>
                </a:solidFill>
              </a:rPr>
              <a:t>И ель сквозь иней зеленеет,</a:t>
            </a:r>
          </a:p>
          <a:p>
            <a:pPr marL="0" indent="0">
              <a:buNone/>
            </a:pPr>
            <a:r>
              <a:rPr lang="ru-RU" sz="2400" dirty="0">
                <a:solidFill>
                  <a:srgbClr val="0070C0"/>
                </a:solidFill>
              </a:rPr>
              <a:t>И речка подо льдом блестит.</a:t>
            </a:r>
          </a:p>
          <a:p>
            <a:pPr marL="0" indent="0">
              <a:buNone/>
            </a:pPr>
            <a:endParaRPr lang="ru-RU" dirty="0"/>
          </a:p>
        </p:txBody>
      </p:sp>
    </p:spTree>
    <p:extLst>
      <p:ext uri="{BB962C8B-B14F-4D97-AF65-F5344CB8AC3E}">
        <p14:creationId xmlns:p14="http://schemas.microsoft.com/office/powerpoint/2010/main" val="664774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Технологическая карта работы над составлением характеристики героя в процессе чтения и осмысления текста произведения"/>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762000"/>
            <a:ext cx="7620000" cy="5715000"/>
          </a:xfrm>
          <a:prstGeom prst="rect">
            <a:avLst/>
          </a:prstGeom>
          <a:noFill/>
          <a:ln>
            <a:noFill/>
          </a:ln>
        </p:spPr>
      </p:pic>
    </p:spTree>
    <p:extLst>
      <p:ext uri="{BB962C8B-B14F-4D97-AF65-F5344CB8AC3E}">
        <p14:creationId xmlns:p14="http://schemas.microsoft.com/office/powerpoint/2010/main" val="39769873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Flow</Template>
  <TotalTime>933</TotalTime>
  <Words>313</Words>
  <Application>Microsoft Office PowerPoint</Application>
  <PresentationFormat>Экран (4:3)</PresentationFormat>
  <Paragraphs>58</Paragraphs>
  <Slides>30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30</vt:i4>
      </vt:variant>
    </vt:vector>
  </HeadingPairs>
  <TitlesOfParts>
    <vt:vector size="39" baseType="lpstr">
      <vt:lpstr>Arial</vt:lpstr>
      <vt:lpstr>Bookman Old Style</vt:lpstr>
      <vt:lpstr>Calibri</vt:lpstr>
      <vt:lpstr>Constantia</vt:lpstr>
      <vt:lpstr>Monotype Corsiva</vt:lpstr>
      <vt:lpstr>Times New Roman</vt:lpstr>
      <vt:lpstr>Wingdings 2</vt:lpstr>
      <vt:lpstr>Поток</vt:lpstr>
      <vt:lpstr>Diseño predeterminado</vt:lpstr>
      <vt:lpstr>Презентация PowerPoint</vt:lpstr>
      <vt:lpstr>Формирование и развитие читательских умений учащихся  в процессе работы над художественным произведением.  Приемы и способы работы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Прием «тонкие и толстые вопросы»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Дана</dc:creator>
  <cp:lastModifiedBy>User</cp:lastModifiedBy>
  <cp:revision>57</cp:revision>
  <dcterms:created xsi:type="dcterms:W3CDTF">2015-05-18T16:10:53Z</dcterms:created>
  <dcterms:modified xsi:type="dcterms:W3CDTF">2024-12-05T17:10:07Z</dcterms:modified>
</cp:coreProperties>
</file>