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96" r:id="rId2"/>
    <p:sldId id="286" r:id="rId3"/>
    <p:sldId id="268" r:id="rId4"/>
    <p:sldId id="270" r:id="rId5"/>
    <p:sldId id="280" r:id="rId6"/>
    <p:sldId id="293" r:id="rId7"/>
    <p:sldId id="269" r:id="rId8"/>
    <p:sldId id="285" r:id="rId9"/>
    <p:sldId id="256" r:id="rId10"/>
    <p:sldId id="257" r:id="rId11"/>
    <p:sldId id="263" r:id="rId12"/>
    <p:sldId id="288" r:id="rId13"/>
    <p:sldId id="289" r:id="rId14"/>
    <p:sldId id="287" r:id="rId15"/>
    <p:sldId id="262" r:id="rId16"/>
    <p:sldId id="271" r:id="rId17"/>
    <p:sldId id="264" r:id="rId18"/>
    <p:sldId id="283" r:id="rId19"/>
    <p:sldId id="276" r:id="rId20"/>
    <p:sldId id="281" r:id="rId21"/>
    <p:sldId id="291" r:id="rId22"/>
    <p:sldId id="292" r:id="rId23"/>
    <p:sldId id="277" r:id="rId24"/>
    <p:sldId id="279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76" autoAdjust="0"/>
    <p:restoredTop sz="94717" autoAdjust="0"/>
  </p:normalViewPr>
  <p:slideViewPr>
    <p:cSldViewPr>
      <p:cViewPr varScale="1">
        <p:scale>
          <a:sx n="69" d="100"/>
          <a:sy n="69" d="100"/>
        </p:scale>
        <p:origin x="141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39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40922-0CF3-426C-A5E0-46E4F9E74098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A2A5D-6E0E-4B90-9A71-B35CA4DE828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203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47256E-483B-4BC1-BFF8-D2418426C52D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152034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 rot="10800000" flipV="1">
            <a:off x="3347864" y="4221088"/>
            <a:ext cx="5038328" cy="852800"/>
          </a:xfrm>
        </p:spPr>
        <p:txBody>
          <a:bodyPr>
            <a:normAutofit/>
          </a:bodyPr>
          <a:lstStyle/>
          <a:p>
            <a:endParaRPr lang="ru-RU" sz="20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>
          <a:xfrm>
            <a:off x="2123728" y="908720"/>
            <a:ext cx="6172200" cy="1371600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Функциональная грамотность</a:t>
            </a:r>
            <a:endParaRPr lang="ru-RU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3923928" y="332656"/>
            <a:ext cx="4680520" cy="936104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rgbClr val="002060"/>
                </a:solidFill>
              </a:rPr>
              <a:t>поиск информации;</a:t>
            </a:r>
          </a:p>
          <a:p>
            <a:pPr algn="ctr"/>
            <a:endParaRPr lang="ru-RU" sz="2800" dirty="0"/>
          </a:p>
        </p:txBody>
      </p:sp>
      <p:sp>
        <p:nvSpPr>
          <p:cNvPr id="8" name="Прямоугольник с двумя вырезанными противолежащими углами 7"/>
          <p:cNvSpPr/>
          <p:nvPr/>
        </p:nvSpPr>
        <p:spPr>
          <a:xfrm>
            <a:off x="4211960" y="5445224"/>
            <a:ext cx="4536504" cy="1130424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</a:rPr>
              <a:t>применение информации для решения своей задачи.</a:t>
            </a:r>
          </a:p>
          <a:p>
            <a:pPr algn="ctr"/>
            <a:endParaRPr lang="ru-RU" sz="2400" dirty="0"/>
          </a:p>
        </p:txBody>
      </p:sp>
      <p:sp>
        <p:nvSpPr>
          <p:cNvPr id="13" name="Прямоугольник с двумя вырезанными противолежащими углами 12"/>
          <p:cNvSpPr/>
          <p:nvPr/>
        </p:nvSpPr>
        <p:spPr>
          <a:xfrm>
            <a:off x="611560" y="2060848"/>
            <a:ext cx="2736304" cy="2642592"/>
          </a:xfrm>
          <a:prstGeom prst="snip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Функциональное чтение предполагает владение следующими навыками:</a:t>
            </a:r>
          </a:p>
          <a:p>
            <a:pPr algn="ctr"/>
            <a:endParaRPr lang="ru-RU" sz="2400" dirty="0"/>
          </a:p>
        </p:txBody>
      </p:sp>
      <p:sp>
        <p:nvSpPr>
          <p:cNvPr id="15" name="Прямоугольник с двумя скругленными противолежащими углами 14"/>
          <p:cNvSpPr/>
          <p:nvPr/>
        </p:nvSpPr>
        <p:spPr>
          <a:xfrm>
            <a:off x="4067944" y="1988840"/>
            <a:ext cx="4608512" cy="91440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dirty="0" smtClean="0">
                <a:solidFill>
                  <a:srgbClr val="002060"/>
                </a:solidFill>
              </a:rPr>
              <a:t>понимание прочитанного;</a:t>
            </a:r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4211960" y="3573016"/>
            <a:ext cx="4464496" cy="1224136"/>
          </a:xfrm>
          <a:prstGeom prst="round2DiagRect">
            <a:avLst>
              <a:gd name="adj1" fmla="val 16667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400" dirty="0" smtClean="0">
                <a:solidFill>
                  <a:srgbClr val="002060"/>
                </a:solidFill>
              </a:rPr>
              <a:t>работу с полученной информацией (интерпретация, оценка);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b="1" dirty="0" smtClean="0">
                <a:solidFill>
                  <a:srgbClr val="002060"/>
                </a:solidFill>
              </a:rPr>
              <a:t>Что характеризует ученика, у которого сформированы навыки   функционального чтения?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12776"/>
            <a:ext cx="9144000" cy="60932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dirty="0" smtClean="0"/>
              <a:t>может свободно использовать навыки чтения и письма для получения информации из текста – для его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понимания, сжатия, преобразования и т.д.;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умеет пользоваться различными видами чтения (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изучающим, просмотровым, ознакомительным</a:t>
            </a:r>
            <a:r>
              <a:rPr lang="ru-RU" dirty="0" smtClean="0"/>
              <a:t>);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 способен переходить от одной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системы приемов чтения </a:t>
            </a:r>
            <a:r>
              <a:rPr lang="ru-RU" dirty="0" smtClean="0"/>
              <a:t>и понимания текста к другой, адекватной данной цели чтения и понимания и данному виду текстов.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3" y="557547"/>
            <a:ext cx="464493" cy="356659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110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12</a:t>
            </a:fld>
            <a:endParaRPr lang="en" sz="1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09085" y="607830"/>
            <a:ext cx="7991222" cy="3554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чем работать вне урока? 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>
            <a:off x="0" y="1224389"/>
            <a:ext cx="9209391" cy="1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33" y="6223439"/>
            <a:ext cx="104469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2987824" cy="3285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476672"/>
            <a:ext cx="3672408" cy="46906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61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692696"/>
            <a:ext cx="3347864" cy="39872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47864" y="4797152"/>
            <a:ext cx="2344479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Гончарук Светлана Юрьевна</a:t>
            </a:r>
          </a:p>
          <a:p>
            <a:r>
              <a:rPr lang="ru-RU" sz="1400" dirty="0"/>
              <a:t>Есауленко Юлия Александровна</a:t>
            </a:r>
          </a:p>
          <a:p>
            <a:r>
              <a:rPr lang="ru-RU" sz="1400" dirty="0"/>
              <a:t>Фёдоров Виктор Викторович и др.</a:t>
            </a:r>
          </a:p>
          <a:p>
            <a:endParaRPr lang="ru-RU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04248" y="4869160"/>
            <a:ext cx="198178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/>
              <a:t>Богомазова</a:t>
            </a:r>
            <a:r>
              <a:rPr lang="ru-RU" sz="1400" dirty="0"/>
              <a:t> Светлана Викторовна</a:t>
            </a:r>
          </a:p>
          <a:p>
            <a:r>
              <a:rPr lang="ru-RU" sz="1400" dirty="0"/>
              <a:t>Володько Наталья Валерьевна</a:t>
            </a:r>
          </a:p>
          <a:p>
            <a:r>
              <a:rPr lang="ru-RU" sz="1400" dirty="0"/>
              <a:t>Гончарук Светлана Юрьевна и др.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1520" y="4611231"/>
            <a:ext cx="210524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/>
              <a:t>Фёдоров Виктор Викторович</a:t>
            </a:r>
          </a:p>
          <a:p>
            <a:r>
              <a:rPr lang="ru-RU" sz="1400" dirty="0"/>
              <a:t>Гончарук Светлана Юрьевна</a:t>
            </a:r>
          </a:p>
          <a:p>
            <a:r>
              <a:rPr lang="ru-RU" sz="1400" dirty="0" err="1"/>
              <a:t>Баканова</a:t>
            </a:r>
            <a:r>
              <a:rPr lang="ru-RU" sz="1400" dirty="0"/>
              <a:t> Мария Александровна</a:t>
            </a:r>
          </a:p>
          <a:p>
            <a:r>
              <a:rPr lang="ru-RU" sz="1400" dirty="0"/>
              <a:t>Жигалов Александр Юрьевич</a:t>
            </a:r>
          </a:p>
          <a:p>
            <a:r>
              <a:rPr lang="ru-RU" sz="1400" dirty="0" err="1"/>
              <a:t>Стрейкмане</a:t>
            </a:r>
            <a:r>
              <a:rPr lang="ru-RU" sz="1400" dirty="0"/>
              <a:t> Элина Романовна</a:t>
            </a:r>
          </a:p>
        </p:txBody>
      </p:sp>
      <p:sp>
        <p:nvSpPr>
          <p:cNvPr id="9" name="5-конечная звезда 8"/>
          <p:cNvSpPr/>
          <p:nvPr/>
        </p:nvSpPr>
        <p:spPr>
          <a:xfrm>
            <a:off x="1306676" y="884970"/>
            <a:ext cx="1428550" cy="1710197"/>
          </a:xfrm>
          <a:prstGeom prst="star5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1617628" y="1572995"/>
            <a:ext cx="8145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новинка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46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460433" y="557547"/>
            <a:ext cx="464493" cy="356659"/>
          </a:xfrm>
          <a:prstGeom prst="rect">
            <a:avLst/>
          </a:prstGeom>
        </p:spPr>
        <p:txBody>
          <a:bodyPr/>
          <a:lstStyle/>
          <a:p>
            <a:fld id="{00000000-1234-1234-1234-123412341234}" type="slidenum">
              <a:rPr lang="en" sz="1100" smtClean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pPr/>
              <a:t>13</a:t>
            </a:fld>
            <a:endParaRPr lang="en" sz="1100" dirty="0">
              <a:solidFill>
                <a:schemeClr val="bg1">
                  <a:lumMod val="50000"/>
                </a:schemeClr>
              </a:solidFill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7824" y="639727"/>
            <a:ext cx="7991222" cy="3554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</a:pPr>
            <a:r>
              <a:rPr lang="ru-RU" sz="2400" b="1" spc="-40" dirty="0" smtClean="0">
                <a:gradFill>
                  <a:gsLst>
                    <a:gs pos="88000">
                      <a:srgbClr val="00B0F0"/>
                    </a:gs>
                    <a:gs pos="0">
                      <a:srgbClr val="2D2B8D"/>
                    </a:gs>
                  </a:gsLst>
                  <a:lin ang="2400000" scaled="0"/>
                </a:gra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С чем работать вне урока? </a:t>
            </a:r>
            <a:endParaRPr lang="ru-RU" sz="2400" b="1" spc="-40" dirty="0">
              <a:gradFill>
                <a:gsLst>
                  <a:gs pos="88000">
                    <a:srgbClr val="00B0F0"/>
                  </a:gs>
                  <a:gs pos="0">
                    <a:srgbClr val="2D2B8D"/>
                  </a:gs>
                </a:gsLst>
                <a:lin ang="2400000" scaled="0"/>
              </a:gra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DEB654A0-C98F-4F96-9F38-182DA224F2D5}"/>
              </a:ext>
            </a:extLst>
          </p:cNvPr>
          <p:cNvCxnSpPr/>
          <p:nvPr/>
        </p:nvCxnSpPr>
        <p:spPr>
          <a:xfrm flipV="1">
            <a:off x="0" y="1224389"/>
            <a:ext cx="9209391" cy="1738"/>
          </a:xfrm>
          <a:prstGeom prst="line">
            <a:avLst/>
          </a:prstGeom>
          <a:ln w="28575">
            <a:gradFill>
              <a:gsLst>
                <a:gs pos="0">
                  <a:srgbClr val="2D2B8D"/>
                </a:gs>
                <a:gs pos="88000">
                  <a:srgbClr val="00B0F0"/>
                </a:gs>
              </a:gsLst>
              <a:lin ang="2400000" scaled="0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" descr="C:\Users\lmartynova\AppData\Local\Microsoft\Windows\Temporary Internet Files\Content.Outlook\59X04JPV\Лого (3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2233" y="6223439"/>
            <a:ext cx="1044690" cy="4674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" y="1772815"/>
            <a:ext cx="3851919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Авторы:</a:t>
            </a:r>
          </a:p>
          <a:p>
            <a:r>
              <a:rPr lang="ru-RU" dirty="0"/>
              <a:t>Г. С. КОВАЛЁВА, В. В. БАРАБАНОВ, Н. Н. БОГДАНОВА,</a:t>
            </a:r>
          </a:p>
          <a:p>
            <a:r>
              <a:rPr lang="ru-RU" dirty="0"/>
              <a:t>Е. И. ДАВЫДОВА, М. Ю. ДЕМИДОВА, Л. Ф. ИВАНОВА,</a:t>
            </a:r>
          </a:p>
          <a:p>
            <a:r>
              <a:rPr lang="ru-RU" dirty="0"/>
              <a:t>С. Е. МАНСУРОВА, А. Ю. ПЕНТИН, Л. О. РОСЛОВА,</a:t>
            </a:r>
          </a:p>
          <a:p>
            <a:r>
              <a:rPr lang="ru-RU" dirty="0"/>
              <a:t>Е. Л. РУТКОВСКАЯ, Л. А. РЯБИНИНА, Т. Ю. ЧАБАН</a:t>
            </a:r>
          </a:p>
          <a:p>
            <a:r>
              <a:rPr lang="ru-RU" dirty="0" smtClean="0"/>
              <a:t>Под </a:t>
            </a:r>
            <a:r>
              <a:rPr lang="ru-RU" dirty="0"/>
              <a:t>редакцией Г. С. Ковалёвой</a:t>
            </a:r>
          </a:p>
          <a:p>
            <a:endParaRPr lang="ru-RU" dirty="0"/>
          </a:p>
          <a:p>
            <a:r>
              <a:rPr lang="ru-RU" dirty="0"/>
              <a:t>Пособие подготовлено при участии </a:t>
            </a:r>
          </a:p>
          <a:p>
            <a:r>
              <a:rPr lang="ru-RU" dirty="0"/>
              <a:t>В. А. Абрамовой и М. В. Серкова</a:t>
            </a:r>
          </a:p>
          <a:p>
            <a:endParaRPr lang="ru-RU" dirty="0"/>
          </a:p>
          <a:p>
            <a:r>
              <a:rPr lang="ru-RU" dirty="0"/>
              <a:t>Рецензент: </a:t>
            </a:r>
          </a:p>
          <a:p>
            <a:r>
              <a:rPr lang="ru-RU" dirty="0"/>
              <a:t>доктор психологических наук О. А. Карабанова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32656"/>
            <a:ext cx="7920879" cy="619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9165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136904" cy="4873752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Формирование функциональной грамотности </a:t>
            </a:r>
            <a:r>
              <a:rPr lang="ru-RU" dirty="0" smtClean="0"/>
              <a:t>опирается на традиционные методы и </a:t>
            </a:r>
            <a:r>
              <a:rPr lang="ru-RU" b="1" dirty="0" smtClean="0"/>
              <a:t>формы обучения</a:t>
            </a:r>
            <a:r>
              <a:rPr lang="ru-RU" dirty="0" smtClean="0"/>
              <a:t>, а также и на 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инновационное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 </a:t>
            </a:r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</a:rPr>
              <a:t>обучение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</a:pPr>
            <a:r>
              <a:rPr lang="ru-RU" dirty="0" smtClean="0"/>
              <a:t>Для развития </a:t>
            </a:r>
            <a:r>
              <a:rPr lang="ru-RU" b="1" dirty="0" smtClean="0"/>
              <a:t>функциональной грамотности </a:t>
            </a:r>
            <a:r>
              <a:rPr lang="ru-RU" dirty="0" smtClean="0"/>
              <a:t>необходимо проводить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нетрадиционные уроки</a:t>
            </a:r>
            <a:r>
              <a:rPr lang="ru-RU" dirty="0" smtClean="0"/>
              <a:t>, благодаря которым повышается интерес и к </a:t>
            </a:r>
            <a:r>
              <a:rPr lang="ru-RU" b="1" dirty="0" smtClean="0"/>
              <a:t>уроку</a:t>
            </a:r>
            <a:r>
              <a:rPr lang="ru-RU" dirty="0" smtClean="0"/>
              <a:t>, и к учебному процессу в целом.</a:t>
            </a:r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260648"/>
            <a:ext cx="8435280" cy="5865515"/>
          </a:xfrm>
        </p:spPr>
        <p:txBody>
          <a:bodyPr/>
          <a:lstStyle/>
          <a:p>
            <a:r>
              <a:rPr lang="ru-RU" dirty="0" smtClean="0"/>
              <a:t> При функциональном чтении применяются  различные приемы чтения: </a:t>
            </a:r>
          </a:p>
          <a:p>
            <a:endParaRPr lang="ru-RU" dirty="0" smtClean="0"/>
          </a:p>
          <a:p>
            <a:r>
              <a:rPr lang="ru-RU" b="1" i="1" dirty="0" smtClean="0"/>
              <a:t>просмотровое чтение </a:t>
            </a:r>
            <a:r>
              <a:rPr lang="ru-RU" i="1" dirty="0" smtClean="0"/>
              <a:t>(сканирование)</a:t>
            </a:r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  <a:r>
              <a:rPr lang="ru-RU" b="1" i="1" dirty="0" smtClean="0"/>
              <a:t>аналитическое чтение </a:t>
            </a:r>
          </a:p>
          <a:p>
            <a:r>
              <a:rPr lang="ru-RU" i="1" dirty="0" smtClean="0"/>
              <a:t>(выделение ключевых слов, подбор </a:t>
            </a:r>
            <a:r>
              <a:rPr lang="ru-RU" i="1" dirty="0" err="1" smtClean="0"/>
              <a:t>цитат,составление</a:t>
            </a:r>
            <a:r>
              <a:rPr lang="ru-RU" i="1" dirty="0" smtClean="0"/>
              <a:t> схем, графиков, таблиц</a:t>
            </a:r>
            <a:r>
              <a:rPr lang="ru-RU" dirty="0" smtClean="0"/>
              <a:t>).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0"/>
            <a:ext cx="8229600" cy="850106"/>
          </a:xfrm>
        </p:spPr>
        <p:txBody>
          <a:bodyPr>
            <a:normAutofit/>
          </a:bodyPr>
          <a:lstStyle/>
          <a:p>
            <a:r>
              <a:rPr lang="ru-RU" b="1" dirty="0" smtClean="0"/>
              <a:t>Ключевые умения работы с текстом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144000" cy="6165304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r>
              <a:rPr lang="ru-RU" sz="7000" dirty="0" smtClean="0">
                <a:solidFill>
                  <a:srgbClr val="002060"/>
                </a:solidFill>
              </a:rPr>
              <a:t>-</a:t>
            </a:r>
            <a:r>
              <a:rPr lang="ru-RU" sz="8600" dirty="0" smtClean="0">
                <a:solidFill>
                  <a:srgbClr val="002060"/>
                </a:solidFill>
              </a:rPr>
              <a:t>умение найти </a:t>
            </a:r>
            <a:r>
              <a:rPr lang="ru-RU" sz="8600" b="1" dirty="0" smtClean="0">
                <a:solidFill>
                  <a:srgbClr val="002060"/>
                </a:solidFill>
              </a:rPr>
              <a:t>связь предложений в тексте; </a:t>
            </a:r>
          </a:p>
          <a:p>
            <a:endParaRPr lang="ru-RU" sz="8600" dirty="0" smtClean="0">
              <a:solidFill>
                <a:srgbClr val="002060"/>
              </a:solidFill>
            </a:endParaRPr>
          </a:p>
          <a:p>
            <a:r>
              <a:rPr lang="ru-RU" sz="8600" dirty="0" smtClean="0">
                <a:solidFill>
                  <a:srgbClr val="002060"/>
                </a:solidFill>
              </a:rPr>
              <a:t>-умение анализировать </a:t>
            </a:r>
            <a:r>
              <a:rPr lang="ru-RU" sz="8600" b="1" dirty="0" smtClean="0">
                <a:solidFill>
                  <a:srgbClr val="002060"/>
                </a:solidFill>
              </a:rPr>
              <a:t>структуру текста; 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-умение вычленить </a:t>
            </a:r>
            <a:r>
              <a:rPr lang="ru-RU" sz="8600" b="1" dirty="0" smtClean="0">
                <a:solidFill>
                  <a:srgbClr val="002060"/>
                </a:solidFill>
              </a:rPr>
              <a:t>главную информацию в тексте; 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-умение работать с </a:t>
            </a:r>
            <a:r>
              <a:rPr lang="ru-RU" sz="8600" b="1" dirty="0" smtClean="0">
                <a:solidFill>
                  <a:srgbClr val="002060"/>
                </a:solidFill>
              </a:rPr>
              <a:t>неявно заданной информацией; 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-умение проанализировать информацию или </a:t>
            </a:r>
            <a:r>
              <a:rPr lang="ru-RU" sz="8600" b="1" dirty="0" smtClean="0">
                <a:solidFill>
                  <a:srgbClr val="002060"/>
                </a:solidFill>
              </a:rPr>
              <a:t>условия задачи; 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-умение оценивать </a:t>
            </a:r>
            <a:r>
              <a:rPr lang="ru-RU" sz="8600" b="1" dirty="0" smtClean="0">
                <a:solidFill>
                  <a:srgbClr val="002060"/>
                </a:solidFill>
              </a:rPr>
              <a:t>достаточность представленной информации; 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-умение извлечь </a:t>
            </a:r>
            <a:r>
              <a:rPr lang="ru-RU" sz="8600" b="1" dirty="0" smtClean="0">
                <a:solidFill>
                  <a:srgbClr val="002060"/>
                </a:solidFill>
              </a:rPr>
              <a:t>необходимую информацию для ответа на вопрос; </a:t>
            </a:r>
          </a:p>
          <a:p>
            <a:r>
              <a:rPr lang="ru-RU" sz="8600" dirty="0" smtClean="0">
                <a:solidFill>
                  <a:srgbClr val="002060"/>
                </a:solidFill>
              </a:rPr>
              <a:t>-умение </a:t>
            </a:r>
            <a:r>
              <a:rPr lang="ru-RU" sz="8600" b="1" dirty="0" smtClean="0">
                <a:solidFill>
                  <a:srgbClr val="002060"/>
                </a:solidFill>
              </a:rPr>
              <a:t>устно и письменно осмыслять и оценивать полученную информацию. </a:t>
            </a:r>
            <a:endParaRPr lang="ru-RU" sz="8600" dirty="0" smtClean="0">
              <a:solidFill>
                <a:srgbClr val="002060"/>
              </a:solidFill>
            </a:endParaRPr>
          </a:p>
          <a:p>
            <a:endParaRPr lang="ru-RU" sz="8600" dirty="0" smtClean="0"/>
          </a:p>
          <a:p>
            <a:r>
              <a:rPr lang="ru-RU" sz="8600" dirty="0" smtClean="0"/>
              <a:t> </a:t>
            </a:r>
            <a:endParaRPr lang="ru-RU" sz="8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363272" cy="62068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232845"/>
            <a:ext cx="8686800" cy="2625155"/>
          </a:xfrm>
        </p:spPr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b="1" dirty="0" smtClean="0"/>
          </a:p>
          <a:p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 rot="10800000" flipV="1">
            <a:off x="719064" y="1772816"/>
            <a:ext cx="7525344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000" b="1" dirty="0" smtClean="0"/>
          </a:p>
          <a:p>
            <a:pPr algn="ctr"/>
            <a:r>
              <a:rPr lang="ru-RU" sz="2000" b="1" dirty="0" smtClean="0"/>
              <a:t>Составление сводной таблицы Представление текста в форме тезисов </a:t>
            </a:r>
            <a:r>
              <a:rPr lang="ru-RU" sz="2000" dirty="0" smtClean="0"/>
              <a:t> </a:t>
            </a:r>
            <a:endParaRPr lang="ru-RU" sz="2000" b="1" dirty="0" smtClean="0"/>
          </a:p>
          <a:p>
            <a:pPr algn="ctr"/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755576" y="692696"/>
            <a:ext cx="7416824" cy="936104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sz="2000" dirty="0" smtClean="0"/>
              <a:t> </a:t>
            </a:r>
            <a:r>
              <a:rPr lang="ru-RU" sz="2000" b="1" dirty="0" smtClean="0"/>
              <a:t>Постановка вопросов к тексту </a:t>
            </a:r>
          </a:p>
          <a:p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827584" y="2996952"/>
            <a:ext cx="7344816" cy="64807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 </a:t>
            </a:r>
            <a:r>
              <a:rPr lang="ru-RU" sz="2000" b="1" dirty="0" smtClean="0"/>
              <a:t>Составление плана </a:t>
            </a:r>
          </a:p>
          <a:p>
            <a:pPr algn="ctr"/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971600" y="3861048"/>
            <a:ext cx="6984776" cy="864096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 </a:t>
            </a:r>
            <a:r>
              <a:rPr lang="ru-RU" sz="2000" b="1" dirty="0" smtClean="0"/>
              <a:t>Представление текста в виде графической схемы </a:t>
            </a:r>
            <a:endParaRPr lang="ru-RU" sz="20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043608" y="0"/>
            <a:ext cx="7560840" cy="692696"/>
          </a:xfrm>
          <a:prstGeom prst="roundRect">
            <a:avLst>
              <a:gd name="adj" fmla="val 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 smtClean="0"/>
          </a:p>
          <a:p>
            <a:r>
              <a:rPr lang="ru-RU" sz="3600" b="1" dirty="0" smtClean="0"/>
              <a:t>Приёмы осмысления текста </a:t>
            </a:r>
            <a:endParaRPr lang="ru-RU" sz="3600" dirty="0"/>
          </a:p>
        </p:txBody>
      </p:sp>
      <p:sp>
        <p:nvSpPr>
          <p:cNvPr id="12" name="Овал 11"/>
          <p:cNvSpPr/>
          <p:nvPr/>
        </p:nvSpPr>
        <p:spPr>
          <a:xfrm>
            <a:off x="1187624" y="4869160"/>
            <a:ext cx="6480720" cy="8423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Комментированное чтение </a:t>
            </a:r>
          </a:p>
          <a:p>
            <a:pPr algn="ctr"/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683568" y="5943600"/>
            <a:ext cx="7200800" cy="9144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Логическое  запоминание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/>
          <p:cNvPicPr>
            <a:picLocks noGrp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701290" y="2764472"/>
            <a:ext cx="2979420" cy="254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8820472" cy="6597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332656"/>
            <a:ext cx="8219256" cy="6141296"/>
          </a:xfrm>
        </p:spPr>
        <p:txBody>
          <a:bodyPr>
            <a:normAutofit/>
          </a:bodyPr>
          <a:lstStyle/>
          <a:p>
            <a:r>
              <a:rPr lang="ru-RU" dirty="0" smtClean="0"/>
              <a:t>Задания составлены по принципу </a:t>
            </a:r>
            <a:r>
              <a:rPr lang="ru-RU" b="1" dirty="0" err="1" smtClean="0"/>
              <a:t>таксонОмии</a:t>
            </a:r>
            <a:r>
              <a:rPr lang="ru-RU" b="1" dirty="0" smtClean="0"/>
              <a:t> </a:t>
            </a:r>
            <a:r>
              <a:rPr lang="ru-RU" b="1" dirty="0" err="1" smtClean="0"/>
              <a:t>Блума</a:t>
            </a:r>
            <a:r>
              <a:rPr lang="ru-RU" b="1" dirty="0" smtClean="0"/>
              <a:t>: </a:t>
            </a:r>
            <a:r>
              <a:rPr lang="ru-RU" dirty="0" smtClean="0"/>
              <a:t>на знание, понимание, применение, анализ, синтез и оценку. Задания направлены на решение проблемных ситуаций, способствующих развитию компетенций у учащихся.</a:t>
            </a:r>
          </a:p>
          <a:p>
            <a:r>
              <a:rPr lang="ru-RU" dirty="0" smtClean="0"/>
              <a:t>Оценка грамотности чтения должна учитывать следующее его пять аспектов, овладение которыми свидетельствует о полном понимании текста:</a:t>
            </a:r>
          </a:p>
          <a:p>
            <a:r>
              <a:rPr lang="ru-RU" dirty="0" smtClean="0"/>
              <a:t>- общая ориентация в содержании текста и понимание его целостного смысла</a:t>
            </a:r>
          </a:p>
          <a:p>
            <a:r>
              <a:rPr lang="ru-RU" dirty="0" smtClean="0"/>
              <a:t>- выявление информации</a:t>
            </a:r>
          </a:p>
          <a:p>
            <a:r>
              <a:rPr lang="ru-RU" dirty="0" smtClean="0"/>
              <a:t>- интерпретация текста</a:t>
            </a:r>
          </a:p>
          <a:p>
            <a:r>
              <a:rPr lang="ru-RU" dirty="0" smtClean="0"/>
              <a:t>- рефлексия на содержание текста</a:t>
            </a:r>
          </a:p>
          <a:p>
            <a:r>
              <a:rPr lang="ru-RU" dirty="0" smtClean="0"/>
              <a:t>- рефлексия на форму текста</a:t>
            </a:r>
          </a:p>
          <a:p>
            <a:r>
              <a:rPr lang="ru-RU" dirty="0" smtClean="0"/>
              <a:t> 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686800" cy="487375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i="1" dirty="0" smtClean="0"/>
              <a:t>О существовании функциональной грамотности мы узнаем, только столкнувшись с ее отсутствием. Поэтому приходится говорить не столько о функциональной грамотности, сколько о функциональной безграмотности, что является одним из определяющих факторов, тормозящих развитие общественных отношений. </a:t>
            </a:r>
            <a:endParaRPr lang="ru-RU" dirty="0" smtClean="0"/>
          </a:p>
          <a:p>
            <a:pPr>
              <a:lnSpc>
                <a:spcPct val="150000"/>
              </a:lnSpc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Пирамида </a:t>
            </a:r>
            <a:r>
              <a:rPr lang="ru-RU" b="1" dirty="0" err="1" smtClean="0"/>
              <a:t>Блума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404664"/>
            <a:ext cx="8748464" cy="6453336"/>
          </a:xfrm>
        </p:spPr>
        <p:txBody>
          <a:bodyPr/>
          <a:lstStyle/>
          <a:p>
            <a:r>
              <a:rPr lang="ru-RU" b="1" dirty="0" smtClean="0"/>
              <a:t>Таксономия</a:t>
            </a:r>
            <a:r>
              <a:rPr lang="ru-RU" dirty="0" smtClean="0"/>
              <a:t> </a:t>
            </a:r>
            <a:r>
              <a:rPr lang="ru-RU" b="1" dirty="0" err="1" smtClean="0"/>
              <a:t>Блума</a:t>
            </a:r>
            <a:r>
              <a:rPr lang="ru-RU" dirty="0" smtClean="0"/>
              <a:t> — классификация учебных целей в познавательной сфере, предложенная в 1956 году американским психологом </a:t>
            </a:r>
            <a:r>
              <a:rPr lang="ru-RU" dirty="0" err="1" smtClean="0"/>
              <a:t>Бенджамином</a:t>
            </a:r>
            <a:r>
              <a:rPr lang="ru-RU" dirty="0" smtClean="0"/>
              <a:t> </a:t>
            </a:r>
            <a:r>
              <a:rPr lang="ru-RU" b="1" dirty="0" err="1" smtClean="0"/>
              <a:t>Блумом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Таксономия </a:t>
            </a:r>
            <a:r>
              <a:rPr lang="ru-RU" dirty="0" err="1" smtClean="0"/>
              <a:t>Блума</a:t>
            </a:r>
            <a:r>
              <a:rPr lang="ru-RU" dirty="0" smtClean="0"/>
              <a:t> - это иерархически взаимосвязанная </a:t>
            </a:r>
            <a:r>
              <a:rPr lang="ru-RU" b="1" i="1" dirty="0" smtClean="0"/>
              <a:t>система образовательных целей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 Каждый ее уровень направлен на формирование определенных навыков мышления (от простого к сложному). </a:t>
            </a:r>
          </a:p>
          <a:p>
            <a:r>
              <a:rPr lang="ru-RU" dirty="0" smtClean="0"/>
              <a:t>В основе пирамиды </a:t>
            </a:r>
            <a:r>
              <a:rPr lang="ru-RU" dirty="0" err="1" smtClean="0"/>
              <a:t>Блума</a:t>
            </a:r>
            <a:r>
              <a:rPr lang="ru-RU" dirty="0" smtClean="0"/>
              <a:t> лежат знания - понимания. </a:t>
            </a:r>
          </a:p>
          <a:p>
            <a:r>
              <a:rPr lang="ru-RU" dirty="0" smtClean="0"/>
              <a:t>Три высших уровне (анализ - синтез - оценивания) обеспечивают развитие навыков мышления высокого уровня [12].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Наталья\Downloads\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531440"/>
            <a:ext cx="9937104" cy="73894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Наталья\Downloads\01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12560" cy="70466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/>
          <a:lstStyle/>
          <a:p>
            <a:r>
              <a:rPr lang="ru-RU" b="1" dirty="0" smtClean="0"/>
              <a:t>Пирамида </a:t>
            </a:r>
            <a:r>
              <a:rPr lang="ru-RU" b="1" dirty="0" err="1" smtClean="0"/>
              <a:t>Блума</a:t>
            </a:r>
            <a:r>
              <a:rPr lang="ru-RU" b="1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wiki.tgl.net.ru/images/d/d0/Pyramid.jpg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84568" cy="7101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4229598" y="74711"/>
            <a:ext cx="6848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NewRomanPSMT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dirty="0" smtClean="0"/>
              <a:t>Оценка грамотности чтения должна учитывать следующее его пять аспектов, овладение которыми свидетельствует о полном понимании текста:</a:t>
            </a:r>
          </a:p>
          <a:p>
            <a:r>
              <a:rPr lang="ru-RU" dirty="0" smtClean="0"/>
              <a:t>- общая ориентация в содержании текста и понимание его целостного смысла</a:t>
            </a:r>
          </a:p>
          <a:p>
            <a:r>
              <a:rPr lang="ru-RU" dirty="0" smtClean="0"/>
              <a:t>- выявление информации</a:t>
            </a:r>
          </a:p>
          <a:p>
            <a:r>
              <a:rPr lang="ru-RU" dirty="0" smtClean="0"/>
              <a:t>- интерпретация текста</a:t>
            </a:r>
          </a:p>
          <a:p>
            <a:r>
              <a:rPr lang="ru-RU" dirty="0" smtClean="0"/>
              <a:t>- рефлексия на содержание текста</a:t>
            </a:r>
          </a:p>
          <a:p>
            <a:r>
              <a:rPr lang="ru-RU" dirty="0" smtClean="0"/>
              <a:t>- рефлексия на форму текста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4244280" cy="4525963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pPr>
              <a:buNone/>
            </a:pPr>
            <a:endParaRPr lang="ru-RU" sz="4800" dirty="0" smtClean="0"/>
          </a:p>
          <a:p>
            <a:pPr>
              <a:buNone/>
            </a:pPr>
            <a:r>
              <a:rPr lang="ru-RU" sz="4800" dirty="0" smtClean="0"/>
              <a:t> </a:t>
            </a:r>
            <a:endParaRPr lang="ru-RU" sz="48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11960" y="2060848"/>
            <a:ext cx="3513584" cy="327585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4400" dirty="0" smtClean="0">
              <a:solidFill>
                <a:srgbClr val="0070C0"/>
              </a:solidFill>
            </a:endParaRPr>
          </a:p>
          <a:p>
            <a:endParaRPr lang="ru-RU" sz="4400" dirty="0">
              <a:solidFill>
                <a:srgbClr val="0070C0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0" y="2420888"/>
            <a:ext cx="4427984" cy="158417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Грамотность</a:t>
            </a:r>
          </a:p>
          <a:p>
            <a:pPr algn="ctr"/>
            <a:r>
              <a:rPr lang="ru-RU" sz="4000" dirty="0" smtClean="0">
                <a:solidFill>
                  <a:schemeClr val="accent2">
                    <a:lumMod val="75000"/>
                  </a:schemeClr>
                </a:solidFill>
              </a:rPr>
              <a:t>(элементарная)</a:t>
            </a:r>
            <a:r>
              <a:rPr lang="ru-RU" sz="4000" dirty="0" smtClean="0"/>
              <a:t> </a:t>
            </a:r>
            <a:endParaRPr lang="ru-RU" sz="40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72000" y="260648"/>
            <a:ext cx="4572000" cy="149046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умение читать</a:t>
            </a:r>
            <a:endParaRPr lang="ru-RU" sz="3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2276872"/>
            <a:ext cx="4067944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умение писать</a:t>
            </a:r>
          </a:p>
          <a:p>
            <a:pPr algn="ctr"/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788024" y="4797152"/>
            <a:ext cx="4680520" cy="18722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dirty="0" smtClean="0">
                <a:solidFill>
                  <a:srgbClr val="0070C0"/>
                </a:solidFill>
              </a:rPr>
              <a:t>+ умение производить расчеты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0"/>
            <a:ext cx="4355976" cy="63813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300" b="1" i="1" dirty="0" smtClean="0">
                <a:solidFill>
                  <a:srgbClr val="FF0000"/>
                </a:solidFill>
              </a:rPr>
              <a:t>Читательская</a:t>
            </a:r>
          </a:p>
          <a:p>
            <a:endParaRPr lang="ru-RU" dirty="0" smtClean="0"/>
          </a:p>
          <a:p>
            <a:pPr>
              <a:buNone/>
            </a:pPr>
            <a:r>
              <a:rPr lang="ru-RU" sz="3300" b="1" i="1" dirty="0" smtClean="0">
                <a:solidFill>
                  <a:srgbClr val="FF0000"/>
                </a:solidFill>
              </a:rPr>
              <a:t> грамотность ─</a:t>
            </a:r>
          </a:p>
          <a:p>
            <a:pPr>
              <a:buNone/>
            </a:pPr>
            <a:r>
              <a:rPr lang="ru-RU" sz="3300" b="1" dirty="0" smtClean="0">
                <a:solidFill>
                  <a:schemeClr val="accent6">
                    <a:lumMod val="75000"/>
                  </a:schemeClr>
                </a:solidFill>
              </a:rPr>
              <a:t>    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способность человека понимать и использовать письменные тексты, размышлять о них, расширять свои знания и возможности, участвовать в социальной жизни</a:t>
            </a:r>
            <a:r>
              <a:rPr lang="ru-RU" sz="3300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  <a:endParaRPr lang="ru-RU" sz="33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355976" y="332656"/>
            <a:ext cx="4788024" cy="6525345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Функциональная грамотность </a:t>
            </a:r>
            <a:r>
              <a:rPr lang="ru-RU" b="1" i="1" dirty="0" smtClean="0">
                <a:solidFill>
                  <a:srgbClr val="0070C0"/>
                </a:solidFill>
              </a:rPr>
              <a:t>─ </a:t>
            </a:r>
          </a:p>
          <a:p>
            <a:pPr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</a:t>
            </a:r>
            <a:r>
              <a:rPr lang="ru-RU" dirty="0" smtClean="0">
                <a:solidFill>
                  <a:srgbClr val="0070C0"/>
                </a:solidFill>
              </a:rPr>
              <a:t>способность использовать </a:t>
            </a:r>
            <a:r>
              <a:rPr lang="ru-RU" i="1" dirty="0" smtClean="0">
                <a:solidFill>
                  <a:srgbClr val="0070C0"/>
                </a:solidFill>
              </a:rPr>
              <a:t>все постоянно приобретаемые в течение жизни знания, умения и навыки </a:t>
            </a:r>
            <a:r>
              <a:rPr lang="ru-RU" dirty="0" smtClean="0">
                <a:solidFill>
                  <a:srgbClr val="0070C0"/>
                </a:solidFill>
              </a:rPr>
              <a:t>для решения максимально широкого диапазона жизненных задач в различных сферах человеческой деятельности, общения и социальных отношений</a:t>
            </a:r>
            <a:r>
              <a:rPr lang="ru-RU" b="1" dirty="0" smtClean="0">
                <a:solidFill>
                  <a:srgbClr val="0070C0"/>
                </a:solidFill>
              </a:rPr>
              <a:t>. </a:t>
            </a:r>
            <a:endParaRPr lang="ru-RU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352928" cy="576064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функциональная грамотность- это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908720"/>
            <a:ext cx="8676456" cy="594928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50000"/>
              </a:lnSpc>
              <a:buNone/>
            </a:pPr>
            <a:r>
              <a:rPr lang="ru-RU" sz="2800" i="1" dirty="0" smtClean="0"/>
              <a:t>1.способность человека вступать в отношения с внешней средой и максимально быстро адаптироваться и функционировать в ней</a:t>
            </a:r>
            <a:r>
              <a:rPr lang="ru-RU" i="1" dirty="0" smtClean="0"/>
              <a:t>.</a:t>
            </a:r>
          </a:p>
          <a:p>
            <a:pPr>
              <a:lnSpc>
                <a:spcPct val="150000"/>
              </a:lnSpc>
              <a:buNone/>
            </a:pPr>
            <a:endParaRPr lang="ru-RU" i="1" dirty="0" smtClean="0"/>
          </a:p>
          <a:p>
            <a:pPr>
              <a:lnSpc>
                <a:spcPct val="150000"/>
              </a:lnSpc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   2. функциональная грамотность - это уровень знаний, умений и навыков, обеспечивающий нормальное функционирование личности в системе социальных отношений, который считается минимально необходимым для осуществления жизнедеятельности личности в конкретной культурной среде</a:t>
            </a:r>
            <a:endParaRPr lang="ru-RU" sz="28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>
              <a:lnSpc>
                <a:spcPct val="150000"/>
              </a:lnSpc>
              <a:buNone/>
            </a:pPr>
            <a:r>
              <a:rPr lang="ru-RU" sz="2800" i="1" dirty="0" smtClean="0">
                <a:solidFill>
                  <a:schemeClr val="accent6">
                    <a:lumMod val="75000"/>
                  </a:schemeClr>
                </a:solidFill>
              </a:rPr>
              <a:t>. </a:t>
            </a:r>
          </a:p>
          <a:p>
            <a:pPr>
              <a:lnSpc>
                <a:spcPct val="150000"/>
              </a:lnSpc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владение функциональным чтением предполагает умения: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363272" cy="4873752"/>
          </a:xfrm>
        </p:spPr>
        <p:txBody>
          <a:bodyPr>
            <a:noAutofit/>
          </a:bodyPr>
          <a:lstStyle/>
          <a:p>
            <a:pPr fontAlgn="base"/>
            <a:r>
              <a:rPr lang="ru-RU" sz="3200" dirty="0" smtClean="0"/>
              <a:t>определять </a:t>
            </a:r>
            <a:r>
              <a:rPr lang="ru-RU" sz="3200" b="1" i="1" dirty="0" smtClean="0">
                <a:solidFill>
                  <a:schemeClr val="accent6">
                    <a:lumMod val="75000"/>
                  </a:schemeClr>
                </a:solidFill>
              </a:rPr>
              <a:t>тему и основную мысль </a:t>
            </a:r>
            <a:r>
              <a:rPr lang="ru-RU" sz="3200" dirty="0" smtClean="0"/>
              <a:t>письменного текста, </a:t>
            </a:r>
          </a:p>
          <a:p>
            <a:pPr fontAlgn="base"/>
            <a:r>
              <a:rPr lang="ru-RU" sz="3200" dirty="0" smtClean="0"/>
              <a:t>отбирать из него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необходимую информацию, </a:t>
            </a:r>
          </a:p>
          <a:p>
            <a:pPr fontAlgn="base"/>
            <a:r>
              <a:rPr lang="ru-RU" sz="3200" dirty="0" smtClean="0"/>
              <a:t> делать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вывод</a:t>
            </a:r>
            <a:r>
              <a:rPr lang="ru-RU" sz="3200" dirty="0" smtClean="0">
                <a:solidFill>
                  <a:schemeClr val="accent6">
                    <a:lumMod val="75000"/>
                  </a:schemeClr>
                </a:solidFill>
              </a:rPr>
              <a:t>,</a:t>
            </a:r>
          </a:p>
          <a:p>
            <a:pPr fontAlgn="base"/>
            <a:r>
              <a:rPr lang="ru-RU" sz="3200" dirty="0" smtClean="0"/>
              <a:t> отличать 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точку зрения автора </a:t>
            </a:r>
            <a:r>
              <a:rPr lang="ru-RU" sz="3200" dirty="0" smtClean="0"/>
              <a:t>от факта, </a:t>
            </a:r>
          </a:p>
          <a:p>
            <a:pPr fontAlgn="base"/>
            <a:r>
              <a:rPr lang="ru-RU" sz="3200" dirty="0" smtClean="0"/>
              <a:t>понимать выражения, использованные в 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переносном смысле</a:t>
            </a:r>
            <a:r>
              <a:rPr lang="ru-RU" sz="3200" b="1" dirty="0" smtClean="0"/>
              <a:t>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4211960" cy="5361459"/>
          </a:xfrm>
        </p:spPr>
        <p:txBody>
          <a:bodyPr>
            <a:normAutofit/>
          </a:bodyPr>
          <a:lstStyle/>
          <a:p>
            <a:endParaRPr lang="ru-RU" b="1" dirty="0" smtClean="0"/>
          </a:p>
          <a:p>
            <a:endParaRPr lang="ru-RU" b="1" dirty="0" smtClean="0"/>
          </a:p>
          <a:p>
            <a:endParaRPr lang="ru-RU" b="1" dirty="0" smtClean="0"/>
          </a:p>
          <a:p>
            <a:pPr>
              <a:buNone/>
            </a:pPr>
            <a:endParaRPr lang="ru-RU" sz="3500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211960" y="260648"/>
            <a:ext cx="4932040" cy="50405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b="1" dirty="0" smtClean="0">
              <a:solidFill>
                <a:srgbClr val="002060"/>
              </a:solidFill>
            </a:endParaRPr>
          </a:p>
          <a:p>
            <a:endParaRPr lang="ru-RU" dirty="0"/>
          </a:p>
        </p:txBody>
      </p:sp>
      <p:sp>
        <p:nvSpPr>
          <p:cNvPr id="9" name="Стрелка вправо 8"/>
          <p:cNvSpPr/>
          <p:nvPr/>
        </p:nvSpPr>
        <p:spPr>
          <a:xfrm>
            <a:off x="0" y="1700808"/>
            <a:ext cx="3203848" cy="2808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ФУНКЦИОНАЛЬНАЯ </a:t>
            </a:r>
          </a:p>
          <a:p>
            <a:pPr>
              <a:buNone/>
            </a:pPr>
            <a:endParaRPr lang="ru-RU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 ГРАМОТНОСТЬ   </a:t>
            </a:r>
            <a:endParaRPr lang="ru-RU" dirty="0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4067944" y="6165304"/>
            <a:ext cx="4680520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Грамотность в вопросах семейной жизни </a:t>
            </a:r>
          </a:p>
          <a:p>
            <a:pPr algn="ctr"/>
            <a:endParaRPr lang="ru-RU" dirty="0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4067944" y="5517232"/>
            <a:ext cx="4680520" cy="504056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Грамотность в вопросах здоровья </a:t>
            </a:r>
          </a:p>
          <a:p>
            <a:pPr algn="ctr"/>
            <a:endParaRPr lang="ru-RU" dirty="0"/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995936" y="4797152"/>
            <a:ext cx="4752528" cy="554360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Экологическая грамотность</a:t>
            </a:r>
            <a:endParaRPr lang="ru-RU" dirty="0"/>
          </a:p>
        </p:txBody>
      </p:sp>
      <p:sp>
        <p:nvSpPr>
          <p:cNvPr id="10" name="Прямоугольник с двумя скругленными противолежащими углами 9"/>
          <p:cNvSpPr/>
          <p:nvPr/>
        </p:nvSpPr>
        <p:spPr>
          <a:xfrm>
            <a:off x="3995936" y="4005064"/>
            <a:ext cx="4752528" cy="48235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Экономическая грамотность</a:t>
            </a:r>
            <a:endParaRPr lang="ru-RU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3995936" y="1844824"/>
            <a:ext cx="4752528" cy="48235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err="1" smtClean="0">
                <a:solidFill>
                  <a:srgbClr val="002060"/>
                </a:solidFill>
              </a:rPr>
              <a:t>Естественно-научная</a:t>
            </a:r>
            <a:r>
              <a:rPr lang="ru-RU" b="1" dirty="0" smtClean="0">
                <a:solidFill>
                  <a:srgbClr val="002060"/>
                </a:solidFill>
              </a:rPr>
              <a:t> грамотность </a:t>
            </a:r>
          </a:p>
          <a:p>
            <a:pPr algn="ctr"/>
            <a:endParaRPr lang="ru-RU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 rot="10800000" flipV="1">
            <a:off x="4067944" y="2492896"/>
            <a:ext cx="4608512" cy="504056"/>
          </a:xfrm>
          <a:prstGeom prst="round2DiagRect">
            <a:avLst>
              <a:gd name="adj1" fmla="val 31775"/>
              <a:gd name="adj2" fmla="val 3075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Компьютерная грамотность </a:t>
            </a:r>
          </a:p>
          <a:p>
            <a:pPr algn="ctr"/>
            <a:endParaRPr lang="ru-RU" dirty="0"/>
          </a:p>
        </p:txBody>
      </p:sp>
      <p:sp>
        <p:nvSpPr>
          <p:cNvPr id="13" name="Прямоугольник с двумя скругленными противолежащими углами 12"/>
          <p:cNvSpPr/>
          <p:nvPr/>
        </p:nvSpPr>
        <p:spPr>
          <a:xfrm>
            <a:off x="4067944" y="3284984"/>
            <a:ext cx="4608512" cy="482352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Юридическая грамотность</a:t>
            </a:r>
            <a:endParaRPr lang="ru-RU" dirty="0"/>
          </a:p>
        </p:txBody>
      </p:sp>
      <p:sp>
        <p:nvSpPr>
          <p:cNvPr id="14" name="Прямоугольник с двумя скругленными противолежащими углами 13"/>
          <p:cNvSpPr/>
          <p:nvPr/>
        </p:nvSpPr>
        <p:spPr>
          <a:xfrm>
            <a:off x="4860032" y="2852936"/>
            <a:ext cx="45719" cy="45719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3995936" y="1124744"/>
            <a:ext cx="4752528" cy="432048"/>
          </a:xfrm>
          <a:prstGeom prst="round2Diag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Математическая грамотность </a:t>
            </a:r>
          </a:p>
          <a:p>
            <a:pPr algn="ctr"/>
            <a:endParaRPr lang="ru-RU" dirty="0"/>
          </a:p>
        </p:txBody>
      </p:sp>
      <p:sp>
        <p:nvSpPr>
          <p:cNvPr id="17" name="Прямоугольник с двумя скругленными противолежащими углами 16"/>
          <p:cNvSpPr/>
          <p:nvPr/>
        </p:nvSpPr>
        <p:spPr>
          <a:xfrm>
            <a:off x="2987824" y="188640"/>
            <a:ext cx="5940152" cy="648072"/>
          </a:xfrm>
          <a:prstGeom prst="round2DiagRect">
            <a:avLst>
              <a:gd name="adj1" fmla="val 44340"/>
              <a:gd name="adj2" fmla="val 0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Читательская грамотность 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ru-RU" sz="3600" dirty="0" smtClean="0">
                <a:solidFill>
                  <a:schemeClr val="accent6">
                    <a:lumMod val="75000"/>
                  </a:schemeClr>
                </a:solidFill>
              </a:rPr>
              <a:t>Все данные функциональные навыки </a:t>
            </a:r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</a:rPr>
              <a:t>формируются в условиях школы. </a:t>
            </a:r>
          </a:p>
          <a:p>
            <a:pPr>
              <a:lnSpc>
                <a:spcPct val="150000"/>
              </a:lnSpc>
            </a:pPr>
            <a:endParaRPr lang="ru-RU" sz="36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/>
              <a:t>Что такое функциональное чтение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fontAlgn="base"/>
            <a:r>
              <a:rPr lang="ru-RU" sz="4400" b="1" dirty="0" smtClean="0">
                <a:solidFill>
                  <a:schemeClr val="tx2">
                    <a:lumMod val="50000"/>
                  </a:schemeClr>
                </a:solidFill>
              </a:rPr>
              <a:t>функциональное чтение</a:t>
            </a:r>
            <a:r>
              <a:rPr lang="ru-RU" sz="4400" dirty="0" smtClean="0">
                <a:solidFill>
                  <a:schemeClr val="tx2">
                    <a:lumMod val="50000"/>
                  </a:schemeClr>
                </a:solidFill>
              </a:rPr>
              <a:t>- это чтение, цель которого — </a:t>
            </a:r>
            <a:r>
              <a:rPr lang="ru-RU" sz="4400" i="1" dirty="0" smtClean="0">
                <a:solidFill>
                  <a:srgbClr val="002060"/>
                </a:solidFill>
              </a:rPr>
              <a:t>нахождение информации для решения конкретной задачи.</a:t>
            </a:r>
          </a:p>
          <a:p>
            <a:pPr fontAlgn="base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901</TotalTime>
  <Words>713</Words>
  <Application>Microsoft Office PowerPoint</Application>
  <PresentationFormat>Экран (4:3)</PresentationFormat>
  <Paragraphs>145</Paragraphs>
  <Slides>24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4" baseType="lpstr">
      <vt:lpstr>Arial</vt:lpstr>
      <vt:lpstr>Calibri</vt:lpstr>
      <vt:lpstr>Century Schoolbook</vt:lpstr>
      <vt:lpstr>Open Sans</vt:lpstr>
      <vt:lpstr>Open Sans Light</vt:lpstr>
      <vt:lpstr>Times New Roman</vt:lpstr>
      <vt:lpstr>TimesNewRomanPSMT</vt:lpstr>
      <vt:lpstr>Wingdings</vt:lpstr>
      <vt:lpstr>Wingdings 2</vt:lpstr>
      <vt:lpstr>Эркер</vt:lpstr>
      <vt:lpstr>Презентация PowerPoint</vt:lpstr>
      <vt:lpstr>Презентация PowerPoint</vt:lpstr>
      <vt:lpstr>Презентация PowerPoint</vt:lpstr>
      <vt:lpstr>Презентация PowerPoint</vt:lpstr>
      <vt:lpstr>   функциональная грамотность- это</vt:lpstr>
      <vt:lpstr> владение функциональным чтением предполагает умения:</vt:lpstr>
      <vt:lpstr> </vt:lpstr>
      <vt:lpstr>Презентация PowerPoint</vt:lpstr>
      <vt:lpstr>Что такое функциональное чтение?</vt:lpstr>
      <vt:lpstr>Презентация PowerPoint</vt:lpstr>
      <vt:lpstr> Что характеризует ученика, у которого сформированы навыки   функционального чтения?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умения работы с текстом </vt:lpstr>
      <vt:lpstr> </vt:lpstr>
      <vt:lpstr>Презентация PowerPoint</vt:lpstr>
      <vt:lpstr>Презентация PowerPoint</vt:lpstr>
      <vt:lpstr>Пирамида Блума. </vt:lpstr>
      <vt:lpstr>Презентация PowerPoint</vt:lpstr>
      <vt:lpstr>Презентация PowerPoint</vt:lpstr>
      <vt:lpstr>Пирамида Блума.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44</cp:revision>
  <dcterms:created xsi:type="dcterms:W3CDTF">2020-01-21T14:53:53Z</dcterms:created>
  <dcterms:modified xsi:type="dcterms:W3CDTF">2024-12-05T17:54:49Z</dcterms:modified>
</cp:coreProperties>
</file>