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61" r:id="rId2"/>
    <p:sldMasterId id="2147483678" r:id="rId3"/>
  </p:sldMasterIdLst>
  <p:notesMasterIdLst>
    <p:notesMasterId r:id="rId30"/>
  </p:notesMasterIdLst>
  <p:handoutMasterIdLst>
    <p:handoutMasterId r:id="rId31"/>
  </p:handoutMasterIdLst>
  <p:sldIdLst>
    <p:sldId id="256" r:id="rId4"/>
    <p:sldId id="319" r:id="rId5"/>
    <p:sldId id="318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6" r:id="rId22"/>
    <p:sldId id="337" r:id="rId23"/>
    <p:sldId id="338" r:id="rId24"/>
    <p:sldId id="340" r:id="rId25"/>
    <p:sldId id="341" r:id="rId26"/>
    <p:sldId id="343" r:id="rId27"/>
    <p:sldId id="339" r:id="rId28"/>
    <p:sldId id="284" r:id="rId29"/>
  </p:sldIdLst>
  <p:sldSz cx="12192000" cy="6858000"/>
  <p:notesSz cx="6735763" cy="9866313"/>
  <p:embeddedFontLst>
    <p:embeddedFont>
      <p:font typeface="Panton Bold" panose="020B0604020202020204" charset="-52"/>
      <p:bold r:id="rId32"/>
    </p:embeddedFont>
    <p:embeddedFont>
      <p:font typeface="Panton SemiBold" panose="020B0604020202020204" charset="-52"/>
      <p:regular r:id="rId33"/>
      <p:bold r:id="rId34"/>
      <p:italic r:id="rId35"/>
      <p:boldItalic r:id="rId36"/>
    </p:embeddedFont>
    <p:embeddedFont>
      <p:font typeface="Panton" panose="020B0604020202020204" charset="-52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CFD5EA"/>
    <a:srgbClr val="E9EBF5"/>
    <a:srgbClr val="03776C"/>
    <a:srgbClr val="024640"/>
    <a:srgbClr val="0E7194"/>
    <a:srgbClr val="024636"/>
    <a:srgbClr val="023C36"/>
    <a:srgbClr val="305C8C"/>
    <a:srgbClr val="069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4632" autoAdjust="0"/>
  </p:normalViewPr>
  <p:slideViewPr>
    <p:cSldViewPr snapToGrid="0" snapToObjects="1">
      <p:cViewPr varScale="1">
        <p:scale>
          <a:sx n="108" d="100"/>
          <a:sy n="108" d="100"/>
        </p:scale>
        <p:origin x="49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7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4360EA-D26A-50EF-5562-23528C2BB2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317" tIns="45158" rIns="90317" bIns="45158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9ABD5-F164-D503-3416-DF0210A203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317" tIns="45158" rIns="90317" bIns="45158" rtlCol="0"/>
          <a:lstStyle>
            <a:lvl1pPr algn="r">
              <a:defRPr sz="1200"/>
            </a:lvl1pPr>
          </a:lstStyle>
          <a:p>
            <a:fld id="{FD61DF06-28A0-B948-9048-FC086E01C014}" type="datetimeFigureOut">
              <a:rPr lang="x-none" smtClean="0"/>
              <a:t>04.09.2024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157B3-4992-D678-00C0-C7F2A39F59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317" tIns="45158" rIns="90317" bIns="45158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45179-E3EC-B650-F577-1B3DB4A0FC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317" tIns="45158" rIns="90317" bIns="45158" rtlCol="0" anchor="b"/>
          <a:lstStyle>
            <a:lvl1pPr algn="r">
              <a:defRPr sz="1200"/>
            </a:lvl1pPr>
          </a:lstStyle>
          <a:p>
            <a:fld id="{3EF2E7F5-4495-E24D-8218-5274570BE5F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035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317" tIns="45158" rIns="90317" bIns="45158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317" tIns="45158" rIns="90317" bIns="45158" rtlCol="0"/>
          <a:lstStyle>
            <a:lvl1pPr algn="r">
              <a:defRPr sz="1200"/>
            </a:lvl1pPr>
          </a:lstStyle>
          <a:p>
            <a:fld id="{5D6F3A14-DCB4-9C45-A8D5-861FBA55E65C}" type="datetimeFigureOut">
              <a:rPr lang="x-none" smtClean="0"/>
              <a:t>04.09.2024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7" tIns="45158" rIns="90317" bIns="45158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2"/>
          </a:xfrm>
          <a:prstGeom prst="rect">
            <a:avLst/>
          </a:prstGeom>
        </p:spPr>
        <p:txBody>
          <a:bodyPr vert="horz" lIns="90317" tIns="45158" rIns="90317" bIns="4515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317" tIns="45158" rIns="90317" bIns="45158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317" tIns="45158" rIns="90317" bIns="45158" rtlCol="0" anchor="b"/>
          <a:lstStyle>
            <a:lvl1pPr algn="r">
              <a:defRPr sz="1200"/>
            </a:lvl1pPr>
          </a:lstStyle>
          <a:p>
            <a:fld id="{52DCB44A-2A57-334E-9DB0-B83F63683E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08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14EF91-FC9D-52CB-8752-9E72E7652E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0" y="-2856443"/>
            <a:ext cx="12192000" cy="6659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8B3A7-F6A5-B3EF-0B1B-2BD8D3078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5B868-6340-D21D-18E2-7EAE86554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15A07-25C0-1ED2-5EC3-52646CC3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EACF-EAA6-4501-AE25-6E9B6D4654D8}" type="datetime1">
              <a:rPr lang="ru-RU" smtClean="0"/>
              <a:t>04.09.2024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9FB52-E08E-B7ED-A698-5FD454A1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D32AB-DCA3-DA0A-5294-EAB50F49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0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4C2C-A7CA-5117-CE55-5317120C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A5EE9-B7C6-D85F-8DD9-68B9F3B1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B1EC-E59B-430E-88BF-CBC6674F0948}" type="datetime1">
              <a:rPr lang="ru-RU" smtClean="0"/>
              <a:t>04.09.2024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F588E-5A5A-331B-8BD8-18E00BAA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BD13B-73CF-7D82-0519-EFA227B4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8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CC518-079C-627F-8DF9-CBDB4217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5065-BD2C-4A7F-A5AA-FC95C648E261}" type="datetime1">
              <a:rPr lang="ru-RU" smtClean="0"/>
              <a:t>04.09.2024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DD6F4-EC50-4250-1309-79C8F15B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E8B08-78BF-24E4-DEE9-80E3353B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8132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C1678-2182-3E22-B3E5-EE71E793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DD111-85A4-7F36-7CAC-11E44647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13F9B-7583-F6C5-4571-5F8DC1302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71CA2-F058-C7FA-E2FA-6C187C1A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D962-7F17-44B8-B7E3-461FF9CDF077}" type="datetime1">
              <a:rPr lang="ru-RU" smtClean="0"/>
              <a:t>04.09.2024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FF8E9-7DAD-EB64-6621-12FB8A2C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CB3F1-4E20-E759-2C0C-EF198A5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3504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D603-C410-747E-88B1-ED622578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DC91F-B272-7388-D12C-CD8A8D226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D80DE-757F-5032-DB71-BEC259AB3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18109-8B49-30CF-AF84-B9EBA330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96B5-0892-4F3D-A2E4-6E6D6ADE0CBE}" type="datetime1">
              <a:rPr lang="ru-RU" smtClean="0"/>
              <a:t>04.09.2024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15932-0799-4ED2-08AD-CF613C71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57964-A3C7-BC23-479A-65B64DC3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2394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31BED-4643-84FE-C5D9-2DD79F8A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BD520-4BA3-09B2-19D9-E38026AFE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A3245-CAF1-87D0-F47C-A14079CA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44A3-3BF6-4063-9463-CF8DF8908593}" type="datetime1">
              <a:rPr lang="ru-RU" smtClean="0"/>
              <a:t>04.09.2024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AF0FA-BB91-F253-123D-110D4404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7C39E-5368-3EC3-EFBD-1933AFC2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3922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844010-1179-6DA4-AE25-3A0D60CFE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75847-64B0-91EE-C7D3-7EC759A3E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B151-B517-FDD6-E2D0-193C81A1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F7CC-55AC-4913-8382-A020AF007801}" type="datetime1">
              <a:rPr lang="ru-RU" smtClean="0"/>
              <a:t>04.09.2024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33205-7579-F408-EFA4-406672C9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0CAEF-34DB-6C32-6468-D58AC403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9504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без фоновых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CEE675-D56A-CDB7-C4B1-3CC90EEF5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202265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6CB04C-534D-4B9A-4391-BAE98DBA1016}"/>
              </a:ext>
            </a:extLst>
          </p:cNvPr>
          <p:cNvSpPr/>
          <p:nvPr userDrawn="1"/>
        </p:nvSpPr>
        <p:spPr>
          <a:xfrm>
            <a:off x="-10264" y="0"/>
            <a:ext cx="12202264" cy="6858000"/>
          </a:xfrm>
          <a:prstGeom prst="rect">
            <a:avLst/>
          </a:prstGeom>
          <a:solidFill>
            <a:srgbClr val="25355C">
              <a:alpha val="5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319148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25C1-6380-4D57-93C5-E2083815F1FD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01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114D-7819-494D-984A-35156C8480C3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27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8484-FB22-4361-B25B-9C6FECE59511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0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095531-F9CA-4288-A109-5B5EC9405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" t="7125" r="28667" b="-1478"/>
          <a:stretch/>
        </p:blipFill>
        <p:spPr>
          <a:xfrm>
            <a:off x="6342078" y="-35037"/>
            <a:ext cx="5849923" cy="4351338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F4E68B2-536E-B2A8-0785-11C22B3BC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7070" y="5660131"/>
            <a:ext cx="8834930" cy="1216545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47E3093-A6AC-3F5F-E725-50E8FE471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185160"/>
          </a:xfrm>
          <a:prstGeom prst="rect">
            <a:avLst/>
          </a:prstGeom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id="{28473ADB-510C-2812-D343-F5CE561D4D83}"/>
              </a:ext>
            </a:extLst>
          </p:cNvPr>
          <p:cNvSpPr/>
          <p:nvPr userDrawn="1"/>
        </p:nvSpPr>
        <p:spPr>
          <a:xfrm>
            <a:off x="1" y="5862918"/>
            <a:ext cx="1108038" cy="1013758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6DA18-B14F-CAC2-450B-DCE653AC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  <a:latin typeface="Panton Bold" panose="00000800000000000000" pitchFamily="2" charset="-52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8232C-212D-344F-C183-7A2ED16E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124"/>
            <a:ext cx="10515600" cy="4351338"/>
          </a:xfrm>
        </p:spPr>
        <p:txBody>
          <a:bodyPr/>
          <a:lstStyle>
            <a:lvl1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1pPr>
            <a:lvl2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2pPr>
            <a:lvl3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3pPr>
            <a:lvl4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4pPr>
            <a:lvl5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6625F-2310-61BC-D902-07E52B94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FC2F0-3A5B-6C04-1FA3-9077EB3A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43" y="6420898"/>
            <a:ext cx="2743200" cy="365125"/>
          </a:xfrm>
        </p:spPr>
        <p:txBody>
          <a:bodyPr/>
          <a:lstStyle>
            <a:lvl1pPr algn="l">
              <a:defRPr lang="x-none" sz="2400" b="1" i="0" kern="1200" smtClean="0">
                <a:solidFill>
                  <a:schemeClr val="bg1"/>
                </a:solidFill>
                <a:latin typeface="Panton SemiBold" pitchFamily="2" charset="77"/>
                <a:ea typeface="+mn-ea"/>
                <a:cs typeface="+mn-cs"/>
              </a:defRPr>
            </a:lvl1pPr>
          </a:lstStyle>
          <a:p>
            <a:fld id="{D510D72B-6434-DC4A-A382-951B0FCB8A9C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83504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7965-46E2-434F-A95E-E8A535D91EA4}" type="datetime1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91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BECA-D78F-47B1-AB21-58FE13591AC9}" type="datetime1">
              <a:rPr lang="ru-RU" smtClean="0"/>
              <a:t>04.09.2024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58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57E2-12F9-4E7B-8E2D-939C885DE53F}" type="datetime1">
              <a:rPr lang="ru-RU" smtClean="0"/>
              <a:t>04.09.2024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79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E324-5EBB-4ED8-B4CF-DE31FE2C21A0}" type="datetime1">
              <a:rPr lang="ru-RU" smtClean="0"/>
              <a:t>04.09.2024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88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731A-C302-4B65-B3A9-7FB2048465D1}" type="datetime1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54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C2E2-AA45-49CF-B974-7358854E602C}" type="datetime1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55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D22E-BBCC-4A0C-8FA9-8727B0C859B5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02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1854-38A9-442B-BDC1-7616AA4924A4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756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3D03-C002-455A-BC63-FE6927C11CAC}" type="datetime1">
              <a:rPr lang="ru-RU" smtClean="0"/>
              <a:t>04.09.2024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05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14FA-59BD-4B11-8A64-567828A78B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5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7"/>
            <a:ext cx="12192000" cy="6854347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DB4D-65D0-4CDC-AD8E-FA3FA1AE21B8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339" y="6356351"/>
            <a:ext cx="27432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28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0E53-13EC-44E1-93B5-76CB0EB875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49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32E5-BAD8-4227-B81A-24C4CE0FF0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52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1D29-C74F-477F-88C5-93A4A6846F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8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9CDA-B1C9-4D62-A42A-E0BF9F1BDA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29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610F-D3BC-4305-8742-23AA0F19C6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54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22E9-F52B-431B-978D-F87E0E0DFC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85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631B-193E-42EC-8398-1799D16ECE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77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CF75-7BC2-49CF-9745-FCF448D91F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36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A2D-1A6B-4308-BE56-5A144BBFEA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13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BDA9-C086-4E89-9FDF-F26E8BDD16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3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rgbClr val="03776C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6B4E-F8E4-4134-93BC-FB0215B6B072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339" y="6356351"/>
            <a:ext cx="27432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9930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5204" y="6339986"/>
            <a:ext cx="2743200" cy="365125"/>
          </a:xfrm>
          <a:prstGeom prst="rect">
            <a:avLst/>
          </a:prstGeom>
        </p:spPr>
        <p:txBody>
          <a:bodyPr/>
          <a:lstStyle/>
          <a:p>
            <a:fld id="{7BC093CC-C2B2-4463-A519-9DA6C4631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39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56" y="5692394"/>
            <a:ext cx="1142617" cy="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73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986886-4C66-E6D3-1172-4D3D994A90FB}"/>
              </a:ext>
            </a:extLst>
          </p:cNvPr>
          <p:cNvSpPr/>
          <p:nvPr userDrawn="1"/>
        </p:nvSpPr>
        <p:spPr>
          <a:xfrm>
            <a:off x="0" y="137668"/>
            <a:ext cx="12192000" cy="1202981"/>
          </a:xfrm>
          <a:prstGeom prst="rect">
            <a:avLst/>
          </a:prstGeom>
          <a:gradFill flip="none" rotWithShape="1"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  <a:tileRect/>
          </a:gra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2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AEDF6DD9-71CF-5C08-6F16-0F51CCAE045C}"/>
              </a:ext>
            </a:extLst>
          </p:cNvPr>
          <p:cNvSpPr/>
          <p:nvPr userDrawn="1"/>
        </p:nvSpPr>
        <p:spPr>
          <a:xfrm>
            <a:off x="-993666" y="-380473"/>
            <a:ext cx="4524780" cy="2486980"/>
          </a:xfrm>
          <a:prstGeom prst="parallelogram">
            <a:avLst>
              <a:gd name="adj" fmla="val 107813"/>
            </a:avLst>
          </a:prstGeom>
          <a:gradFill flip="none" rotWithShape="1"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  <a:tileRect/>
          </a:gra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038" y="-241637"/>
            <a:ext cx="2546545" cy="196159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-1" y="4999091"/>
            <a:ext cx="12192002" cy="14635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u="sng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15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5204" y="6339986"/>
            <a:ext cx="2743200" cy="365125"/>
          </a:xfrm>
          <a:prstGeom prst="rect">
            <a:avLst/>
          </a:prstGeom>
        </p:spPr>
        <p:txBody>
          <a:bodyPr/>
          <a:lstStyle/>
          <a:p>
            <a:fld id="{7BC093CC-C2B2-4463-A519-9DA6C4631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230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5204" y="6339986"/>
            <a:ext cx="2743200" cy="365125"/>
          </a:xfrm>
          <a:prstGeom prst="rect">
            <a:avLst/>
          </a:prstGeom>
        </p:spPr>
        <p:txBody>
          <a:bodyPr/>
          <a:lstStyle/>
          <a:p>
            <a:fld id="{7BC093CC-C2B2-4463-A519-9DA6C4631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73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5204" y="6339986"/>
            <a:ext cx="2743200" cy="365125"/>
          </a:xfrm>
          <a:prstGeom prst="rect">
            <a:avLst/>
          </a:prstGeom>
        </p:spPr>
        <p:txBody>
          <a:bodyPr/>
          <a:lstStyle/>
          <a:p>
            <a:fld id="{7BC093CC-C2B2-4463-A519-9DA6C4631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34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5204" y="6339986"/>
            <a:ext cx="2743200" cy="365125"/>
          </a:xfrm>
          <a:prstGeom prst="rect">
            <a:avLst/>
          </a:prstGeom>
        </p:spPr>
        <p:txBody>
          <a:bodyPr/>
          <a:lstStyle/>
          <a:p>
            <a:fld id="{7BC093CC-C2B2-4463-A519-9DA6C4631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solidFill>
          <a:srgbClr val="0E7194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989-87F3-4CD0-B95C-E8F3EB92FA9F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339" y="6356351"/>
            <a:ext cx="27432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71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7F3F-E2C3-4485-9228-6FDA37B93BCD}" type="datetime1">
              <a:rPr lang="ru-RU" smtClean="0"/>
              <a:t>04.09.2024</a:t>
            </a:fld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49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1D59E-59A6-190D-EDBA-B205F4EE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53E92-4D60-66C4-E536-D519E4E49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9EB1E-32E1-D677-94C8-237A1040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1D43-AC4C-4885-8DB3-5DA5D0DC3D35}" type="datetime1">
              <a:rPr lang="ru-RU" smtClean="0"/>
              <a:t>04.09.2024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19B6D-444A-1393-E517-D48FDFB3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42F2B-AC9F-0632-302D-5CA739B2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09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5683-D2D8-B583-1F6E-36F1EB57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A5ADD-DFE4-92CB-4C49-0D795F466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65892-2FF0-BFF0-5E48-D60782889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FAF0D-B720-2E83-D112-0E882609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14FE-8914-494A-9DCC-199650E90E1E}" type="datetime1">
              <a:rPr lang="ru-RU" smtClean="0"/>
              <a:t>04.09.2024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E516B-DCD4-3A8B-8483-37D90F9A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B0999-E53D-EDCC-5BDF-583FDA0E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371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8489-31A3-9440-1C55-02E75A62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582E4-F836-E784-FA27-09D177D93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A5789-148E-9F6E-FC72-43407D482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32A60-47B8-0026-2930-2207ED78B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BEDE4-315F-EE3B-1F29-B57CAEC2A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761EF8-ADC1-3495-42DF-EC92FD03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0DE0-B5C0-45DE-A3C2-4F8D4B15073C}" type="datetime1">
              <a:rPr lang="ru-RU" smtClean="0"/>
              <a:t>04.09.2024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68231-9521-6BA0-8A88-FB539AE6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5EDAFF-E90C-8B38-9DC4-A8AC38D4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829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F2EA8-CAAE-3295-E0DF-8024A11B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562CE-BFEC-D48B-9DF2-76980566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01F99-85A3-B4E0-8F5B-3C1D4EFA7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CC54-EA27-48CB-B0E2-4EE560E28077}" type="datetime1">
              <a:rPr lang="ru-RU" smtClean="0"/>
              <a:t>04.09.2024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A057E-B060-6EE4-0723-D4AFB7FBA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A8FE2-6CAB-4B5F-533B-C998B2C4C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D72B-6434-DC4A-A382-951B0FCB8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622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6" r:id="rId4"/>
    <p:sldLayoutId id="2147483677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7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1CF29-1C17-462A-8A0A-574C6F9B8F3F}" type="datetime1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5BFA2-F5DC-4692-AED6-CE17E1529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1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4906">
              <a:srgbClr val="EEF9FD"/>
            </a:gs>
            <a:gs pos="21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CE8AA-9E85-4514-8B62-6B9E4FF101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61D-E878-4053-9295-F524F1EC48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1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0" y="5243442"/>
            <a:ext cx="12192000" cy="932093"/>
          </a:xfrm>
          <a:prstGeom prst="rect">
            <a:avLst/>
          </a:prstGeom>
          <a:gradFill>
            <a:gsLst>
              <a:gs pos="99000">
                <a:schemeClr val="bg1">
                  <a:alpha val="84000"/>
                </a:schemeClr>
              </a:gs>
              <a:gs pos="38000">
                <a:schemeClr val="bg1">
                  <a:alpha val="4000"/>
                </a:schemeClr>
              </a:gs>
            </a:gsLst>
          </a:gra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462808" y="5168345"/>
            <a:ext cx="5311395" cy="1290613"/>
          </a:xfrm>
          <a:prstGeom prst="rect">
            <a:avLst/>
          </a:prstGeom>
        </p:spPr>
        <p:txBody>
          <a:bodyPr lIns="91440" tIns="45720" rIns="91440" bIns="45720">
            <a:normAutofit lnSpcReduction="10000"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Консультант отдела общего образования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и оценки качества управления общего образования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Супрун А.А.</a:t>
            </a: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143339" y="2452134"/>
            <a:ext cx="1190532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Организационно-технологическая модель проведения школьного этапа всероссийской олимпиады школьников</a:t>
            </a:r>
          </a:p>
          <a:p>
            <a:pPr marL="0" indent="0" algn="ctr"/>
            <a:r>
              <a:rPr sz="4000" b="1" dirty="0">
                <a:solidFill>
                  <a:schemeClr val="bg1"/>
                </a:solidFill>
                <a:latin typeface="Panton"/>
              </a:rPr>
              <a:t> в 2024/2025 </a:t>
            </a:r>
            <a:r>
              <a:rPr sz="4000" b="1" dirty="0" err="1">
                <a:solidFill>
                  <a:schemeClr val="bg1"/>
                </a:solidFill>
                <a:latin typeface="Panton"/>
              </a:rPr>
              <a:t>учебном</a:t>
            </a:r>
            <a:r>
              <a:rPr sz="4000" b="1" dirty="0">
                <a:solidFill>
                  <a:schemeClr val="bg1"/>
                </a:solidFill>
                <a:latin typeface="Panton"/>
              </a:rPr>
              <a:t> </a:t>
            </a:r>
            <a:r>
              <a:rPr sz="4000" b="1" dirty="0" err="1">
                <a:solidFill>
                  <a:schemeClr val="bg1"/>
                </a:solidFill>
                <a:latin typeface="Panton"/>
              </a:rPr>
              <a:t>году</a:t>
            </a:r>
            <a:endParaRPr sz="4000" b="1" dirty="0">
              <a:solidFill>
                <a:schemeClr val="bg1"/>
              </a:solidFill>
              <a:latin typeface="Panton"/>
            </a:endParaRPr>
          </a:p>
        </p:txBody>
      </p:sp>
      <p:pic>
        <p:nvPicPr>
          <p:cNvPr id="285" name="Picture 285"/>
          <p:cNvPicPr/>
          <p:nvPr/>
        </p:nvPicPr>
        <p:blipFill>
          <a:blip r:embed="rId2"/>
          <a:stretch/>
        </p:blipFill>
        <p:spPr>
          <a:xfrm>
            <a:off x="2578809" y="688250"/>
            <a:ext cx="1079394" cy="1186663"/>
          </a:xfrm>
          <a:prstGeom prst="rect">
            <a:avLst/>
          </a:prstGeom>
        </p:spPr>
      </p:pic>
      <p:pic>
        <p:nvPicPr>
          <p:cNvPr id="287" name="Picture 287"/>
          <p:cNvPicPr/>
          <p:nvPr/>
        </p:nvPicPr>
        <p:blipFill>
          <a:blip r:embed="rId3"/>
          <a:stretch/>
        </p:blipFill>
        <p:spPr>
          <a:xfrm>
            <a:off x="4784910" y="537486"/>
            <a:ext cx="2780440" cy="1554839"/>
          </a:xfrm>
          <a:prstGeom prst="rect">
            <a:avLst/>
          </a:prstGeom>
          <a:ln>
            <a:noFill/>
          </a:ln>
        </p:spPr>
      </p:pic>
      <p:pic>
        <p:nvPicPr>
          <p:cNvPr id="289" name="Picture 289"/>
          <p:cNvPicPr/>
          <p:nvPr/>
        </p:nvPicPr>
        <p:blipFill>
          <a:blip r:embed="rId4"/>
          <a:stretch/>
        </p:blipFill>
        <p:spPr>
          <a:xfrm>
            <a:off x="8418878" y="721575"/>
            <a:ext cx="1043220" cy="11866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908EC1-A370-1C26-7558-802E9BB5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790" y="5133612"/>
            <a:ext cx="6093871" cy="10933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151746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Содержание организационно-технологической модели</a:t>
            </a: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DD62F-7D04-29D7-656E-FE686C064E95}"/>
              </a:ext>
            </a:extLst>
          </p:cNvPr>
          <p:cNvSpPr txBox="1"/>
          <p:nvPr/>
        </p:nvSpPr>
        <p:spPr>
          <a:xfrm>
            <a:off x="525462" y="1142119"/>
            <a:ext cx="1114107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Для проведения соответствующего этапа олимпиады </a:t>
            </a:r>
            <a:r>
              <a:rPr lang="ru-RU" b="1" dirty="0">
                <a:solidFill>
                  <a:schemeClr val="bg1"/>
                </a:solidFill>
                <a:latin typeface="Panton"/>
              </a:rPr>
              <a:t>оргкомитет (ОМС, ОИВ или ОПВ «Сириус») р</a:t>
            </a:r>
            <a:r>
              <a:rPr lang="ru-RU" sz="1800" b="1" dirty="0">
                <a:solidFill>
                  <a:schemeClr val="bg1"/>
                </a:solidFill>
                <a:latin typeface="Panton"/>
              </a:rPr>
              <a:t>азрабатывает организационно-технологическую модель содержащую:</a:t>
            </a:r>
          </a:p>
          <a:p>
            <a:pPr algn="just"/>
            <a:endParaRPr lang="ru-RU" sz="1800" b="1" dirty="0">
              <a:solidFill>
                <a:schemeClr val="bg1"/>
              </a:solidFill>
              <a:latin typeface="Panton"/>
            </a:endParaRP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организации и проведения соревновательных туров по каждому общеобразовательному предмету;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тиражирования комплектов олимпиадных заданий;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регистрации участников олимпиады;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информирования руководителей ОО, расположенных на территории соответствующих муниципальных образований, участников олимпиады и их родителей (законных представителей);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описание процедуры кодирования (обезличивания) и декодирования олимпиадных работ участников;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организации проверки выполненных олимпиадных работ участников;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организации процедуры анализа олимпиадных заданий и их решений;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показа выполненных олимпиадных работ участников;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проведения апелляции;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квоты на участие в соответствующем этапе по соответствующему общеобразовательному предмету;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определения победителей и призёров соответствующего этапа;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порядок подведения итогов и награждения победителей и призёров;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программу соответствующего этапа олимпиады;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− финансовое обеспечение проведения соответствующего этапа олимпиады.</a:t>
            </a:r>
            <a:endParaRPr lang="ru-RU" sz="1800" dirty="0">
              <a:solidFill>
                <a:schemeClr val="bg1"/>
              </a:solidFill>
              <a:latin typeface="Panton"/>
            </a:endParaRPr>
          </a:p>
        </p:txBody>
      </p:sp>
    </p:spTree>
    <p:extLst>
      <p:ext uri="{BB962C8B-B14F-4D97-AF65-F5344CB8AC3E}">
        <p14:creationId xmlns:p14="http://schemas.microsoft.com/office/powerpoint/2010/main" val="248498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151746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Функции организатора школьного этапа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endParaRPr lang="ru-RU" sz="36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DD62F-7D04-29D7-656E-FE686C064E95}"/>
              </a:ext>
            </a:extLst>
          </p:cNvPr>
          <p:cNvSpPr txBox="1"/>
          <p:nvPr/>
        </p:nvSpPr>
        <p:spPr>
          <a:xfrm>
            <a:off x="619125" y="1014131"/>
            <a:ext cx="1114107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Утверждение организационно-технологической модели проведения школьного этапа Олимпиады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Формирование оргкомитета школьного этапа Олимпиады, муниципальных предметно-методических комиссий по общеобразовательным предметам, экспертных комиссий по общеобразовательным предметам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Утверждение состава оргкомитета школьного этапа Олимпиады, муниципальных предметно-методических комиссий и экспертных муниципальных предметно-методических комиссий по общеобразовательным предметам, сроков и расписания Олимпиады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Утверждение графика, форм и сроков сдачи отчетной документации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Утверждение требований к организации и проведению школьного этапа Олимпиады по каждому общеобразовательному предмету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Обеспечение хранения олимпиадных заданий по общеобразовательному предмету для школьного этапа Олимпиады с соблюдением конфиденциальности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Информирование руководителей общеобразовательных организаций о сроках проведения и требованиях к организации и проведению школьного этапа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Формирование результатов, определение победителей и призёров школьного этапа Олимпиады по каждому общеобразовательному предмету (рейтинг участников школьного этапа Олимпиады), публикация их на официальном сайте управления образования в сети "Интернет", в том числе протоколов экспертных комиссий Олимпиады по каждому общеобразовательному предмету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Определение квот и проходных баллов на муниципальный этап, информирование общеобразовательных организаций, утверждение приказом, публикация на официальном сайте управления образования в сети "Интернет"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Определение победителей и призеров Олимпиады в соответствии с Порядком определения победителей и призёров школьного этапа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Panton"/>
              </a:rPr>
              <a:t>Составление статистической и аналитической отчетности в соответствии с установленными сроками</a:t>
            </a:r>
          </a:p>
        </p:txBody>
      </p:sp>
    </p:spTree>
    <p:extLst>
      <p:ext uri="{BB962C8B-B14F-4D97-AF65-F5344CB8AC3E}">
        <p14:creationId xmlns:p14="http://schemas.microsoft.com/office/powerpoint/2010/main" val="679507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151746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Функции организационного комитета </a:t>
            </a:r>
          </a:p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школьного этапа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endParaRPr lang="ru-RU" sz="36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1812754"/>
            <a:ext cx="98572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Определяет организационно-технологическую школьного этапа </a:t>
            </a:r>
            <a:r>
              <a:rPr lang="ru-RU" sz="3200" dirty="0" err="1"/>
              <a:t>ВсОШ</a:t>
            </a:r>
            <a:endParaRPr lang="ru-RU" sz="3200" dirty="0"/>
          </a:p>
          <a:p>
            <a:r>
              <a:rPr lang="ru-RU" sz="3200" dirty="0"/>
              <a:t>Обеспечивает организацию и проведение школьного этапа на территории муниципального района/городского округа в соответствии с организационно-технологической моделью и нормативной документацией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95861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151746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Функции общеобразовательных организаций, на базе которых проводится школьный этап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endParaRPr lang="ru-RU" sz="36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431800" y="1197054"/>
            <a:ext cx="11328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Разработка приказа о подготовке и проведении школьного этапа</a:t>
            </a:r>
          </a:p>
          <a:p>
            <a:r>
              <a:rPr lang="ru-RU" dirty="0"/>
              <a:t>Проведение инструктивных совещаний с педагогами, бесед с учащимися, родительских собраний по вопросам организации и проведения  Олимпиады </a:t>
            </a:r>
          </a:p>
          <a:p>
            <a:r>
              <a:rPr lang="ru-RU" dirty="0"/>
              <a:t>Назначение приказом по общеобразовательной организации ответственного за проведение школьного этапа Олимпиады</a:t>
            </a:r>
          </a:p>
          <a:p>
            <a:r>
              <a:rPr lang="ru-RU" dirty="0"/>
              <a:t>Оформление стенда с информацией о порядке поведения Олимпиады</a:t>
            </a:r>
          </a:p>
          <a:p>
            <a:r>
              <a:rPr lang="ru-RU" dirty="0"/>
              <a:t>Подготовка учебных кабинетов к проведению Олимпиады</a:t>
            </a:r>
          </a:p>
          <a:p>
            <a:r>
              <a:rPr lang="ru-RU" dirty="0"/>
              <a:t>Своевременное информирование всех участников образовательного процесса о проведении Олимпиады</a:t>
            </a:r>
          </a:p>
          <a:p>
            <a:r>
              <a:rPr lang="ru-RU" dirty="0"/>
              <a:t>В день проведения школьного этапа Олимпиады по каждому общеобразовательному предмету проведение сопроводительных мероприятий</a:t>
            </a:r>
          </a:p>
          <a:p>
            <a:r>
              <a:rPr lang="ru-RU" dirty="0"/>
              <a:t>Организация работы жюри школьного этапа Олимпиады</a:t>
            </a:r>
          </a:p>
          <a:p>
            <a:r>
              <a:rPr lang="ru-RU" dirty="0" smtClean="0"/>
              <a:t>Оглашение предварительных </a:t>
            </a:r>
            <a:r>
              <a:rPr lang="ru-RU" dirty="0"/>
              <a:t>результатов, формирование протоколов и публикация на сайте ОО (на информационном стенде)</a:t>
            </a:r>
          </a:p>
          <a:p>
            <a:r>
              <a:rPr lang="ru-RU" dirty="0"/>
              <a:t>Организация разбора решений олимпиадных заданий. Показ выполненных олимпиадных заданий очно по запросу участника олимпиады</a:t>
            </a:r>
          </a:p>
          <a:p>
            <a:r>
              <a:rPr lang="ru-RU" dirty="0"/>
              <a:t>Очное проведение процедуры апелляции</a:t>
            </a:r>
          </a:p>
          <a:p>
            <a:r>
              <a:rPr lang="ru-RU" dirty="0"/>
              <a:t>О</a:t>
            </a:r>
            <a:r>
              <a:rPr lang="ru-RU" dirty="0" smtClean="0"/>
              <a:t>глашение </a:t>
            </a:r>
            <a:r>
              <a:rPr lang="ru-RU" dirty="0"/>
              <a:t>результатов апелляции. Размещение на сайте общеобразовательной организации протоколов</a:t>
            </a:r>
          </a:p>
          <a:p>
            <a:r>
              <a:rPr lang="ru-RU" dirty="0"/>
              <a:t>Публикация итоговых результатов Олимпиады на сайте общеобразовательной организации</a:t>
            </a:r>
          </a:p>
          <a:p>
            <a:r>
              <a:rPr lang="ru-RU" dirty="0"/>
              <a:t>Сканирование олимпиадных работ победителей и призеров, их размещение на сайте общеобразовательной организации</a:t>
            </a:r>
          </a:p>
          <a:p>
            <a:r>
              <a:rPr lang="ru-RU" dirty="0"/>
              <a:t>Награждение победителей и призёров школьного этапа Олимпиады </a:t>
            </a:r>
            <a:r>
              <a:rPr lang="ru-RU" dirty="0" smtClean="0"/>
              <a:t>дипломами/грамотами </a:t>
            </a:r>
            <a:r>
              <a:rPr lang="ru-RU" dirty="0"/>
              <a:t>установленного образца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9942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151746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Функции организационного комитета школьного этапа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r>
              <a:rPr lang="ru-RU" sz="3600" b="1" dirty="0">
                <a:solidFill>
                  <a:schemeClr val="bg1"/>
                </a:solidFill>
                <a:latin typeface="Panton"/>
              </a:rPr>
              <a:t> в общеобразовательных организациях</a:t>
            </a: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431800" y="1821894"/>
            <a:ext cx="11328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Обеспечение соблюдения прав участников Олимпиады</a:t>
            </a:r>
          </a:p>
          <a:p>
            <a:r>
              <a:rPr lang="ru-RU" sz="2400" dirty="0"/>
              <a:t>Осуществление общей организации и проведения школьного этапа Олимпиады </a:t>
            </a:r>
          </a:p>
          <a:p>
            <a:r>
              <a:rPr lang="ru-RU" sz="2400" dirty="0"/>
              <a:t>Обеспечение участников олимпиад черновиками, техническими средствами, в соответствии с требованиями к предметам Олимпиады</a:t>
            </a:r>
          </a:p>
          <a:p>
            <a:r>
              <a:rPr lang="ru-RU" sz="2400" dirty="0"/>
              <a:t>Решение конфликтных ситуаций, возникших при проведении Олимпиады</a:t>
            </a:r>
          </a:p>
          <a:p>
            <a:r>
              <a:rPr lang="ru-RU" sz="2400" dirty="0"/>
              <a:t>Осуществление кодирования (обезличивания) олимпиадных работ участников Олимпиады</a:t>
            </a:r>
          </a:p>
          <a:p>
            <a:r>
              <a:rPr lang="ru-RU" sz="2400" dirty="0"/>
              <a:t>Оформление </a:t>
            </a:r>
            <a:r>
              <a:rPr lang="ru-RU" sz="2400" dirty="0" smtClean="0"/>
              <a:t>дипломов/грамот </a:t>
            </a:r>
            <a:r>
              <a:rPr lang="ru-RU" sz="2400" dirty="0"/>
              <a:t>победителей и призеров Олимпиады</a:t>
            </a:r>
          </a:p>
          <a:p>
            <a:r>
              <a:rPr lang="ru-RU" sz="2400" dirty="0"/>
              <a:t>Осуществление информационной поддержки школьного этапа Олимпиады.</a:t>
            </a:r>
          </a:p>
          <a:p>
            <a:r>
              <a:rPr lang="ru-RU" sz="2400" dirty="0"/>
              <a:t>Подготовка предварительных обезличенных протоколов для внесения шифров участников и полученных баллов за выполнение работы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663231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60306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Функции муниципальных </a:t>
            </a:r>
          </a:p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предметно-методических комиссий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endParaRPr lang="ru-RU" sz="36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431800" y="1361118"/>
            <a:ext cx="113284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Разрабатывают требования к организации и проведению школьного этапа Олимпиады по каждому общеобразовательному предмету с учётом методических рекомендаций, подготовленных центральными предметно-методическими комиссиями Олимпиады для текущего года</a:t>
            </a:r>
          </a:p>
          <a:p>
            <a:r>
              <a:rPr lang="ru-RU" sz="2200" dirty="0"/>
              <a:t>Составляют олимпиадные задания, формируют из них комплекты заданий для школьного этапа Олимпиады с учётом методических рекомендаций, подготовленных центральными предметно-методическими комиссиями Олимпиады</a:t>
            </a:r>
          </a:p>
          <a:p>
            <a:r>
              <a:rPr lang="ru-RU" sz="2200" dirty="0"/>
              <a:t>Обеспечивают хранение олимпиадных заданий для школьного этапа Олимпиады на всех этапах их разработки, а также передачи организатору школьного этапа Олимпиады, несут установленную законодательством РФ ответственность за их конфиденциальность </a:t>
            </a:r>
          </a:p>
          <a:p>
            <a:r>
              <a:rPr lang="ru-RU" sz="2200" dirty="0"/>
              <a:t>Формируют комплекты материалов в печатном и электронном виде в сроки, установленные оргкомитетом Олимпиады</a:t>
            </a:r>
          </a:p>
          <a:p>
            <a:r>
              <a:rPr lang="ru-RU" sz="2200" dirty="0"/>
              <a:t>Члены муниципальных предметно-методических комиссий Олимпиады могут входить в состав экспертных комиссий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60600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381285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Функции жюри школьного этапа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endParaRPr lang="ru-RU" sz="36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431800" y="1505816"/>
            <a:ext cx="113284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Осуществление проверки и оценки олимпиадных заданий участников Олимпиады в соответствии с критериями оценивания каждого из заданий (обозначение ошибки только ручкой с красной пастой, обозначения ошибок карандашом не засчитываются, при спорном определении ошибки решение принимает председатель жюри)</a:t>
            </a:r>
          </a:p>
          <a:p>
            <a:r>
              <a:rPr lang="ru-RU" sz="2200" dirty="0"/>
              <a:t>Проведение разбора олимпиадных заданий с участниками Олимпиады, показа олимпиадных заданий</a:t>
            </a:r>
          </a:p>
          <a:p>
            <a:r>
              <a:rPr lang="ru-RU" sz="2200" dirty="0"/>
              <a:t>Заполнение обезличенных предварительных протоколов по шифрам участников с указанием полученных баллов за каждое задание проведенной Олимпиады</a:t>
            </a:r>
          </a:p>
          <a:p>
            <a:r>
              <a:rPr lang="ru-RU" sz="2200" dirty="0" smtClean="0"/>
              <a:t>Оглашение </a:t>
            </a:r>
            <a:r>
              <a:rPr lang="ru-RU" sz="2200" dirty="0"/>
              <a:t>предварительных баллов по результатам выполнения </a:t>
            </a:r>
            <a:r>
              <a:rPr lang="ru-RU" sz="2200" dirty="0" smtClean="0"/>
              <a:t>заданий</a:t>
            </a:r>
          </a:p>
          <a:p>
            <a:r>
              <a:rPr lang="ru-RU" sz="2200" dirty="0" smtClean="0"/>
              <a:t>Формирование </a:t>
            </a:r>
            <a:r>
              <a:rPr lang="ru-RU" sz="2200" dirty="0"/>
              <a:t>протоколов заседания жюри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58545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704450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Функции апелляционных комиссий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endParaRPr lang="ru-RU" sz="36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2" name="Shape 282">
            <a:extLst>
              <a:ext uri="{FF2B5EF4-FFF2-40B4-BE49-F238E27FC236}">
                <a16:creationId xmlns:a16="http://schemas.microsoft.com/office/drawing/2014/main" id="{8B8631A4-F3A3-DBE3-0894-F6CFC814E41F}"/>
              </a:ext>
            </a:extLst>
          </p:cNvPr>
          <p:cNvSpPr txBox="1"/>
          <p:nvPr/>
        </p:nvSpPr>
        <p:spPr>
          <a:xfrm>
            <a:off x="431800" y="2450696"/>
            <a:ext cx="11328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Рассмотрение апелляционных заявлений участников</a:t>
            </a:r>
          </a:p>
          <a:p>
            <a:r>
              <a:rPr lang="ru-RU" sz="2800" dirty="0"/>
              <a:t>Составление предварительных протоколов по результатам проведенных апелляций с внесением измененных баллов за задания</a:t>
            </a:r>
          </a:p>
          <a:p>
            <a:r>
              <a:rPr lang="ru-RU" sz="2800" dirty="0" smtClean="0"/>
              <a:t>Оглашение </a:t>
            </a:r>
            <a:r>
              <a:rPr lang="ru-RU" sz="2800" dirty="0"/>
              <a:t>результатов апелляций </a:t>
            </a:r>
            <a:endParaRPr lang="ru-RU" sz="2800" dirty="0" smtClean="0"/>
          </a:p>
          <a:p>
            <a:r>
              <a:rPr lang="ru-RU" sz="2800" dirty="0" smtClean="0"/>
              <a:t>Формирование </a:t>
            </a:r>
            <a:r>
              <a:rPr lang="ru-RU" sz="2800" dirty="0"/>
              <a:t>протоколов заседания апелляционных комиссий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783118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704450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Функции экспертных комиссий </a:t>
            </a:r>
            <a:r>
              <a:rPr lang="ru-RU" sz="3600" b="1" dirty="0" err="1" smtClean="0">
                <a:solidFill>
                  <a:schemeClr val="bg1"/>
                </a:solidFill>
                <a:latin typeface="Panton"/>
              </a:rPr>
              <a:t>ВсОШ</a:t>
            </a:r>
            <a:endParaRPr lang="ru-RU" sz="36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2" name="Shape 282">
            <a:extLst>
              <a:ext uri="{FF2B5EF4-FFF2-40B4-BE49-F238E27FC236}">
                <a16:creationId xmlns:a16="http://schemas.microsoft.com/office/drawing/2014/main" id="{8B8631A4-F3A3-DBE3-0894-F6CFC814E41F}"/>
              </a:ext>
            </a:extLst>
          </p:cNvPr>
          <p:cNvSpPr txBox="1"/>
          <p:nvPr/>
        </p:nvSpPr>
        <p:spPr>
          <a:xfrm>
            <a:off x="431800" y="2450696"/>
            <a:ext cx="113284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Осуществление функций выборочной перепроверки работ участников Олимпиады</a:t>
            </a:r>
          </a:p>
          <a:p>
            <a:r>
              <a:rPr lang="ru-RU" sz="2800" dirty="0"/>
              <a:t>По итогам перепроверки внесение измененных баллов в </a:t>
            </a:r>
            <a:r>
              <a:rPr lang="ru-RU" sz="2800" dirty="0" smtClean="0"/>
              <a:t>публикацию результатов </a:t>
            </a:r>
            <a:r>
              <a:rPr lang="ru-RU" sz="2800" dirty="0"/>
              <a:t>участников Олимпиады</a:t>
            </a:r>
          </a:p>
          <a:p>
            <a:r>
              <a:rPr lang="ru-RU" sz="2800" dirty="0"/>
              <a:t>Формирование протоколов экспертных комиссий</a:t>
            </a:r>
          </a:p>
          <a:p>
            <a:r>
              <a:rPr lang="ru-RU" sz="2800" dirty="0"/>
              <a:t>Подготовка аналитического отчета по результатам </a:t>
            </a:r>
            <a:r>
              <a:rPr lang="ru-RU" sz="2800" dirty="0" smtClean="0"/>
              <a:t>выборочной перепроверки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561491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294640" y="237156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Функции организаторов в аудитории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endParaRPr lang="ru-RU" sz="36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2" name="Shape 282">
            <a:extLst>
              <a:ext uri="{FF2B5EF4-FFF2-40B4-BE49-F238E27FC236}">
                <a16:creationId xmlns:a16="http://schemas.microsoft.com/office/drawing/2014/main" id="{8B8631A4-F3A3-DBE3-0894-F6CFC814E41F}"/>
              </a:ext>
            </a:extLst>
          </p:cNvPr>
          <p:cNvSpPr txBox="1"/>
          <p:nvPr/>
        </p:nvSpPr>
        <p:spPr>
          <a:xfrm>
            <a:off x="431800" y="1119757"/>
            <a:ext cx="11328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В день проведения Олимпиады организаторы в аудиториях должны:</a:t>
            </a:r>
          </a:p>
          <a:p>
            <a:r>
              <a:rPr lang="ru-RU" dirty="0"/>
              <a:t>Пройти инструктаж и получить у представителя оргкомитета школьного этапа Олимпиады списки распределения участников Олимпиады по аудиториям</a:t>
            </a:r>
          </a:p>
          <a:p>
            <a:r>
              <a:rPr lang="ru-RU" dirty="0"/>
              <a:t>Организовать прием участников в аудиториях</a:t>
            </a:r>
          </a:p>
          <a:p>
            <a:r>
              <a:rPr lang="ru-RU" dirty="0"/>
              <a:t>Раздать черновики участникам Олимпиады</a:t>
            </a:r>
          </a:p>
          <a:p>
            <a:r>
              <a:rPr lang="ru-RU" dirty="0"/>
              <a:t>Выдать олимпиадные материалы</a:t>
            </a:r>
          </a:p>
          <a:p>
            <a:r>
              <a:rPr lang="ru-RU" dirty="0"/>
              <a:t>Проконтролировать, чтобы все участники Олимпиады заполнили титульные листы</a:t>
            </a:r>
          </a:p>
          <a:p>
            <a:r>
              <a:rPr lang="ru-RU" dirty="0"/>
              <a:t>Зафиксировать время начала и окончания выполнения олимпиадных заданий на доске. За 15 и за 5 минут до окончания работы ответственный в аудитории должен напомнить об оставшемся времени</a:t>
            </a:r>
          </a:p>
          <a:p>
            <a:r>
              <a:rPr lang="ru-RU" dirty="0"/>
              <a:t>Обеспечивать дисциплину и порядок в аудитории </a:t>
            </a:r>
          </a:p>
          <a:p>
            <a:r>
              <a:rPr lang="ru-RU" dirty="0"/>
              <a:t>Проконтролировать выполнение требований к оформлению олимпиадных работ</a:t>
            </a:r>
          </a:p>
          <a:p>
            <a:r>
              <a:rPr lang="ru-RU" dirty="0"/>
              <a:t>Все работы оформляются на материалах, предоставляемых оргкомитетом Олимпиады</a:t>
            </a:r>
          </a:p>
          <a:p>
            <a:r>
              <a:rPr lang="ru-RU" dirty="0" smtClean="0"/>
              <a:t>Черновики </a:t>
            </a:r>
            <a:r>
              <a:rPr lang="ru-RU" dirty="0"/>
              <a:t>не подписываются, в них нельзя делать какие-либо пометки, не относящиеся к решению заданий</a:t>
            </a:r>
          </a:p>
          <a:p>
            <a:r>
              <a:rPr lang="ru-RU" dirty="0"/>
              <a:t>Олимпиадными заданиями участник может пользоваться как рабочим материалом, т.е. делать любые пометки, подчёркивания и т.д.</a:t>
            </a:r>
          </a:p>
          <a:p>
            <a:r>
              <a:rPr lang="ru-RU" dirty="0"/>
              <a:t>После выполнения заданий листы ответов, черновики передаются организатору в аудитории</a:t>
            </a:r>
          </a:p>
          <a:p>
            <a:r>
              <a:rPr lang="ru-RU" dirty="0"/>
              <a:t>Организатор в аудитории запаковывает все выполненные олимпиадные задания </a:t>
            </a:r>
            <a:r>
              <a:rPr lang="ru-RU" dirty="0" smtClean="0"/>
              <a:t>и черновики </a:t>
            </a:r>
            <a:r>
              <a:rPr lang="ru-RU" dirty="0"/>
              <a:t>в специальный </a:t>
            </a:r>
            <a:r>
              <a:rPr lang="ru-RU" dirty="0" smtClean="0"/>
              <a:t>конверт </a:t>
            </a:r>
            <a:r>
              <a:rPr lang="ru-RU" dirty="0"/>
              <a:t>и передают его представителю школьного оргкомитета </a:t>
            </a:r>
          </a:p>
          <a:p>
            <a:r>
              <a:rPr lang="ru-RU" dirty="0"/>
              <a:t>Если участник Олимпиады нарушил требования к проведению Олимпиады, организаторы в аудитории, совместно с представителем оргкомитета, составляют акт об удалении участника из аудитории и аннулировании олимпиадной работы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069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168739" y="162244"/>
            <a:ext cx="119053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Нормативные документы проведения </a:t>
            </a:r>
            <a:r>
              <a:rPr lang="ru-RU" sz="4000" b="1" dirty="0" err="1">
                <a:solidFill>
                  <a:schemeClr val="bg1"/>
                </a:solidFill>
                <a:latin typeface="Panton"/>
              </a:rPr>
              <a:t>ВсОШ</a:t>
            </a:r>
            <a:r>
              <a:rPr lang="ru-RU" sz="4000" b="1" dirty="0">
                <a:solidFill>
                  <a:schemeClr val="bg1"/>
                </a:solidFill>
                <a:latin typeface="Panton"/>
              </a:rPr>
              <a:t> </a:t>
            </a:r>
          </a:p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в 2024/2025 учебном году</a:t>
            </a: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 fontScale="92500" lnSpcReduction="10000"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Федеральный, региональный уровень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• Федеральный закон от 01.09.2013 г. № 273-ФЗ «Об образовании в Российской Федерации» (ст. 77)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• Приказ Министерства просвещения Российской Федерации от 27.11.2020 г. № 678 «Об утверждении Порядка проведения всероссийской олимпиады школьников»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• Приказ Министерством образования, науки и молодежи Республики Крым от 19.06.2024 № 973 «Об итогах проведения всероссийской олимпиады школьников 2023/2024 учебном году в Республике Крым»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• Приказ Министерством образования, науки и молодежи Республики Крым от 31.07.2024 № 1166 «О проведении школьного этапа всероссийской олимпиады школьников в 2024/2025 учебном году в Республике Крым»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• </a:t>
            </a: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Приказ Министерством образования, науки и молодежи Республики Крым от 30.08.2024 № 1334 «О проведении школьного этапа всероссийской олимпиады школьников в 2024/2025 учебном году на технологической платформе «</a:t>
            </a:r>
            <a:r>
              <a:rPr lang="ru-RU" sz="2000" b="1" dirty="0" err="1">
                <a:solidFill>
                  <a:schemeClr val="bg1"/>
                </a:solidFill>
                <a:latin typeface="Panton"/>
                <a:ea typeface="Panton"/>
                <a:cs typeface="Panton"/>
              </a:rPr>
              <a:t>Сириус.Курсы</a:t>
            </a: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• Соглашение о сотрудничестве в области проведения школьного этапа всероссийской олимпиады школьников в 2024/2025 учебном году между Министерством образования, науки и молодежи Республики Крым и Образовательным Фондом «Талант и успех» (ОЦ «Сириус», федеральная территория «Сириус»)</a:t>
            </a: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</p:spTree>
    <p:extLst>
      <p:ext uri="{BB962C8B-B14F-4D97-AF65-F5344CB8AC3E}">
        <p14:creationId xmlns:p14="http://schemas.microsoft.com/office/powerpoint/2010/main" val="169463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106680" y="389556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Организационно-технологическая модель школьного этапа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r>
              <a:rPr lang="ru-RU" sz="3600" b="1" dirty="0">
                <a:solidFill>
                  <a:schemeClr val="bg1"/>
                </a:solidFill>
                <a:latin typeface="Panton"/>
              </a:rPr>
              <a:t> (дополнительное содержание)</a:t>
            </a:r>
          </a:p>
        </p:txBody>
      </p:sp>
      <p:sp>
        <p:nvSpPr>
          <p:cNvPr id="3" name="Shape 282">
            <a:extLst>
              <a:ext uri="{FF2B5EF4-FFF2-40B4-BE49-F238E27FC236}">
                <a16:creationId xmlns:a16="http://schemas.microsoft.com/office/drawing/2014/main" id="{2D50520E-AC0B-59B7-F16D-A00176778A57}"/>
              </a:ext>
            </a:extLst>
          </p:cNvPr>
          <p:cNvSpPr txBox="1"/>
          <p:nvPr/>
        </p:nvSpPr>
        <p:spPr>
          <a:xfrm>
            <a:off x="751840" y="1896997"/>
            <a:ext cx="11328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Права и обязанности участников Олимпиады</a:t>
            </a:r>
          </a:p>
          <a:p>
            <a:r>
              <a:rPr lang="ru-RU" sz="2800" dirty="0"/>
              <a:t>Порядок проверки олимпиадных заданий</a:t>
            </a:r>
          </a:p>
          <a:p>
            <a:r>
              <a:rPr lang="ru-RU" sz="2800" dirty="0"/>
              <a:t>Порядок проведения выборочной перепроверки олимпиадных работ участников школьного этапа </a:t>
            </a:r>
          </a:p>
          <a:p>
            <a:r>
              <a:rPr lang="ru-RU" sz="2800" dirty="0"/>
              <a:t>Порядок определения победителей и призёров школьного этапа</a:t>
            </a:r>
          </a:p>
          <a:p>
            <a:r>
              <a:rPr lang="ru-RU" sz="2800" dirty="0"/>
              <a:t>Порядок разбора олимпиадных заданий</a:t>
            </a:r>
          </a:p>
          <a:p>
            <a:r>
              <a:rPr lang="ru-RU" sz="2800" dirty="0"/>
              <a:t>Процедура показа олимпиадных работ</a:t>
            </a:r>
          </a:p>
          <a:p>
            <a:r>
              <a:rPr lang="ru-RU" sz="2800" dirty="0"/>
              <a:t>Порядок проведения апелляции по результатам проверки заданий</a:t>
            </a:r>
          </a:p>
          <a:p>
            <a:r>
              <a:rPr lang="ru-RU" sz="2800" dirty="0"/>
              <a:t>Подведение итогов школьного этапа олимпиады</a:t>
            </a:r>
          </a:p>
        </p:txBody>
      </p:sp>
    </p:spTree>
    <p:extLst>
      <p:ext uri="{BB962C8B-B14F-4D97-AF65-F5344CB8AC3E}">
        <p14:creationId xmlns:p14="http://schemas.microsoft.com/office/powerpoint/2010/main" val="2837405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65574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Чек-лист проведения школьного этапа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endParaRPr lang="ru-RU" sz="36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3" name="Shape 282">
            <a:extLst>
              <a:ext uri="{FF2B5EF4-FFF2-40B4-BE49-F238E27FC236}">
                <a16:creationId xmlns:a16="http://schemas.microsoft.com/office/drawing/2014/main" id="{2D50520E-AC0B-59B7-F16D-A00176778A57}"/>
              </a:ext>
            </a:extLst>
          </p:cNvPr>
          <p:cNvSpPr txBox="1"/>
          <p:nvPr/>
        </p:nvSpPr>
        <p:spPr>
          <a:xfrm>
            <a:off x="195309" y="711905"/>
            <a:ext cx="1188493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Издание локального нормативного акта (приказа) о проведении школьного этапа </a:t>
            </a:r>
            <a:r>
              <a:rPr lang="ru-RU" sz="1400" dirty="0" err="1"/>
              <a:t>ВсОШ</a:t>
            </a:r>
            <a:r>
              <a:rPr lang="ru-RU" sz="1400" dirty="0"/>
              <a:t> на территории общеобразовательной </a:t>
            </a:r>
            <a:r>
              <a:rPr lang="ru-RU" sz="1400" dirty="0" smtClean="0"/>
              <a:t>организации</a:t>
            </a:r>
          </a:p>
          <a:p>
            <a:r>
              <a:rPr lang="ru-RU" sz="1400" dirty="0" smtClean="0"/>
              <a:t>Прием заявлений родителей / законных представителей обучающихся об участии в школьном этапе </a:t>
            </a:r>
            <a:r>
              <a:rPr lang="ru-RU" sz="1400" dirty="0" err="1" smtClean="0"/>
              <a:t>ВсОШ</a:t>
            </a:r>
            <a:r>
              <a:rPr lang="ru-RU" sz="1400" dirty="0" smtClean="0"/>
              <a:t>, </a:t>
            </a:r>
            <a:r>
              <a:rPr lang="ru-RU" sz="1400" dirty="0"/>
              <a:t>с учетом особенностей проведения для лиц </a:t>
            </a:r>
            <a:r>
              <a:rPr lang="ru-RU" sz="1400" dirty="0" smtClean="0"/>
              <a:t>ОВЗ (справка)</a:t>
            </a:r>
          </a:p>
          <a:p>
            <a:r>
              <a:rPr lang="ru-RU" sz="1400" dirty="0" smtClean="0"/>
              <a:t>Сбор </a:t>
            </a:r>
            <a:r>
              <a:rPr lang="ru-RU" sz="1400" dirty="0"/>
              <a:t>согласий на обработку персональных данных обучающихся от родителей / законных представителей обучающихся</a:t>
            </a:r>
          </a:p>
          <a:p>
            <a:r>
              <a:rPr lang="ru-RU" sz="1400" dirty="0"/>
              <a:t>Регистрация участников школьного этапа </a:t>
            </a:r>
            <a:r>
              <a:rPr lang="ru-RU" sz="1400" dirty="0" err="1"/>
              <a:t>ВсОШ</a:t>
            </a:r>
            <a:r>
              <a:rPr lang="ru-RU" sz="1400" dirty="0"/>
              <a:t> (не позднее, чем за </a:t>
            </a:r>
            <a:r>
              <a:rPr lang="ru-RU" sz="1400" dirty="0" smtClean="0"/>
              <a:t>3 дня </a:t>
            </a:r>
            <a:r>
              <a:rPr lang="ru-RU" sz="1400" dirty="0"/>
              <a:t>до начала Олимпиады)</a:t>
            </a:r>
          </a:p>
          <a:p>
            <a:r>
              <a:rPr lang="ru-RU" sz="1400" dirty="0"/>
              <a:t>Информирование участников и родителей / законных представителей участников о сроках и порядке проведения школьного этапа </a:t>
            </a:r>
            <a:r>
              <a:rPr lang="ru-RU" sz="1400" dirty="0" err="1"/>
              <a:t>ВсОШ</a:t>
            </a:r>
            <a:endParaRPr lang="ru-RU" sz="1400" dirty="0"/>
          </a:p>
          <a:p>
            <a:r>
              <a:rPr lang="ru-RU" sz="1400" dirty="0"/>
              <a:t>Получение комплектов заданий от организатора Олимпиады</a:t>
            </a:r>
          </a:p>
          <a:p>
            <a:r>
              <a:rPr lang="ru-RU" sz="1400" dirty="0"/>
              <a:t>Проведение Олимпиады в соответствии с требованиями по предмету</a:t>
            </a:r>
          </a:p>
          <a:p>
            <a:r>
              <a:rPr lang="ru-RU" sz="1400" dirty="0"/>
              <a:t>Кодирование (обезличивание) работ участников </a:t>
            </a:r>
          </a:p>
          <a:p>
            <a:r>
              <a:rPr lang="ru-RU" sz="1400" dirty="0"/>
              <a:t>Получение ответов и критериев оценки заданий от организатора Олимпиады </a:t>
            </a:r>
          </a:p>
          <a:p>
            <a:r>
              <a:rPr lang="ru-RU" sz="1400" dirty="0"/>
              <a:t>Проверка олимпиадных работ</a:t>
            </a:r>
          </a:p>
          <a:p>
            <a:r>
              <a:rPr lang="ru-RU" sz="1400" dirty="0"/>
              <a:t>Составление предварительных протоколов жюри</a:t>
            </a:r>
          </a:p>
          <a:p>
            <a:r>
              <a:rPr lang="ru-RU" sz="1400" dirty="0" smtClean="0"/>
              <a:t>Публикация </a:t>
            </a:r>
            <a:r>
              <a:rPr lang="ru-RU" sz="1400" dirty="0"/>
              <a:t>результатов </a:t>
            </a:r>
            <a:r>
              <a:rPr lang="ru-RU" sz="1400" dirty="0" smtClean="0"/>
              <a:t>участников</a:t>
            </a:r>
            <a:endParaRPr lang="ru-RU" sz="1400" dirty="0"/>
          </a:p>
          <a:p>
            <a:r>
              <a:rPr lang="ru-RU" sz="1400" dirty="0"/>
              <a:t>Формирование, печать и подписание первичных протоколов жюри</a:t>
            </a:r>
          </a:p>
          <a:p>
            <a:r>
              <a:rPr lang="ru-RU" sz="1400" dirty="0"/>
              <a:t>Публикация первичных результатов и протоколов жюри на сайте общеобразовательной организации</a:t>
            </a:r>
          </a:p>
          <a:p>
            <a:r>
              <a:rPr lang="ru-RU" sz="1400" dirty="0"/>
              <a:t>Формирование итоговых результатов школьного этапа </a:t>
            </a:r>
            <a:r>
              <a:rPr lang="ru-RU" sz="1400" dirty="0" err="1"/>
              <a:t>ВсОШ</a:t>
            </a:r>
            <a:endParaRPr lang="ru-RU" sz="1400" dirty="0"/>
          </a:p>
          <a:p>
            <a:r>
              <a:rPr lang="ru-RU" sz="1400" dirty="0"/>
              <a:t>Разбор олимпиадных заданий и проведение процедуры показа олимпиадных работ в общеобразовательной организации</a:t>
            </a:r>
          </a:p>
          <a:p>
            <a:r>
              <a:rPr lang="ru-RU" sz="1400" dirty="0"/>
              <a:t>Прием и регистрация заявлений на апелляцию</a:t>
            </a:r>
          </a:p>
          <a:p>
            <a:r>
              <a:rPr lang="ru-RU" sz="1400" dirty="0"/>
              <a:t>Передача олимпиадных работ, выбранных для перепроверки, организатору школьного этапа </a:t>
            </a:r>
            <a:r>
              <a:rPr lang="ru-RU" sz="1400" dirty="0" err="1"/>
              <a:t>ВсОШ</a:t>
            </a:r>
            <a:endParaRPr lang="ru-RU" sz="1400" dirty="0"/>
          </a:p>
          <a:p>
            <a:r>
              <a:rPr lang="ru-RU" sz="1400" dirty="0"/>
              <a:t>Проведение заседания апелляционной комиссии в общеобразовательной организации</a:t>
            </a:r>
          </a:p>
          <a:p>
            <a:r>
              <a:rPr lang="ru-RU" sz="1400" dirty="0" smtClean="0"/>
              <a:t>Публикация </a:t>
            </a:r>
            <a:r>
              <a:rPr lang="ru-RU" sz="1400" dirty="0"/>
              <a:t>результатов работы апелляционной комиссии </a:t>
            </a:r>
            <a:endParaRPr lang="ru-RU" sz="1400" dirty="0" smtClean="0"/>
          </a:p>
          <a:p>
            <a:r>
              <a:rPr lang="ru-RU" sz="1400" dirty="0" smtClean="0"/>
              <a:t>Формирование</a:t>
            </a:r>
            <a:r>
              <a:rPr lang="ru-RU" sz="1400" dirty="0"/>
              <a:t>, печать и подписание протоколов заседания апелляционной комиссии</a:t>
            </a:r>
          </a:p>
          <a:p>
            <a:r>
              <a:rPr lang="ru-RU" sz="1400" dirty="0"/>
              <a:t>Публикация итоговых результатов и протоколов апелляционных комиссий на сайте общеобразовательной организации</a:t>
            </a:r>
          </a:p>
          <a:p>
            <a:r>
              <a:rPr lang="ru-RU" sz="1400" dirty="0"/>
              <a:t>Подведение итогов школьного этапа </a:t>
            </a:r>
            <a:r>
              <a:rPr lang="ru-RU" sz="1400" dirty="0" err="1"/>
              <a:t>ВсОШ</a:t>
            </a:r>
            <a:endParaRPr lang="ru-RU" sz="1400" dirty="0"/>
          </a:p>
          <a:p>
            <a:r>
              <a:rPr lang="ru-RU" sz="1400" dirty="0"/>
              <a:t>Подготовка </a:t>
            </a:r>
            <a:r>
              <a:rPr lang="ru-RU" sz="1400" dirty="0" smtClean="0"/>
              <a:t>дипломов/грамот </a:t>
            </a:r>
            <a:r>
              <a:rPr lang="ru-RU" sz="1400" dirty="0"/>
              <a:t>победителей и призеров школьного этапа </a:t>
            </a:r>
            <a:r>
              <a:rPr lang="ru-RU" sz="1400" dirty="0" err="1"/>
              <a:t>ВсОШ</a:t>
            </a:r>
            <a:endParaRPr lang="ru-RU" sz="1400" dirty="0"/>
          </a:p>
          <a:p>
            <a:r>
              <a:rPr lang="ru-RU" sz="1400" dirty="0"/>
              <a:t>Проведение церемонии награждения победителей и призеров школьного этапа </a:t>
            </a:r>
            <a:r>
              <a:rPr lang="ru-RU" sz="1400" dirty="0" err="1"/>
              <a:t>ВсОШ</a:t>
            </a:r>
            <a:endParaRPr lang="ru-RU" sz="1400" dirty="0"/>
          </a:p>
          <a:p>
            <a:r>
              <a:rPr lang="ru-RU" sz="1400" dirty="0"/>
              <a:t>Формирование и передача организатору Олимпиады отчета о проведении школьного этапа </a:t>
            </a:r>
            <a:r>
              <a:rPr lang="ru-RU" sz="1400" dirty="0" err="1"/>
              <a:t>ВсОШ</a:t>
            </a:r>
            <a:r>
              <a:rPr lang="ru-RU" sz="1400" dirty="0"/>
              <a:t> в общеобразовательной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123619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371626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Локальные акты по </a:t>
            </a:r>
            <a:r>
              <a:rPr lang="ru-RU" sz="3600" b="1" dirty="0" err="1">
                <a:solidFill>
                  <a:schemeClr val="bg1"/>
                </a:solidFill>
                <a:latin typeface="Panton"/>
              </a:rPr>
              <a:t>ВсОШ</a:t>
            </a:r>
            <a:r>
              <a:rPr lang="ru-RU" sz="3600" b="1" dirty="0">
                <a:solidFill>
                  <a:schemeClr val="bg1"/>
                </a:solidFill>
                <a:latin typeface="Panton"/>
              </a:rPr>
              <a:t> в общеобразовательных организациях</a:t>
            </a:r>
          </a:p>
        </p:txBody>
      </p:sp>
      <p:sp>
        <p:nvSpPr>
          <p:cNvPr id="3" name="Shape 282">
            <a:extLst>
              <a:ext uri="{FF2B5EF4-FFF2-40B4-BE49-F238E27FC236}">
                <a16:creationId xmlns:a16="http://schemas.microsoft.com/office/drawing/2014/main" id="{2D50520E-AC0B-59B7-F16D-A00176778A57}"/>
              </a:ext>
            </a:extLst>
          </p:cNvPr>
          <p:cNvSpPr txBox="1"/>
          <p:nvPr/>
        </p:nvSpPr>
        <p:spPr>
          <a:xfrm>
            <a:off x="914400" y="1801167"/>
            <a:ext cx="1110727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Справка </a:t>
            </a:r>
            <a:r>
              <a:rPr lang="ru-RU" sz="2400" dirty="0"/>
              <a:t>по итогам школьного этапа </a:t>
            </a:r>
            <a:r>
              <a:rPr lang="ru-RU" sz="2400" dirty="0" err="1"/>
              <a:t>ВсОШ</a:t>
            </a:r>
            <a:r>
              <a:rPr lang="ru-RU" sz="2400" dirty="0"/>
              <a:t> (предшествующий год)</a:t>
            </a:r>
          </a:p>
          <a:p>
            <a:r>
              <a:rPr lang="ru-RU" sz="2400" dirty="0"/>
              <a:t>Приказ об итогах школьного этапа </a:t>
            </a:r>
            <a:r>
              <a:rPr lang="ru-RU" sz="2400" dirty="0" err="1"/>
              <a:t>ВсОШ</a:t>
            </a:r>
            <a:r>
              <a:rPr lang="ru-RU" sz="2400" dirty="0"/>
              <a:t> (предшествующий год)</a:t>
            </a:r>
          </a:p>
          <a:p>
            <a:r>
              <a:rPr lang="ru-RU" sz="2400" dirty="0" smtClean="0"/>
              <a:t>Приказы </a:t>
            </a:r>
            <a:r>
              <a:rPr lang="ru-RU" sz="2400" dirty="0"/>
              <a:t>о подготовке </a:t>
            </a:r>
            <a:r>
              <a:rPr lang="ru-RU" sz="2400" dirty="0" smtClean="0"/>
              <a:t>и проведении </a:t>
            </a:r>
            <a:r>
              <a:rPr lang="ru-RU" sz="2400" dirty="0"/>
              <a:t>школьного этапа </a:t>
            </a:r>
            <a:r>
              <a:rPr lang="ru-RU" sz="2400" dirty="0" err="1"/>
              <a:t>ВсОШ</a:t>
            </a:r>
            <a:r>
              <a:rPr lang="ru-RU" sz="2400" dirty="0"/>
              <a:t> </a:t>
            </a:r>
          </a:p>
          <a:p>
            <a:r>
              <a:rPr lang="ru-RU" sz="2400" dirty="0"/>
              <a:t>Справка по итогам школьного этапа </a:t>
            </a:r>
            <a:r>
              <a:rPr lang="ru-RU" sz="2400" dirty="0" err="1"/>
              <a:t>ВсОШ</a:t>
            </a:r>
            <a:endParaRPr lang="ru-RU" sz="2400" dirty="0"/>
          </a:p>
          <a:p>
            <a:r>
              <a:rPr lang="ru-RU" sz="2400" dirty="0"/>
              <a:t>Приказ об участии в муниципальном этапе </a:t>
            </a:r>
            <a:r>
              <a:rPr lang="ru-RU" sz="2400" dirty="0" err="1"/>
              <a:t>ВсОШ</a:t>
            </a:r>
            <a:endParaRPr lang="ru-RU" sz="2400" dirty="0"/>
          </a:p>
          <a:p>
            <a:r>
              <a:rPr lang="ru-RU" sz="2400" dirty="0"/>
              <a:t>Справка по итогам муниципального этапа </a:t>
            </a:r>
            <a:r>
              <a:rPr lang="ru-RU" sz="2400" dirty="0" err="1"/>
              <a:t>ВсОШ</a:t>
            </a:r>
            <a:endParaRPr lang="ru-RU" sz="2400" dirty="0"/>
          </a:p>
          <a:p>
            <a:r>
              <a:rPr lang="ru-RU" sz="2400" dirty="0"/>
              <a:t>Приказ об участии в региональном этапе </a:t>
            </a:r>
            <a:r>
              <a:rPr lang="ru-RU" sz="2400" dirty="0" err="1"/>
              <a:t>ВсОШ</a:t>
            </a:r>
            <a:endParaRPr lang="ru-RU" sz="2400" dirty="0"/>
          </a:p>
          <a:p>
            <a:r>
              <a:rPr lang="ru-RU" sz="2400" dirty="0"/>
              <a:t>Справка по итогам регионального этапа </a:t>
            </a:r>
            <a:r>
              <a:rPr lang="ru-RU" sz="2400" dirty="0" err="1"/>
              <a:t>ВсОШ</a:t>
            </a:r>
            <a:endParaRPr lang="ru-RU" sz="2400" dirty="0"/>
          </a:p>
          <a:p>
            <a:r>
              <a:rPr lang="ru-RU" sz="2400" dirty="0"/>
              <a:t>Приказ о награждении победителей олимпиад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890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E2C5AF-4141-8E14-DD96-8063CE81D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955" y="291381"/>
            <a:ext cx="5469382" cy="62050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41AAC0-7A12-DBA2-6A42-94687EF2B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82" y="291382"/>
            <a:ext cx="5346924" cy="62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9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2F6F45-D5DA-8F12-FFDE-A28C02F72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05" y="523200"/>
            <a:ext cx="4286848" cy="56681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28E258-AD18-E1E0-9DDE-F91F5B131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932" y="304364"/>
            <a:ext cx="4382112" cy="6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90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0" y="371626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dirty="0">
                <a:solidFill>
                  <a:schemeClr val="bg1"/>
                </a:solidFill>
                <a:latin typeface="Panton"/>
              </a:rPr>
              <a:t>Особое внимание необходимо обратить на:</a:t>
            </a:r>
          </a:p>
        </p:txBody>
      </p:sp>
      <p:sp>
        <p:nvSpPr>
          <p:cNvPr id="3" name="Shape 282">
            <a:extLst>
              <a:ext uri="{FF2B5EF4-FFF2-40B4-BE49-F238E27FC236}">
                <a16:creationId xmlns:a16="http://schemas.microsoft.com/office/drawing/2014/main" id="{2D50520E-AC0B-59B7-F16D-A00176778A57}"/>
              </a:ext>
            </a:extLst>
          </p:cNvPr>
          <p:cNvSpPr txBox="1"/>
          <p:nvPr/>
        </p:nvSpPr>
        <p:spPr>
          <a:xfrm>
            <a:off x="542365" y="1477317"/>
            <a:ext cx="1110727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285750" indent="-285750" algn="just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Panton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Итоговые приказы и аналитические данные </a:t>
            </a:r>
            <a:r>
              <a:rPr lang="ru-RU" sz="2400" dirty="0" err="1"/>
              <a:t>ВсОШ</a:t>
            </a:r>
            <a:r>
              <a:rPr lang="ru-RU" sz="2400" dirty="0"/>
              <a:t> 2024 года по МОНМ и ОМС</a:t>
            </a:r>
          </a:p>
          <a:p>
            <a:r>
              <a:rPr lang="ru-RU" sz="2400" dirty="0"/>
              <a:t>Объективность оценивания </a:t>
            </a:r>
            <a:r>
              <a:rPr lang="ru-RU" sz="2400" dirty="0" err="1"/>
              <a:t>ВсОШ</a:t>
            </a:r>
            <a:r>
              <a:rPr lang="ru-RU" sz="2400" dirty="0"/>
              <a:t> школьного и муниципального этапов</a:t>
            </a:r>
          </a:p>
          <a:p>
            <a:r>
              <a:rPr lang="ru-RU" sz="2400" dirty="0"/>
              <a:t>Информационное сопровождение </a:t>
            </a:r>
            <a:r>
              <a:rPr lang="ru-RU" sz="2400" dirty="0" err="1"/>
              <a:t>ВсОШ</a:t>
            </a:r>
            <a:r>
              <a:rPr lang="ru-RU" sz="2400" dirty="0"/>
              <a:t> в </a:t>
            </a:r>
            <a:r>
              <a:rPr lang="ru-RU" sz="2400" dirty="0" err="1"/>
              <a:t>Сферуме</a:t>
            </a:r>
            <a:r>
              <a:rPr lang="ru-RU" sz="2400" dirty="0"/>
              <a:t>, на официальных сайтах ОО, ОМС и методических служб</a:t>
            </a:r>
          </a:p>
          <a:p>
            <a:r>
              <a:rPr lang="ru-RU" sz="2400" dirty="0"/>
              <a:t>Подготовка к участию и высокому результату участников </a:t>
            </a:r>
            <a:r>
              <a:rPr lang="ru-RU" sz="2400" dirty="0" err="1"/>
              <a:t>ВсОШ</a:t>
            </a:r>
            <a:endParaRPr lang="ru-RU" sz="2400" dirty="0"/>
          </a:p>
          <a:p>
            <a:r>
              <a:rPr lang="ru-RU" sz="2400" dirty="0"/>
              <a:t>Разбор заданий прошлых лет</a:t>
            </a:r>
          </a:p>
          <a:p>
            <a:r>
              <a:rPr lang="ru-RU" sz="2400" dirty="0"/>
              <a:t>Направление на олимпиадные смены Импульса </a:t>
            </a:r>
          </a:p>
          <a:p>
            <a:r>
              <a:rPr lang="ru-RU" sz="2400" dirty="0"/>
              <a:t>Функционирование «межшкольных факультативов» на основании договоров о сетевой форме реализации образовательных программ и партнерских соглашений для подготовки обучающихся ко всем этапам всероссийской олимпиады школьников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7888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76C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50A908D2-AF89-4F7B-80F4-1FA3B5C750A4}"/>
              </a:ext>
            </a:extLst>
          </p:cNvPr>
          <p:cNvSpPr txBox="1">
            <a:spLocks/>
          </p:cNvSpPr>
          <p:nvPr/>
        </p:nvSpPr>
        <p:spPr>
          <a:xfrm>
            <a:off x="469420" y="5681749"/>
            <a:ext cx="6010101" cy="1270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Panton" panose="00000500000000000000" pitchFamily="2" charset="-52"/>
              </a:rPr>
              <a:t>(3652) 27-61-33</a:t>
            </a:r>
            <a:br>
              <a:rPr lang="en-US" sz="2000" dirty="0">
                <a:solidFill>
                  <a:schemeClr val="bg1"/>
                </a:solidFill>
                <a:latin typeface="Panton" panose="00000500000000000000" pitchFamily="2" charset="-52"/>
              </a:rPr>
            </a:br>
            <a:r>
              <a:rPr lang="en-US" sz="2000" dirty="0">
                <a:solidFill>
                  <a:schemeClr val="bg1"/>
                </a:solidFill>
                <a:latin typeface="Panton" panose="00000500000000000000" pitchFamily="2" charset="-52"/>
              </a:rPr>
              <a:t>info@crimeaedu.ru</a:t>
            </a:r>
            <a:r>
              <a:rPr lang="ru-RU" sz="2000" dirty="0">
                <a:solidFill>
                  <a:schemeClr val="bg1"/>
                </a:solidFill>
                <a:latin typeface="Panton" panose="00000500000000000000" pitchFamily="2" charset="-52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Panton" panose="00000500000000000000" pitchFamily="2" charset="-52"/>
              </a:rPr>
            </a:br>
            <a:r>
              <a:rPr lang="en-US" sz="2000" dirty="0">
                <a:solidFill>
                  <a:schemeClr val="bg1"/>
                </a:solidFill>
                <a:latin typeface="Panton" panose="00000500000000000000" pitchFamily="2" charset="-52"/>
              </a:rPr>
              <a:t>monm.rk.gov.ru</a:t>
            </a:r>
            <a:endParaRPr lang="ru-RU" sz="3600" dirty="0">
              <a:solidFill>
                <a:schemeClr val="bg1"/>
              </a:solidFill>
              <a:latin typeface="Panton" panose="00000500000000000000" pitchFamily="2" charset="-52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50A908D2-AF89-4F7B-80F4-1FA3B5C750A4}"/>
              </a:ext>
            </a:extLst>
          </p:cNvPr>
          <p:cNvSpPr txBox="1">
            <a:spLocks/>
          </p:cNvSpPr>
          <p:nvPr/>
        </p:nvSpPr>
        <p:spPr>
          <a:xfrm>
            <a:off x="1709904" y="1123357"/>
            <a:ext cx="3427361" cy="926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Panton" panose="00000500000000000000" pitchFamily="2" charset="-52"/>
              </a:rPr>
              <a:t>Министерство образования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Panton" panose="00000500000000000000" pitchFamily="2" charset="-52"/>
              </a:rPr>
              <a:t>Республики Крым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0" y="761451"/>
            <a:ext cx="1230436" cy="13996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0500" y="761451"/>
            <a:ext cx="8112369" cy="6404433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E36AAF5-9A2F-26BF-E24A-5E27BDCE5E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6713"/>
          </a:xfrm>
        </p:spPr>
        <p:txBody>
          <a:bodyPr/>
          <a:lstStyle/>
          <a:p>
            <a:fld id="{F05E849C-5F29-4ED4-856D-0A541E2140E8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76B24636-63F6-F726-0167-1588CDCB794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721718" y="2049865"/>
            <a:ext cx="4831093" cy="27045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63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BF356C3-57DF-438C-21FA-5222324D1962}"/>
              </a:ext>
            </a:extLst>
          </p:cNvPr>
          <p:cNvSpPr/>
          <p:nvPr/>
        </p:nvSpPr>
        <p:spPr>
          <a:xfrm>
            <a:off x="2034988" y="1389529"/>
            <a:ext cx="7960659" cy="63649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143339" y="375286"/>
            <a:ext cx="11905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Организация </a:t>
            </a:r>
            <a:r>
              <a:rPr lang="ru-RU" sz="4000" b="1" dirty="0" err="1">
                <a:solidFill>
                  <a:schemeClr val="bg1"/>
                </a:solidFill>
                <a:latin typeface="Panton"/>
              </a:rPr>
              <a:t>ВсОШ</a:t>
            </a:r>
            <a:r>
              <a:rPr lang="ru-RU" sz="4000" b="1" dirty="0">
                <a:solidFill>
                  <a:schemeClr val="bg1"/>
                </a:solidFill>
                <a:latin typeface="Panton"/>
              </a:rPr>
              <a:t> в Республике Крым</a:t>
            </a:r>
            <a:endParaRPr sz="4000" b="1" dirty="0">
              <a:solidFill>
                <a:schemeClr val="bg1"/>
              </a:solidFill>
              <a:latin typeface="Panton"/>
            </a:endParaRP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1167384" y="1505816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Министерство образования, науки и молодежи Республики Крым</a:t>
            </a: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6ABF7E1-E892-7D68-9BF3-1D1E0771565B}"/>
              </a:ext>
            </a:extLst>
          </p:cNvPr>
          <p:cNvSpPr/>
          <p:nvPr/>
        </p:nvSpPr>
        <p:spPr>
          <a:xfrm>
            <a:off x="842682" y="4626645"/>
            <a:ext cx="10506636" cy="63649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hape 282">
            <a:extLst>
              <a:ext uri="{FF2B5EF4-FFF2-40B4-BE49-F238E27FC236}">
                <a16:creationId xmlns:a16="http://schemas.microsoft.com/office/drawing/2014/main" id="{6C612014-7244-2218-F9BD-BAC03BCCB15D}"/>
              </a:ext>
            </a:extLst>
          </p:cNvPr>
          <p:cNvSpPr txBox="1"/>
          <p:nvPr/>
        </p:nvSpPr>
        <p:spPr>
          <a:xfrm>
            <a:off x="1167384" y="4739784"/>
            <a:ext cx="10181934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Panton"/>
                <a:ea typeface="Panton"/>
                <a:cs typeface="Panton"/>
              </a:rPr>
              <a:t>Органы управления образованием муниципальных образований Республики Крым</a:t>
            </a: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05F7CA1-68E1-D9C1-BA1C-07FEA3E29EDA}"/>
              </a:ext>
            </a:extLst>
          </p:cNvPr>
          <p:cNvSpPr/>
          <p:nvPr/>
        </p:nvSpPr>
        <p:spPr>
          <a:xfrm>
            <a:off x="1045373" y="2614497"/>
            <a:ext cx="9939887" cy="13994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B38C00-FEA1-1122-8DE4-9B5765D7CFA8}"/>
              </a:ext>
            </a:extLst>
          </p:cNvPr>
          <p:cNvSpPr txBox="1"/>
          <p:nvPr/>
        </p:nvSpPr>
        <p:spPr>
          <a:xfrm>
            <a:off x="1167384" y="2698802"/>
            <a:ext cx="9857232" cy="1631216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>
              <a:defRPr lang="x-none"/>
            </a:defPPr>
            <a:lvl1pPr lv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>
                <a:solidFill>
                  <a:schemeClr val="bg1"/>
                </a:solidFill>
                <a:latin typeface="Panton"/>
                <a:ea typeface="Panton"/>
                <a:cs typeface="Panton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lvl="5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lvl="6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lvl="7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lvl="8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algn="ctr"/>
            <a:r>
              <a:rPr lang="ru-RU" dirty="0"/>
              <a:t>Государственное бюджетное образовательное учреждение дополнительного профессионального образования Республики Крым «Крымский республиканский институт постдипломного педагогического образования» 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3EB96CA5-9890-D117-00DB-1F11DDB6138D}"/>
              </a:ext>
            </a:extLst>
          </p:cNvPr>
          <p:cNvSpPr/>
          <p:nvPr/>
        </p:nvSpPr>
        <p:spPr>
          <a:xfrm>
            <a:off x="5338480" y="2076016"/>
            <a:ext cx="1353671" cy="49326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61C0EFB7-BDDF-F173-E310-93378C17A695}"/>
              </a:ext>
            </a:extLst>
          </p:cNvPr>
          <p:cNvSpPr/>
          <p:nvPr/>
        </p:nvSpPr>
        <p:spPr>
          <a:xfrm>
            <a:off x="5338479" y="4081151"/>
            <a:ext cx="1353671" cy="49326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4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143339" y="162244"/>
            <a:ext cx="11905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Этапы проведения </a:t>
            </a:r>
            <a:r>
              <a:rPr lang="ru-RU" sz="4000" b="1" dirty="0" err="1">
                <a:solidFill>
                  <a:schemeClr val="bg1"/>
                </a:solidFill>
                <a:latin typeface="Panton"/>
              </a:rPr>
              <a:t>ВсОШ</a:t>
            </a:r>
            <a:r>
              <a:rPr lang="ru-RU" sz="4000" b="1" dirty="0">
                <a:solidFill>
                  <a:schemeClr val="bg1"/>
                </a:solidFill>
                <a:latin typeface="Panton"/>
              </a:rPr>
              <a:t> </a:t>
            </a: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F418F6-F737-8AC5-90D8-FFDAFCC95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581" y="865606"/>
            <a:ext cx="9299637" cy="58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168739" y="162244"/>
            <a:ext cx="1190532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График консультационных вебинаров по организации и проведению школьного и муниципального этапов всероссийской олимпиады школьников 2024/25 учебного года</a:t>
            </a: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12B53A-7B55-6CFC-CC0A-DB8FCBE49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75" y="2716789"/>
            <a:ext cx="9964541" cy="3105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60AB15-1D38-EC7D-81FD-46B1AAC48A30}"/>
              </a:ext>
            </a:extLst>
          </p:cNvPr>
          <p:cNvSpPr txBox="1"/>
          <p:nvPr/>
        </p:nvSpPr>
        <p:spPr>
          <a:xfrm>
            <a:off x="619124" y="5946815"/>
            <a:ext cx="11141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Panton"/>
              </a:rPr>
              <a:t>Участники вебинара: организаторы, представители предметно-методических комиссий, члены жюри и апелляционных комиссий школьного и муниципального этапов олимпиады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03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168739" y="162244"/>
            <a:ext cx="119053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Методические рекомендации к школьному и муниципальному этапам </a:t>
            </a:r>
            <a:r>
              <a:rPr lang="ru-RU" sz="4000" b="1" dirty="0" err="1">
                <a:solidFill>
                  <a:schemeClr val="bg1"/>
                </a:solidFill>
                <a:latin typeface="Panton"/>
              </a:rPr>
              <a:t>ВсОШ</a:t>
            </a:r>
            <a:r>
              <a:rPr lang="ru-RU" sz="4000" b="1" dirty="0">
                <a:solidFill>
                  <a:schemeClr val="bg1"/>
                </a:solidFill>
                <a:latin typeface="Panton"/>
              </a:rPr>
              <a:t> (по предметам)</a:t>
            </a: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F3F458-4D3B-6EF7-A586-ED8EC898B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43" y="1505816"/>
            <a:ext cx="2762636" cy="502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19007C9-C108-AECF-6AF8-171E1E7F0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2818" r="4588" b="5208"/>
          <a:stretch/>
        </p:blipFill>
        <p:spPr bwMode="auto">
          <a:xfrm>
            <a:off x="3590421" y="2965079"/>
            <a:ext cx="2101850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30A4C69-AAC1-4CEB-A3D6-C49E7D692CED}"/>
              </a:ext>
            </a:extLst>
          </p:cNvPr>
          <p:cNvSpPr/>
          <p:nvPr/>
        </p:nvSpPr>
        <p:spPr>
          <a:xfrm>
            <a:off x="5998745" y="3498021"/>
            <a:ext cx="5802178" cy="2958608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F6EC39F-9D60-8CAB-2E19-DC5355062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569" y="3926400"/>
            <a:ext cx="210185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5BC7CB-A0BC-A9F6-E1B4-492BA6B06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239" y="3959113"/>
            <a:ext cx="2925549" cy="210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Shape 283">
            <a:extLst>
              <a:ext uri="{FF2B5EF4-FFF2-40B4-BE49-F238E27FC236}">
                <a16:creationId xmlns:a16="http://schemas.microsoft.com/office/drawing/2014/main" id="{8F3864EA-F729-DC96-217B-62F491228604}"/>
              </a:ext>
            </a:extLst>
          </p:cNvPr>
          <p:cNvSpPr txBox="1"/>
          <p:nvPr/>
        </p:nvSpPr>
        <p:spPr>
          <a:xfrm>
            <a:off x="6935768" y="2425552"/>
            <a:ext cx="39281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2000" b="1" dirty="0">
                <a:solidFill>
                  <a:schemeClr val="bg1"/>
                </a:solidFill>
                <a:latin typeface="Panton"/>
              </a:rPr>
              <a:t>Информационное сопровождение </a:t>
            </a:r>
            <a:r>
              <a:rPr lang="ru-RU" sz="2000" b="1" dirty="0" err="1">
                <a:solidFill>
                  <a:schemeClr val="bg1"/>
                </a:solidFill>
                <a:latin typeface="Panton"/>
              </a:rPr>
              <a:t>ВсОШ</a:t>
            </a:r>
            <a:r>
              <a:rPr lang="ru-RU" sz="2000" b="1" dirty="0">
                <a:solidFill>
                  <a:schemeClr val="bg1"/>
                </a:solidFill>
                <a:latin typeface="Panton"/>
              </a:rPr>
              <a:t> в Республике Крым</a:t>
            </a:r>
          </a:p>
        </p:txBody>
      </p:sp>
    </p:spTree>
    <p:extLst>
      <p:ext uri="{BB962C8B-B14F-4D97-AF65-F5344CB8AC3E}">
        <p14:creationId xmlns:p14="http://schemas.microsoft.com/office/powerpoint/2010/main" val="7833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168739" y="162244"/>
            <a:ext cx="1190532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Приказ </a:t>
            </a:r>
            <a:r>
              <a:rPr lang="ru-RU" sz="4000" b="1" dirty="0" err="1">
                <a:solidFill>
                  <a:schemeClr val="bg1"/>
                </a:solidFill>
                <a:latin typeface="Panton"/>
              </a:rPr>
              <a:t>Минпросвещения</a:t>
            </a:r>
            <a:r>
              <a:rPr lang="ru-RU" sz="4000" b="1" dirty="0">
                <a:solidFill>
                  <a:schemeClr val="bg1"/>
                </a:solidFill>
                <a:latin typeface="Panton"/>
              </a:rPr>
              <a:t> от 27.11.2020 г. №678</a:t>
            </a:r>
          </a:p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«Об утверждении Порядка проведения всероссийской олимпиады школьников»</a:t>
            </a: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DD62F-7D04-29D7-656E-FE686C064E95}"/>
              </a:ext>
            </a:extLst>
          </p:cNvPr>
          <p:cNvSpPr txBox="1"/>
          <p:nvPr/>
        </p:nvSpPr>
        <p:spPr>
          <a:xfrm>
            <a:off x="431800" y="2101236"/>
            <a:ext cx="1114107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Panton"/>
              </a:rPr>
              <a:t>Организаторами школьного и муниципального этапов олимпиады являются органы местного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Panton"/>
              </a:rPr>
              <a:t>самоуправления, осуществляющие управление в сфере образования (п. 12).</a:t>
            </a:r>
          </a:p>
          <a:p>
            <a:pPr algn="ctr"/>
            <a:endParaRPr lang="ru-RU" sz="1800" b="1" dirty="0">
              <a:solidFill>
                <a:schemeClr val="bg1"/>
              </a:solidFill>
              <a:latin typeface="Panton"/>
            </a:endParaRPr>
          </a:p>
          <a:p>
            <a:pPr algn="just"/>
            <a:r>
              <a:rPr lang="ru-RU" sz="1800" b="1" u="sng" dirty="0">
                <a:solidFill>
                  <a:schemeClr val="bg1"/>
                </a:solidFill>
                <a:latin typeface="Panton"/>
              </a:rPr>
              <a:t>Функции оргкомитета: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• </a:t>
            </a:r>
            <a:r>
              <a:rPr lang="ru-RU" sz="1800" dirty="0">
                <a:solidFill>
                  <a:schemeClr val="bg1"/>
                </a:solidFill>
                <a:latin typeface="Panton"/>
              </a:rPr>
              <a:t>разрабатывает организационно-технологическую модель проведения этапа </a:t>
            </a:r>
            <a:r>
              <a:rPr lang="ru-RU" sz="1800" dirty="0" smtClean="0">
                <a:solidFill>
                  <a:schemeClr val="bg1"/>
                </a:solidFill>
                <a:latin typeface="Panton"/>
              </a:rPr>
              <a:t>олимпиады</a:t>
            </a:r>
            <a:endParaRPr lang="ru-RU" sz="1800" dirty="0">
              <a:solidFill>
                <a:schemeClr val="bg1"/>
              </a:solidFill>
              <a:latin typeface="Panton"/>
            </a:endParaRPr>
          </a:p>
          <a:p>
            <a:pPr algn="just"/>
            <a:r>
              <a:rPr lang="ru-RU" sz="1800" dirty="0">
                <a:solidFill>
                  <a:schemeClr val="bg1"/>
                </a:solidFill>
                <a:latin typeface="Panton"/>
              </a:rPr>
              <a:t>• обеспечивает организацию и проведение соответствующего этапа олимпиады в соответствии с Порядком, нормативными правовыми актами, регламентирующими проведение соответствующего этапа олимпиады, и действующими на момент проведения олимпиады санитарно-эпидемиологическими требованиями к условиям и организации обучения в образовательных </a:t>
            </a:r>
            <a:r>
              <a:rPr lang="ru-RU" sz="1800" dirty="0" smtClean="0">
                <a:solidFill>
                  <a:schemeClr val="bg1"/>
                </a:solidFill>
                <a:latin typeface="Panton"/>
              </a:rPr>
              <a:t>организациях</a:t>
            </a:r>
            <a:endParaRPr lang="ru-RU" sz="1800" dirty="0">
              <a:solidFill>
                <a:schemeClr val="bg1"/>
              </a:solidFill>
              <a:latin typeface="Panton"/>
            </a:endParaRPr>
          </a:p>
          <a:p>
            <a:pPr algn="just"/>
            <a:r>
              <a:rPr lang="ru-RU" sz="1800" dirty="0">
                <a:solidFill>
                  <a:schemeClr val="bg1"/>
                </a:solidFill>
                <a:latin typeface="Panton"/>
              </a:rPr>
              <a:t>• обеспечивает информирование участников о продолжительности выполнения олимпиадных заданий, об оформлении выполненных олимпиадных работ, проведении анализа олимпиадных заданий, показе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  <a:latin typeface="Panton"/>
              </a:rPr>
              <a:t>выполненных олимпиадных работ, порядке подачи и рассмотрения апелляций о несогласии с выставленными баллами, об основаниях для удаления с олимпиады, а также о времени и месте ознакомления с результатами </a:t>
            </a:r>
            <a:r>
              <a:rPr lang="ru-RU" sz="1800" dirty="0" smtClean="0">
                <a:solidFill>
                  <a:schemeClr val="bg1"/>
                </a:solidFill>
                <a:latin typeface="Panton"/>
              </a:rPr>
              <a:t>олимпиады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75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168739" y="151746"/>
            <a:ext cx="1190532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Приказ </a:t>
            </a:r>
            <a:r>
              <a:rPr lang="ru-RU" sz="4000" b="1" dirty="0" err="1">
                <a:solidFill>
                  <a:schemeClr val="bg1"/>
                </a:solidFill>
                <a:latin typeface="Panton"/>
              </a:rPr>
              <a:t>Минпросвещения</a:t>
            </a:r>
            <a:r>
              <a:rPr lang="ru-RU" sz="4000" b="1" dirty="0">
                <a:solidFill>
                  <a:schemeClr val="bg1"/>
                </a:solidFill>
                <a:latin typeface="Panton"/>
              </a:rPr>
              <a:t> от 27.11.2020 г. №678</a:t>
            </a:r>
          </a:p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«Об утверждении Порядка проведения всероссийской олимпиады школьников»</a:t>
            </a: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DD62F-7D04-29D7-656E-FE686C064E95}"/>
              </a:ext>
            </a:extLst>
          </p:cNvPr>
          <p:cNvSpPr txBox="1"/>
          <p:nvPr/>
        </p:nvSpPr>
        <p:spPr>
          <a:xfrm>
            <a:off x="431800" y="2870367"/>
            <a:ext cx="1114107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u="sng" dirty="0">
                <a:solidFill>
                  <a:schemeClr val="bg1"/>
                </a:solidFill>
                <a:latin typeface="Panton"/>
              </a:rPr>
              <a:t>Функции оргкомитета: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• </a:t>
            </a:r>
            <a:r>
              <a:rPr lang="ru-RU" sz="1800" dirty="0">
                <a:solidFill>
                  <a:schemeClr val="bg1"/>
                </a:solidFill>
                <a:latin typeface="Panton"/>
              </a:rPr>
              <a:t>обеспечивает сбор и хранение заявлений от родителей (законных представителей) обучающихся, заявивших о своем участии в олимпиаде, об ознакомлении с Порядком и о согласии на публикацию результатов по каждому общеобразовательному предмету на своем официальном сайте в </a:t>
            </a:r>
            <a:r>
              <a:rPr lang="ru-RU" sz="1800" dirty="0" smtClean="0">
                <a:solidFill>
                  <a:schemeClr val="bg1"/>
                </a:solidFill>
                <a:latin typeface="Panton"/>
              </a:rPr>
              <a:t>информационно-телекоммуникационной </a:t>
            </a:r>
            <a:r>
              <a:rPr lang="ru-RU" sz="1800" dirty="0">
                <a:solidFill>
                  <a:schemeClr val="bg1"/>
                </a:solidFill>
                <a:latin typeface="Panton"/>
              </a:rPr>
              <a:t>сети Интернет с указанием фамилии, инициалов, класса, субъекта Российской Федерации, количества баллов, набранных при выполнении заданий, и передает их организатору соответствующего этапа </a:t>
            </a:r>
            <a:r>
              <a:rPr lang="ru-RU" sz="1800" dirty="0" smtClean="0">
                <a:solidFill>
                  <a:schemeClr val="bg1"/>
                </a:solidFill>
                <a:latin typeface="Panton"/>
              </a:rPr>
              <a:t>олимпиады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Panton"/>
              </a:rPr>
              <a:t>• осуществляет кодирование (обезличивание) и раскодирование олимпиадных работ участников этапа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Panton"/>
              </a:rPr>
              <a:t>олимпиады</a:t>
            </a:r>
            <a:endParaRPr lang="ru-RU" sz="1800" dirty="0">
              <a:solidFill>
                <a:schemeClr val="bg1"/>
              </a:solidFill>
              <a:latin typeface="Panton"/>
            </a:endParaRPr>
          </a:p>
          <a:p>
            <a:pPr algn="just"/>
            <a:r>
              <a:rPr lang="ru-RU" sz="1800" dirty="0">
                <a:solidFill>
                  <a:schemeClr val="bg1"/>
                </a:solidFill>
                <a:latin typeface="Panton"/>
              </a:rPr>
              <a:t>• несет ответственность за жизнь и здоровье участников олимпиады во время проведения этапа </a:t>
            </a:r>
            <a:r>
              <a:rPr lang="ru-RU" sz="1800" dirty="0" smtClean="0">
                <a:solidFill>
                  <a:schemeClr val="bg1"/>
                </a:solidFill>
                <a:latin typeface="Panton"/>
              </a:rPr>
              <a:t>олимпиады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51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>
            <a:extLst>
              <a:ext uri="{FF2B5EF4-FFF2-40B4-BE49-F238E27FC236}">
                <a16:creationId xmlns:a16="http://schemas.microsoft.com/office/drawing/2014/main" id="{43D336A1-261E-725D-B511-C36C96276A4E}"/>
              </a:ext>
            </a:extLst>
          </p:cNvPr>
          <p:cNvSpPr txBox="1"/>
          <p:nvPr/>
        </p:nvSpPr>
        <p:spPr>
          <a:xfrm>
            <a:off x="168739" y="151746"/>
            <a:ext cx="1190532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Приказ </a:t>
            </a:r>
            <a:r>
              <a:rPr lang="ru-RU" sz="4000" b="1" dirty="0" err="1">
                <a:solidFill>
                  <a:schemeClr val="bg1"/>
                </a:solidFill>
                <a:latin typeface="Panton"/>
              </a:rPr>
              <a:t>Минпросвещения</a:t>
            </a:r>
            <a:r>
              <a:rPr lang="ru-RU" sz="4000" b="1" dirty="0">
                <a:solidFill>
                  <a:schemeClr val="bg1"/>
                </a:solidFill>
                <a:latin typeface="Panton"/>
              </a:rPr>
              <a:t> от 27.11.2020 г. №678</a:t>
            </a:r>
          </a:p>
          <a:p>
            <a:pPr marL="0" indent="0" algn="ctr"/>
            <a:r>
              <a:rPr lang="ru-RU" sz="4000" b="1" dirty="0">
                <a:solidFill>
                  <a:schemeClr val="bg1"/>
                </a:solidFill>
                <a:latin typeface="Panton"/>
              </a:rPr>
              <a:t>«Об утверждении Порядка проведения всероссийской олимпиады школьников»</a:t>
            </a:r>
          </a:p>
        </p:txBody>
      </p:sp>
      <p:sp>
        <p:nvSpPr>
          <p:cNvPr id="5" name="Shape 282">
            <a:extLst>
              <a:ext uri="{FF2B5EF4-FFF2-40B4-BE49-F238E27FC236}">
                <a16:creationId xmlns:a16="http://schemas.microsoft.com/office/drawing/2014/main" id="{CB5EF6FE-28F3-0811-548B-A4B23E5B5508}"/>
              </a:ext>
            </a:extLst>
          </p:cNvPr>
          <p:cNvSpPr txBox="1"/>
          <p:nvPr/>
        </p:nvSpPr>
        <p:spPr>
          <a:xfrm>
            <a:off x="431800" y="1505816"/>
            <a:ext cx="11328400" cy="488125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7" name="Shape 282">
            <a:extLst>
              <a:ext uri="{FF2B5EF4-FFF2-40B4-BE49-F238E27FC236}">
                <a16:creationId xmlns:a16="http://schemas.microsoft.com/office/drawing/2014/main" id="{861841B7-CEC9-7100-F11D-FACB57BCFF7E}"/>
              </a:ext>
            </a:extLst>
          </p:cNvPr>
          <p:cNvSpPr txBox="1"/>
          <p:nvPr/>
        </p:nvSpPr>
        <p:spPr>
          <a:xfrm>
            <a:off x="1167384" y="3123425"/>
            <a:ext cx="9857232" cy="1290613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b="1" dirty="0">
              <a:solidFill>
                <a:schemeClr val="bg1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DD62F-7D04-29D7-656E-FE686C064E95}"/>
              </a:ext>
            </a:extLst>
          </p:cNvPr>
          <p:cNvSpPr txBox="1"/>
          <p:nvPr/>
        </p:nvSpPr>
        <p:spPr>
          <a:xfrm>
            <a:off x="619125" y="2253743"/>
            <a:ext cx="111410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u="sng" dirty="0">
                <a:solidFill>
                  <a:schemeClr val="bg1"/>
                </a:solidFill>
                <a:latin typeface="Panton"/>
              </a:rPr>
              <a:t>Функции оргкомитета: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Panton"/>
              </a:rPr>
              <a:t>• </a:t>
            </a:r>
            <a:r>
              <a:rPr lang="ru-RU" sz="1800" dirty="0">
                <a:solidFill>
                  <a:schemeClr val="bg1"/>
                </a:solidFill>
                <a:latin typeface="Panton"/>
              </a:rPr>
              <a:t>обеспечивает информирование участников о продолжительности выполнения олимпиадных заданий, об оформлении выполненных олимпиадных работ, о проведении анализа олимпиадных заданий, показе выполненных олимпиадных работ, порядке подачи и рассмотрения апелляций о несогласии с выставленными баллами, об основаниях для удаления с олимпиады, а также о времени и месте ознакомления с результатами </a:t>
            </a:r>
            <a:r>
              <a:rPr lang="ru-RU" sz="1800" dirty="0" smtClean="0">
                <a:solidFill>
                  <a:schemeClr val="bg1"/>
                </a:solidFill>
                <a:latin typeface="Panton"/>
              </a:rPr>
              <a:t>олимпиады</a:t>
            </a:r>
            <a:endParaRPr lang="ru-RU" sz="1800" dirty="0">
              <a:solidFill>
                <a:schemeClr val="bg1"/>
              </a:solidFill>
              <a:latin typeface="Panton"/>
            </a:endParaRPr>
          </a:p>
          <a:p>
            <a:pPr algn="just"/>
            <a:r>
              <a:rPr lang="ru-RU" sz="1800" dirty="0">
                <a:solidFill>
                  <a:schemeClr val="bg1"/>
                </a:solidFill>
                <a:latin typeface="Panton"/>
              </a:rPr>
              <a:t>• п. 25. Родители (законные представители) участника олимпиады не позднее чем за 3 календарных дня до начала проведения этапа олимпиады, в котором он принимает участие, письменно подтверждают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  <a:latin typeface="Panton"/>
              </a:rPr>
              <a:t>ознакомление с настоящим Порядком и предоставляют письменное согласие на публикацию результатов по каждому общеобразовательному предмету на своем официальном сайте в сети Интернет с указанием сведений об участниках, которые хранятся организатором соответствующего этапа олимпиады в течение 1 года с даты проведения соответствующего этапа </a:t>
            </a:r>
            <a:r>
              <a:rPr lang="ru-RU" sz="1800" dirty="0" smtClean="0">
                <a:solidFill>
                  <a:schemeClr val="bg1"/>
                </a:solidFill>
                <a:latin typeface="Panton"/>
              </a:rPr>
              <a:t>олимпиады</a:t>
            </a:r>
            <a:endParaRPr lang="ru-RU" sz="1800" dirty="0">
              <a:solidFill>
                <a:schemeClr val="bg1"/>
              </a:solidFill>
              <a:latin typeface="Panton"/>
            </a:endParaRPr>
          </a:p>
        </p:txBody>
      </p:sp>
    </p:spTree>
    <p:extLst>
      <p:ext uri="{BB962C8B-B14F-4D97-AF65-F5344CB8AC3E}">
        <p14:creationId xmlns:p14="http://schemas.microsoft.com/office/powerpoint/2010/main" val="4000329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9659</TotalTime>
  <Words>2278</Words>
  <Application>Microsoft Office PowerPoint</Application>
  <PresentationFormat>Широкоэкранный</PresentationFormat>
  <Paragraphs>201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Panton Bold</vt:lpstr>
      <vt:lpstr>Panton SemiBold</vt:lpstr>
      <vt:lpstr>Panton</vt:lpstr>
      <vt:lpstr>Calibri</vt:lpstr>
      <vt:lpstr>Calibri Light</vt:lpstr>
      <vt:lpstr>Arial</vt:lpstr>
      <vt:lpstr>Times New Roman</vt:lpstr>
      <vt:lpstr>Office Theme</vt:lpstr>
      <vt:lpstr>Специальное оформление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Host_user</cp:lastModifiedBy>
  <cp:revision>437</cp:revision>
  <cp:lastPrinted>2024-09-04T08:08:10Z</cp:lastPrinted>
  <dcterms:created xsi:type="dcterms:W3CDTF">2022-07-23T09:53:44Z</dcterms:created>
  <dcterms:modified xsi:type="dcterms:W3CDTF">2024-09-04T09:57:41Z</dcterms:modified>
</cp:coreProperties>
</file>