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72" r:id="rId3"/>
    <p:sldId id="258" r:id="rId4"/>
    <p:sldId id="257" r:id="rId5"/>
    <p:sldId id="263" r:id="rId6"/>
    <p:sldId id="274" r:id="rId7"/>
    <p:sldId id="275" r:id="rId8"/>
    <p:sldId id="261" r:id="rId9"/>
    <p:sldId id="262" r:id="rId10"/>
    <p:sldId id="269" r:id="rId11"/>
    <p:sldId id="264" r:id="rId12"/>
    <p:sldId id="267" r:id="rId13"/>
    <p:sldId id="268" r:id="rId14"/>
    <p:sldId id="271" r:id="rId15"/>
    <p:sldId id="273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122" autoAdjust="0"/>
    <p:restoredTop sz="95833"/>
  </p:normalViewPr>
  <p:slideViewPr>
    <p:cSldViewPr snapToGrid="0">
      <p:cViewPr varScale="1">
        <p:scale>
          <a:sx n="90" d="100"/>
          <a:sy n="90" d="100"/>
        </p:scale>
        <p:origin x="-108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32397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88708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824609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59596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341029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755039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01848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97720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1279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26566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9/17/2025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98043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52080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39349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91956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9/17/2025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05919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33639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35018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cntd.ru/document/573660140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B7E13D9-081D-059A-A79C-4F87BDC5B8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5127" y="1101533"/>
            <a:ext cx="8995410" cy="3931920"/>
          </a:xfrm>
        </p:spPr>
        <p:txBody>
          <a:bodyPr/>
          <a:lstStyle/>
          <a:p>
            <a:pPr algn="l"/>
            <a:r>
              <a:rPr lang="ru-RU" sz="4800" dirty="0"/>
              <a:t>Профилактика заболеваемости ОРВИ, гриппом, внебольничными пневмониями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01117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218228" cy="3812088"/>
          </a:xfrm>
        </p:spPr>
        <p:txBody>
          <a:bodyPr>
            <a:noAutofit/>
          </a:bodyPr>
          <a:lstStyle/>
          <a:p>
            <a:r>
              <a:rPr lang="ru-RU" sz="6600" dirty="0"/>
              <a:t/>
            </a:r>
            <a:br>
              <a:rPr lang="ru-RU" sz="6600" dirty="0"/>
            </a:br>
            <a:endParaRPr lang="ru-RU" sz="6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42260" y="1998921"/>
            <a:ext cx="9633098" cy="40424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	Согласно п.2694.</a:t>
            </a:r>
            <a:r>
              <a:rPr lang="ru-RU" sz="2400" b="1" u="sng" dirty="0" smtClean="0">
                <a:hlinkClick r:id="rId2"/>
              </a:rPr>
              <a:t> </a:t>
            </a:r>
            <a:r>
              <a:rPr lang="ru-RU" sz="2400" b="1" u="sng" dirty="0" err="1" smtClean="0">
                <a:hlinkClick r:id="rId2"/>
              </a:rPr>
              <a:t>СанПиН</a:t>
            </a:r>
            <a:r>
              <a:rPr lang="ru-RU" sz="2400" b="1" u="sng" dirty="0" smtClean="0">
                <a:hlinkClick r:id="rId2"/>
              </a:rPr>
              <a:t> 3.3686-21 "Санитарно-эпидемиологические требования по профилактике инфекционных болезней"</a:t>
            </a:r>
            <a:r>
              <a:rPr lang="ru-RU" sz="2400" dirty="0" smtClean="0"/>
              <a:t>  в случае отсутствия по причине гриппа и ОРИ 20% и более детей в организациях, осуществляющих образовательную деятельность, принимается решение о приостановлении учебного процесса (досрочном роспуске на каникулы или их продлении).</a:t>
            </a:r>
            <a:endParaRPr lang="ru-RU" sz="24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25468" y="688932"/>
            <a:ext cx="9857985" cy="150451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Разобщение детей, закрытие классов/групп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468" y="688932"/>
            <a:ext cx="9857985" cy="1504515"/>
          </a:xfrm>
        </p:spPr>
        <p:txBody>
          <a:bodyPr/>
          <a:lstStyle/>
          <a:p>
            <a:r>
              <a:rPr lang="ru-RU" dirty="0"/>
              <a:t>Разобщение детей, закрытие классов/групп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89652" y="1716067"/>
            <a:ext cx="9994842" cy="4922728"/>
          </a:xfrm>
        </p:spPr>
        <p:txBody>
          <a:bodyPr>
            <a:normAutofit/>
          </a:bodyPr>
          <a:lstStyle/>
          <a:p>
            <a:r>
              <a:rPr lang="ru-RU" sz="2800" dirty="0"/>
              <a:t>1случай ВП + 10% отсутствующих по причине ОРВИ в классе/группе =</a:t>
            </a:r>
            <a:r>
              <a:rPr lang="en-US" sz="2800" dirty="0"/>
              <a:t>&gt;</a:t>
            </a:r>
            <a:r>
              <a:rPr lang="ru-RU" sz="2800" dirty="0"/>
              <a:t> закрытие класса/группы;</a:t>
            </a:r>
          </a:p>
          <a:p>
            <a:r>
              <a:rPr lang="ru-RU" sz="2800" dirty="0"/>
              <a:t> 2-х и более случаев ВП в одном классе/группе =</a:t>
            </a:r>
            <a:r>
              <a:rPr lang="en-US" sz="2800" dirty="0"/>
              <a:t>&gt;</a:t>
            </a:r>
            <a:r>
              <a:rPr lang="ru-RU" sz="2800" dirty="0"/>
              <a:t> закрытие класса/группы;</a:t>
            </a:r>
          </a:p>
          <a:p>
            <a:r>
              <a:rPr lang="ru-RU" sz="2800" dirty="0"/>
              <a:t>5 и более случаев ВП + 10% отсутствующих по причине ОРВИ в классе/группе =</a:t>
            </a:r>
            <a:r>
              <a:rPr lang="en-US" sz="2800" dirty="0"/>
              <a:t>&gt;</a:t>
            </a:r>
            <a:r>
              <a:rPr lang="ru-RU" sz="2800" dirty="0"/>
              <a:t> временное приостановление деятельности образовательной организации;</a:t>
            </a:r>
          </a:p>
          <a:p>
            <a:r>
              <a:rPr lang="ru-RU" sz="2800" dirty="0"/>
              <a:t>10 и более случаев ВП (независимо от % отсутствующих) =</a:t>
            </a:r>
            <a:r>
              <a:rPr lang="en-US" sz="2800" dirty="0"/>
              <a:t>&gt;</a:t>
            </a:r>
            <a:r>
              <a:rPr lang="ru-RU" sz="2800" dirty="0"/>
              <a:t> временное приостановление деятельности образовательной организации</a:t>
            </a:r>
          </a:p>
          <a:p>
            <a:pPr algn="just">
              <a:lnSpc>
                <a:spcPct val="80000"/>
              </a:lnSpc>
            </a:pPr>
            <a:endParaRPr lang="ru-RU" sz="2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6501" y="359080"/>
            <a:ext cx="9669165" cy="1507298"/>
          </a:xfrm>
        </p:spPr>
        <p:txBody>
          <a:bodyPr>
            <a:noAutofit/>
          </a:bodyPr>
          <a:lstStyle/>
          <a:p>
            <a:r>
              <a:rPr lang="ru-RU" sz="2400" b="1" dirty="0"/>
              <a:t>Допустимые величины параметров микроклимата в организациях воспитания и обучения, отдыха и оздоровления детей и молодежи (</a:t>
            </a:r>
            <a:r>
              <a:rPr lang="ru-RU" sz="2400" b="1" u="sng" dirty="0"/>
              <a:t>Таблица 5.34 </a:t>
            </a:r>
            <a:r>
              <a:rPr lang="ru-RU" sz="2400" b="1" u="sng" dirty="0" err="1"/>
              <a:t>СанПиН</a:t>
            </a:r>
            <a:r>
              <a:rPr lang="ru-RU" sz="2400" b="1" u="sng" dirty="0"/>
              <a:t> 1.2.3685-21</a:t>
            </a:r>
            <a:r>
              <a:rPr lang="ru-RU" sz="2400" b="1" dirty="0"/>
              <a:t>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77542" y="2223220"/>
            <a:ext cx="8596668" cy="3880773"/>
          </a:xfrm>
        </p:spPr>
        <p:txBody>
          <a:bodyPr/>
          <a:lstStyle/>
          <a:p>
            <a:pPr fontAlgn="base">
              <a:buNone/>
            </a:pPr>
            <a:r>
              <a:rPr lang="ru-RU" dirty="0"/>
              <a:t>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01249" y="1515649"/>
            <a:ext cx="87807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Организации для детей до 7 лет:</a:t>
            </a: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854553" y="2059951"/>
          <a:ext cx="8364603" cy="4713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921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786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1669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301290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Наименование помещения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Допустимая температура воздуха (°С)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Относительная влажность воздуха, 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7745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Групповая (игровая), </a:t>
                      </a:r>
                      <a:r>
                        <a:rPr lang="ru-RU" sz="1800" b="0" i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игровая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комната (помещения), </a:t>
                      </a:r>
                      <a:r>
                        <a:rPr lang="ru-RU" sz="1800" b="0" i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помещения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для занятий для детей до 3-х лет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22-24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40-60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27745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Групповая (игровая), </a:t>
                      </a:r>
                      <a:r>
                        <a:rPr lang="ru-RU" sz="1800" b="0" i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игровая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комната (помещения), </a:t>
                      </a:r>
                      <a:r>
                        <a:rPr lang="ru-RU" sz="1800" b="0" i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помещения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для занятий для детей от 3-х до 7-ми лет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21-24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40-60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27745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Спальные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19-21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40-60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27745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Физкультурный, музыкальный зал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19-21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40-60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27745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Раздевальная в групповой ячейке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21-24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40-60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6501" y="359080"/>
            <a:ext cx="9669165" cy="1507298"/>
          </a:xfrm>
        </p:spPr>
        <p:txBody>
          <a:bodyPr>
            <a:noAutofit/>
          </a:bodyPr>
          <a:lstStyle/>
          <a:p>
            <a:r>
              <a:rPr lang="ru-RU" sz="2400" b="1" dirty="0"/>
              <a:t>Допустимые величины параметров микроклимата в организациях воспитания и обучения, отдыха и оздоровления детей и молодежи (</a:t>
            </a:r>
            <a:r>
              <a:rPr lang="ru-RU" sz="2400" b="1" u="sng" dirty="0"/>
              <a:t>Таблица 5.34 </a:t>
            </a:r>
            <a:r>
              <a:rPr lang="ru-RU" sz="2400" b="1" u="sng" dirty="0" err="1"/>
              <a:t>СанПиН</a:t>
            </a:r>
            <a:r>
              <a:rPr lang="ru-RU" sz="2400" b="1" u="sng" dirty="0"/>
              <a:t> 1.2.3685-21</a:t>
            </a:r>
            <a:r>
              <a:rPr lang="ru-RU" sz="2400" b="1" dirty="0"/>
              <a:t>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77542" y="2223220"/>
            <a:ext cx="8596668" cy="3880773"/>
          </a:xfrm>
        </p:spPr>
        <p:txBody>
          <a:bodyPr/>
          <a:lstStyle/>
          <a:p>
            <a:pPr fontAlgn="base">
              <a:buNone/>
            </a:pPr>
            <a:r>
              <a:rPr lang="ru-RU" dirty="0"/>
              <a:t>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01249" y="1515649"/>
            <a:ext cx="878074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Организации для детей старше 7 лет и молодежи:</a:t>
            </a: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854553" y="2059951"/>
          <a:ext cx="8364603" cy="4439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921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786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1669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301290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Наименование помещения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Допустимая температура воздуха (°С)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Относительная влажность воздуха, 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7745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Учебные помещения, кабинеты, аудитории;</a:t>
                      </a:r>
                      <a:r>
                        <a:rPr lang="ru-RU" sz="1800" b="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рекреации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18-24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40-60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27745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Спортивный зал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18-20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40-60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27745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Столовая; актовый зал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18-24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40-60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27745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Гардероб, вестибюль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18-24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27745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Помещения, оборудованные индивидуальными рабочими местами с персональным компьютером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18-24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55-62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Меры профилактики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3" y="1499286"/>
            <a:ext cx="9323401" cy="5082746"/>
          </a:xfrm>
        </p:spPr>
        <p:txBody>
          <a:bodyPr>
            <a:normAutofit/>
          </a:bodyPr>
          <a:lstStyle/>
          <a:p>
            <a:r>
              <a:rPr lang="ru-RU" sz="2200" dirty="0" smtClean="0"/>
              <a:t>Вакцинация </a:t>
            </a:r>
          </a:p>
          <a:p>
            <a:r>
              <a:rPr lang="ru-RU" sz="2200" dirty="0" smtClean="0"/>
              <a:t>Правильное </a:t>
            </a:r>
            <a:r>
              <a:rPr lang="ru-RU" sz="2200" dirty="0"/>
              <a:t>питание и здоровый образ жизни</a:t>
            </a:r>
          </a:p>
          <a:p>
            <a:r>
              <a:rPr lang="ru-RU" sz="2200" dirty="0" smtClean="0"/>
              <a:t>Мытье </a:t>
            </a:r>
            <a:r>
              <a:rPr lang="ru-RU" sz="2200" dirty="0"/>
              <a:t>рук и использование антисептиков</a:t>
            </a:r>
          </a:p>
          <a:p>
            <a:r>
              <a:rPr lang="ru-RU" sz="2200" dirty="0"/>
              <a:t>Регулярное проведение влажной уборки с использованием </a:t>
            </a:r>
            <a:r>
              <a:rPr lang="ru-RU" sz="2200" dirty="0" err="1"/>
              <a:t>дез.средств</a:t>
            </a:r>
            <a:r>
              <a:rPr lang="ru-RU" sz="2200" dirty="0"/>
              <a:t> согласно инструкции (учет концентрации, экспозиции)</a:t>
            </a:r>
          </a:p>
          <a:p>
            <a:r>
              <a:rPr lang="ru-RU" sz="2200" dirty="0"/>
              <a:t>Поддержание допустимых параметров микроклимата помещений</a:t>
            </a:r>
          </a:p>
          <a:p>
            <a:r>
              <a:rPr lang="ru-RU" sz="2200" dirty="0"/>
              <a:t>Правильное использование </a:t>
            </a:r>
            <a:r>
              <a:rPr lang="ru-RU" sz="2200" dirty="0" err="1"/>
              <a:t>рециркуляторов</a:t>
            </a:r>
            <a:r>
              <a:rPr lang="ru-RU" sz="2200" dirty="0"/>
              <a:t> и бактерицидных установок</a:t>
            </a:r>
          </a:p>
          <a:p>
            <a:r>
              <a:rPr lang="ru-RU" sz="2200" dirty="0"/>
              <a:t>Регулярное проветривание помещений</a:t>
            </a:r>
          </a:p>
          <a:p>
            <a:endParaRPr lang="ru-RU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228F123-6B91-4E86-CC2B-5A6F6D9F1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Нормативно-правовая документация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80A4692-DDA3-21C4-8E6D-8DA1EE959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775" y="1653436"/>
            <a:ext cx="10271343" cy="4697260"/>
          </a:xfrm>
        </p:spPr>
        <p:txBody>
          <a:bodyPr>
            <a:normAutofit fontScale="85000" lnSpcReduction="20000"/>
          </a:bodyPr>
          <a:lstStyle/>
          <a:p>
            <a:r>
              <a:rPr lang="ru-RU" sz="2800" dirty="0" err="1" smtClean="0"/>
              <a:t>СанПиН</a:t>
            </a:r>
            <a:r>
              <a:rPr lang="ru-RU" sz="2800" dirty="0" smtClean="0"/>
              <a:t> </a:t>
            </a:r>
            <a:r>
              <a:rPr lang="ru-RU" sz="2800" dirty="0"/>
              <a:t>3.3686-21 «Санитарно-эпидемиологические требования по профилактике инфекционных болезней</a:t>
            </a:r>
            <a:r>
              <a:rPr lang="ru-RU" sz="2800" dirty="0" smtClean="0"/>
              <a:t>»</a:t>
            </a:r>
          </a:p>
          <a:p>
            <a:pPr lvl="1"/>
            <a:r>
              <a:rPr lang="ru-RU" sz="2600" dirty="0" smtClean="0"/>
              <a:t>XXXIV. Профилактика гриппа и других острых респираторных вирусных инфекций</a:t>
            </a:r>
          </a:p>
          <a:p>
            <a:pPr lvl="1"/>
            <a:r>
              <a:rPr lang="en-US" sz="2600" dirty="0" smtClean="0"/>
              <a:t>XL. </a:t>
            </a:r>
            <a:r>
              <a:rPr lang="ru-RU" sz="2600" dirty="0" smtClean="0"/>
              <a:t>Профилактика внебольничных пневмоний</a:t>
            </a:r>
            <a:endParaRPr lang="ru-RU" sz="2600" dirty="0"/>
          </a:p>
          <a:p>
            <a:r>
              <a:rPr lang="ru-RU" sz="2800" dirty="0"/>
              <a:t>СП 2.4.3648-20 «Санитарно-эпидемиологические требования к организациям воспитания и обучения, отдыха и оздоровления детей и молодежи» </a:t>
            </a:r>
          </a:p>
          <a:p>
            <a:r>
              <a:rPr lang="ru-RU" sz="2800" dirty="0" err="1"/>
              <a:t>СанПиН</a:t>
            </a:r>
            <a:r>
              <a:rPr lang="ru-RU" sz="2800" dirty="0"/>
              <a:t> 1.2.3685-21 «Гигиенические нормативы и требования к обеспечению безопасности и (или) безвредности для человека факторов среды обитания»</a:t>
            </a:r>
          </a:p>
          <a:p>
            <a:r>
              <a:rPr lang="ru-RU" sz="2800" dirty="0"/>
              <a:t>МУ 3.1.2/4.2.3973-23 «Эпидемиологический надзор за внебольничными пневмониями»</a:t>
            </a:r>
          </a:p>
        </p:txBody>
      </p:sp>
    </p:spTree>
    <p:extLst>
      <p:ext uri="{BB962C8B-B14F-4D97-AF65-F5344CB8AC3E}">
        <p14:creationId xmlns="" xmlns:p14="http://schemas.microsoft.com/office/powerpoint/2010/main" val="28460615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044945" cy="1908132"/>
          </a:xfrm>
        </p:spPr>
        <p:txBody>
          <a:bodyPr>
            <a:normAutofit/>
          </a:bodyPr>
          <a:lstStyle/>
          <a:p>
            <a:r>
              <a:rPr lang="ru-RU" dirty="0"/>
              <a:t>Контактная информация для связи</a:t>
            </a:r>
            <a:br>
              <a:rPr lang="ru-RU" dirty="0"/>
            </a:br>
            <a:r>
              <a:rPr lang="ru-RU" dirty="0"/>
              <a:t>по вопросам инфекционной </a:t>
            </a:r>
            <a:br>
              <a:rPr lang="ru-RU" dirty="0"/>
            </a:br>
            <a:r>
              <a:rPr lang="ru-RU" dirty="0"/>
              <a:t>заболеваемости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9860" y="2977227"/>
            <a:ext cx="8596668" cy="38807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/>
              <a:t>+7(978) 919 11 42 (</a:t>
            </a:r>
            <a:r>
              <a:rPr lang="ru-RU" sz="3200" dirty="0" err="1"/>
              <a:t>Руданского</a:t>
            </a:r>
            <a:r>
              <a:rPr lang="ru-RU" sz="3200" dirty="0"/>
              <a:t>, </a:t>
            </a:r>
            <a:r>
              <a:rPr lang="ru-RU" sz="3200" dirty="0" smtClean="0"/>
              <a:t>41, 2 этаж</a:t>
            </a:r>
            <a:r>
              <a:rPr lang="ru-RU" sz="3200" dirty="0" smtClean="0"/>
              <a:t>)</a:t>
            </a:r>
          </a:p>
          <a:p>
            <a:pPr>
              <a:buNone/>
            </a:pPr>
            <a:r>
              <a:rPr lang="ru-RU" sz="3200" dirty="0" smtClean="0"/>
              <a:t>to_yalta@82.rospotrebnadzor.ru</a:t>
            </a:r>
            <a:endParaRPr lang="ru-RU" sz="3200" dirty="0" smtClean="0"/>
          </a:p>
          <a:p>
            <a:pPr>
              <a:buNone/>
            </a:pPr>
            <a:endParaRPr lang="ru-R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Эпид</a:t>
            </a:r>
            <a:r>
              <a:rPr lang="ru-RU" dirty="0" smtClean="0"/>
              <a:t>. сезон ОРВИ 2024-2025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1629" y="1541721"/>
            <a:ext cx="10079664" cy="498667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Актуальность проблемы гриппа и острых респираторных вирусных инфекций обоснована тем, что данные заболевания составляют до 80% от общего количества инфекционных заболеваний, регистрируемых за год, а также представляют собой эпидемиологическую, социальную и экономическую значимость.</a:t>
            </a:r>
          </a:p>
          <a:p>
            <a:r>
              <a:rPr lang="ru-RU" sz="2000" dirty="0" smtClean="0"/>
              <a:t>В Российской Федерации первый подъем заболеваемости ОРВИ </a:t>
            </a:r>
            <a:r>
              <a:rPr lang="ru-RU" sz="2000" u="sng" dirty="0" smtClean="0"/>
              <a:t>негриппозной этиологии </a:t>
            </a:r>
            <a:r>
              <a:rPr lang="ru-RU" sz="2000" dirty="0" smtClean="0"/>
              <a:t>пришелся на </a:t>
            </a:r>
            <a:r>
              <a:rPr lang="en-US" sz="2000" dirty="0" smtClean="0"/>
              <a:t>начало сентября 2024 года и достиг своего пика </a:t>
            </a:r>
            <a:r>
              <a:rPr lang="ru-RU" sz="2000" dirty="0" smtClean="0"/>
              <a:t>к концу сентября </a:t>
            </a:r>
            <a:r>
              <a:rPr lang="en-US" sz="2000" dirty="0" smtClean="0"/>
              <a:t>2024 года, что характерно для данного времени и связано с формированием детских коллективов после летних каникул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Непосредственно эпидемический сезон </a:t>
            </a:r>
            <a:r>
              <a:rPr lang="ru-RU" sz="2000" u="sng" dirty="0" smtClean="0"/>
              <a:t>по гриппу и ОРВИ </a:t>
            </a:r>
            <a:r>
              <a:rPr lang="ru-RU" sz="2000" dirty="0" smtClean="0"/>
              <a:t>2024-2025 годов характеризовался поздним началом эпидемического подъема заболеваемости гриппом, который начался с З недели 2025 года и в целом по стране длился порядка 14 недель. </a:t>
            </a:r>
          </a:p>
          <a:p>
            <a:endParaRPr lang="ru-RU" sz="2000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478846-3D62-B4AE-0DEE-7CEE8A38F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Эпид</a:t>
            </a:r>
            <a:r>
              <a:rPr lang="ru-RU" dirty="0"/>
              <a:t>. сезон ОРВИ 2024-2025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807AA37-A451-A98E-5B7D-77BEE19F6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172" y="1476862"/>
            <a:ext cx="10195560" cy="4960621"/>
          </a:xfrm>
        </p:spPr>
        <p:txBody>
          <a:bodyPr>
            <a:normAutofit/>
          </a:bodyPr>
          <a:lstStyle/>
          <a:p>
            <a:r>
              <a:rPr lang="ru-RU" sz="2200" dirty="0" smtClean="0"/>
              <a:t>Официально в эпидемическом сезоне ОРВИ и гриппа 2024-2025 годов в Российской Федерации зарегистрировано 165 случаев гриппа с летальным исходом, из которых 15% - дети от 0 до 17 лет. Практически все умершие от гриппа лица относились к группам риска и имели в анамнезе хронические заболевания (сахарный диабет, анемия, хроническая сердечно-сосудистая патология, бронхиальная астма, ожирение, ДЦП, онкологические заболевания). В большинстве случаев отмечалось позднее обращение за медицинской помощью. Республика Крым вошла в тройку субъектов с наиболее высоким количеством зарегистрированных случаев гриппа с летальным исходом.</a:t>
            </a:r>
          </a:p>
          <a:p>
            <a:r>
              <a:rPr lang="ru-RU" sz="2200" dirty="0" smtClean="0"/>
              <a:t>Заболевание у привитых, как правило протекали в легкой степени или среднетяжелой форме, при этом около 80% заболевших проходили лечение </a:t>
            </a:r>
            <a:r>
              <a:rPr lang="ru-RU" sz="2200" dirty="0" err="1" smtClean="0"/>
              <a:t>амбулаторно</a:t>
            </a:r>
            <a:r>
              <a:rPr lang="ru-RU" sz="2200" dirty="0" smtClean="0"/>
              <a:t> без госпитализации, что свидетельствует об эффективности иммунизации против гриппа.</a:t>
            </a:r>
          </a:p>
        </p:txBody>
      </p:sp>
    </p:spTree>
    <p:extLst>
      <p:ext uri="{BB962C8B-B14F-4D97-AF65-F5344CB8AC3E}">
        <p14:creationId xmlns="" xmlns:p14="http://schemas.microsoft.com/office/powerpoint/2010/main" val="2788162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6305DAE-69B5-C0A9-D8F4-DF0C9C5A7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567" y="662764"/>
            <a:ext cx="8986923" cy="13208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Основными причинами формирования очагов с групповыми заболеваниями гриппом стали: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33CD556-DA34-D0A5-FCD0-6C7C15668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6067" y="2450149"/>
            <a:ext cx="9919686" cy="4584526"/>
          </a:xfrm>
        </p:spPr>
        <p:txBody>
          <a:bodyPr>
            <a:normAutofit/>
          </a:bodyPr>
          <a:lstStyle/>
          <a:p>
            <a:endParaRPr lang="ru-RU" sz="3200" dirty="0"/>
          </a:p>
          <a:p>
            <a:endParaRPr lang="ru-RU" sz="3200" dirty="0"/>
          </a:p>
          <a:p>
            <a:endParaRPr lang="ru-RU" dirty="0"/>
          </a:p>
        </p:txBody>
      </p:sp>
      <p:sp>
        <p:nvSpPr>
          <p:cNvPr id="5" name="Объект 2">
            <a:extLst>
              <a:ext uri="{FF2B5EF4-FFF2-40B4-BE49-F238E27FC236}">
                <a16:creationId xmlns="" xmlns:a16="http://schemas.microsoft.com/office/drawing/2014/main" id="{DFE91CD2-D9E4-19C0-CCB0-FFE78C205145}"/>
              </a:ext>
            </a:extLst>
          </p:cNvPr>
          <p:cNvSpPr txBox="1">
            <a:spLocks/>
          </p:cNvSpPr>
          <p:nvPr/>
        </p:nvSpPr>
        <p:spPr>
          <a:xfrm>
            <a:off x="617562" y="2273912"/>
            <a:ext cx="9920614" cy="4371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несвоевременное выявление и изоляция первых заболевших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допуск сотрудников и детей к работе с признаками ОРВИ</a:t>
            </a:r>
          </a:p>
          <a:p>
            <a: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переуплотнение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нарушения дезинфекционного режима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14815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84D87FA-7AA7-0539-74CB-246114716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Внебольничные пневмонии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FE91CD2-D9E4-19C0-CCB0-FFE78C205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827" y="1678489"/>
            <a:ext cx="9920614" cy="4371582"/>
          </a:xfrm>
        </p:spPr>
        <p:txBody>
          <a:bodyPr>
            <a:normAutofit/>
          </a:bodyPr>
          <a:lstStyle/>
          <a:p>
            <a:r>
              <a:rPr lang="ru-RU" sz="2800" dirty="0"/>
              <a:t>Незаметное начало (обычные симптомы ОРВИ – кашель, насморк, чихание, повышенная температура);</a:t>
            </a:r>
          </a:p>
          <a:p>
            <a:r>
              <a:rPr lang="ru-RU" sz="2800" dirty="0"/>
              <a:t>Постепенное развитие и долгое течение (инкубационный период до 21 дня);</a:t>
            </a:r>
          </a:p>
          <a:p>
            <a:r>
              <a:rPr lang="ru-RU" sz="2800" dirty="0"/>
              <a:t>Характеризуется серьезным поражением легких; </a:t>
            </a:r>
          </a:p>
          <a:p>
            <a:r>
              <a:rPr lang="ru-RU" sz="2800" dirty="0" err="1"/>
              <a:t>Средне-тяжелое</a:t>
            </a:r>
            <a:r>
              <a:rPr lang="ru-RU" sz="2800" dirty="0"/>
              <a:t> и тяжелое течение;</a:t>
            </a:r>
          </a:p>
          <a:p>
            <a:r>
              <a:rPr lang="ru-RU" sz="2800" dirty="0"/>
              <a:t>Высокий % госпитализации (более 90%)</a:t>
            </a:r>
          </a:p>
        </p:txBody>
      </p:sp>
    </p:spTree>
    <p:extLst>
      <p:ext uri="{BB962C8B-B14F-4D97-AF65-F5344CB8AC3E}">
        <p14:creationId xmlns="" xmlns:p14="http://schemas.microsoft.com/office/powerpoint/2010/main" val="28527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Оперативный анализ за прошедшую неделю на территории МОГО Ялта РК (08.09-14.09)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5935" y="1850065"/>
            <a:ext cx="9898912" cy="4731488"/>
          </a:xfrm>
        </p:spPr>
        <p:txBody>
          <a:bodyPr>
            <a:normAutofit/>
          </a:bodyPr>
          <a:lstStyle/>
          <a:p>
            <a:r>
              <a:rPr lang="ru-RU" sz="2100" dirty="0" smtClean="0"/>
              <a:t>Всего за неделю зарегистрировано 462 случая ОРВИ, при этом неделей ранее было зарегистрировано 370 случаев – наблюдается рост уровня заболеваемости на 24,8%. </a:t>
            </a:r>
          </a:p>
          <a:p>
            <a:r>
              <a:rPr lang="ru-RU" sz="2100" dirty="0" smtClean="0"/>
              <a:t>Следует отметить, что уровень заболеваемости ОРВИ детей в возрасте от 7 до 14 лет за неделю </a:t>
            </a:r>
            <a:r>
              <a:rPr lang="ru-RU" sz="2100" u="sng" dirty="0" smtClean="0"/>
              <a:t>вырос в два раза</a:t>
            </a:r>
            <a:r>
              <a:rPr lang="ru-RU" sz="2100" dirty="0" smtClean="0"/>
              <a:t>, детей от 15 лет - на 10%.</a:t>
            </a:r>
          </a:p>
          <a:p>
            <a:r>
              <a:rPr lang="ru-RU" sz="2100" dirty="0" smtClean="0"/>
              <a:t>За неделю зарегистрировано 11 случаев ВП, в том числе среди детей – 5 случаев (45,4 %), госпитализировано 11 чел. (100 %). Неделей ранее процент заболевших детей составлял 16,6%. </a:t>
            </a:r>
          </a:p>
          <a:p>
            <a:r>
              <a:rPr lang="ru-RU" sz="2100" dirty="0" smtClean="0"/>
              <a:t>За неделю зарегистрирован 41 случай </a:t>
            </a:r>
            <a:r>
              <a:rPr lang="ru-RU" sz="2100" dirty="0" err="1" smtClean="0"/>
              <a:t>коронавирусной</a:t>
            </a:r>
            <a:r>
              <a:rPr lang="ru-RU" sz="2100" dirty="0" smtClean="0"/>
              <a:t> инфекции, все обратившиеся – с симптомами ОРВИ. Госпитализировано – 21 человек (51,2 %). Процент заболевших в образовательных учреждениях и организациях составил 43,9 % (18 случаев).</a:t>
            </a:r>
          </a:p>
          <a:p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503275"/>
            <a:ext cx="8596668" cy="1320800"/>
          </a:xfrm>
        </p:spPr>
        <p:txBody>
          <a:bodyPr>
            <a:normAutofit/>
          </a:bodyPr>
          <a:lstStyle/>
          <a:p>
            <a:r>
              <a:rPr lang="ru-RU" dirty="0" smtClean="0"/>
              <a:t>Что с этим делать?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832" y="1403498"/>
            <a:ext cx="9930809" cy="5103627"/>
          </a:xfrm>
        </p:spPr>
        <p:txBody>
          <a:bodyPr>
            <a:normAutofit fontScale="85000" lnSpcReduction="10000"/>
          </a:bodyPr>
          <a:lstStyle/>
          <a:p>
            <a:r>
              <a:rPr lang="ru-RU" sz="2400" dirty="0" smtClean="0"/>
              <a:t>Проводить активную агитационную работу по вакцинации с сотрудниками и родителями 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(направлены материалы для распространения) </a:t>
            </a:r>
          </a:p>
          <a:p>
            <a:r>
              <a:rPr lang="ru-RU" sz="2400" dirty="0" smtClean="0"/>
              <a:t>Проводить ежедневный входной фильтр. При первых признаках заболевания - головной боли, насморке и кашле – изолировать заболевших и отправлять домой, даже если температура тела не превышает +37°C. </a:t>
            </a:r>
          </a:p>
          <a:p>
            <a:r>
              <a:rPr lang="ru-RU" sz="2400" dirty="0" smtClean="0"/>
              <a:t>Вести ежедневный учет посещаемости и % заболевших для своевременного принятия решений по закрытию классов с дальнейшим информированием территориального отдела.</a:t>
            </a:r>
          </a:p>
          <a:p>
            <a:r>
              <a:rPr lang="ru-RU" sz="2400" dirty="0" smtClean="0"/>
              <a:t>Проводить очистку и дезинфекцию учебных классов, игровых зон и коридоров тщательно и регулярно. Особое внимание стоит уделять чистоте мебели, игрушек и учебного оборудования. </a:t>
            </a:r>
          </a:p>
          <a:p>
            <a:r>
              <a:rPr lang="ru-RU" sz="2400" dirty="0" smtClean="0"/>
              <a:t>В перерывах между уроками, в отсутствии учеников в классе необходимо проводить проветривание. Регулярное проветривание обеспечивает приток свежего воздуха, снижая риск распространения инфекций и уменьшая концентрацию скопившихся вредных микроорганизмов в воздухе.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20BA776-EFCE-BCA2-249F-B245FE8DB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6994" y="647177"/>
            <a:ext cx="8596668" cy="1320800"/>
          </a:xfrm>
        </p:spPr>
        <p:txBody>
          <a:bodyPr/>
          <a:lstStyle/>
          <a:p>
            <a:r>
              <a:rPr lang="ru-RU" dirty="0"/>
              <a:t> Ведение учета заболеваемости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3777" y="1878904"/>
          <a:ext cx="10534388" cy="3432132"/>
        </p:xfrm>
        <a:graphic>
          <a:graphicData uri="http://schemas.openxmlformats.org/drawingml/2006/table">
            <a:tbl>
              <a:tblPr/>
              <a:tblGrid>
                <a:gridCol w="10306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8071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4428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2356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2356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79341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838229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28168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класс (группа)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всего учащихся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Всего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отсутству-ют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Отсутству-ют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по причине заболевания ОРВИ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отсутствуют по причине заболевания </a:t>
                      </a: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COVID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% заболевших от общего числа учащихся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52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120BA776-EFCE-BCA2-249F-B245FE8DBA78}"/>
              </a:ext>
            </a:extLst>
          </p:cNvPr>
          <p:cNvSpPr txBox="1">
            <a:spLocks/>
          </p:cNvSpPr>
          <p:nvPr/>
        </p:nvSpPr>
        <p:spPr>
          <a:xfrm>
            <a:off x="1631399" y="55372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Учет</a:t>
            </a:r>
            <a:r>
              <a:rPr kumimoji="0" lang="ru-RU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посещаемости необходимо осуществлять ЕЖЕДНЕВНО!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74869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EC1EFAA-15CB-99BB-E8C0-0754F84C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Симптомы ОРВИ, гриппа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35F841D-A6CA-B317-BA69-E62D375BE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2145" y="2160589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    </a:t>
            </a:r>
          </a:p>
        </p:txBody>
      </p:sp>
      <p:pic>
        <p:nvPicPr>
          <p:cNvPr id="1026" name="Picture 2" descr="Picture background">
            <a:extLst>
              <a:ext uri="{FF2B5EF4-FFF2-40B4-BE49-F238E27FC236}">
                <a16:creationId xmlns="" xmlns:a16="http://schemas.microsoft.com/office/drawing/2014/main" id="{7FF21D8A-F078-59E2-E5EB-05916AC62F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839" t="19171" r="49398" b="58961"/>
          <a:stretch/>
        </p:blipFill>
        <p:spPr bwMode="auto">
          <a:xfrm>
            <a:off x="1641982" y="1605776"/>
            <a:ext cx="7390506" cy="239207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icture background">
            <a:extLst>
              <a:ext uri="{FF2B5EF4-FFF2-40B4-BE49-F238E27FC236}">
                <a16:creationId xmlns="" xmlns:a16="http://schemas.microsoft.com/office/drawing/2014/main" id="{BCBEDE67-75CA-15A2-490D-F7C5723735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0000" t="19186" r="2882" b="61302"/>
          <a:stretch/>
        </p:blipFill>
        <p:spPr bwMode="auto">
          <a:xfrm>
            <a:off x="1641982" y="4228044"/>
            <a:ext cx="7390506" cy="216353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63468557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{019F9040-850C-F64C-B00E-7581A4B92B6F}tf10001060</Template>
  <TotalTime>500</TotalTime>
  <Words>910</Words>
  <Application>Microsoft Macintosh PowerPoint</Application>
  <PresentationFormat>Произвольный</PresentationFormat>
  <Paragraphs>121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Аспект</vt:lpstr>
      <vt:lpstr>Профилактика заболеваемости ОРВИ, гриппом, внебольничными пневмониями</vt:lpstr>
      <vt:lpstr>Эпид. сезон ОРВИ 2024-2025</vt:lpstr>
      <vt:lpstr>Эпид. сезон ОРВИ 2024-2025</vt:lpstr>
      <vt:lpstr>Основными причинами формирования очагов с групповыми заболеваниями гриппом стали:</vt:lpstr>
      <vt:lpstr>Внебольничные пневмонии</vt:lpstr>
      <vt:lpstr>Оперативный анализ за прошедшую неделю на территории МОГО Ялта РК (08.09-14.09)</vt:lpstr>
      <vt:lpstr>Что с этим делать?</vt:lpstr>
      <vt:lpstr> Ведение учета заболеваемости </vt:lpstr>
      <vt:lpstr>Симптомы ОРВИ, гриппа </vt:lpstr>
      <vt:lpstr> </vt:lpstr>
      <vt:lpstr>Разобщение детей, закрытие классов/групп </vt:lpstr>
      <vt:lpstr>Допустимые величины параметров микроклимата в организациях воспитания и обучения, отдыха и оздоровления детей и молодежи (Таблица 5.34 СанПиН 1.2.3685-21)</vt:lpstr>
      <vt:lpstr>Допустимые величины параметров микроклимата в организациях воспитания и обучения, отдыха и оздоровления детей и молодежи (Таблица 5.34 СанПиН 1.2.3685-21)</vt:lpstr>
      <vt:lpstr>Меры профилактики</vt:lpstr>
      <vt:lpstr>Нормативно-правовая документация</vt:lpstr>
      <vt:lpstr>Контактная информация для связи по вопросам инфекционной  заболеваемости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Заболеваемость  ОРВИ, гриппом, ВП</dc:title>
  <dc:creator>Microsoft Office User</dc:creator>
  <cp:lastModifiedBy>user</cp:lastModifiedBy>
  <cp:revision>67</cp:revision>
  <dcterms:created xsi:type="dcterms:W3CDTF">2024-09-22T19:08:23Z</dcterms:created>
  <dcterms:modified xsi:type="dcterms:W3CDTF">2025-09-17T12:32:18Z</dcterms:modified>
</cp:coreProperties>
</file>