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D156-914E-40D5-800C-C0FCD68D53DC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EDBCE8-4F60-49A2-83E9-840DFE57D3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D156-914E-40D5-800C-C0FCD68D53DC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BCE8-4F60-49A2-83E9-840DFE57D3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D156-914E-40D5-800C-C0FCD68D53DC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BCE8-4F60-49A2-83E9-840DFE57D3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41D156-914E-40D5-800C-C0FCD68D53DC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7EDBCE8-4F60-49A2-83E9-840DFE57D30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D156-914E-40D5-800C-C0FCD68D53DC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BCE8-4F60-49A2-83E9-840DFE57D3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D156-914E-40D5-800C-C0FCD68D53DC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BCE8-4F60-49A2-83E9-840DFE57D3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BCE8-4F60-49A2-83E9-840DFE57D3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D156-914E-40D5-800C-C0FCD68D53DC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D156-914E-40D5-800C-C0FCD68D53DC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BCE8-4F60-49A2-83E9-840DFE57D3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D156-914E-40D5-800C-C0FCD68D53DC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BCE8-4F60-49A2-83E9-840DFE57D3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41D156-914E-40D5-800C-C0FCD68D53DC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EDBCE8-4F60-49A2-83E9-840DFE57D3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D156-914E-40D5-800C-C0FCD68D53DC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EDBCE8-4F60-49A2-83E9-840DFE57D3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41D156-914E-40D5-800C-C0FCD68D53DC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7EDBCE8-4F60-49A2-83E9-840DFE57D30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" y="7505"/>
            <a:ext cx="9144000" cy="688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-19392"/>
            <a:ext cx="4932040" cy="258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МОУ «</a:t>
            </a:r>
            <a:r>
              <a:rPr lang="ru-RU" dirty="0" err="1" smtClean="0">
                <a:solidFill>
                  <a:schemeClr val="bg1"/>
                </a:solidFill>
              </a:rPr>
              <a:t>Изумрудновская</a:t>
            </a:r>
            <a:r>
              <a:rPr lang="ru-RU" dirty="0" smtClean="0">
                <a:solidFill>
                  <a:schemeClr val="bg1"/>
                </a:solidFill>
              </a:rPr>
              <a:t> школа»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Джанкойского</a:t>
            </a:r>
            <a:r>
              <a:rPr lang="ru-RU" dirty="0" smtClean="0">
                <a:solidFill>
                  <a:schemeClr val="bg1"/>
                </a:solidFill>
              </a:rPr>
              <a:t> района Республики Крым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Настольная игра «Экологические тропы Крыма»</a:t>
            </a:r>
          </a:p>
          <a:p>
            <a:r>
              <a:rPr lang="ru-RU" b="1" dirty="0">
                <a:solidFill>
                  <a:schemeClr val="bg1"/>
                </a:solidFill>
              </a:rPr>
              <a:t>«Лучшая настольная </a:t>
            </a:r>
            <a:r>
              <a:rPr lang="ru-RU" b="1" dirty="0" err="1" smtClean="0">
                <a:solidFill>
                  <a:schemeClr val="bg1"/>
                </a:solidFill>
              </a:rPr>
              <a:t>ЭкоИгра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Работу </a:t>
            </a:r>
            <a:r>
              <a:rPr lang="ru-RU" dirty="0">
                <a:solidFill>
                  <a:schemeClr val="bg1"/>
                </a:solidFill>
              </a:rPr>
              <a:t>выполнил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Молчанов Андрей Сергеевич, </a:t>
            </a:r>
            <a:r>
              <a:rPr lang="ru-RU" dirty="0" smtClean="0">
                <a:solidFill>
                  <a:schemeClr val="bg1"/>
                </a:solidFill>
              </a:rPr>
              <a:t>ученик 7 класса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Научный руководитель: </a:t>
            </a:r>
            <a:r>
              <a:rPr lang="ru-RU" b="1" dirty="0" err="1" smtClean="0">
                <a:solidFill>
                  <a:schemeClr val="bg1"/>
                </a:solidFill>
              </a:rPr>
              <a:t>Ошмарин</a:t>
            </a:r>
            <a:r>
              <a:rPr lang="ru-RU" b="1" dirty="0" smtClean="0">
                <a:solidFill>
                  <a:schemeClr val="bg1"/>
                </a:solidFill>
              </a:rPr>
              <a:t> Андрей Николаевич, </a:t>
            </a:r>
            <a:r>
              <a:rPr lang="ru-RU" dirty="0" smtClean="0">
                <a:solidFill>
                  <a:schemeClr val="bg1"/>
                </a:solidFill>
              </a:rPr>
              <a:t>учитель биологии.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8245"/>
            <a:ext cx="90364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Название игры: «Заповедные </a:t>
            </a:r>
            <a:r>
              <a:rPr lang="ru-RU" sz="2000" b="1" dirty="0">
                <a:solidFill>
                  <a:schemeClr val="bg1"/>
                </a:solidFill>
              </a:rPr>
              <a:t>тропы </a:t>
            </a:r>
            <a:r>
              <a:rPr lang="ru-RU" sz="2000" b="1" dirty="0" smtClean="0">
                <a:solidFill>
                  <a:schemeClr val="bg1"/>
                </a:solidFill>
              </a:rPr>
              <a:t>Крыма». </a:t>
            </a:r>
            <a:r>
              <a:rPr lang="ru-RU" sz="2000" b="1" dirty="0">
                <a:solidFill>
                  <a:schemeClr val="bg1"/>
                </a:solidFill>
              </a:rPr>
              <a:t>Приключение для юных исследователей (12-15 лет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Сюжет игры: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Представьте себе увлекательное путешествие по живописным уголкам Крыма, где каждый шаг открывает новые тайны природы, а каждое решение приближает вас к победе. Именно такое приключение ждет вас в настольной игре </a:t>
            </a:r>
            <a:r>
              <a:rPr lang="ru-RU" sz="2000" b="1" dirty="0">
                <a:solidFill>
                  <a:schemeClr val="bg1"/>
                </a:solidFill>
              </a:rPr>
              <a:t>"Заповедные тропы Крыма"</a:t>
            </a:r>
            <a:r>
              <a:rPr lang="ru-RU" sz="2000" dirty="0">
                <a:solidFill>
                  <a:schemeClr val="bg1"/>
                </a:solidFill>
              </a:rPr>
              <a:t>! Эта игра создана специально для подростков от 12 до 15 лет, чтобы в игровой форме познакомить их с уникальной природой полуострова, его обитателями и богатством растительного мира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chemeClr val="bg1"/>
                </a:solidFill>
              </a:rPr>
              <a:t>"Заповедные тропы Крыма"</a:t>
            </a:r>
            <a:r>
              <a:rPr lang="ru-RU" sz="2000" dirty="0">
                <a:solidFill>
                  <a:schemeClr val="bg1"/>
                </a:solidFill>
              </a:rPr>
              <a:t> – это не просто игра, это настоящее приключение, которое позволит вашим детям полюбить природу, узнать много нового о родном крае и развить важные навыки. Готовы отправиться в увлекательное путешествие по заповедным тропам Крыма? Тогда вперед, к открытиям!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4355976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53136"/>
            <a:ext cx="4801858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0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6438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</a:rPr>
              <a:t>Цель игры:</a:t>
            </a:r>
          </a:p>
          <a:p>
            <a:r>
              <a:rPr lang="ru-RU" sz="2000" dirty="0">
                <a:solidFill>
                  <a:schemeClr val="bg1"/>
                </a:solidFill>
              </a:rPr>
              <a:t>Главная цель игры – стать самым успешным исследователем Крыма, собрав наибольшее количество </a:t>
            </a:r>
            <a:r>
              <a:rPr lang="ru-RU" sz="2000" b="1" dirty="0">
                <a:solidFill>
                  <a:schemeClr val="bg1"/>
                </a:solidFill>
              </a:rPr>
              <a:t>"Очков Исследования"(60 очков)</a:t>
            </a:r>
            <a:r>
              <a:rPr lang="ru-RU" sz="2000" dirty="0">
                <a:solidFill>
                  <a:schemeClr val="bg1"/>
                </a:solidFill>
              </a:rPr>
              <a:t>. Эти очки начисляются за выполнение различных задач, связанных с изучением природы: обнаружение редких видов растений и животных, посещение знаковых природных объектов, решение экологических проблем и даже за помощь местным жителям.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Задачи игры: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"Заповедные тропы Крыма" ставит перед игроками следующие задачи: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Познавательная:</a:t>
            </a:r>
            <a:r>
              <a:rPr lang="ru-RU" sz="2000" dirty="0">
                <a:solidFill>
                  <a:schemeClr val="bg1"/>
                </a:solidFill>
              </a:rPr>
              <a:t> Узнать о разнообразии флоры и фауны Крыма, его уникальных ландшафтах (горы, степи, побережье), а также о важности сохранения природы.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Стратегическая:</a:t>
            </a:r>
            <a:r>
              <a:rPr lang="ru-RU" sz="2000" dirty="0">
                <a:solidFill>
                  <a:schemeClr val="bg1"/>
                </a:solidFill>
              </a:rPr>
              <a:t> Разработать оптимальный маршрут по карте Крыма, эффективно использовать ресурсы (время, энергию, знания) и принимать взвешенные решения.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Социальная:</a:t>
            </a:r>
            <a:r>
              <a:rPr lang="ru-RU" sz="2000" dirty="0">
                <a:solidFill>
                  <a:schemeClr val="bg1"/>
                </a:solidFill>
              </a:rPr>
              <a:t> Взаимодействовать с другими игроками, обмениваться информацией, помогать или конкурировать в зависимости от ситуации.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Развивающая:</a:t>
            </a:r>
            <a:r>
              <a:rPr lang="ru-RU" sz="2000" dirty="0">
                <a:solidFill>
                  <a:schemeClr val="bg1"/>
                </a:solidFill>
              </a:rPr>
              <a:t> Тренировать логическое мышление, память, внимание, умение планировать и принимать решения в условиях неопределенности.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1688608"/>
            <a:ext cx="1506387" cy="138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3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 необходимых объектов для игры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игровое поле, кубик </a:t>
            </a:r>
            <a:endParaRPr lang="ru-RU" dirty="0"/>
          </a:p>
        </p:txBody>
      </p:sp>
      <p:pic>
        <p:nvPicPr>
          <p:cNvPr id="4" name="Picture 2" descr="C:\Users\Таня\Downloads\IMG_20260311_193833_edit_147088666853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" b="5969"/>
          <a:stretch/>
        </p:blipFill>
        <p:spPr bwMode="auto">
          <a:xfrm>
            <a:off x="-36004" y="836712"/>
            <a:ext cx="9143999" cy="54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74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гроки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персонажи Егерь, пожарник, эколог, ученый), </a:t>
            </a:r>
            <a:endParaRPr lang="ru-RU" dirty="0"/>
          </a:p>
        </p:txBody>
      </p:sp>
      <p:pic>
        <p:nvPicPr>
          <p:cNvPr id="3" name="Picture 2" descr="C:\Users\Таня\Downloads\IMG_20260311_194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03" y="3933056"/>
            <a:ext cx="4033835" cy="264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274" y="629980"/>
            <a:ext cx="8716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Егерь: Страж Леса с Ружьём.</a:t>
            </a:r>
            <a:r>
              <a:rPr lang="ru-RU" b="1" dirty="0">
                <a:solidFill>
                  <a:schemeClr val="bg1"/>
                </a:solidFill>
              </a:rPr>
              <a:t> Кто он?</a:t>
            </a:r>
            <a:r>
              <a:rPr lang="ru-RU" dirty="0">
                <a:solidFill>
                  <a:schemeClr val="bg1"/>
                </a:solidFill>
              </a:rPr>
              <a:t> Это тот самый мужик, который знает каждый куст, каждую тропинку и каждую нору в лесу. </a:t>
            </a:r>
            <a:r>
              <a:rPr lang="ru-RU" dirty="0" smtClean="0">
                <a:solidFill>
                  <a:schemeClr val="bg1"/>
                </a:solidFill>
              </a:rPr>
              <a:t>Егерь </a:t>
            </a:r>
            <a:r>
              <a:rPr lang="ru-RU" dirty="0">
                <a:solidFill>
                  <a:schemeClr val="bg1"/>
                </a:solidFill>
              </a:rPr>
              <a:t>начинает игру с </a:t>
            </a:r>
            <a:r>
              <a:rPr lang="ru-RU" b="1" dirty="0" smtClean="0">
                <a:solidFill>
                  <a:schemeClr val="bg1"/>
                </a:solidFill>
              </a:rPr>
              <a:t>тремя подсказки </a:t>
            </a:r>
            <a:r>
              <a:rPr lang="ru-RU" b="1" dirty="0">
                <a:solidFill>
                  <a:schemeClr val="bg1"/>
                </a:solidFill>
              </a:rPr>
              <a:t>к обнаружению редких видов растений и животных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274" y="1443841"/>
            <a:ext cx="871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Пожарник: Герой с Водой и Огнём в Душе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Кто он?</a:t>
            </a:r>
            <a:r>
              <a:rPr lang="ru-RU" dirty="0">
                <a:solidFill>
                  <a:schemeClr val="bg1"/>
                </a:solidFill>
              </a:rPr>
              <a:t> Этот парень не боится ни огня, ни дыма. Он привык действовать быстро, решительно </a:t>
            </a:r>
            <a:r>
              <a:rPr lang="ru-RU" b="1" dirty="0" smtClean="0">
                <a:solidFill>
                  <a:schemeClr val="bg1"/>
                </a:solidFill>
              </a:rPr>
              <a:t>Стартовые </a:t>
            </a:r>
            <a:r>
              <a:rPr lang="ru-RU" b="1" dirty="0">
                <a:solidFill>
                  <a:schemeClr val="bg1"/>
                </a:solidFill>
              </a:rPr>
              <a:t>возможности: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"Огнеупорность":</a:t>
            </a:r>
            <a:r>
              <a:rPr lang="ru-RU" dirty="0">
                <a:solidFill>
                  <a:schemeClr val="bg1"/>
                </a:solidFill>
              </a:rPr>
              <a:t> Пожарник получает </a:t>
            </a:r>
            <a:r>
              <a:rPr lang="ru-RU" b="1" dirty="0">
                <a:solidFill>
                  <a:schemeClr val="bg1"/>
                </a:solidFill>
              </a:rPr>
              <a:t>иммунитет к двум негативным эффектам от "Дыма" или "Жара"</a:t>
            </a:r>
            <a:r>
              <a:rPr lang="ru-RU" dirty="0">
                <a:solidFill>
                  <a:schemeClr val="bg1"/>
                </a:solidFill>
              </a:rPr>
              <a:t> в начале игры.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847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Эколог: Зелёный Крестоносец с пробиркой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Кто он?</a:t>
            </a:r>
            <a:r>
              <a:rPr lang="ru-RU" dirty="0">
                <a:solidFill>
                  <a:schemeClr val="bg1"/>
                </a:solidFill>
              </a:rPr>
              <a:t> Это тот, кто видит не просто лес, а сложную экосистему. Он переживает за каждую бабочку и каждое </a:t>
            </a:r>
            <a:r>
              <a:rPr lang="ru-RU" dirty="0" smtClean="0">
                <a:solidFill>
                  <a:schemeClr val="bg1"/>
                </a:solidFill>
              </a:rPr>
              <a:t>деревце.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Стартовые </a:t>
            </a:r>
            <a:r>
              <a:rPr lang="ru-RU" b="1" dirty="0">
                <a:solidFill>
                  <a:schemeClr val="bg1"/>
                </a:solidFill>
              </a:rPr>
              <a:t>возможности "Ресурсы  </a:t>
            </a:r>
            <a:r>
              <a:rPr lang="ru-RU" b="1" dirty="0" smtClean="0">
                <a:solidFill>
                  <a:schemeClr val="bg1"/>
                </a:solidFill>
              </a:rPr>
              <a:t>для </a:t>
            </a:r>
            <a:r>
              <a:rPr lang="ru-RU" b="1" dirty="0">
                <a:solidFill>
                  <a:schemeClr val="bg1"/>
                </a:solidFill>
              </a:rPr>
              <a:t>восстановления":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Эколог </a:t>
            </a:r>
            <a:r>
              <a:rPr lang="ru-RU" dirty="0">
                <a:solidFill>
                  <a:schemeClr val="bg1"/>
                </a:solidFill>
              </a:rPr>
              <a:t>получает </a:t>
            </a:r>
            <a:r>
              <a:rPr lang="ru-RU" b="1" dirty="0">
                <a:solidFill>
                  <a:schemeClr val="bg1"/>
                </a:solidFill>
              </a:rPr>
              <a:t>два жетона "Восстановление"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381" y="42641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Ученый: Мозг Операции с лупой и </a:t>
            </a:r>
            <a:r>
              <a:rPr lang="ru-RU" b="1" dirty="0" smtClean="0">
                <a:solidFill>
                  <a:srgbClr val="FF0000"/>
                </a:solidFill>
              </a:rPr>
              <a:t>гипотезами </a:t>
            </a:r>
            <a:r>
              <a:rPr lang="ru-RU" dirty="0" smtClean="0">
                <a:solidFill>
                  <a:schemeClr val="bg1"/>
                </a:solidFill>
              </a:rPr>
              <a:t>Этот </a:t>
            </a:r>
            <a:r>
              <a:rPr lang="ru-RU" dirty="0">
                <a:solidFill>
                  <a:schemeClr val="bg1"/>
                </a:solidFill>
              </a:rPr>
              <a:t>человек живет в мире данных, формул и </a:t>
            </a:r>
            <a:r>
              <a:rPr lang="ru-RU" dirty="0" smtClean="0">
                <a:solidFill>
                  <a:schemeClr val="bg1"/>
                </a:solidFill>
              </a:rPr>
              <a:t>экспериментов.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381" y="510825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Стартовые возможности: "Социальная неловкость":</a:t>
            </a:r>
            <a:r>
              <a:rPr lang="ru-RU" dirty="0">
                <a:solidFill>
                  <a:schemeClr val="bg1"/>
                </a:solidFill>
              </a:rPr>
              <a:t> Ученый может быть гением в своей области, но не всегда умеет общаться с людьми. На старте у </a:t>
            </a:r>
            <a:r>
              <a:rPr lang="ru-RU" dirty="0" smtClean="0">
                <a:solidFill>
                  <a:schemeClr val="bg1"/>
                </a:solidFill>
              </a:rPr>
              <a:t>него </a:t>
            </a:r>
            <a:r>
              <a:rPr lang="ru-RU" b="1" dirty="0">
                <a:solidFill>
                  <a:schemeClr val="bg1"/>
                </a:solidFill>
              </a:rPr>
              <a:t>-3 очка при попадании на поле №</a:t>
            </a:r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2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арточки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действия (сектор от 1 до 6 на  каждой экологической тропе) , планшет и наклейки с очками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Таня\Downloads\IMG_20260311_194222_edit_148412968277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1" b="13451"/>
          <a:stretch/>
        </p:blipFill>
        <p:spPr bwMode="auto">
          <a:xfrm>
            <a:off x="-123" y="906979"/>
            <a:ext cx="3708027" cy="458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27" y="5661248"/>
            <a:ext cx="32403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Планшет игрока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Таня\Downloads\IMG_20260311_194415_edit_14970928246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32" y="906979"/>
            <a:ext cx="3075554" cy="194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88432" y="2852936"/>
            <a:ext cx="33123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Наклейки с очками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Таня\Downloads\IMG_20260315_1508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12" y="3874111"/>
            <a:ext cx="2651200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Таня\Downloads\IMG_20260315_151122_edit_706135941494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82914"/>
            <a:ext cx="2463234" cy="27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04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Правила игры:</a:t>
            </a:r>
            <a:endParaRPr lang="ru-RU" u="sng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Игра проходит на красочной карте Крыма, разделенной на различные природные зоны и локации. Каждый игрок выбирает себе персонажа-исследователя с уникальными стартовыми возможностями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9" y="1388969"/>
            <a:ext cx="8737269" cy="513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49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35777"/>
            <a:ext cx="8784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Ход </a:t>
            </a:r>
            <a:r>
              <a:rPr lang="ru-RU" b="1" dirty="0">
                <a:solidFill>
                  <a:schemeClr val="bg1"/>
                </a:solidFill>
              </a:rPr>
              <a:t>игрока: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Каждый игрок сам выбирает экологическую тропу, с которой он будет стартовать. В </a:t>
            </a:r>
            <a:r>
              <a:rPr lang="ru-RU" dirty="0">
                <a:solidFill>
                  <a:schemeClr val="bg1"/>
                </a:solidFill>
              </a:rPr>
              <a:t>свой ход игрок совершает определенное количество действий. Это может </a:t>
            </a:r>
            <a:r>
              <a:rPr lang="ru-RU" dirty="0" smtClean="0">
                <a:solidFill>
                  <a:schemeClr val="bg1"/>
                </a:solidFill>
              </a:rPr>
              <a:t>быть:</a:t>
            </a:r>
            <a:endParaRPr lang="ru-RU" sz="1600" dirty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Перемещение</a:t>
            </a:r>
            <a:r>
              <a:rPr lang="ru-RU" dirty="0">
                <a:solidFill>
                  <a:schemeClr val="bg1"/>
                </a:solidFill>
              </a:rPr>
              <a:t>,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Исследование</a:t>
            </a:r>
            <a:r>
              <a:rPr lang="ru-RU" b="1" dirty="0">
                <a:solidFill>
                  <a:schemeClr val="bg1"/>
                </a:solidFill>
              </a:rPr>
              <a:t>: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Наблюдение </a:t>
            </a:r>
            <a:r>
              <a:rPr lang="ru-RU" b="1" dirty="0">
                <a:solidFill>
                  <a:schemeClr val="bg1"/>
                </a:solidFill>
              </a:rPr>
              <a:t>за животными </a:t>
            </a:r>
            <a:r>
              <a:rPr lang="ru-RU" b="1" dirty="0" smtClean="0">
                <a:solidFill>
                  <a:schemeClr val="bg1"/>
                </a:solidFill>
              </a:rPr>
              <a:t>(сектор </a:t>
            </a:r>
            <a:r>
              <a:rPr lang="ru-RU" b="1" dirty="0" smtClean="0">
                <a:solidFill>
                  <a:schemeClr val="bg1"/>
                </a:solidFill>
              </a:rPr>
              <a:t>1),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8009" y="2577460"/>
            <a:ext cx="8784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и</a:t>
            </a:r>
            <a:r>
              <a:rPr lang="ru-RU" b="1" dirty="0" smtClean="0">
                <a:solidFill>
                  <a:schemeClr val="bg1"/>
                </a:solidFill>
              </a:rPr>
              <a:t>зучение </a:t>
            </a:r>
            <a:r>
              <a:rPr lang="ru-RU" b="1" dirty="0">
                <a:solidFill>
                  <a:schemeClr val="bg1"/>
                </a:solidFill>
              </a:rPr>
              <a:t>растений (</a:t>
            </a:r>
            <a:r>
              <a:rPr lang="ru-RU" b="1" dirty="0" smtClean="0">
                <a:solidFill>
                  <a:schemeClr val="bg1"/>
                </a:solidFill>
              </a:rPr>
              <a:t>сектор2), посещение </a:t>
            </a:r>
            <a:r>
              <a:rPr lang="ru-RU" b="1" dirty="0">
                <a:solidFill>
                  <a:schemeClr val="bg1"/>
                </a:solidFill>
              </a:rPr>
              <a:t>достопримечательностей </a:t>
            </a:r>
            <a:r>
              <a:rPr lang="ru-RU" b="1" dirty="0" smtClean="0">
                <a:solidFill>
                  <a:schemeClr val="bg1"/>
                </a:solidFill>
              </a:rPr>
              <a:t>(сектор </a:t>
            </a:r>
            <a:r>
              <a:rPr lang="ru-RU" b="1" dirty="0">
                <a:solidFill>
                  <a:schemeClr val="bg1"/>
                </a:solidFill>
              </a:rPr>
              <a:t>3), </a:t>
            </a:r>
            <a:r>
              <a:rPr lang="ru-RU" dirty="0" smtClean="0">
                <a:solidFill>
                  <a:schemeClr val="bg1"/>
                </a:solidFill>
              </a:rPr>
              <a:t>решить  экологическую проблему (Сектор 4) </a:t>
            </a:r>
            <a:r>
              <a:rPr lang="ru-RU" dirty="0">
                <a:solidFill>
                  <a:schemeClr val="bg1"/>
                </a:solidFill>
              </a:rPr>
              <a:t>или </a:t>
            </a:r>
            <a:r>
              <a:rPr lang="ru-RU" dirty="0" smtClean="0">
                <a:solidFill>
                  <a:schemeClr val="bg1"/>
                </a:solidFill>
              </a:rPr>
              <a:t>помочь </a:t>
            </a:r>
            <a:r>
              <a:rPr lang="ru-RU" dirty="0">
                <a:solidFill>
                  <a:schemeClr val="bg1"/>
                </a:solidFill>
              </a:rPr>
              <a:t>местным жителям. </a:t>
            </a:r>
            <a:r>
              <a:rPr lang="ru-RU" b="1" dirty="0" smtClean="0">
                <a:solidFill>
                  <a:schemeClr val="bg1"/>
                </a:solidFill>
              </a:rPr>
              <a:t>Использование </a:t>
            </a:r>
            <a:r>
              <a:rPr lang="ru-RU" b="1" dirty="0">
                <a:solidFill>
                  <a:schemeClr val="bg1"/>
                </a:solidFill>
              </a:rPr>
              <a:t>ресурсов (сектор </a:t>
            </a:r>
            <a:r>
              <a:rPr lang="ru-RU" b="1" dirty="0" smtClean="0">
                <a:solidFill>
                  <a:schemeClr val="bg1"/>
                </a:solidFill>
              </a:rPr>
              <a:t>5) </a:t>
            </a:r>
            <a:r>
              <a:rPr lang="ru-RU" dirty="0" smtClean="0">
                <a:solidFill>
                  <a:schemeClr val="bg1"/>
                </a:solidFill>
              </a:rPr>
              <a:t>например</a:t>
            </a:r>
            <a:r>
              <a:rPr lang="ru-RU" dirty="0">
                <a:solidFill>
                  <a:schemeClr val="bg1"/>
                </a:solidFill>
              </a:rPr>
              <a:t>, "Карта", "Компас", "Аптечка</a:t>
            </a:r>
            <a:r>
              <a:rPr lang="ru-RU" dirty="0" smtClean="0">
                <a:solidFill>
                  <a:schemeClr val="bg1"/>
                </a:solidFill>
              </a:rPr>
              <a:t>", </a:t>
            </a:r>
            <a:r>
              <a:rPr lang="ru-RU" dirty="0">
                <a:solidFill>
                  <a:schemeClr val="bg1"/>
                </a:solidFill>
              </a:rPr>
              <a:t>которые помогают в перемещении, исследованиях или преодолении трудностей.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s://avatars.mds.yandex.net/i?id=9979a6e74980d6957c3d8da8d835ff85130e0eb4-429002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18" y="17243"/>
            <a:ext cx="5766968" cy="111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777789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Если игрок попадает на Сектор </a:t>
            </a:r>
            <a:r>
              <a:rPr lang="ru-RU" b="1" dirty="0">
                <a:solidFill>
                  <a:prstClr val="black"/>
                </a:solidFill>
              </a:rPr>
              <a:t>6 </a:t>
            </a:r>
            <a:r>
              <a:rPr lang="ru-RU" b="1" dirty="0" smtClean="0">
                <a:solidFill>
                  <a:prstClr val="black"/>
                </a:solidFill>
              </a:rPr>
              <a:t>, то </a:t>
            </a:r>
            <a:r>
              <a:rPr lang="ru-RU" dirty="0" smtClean="0">
                <a:solidFill>
                  <a:prstClr val="black"/>
                </a:solidFill>
              </a:rPr>
              <a:t>просто </a:t>
            </a:r>
            <a:r>
              <a:rPr lang="ru-RU" dirty="0">
                <a:solidFill>
                  <a:prstClr val="black"/>
                </a:solidFill>
              </a:rPr>
              <a:t>берёт любую карточку из стопки. Эти карточки посвящены четырём разным </a:t>
            </a:r>
            <a:r>
              <a:rPr lang="ru-RU" dirty="0" smtClean="0">
                <a:solidFill>
                  <a:prstClr val="black"/>
                </a:solidFill>
              </a:rPr>
              <a:t>темам: </a:t>
            </a:r>
            <a:r>
              <a:rPr lang="ru-RU" sz="1600" b="1" dirty="0" smtClean="0">
                <a:solidFill>
                  <a:prstClr val="black"/>
                </a:solidFill>
              </a:rPr>
              <a:t>«Флора </a:t>
            </a:r>
            <a:r>
              <a:rPr lang="ru-RU" sz="1600" b="1" dirty="0">
                <a:solidFill>
                  <a:prstClr val="black"/>
                </a:solidFill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</a:rPr>
              <a:t>Фауна»,</a:t>
            </a:r>
            <a:r>
              <a:rPr lang="ru-RU" sz="1600" b="1" dirty="0">
                <a:solidFill>
                  <a:prstClr val="black"/>
                </a:solidFill>
              </a:rPr>
              <a:t> "</a:t>
            </a:r>
            <a:r>
              <a:rPr lang="ru-RU" sz="1600" b="1" dirty="0" smtClean="0">
                <a:solidFill>
                  <a:prstClr val="black"/>
                </a:solidFill>
              </a:rPr>
              <a:t>События».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«</a:t>
            </a:r>
            <a:r>
              <a:rPr lang="ru-RU" b="1" dirty="0" smtClean="0">
                <a:solidFill>
                  <a:schemeClr val="bg1"/>
                </a:solidFill>
              </a:rPr>
              <a:t>Задания»: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Описывают конкретные задачи, которые нужно выполнить для получения </a:t>
            </a:r>
            <a:r>
              <a:rPr lang="ru-RU" dirty="0" smtClean="0">
                <a:solidFill>
                  <a:schemeClr val="bg1"/>
                </a:solidFill>
              </a:rPr>
              <a:t>очков. </a:t>
            </a:r>
            <a:r>
              <a:rPr lang="ru-RU" b="1" dirty="0" smtClean="0">
                <a:solidFill>
                  <a:schemeClr val="bg1"/>
                </a:solidFill>
              </a:rPr>
              <a:t>"</a:t>
            </a:r>
            <a:r>
              <a:rPr lang="ru-RU" b="1" dirty="0">
                <a:solidFill>
                  <a:schemeClr val="bg1"/>
                </a:solidFill>
              </a:rPr>
              <a:t>Ресурсы":</a:t>
            </a:r>
            <a:r>
              <a:rPr lang="ru-RU" dirty="0">
                <a:solidFill>
                  <a:schemeClr val="bg1"/>
                </a:solidFill>
              </a:rPr>
              <a:t> Предоставляют игрокам полезные предметы или навыки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6" name="Picture 4" descr="https://avatars.mds.yandex.net/i?id=4eff6b24d81a3562733b0c0907a0960b07571ad5-412067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26" y="4941168"/>
            <a:ext cx="4572000" cy="15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2" y="4941168"/>
            <a:ext cx="4091947" cy="162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6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404664"/>
            <a:ext cx="89289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Выводы: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"Заповедные </a:t>
            </a:r>
            <a:r>
              <a:rPr lang="ru-RU" dirty="0">
                <a:solidFill>
                  <a:schemeClr val="bg1"/>
                </a:solidFill>
              </a:rPr>
              <a:t>тропы Крыма" – это не просто развлечение, но и мощный образовательный инструмент. 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Игра </a:t>
            </a:r>
            <a:r>
              <a:rPr lang="ru-RU" dirty="0">
                <a:solidFill>
                  <a:schemeClr val="bg1"/>
                </a:solidFill>
              </a:rPr>
              <a:t>способствует: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Расширению кругозора:</a:t>
            </a:r>
            <a:r>
              <a:rPr lang="ru-RU" dirty="0">
                <a:solidFill>
                  <a:schemeClr val="bg1"/>
                </a:solidFill>
              </a:rPr>
              <a:t> Дети узнают о многообразии природы Крыма, его уникальных экосистемах, редких и исчезающих видах.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Формированию экологической культуры:</a:t>
            </a:r>
            <a:r>
              <a:rPr lang="ru-RU" dirty="0">
                <a:solidFill>
                  <a:schemeClr val="bg1"/>
                </a:solidFill>
              </a:rPr>
              <a:t> Игра учит ценить природу, понимать важность ее сохранения и осознавать последствия человеческой деятельности.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Развитию критического мышления:</a:t>
            </a:r>
            <a:r>
              <a:rPr lang="ru-RU" dirty="0">
                <a:solidFill>
                  <a:schemeClr val="bg1"/>
                </a:solidFill>
              </a:rPr>
              <a:t> Игрокам приходится анализировать информацию, принимать решения, оценивать риски и выбирать оптимальные стратегии.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Улучшению памяти и внимания:</a:t>
            </a:r>
            <a:r>
              <a:rPr lang="ru-RU" dirty="0">
                <a:solidFill>
                  <a:schemeClr val="bg1"/>
                </a:solidFill>
              </a:rPr>
              <a:t> Запоминание названий растений и животных, их особенностей, а также правил игры тренирует когнитивные способности.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Развитию навыков планирования и целеполагания:</a:t>
            </a:r>
            <a:r>
              <a:rPr lang="ru-RU" dirty="0">
                <a:solidFill>
                  <a:schemeClr val="bg1"/>
                </a:solidFill>
              </a:rPr>
              <a:t> Игроки учатся ставить перед собой цели и разрабатывать пути их достижения.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Совершенствованию коммуникативных навыков:</a:t>
            </a:r>
            <a:r>
              <a:rPr lang="ru-RU" dirty="0">
                <a:solidFill>
                  <a:schemeClr val="bg1"/>
                </a:solidFill>
              </a:rPr>
              <a:t> Взаимодействие с другими игроками, обсуждение стратегий</a:t>
            </a:r>
          </a:p>
        </p:txBody>
      </p:sp>
    </p:spTree>
    <p:extLst>
      <p:ext uri="{BB962C8B-B14F-4D97-AF65-F5344CB8AC3E}">
        <p14:creationId xmlns:p14="http://schemas.microsoft.com/office/powerpoint/2010/main" val="4105900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304</TotalTime>
  <Words>877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33</cp:revision>
  <dcterms:created xsi:type="dcterms:W3CDTF">2026-03-08T16:16:39Z</dcterms:created>
  <dcterms:modified xsi:type="dcterms:W3CDTF">2026-06-08T14:25:43Z</dcterms:modified>
</cp:coreProperties>
</file>