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</p:sldMasterIdLst>
  <p:sldIdLst>
    <p:sldId id="29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1" r:id="rId35"/>
    <p:sldId id="293" r:id="rId36"/>
    <p:sldId id="294" r:id="rId3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BD2E4-4DED-4ED5-9A1E-C77F3720F952}" type="datetimeFigureOut">
              <a:rPr lang="ru-RU" smtClean="0"/>
              <a:pPr>
                <a:defRPr/>
              </a:pPr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E4C120-1EF2-4397-AD4E-5172BD5D09D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333376"/>
            <a:ext cx="10363200" cy="2447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«ЗАРЕЧНЕНСКАЯ ШКОЛА-ДЕТСКИЙ САД» ДЖАНКОЙСКОГО РАЙОНА</a:t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b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«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</a:t>
            </a:r>
            <a:r>
              <a:rPr lang="ru-RU" sz="2200" b="1" spc="-1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200" b="1" spc="-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ru-RU" sz="2200" b="1" spc="-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200" b="1" spc="-8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spc="-2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</a:t>
            </a:r>
            <a:r>
              <a:rPr lang="ru-RU" sz="2200" b="1" spc="-7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200" b="1" spc="-4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200" b="1" spc="-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ребенка».</a:t>
            </a:r>
            <a:r>
              <a:rPr lang="ru-RU" sz="3600" dirty="0">
                <a:latin typeface="Times New Roman"/>
                <a:cs typeface="Times New Roman"/>
              </a:rPr>
              <a:t/>
            </a:r>
            <a:br>
              <a:rPr lang="ru-RU" sz="3600" dirty="0">
                <a:latin typeface="Times New Roman"/>
                <a:cs typeface="Times New Roman"/>
              </a:rPr>
            </a:b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1133" y="2924176"/>
            <a:ext cx="8534400" cy="3457575"/>
          </a:xfrm>
        </p:spPr>
        <p:txBody>
          <a:bodyPr>
            <a:normAutofit fontScale="70000" lnSpcReduction="20000"/>
          </a:bodyPr>
          <a:lstStyle/>
          <a:p>
            <a:pPr algn="ctr" eaLnBrk="1" hangingPunct="1"/>
            <a:endParaRPr lang="ru-RU" altLang="ru-RU" sz="1400" b="1" dirty="0" smtClean="0"/>
          </a:p>
          <a:p>
            <a:pPr algn="r" eaLnBrk="1" hangingPunct="1"/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pPr algn="r" eaLnBrk="1" hangingPunct="1"/>
            <a:r>
              <a:rPr lang="ru-RU" alt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Гумарова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С.Р.</a:t>
            </a:r>
          </a:p>
          <a:p>
            <a:pPr algn="r" eaLnBrk="1" hangingPunct="1"/>
            <a:endParaRPr lang="ru-RU" alt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/>
            <a:endParaRPr lang="ru-RU" alt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Заречное</a:t>
            </a:r>
          </a:p>
          <a:p>
            <a:pPr algn="ctr" eaLnBrk="1" hangingPunct="1"/>
            <a:endParaRPr lang="ru-RU" altLang="ru-RU" sz="1400" b="1" dirty="0" smtClean="0"/>
          </a:p>
        </p:txBody>
      </p:sp>
      <p:grpSp>
        <p:nvGrpSpPr>
          <p:cNvPr id="5" name="object 6"/>
          <p:cNvGrpSpPr/>
          <p:nvPr/>
        </p:nvGrpSpPr>
        <p:grpSpPr>
          <a:xfrm>
            <a:off x="1066800" y="3200400"/>
            <a:ext cx="3752215" cy="2649220"/>
            <a:chOff x="4107179" y="3593591"/>
            <a:chExt cx="3752215" cy="2649220"/>
          </a:xfrm>
        </p:grpSpPr>
        <p:pic>
          <p:nvPicPr>
            <p:cNvPr id="6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7179" y="3593591"/>
              <a:ext cx="3752087" cy="2648712"/>
            </a:xfrm>
            <a:prstGeom prst="rect">
              <a:avLst/>
            </a:prstGeom>
          </p:spPr>
        </p:pic>
        <p:pic>
          <p:nvPicPr>
            <p:cNvPr id="7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5779" y="3822191"/>
              <a:ext cx="3294887" cy="2191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523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520" y="260616"/>
            <a:ext cx="6452997" cy="7452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7520" y="260616"/>
            <a:ext cx="6453505" cy="745490"/>
          </a:xfrm>
          <a:prstGeom prst="rect">
            <a:avLst/>
          </a:prstGeom>
          <a:ln w="6350">
            <a:solidFill>
              <a:srgbClr val="EC7C3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5025"/>
              </a:lnSpc>
            </a:pPr>
            <a:r>
              <a:rPr i="0" dirty="0">
                <a:latin typeface="Calibri"/>
                <a:cs typeface="Calibri"/>
              </a:rPr>
              <a:t>Возможные</a:t>
            </a:r>
            <a:r>
              <a:rPr i="0" spc="-9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последствия: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2727" y="1046988"/>
            <a:ext cx="10460736" cy="58110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36267" y="1130300"/>
            <a:ext cx="9331325" cy="5522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indent="-164465">
              <a:lnSpc>
                <a:spcPct val="100000"/>
              </a:lnSpc>
              <a:spcBef>
                <a:spcPts val="100"/>
              </a:spcBef>
              <a:buChar char="•"/>
              <a:tabLst>
                <a:tab pos="177165" algn="l"/>
              </a:tabLst>
            </a:pPr>
            <a:r>
              <a:rPr sz="1800" dirty="0">
                <a:latin typeface="Calibri"/>
                <a:cs typeface="Calibri"/>
              </a:rPr>
              <a:t>снижение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интереса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окружающему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миру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формированию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безынициативности;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80"/>
              </a:spcBef>
              <a:buFont typeface="Calibri"/>
              <a:buChar char="•"/>
            </a:pPr>
            <a:endParaRPr sz="1800">
              <a:latin typeface="Calibri"/>
              <a:cs typeface="Calibri"/>
            </a:endParaRPr>
          </a:p>
          <a:p>
            <a:pPr marL="177165" marR="266065" indent="-164465">
              <a:lnSpc>
                <a:spcPts val="1939"/>
              </a:lnSpc>
              <a:spcBef>
                <a:spcPts val="5"/>
              </a:spcBef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может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привести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развитию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таких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черт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личности,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как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робость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неуверенность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себе,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или, 	наоборот,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агрессивности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 негативизму;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10"/>
              </a:spcBef>
              <a:buFont typeface="Calibri"/>
              <a:buChar char="•"/>
            </a:pP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ts val="2055"/>
              </a:lnSpc>
              <a:buChar char="•"/>
              <a:tabLst>
                <a:tab pos="177165" algn="l"/>
              </a:tabLst>
            </a:pPr>
            <a:r>
              <a:rPr sz="1800" dirty="0">
                <a:latin typeface="Calibri"/>
                <a:cs typeface="Calibri"/>
              </a:rPr>
              <a:t>Ребенок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становится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«глухим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родителю»,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ждет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обычных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угроз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или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повышения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голоса,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чтобы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sz="1800" dirty="0">
                <a:latin typeface="Calibri"/>
                <a:cs typeface="Calibri"/>
              </a:rPr>
              <a:t>начать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выполнять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ему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говорят.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70"/>
              </a:spcBef>
            </a:pPr>
            <a:endParaRPr sz="1800">
              <a:latin typeface="Calibri"/>
              <a:cs typeface="Calibri"/>
            </a:endParaRPr>
          </a:p>
          <a:p>
            <a:pPr marL="177165" marR="428625" indent="-164465">
              <a:lnSpc>
                <a:spcPts val="1939"/>
              </a:lnSpc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при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достижении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подросткового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возраста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ребенок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может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захотеть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поскорее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вырваться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из 	</a:t>
            </a:r>
            <a:r>
              <a:rPr sz="1800" dirty="0">
                <a:latin typeface="Calibri"/>
                <a:cs typeface="Calibri"/>
              </a:rPr>
              <a:t>слишком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жесткой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системы,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где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его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интересы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игнорируются,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обрести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свободу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60"/>
              </a:spcBef>
              <a:buFont typeface="Calibri"/>
              <a:buChar char="•"/>
            </a:pPr>
            <a:endParaRPr sz="1800">
              <a:latin typeface="Calibri"/>
              <a:cs typeface="Calibri"/>
            </a:endParaRPr>
          </a:p>
          <a:p>
            <a:pPr marL="177165" marR="106680" indent="-164465">
              <a:lnSpc>
                <a:spcPts val="1939"/>
              </a:lnSpc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вырастая,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ребенок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может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попасть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под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влияние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любой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другой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авторитарной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системы: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секты, 	политические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партии,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криминальные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компании,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которой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он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будет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так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послушен 	управляем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64"/>
              </a:spcBef>
              <a:buFont typeface="Calibri"/>
              <a:buChar char="•"/>
            </a:pPr>
            <a:endParaRPr sz="1800">
              <a:latin typeface="Calibri"/>
              <a:cs typeface="Calibri"/>
            </a:endParaRPr>
          </a:p>
          <a:p>
            <a:pPr marL="177165" marR="1170305" indent="-164465">
              <a:lnSpc>
                <a:spcPts val="1939"/>
              </a:lnSpc>
              <a:buChar char="•"/>
              <a:tabLst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став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взрослым,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либо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сам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приобретет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весьма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авторитарный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характер,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либо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станет 	</a:t>
            </a:r>
            <a:r>
              <a:rPr sz="1800" spc="-20" dirty="0">
                <a:latin typeface="Calibri"/>
                <a:cs typeface="Calibri"/>
              </a:rPr>
              <a:t>исполнителем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чужой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воли: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пассивным,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зависимым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подавленным.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6247" y="365759"/>
            <a:ext cx="4809744" cy="26883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75780" y="464946"/>
            <a:ext cx="3851910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Гиперопека</a:t>
            </a:r>
            <a:r>
              <a:rPr sz="20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sz="20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imes New Roman"/>
                <a:cs typeface="Times New Roman"/>
              </a:rPr>
              <a:t>семье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–</a:t>
            </a:r>
            <a:r>
              <a:rPr sz="2000" spc="-1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это</a:t>
            </a:r>
            <a:r>
              <a:rPr sz="2000" spc="-2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система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отношений,</a:t>
            </a:r>
            <a:r>
              <a:rPr sz="2000" spc="-8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при</a:t>
            </a:r>
            <a:r>
              <a:rPr sz="2000" spc="-5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7E5F00"/>
                </a:solidFill>
                <a:latin typeface="Times New Roman"/>
                <a:cs typeface="Times New Roman"/>
              </a:rPr>
              <a:t>которых</a:t>
            </a:r>
            <a:r>
              <a:rPr sz="2000" spc="-8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родители,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обеспечивая</a:t>
            </a:r>
            <a:r>
              <a:rPr sz="2000" spc="-9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своим</a:t>
            </a:r>
            <a:r>
              <a:rPr sz="2000" spc="-8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трудом </a:t>
            </a:r>
            <a:r>
              <a:rPr sz="2000" spc="-20" dirty="0">
                <a:solidFill>
                  <a:srgbClr val="7E5F00"/>
                </a:solidFill>
                <a:latin typeface="Times New Roman"/>
                <a:cs typeface="Times New Roman"/>
              </a:rPr>
              <a:t>удовлетворение</a:t>
            </a:r>
            <a:r>
              <a:rPr sz="2000" spc="-6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всех</a:t>
            </a:r>
            <a:r>
              <a:rPr sz="2000" spc="-3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потребностей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ребенка,</a:t>
            </a:r>
            <a:r>
              <a:rPr sz="2000" spc="-8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ограждают</a:t>
            </a:r>
            <a:r>
              <a:rPr sz="2000" spc="-8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его</a:t>
            </a:r>
            <a:r>
              <a:rPr sz="2000" spc="-6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от</a:t>
            </a:r>
            <a:r>
              <a:rPr sz="2000" spc="-7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каких-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либо</a:t>
            </a:r>
            <a:r>
              <a:rPr sz="2000" spc="-6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7E5F00"/>
                </a:solidFill>
                <a:latin typeface="Times New Roman"/>
                <a:cs typeface="Times New Roman"/>
              </a:rPr>
              <a:t>забот,</a:t>
            </a:r>
            <a:r>
              <a:rPr sz="2000" spc="-6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усилий</a:t>
            </a:r>
            <a:r>
              <a:rPr sz="2000" spc="-3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и</a:t>
            </a:r>
            <a:r>
              <a:rPr sz="2000" spc="-4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трудностей,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принимая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их</a:t>
            </a:r>
            <a:r>
              <a:rPr sz="2000" spc="-2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на</a:t>
            </a:r>
            <a:r>
              <a:rPr sz="2000" spc="-3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7E5F00"/>
                </a:solidFill>
                <a:latin typeface="Times New Roman"/>
                <a:cs typeface="Times New Roman"/>
              </a:rPr>
              <a:t>себя.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6247" y="3790188"/>
            <a:ext cx="4814315" cy="26929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01739" y="3889628"/>
            <a:ext cx="400050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177165" indent="2540" algn="ctr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Родители,</a:t>
            </a:r>
            <a:r>
              <a:rPr sz="2000" spc="-6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по</a:t>
            </a:r>
            <a:r>
              <a:rPr sz="2000" spc="-3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сути,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блокируют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процесс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серьезной</a:t>
            </a:r>
            <a:r>
              <a:rPr sz="2000" spc="-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7E5F00"/>
                </a:solidFill>
                <a:latin typeface="Times New Roman"/>
                <a:cs typeface="Times New Roman"/>
              </a:rPr>
              <a:t>подготовки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7E5F00"/>
                </a:solidFill>
                <a:latin typeface="Times New Roman"/>
                <a:cs typeface="Times New Roman"/>
              </a:rPr>
              <a:t>их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детей</a:t>
            </a:r>
            <a:r>
              <a:rPr sz="2000" spc="-6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к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столкновению</a:t>
            </a:r>
            <a:r>
              <a:rPr sz="2000" spc="-3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7E5F00"/>
                </a:solidFill>
                <a:latin typeface="Times New Roman"/>
                <a:cs typeface="Times New Roman"/>
              </a:rPr>
              <a:t>с</a:t>
            </a:r>
            <a:endParaRPr sz="2000">
              <a:latin typeface="Times New Roman"/>
              <a:cs typeface="Times New Roman"/>
            </a:endParaRPr>
          </a:p>
          <a:p>
            <a:pPr marL="12065" marR="5080" indent="-3810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реальностью</a:t>
            </a:r>
            <a:r>
              <a:rPr sz="2000" spc="-1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за</a:t>
            </a:r>
            <a:r>
              <a:rPr sz="2000" spc="-1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порогом</a:t>
            </a:r>
            <a:r>
              <a:rPr sz="2000" spc="-3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родного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дома.</a:t>
            </a:r>
            <a:r>
              <a:rPr sz="2000" spc="-8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Именно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эти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дети</a:t>
            </a:r>
            <a:r>
              <a:rPr sz="2000" spc="-3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оказываются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более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неприспособленными</a:t>
            </a:r>
            <a:r>
              <a:rPr sz="2000" spc="1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к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жизни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</a:t>
            </a:r>
            <a:r>
              <a:rPr sz="2000" spc="-2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коллективе.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17635" y="2729483"/>
            <a:ext cx="886968" cy="138531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44651" y="1016508"/>
            <a:ext cx="4996180" cy="4825365"/>
            <a:chOff x="644651" y="1016508"/>
            <a:chExt cx="4996180" cy="482536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651" y="1016508"/>
              <a:ext cx="4995672" cy="48249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3251" y="1245108"/>
              <a:ext cx="4538472" cy="43677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520" y="260616"/>
            <a:ext cx="6452997" cy="7452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7520" y="260616"/>
            <a:ext cx="6453505" cy="745490"/>
          </a:xfrm>
          <a:prstGeom prst="rect">
            <a:avLst/>
          </a:prstGeom>
          <a:ln w="6350">
            <a:solidFill>
              <a:srgbClr val="EC7C3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5025"/>
              </a:lnSpc>
            </a:pPr>
            <a:r>
              <a:rPr i="0" dirty="0">
                <a:latin typeface="Calibri"/>
                <a:cs typeface="Calibri"/>
              </a:rPr>
              <a:t>Возможные</a:t>
            </a:r>
            <a:r>
              <a:rPr i="0" spc="-9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последствия: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1872" y="1408175"/>
            <a:ext cx="10465308" cy="54498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49348" y="1986534"/>
            <a:ext cx="9077960" cy="390652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77165" marR="172720" indent="-164465">
              <a:lnSpc>
                <a:spcPts val="1939"/>
              </a:lnSpc>
              <a:spcBef>
                <a:spcPts val="345"/>
              </a:spcBef>
              <a:buChar char="•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способствует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развитию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несамостоятельности,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трудности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принятии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решений,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неумению 	</a:t>
            </a:r>
            <a:r>
              <a:rPr sz="1800" dirty="0">
                <a:latin typeface="Calibri"/>
                <a:cs typeface="Calibri"/>
              </a:rPr>
              <a:t>найти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способ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разрешения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неизвестной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ранее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ситуации;</a:t>
            </a:r>
            <a:endParaRPr sz="1800">
              <a:latin typeface="Calibri"/>
              <a:cs typeface="Calibri"/>
            </a:endParaRPr>
          </a:p>
          <a:p>
            <a:pPr marL="177165" indent="-164465">
              <a:lnSpc>
                <a:spcPct val="100000"/>
              </a:lnSpc>
              <a:spcBef>
                <a:spcPts val="770"/>
              </a:spcBef>
              <a:buChar char="•"/>
              <a:tabLst>
                <a:tab pos="177165" algn="l"/>
              </a:tabLst>
            </a:pPr>
            <a:r>
              <a:rPr sz="1800" dirty="0">
                <a:latin typeface="Calibri"/>
                <a:cs typeface="Calibri"/>
              </a:rPr>
              <a:t>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критических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случаях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—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пассивность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уход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решения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жизненной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проблемы.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dirty="0">
                <a:latin typeface="Calibri"/>
                <a:cs typeface="Calibri"/>
              </a:rPr>
              <a:t>•ребенок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будет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малоадаптиован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взрослой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жизни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spc="-10" dirty="0">
                <a:latin typeface="Calibri"/>
                <a:cs typeface="Calibri"/>
              </a:rPr>
              <a:t>•болезненное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реагирование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любые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требования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ограничения</a:t>
            </a:r>
            <a:endParaRPr sz="1800">
              <a:latin typeface="Calibri"/>
              <a:cs typeface="Calibri"/>
            </a:endParaRPr>
          </a:p>
          <a:p>
            <a:pPr marL="241300" marR="554355" indent="-228600">
              <a:lnSpc>
                <a:spcPts val="1939"/>
              </a:lnSpc>
              <a:spcBef>
                <a:spcPts val="1040"/>
              </a:spcBef>
            </a:pPr>
            <a:r>
              <a:rPr sz="1800" spc="-20" dirty="0">
                <a:latin typeface="Calibri"/>
                <a:cs typeface="Calibri"/>
              </a:rPr>
              <a:t>•будет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трудно,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иногда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невозможно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справиться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своими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чувствами: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горем,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злостью, </a:t>
            </a:r>
            <a:r>
              <a:rPr sz="1800" dirty="0">
                <a:latin typeface="Calibri"/>
                <a:cs typeface="Calibri"/>
              </a:rPr>
              <a:t>обидой,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которые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впоследствии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же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настанут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реальной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жизни.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0"/>
              </a:lnSpc>
              <a:spcBef>
                <a:spcPts val="760"/>
              </a:spcBef>
            </a:pPr>
            <a:r>
              <a:rPr sz="1800" dirty="0">
                <a:latin typeface="Calibri"/>
                <a:cs typeface="Calibri"/>
              </a:rPr>
              <a:t>•сложности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общении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сверстниками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когда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приходится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самостоятельно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отстаивать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свои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0"/>
              </a:lnSpc>
            </a:pPr>
            <a:r>
              <a:rPr sz="1800" dirty="0">
                <a:latin typeface="Calibri"/>
                <a:cs typeface="Calibri"/>
              </a:rPr>
              <a:t>интересы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решать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встающие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проблемы.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1800" dirty="0">
                <a:latin typeface="Calibri"/>
                <a:cs typeface="Calibri"/>
              </a:rPr>
              <a:t>•у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ребенка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возникает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задержка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развитии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навыков.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055"/>
              </a:lnSpc>
              <a:spcBef>
                <a:spcPts val="790"/>
              </a:spcBef>
            </a:pPr>
            <a:r>
              <a:rPr sz="1800" dirty="0">
                <a:latin typeface="Calibri"/>
                <a:cs typeface="Calibri"/>
              </a:rPr>
              <a:t>•ребенок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отрицает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оправданность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родительских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страхов.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Он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ищет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возможности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риска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и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5"/>
              </a:lnSpc>
            </a:pPr>
            <a:r>
              <a:rPr sz="1800" dirty="0">
                <a:latin typeface="Calibri"/>
                <a:cs typeface="Calibri"/>
              </a:rPr>
              <a:t>может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вести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себя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невероятно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беспечно.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0096" y="155447"/>
            <a:ext cx="6108192" cy="218998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91936" y="307086"/>
            <a:ext cx="528574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Система</a:t>
            </a:r>
            <a:r>
              <a:rPr sz="2000" spc="-5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межличностных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отношений</a:t>
            </a:r>
            <a:r>
              <a:rPr sz="2000" spc="-6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</a:t>
            </a:r>
            <a:r>
              <a:rPr sz="2000" spc="-4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семье,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строящаяся</a:t>
            </a:r>
            <a:r>
              <a:rPr sz="2000" spc="-8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на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признании</a:t>
            </a:r>
            <a:r>
              <a:rPr sz="2000" spc="-2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возможности</a:t>
            </a:r>
            <a:r>
              <a:rPr sz="2000" spc="-7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и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7E5F00"/>
                </a:solidFill>
                <a:latin typeface="Times New Roman"/>
                <a:cs typeface="Times New Roman"/>
              </a:rPr>
              <a:t>даже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целесообразности</a:t>
            </a:r>
            <a:r>
              <a:rPr sz="2000" spc="-6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независимого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 существования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взрослых</a:t>
            </a:r>
            <a:r>
              <a:rPr sz="2000" spc="-5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от</a:t>
            </a:r>
            <a:r>
              <a:rPr sz="2000" spc="-3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детей,</a:t>
            </a:r>
            <a:r>
              <a:rPr sz="2000" spc="-2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может</a:t>
            </a:r>
            <a:r>
              <a:rPr sz="2000" spc="-3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порождаться</a:t>
            </a:r>
            <a:r>
              <a:rPr sz="2000" spc="-6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тактикой</a:t>
            </a:r>
            <a:endParaRPr sz="2000">
              <a:latin typeface="Times New Roman"/>
              <a:cs typeface="Times New Roman"/>
            </a:endParaRPr>
          </a:p>
          <a:p>
            <a:pPr marL="532130" algn="just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«невмешательства»</a:t>
            </a:r>
            <a:r>
              <a:rPr sz="20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7E5F00"/>
                </a:solidFill>
                <a:latin typeface="Times New Roman"/>
                <a:cs typeface="Times New Roman"/>
              </a:rPr>
              <a:t>или</a:t>
            </a:r>
            <a:r>
              <a:rPr sz="2000" b="1" spc="-2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7E5F00"/>
                </a:solidFill>
                <a:latin typeface="Times New Roman"/>
                <a:cs typeface="Times New Roman"/>
              </a:rPr>
              <a:t>Гипоопекой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1767" y="2656332"/>
            <a:ext cx="7127748" cy="420166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07838" y="2752725"/>
            <a:ext cx="6188710" cy="368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Чаще</a:t>
            </a:r>
            <a:r>
              <a:rPr sz="2000" spc="-8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всего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основе</a:t>
            </a:r>
            <a:r>
              <a:rPr sz="2000" spc="-5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этого</a:t>
            </a:r>
            <a:r>
              <a:rPr sz="2000" spc="-6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типа</a:t>
            </a:r>
            <a:r>
              <a:rPr sz="2000" spc="-3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взаимоотношений</a:t>
            </a:r>
            <a:r>
              <a:rPr sz="2000" spc="-7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лежит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пассивность</a:t>
            </a:r>
            <a:r>
              <a:rPr sz="2000" spc="-6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родителей</a:t>
            </a:r>
            <a:r>
              <a:rPr sz="2000" spc="-7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как</a:t>
            </a:r>
            <a:r>
              <a:rPr sz="2000" spc="-5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воспитателей.</a:t>
            </a:r>
            <a:r>
              <a:rPr sz="2000" spc="-6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Результат</a:t>
            </a:r>
            <a:endParaRPr sz="2000">
              <a:latin typeface="Times New Roman"/>
              <a:cs typeface="Times New Roman"/>
            </a:endParaRPr>
          </a:p>
          <a:p>
            <a:pPr marL="12700" marR="23495">
              <a:lnSpc>
                <a:spcPts val="2350"/>
              </a:lnSpc>
              <a:spcBef>
                <a:spcPts val="114"/>
              </a:spcBef>
            </a:pP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такого</a:t>
            </a:r>
            <a:r>
              <a:rPr sz="2000" spc="-7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воспитания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–</a:t>
            </a:r>
            <a:r>
              <a:rPr sz="2000" spc="-7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отчуждение</a:t>
            </a:r>
            <a:r>
              <a:rPr sz="2000" spc="-7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родителей</a:t>
            </a:r>
            <a:r>
              <a:rPr sz="2000" spc="-6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и</a:t>
            </a:r>
            <a:r>
              <a:rPr sz="2000" spc="-7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детей,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эмоциональная</a:t>
            </a:r>
            <a:r>
              <a:rPr sz="2000" spc="-6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автономия.</a:t>
            </a:r>
            <a:r>
              <a:rPr sz="2000" spc="-10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Родители</a:t>
            </a:r>
            <a:r>
              <a:rPr sz="2000" spc="-6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мало</a:t>
            </a:r>
            <a:r>
              <a:rPr sz="2000" spc="-5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интересуются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385"/>
              </a:lnSpc>
            </a:pPr>
            <a:r>
              <a:rPr sz="2000" spc="-20" dirty="0">
                <a:solidFill>
                  <a:srgbClr val="7E5F00"/>
                </a:solidFill>
                <a:latin typeface="Times New Roman"/>
                <a:cs typeface="Times New Roman"/>
              </a:rPr>
              <a:t>ребенком,</a:t>
            </a:r>
            <a:r>
              <a:rPr sz="2000" spc="-7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он</a:t>
            </a:r>
            <a:r>
              <a:rPr sz="2000" spc="-2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предоставляется</a:t>
            </a:r>
            <a:r>
              <a:rPr sz="2000" spc="-3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сам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себе.</a:t>
            </a:r>
            <a:endParaRPr sz="2000">
              <a:latin typeface="Times New Roman"/>
              <a:cs typeface="Times New Roman"/>
            </a:endParaRPr>
          </a:p>
          <a:p>
            <a:pPr marL="12700" marR="13335">
              <a:lnSpc>
                <a:spcPct val="100000"/>
              </a:lnSpc>
            </a:pP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•Ребенок</a:t>
            </a:r>
            <a:r>
              <a:rPr sz="2000" spc="-10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испытывает</a:t>
            </a:r>
            <a:r>
              <a:rPr sz="2000" spc="-6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недостаток</a:t>
            </a:r>
            <a:r>
              <a:rPr sz="2000" spc="-8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внимания,</a:t>
            </a:r>
            <a:r>
              <a:rPr sz="2000" spc="-6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заботы,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тепла.</a:t>
            </a:r>
            <a:r>
              <a:rPr sz="2000" spc="-3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Может</a:t>
            </a:r>
            <a:r>
              <a:rPr sz="2000" spc="-3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7E5F00"/>
                </a:solidFill>
                <a:latin typeface="Times New Roman"/>
                <a:cs typeface="Times New Roman"/>
              </a:rPr>
              <a:t>наблюдаться</a:t>
            </a:r>
            <a:r>
              <a:rPr sz="2000" spc="-5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как</a:t>
            </a:r>
            <a:r>
              <a:rPr sz="2000" spc="-1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</a:t>
            </a:r>
            <a:r>
              <a:rPr sz="2000" spc="-2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семьях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с</a:t>
            </a:r>
            <a:r>
              <a:rPr sz="2000" spc="-2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невысоким достатком,</a:t>
            </a:r>
            <a:r>
              <a:rPr sz="2000" spc="-114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где</a:t>
            </a:r>
            <a:r>
              <a:rPr sz="2000" spc="-9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родители</a:t>
            </a:r>
            <a:r>
              <a:rPr sz="2000" spc="-8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вынуждены</a:t>
            </a:r>
            <a:r>
              <a:rPr sz="2000" spc="-7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много</a:t>
            </a:r>
            <a:r>
              <a:rPr sz="2000" spc="-9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работать,</a:t>
            </a:r>
            <a:r>
              <a:rPr sz="2000" spc="-11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7E5F00"/>
                </a:solidFill>
                <a:latin typeface="Times New Roman"/>
                <a:cs typeface="Times New Roman"/>
              </a:rPr>
              <a:t>так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и</a:t>
            </a:r>
            <a:r>
              <a:rPr sz="2000" spc="-3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</a:t>
            </a:r>
            <a:r>
              <a:rPr sz="2000" spc="-2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благополучном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</a:t>
            </a:r>
            <a:r>
              <a:rPr sz="2000" spc="-2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материальном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плане</a:t>
            </a:r>
            <a:r>
              <a:rPr sz="2000" spc="-1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семьях,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7E5F00"/>
                </a:solidFill>
                <a:latin typeface="Times New Roman"/>
                <a:cs typeface="Times New Roman"/>
              </a:rPr>
              <a:t>где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родители</a:t>
            </a:r>
            <a:r>
              <a:rPr sz="2000" spc="-8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заняты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своей</a:t>
            </a:r>
            <a:r>
              <a:rPr sz="2000" spc="-6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жизнью,</a:t>
            </a:r>
            <a:r>
              <a:rPr sz="2000" spc="-3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прекрасно</a:t>
            </a:r>
            <a:r>
              <a:rPr sz="2000" spc="-5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одевают</a:t>
            </a:r>
            <a:r>
              <a:rPr sz="2000" spc="-7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7E5F00"/>
                </a:solidFill>
                <a:latin typeface="Times New Roman"/>
                <a:cs typeface="Times New Roman"/>
              </a:rPr>
              <a:t>и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кормят</a:t>
            </a:r>
            <a:r>
              <a:rPr sz="2000" spc="-9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малыша,</a:t>
            </a:r>
            <a:r>
              <a:rPr sz="2000" spc="-7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покупают</a:t>
            </a:r>
            <a:r>
              <a:rPr sz="2000" spc="-7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игрушки,</a:t>
            </a:r>
            <a:r>
              <a:rPr sz="2000" spc="-6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однако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практически</a:t>
            </a:r>
            <a:r>
              <a:rPr sz="2000" spc="-4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не</a:t>
            </a:r>
            <a:r>
              <a:rPr sz="2000" spc="-2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имеют</a:t>
            </a:r>
            <a:r>
              <a:rPr sz="2000" spc="-3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с</a:t>
            </a:r>
            <a:r>
              <a:rPr sz="2000" spc="-3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ним</a:t>
            </a:r>
            <a:r>
              <a:rPr sz="2000" spc="-2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контакта.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61019" y="1997964"/>
            <a:ext cx="886968" cy="107899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2296" y="1194816"/>
            <a:ext cx="5360035" cy="3766185"/>
            <a:chOff x="82296" y="1194816"/>
            <a:chExt cx="5360035" cy="376618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96" y="1194816"/>
              <a:ext cx="5359908" cy="37658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0896" y="1423416"/>
              <a:ext cx="4902708" cy="33086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520" y="260616"/>
            <a:ext cx="6452997" cy="7452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7520" y="260616"/>
            <a:ext cx="6453505" cy="745490"/>
          </a:xfrm>
          <a:prstGeom prst="rect">
            <a:avLst/>
          </a:prstGeom>
          <a:ln w="6350">
            <a:solidFill>
              <a:srgbClr val="EC7C3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5025"/>
              </a:lnSpc>
            </a:pPr>
            <a:r>
              <a:rPr i="0" dirty="0">
                <a:latin typeface="Calibri"/>
                <a:cs typeface="Calibri"/>
              </a:rPr>
              <a:t>Возможные</a:t>
            </a:r>
            <a:r>
              <a:rPr i="0" spc="-9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последствия: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1872" y="1408175"/>
            <a:ext cx="10465308" cy="37078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46605" y="2426970"/>
            <a:ext cx="9212580" cy="92201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77165" marR="5080" indent="-164465">
              <a:lnSpc>
                <a:spcPts val="1939"/>
              </a:lnSpc>
              <a:spcBef>
                <a:spcPts val="345"/>
              </a:spcBef>
              <a:buChar char="•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Отсутствие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правил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требований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приводит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тому,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ребенка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твердой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опоры,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чувства 	защищенности;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800" dirty="0">
                <a:latin typeface="Calibri"/>
                <a:cs typeface="Calibri"/>
              </a:rPr>
              <a:t>•У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ребенка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ощущение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ненужности,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что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его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не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любят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3680" y="530351"/>
            <a:ext cx="5312664" cy="27706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94956" y="669416"/>
            <a:ext cx="436880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Сотрудничество</a:t>
            </a:r>
            <a:r>
              <a:rPr sz="20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как</a:t>
            </a:r>
            <a:r>
              <a:rPr sz="2000" spc="1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7E5F00"/>
                </a:solidFill>
                <a:latin typeface="Times New Roman"/>
                <a:cs typeface="Times New Roman"/>
              </a:rPr>
              <a:t>тип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взаимоотношений</a:t>
            </a:r>
            <a:r>
              <a:rPr sz="2000" spc="-6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</a:t>
            </a:r>
            <a:r>
              <a:rPr sz="2000" spc="-2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семье</a:t>
            </a:r>
            <a:r>
              <a:rPr sz="2000" spc="-3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предполагает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опосредованность</a:t>
            </a:r>
            <a:r>
              <a:rPr sz="2000" spc="-7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межличностных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отношений</a:t>
            </a:r>
            <a:r>
              <a:rPr sz="2000" spc="-5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</a:t>
            </a:r>
            <a:r>
              <a:rPr sz="2000" spc="-2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семье</a:t>
            </a:r>
            <a:r>
              <a:rPr sz="2000" spc="-3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общими</a:t>
            </a:r>
            <a:r>
              <a:rPr sz="2000" spc="-5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целями</a:t>
            </a:r>
            <a:r>
              <a:rPr sz="2000" spc="-3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7E5F00"/>
                </a:solidFill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97790" marR="88900" algn="ctr">
              <a:lnSpc>
                <a:spcPct val="100000"/>
              </a:lnSpc>
            </a:pP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задачами</a:t>
            </a:r>
            <a:r>
              <a:rPr sz="2000" spc="-8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совместной</a:t>
            </a:r>
            <a:r>
              <a:rPr sz="2000" spc="-5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деятельности,</a:t>
            </a:r>
            <a:r>
              <a:rPr sz="2000" spc="-3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7E5F00"/>
                </a:solidFill>
                <a:latin typeface="Times New Roman"/>
                <a:cs typeface="Times New Roman"/>
              </a:rPr>
              <a:t>ее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организацией</a:t>
            </a:r>
            <a:r>
              <a:rPr sz="2000" spc="-6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и</a:t>
            </a:r>
            <a:r>
              <a:rPr sz="2000" spc="-6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высокими нравственными</a:t>
            </a:r>
            <a:r>
              <a:rPr sz="2000" spc="-9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ценностями.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92240" y="4000498"/>
            <a:ext cx="5317236" cy="276148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783451" y="4135627"/>
            <a:ext cx="4415790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Именно</a:t>
            </a:r>
            <a:r>
              <a:rPr sz="2000" spc="-8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</a:t>
            </a:r>
            <a:r>
              <a:rPr sz="2000" spc="-6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этой</a:t>
            </a:r>
            <a:r>
              <a:rPr sz="2000" spc="-7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ситуации</a:t>
            </a:r>
            <a:r>
              <a:rPr sz="2000" spc="-4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преодолевается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эгоистический</a:t>
            </a:r>
            <a:r>
              <a:rPr sz="2000" spc="-8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индивидуализм</a:t>
            </a:r>
            <a:r>
              <a:rPr sz="2000" spc="-7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ребенка.</a:t>
            </a:r>
            <a:endParaRPr sz="2000">
              <a:latin typeface="Times New Roman"/>
              <a:cs typeface="Times New Roman"/>
            </a:endParaRPr>
          </a:p>
          <a:p>
            <a:pPr marL="414655" marR="408940" indent="1905" algn="ctr">
              <a:lnSpc>
                <a:spcPct val="100000"/>
              </a:lnSpc>
            </a:pP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Семья,</a:t>
            </a:r>
            <a:r>
              <a:rPr sz="2000" spc="-7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где</a:t>
            </a:r>
            <a:r>
              <a:rPr sz="2000" spc="-5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ведущим</a:t>
            </a:r>
            <a:r>
              <a:rPr sz="2000" spc="-7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7E5F00"/>
                </a:solidFill>
                <a:latin typeface="Times New Roman"/>
                <a:cs typeface="Times New Roman"/>
              </a:rPr>
              <a:t>типом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взаимоотношений</a:t>
            </a:r>
            <a:r>
              <a:rPr sz="2000" spc="-12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является сотрудничество,</a:t>
            </a:r>
            <a:r>
              <a:rPr sz="2000" spc="-5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обретает</a:t>
            </a:r>
            <a:r>
              <a:rPr sz="2000" spc="-5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особое</a:t>
            </a:r>
            <a:endParaRPr sz="2000">
              <a:latin typeface="Times New Roman"/>
              <a:cs typeface="Times New Roman"/>
            </a:endParaRPr>
          </a:p>
          <a:p>
            <a:pPr marL="66040" marR="60325" algn="ct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качество,</a:t>
            </a:r>
            <a:r>
              <a:rPr sz="2000" spc="-9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становится</a:t>
            </a:r>
            <a:r>
              <a:rPr sz="2000" spc="-7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группой</a:t>
            </a:r>
            <a:r>
              <a:rPr sz="2000" spc="-6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высокого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уровня</a:t>
            </a:r>
            <a:r>
              <a:rPr sz="2000" spc="-6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развития</a:t>
            </a:r>
            <a:r>
              <a:rPr sz="2000" spc="-25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7E5F00"/>
                </a:solidFill>
                <a:latin typeface="Times New Roman"/>
                <a:cs typeface="Times New Roman"/>
              </a:rPr>
              <a:t>–</a:t>
            </a:r>
            <a:r>
              <a:rPr sz="2000" spc="-40" dirty="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7E5F00"/>
                </a:solidFill>
                <a:latin typeface="Times New Roman"/>
                <a:cs typeface="Times New Roman"/>
              </a:rPr>
              <a:t>коллективом.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05088" y="2962655"/>
            <a:ext cx="891540" cy="138074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207008"/>
            <a:ext cx="6640195" cy="4131945"/>
            <a:chOff x="0" y="1207008"/>
            <a:chExt cx="6640195" cy="413194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207008"/>
              <a:ext cx="6640068" cy="41315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4967" y="1435608"/>
              <a:ext cx="6286500" cy="36743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7520" y="260616"/>
            <a:ext cx="6452997" cy="7452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7520" y="260616"/>
            <a:ext cx="6453505" cy="745490"/>
          </a:xfrm>
          <a:prstGeom prst="rect">
            <a:avLst/>
          </a:prstGeom>
          <a:ln w="6350">
            <a:solidFill>
              <a:srgbClr val="EC7C3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5025"/>
              </a:lnSpc>
            </a:pPr>
            <a:r>
              <a:rPr i="0" dirty="0">
                <a:latin typeface="Calibri"/>
                <a:cs typeface="Calibri"/>
              </a:rPr>
              <a:t>Возможные</a:t>
            </a:r>
            <a:r>
              <a:rPr i="0" spc="-9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последствия: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1872" y="1408175"/>
            <a:ext cx="10465308" cy="370789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46605" y="1966087"/>
            <a:ext cx="8778875" cy="2211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000" dirty="0">
                <a:latin typeface="Calibri"/>
                <a:cs typeface="Calibri"/>
              </a:rPr>
              <a:t>Ребенок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осознает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потребности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понимает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желания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окружающих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80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•Ребенок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приобретает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эмоциональную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устойчивость,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уверенность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своих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силах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•Самостоятельность,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ответственность,</a:t>
            </a:r>
            <a:r>
              <a:rPr sz="2000" dirty="0">
                <a:latin typeface="Calibri"/>
                <a:cs typeface="Calibri"/>
              </a:rPr>
              <a:t> способность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справиться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многими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sz="2000" spc="-10" dirty="0">
                <a:latin typeface="Calibri"/>
                <a:cs typeface="Calibri"/>
              </a:rPr>
              <a:t>жизненными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трудностями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соответствующими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возрасту.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6994" y="365125"/>
            <a:ext cx="9496806" cy="13256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6994" y="425721"/>
            <a:ext cx="9497060" cy="1204688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91440" marR="2132330" algn="ctr">
              <a:lnSpc>
                <a:spcPts val="4750"/>
              </a:lnSpc>
              <a:spcBef>
                <a:spcPts val="254"/>
              </a:spcBef>
            </a:pPr>
            <a:r>
              <a:rPr i="0" dirty="0">
                <a:latin typeface="Calibri"/>
                <a:cs typeface="Calibri"/>
              </a:rPr>
              <a:t>«Из</a:t>
            </a:r>
            <a:r>
              <a:rPr i="0" spc="-85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чего</a:t>
            </a:r>
            <a:r>
              <a:rPr i="0" spc="-60" dirty="0">
                <a:latin typeface="Calibri"/>
                <a:cs typeface="Calibri"/>
              </a:rPr>
              <a:t> </a:t>
            </a:r>
            <a:r>
              <a:rPr i="0" dirty="0">
                <a:latin typeface="Calibri"/>
                <a:cs typeface="Calibri"/>
              </a:rPr>
              <a:t>складывается</a:t>
            </a:r>
            <a:r>
              <a:rPr i="0" spc="-8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добрая </a:t>
            </a:r>
            <a:r>
              <a:rPr i="0" dirty="0">
                <a:latin typeface="Calibri"/>
                <a:cs typeface="Calibri"/>
              </a:rPr>
              <a:t>семейная</a:t>
            </a:r>
            <a:r>
              <a:rPr i="0" spc="-125" dirty="0">
                <a:latin typeface="Calibri"/>
                <a:cs typeface="Calibri"/>
              </a:rPr>
              <a:t> </a:t>
            </a:r>
            <a:r>
              <a:rPr i="0" spc="-10" dirty="0">
                <a:latin typeface="Calibri"/>
                <a:cs typeface="Calibri"/>
              </a:rPr>
              <a:t>атмосфера?»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1675" y="1707537"/>
            <a:ext cx="7209790" cy="207137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из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уюта,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порядка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готовых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обедов;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из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добрых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отношений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между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членами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семьи;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из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вклада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каждого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общее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семейное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дело;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из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семейных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праздников.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2013" y="689229"/>
            <a:ext cx="9267190" cy="5058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b="1" i="1" dirty="0">
                <a:solidFill>
                  <a:srgbClr val="C55A11"/>
                </a:solidFill>
                <a:latin typeface="Calibri"/>
                <a:cs typeface="Calibri"/>
              </a:rPr>
              <a:t>Вопрос:</a:t>
            </a:r>
            <a:r>
              <a:rPr sz="2800" b="1" i="1" spc="-6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какие</a:t>
            </a:r>
            <a:r>
              <a:rPr sz="2800" spc="-7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55A11"/>
                </a:solidFill>
                <a:latin typeface="Calibri"/>
                <a:cs typeface="Calibri"/>
              </a:rPr>
              <a:t>последствия</a:t>
            </a:r>
            <a:r>
              <a:rPr sz="2800" spc="-6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для</a:t>
            </a:r>
            <a:r>
              <a:rPr sz="2800" spc="-7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55A11"/>
                </a:solidFill>
                <a:latin typeface="Calibri"/>
                <a:cs typeface="Calibri"/>
              </a:rPr>
              <a:t>психического</a:t>
            </a:r>
            <a:r>
              <a:rPr sz="2800" spc="-6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C55A11"/>
                </a:solidFill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  <a:p>
            <a:pPr marL="241300" marR="154940">
              <a:lnSpc>
                <a:spcPts val="3020"/>
              </a:lnSpc>
              <a:spcBef>
                <a:spcPts val="215"/>
              </a:spcBef>
            </a:pP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эмоционального</a:t>
            </a:r>
            <a:r>
              <a:rPr sz="2800" spc="-10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самочувствия</a:t>
            </a:r>
            <a:r>
              <a:rPr sz="2800" spc="-7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ребенка</a:t>
            </a:r>
            <a:r>
              <a:rPr sz="2800" spc="-7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могут</a:t>
            </a:r>
            <a:r>
              <a:rPr sz="2800" spc="-8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иметь</a:t>
            </a:r>
            <a:r>
              <a:rPr sz="2800" spc="-8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55A11"/>
                </a:solidFill>
                <a:latin typeface="Calibri"/>
                <a:cs typeface="Calibri"/>
              </a:rPr>
              <a:t>такие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ситуации</a:t>
            </a:r>
            <a:r>
              <a:rPr sz="2800" spc="-4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в</a:t>
            </a:r>
            <a:r>
              <a:rPr sz="2800" spc="-4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семье?</a:t>
            </a:r>
            <a:r>
              <a:rPr sz="2800" spc="-5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Можно</a:t>
            </a:r>
            <a:r>
              <a:rPr sz="2800" spc="-4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ли</a:t>
            </a:r>
            <a:r>
              <a:rPr sz="2800" spc="-3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избегать</a:t>
            </a:r>
            <a:r>
              <a:rPr sz="2800" spc="-5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C55A11"/>
                </a:solidFill>
                <a:latin typeface="Calibri"/>
                <a:cs typeface="Calibri"/>
              </a:rPr>
              <a:t>их?</a:t>
            </a:r>
            <a:endParaRPr sz="2800">
              <a:latin typeface="Calibri"/>
              <a:cs typeface="Calibri"/>
            </a:endParaRPr>
          </a:p>
          <a:p>
            <a:pPr marL="241300" marR="13970" indent="-149860">
              <a:lnSpc>
                <a:spcPts val="3020"/>
              </a:lnSpc>
              <a:spcBef>
                <a:spcPts val="1019"/>
              </a:spcBef>
            </a:pPr>
            <a:r>
              <a:rPr sz="2800" b="1" i="1" dirty="0">
                <a:solidFill>
                  <a:srgbClr val="006FC0"/>
                </a:solidFill>
                <a:latin typeface="Calibri"/>
                <a:cs typeface="Calibri"/>
              </a:rPr>
              <a:t>Ответ:</a:t>
            </a:r>
            <a:r>
              <a:rPr sz="2800" b="1" i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подобные</a:t>
            </a:r>
            <a:r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ситуации</a:t>
            </a:r>
            <a:r>
              <a:rPr sz="28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могут</a:t>
            </a:r>
            <a:r>
              <a:rPr sz="28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повлиять</a:t>
            </a:r>
            <a:r>
              <a:rPr sz="28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на</a:t>
            </a:r>
            <a:r>
              <a:rPr sz="28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психическое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развитие</a:t>
            </a:r>
            <a:r>
              <a:rPr sz="2800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8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поведение</a:t>
            </a:r>
            <a:r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ребенка.</a:t>
            </a:r>
            <a:r>
              <a:rPr sz="28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28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таких</a:t>
            </a:r>
            <a:r>
              <a:rPr sz="28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детей</a:t>
            </a:r>
            <a:r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возникает</a:t>
            </a:r>
            <a:endParaRPr sz="2800">
              <a:latin typeface="Calibri"/>
              <a:cs typeface="Calibri"/>
            </a:endParaRPr>
          </a:p>
          <a:p>
            <a:pPr marL="241300" marR="414655">
              <a:lnSpc>
                <a:spcPts val="3020"/>
              </a:lnSpc>
              <a:spcBef>
                <a:spcPts val="10"/>
              </a:spcBef>
            </a:pP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беспокойство,</a:t>
            </a:r>
            <a:r>
              <a:rPr sz="28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тревога,</a:t>
            </a:r>
            <a:r>
              <a:rPr sz="28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страх.</a:t>
            </a:r>
            <a:r>
              <a:rPr sz="28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Неправильное</a:t>
            </a:r>
            <a:r>
              <a:rPr sz="28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поведение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родителей</a:t>
            </a:r>
            <a:r>
              <a:rPr sz="28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может</a:t>
            </a:r>
            <a:r>
              <a:rPr sz="28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вызвать</a:t>
            </a:r>
            <a:r>
              <a:rPr sz="28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28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детей</a:t>
            </a:r>
            <a:r>
              <a:rPr sz="28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нервный</a:t>
            </a:r>
            <a:r>
              <a:rPr sz="28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срыв,</a:t>
            </a:r>
            <a:r>
              <a:rPr sz="28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стресс.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5"/>
              </a:lnSpc>
              <a:spcBef>
                <a:spcPts val="620"/>
              </a:spcBef>
            </a:pPr>
            <a:r>
              <a:rPr sz="2800" b="1" i="1" dirty="0">
                <a:solidFill>
                  <a:srgbClr val="C55A11"/>
                </a:solidFill>
                <a:latin typeface="Calibri"/>
                <a:cs typeface="Calibri"/>
              </a:rPr>
              <a:t>Вопрос:</a:t>
            </a:r>
            <a:r>
              <a:rPr sz="2800" b="1" i="1" spc="-7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как</a:t>
            </a:r>
            <a:r>
              <a:rPr sz="2800" spc="-8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обычно</a:t>
            </a:r>
            <a:r>
              <a:rPr sz="2800" spc="-6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маленькие</a:t>
            </a:r>
            <a:r>
              <a:rPr sz="2800" spc="-9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дети</a:t>
            </a:r>
            <a:r>
              <a:rPr sz="2800" spc="-7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55A11"/>
                </a:solidFill>
                <a:latin typeface="Calibri"/>
                <a:cs typeface="Calibri"/>
              </a:rPr>
              <a:t>реагируют</a:t>
            </a:r>
            <a:r>
              <a:rPr sz="2800" spc="-5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C55A11"/>
                </a:solidFill>
                <a:latin typeface="Calibri"/>
                <a:cs typeface="Calibri"/>
              </a:rPr>
              <a:t>на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20"/>
              </a:lnSpc>
              <a:spcBef>
                <a:spcPts val="215"/>
              </a:spcBef>
            </a:pPr>
            <a:r>
              <a:rPr sz="2800" spc="-10" dirty="0">
                <a:solidFill>
                  <a:srgbClr val="C55A11"/>
                </a:solidFill>
                <a:latin typeface="Calibri"/>
                <a:cs typeface="Calibri"/>
              </a:rPr>
              <a:t>повышенный</a:t>
            </a:r>
            <a:r>
              <a:rPr sz="2800" spc="-8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тон</a:t>
            </a:r>
            <a:r>
              <a:rPr sz="2800" spc="-4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общения</a:t>
            </a:r>
            <a:r>
              <a:rPr sz="2800" spc="-65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в</a:t>
            </a:r>
            <a:r>
              <a:rPr sz="2800" spc="-6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семье,</a:t>
            </a:r>
            <a:r>
              <a:rPr sz="2800" spc="-7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C55A11"/>
                </a:solidFill>
                <a:latin typeface="Calibri"/>
                <a:cs typeface="Calibri"/>
              </a:rPr>
              <a:t>становясь</a:t>
            </a:r>
            <a:r>
              <a:rPr sz="2800" spc="-7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55A11"/>
                </a:solidFill>
                <a:latin typeface="Calibri"/>
                <a:cs typeface="Calibri"/>
              </a:rPr>
              <a:t>свидетелями семейных</a:t>
            </a:r>
            <a:r>
              <a:rPr sz="2800" spc="-100" dirty="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C55A11"/>
                </a:solidFill>
                <a:latin typeface="Calibri"/>
                <a:cs typeface="Calibri"/>
              </a:rPr>
              <a:t>разногласий.</a:t>
            </a:r>
            <a:endParaRPr sz="2800">
              <a:latin typeface="Calibri"/>
              <a:cs typeface="Calibri"/>
            </a:endParaRPr>
          </a:p>
          <a:p>
            <a:pPr marL="241300" marR="263525" indent="-149860">
              <a:lnSpc>
                <a:spcPts val="3030"/>
              </a:lnSpc>
              <a:spcBef>
                <a:spcPts val="994"/>
              </a:spcBef>
            </a:pPr>
            <a:r>
              <a:rPr sz="2800" b="1" i="1" dirty="0">
                <a:solidFill>
                  <a:srgbClr val="006FC0"/>
                </a:solidFill>
                <a:latin typeface="Calibri"/>
                <a:cs typeface="Calibri"/>
              </a:rPr>
              <a:t>Ответ:</a:t>
            </a:r>
            <a:r>
              <a:rPr sz="2800" b="1" i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часто</a:t>
            </a:r>
            <a:r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дети</a:t>
            </a:r>
            <a:r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реагируют</a:t>
            </a:r>
            <a:r>
              <a:rPr sz="28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на</a:t>
            </a:r>
            <a:r>
              <a:rPr sz="28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такие</a:t>
            </a:r>
            <a:r>
              <a:rPr sz="28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ситуации</a:t>
            </a:r>
            <a:r>
              <a:rPr sz="28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плачем,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истериками,</a:t>
            </a:r>
            <a:r>
              <a:rPr sz="28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капризами.</a:t>
            </a:r>
            <a:r>
              <a:rPr sz="28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Это</a:t>
            </a:r>
            <a:r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как</a:t>
            </a:r>
            <a:r>
              <a:rPr sz="28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бы</a:t>
            </a:r>
            <a:r>
              <a:rPr sz="28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их</a:t>
            </a:r>
            <a:r>
              <a:rPr sz="28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защитная</a:t>
            </a:r>
            <a:r>
              <a:rPr sz="28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реакция.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29664" y="676084"/>
            <a:ext cx="9424670" cy="5504180"/>
            <a:chOff x="1629664" y="676084"/>
            <a:chExt cx="9424670" cy="5504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2839" y="679259"/>
              <a:ext cx="9418320" cy="54977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32839" y="679259"/>
              <a:ext cx="9418320" cy="5497830"/>
            </a:xfrm>
            <a:custGeom>
              <a:avLst/>
              <a:gdLst/>
              <a:ahLst/>
              <a:cxnLst/>
              <a:rect l="l" t="t" r="r" b="b"/>
              <a:pathLst>
                <a:path w="9418320" h="5497830">
                  <a:moveTo>
                    <a:pt x="0" y="5497703"/>
                  </a:moveTo>
                  <a:lnTo>
                    <a:pt x="9418320" y="5497703"/>
                  </a:lnTo>
                  <a:lnTo>
                    <a:pt x="9418320" y="0"/>
                  </a:lnTo>
                  <a:lnTo>
                    <a:pt x="0" y="0"/>
                  </a:lnTo>
                  <a:lnTo>
                    <a:pt x="0" y="5497703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88642" y="575625"/>
            <a:ext cx="8505825" cy="8435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365"/>
              </a:lnSpc>
              <a:spcBef>
                <a:spcPts val="100"/>
              </a:spcBef>
            </a:pPr>
            <a:r>
              <a:rPr sz="2000" b="1" i="0" spc="-20" dirty="0">
                <a:solidFill>
                  <a:srgbClr val="FF0000"/>
                </a:solidFill>
                <a:latin typeface="Calibri"/>
                <a:cs typeface="Calibri"/>
              </a:rPr>
              <a:t>Родителям</a:t>
            </a:r>
            <a:r>
              <a:rPr sz="2000" b="1" i="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FF0000"/>
                </a:solidFill>
                <a:latin typeface="Calibri"/>
                <a:cs typeface="Calibri"/>
              </a:rPr>
              <a:t>ни</a:t>
            </a:r>
            <a:r>
              <a:rPr sz="2000" b="1" i="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000" b="1" i="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FF0000"/>
                </a:solidFill>
                <a:latin typeface="Calibri"/>
                <a:cs typeface="Calibri"/>
              </a:rPr>
              <a:t>коем</a:t>
            </a:r>
            <a:r>
              <a:rPr sz="2000" b="1" i="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FF0000"/>
                </a:solidFill>
                <a:latin typeface="Calibri"/>
                <a:cs typeface="Calibri"/>
              </a:rPr>
              <a:t>случае</a:t>
            </a:r>
            <a:r>
              <a:rPr sz="2000" b="1" i="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0" dirty="0">
                <a:solidFill>
                  <a:srgbClr val="FF0000"/>
                </a:solidFill>
                <a:latin typeface="Calibri"/>
                <a:cs typeface="Calibri"/>
              </a:rPr>
              <a:t>нельзя</a:t>
            </a:r>
            <a:r>
              <a:rPr sz="2000" b="1" i="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0" spc="-10" dirty="0">
                <a:solidFill>
                  <a:srgbClr val="FF0000"/>
                </a:solidFill>
                <a:latin typeface="Calibri"/>
                <a:cs typeface="Calibri"/>
              </a:rPr>
              <a:t>допускать</a:t>
            </a:r>
            <a:endParaRPr sz="2000" dirty="0">
              <a:latin typeface="Calibri"/>
              <a:cs typeface="Calibri"/>
            </a:endParaRPr>
          </a:p>
          <a:p>
            <a:pPr marL="229235" algn="ctr">
              <a:lnSpc>
                <a:spcPts val="3365"/>
              </a:lnSpc>
            </a:pPr>
            <a:r>
              <a:rPr sz="2000" b="1" i="0" dirty="0">
                <a:solidFill>
                  <a:srgbClr val="FF0000"/>
                </a:solidFill>
                <a:latin typeface="Calibri"/>
                <a:cs typeface="Calibri"/>
              </a:rPr>
              <a:t>таких</a:t>
            </a:r>
            <a:r>
              <a:rPr sz="2000" b="1" i="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0" spc="-10" dirty="0">
                <a:solidFill>
                  <a:srgbClr val="FF0000"/>
                </a:solidFill>
                <a:latin typeface="Calibri"/>
                <a:cs typeface="Calibri"/>
              </a:rPr>
              <a:t>ситуаций.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8122" y="1403096"/>
            <a:ext cx="9210675" cy="4130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ts val="306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Нравственно-</a:t>
            </a:r>
            <a:r>
              <a:rPr sz="3000" spc="-10" dirty="0">
                <a:latin typeface="Calibri"/>
                <a:cs typeface="Calibri"/>
              </a:rPr>
              <a:t>психологический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климат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семьи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оказывают</a:t>
            </a:r>
            <a:endParaRPr sz="3000">
              <a:latin typeface="Calibri"/>
              <a:cs typeface="Calibri"/>
            </a:endParaRPr>
          </a:p>
          <a:p>
            <a:pPr marL="419100">
              <a:lnSpc>
                <a:spcPts val="2520"/>
              </a:lnSpc>
            </a:pPr>
            <a:r>
              <a:rPr sz="3000" dirty="0">
                <a:latin typeface="Calibri"/>
                <a:cs typeface="Calibri"/>
              </a:rPr>
              <a:t>большое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влияние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на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становление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личности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ребенка.</a:t>
            </a:r>
            <a:endParaRPr sz="3000">
              <a:latin typeface="Calibri"/>
              <a:cs typeface="Calibri"/>
            </a:endParaRPr>
          </a:p>
          <a:p>
            <a:pPr marL="408305">
              <a:lnSpc>
                <a:spcPts val="2520"/>
              </a:lnSpc>
            </a:pPr>
            <a:r>
              <a:rPr sz="3000" spc="-30" dirty="0">
                <a:latin typeface="Calibri"/>
                <a:cs typeface="Calibri"/>
              </a:rPr>
              <a:t>Усваивая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нормы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поведения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отношений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родителей,</a:t>
            </a:r>
            <a:endParaRPr sz="3000">
              <a:latin typeface="Calibri"/>
              <a:cs typeface="Calibri"/>
            </a:endParaRPr>
          </a:p>
          <a:p>
            <a:pPr marL="586740">
              <a:lnSpc>
                <a:spcPts val="2520"/>
              </a:lnSpc>
            </a:pPr>
            <a:r>
              <a:rPr sz="3000" dirty="0">
                <a:latin typeface="Calibri"/>
                <a:cs typeface="Calibri"/>
              </a:rPr>
              <a:t>дети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начинают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соответствии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ними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строить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свои</a:t>
            </a:r>
            <a:endParaRPr sz="3000">
              <a:latin typeface="Calibri"/>
              <a:cs typeface="Calibri"/>
            </a:endParaRPr>
          </a:p>
          <a:p>
            <a:pPr marL="579120">
              <a:lnSpc>
                <a:spcPts val="2520"/>
              </a:lnSpc>
            </a:pPr>
            <a:r>
              <a:rPr sz="3000" spc="-10" dirty="0">
                <a:latin typeface="Calibri"/>
                <a:cs typeface="Calibri"/>
              </a:rPr>
              <a:t>отношения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близкими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людьми,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а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затем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переносят</a:t>
            </a:r>
            <a:endParaRPr sz="3000">
              <a:latin typeface="Calibri"/>
              <a:cs typeface="Calibri"/>
            </a:endParaRPr>
          </a:p>
          <a:p>
            <a:pPr marL="2946400" marR="431165" indent="-2282190">
              <a:lnSpc>
                <a:spcPct val="70100"/>
              </a:lnSpc>
              <a:spcBef>
                <a:spcPts val="535"/>
              </a:spcBef>
            </a:pPr>
            <a:r>
              <a:rPr sz="3000" dirty="0">
                <a:latin typeface="Calibri"/>
                <a:cs typeface="Calibri"/>
              </a:rPr>
              <a:t>навыки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этих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отношений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на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окружающих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людей, товарищей,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учителей.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ts val="2975"/>
              </a:lnSpc>
            </a:pPr>
            <a:r>
              <a:rPr sz="3000" dirty="0">
                <a:latin typeface="Calibri"/>
                <a:cs typeface="Calibri"/>
              </a:rPr>
              <a:t>Но,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если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же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семье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нет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единства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воспитании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ребенка,</a:t>
            </a:r>
            <a:endParaRPr sz="3000">
              <a:latin typeface="Calibri"/>
              <a:cs typeface="Calibri"/>
            </a:endParaRPr>
          </a:p>
          <a:p>
            <a:pPr marL="227329" algn="ctr">
              <a:lnSpc>
                <a:spcPts val="2520"/>
              </a:lnSpc>
            </a:pPr>
            <a:r>
              <a:rPr sz="3000" dirty="0">
                <a:latin typeface="Calibri"/>
                <a:cs typeface="Calibri"/>
              </a:rPr>
              <a:t>если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нарушаются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важные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педагогические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принципы</a:t>
            </a:r>
            <a:endParaRPr sz="3000">
              <a:latin typeface="Calibri"/>
              <a:cs typeface="Calibri"/>
            </a:endParaRPr>
          </a:p>
          <a:p>
            <a:pPr marL="226060" algn="ctr">
              <a:lnSpc>
                <a:spcPts val="2520"/>
              </a:lnSpc>
            </a:pPr>
            <a:r>
              <a:rPr sz="3000" dirty="0">
                <a:latin typeface="Calibri"/>
                <a:cs typeface="Calibri"/>
              </a:rPr>
              <a:t>уважения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к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ребенку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и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требовательности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к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нему,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то</a:t>
            </a:r>
            <a:endParaRPr sz="3000">
              <a:latin typeface="Calibri"/>
              <a:cs typeface="Calibri"/>
            </a:endParaRPr>
          </a:p>
          <a:p>
            <a:pPr marL="727075" marR="496570" algn="ctr">
              <a:lnSpc>
                <a:spcPct val="70000"/>
              </a:lnSpc>
              <a:spcBef>
                <a:spcPts val="540"/>
              </a:spcBef>
            </a:pPr>
            <a:r>
              <a:rPr sz="3000" dirty="0">
                <a:latin typeface="Calibri"/>
                <a:cs typeface="Calibri"/>
              </a:rPr>
              <a:t>создается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почва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для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неправильного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становления </a:t>
            </a:r>
            <a:r>
              <a:rPr sz="3000" dirty="0">
                <a:latin typeface="Calibri"/>
                <a:cs typeface="Calibri"/>
              </a:rPr>
              <a:t>характера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человека.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8325" y="1010538"/>
            <a:ext cx="8515350" cy="4016375"/>
            <a:chOff x="1838325" y="1010538"/>
            <a:chExt cx="8515350" cy="4016375"/>
          </a:xfrm>
        </p:grpSpPr>
        <p:sp>
          <p:nvSpPr>
            <p:cNvPr id="3" name="object 3"/>
            <p:cNvSpPr/>
            <p:nvPr/>
          </p:nvSpPr>
          <p:spPr>
            <a:xfrm>
              <a:off x="1866900" y="1286509"/>
              <a:ext cx="8458200" cy="3711575"/>
            </a:xfrm>
            <a:custGeom>
              <a:avLst/>
              <a:gdLst/>
              <a:ahLst/>
              <a:cxnLst/>
              <a:rect l="l" t="t" r="r" b="b"/>
              <a:pathLst>
                <a:path w="8458200" h="3711575">
                  <a:moveTo>
                    <a:pt x="8458200" y="0"/>
                  </a:moveTo>
                  <a:lnTo>
                    <a:pt x="8453174" y="49864"/>
                  </a:lnTo>
                  <a:lnTo>
                    <a:pt x="8438761" y="96305"/>
                  </a:lnTo>
                  <a:lnTo>
                    <a:pt x="8415953" y="138329"/>
                  </a:lnTo>
                  <a:lnTo>
                    <a:pt x="8385746" y="174942"/>
                  </a:lnTo>
                  <a:lnTo>
                    <a:pt x="8349133" y="205149"/>
                  </a:lnTo>
                  <a:lnTo>
                    <a:pt x="8307109" y="227957"/>
                  </a:lnTo>
                  <a:lnTo>
                    <a:pt x="8260668" y="242370"/>
                  </a:lnTo>
                  <a:lnTo>
                    <a:pt x="8210804" y="247395"/>
                  </a:lnTo>
                  <a:lnTo>
                    <a:pt x="247395" y="247395"/>
                  </a:lnTo>
                  <a:lnTo>
                    <a:pt x="197531" y="252426"/>
                  </a:lnTo>
                  <a:lnTo>
                    <a:pt x="151090" y="266854"/>
                  </a:lnTo>
                  <a:lnTo>
                    <a:pt x="109066" y="289682"/>
                  </a:lnTo>
                  <a:lnTo>
                    <a:pt x="72453" y="319912"/>
                  </a:lnTo>
                  <a:lnTo>
                    <a:pt x="42246" y="356549"/>
                  </a:lnTo>
                  <a:lnTo>
                    <a:pt x="19438" y="398593"/>
                  </a:lnTo>
                  <a:lnTo>
                    <a:pt x="5025" y="445049"/>
                  </a:lnTo>
                  <a:lnTo>
                    <a:pt x="0" y="494918"/>
                  </a:lnTo>
                  <a:lnTo>
                    <a:pt x="0" y="3464052"/>
                  </a:lnTo>
                  <a:lnTo>
                    <a:pt x="5025" y="3513921"/>
                  </a:lnTo>
                  <a:lnTo>
                    <a:pt x="19438" y="3560377"/>
                  </a:lnTo>
                  <a:lnTo>
                    <a:pt x="42246" y="3602421"/>
                  </a:lnTo>
                  <a:lnTo>
                    <a:pt x="72453" y="3639057"/>
                  </a:lnTo>
                  <a:lnTo>
                    <a:pt x="109066" y="3669288"/>
                  </a:lnTo>
                  <a:lnTo>
                    <a:pt x="151090" y="3692116"/>
                  </a:lnTo>
                  <a:lnTo>
                    <a:pt x="197531" y="3706544"/>
                  </a:lnTo>
                  <a:lnTo>
                    <a:pt x="247395" y="3711575"/>
                  </a:lnTo>
                  <a:lnTo>
                    <a:pt x="297265" y="3706544"/>
                  </a:lnTo>
                  <a:lnTo>
                    <a:pt x="343721" y="3692116"/>
                  </a:lnTo>
                  <a:lnTo>
                    <a:pt x="385765" y="3669288"/>
                  </a:lnTo>
                  <a:lnTo>
                    <a:pt x="422401" y="3639057"/>
                  </a:lnTo>
                  <a:lnTo>
                    <a:pt x="452632" y="3602421"/>
                  </a:lnTo>
                  <a:lnTo>
                    <a:pt x="475460" y="3560377"/>
                  </a:lnTo>
                  <a:lnTo>
                    <a:pt x="489888" y="3513921"/>
                  </a:lnTo>
                  <a:lnTo>
                    <a:pt x="494919" y="3464052"/>
                  </a:lnTo>
                  <a:lnTo>
                    <a:pt x="494919" y="3216656"/>
                  </a:lnTo>
                  <a:lnTo>
                    <a:pt x="8210804" y="3216656"/>
                  </a:lnTo>
                  <a:lnTo>
                    <a:pt x="8260668" y="3211630"/>
                  </a:lnTo>
                  <a:lnTo>
                    <a:pt x="8307109" y="3197217"/>
                  </a:lnTo>
                  <a:lnTo>
                    <a:pt x="8349133" y="3174409"/>
                  </a:lnTo>
                  <a:lnTo>
                    <a:pt x="8385746" y="3144202"/>
                  </a:lnTo>
                  <a:lnTo>
                    <a:pt x="8415953" y="3107589"/>
                  </a:lnTo>
                  <a:lnTo>
                    <a:pt x="8438761" y="3065565"/>
                  </a:lnTo>
                  <a:lnTo>
                    <a:pt x="8453174" y="3019124"/>
                  </a:lnTo>
                  <a:lnTo>
                    <a:pt x="8458200" y="2969260"/>
                  </a:lnTo>
                  <a:lnTo>
                    <a:pt x="8458200" y="742314"/>
                  </a:lnTo>
                  <a:lnTo>
                    <a:pt x="247395" y="742314"/>
                  </a:lnTo>
                  <a:lnTo>
                    <a:pt x="247395" y="494918"/>
                  </a:lnTo>
                  <a:lnTo>
                    <a:pt x="257115" y="446766"/>
                  </a:lnTo>
                  <a:lnTo>
                    <a:pt x="283622" y="407447"/>
                  </a:lnTo>
                  <a:lnTo>
                    <a:pt x="322941" y="380940"/>
                  </a:lnTo>
                  <a:lnTo>
                    <a:pt x="371094" y="371220"/>
                  </a:lnTo>
                  <a:lnTo>
                    <a:pt x="8458200" y="371220"/>
                  </a:lnTo>
                  <a:lnTo>
                    <a:pt x="8458200" y="0"/>
                  </a:lnTo>
                  <a:close/>
                </a:path>
                <a:path w="8458200" h="3711575">
                  <a:moveTo>
                    <a:pt x="8458200" y="371220"/>
                  </a:moveTo>
                  <a:lnTo>
                    <a:pt x="371094" y="371220"/>
                  </a:lnTo>
                  <a:lnTo>
                    <a:pt x="419266" y="380940"/>
                  </a:lnTo>
                  <a:lnTo>
                    <a:pt x="458628" y="407447"/>
                  </a:lnTo>
                  <a:lnTo>
                    <a:pt x="485179" y="446766"/>
                  </a:lnTo>
                  <a:lnTo>
                    <a:pt x="494919" y="494918"/>
                  </a:lnTo>
                  <a:lnTo>
                    <a:pt x="489888" y="544783"/>
                  </a:lnTo>
                  <a:lnTo>
                    <a:pt x="475460" y="591224"/>
                  </a:lnTo>
                  <a:lnTo>
                    <a:pt x="452632" y="633248"/>
                  </a:lnTo>
                  <a:lnTo>
                    <a:pt x="422401" y="669861"/>
                  </a:lnTo>
                  <a:lnTo>
                    <a:pt x="385765" y="700068"/>
                  </a:lnTo>
                  <a:lnTo>
                    <a:pt x="343721" y="722876"/>
                  </a:lnTo>
                  <a:lnTo>
                    <a:pt x="297265" y="737289"/>
                  </a:lnTo>
                  <a:lnTo>
                    <a:pt x="247395" y="742314"/>
                  </a:lnTo>
                  <a:lnTo>
                    <a:pt x="8458200" y="742314"/>
                  </a:lnTo>
                  <a:lnTo>
                    <a:pt x="8458200" y="371220"/>
                  </a:lnTo>
                  <a:close/>
                </a:path>
                <a:path w="8458200" h="3711575">
                  <a:moveTo>
                    <a:pt x="7963281" y="0"/>
                  </a:moveTo>
                  <a:lnTo>
                    <a:pt x="7963281" y="247395"/>
                  </a:lnTo>
                  <a:lnTo>
                    <a:pt x="8210804" y="247395"/>
                  </a:lnTo>
                  <a:lnTo>
                    <a:pt x="8210804" y="123698"/>
                  </a:lnTo>
                  <a:lnTo>
                    <a:pt x="8087106" y="123698"/>
                  </a:lnTo>
                  <a:lnTo>
                    <a:pt x="8038933" y="113978"/>
                  </a:lnTo>
                  <a:lnTo>
                    <a:pt x="7999571" y="87471"/>
                  </a:lnTo>
                  <a:lnTo>
                    <a:pt x="7973020" y="48152"/>
                  </a:lnTo>
                  <a:lnTo>
                    <a:pt x="7963281" y="0"/>
                  </a:lnTo>
                  <a:close/>
                </a:path>
                <a:path w="8458200" h="3711575">
                  <a:moveTo>
                    <a:pt x="8210804" y="0"/>
                  </a:moveTo>
                  <a:lnTo>
                    <a:pt x="8201084" y="48152"/>
                  </a:lnTo>
                  <a:lnTo>
                    <a:pt x="8174577" y="87471"/>
                  </a:lnTo>
                  <a:lnTo>
                    <a:pt x="8135258" y="113978"/>
                  </a:lnTo>
                  <a:lnTo>
                    <a:pt x="8087106" y="123698"/>
                  </a:lnTo>
                  <a:lnTo>
                    <a:pt x="8210804" y="123698"/>
                  </a:lnTo>
                  <a:lnTo>
                    <a:pt x="821080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14295" y="1039113"/>
              <a:ext cx="8211184" cy="989965"/>
            </a:xfrm>
            <a:custGeom>
              <a:avLst/>
              <a:gdLst/>
              <a:ahLst/>
              <a:cxnLst/>
              <a:rect l="l" t="t" r="r" b="b"/>
              <a:pathLst>
                <a:path w="8211184" h="989964">
                  <a:moveTo>
                    <a:pt x="123698" y="618616"/>
                  </a:moveTo>
                  <a:lnTo>
                    <a:pt x="75545" y="628336"/>
                  </a:lnTo>
                  <a:lnTo>
                    <a:pt x="36226" y="654843"/>
                  </a:lnTo>
                  <a:lnTo>
                    <a:pt x="9719" y="694162"/>
                  </a:lnTo>
                  <a:lnTo>
                    <a:pt x="0" y="742314"/>
                  </a:lnTo>
                  <a:lnTo>
                    <a:pt x="0" y="989711"/>
                  </a:lnTo>
                  <a:lnTo>
                    <a:pt x="49869" y="984685"/>
                  </a:lnTo>
                  <a:lnTo>
                    <a:pt x="96325" y="970272"/>
                  </a:lnTo>
                  <a:lnTo>
                    <a:pt x="138369" y="947464"/>
                  </a:lnTo>
                  <a:lnTo>
                    <a:pt x="175006" y="917257"/>
                  </a:lnTo>
                  <a:lnTo>
                    <a:pt x="205236" y="880644"/>
                  </a:lnTo>
                  <a:lnTo>
                    <a:pt x="228064" y="838620"/>
                  </a:lnTo>
                  <a:lnTo>
                    <a:pt x="242492" y="792179"/>
                  </a:lnTo>
                  <a:lnTo>
                    <a:pt x="247523" y="742314"/>
                  </a:lnTo>
                  <a:lnTo>
                    <a:pt x="237783" y="694162"/>
                  </a:lnTo>
                  <a:lnTo>
                    <a:pt x="211232" y="654843"/>
                  </a:lnTo>
                  <a:lnTo>
                    <a:pt x="171870" y="628336"/>
                  </a:lnTo>
                  <a:lnTo>
                    <a:pt x="123698" y="618616"/>
                  </a:lnTo>
                  <a:close/>
                </a:path>
                <a:path w="8211184" h="989964">
                  <a:moveTo>
                    <a:pt x="8210804" y="247396"/>
                  </a:moveTo>
                  <a:lnTo>
                    <a:pt x="7963408" y="247396"/>
                  </a:lnTo>
                  <a:lnTo>
                    <a:pt x="7963408" y="494791"/>
                  </a:lnTo>
                  <a:lnTo>
                    <a:pt x="8013272" y="489766"/>
                  </a:lnTo>
                  <a:lnTo>
                    <a:pt x="8059713" y="475353"/>
                  </a:lnTo>
                  <a:lnTo>
                    <a:pt x="8101737" y="452545"/>
                  </a:lnTo>
                  <a:lnTo>
                    <a:pt x="8138350" y="422338"/>
                  </a:lnTo>
                  <a:lnTo>
                    <a:pt x="8168557" y="385725"/>
                  </a:lnTo>
                  <a:lnTo>
                    <a:pt x="8191365" y="343701"/>
                  </a:lnTo>
                  <a:lnTo>
                    <a:pt x="8205778" y="297260"/>
                  </a:lnTo>
                  <a:lnTo>
                    <a:pt x="8210804" y="247396"/>
                  </a:lnTo>
                  <a:close/>
                </a:path>
                <a:path w="8211184" h="989964">
                  <a:moveTo>
                    <a:pt x="7963408" y="0"/>
                  </a:moveTo>
                  <a:lnTo>
                    <a:pt x="7913538" y="5025"/>
                  </a:lnTo>
                  <a:lnTo>
                    <a:pt x="7867082" y="19438"/>
                  </a:lnTo>
                  <a:lnTo>
                    <a:pt x="7825038" y="42246"/>
                  </a:lnTo>
                  <a:lnTo>
                    <a:pt x="7788402" y="72453"/>
                  </a:lnTo>
                  <a:lnTo>
                    <a:pt x="7758171" y="109066"/>
                  </a:lnTo>
                  <a:lnTo>
                    <a:pt x="7735343" y="151090"/>
                  </a:lnTo>
                  <a:lnTo>
                    <a:pt x="7720915" y="197531"/>
                  </a:lnTo>
                  <a:lnTo>
                    <a:pt x="7715884" y="247396"/>
                  </a:lnTo>
                  <a:lnTo>
                    <a:pt x="7725624" y="295548"/>
                  </a:lnTo>
                  <a:lnTo>
                    <a:pt x="7752175" y="334867"/>
                  </a:lnTo>
                  <a:lnTo>
                    <a:pt x="7791537" y="361374"/>
                  </a:lnTo>
                  <a:lnTo>
                    <a:pt x="7839709" y="371094"/>
                  </a:lnTo>
                  <a:lnTo>
                    <a:pt x="7887862" y="361374"/>
                  </a:lnTo>
                  <a:lnTo>
                    <a:pt x="7927181" y="334867"/>
                  </a:lnTo>
                  <a:lnTo>
                    <a:pt x="7953688" y="295548"/>
                  </a:lnTo>
                  <a:lnTo>
                    <a:pt x="7963408" y="247396"/>
                  </a:lnTo>
                  <a:lnTo>
                    <a:pt x="8210804" y="247396"/>
                  </a:lnTo>
                  <a:lnTo>
                    <a:pt x="8205778" y="197531"/>
                  </a:lnTo>
                  <a:lnTo>
                    <a:pt x="8191365" y="151090"/>
                  </a:lnTo>
                  <a:lnTo>
                    <a:pt x="8168557" y="109066"/>
                  </a:lnTo>
                  <a:lnTo>
                    <a:pt x="8138350" y="72453"/>
                  </a:lnTo>
                  <a:lnTo>
                    <a:pt x="8101737" y="42246"/>
                  </a:lnTo>
                  <a:lnTo>
                    <a:pt x="8059713" y="19438"/>
                  </a:lnTo>
                  <a:lnTo>
                    <a:pt x="8013272" y="5025"/>
                  </a:lnTo>
                  <a:lnTo>
                    <a:pt x="7963408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66900" y="1039113"/>
              <a:ext cx="8458200" cy="3959225"/>
            </a:xfrm>
            <a:custGeom>
              <a:avLst/>
              <a:gdLst/>
              <a:ahLst/>
              <a:cxnLst/>
              <a:rect l="l" t="t" r="r" b="b"/>
              <a:pathLst>
                <a:path w="8458200" h="3959225">
                  <a:moveTo>
                    <a:pt x="0" y="742314"/>
                  </a:moveTo>
                  <a:lnTo>
                    <a:pt x="5025" y="692445"/>
                  </a:lnTo>
                  <a:lnTo>
                    <a:pt x="19438" y="645989"/>
                  </a:lnTo>
                  <a:lnTo>
                    <a:pt x="42246" y="603945"/>
                  </a:lnTo>
                  <a:lnTo>
                    <a:pt x="72453" y="567309"/>
                  </a:lnTo>
                  <a:lnTo>
                    <a:pt x="109066" y="537078"/>
                  </a:lnTo>
                  <a:lnTo>
                    <a:pt x="151090" y="514250"/>
                  </a:lnTo>
                  <a:lnTo>
                    <a:pt x="197531" y="499822"/>
                  </a:lnTo>
                  <a:lnTo>
                    <a:pt x="247395" y="494791"/>
                  </a:lnTo>
                  <a:lnTo>
                    <a:pt x="7963281" y="494791"/>
                  </a:lnTo>
                  <a:lnTo>
                    <a:pt x="7963281" y="247396"/>
                  </a:lnTo>
                  <a:lnTo>
                    <a:pt x="7968311" y="197531"/>
                  </a:lnTo>
                  <a:lnTo>
                    <a:pt x="7982739" y="151090"/>
                  </a:lnTo>
                  <a:lnTo>
                    <a:pt x="8005567" y="109066"/>
                  </a:lnTo>
                  <a:lnTo>
                    <a:pt x="8035797" y="72453"/>
                  </a:lnTo>
                  <a:lnTo>
                    <a:pt x="8072434" y="42246"/>
                  </a:lnTo>
                  <a:lnTo>
                    <a:pt x="8114478" y="19438"/>
                  </a:lnTo>
                  <a:lnTo>
                    <a:pt x="8160934" y="5025"/>
                  </a:lnTo>
                  <a:lnTo>
                    <a:pt x="8210804" y="0"/>
                  </a:lnTo>
                  <a:lnTo>
                    <a:pt x="8260668" y="5025"/>
                  </a:lnTo>
                  <a:lnTo>
                    <a:pt x="8307109" y="19438"/>
                  </a:lnTo>
                  <a:lnTo>
                    <a:pt x="8349133" y="42246"/>
                  </a:lnTo>
                  <a:lnTo>
                    <a:pt x="8385746" y="72453"/>
                  </a:lnTo>
                  <a:lnTo>
                    <a:pt x="8415953" y="109066"/>
                  </a:lnTo>
                  <a:lnTo>
                    <a:pt x="8438761" y="151090"/>
                  </a:lnTo>
                  <a:lnTo>
                    <a:pt x="8453174" y="197531"/>
                  </a:lnTo>
                  <a:lnTo>
                    <a:pt x="8458200" y="247396"/>
                  </a:lnTo>
                  <a:lnTo>
                    <a:pt x="8458200" y="3216656"/>
                  </a:lnTo>
                  <a:lnTo>
                    <a:pt x="8453174" y="3266520"/>
                  </a:lnTo>
                  <a:lnTo>
                    <a:pt x="8438761" y="3312961"/>
                  </a:lnTo>
                  <a:lnTo>
                    <a:pt x="8415953" y="3354985"/>
                  </a:lnTo>
                  <a:lnTo>
                    <a:pt x="8385746" y="3391598"/>
                  </a:lnTo>
                  <a:lnTo>
                    <a:pt x="8349133" y="3421805"/>
                  </a:lnTo>
                  <a:lnTo>
                    <a:pt x="8307109" y="3444613"/>
                  </a:lnTo>
                  <a:lnTo>
                    <a:pt x="8260668" y="3459026"/>
                  </a:lnTo>
                  <a:lnTo>
                    <a:pt x="8210804" y="3464052"/>
                  </a:lnTo>
                  <a:lnTo>
                    <a:pt x="494919" y="3464052"/>
                  </a:lnTo>
                  <a:lnTo>
                    <a:pt x="494919" y="3711448"/>
                  </a:lnTo>
                  <a:lnTo>
                    <a:pt x="489888" y="3761317"/>
                  </a:lnTo>
                  <a:lnTo>
                    <a:pt x="475460" y="3807773"/>
                  </a:lnTo>
                  <a:lnTo>
                    <a:pt x="452632" y="3849817"/>
                  </a:lnTo>
                  <a:lnTo>
                    <a:pt x="422401" y="3886454"/>
                  </a:lnTo>
                  <a:lnTo>
                    <a:pt x="385765" y="3916684"/>
                  </a:lnTo>
                  <a:lnTo>
                    <a:pt x="343721" y="3939512"/>
                  </a:lnTo>
                  <a:lnTo>
                    <a:pt x="297265" y="3953940"/>
                  </a:lnTo>
                  <a:lnTo>
                    <a:pt x="247395" y="3958971"/>
                  </a:lnTo>
                  <a:lnTo>
                    <a:pt x="197531" y="3953940"/>
                  </a:lnTo>
                  <a:lnTo>
                    <a:pt x="151090" y="3939512"/>
                  </a:lnTo>
                  <a:lnTo>
                    <a:pt x="109066" y="3916684"/>
                  </a:lnTo>
                  <a:lnTo>
                    <a:pt x="72453" y="3886454"/>
                  </a:lnTo>
                  <a:lnTo>
                    <a:pt x="42246" y="3849817"/>
                  </a:lnTo>
                  <a:lnTo>
                    <a:pt x="19438" y="3807773"/>
                  </a:lnTo>
                  <a:lnTo>
                    <a:pt x="5025" y="3761317"/>
                  </a:lnTo>
                  <a:lnTo>
                    <a:pt x="0" y="3711448"/>
                  </a:lnTo>
                  <a:lnTo>
                    <a:pt x="0" y="742314"/>
                  </a:lnTo>
                  <a:close/>
                </a:path>
                <a:path w="8458200" h="3959225">
                  <a:moveTo>
                    <a:pt x="7963281" y="494791"/>
                  </a:moveTo>
                  <a:lnTo>
                    <a:pt x="8210804" y="494791"/>
                  </a:lnTo>
                  <a:lnTo>
                    <a:pt x="8260668" y="489766"/>
                  </a:lnTo>
                  <a:lnTo>
                    <a:pt x="8307109" y="475353"/>
                  </a:lnTo>
                  <a:lnTo>
                    <a:pt x="8349133" y="452545"/>
                  </a:lnTo>
                  <a:lnTo>
                    <a:pt x="8385746" y="422338"/>
                  </a:lnTo>
                  <a:lnTo>
                    <a:pt x="8415953" y="385725"/>
                  </a:lnTo>
                  <a:lnTo>
                    <a:pt x="8438761" y="343701"/>
                  </a:lnTo>
                  <a:lnTo>
                    <a:pt x="8453174" y="297260"/>
                  </a:lnTo>
                  <a:lnTo>
                    <a:pt x="8458200" y="247396"/>
                  </a:lnTo>
                </a:path>
                <a:path w="8458200" h="3959225">
                  <a:moveTo>
                    <a:pt x="8210804" y="494791"/>
                  </a:moveTo>
                  <a:lnTo>
                    <a:pt x="8210804" y="247396"/>
                  </a:lnTo>
                  <a:lnTo>
                    <a:pt x="8201084" y="295548"/>
                  </a:lnTo>
                  <a:lnTo>
                    <a:pt x="8174577" y="334867"/>
                  </a:lnTo>
                  <a:lnTo>
                    <a:pt x="8135258" y="361374"/>
                  </a:lnTo>
                  <a:lnTo>
                    <a:pt x="8087106" y="371094"/>
                  </a:lnTo>
                  <a:lnTo>
                    <a:pt x="8038933" y="361374"/>
                  </a:lnTo>
                  <a:lnTo>
                    <a:pt x="7999571" y="334867"/>
                  </a:lnTo>
                  <a:lnTo>
                    <a:pt x="7973020" y="295548"/>
                  </a:lnTo>
                  <a:lnTo>
                    <a:pt x="7963281" y="247396"/>
                  </a:lnTo>
                </a:path>
                <a:path w="8458200" h="3959225">
                  <a:moveTo>
                    <a:pt x="247395" y="989711"/>
                  </a:moveTo>
                  <a:lnTo>
                    <a:pt x="247395" y="742314"/>
                  </a:lnTo>
                  <a:lnTo>
                    <a:pt x="257115" y="694162"/>
                  </a:lnTo>
                  <a:lnTo>
                    <a:pt x="283622" y="654843"/>
                  </a:lnTo>
                  <a:lnTo>
                    <a:pt x="322941" y="628336"/>
                  </a:lnTo>
                  <a:lnTo>
                    <a:pt x="371094" y="618616"/>
                  </a:lnTo>
                  <a:lnTo>
                    <a:pt x="419266" y="628336"/>
                  </a:lnTo>
                  <a:lnTo>
                    <a:pt x="458628" y="654843"/>
                  </a:lnTo>
                  <a:lnTo>
                    <a:pt x="485179" y="694162"/>
                  </a:lnTo>
                  <a:lnTo>
                    <a:pt x="494919" y="742314"/>
                  </a:lnTo>
                  <a:lnTo>
                    <a:pt x="489888" y="792179"/>
                  </a:lnTo>
                  <a:lnTo>
                    <a:pt x="475460" y="838620"/>
                  </a:lnTo>
                  <a:lnTo>
                    <a:pt x="452632" y="880644"/>
                  </a:lnTo>
                  <a:lnTo>
                    <a:pt x="422401" y="917257"/>
                  </a:lnTo>
                  <a:lnTo>
                    <a:pt x="385765" y="947464"/>
                  </a:lnTo>
                  <a:lnTo>
                    <a:pt x="343721" y="970272"/>
                  </a:lnTo>
                  <a:lnTo>
                    <a:pt x="297265" y="984685"/>
                  </a:lnTo>
                  <a:lnTo>
                    <a:pt x="247395" y="989711"/>
                  </a:lnTo>
                  <a:lnTo>
                    <a:pt x="197531" y="984685"/>
                  </a:lnTo>
                  <a:lnTo>
                    <a:pt x="151090" y="970272"/>
                  </a:lnTo>
                  <a:lnTo>
                    <a:pt x="109066" y="947464"/>
                  </a:lnTo>
                  <a:lnTo>
                    <a:pt x="72453" y="917257"/>
                  </a:lnTo>
                  <a:lnTo>
                    <a:pt x="42246" y="880644"/>
                  </a:lnTo>
                  <a:lnTo>
                    <a:pt x="19438" y="838620"/>
                  </a:lnTo>
                  <a:lnTo>
                    <a:pt x="5025" y="792179"/>
                  </a:lnTo>
                  <a:lnTo>
                    <a:pt x="0" y="742314"/>
                  </a:lnTo>
                </a:path>
                <a:path w="8458200" h="3959225">
                  <a:moveTo>
                    <a:pt x="494919" y="742314"/>
                  </a:moveTo>
                  <a:lnTo>
                    <a:pt x="494919" y="3464052"/>
                  </a:lnTo>
                </a:path>
              </a:pathLst>
            </a:custGeom>
            <a:ln w="57150">
              <a:solidFill>
                <a:srgbClr val="843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527807" y="1573784"/>
            <a:ext cx="737425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i="1" spc="-484" dirty="0">
                <a:solidFill>
                  <a:srgbClr val="C00000"/>
                </a:solidFill>
                <a:latin typeface="Palatino Linotype"/>
                <a:cs typeface="Palatino Linotype"/>
              </a:rPr>
              <a:t>«Ребенок</a:t>
            </a:r>
            <a:r>
              <a:rPr sz="3600" b="1" i="1" spc="-1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600" b="1" i="1" dirty="0">
                <a:solidFill>
                  <a:srgbClr val="C00000"/>
                </a:solidFill>
                <a:latin typeface="Palatino Linotype"/>
                <a:cs typeface="Palatino Linotype"/>
              </a:rPr>
              <a:t>–</a:t>
            </a:r>
            <a:r>
              <a:rPr sz="3600" b="1" i="1" spc="-1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600" b="1" i="1" spc="-385" dirty="0">
                <a:solidFill>
                  <a:srgbClr val="C00000"/>
                </a:solidFill>
                <a:latin typeface="Palatino Linotype"/>
                <a:cs typeface="Palatino Linotype"/>
              </a:rPr>
              <a:t>зеркало</a:t>
            </a:r>
            <a:r>
              <a:rPr sz="3600" b="1" i="1" spc="-16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600" b="1" i="1" spc="-340" dirty="0">
                <a:solidFill>
                  <a:srgbClr val="C00000"/>
                </a:solidFill>
                <a:latin typeface="Palatino Linotype"/>
                <a:cs typeface="Palatino Linotype"/>
              </a:rPr>
              <a:t>семьи;</a:t>
            </a:r>
            <a:r>
              <a:rPr sz="3600" b="1" i="1" spc="-14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600" b="1" i="1" spc="-415" dirty="0">
                <a:solidFill>
                  <a:srgbClr val="C00000"/>
                </a:solidFill>
                <a:latin typeface="Palatino Linotype"/>
                <a:cs typeface="Palatino Linotype"/>
              </a:rPr>
              <a:t>как</a:t>
            </a:r>
            <a:r>
              <a:rPr sz="3600" b="1" i="1" spc="-1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600" b="1" i="1" spc="-459" dirty="0">
                <a:solidFill>
                  <a:srgbClr val="C00000"/>
                </a:solidFill>
                <a:latin typeface="Palatino Linotype"/>
                <a:cs typeface="Palatino Linotype"/>
              </a:rPr>
              <a:t>в</a:t>
            </a:r>
            <a:r>
              <a:rPr sz="3600" b="1" i="1" spc="-1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600" b="1" i="1" spc="-400" dirty="0">
                <a:solidFill>
                  <a:srgbClr val="C00000"/>
                </a:solidFill>
                <a:latin typeface="Palatino Linotype"/>
                <a:cs typeface="Palatino Linotype"/>
              </a:rPr>
              <a:t>капле</a:t>
            </a:r>
            <a:r>
              <a:rPr sz="3600" b="1" i="1" spc="-1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600" b="1" i="1" spc="-545" dirty="0">
                <a:solidFill>
                  <a:srgbClr val="C00000"/>
                </a:solidFill>
                <a:latin typeface="Palatino Linotype"/>
                <a:cs typeface="Palatino Linotype"/>
              </a:rPr>
              <a:t>воды </a:t>
            </a:r>
            <a:r>
              <a:rPr sz="3600" b="1" i="1" spc="-495" dirty="0">
                <a:solidFill>
                  <a:srgbClr val="C00000"/>
                </a:solidFill>
                <a:latin typeface="Palatino Linotype"/>
                <a:cs typeface="Palatino Linotype"/>
              </a:rPr>
              <a:t>отражается</a:t>
            </a:r>
            <a:r>
              <a:rPr sz="3600" b="1" i="1" spc="-15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600" b="1" i="1" spc="-395" dirty="0">
                <a:solidFill>
                  <a:srgbClr val="C00000"/>
                </a:solidFill>
                <a:latin typeface="Palatino Linotype"/>
                <a:cs typeface="Palatino Linotype"/>
              </a:rPr>
              <a:t>солнце,</a:t>
            </a:r>
            <a:r>
              <a:rPr sz="3600" b="1" i="1" spc="-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600" b="1" i="1" spc="-555" dirty="0">
                <a:solidFill>
                  <a:srgbClr val="C00000"/>
                </a:solidFill>
                <a:latin typeface="Palatino Linotype"/>
                <a:cs typeface="Palatino Linotype"/>
              </a:rPr>
              <a:t>так</a:t>
            </a:r>
            <a:r>
              <a:rPr sz="3600" b="1" i="1" spc="-1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600" b="1" i="1" spc="-459" dirty="0">
                <a:solidFill>
                  <a:srgbClr val="C00000"/>
                </a:solidFill>
                <a:latin typeface="Palatino Linotype"/>
                <a:cs typeface="Palatino Linotype"/>
              </a:rPr>
              <a:t>в</a:t>
            </a:r>
            <a:r>
              <a:rPr sz="3600" b="1" i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600" b="1" i="1" spc="-450" dirty="0">
                <a:solidFill>
                  <a:srgbClr val="C00000"/>
                </a:solidFill>
                <a:latin typeface="Palatino Linotype"/>
                <a:cs typeface="Palatino Linotype"/>
              </a:rPr>
              <a:t>детях</a:t>
            </a:r>
            <a:endParaRPr sz="3600">
              <a:latin typeface="Palatino Linotype"/>
              <a:cs typeface="Palatino Linotype"/>
            </a:endParaRPr>
          </a:p>
          <a:p>
            <a:pPr marL="573405" marR="563880" algn="ctr">
              <a:lnSpc>
                <a:spcPct val="100000"/>
              </a:lnSpc>
            </a:pPr>
            <a:r>
              <a:rPr sz="3600" b="1" i="1" spc="-495" dirty="0">
                <a:solidFill>
                  <a:srgbClr val="C00000"/>
                </a:solidFill>
                <a:latin typeface="Palatino Linotype"/>
                <a:cs typeface="Palatino Linotype"/>
              </a:rPr>
              <a:t>отражается</a:t>
            </a:r>
            <a:r>
              <a:rPr sz="3600" b="1" i="1" spc="-13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600" b="1" i="1" spc="-470" dirty="0">
                <a:solidFill>
                  <a:srgbClr val="C00000"/>
                </a:solidFill>
                <a:latin typeface="Palatino Linotype"/>
                <a:cs typeface="Palatino Linotype"/>
              </a:rPr>
              <a:t>нравственная</a:t>
            </a:r>
            <a:r>
              <a:rPr sz="3600" b="1" i="1" spc="-13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600" b="1" i="1" spc="-540" dirty="0">
                <a:solidFill>
                  <a:srgbClr val="C00000"/>
                </a:solidFill>
                <a:latin typeface="Palatino Linotype"/>
                <a:cs typeface="Palatino Linotype"/>
              </a:rPr>
              <a:t>чистота </a:t>
            </a:r>
            <a:r>
              <a:rPr sz="3600" b="1" i="1" spc="-480" dirty="0">
                <a:solidFill>
                  <a:srgbClr val="C00000"/>
                </a:solidFill>
                <a:latin typeface="Palatino Linotype"/>
                <a:cs typeface="Palatino Linotype"/>
              </a:rPr>
              <a:t>матери</a:t>
            </a:r>
            <a:r>
              <a:rPr sz="3600" b="1" i="1" spc="-16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600" b="1" i="1" spc="-360" dirty="0">
                <a:solidFill>
                  <a:srgbClr val="C00000"/>
                </a:solidFill>
                <a:latin typeface="Palatino Linotype"/>
                <a:cs typeface="Palatino Linotype"/>
              </a:rPr>
              <a:t>и</a:t>
            </a:r>
            <a:r>
              <a:rPr sz="3600" b="1" i="1" spc="-9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600" b="1" i="1" spc="-484" dirty="0">
                <a:solidFill>
                  <a:srgbClr val="C00000"/>
                </a:solidFill>
                <a:latin typeface="Palatino Linotype"/>
                <a:cs typeface="Palatino Linotype"/>
              </a:rPr>
              <a:t>отца».</a:t>
            </a:r>
            <a:endParaRPr sz="3600">
              <a:latin typeface="Palatino Linotype"/>
              <a:cs typeface="Palatino Linotype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3600" b="1" i="1" spc="-180" dirty="0">
                <a:solidFill>
                  <a:srgbClr val="C00000"/>
                </a:solidFill>
                <a:latin typeface="Palatino Linotype"/>
                <a:cs typeface="Palatino Linotype"/>
              </a:rPr>
              <a:t>В.</a:t>
            </a:r>
            <a:r>
              <a:rPr sz="3600" b="1" i="1" spc="-125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600" b="1" i="1" spc="-254" dirty="0">
                <a:solidFill>
                  <a:srgbClr val="C00000"/>
                </a:solidFill>
                <a:latin typeface="Palatino Linotype"/>
                <a:cs typeface="Palatino Linotype"/>
              </a:rPr>
              <a:t>А.</a:t>
            </a:r>
            <a:r>
              <a:rPr sz="3600" b="1" i="1" spc="-10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3600" b="1" i="1" spc="-420" dirty="0">
                <a:solidFill>
                  <a:srgbClr val="C00000"/>
                </a:solidFill>
                <a:latin typeface="Palatino Linotype"/>
                <a:cs typeface="Palatino Linotype"/>
              </a:rPr>
              <a:t>Сухомлинский.</a:t>
            </a:r>
            <a:endParaRPr sz="36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7941" y="378228"/>
            <a:ext cx="9180830" cy="296735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dirty="0">
                <a:latin typeface="Calibri"/>
                <a:cs typeface="Calibri"/>
              </a:rPr>
              <a:t>Предлагаю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вашему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вниманию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ситуацию:</a:t>
            </a:r>
            <a:endParaRPr sz="2800">
              <a:latin typeface="Calibri"/>
              <a:cs typeface="Calibri"/>
            </a:endParaRPr>
          </a:p>
          <a:p>
            <a:pPr marL="241300" marR="5080" indent="12065">
              <a:lnSpc>
                <a:spcPts val="3020"/>
              </a:lnSpc>
              <a:spcBef>
                <a:spcPts val="1060"/>
              </a:spcBef>
            </a:pPr>
            <a:r>
              <a:rPr sz="2800" dirty="0">
                <a:latin typeface="Calibri"/>
                <a:cs typeface="Calibri"/>
              </a:rPr>
              <a:t>После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выходного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дня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воспитатель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спрашивает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детей,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как </a:t>
            </a:r>
            <a:r>
              <a:rPr sz="2800" dirty="0">
                <a:latin typeface="Calibri"/>
                <a:cs typeface="Calibri"/>
              </a:rPr>
              <a:t>они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отдохнули.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Один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мальчик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радостью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сообщает:</a:t>
            </a:r>
            <a:endParaRPr sz="28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620"/>
              </a:spcBef>
              <a:buChar char="-"/>
              <a:tabLst>
                <a:tab pos="201295" algn="l"/>
              </a:tabLst>
            </a:pPr>
            <a:r>
              <a:rPr sz="2800" dirty="0">
                <a:latin typeface="Calibri"/>
                <a:cs typeface="Calibri"/>
              </a:rPr>
              <a:t>У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меня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было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хорошее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воскресенье.</a:t>
            </a:r>
            <a:endParaRPr sz="28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660"/>
              </a:spcBef>
              <a:buChar char="-"/>
              <a:tabLst>
                <a:tab pos="201295" algn="l"/>
              </a:tabLst>
            </a:pPr>
            <a:r>
              <a:rPr sz="2800" dirty="0">
                <a:latin typeface="Calibri"/>
                <a:cs typeface="Calibri"/>
              </a:rPr>
              <a:t>Чем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же?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интересуется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воспитатель.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Char char="-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А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папы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было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очень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хорошее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настроение!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4980" y="3448646"/>
            <a:ext cx="4233545" cy="28180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67941" y="464058"/>
            <a:ext cx="9560560" cy="50552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692785" indent="-228600">
              <a:lnSpc>
                <a:spcPts val="3030"/>
              </a:lnSpc>
              <a:spcBef>
                <a:spcPts val="470"/>
              </a:spcBef>
              <a:buChar char="-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Предлагаю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вам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посмотреть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ситуации,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когда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поведение </a:t>
            </a:r>
            <a:r>
              <a:rPr sz="2800" dirty="0">
                <a:latin typeface="Calibri"/>
                <a:cs typeface="Calibri"/>
              </a:rPr>
              <a:t>взрослого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зависит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от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его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настроения.</a:t>
            </a:r>
            <a:endParaRPr sz="2800">
              <a:latin typeface="Calibri"/>
              <a:cs typeface="Calibri"/>
            </a:endParaRPr>
          </a:p>
          <a:p>
            <a:pPr marL="241300" marR="152400" indent="-228600">
              <a:lnSpc>
                <a:spcPts val="3020"/>
              </a:lnSpc>
              <a:spcBef>
                <a:spcPts val="1005"/>
              </a:spcBef>
            </a:pP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Ситуация</a:t>
            </a:r>
            <a:r>
              <a:rPr sz="28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мамы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прекрасное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настроение.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Ребенок,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играя, </a:t>
            </a:r>
            <a:r>
              <a:rPr sz="2800" dirty="0">
                <a:latin typeface="Calibri"/>
                <a:cs typeface="Calibri"/>
              </a:rPr>
              <a:t>разбил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вазочку.</a:t>
            </a:r>
            <a:endParaRPr sz="28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625"/>
              </a:spcBef>
              <a:buChar char="-"/>
              <a:tabLst>
                <a:tab pos="201295" algn="l"/>
              </a:tabLst>
            </a:pPr>
            <a:r>
              <a:rPr sz="2800" dirty="0">
                <a:latin typeface="Calibri"/>
                <a:cs typeface="Calibri"/>
              </a:rPr>
              <a:t>Ой,</a:t>
            </a:r>
            <a:r>
              <a:rPr sz="2800" spc="-10" dirty="0">
                <a:latin typeface="Calibri"/>
                <a:cs typeface="Calibri"/>
              </a:rPr>
              <a:t> мама?</a:t>
            </a:r>
            <a:endParaRPr sz="28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660"/>
              </a:spcBef>
              <a:buChar char="-"/>
              <a:tabLst>
                <a:tab pos="201295" algn="l"/>
              </a:tabLst>
            </a:pPr>
            <a:r>
              <a:rPr sz="2800" dirty="0">
                <a:latin typeface="Calibri"/>
                <a:cs typeface="Calibri"/>
              </a:rPr>
              <a:t>Ладно,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сыночек,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ничего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страшного,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давай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приберем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осколки.</a:t>
            </a:r>
            <a:endParaRPr sz="2800">
              <a:latin typeface="Calibri"/>
              <a:cs typeface="Calibri"/>
            </a:endParaRPr>
          </a:p>
          <a:p>
            <a:pPr marL="241300" marR="758825" indent="-228600">
              <a:lnSpc>
                <a:spcPts val="3020"/>
              </a:lnSpc>
              <a:spcBef>
                <a:spcPts val="1055"/>
              </a:spcBef>
            </a:pP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Ситуация</a:t>
            </a:r>
            <a:r>
              <a:rPr sz="2800" b="1" i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r>
              <a:rPr sz="2800" b="1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Мама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мрачном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расположении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духа,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все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ее </a:t>
            </a:r>
            <a:r>
              <a:rPr sz="2800" spc="-20" dirty="0">
                <a:latin typeface="Calibri"/>
                <a:cs typeface="Calibri"/>
              </a:rPr>
              <a:t>раздражает.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Ребенок,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играя,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разбил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вазочку.</a:t>
            </a:r>
            <a:endParaRPr sz="2800">
              <a:latin typeface="Calibri"/>
              <a:cs typeface="Calibri"/>
            </a:endParaRPr>
          </a:p>
          <a:p>
            <a:pPr marL="201295" indent="-188595">
              <a:lnSpc>
                <a:spcPct val="100000"/>
              </a:lnSpc>
              <a:spcBef>
                <a:spcPts val="620"/>
              </a:spcBef>
              <a:buChar char="-"/>
              <a:tabLst>
                <a:tab pos="201295" algn="l"/>
              </a:tabLst>
            </a:pPr>
            <a:r>
              <a:rPr sz="2800" dirty="0">
                <a:latin typeface="Calibri"/>
                <a:cs typeface="Calibri"/>
              </a:rPr>
              <a:t>Ой,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мама?</a:t>
            </a:r>
            <a:endParaRPr sz="2800">
              <a:latin typeface="Calibri"/>
              <a:cs typeface="Calibri"/>
            </a:endParaRPr>
          </a:p>
          <a:p>
            <a:pPr marL="201295" marR="748030" indent="-188595">
              <a:lnSpc>
                <a:spcPts val="3020"/>
              </a:lnSpc>
              <a:spcBef>
                <a:spcPts val="1050"/>
              </a:spcBef>
              <a:buChar char="-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Что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наделал?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Вечно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ты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лезешь,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куда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не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следует!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Убирай, 	</a:t>
            </a:r>
            <a:r>
              <a:rPr sz="2800" dirty="0">
                <a:latin typeface="Calibri"/>
                <a:cs typeface="Calibri"/>
              </a:rPr>
              <a:t>сейчас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же.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01570" algn="l"/>
              </a:tabLst>
            </a:pPr>
            <a:r>
              <a:rPr spc="-10" dirty="0"/>
              <a:t>«Чистый</a:t>
            </a:r>
            <a:r>
              <a:rPr dirty="0"/>
              <a:t>	</a:t>
            </a:r>
            <a:r>
              <a:rPr spc="-30" dirty="0"/>
              <a:t>лист».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5251" y="1656473"/>
            <a:ext cx="5715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7513" y="298551"/>
            <a:ext cx="9544685" cy="56064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2600" b="1" i="1" dirty="0">
                <a:solidFill>
                  <a:srgbClr val="FF0000"/>
                </a:solidFill>
                <a:latin typeface="Calibri"/>
                <a:cs typeface="Calibri"/>
              </a:rPr>
              <a:t>Ситуация</a:t>
            </a:r>
            <a:r>
              <a:rPr sz="2600" b="1" i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i="1" spc="-25" dirty="0">
                <a:solidFill>
                  <a:srgbClr val="FF0000"/>
                </a:solidFill>
                <a:latin typeface="Calibri"/>
                <a:cs typeface="Calibri"/>
              </a:rPr>
              <a:t>1.</a:t>
            </a:r>
            <a:endParaRPr sz="2600">
              <a:latin typeface="Calibri"/>
              <a:cs typeface="Calibri"/>
            </a:endParaRPr>
          </a:p>
          <a:p>
            <a:pPr marL="241300" marR="5080" indent="-6350">
              <a:lnSpc>
                <a:spcPts val="2500"/>
              </a:lnSpc>
              <a:spcBef>
                <a:spcPts val="969"/>
              </a:spcBef>
            </a:pPr>
            <a:r>
              <a:rPr sz="2600" spc="-10" dirty="0">
                <a:latin typeface="Calibri"/>
                <a:cs typeface="Calibri"/>
              </a:rPr>
              <a:t>Уже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поздно,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ребенку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пора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спать,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но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ему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хочется.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Отец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все-</a:t>
            </a:r>
            <a:r>
              <a:rPr sz="2600" spc="-20" dirty="0">
                <a:latin typeface="Calibri"/>
                <a:cs typeface="Calibri"/>
              </a:rPr>
              <a:t>таки </a:t>
            </a:r>
            <a:r>
              <a:rPr sz="2600" spc="-10" dirty="0">
                <a:latin typeface="Calibri"/>
                <a:cs typeface="Calibri"/>
              </a:rPr>
              <a:t>пытается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отправить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ребенка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кровать.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Вы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вмешиваетесь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241300" marR="337820">
              <a:lnSpc>
                <a:spcPct val="80000"/>
              </a:lnSpc>
              <a:spcBef>
                <a:spcPts val="20"/>
              </a:spcBef>
            </a:pPr>
            <a:r>
              <a:rPr sz="2600" dirty="0">
                <a:latin typeface="Calibri"/>
                <a:cs typeface="Calibri"/>
              </a:rPr>
              <a:t>разрешаете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ребенку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еще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немного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поиграть,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говоря,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что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завтра выходной.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Но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отец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настаивает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своем.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Как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бы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вы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поступили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в </a:t>
            </a:r>
            <a:r>
              <a:rPr sz="2600" dirty="0">
                <a:latin typeface="Calibri"/>
                <a:cs typeface="Calibri"/>
              </a:rPr>
              <a:t>такой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ситуации?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600" b="1" i="1" spc="-10" dirty="0">
                <a:solidFill>
                  <a:srgbClr val="006FC0"/>
                </a:solidFill>
                <a:latin typeface="Calibri"/>
                <a:cs typeface="Calibri"/>
              </a:rPr>
              <a:t>Обобщение:</a:t>
            </a:r>
            <a:endParaRPr sz="2600">
              <a:latin typeface="Calibri"/>
              <a:cs typeface="Calibri"/>
            </a:endParaRPr>
          </a:p>
          <a:p>
            <a:pPr marL="234950">
              <a:lnSpc>
                <a:spcPts val="2810"/>
              </a:lnSpc>
              <a:spcBef>
                <a:spcPts val="370"/>
              </a:spcBef>
            </a:pP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Родители</a:t>
            </a:r>
            <a:r>
              <a:rPr sz="2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должны</a:t>
            </a:r>
            <a:r>
              <a:rPr sz="2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знать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помнить</a:t>
            </a:r>
            <a:r>
              <a:rPr sz="2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единстве</a:t>
            </a:r>
            <a:r>
              <a:rPr sz="26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требований</a:t>
            </a:r>
            <a:r>
              <a:rPr sz="2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0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495"/>
              </a:lnSpc>
            </a:pP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ребенку</a:t>
            </a:r>
            <a:r>
              <a:rPr sz="26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со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стороны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всех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членов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семьи.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этой</a:t>
            </a:r>
            <a:r>
              <a:rPr sz="26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ситуации</a:t>
            </a:r>
            <a:r>
              <a:rPr sz="2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данное</a:t>
            </a:r>
            <a:endParaRPr sz="2600">
              <a:latin typeface="Calibri"/>
              <a:cs typeface="Calibri"/>
            </a:endParaRPr>
          </a:p>
          <a:p>
            <a:pPr marL="241300" marR="83185">
              <a:lnSpc>
                <a:spcPts val="2500"/>
              </a:lnSpc>
              <a:spcBef>
                <a:spcPts val="290"/>
              </a:spcBef>
            </a:pP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требование</a:t>
            </a:r>
            <a:r>
              <a:rPr sz="26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нарушено.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Чтобы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прийти</a:t>
            </a:r>
            <a:r>
              <a:rPr sz="26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единому</a:t>
            </a:r>
            <a:r>
              <a:rPr sz="2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мнению,</a:t>
            </a:r>
            <a:r>
              <a:rPr sz="26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матери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надо</a:t>
            </a:r>
            <a:r>
              <a:rPr sz="26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уступить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отцу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объяснить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свое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решение:</a:t>
            </a:r>
            <a:r>
              <a:rPr sz="26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«Да,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сыночек,</a:t>
            </a:r>
            <a:endParaRPr sz="2600">
              <a:latin typeface="Calibri"/>
              <a:cs typeface="Calibri"/>
            </a:endParaRPr>
          </a:p>
          <a:p>
            <a:pPr marL="241300" marR="29845">
              <a:lnSpc>
                <a:spcPct val="80000"/>
              </a:lnSpc>
              <a:spcBef>
                <a:spcPts val="15"/>
              </a:spcBef>
            </a:pP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наверное,</a:t>
            </a:r>
            <a:r>
              <a:rPr sz="26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папа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прав.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Ведь</a:t>
            </a:r>
            <a:r>
              <a:rPr sz="2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если</a:t>
            </a:r>
            <a:r>
              <a:rPr sz="2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ты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нарушишь</a:t>
            </a:r>
            <a:r>
              <a:rPr sz="26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режим,</a:t>
            </a:r>
            <a:r>
              <a:rPr sz="2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ты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долго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не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уснешь,</a:t>
            </a:r>
            <a:r>
              <a:rPr sz="26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это</a:t>
            </a:r>
            <a:r>
              <a:rPr sz="2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может</a:t>
            </a:r>
            <a:r>
              <a:rPr sz="2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отразится</a:t>
            </a:r>
            <a:r>
              <a:rPr sz="2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на</a:t>
            </a:r>
            <a:r>
              <a:rPr sz="2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твоем</a:t>
            </a:r>
            <a:r>
              <a:rPr sz="2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здоровье,</a:t>
            </a:r>
            <a:r>
              <a:rPr sz="26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6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завтра</a:t>
            </a:r>
            <a:r>
              <a:rPr sz="26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тебе будет</a:t>
            </a:r>
            <a:r>
              <a:rPr sz="26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тяжело</a:t>
            </a:r>
            <a:r>
              <a:rPr sz="26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вставать.</a:t>
            </a:r>
            <a:r>
              <a:rPr sz="2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65" dirty="0">
                <a:solidFill>
                  <a:srgbClr val="FF0000"/>
                </a:solidFill>
                <a:latin typeface="Calibri"/>
                <a:cs typeface="Calibri"/>
              </a:rPr>
              <a:t>Ты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26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нас</a:t>
            </a:r>
            <a:r>
              <a:rPr sz="26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уже</a:t>
            </a:r>
            <a:r>
              <a:rPr sz="26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большой</a:t>
            </a:r>
            <a:r>
              <a:rPr sz="26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6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понимаешь,</a:t>
            </a:r>
            <a:r>
              <a:rPr sz="26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FF0000"/>
                </a:solidFill>
                <a:latin typeface="Calibri"/>
                <a:cs typeface="Calibri"/>
              </a:rPr>
              <a:t>что</a:t>
            </a:r>
            <a:endParaRPr sz="2600">
              <a:latin typeface="Calibri"/>
              <a:cs typeface="Calibri"/>
            </a:endParaRPr>
          </a:p>
          <a:p>
            <a:pPr marL="241300" marR="1037590">
              <a:lnSpc>
                <a:spcPct val="80000"/>
              </a:lnSpc>
            </a:pP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режим</a:t>
            </a:r>
            <a:r>
              <a:rPr sz="26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надо</a:t>
            </a:r>
            <a:r>
              <a:rPr sz="26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выполнять,</a:t>
            </a:r>
            <a:r>
              <a:rPr sz="2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чтобы</a:t>
            </a:r>
            <a:r>
              <a:rPr sz="2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вырасти</a:t>
            </a:r>
            <a:r>
              <a:rPr sz="26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сильным,</a:t>
            </a:r>
            <a:r>
              <a:rPr sz="26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смелым, здоровым.</a:t>
            </a:r>
            <a:r>
              <a:rPr sz="2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Эти</a:t>
            </a:r>
            <a:r>
              <a:rPr sz="2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качества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тебе</a:t>
            </a:r>
            <a:r>
              <a:rPr sz="26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очень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пригодятся</a:t>
            </a:r>
            <a:r>
              <a:rPr sz="26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6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жизни.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7513" y="297332"/>
            <a:ext cx="9693275" cy="54400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Ситуация</a:t>
            </a:r>
            <a:r>
              <a:rPr sz="2800" b="1" i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i="1" spc="-25" dirty="0">
                <a:solidFill>
                  <a:srgbClr val="FF0000"/>
                </a:solidFill>
                <a:latin typeface="Calibri"/>
                <a:cs typeface="Calibri"/>
              </a:rPr>
              <a:t>2.</a:t>
            </a:r>
            <a:endParaRPr sz="2800">
              <a:latin typeface="Calibri"/>
              <a:cs typeface="Calibri"/>
            </a:endParaRPr>
          </a:p>
          <a:p>
            <a:pPr marL="241300" marR="5080" indent="12065">
              <a:lnSpc>
                <a:spcPts val="2690"/>
              </a:lnSpc>
              <a:spcBef>
                <a:spcPts val="969"/>
              </a:spcBef>
            </a:pPr>
            <a:r>
              <a:rPr sz="2800" dirty="0">
                <a:latin typeface="Calibri"/>
                <a:cs typeface="Calibri"/>
              </a:rPr>
              <a:t>Муж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наказал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ребенка,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но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вам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кажется,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что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проступок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не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столь </a:t>
            </a:r>
            <a:r>
              <a:rPr sz="2800" dirty="0">
                <a:latin typeface="Calibri"/>
                <a:cs typeface="Calibri"/>
              </a:rPr>
              <a:t>серьезен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вы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начинаете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играть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ребенком.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Муж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недоволен </a:t>
            </a:r>
            <a:r>
              <a:rPr sz="2800" dirty="0">
                <a:latin typeface="Calibri"/>
                <a:cs typeface="Calibri"/>
              </a:rPr>
              <a:t>этим.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Что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предпримите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вы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этом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случае?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800" b="1" i="1" spc="-10" dirty="0">
                <a:solidFill>
                  <a:srgbClr val="006FC0"/>
                </a:solidFill>
                <a:latin typeface="Calibri"/>
                <a:cs typeface="Calibri"/>
              </a:rPr>
              <a:t>Обобщение.</a:t>
            </a:r>
            <a:endParaRPr sz="2800">
              <a:latin typeface="Calibri"/>
              <a:cs typeface="Calibri"/>
            </a:endParaRPr>
          </a:p>
          <a:p>
            <a:pPr marL="241300" marR="834390" indent="-68580" algn="just">
              <a:lnSpc>
                <a:spcPct val="80000"/>
              </a:lnSpc>
              <a:spcBef>
                <a:spcPts val="1000"/>
              </a:spcBef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8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этой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ситуации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возможно</a:t>
            </a:r>
            <a:r>
              <a:rPr sz="28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надо</a:t>
            </a:r>
            <a:r>
              <a:rPr sz="28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подойти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позиции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«Все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поступки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детей</a:t>
            </a:r>
            <a:r>
              <a:rPr sz="2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должны</a:t>
            </a:r>
            <a:r>
              <a:rPr sz="28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быть</a:t>
            </a:r>
            <a:r>
              <a:rPr sz="2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прощенные».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Мама</a:t>
            </a:r>
            <a:r>
              <a:rPr sz="2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может сказать:</a:t>
            </a:r>
            <a:endParaRPr sz="2800">
              <a:latin typeface="Calibri"/>
              <a:cs typeface="Calibri"/>
            </a:endParaRPr>
          </a:p>
          <a:p>
            <a:pPr marL="241300" marR="132715" indent="-228600">
              <a:lnSpc>
                <a:spcPts val="2690"/>
              </a:lnSpc>
              <a:spcBef>
                <a:spcPts val="975"/>
              </a:spcBef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Да,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папа,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наш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сын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поступил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плохо,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но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я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думаю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он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понял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свою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ошибку</a:t>
            </a:r>
            <a:r>
              <a:rPr sz="2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больше</a:t>
            </a:r>
            <a:r>
              <a:rPr sz="2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будет</a:t>
            </a:r>
            <a:r>
              <a:rPr sz="2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так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поступать.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Наверное,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он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сам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нам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об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этом</a:t>
            </a:r>
            <a:r>
              <a:rPr sz="28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хочет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сказать.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Давай,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отец,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послушаем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его.</a:t>
            </a:r>
            <a:endParaRPr sz="2800">
              <a:latin typeface="Calibri"/>
              <a:cs typeface="Calibri"/>
            </a:endParaRPr>
          </a:p>
          <a:p>
            <a:pPr marL="241300" marR="370205">
              <a:lnSpc>
                <a:spcPct val="80000"/>
              </a:lnSpc>
              <a:spcBef>
                <a:spcPts val="20"/>
              </a:spcBef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Мальчик</a:t>
            </a:r>
            <a:r>
              <a:rPr sz="2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просит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прощения,</a:t>
            </a:r>
            <a:r>
              <a:rPr sz="2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ситуация</a:t>
            </a:r>
            <a:r>
              <a:rPr sz="2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исчерпана.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Но</a:t>
            </a:r>
            <a:r>
              <a:rPr sz="28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всегда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надо</a:t>
            </a:r>
            <a:r>
              <a:rPr sz="2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помнить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о</a:t>
            </a:r>
            <a:r>
              <a:rPr sz="2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единстве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требований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ребенку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со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стороны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всех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членов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семьи.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6072" y="450849"/>
            <a:ext cx="9471025" cy="390906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3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Самые</a:t>
            </a:r>
            <a:r>
              <a:rPr sz="2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страшные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последствия</a:t>
            </a:r>
            <a:r>
              <a:rPr sz="2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неблагополучной</a:t>
            </a:r>
            <a:r>
              <a:rPr sz="2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семейной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атмосферы</a:t>
            </a:r>
            <a:r>
              <a:rPr sz="2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появляются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нарушениях</a:t>
            </a:r>
            <a:r>
              <a:rPr sz="2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психо-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эмоциональной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сферы</a:t>
            </a:r>
            <a:r>
              <a:rPr sz="28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или</a:t>
            </a:r>
            <a:r>
              <a:rPr sz="2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ребенка,</a:t>
            </a:r>
            <a:r>
              <a:rPr sz="2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что</a:t>
            </a:r>
            <a:r>
              <a:rPr sz="2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привести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детской</a:t>
            </a:r>
            <a:r>
              <a:rPr sz="2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преступности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и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даже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самоубийствам.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ребенка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могут</a:t>
            </a:r>
            <a:r>
              <a:rPr sz="280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возникнуть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860"/>
              </a:lnSpc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беспричинные</a:t>
            </a:r>
            <a:r>
              <a:rPr sz="2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страхи,</a:t>
            </a:r>
            <a:r>
              <a:rPr sz="28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нарушения</a:t>
            </a:r>
            <a:r>
              <a:rPr sz="28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сна,</a:t>
            </a:r>
            <a:r>
              <a:rPr sz="28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нарушения,</a:t>
            </a:r>
            <a:endParaRPr sz="2800">
              <a:latin typeface="Calibri"/>
              <a:cs typeface="Calibri"/>
            </a:endParaRPr>
          </a:p>
          <a:p>
            <a:pPr marL="241300" marR="375285">
              <a:lnSpc>
                <a:spcPct val="90000"/>
              </a:lnSpc>
              <a:spcBef>
                <a:spcPts val="170"/>
              </a:spcBef>
            </a:pP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связанные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приемами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пищи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пр.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Обычно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эти</a:t>
            </a:r>
            <a:r>
              <a:rPr sz="28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нарушения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носят</a:t>
            </a:r>
            <a:r>
              <a:rPr sz="2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временный</a:t>
            </a:r>
            <a:r>
              <a:rPr sz="28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характер.</a:t>
            </a:r>
            <a:r>
              <a:rPr sz="2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28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некоторых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же</a:t>
            </a:r>
            <a:r>
              <a:rPr sz="2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детей</a:t>
            </a:r>
            <a:r>
              <a:rPr sz="28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они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проявляются</a:t>
            </a:r>
            <a:r>
              <a:rPr sz="280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часто,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упорно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80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приводят</a:t>
            </a:r>
            <a:r>
              <a:rPr sz="28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к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социальнойдезадаптации.</a:t>
            </a:r>
            <a:r>
              <a:rPr sz="2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Такие</a:t>
            </a:r>
            <a:r>
              <a:rPr sz="280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состояния</a:t>
            </a:r>
            <a:r>
              <a:rPr sz="280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могут</a:t>
            </a:r>
            <a:r>
              <a:rPr sz="280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быть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3025"/>
              </a:lnSpc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определены</a:t>
            </a:r>
            <a:r>
              <a:rPr sz="280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как</a:t>
            </a:r>
            <a:r>
              <a:rPr sz="2800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психические</a:t>
            </a:r>
            <a:r>
              <a:rPr sz="280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расстройства.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7680" y="4475607"/>
            <a:ext cx="3067050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8759" y="339597"/>
            <a:ext cx="7850758" cy="130632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78759" y="339597"/>
            <a:ext cx="7851140" cy="1306830"/>
          </a:xfrm>
          <a:prstGeom prst="rect">
            <a:avLst/>
          </a:prstGeom>
          <a:ln w="6350">
            <a:solidFill>
              <a:srgbClr val="FFC000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L="549275">
              <a:lnSpc>
                <a:spcPct val="100000"/>
              </a:lnSpc>
              <a:spcBef>
                <a:spcPts val="125"/>
              </a:spcBef>
            </a:pPr>
            <a:r>
              <a:rPr sz="4000" b="1" dirty="0">
                <a:latin typeface="Arial"/>
                <a:cs typeface="Arial"/>
              </a:rPr>
              <a:t>И</a:t>
            </a:r>
            <a:r>
              <a:rPr sz="4000" b="1" i="0" dirty="0">
                <a:latin typeface="Calibri"/>
                <a:cs typeface="Calibri"/>
              </a:rPr>
              <a:t>гра</a:t>
            </a:r>
            <a:r>
              <a:rPr sz="4000" b="1" i="0" spc="-145" dirty="0">
                <a:latin typeface="Calibri"/>
                <a:cs typeface="Calibri"/>
              </a:rPr>
              <a:t> </a:t>
            </a:r>
            <a:r>
              <a:rPr sz="4000" b="1" i="0" dirty="0">
                <a:latin typeface="Calibri"/>
                <a:cs typeface="Calibri"/>
              </a:rPr>
              <a:t>"Закончи</a:t>
            </a:r>
            <a:r>
              <a:rPr sz="4000" b="1" i="0" spc="-114" dirty="0">
                <a:latin typeface="Calibri"/>
                <a:cs typeface="Calibri"/>
              </a:rPr>
              <a:t> </a:t>
            </a:r>
            <a:r>
              <a:rPr sz="4000" b="1" i="0" spc="-10" dirty="0">
                <a:latin typeface="Calibri"/>
                <a:cs typeface="Calibri"/>
              </a:rPr>
              <a:t>предложение".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539" y="1807210"/>
            <a:ext cx="9606280" cy="237299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342900">
              <a:lnSpc>
                <a:spcPts val="3030"/>
              </a:lnSpc>
              <a:spcBef>
                <a:spcPts val="470"/>
              </a:spcBef>
            </a:pPr>
            <a:r>
              <a:rPr sz="2800" spc="-250" dirty="0">
                <a:latin typeface="Microsoft Sans Serif"/>
                <a:cs typeface="Microsoft Sans Serif"/>
              </a:rPr>
              <a:t>К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началу</a:t>
            </a:r>
            <a:r>
              <a:rPr sz="2800" spc="-19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каждой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фразы</a:t>
            </a:r>
            <a:r>
              <a:rPr sz="2800" spc="-9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</a:t>
            </a:r>
            <a:r>
              <a:rPr sz="2800" spc="-9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первом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столбике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подберите </a:t>
            </a:r>
            <a:r>
              <a:rPr sz="2800" spc="-45" dirty="0">
                <a:latin typeface="Microsoft Sans Serif"/>
                <a:cs typeface="Microsoft Sans Serif"/>
              </a:rPr>
              <a:t>конец-</a:t>
            </a:r>
            <a:r>
              <a:rPr sz="2800" dirty="0">
                <a:latin typeface="Microsoft Sans Serif"/>
                <a:cs typeface="Microsoft Sans Serif"/>
              </a:rPr>
              <a:t>вывод</a:t>
            </a:r>
            <a:r>
              <a:rPr sz="2800" spc="-1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из</a:t>
            </a:r>
            <a:r>
              <a:rPr sz="2800" spc="-15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второго</a:t>
            </a:r>
            <a:r>
              <a:rPr sz="2800" spc="-13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столбика.</a:t>
            </a:r>
            <a:r>
              <a:rPr sz="2800" spc="-13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Соедините</a:t>
            </a:r>
            <a:r>
              <a:rPr sz="2800" spc="-12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стрелочкой.</a:t>
            </a:r>
            <a:endParaRPr sz="2800">
              <a:latin typeface="Microsoft Sans Serif"/>
              <a:cs typeface="Microsoft Sans Serif"/>
            </a:endParaRPr>
          </a:p>
          <a:p>
            <a:pPr marL="355600">
              <a:lnSpc>
                <a:spcPts val="3195"/>
              </a:lnSpc>
              <a:spcBef>
                <a:spcPts val="2640"/>
              </a:spcBef>
            </a:pPr>
            <a:r>
              <a:rPr sz="2800" dirty="0">
                <a:latin typeface="Microsoft Sans Serif"/>
                <a:cs typeface="Microsoft Sans Serif"/>
              </a:rPr>
              <a:t>Вы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понимаете,</a:t>
            </a:r>
            <a:r>
              <a:rPr sz="2800" spc="-4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что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детей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учит</a:t>
            </a:r>
            <a:r>
              <a:rPr sz="2800" spc="-5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то,</a:t>
            </a:r>
            <a:r>
              <a:rPr sz="2800" spc="-6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что</a:t>
            </a:r>
            <a:r>
              <a:rPr sz="2800" spc="-5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их</a:t>
            </a:r>
            <a:r>
              <a:rPr sz="2800" spc="-6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окружает.</a:t>
            </a:r>
            <a:endParaRPr sz="2800">
              <a:latin typeface="Microsoft Sans Serif"/>
              <a:cs typeface="Microsoft Sans Serif"/>
            </a:endParaRPr>
          </a:p>
          <a:p>
            <a:pPr marL="12700" marR="154305">
              <a:lnSpc>
                <a:spcPts val="3020"/>
              </a:lnSpc>
              <a:spcBef>
                <a:spcPts val="215"/>
              </a:spcBef>
            </a:pPr>
            <a:r>
              <a:rPr sz="2800" spc="-10" dirty="0">
                <a:latin typeface="Microsoft Sans Serif"/>
                <a:cs typeface="Microsoft Sans Serif"/>
              </a:rPr>
              <a:t>Постарайтесь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подобрать,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что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в</a:t>
            </a:r>
            <a:r>
              <a:rPr sz="2800" spc="-10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ребенке</a:t>
            </a:r>
            <a:r>
              <a:rPr sz="2800" spc="-8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развивается</a:t>
            </a:r>
            <a:r>
              <a:rPr sz="2800" spc="-8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под </a:t>
            </a:r>
            <a:r>
              <a:rPr sz="2800" dirty="0">
                <a:latin typeface="Microsoft Sans Serif"/>
                <a:cs typeface="Microsoft Sans Serif"/>
              </a:rPr>
              <a:t>влиянием</a:t>
            </a:r>
            <a:r>
              <a:rPr sz="2800" spc="-160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окружения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4586" y="845883"/>
            <a:ext cx="9962515" cy="5334635"/>
            <a:chOff x="1394586" y="845883"/>
            <a:chExt cx="9962515" cy="5334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7761" y="849058"/>
              <a:ext cx="9956038" cy="53279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97761" y="849058"/>
              <a:ext cx="9956165" cy="5328285"/>
            </a:xfrm>
            <a:custGeom>
              <a:avLst/>
              <a:gdLst/>
              <a:ahLst/>
              <a:cxnLst/>
              <a:rect l="l" t="t" r="r" b="b"/>
              <a:pathLst>
                <a:path w="9956165" h="5328285">
                  <a:moveTo>
                    <a:pt x="0" y="5327904"/>
                  </a:moveTo>
                  <a:lnTo>
                    <a:pt x="9956038" y="5327904"/>
                  </a:lnTo>
                  <a:lnTo>
                    <a:pt x="9956038" y="0"/>
                  </a:lnTo>
                  <a:lnTo>
                    <a:pt x="0" y="0"/>
                  </a:lnTo>
                  <a:lnTo>
                    <a:pt x="0" y="5327904"/>
                  </a:lnTo>
                  <a:close/>
                </a:path>
              </a:pathLst>
            </a:custGeom>
            <a:ln w="634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76502" y="730720"/>
            <a:ext cx="9787255" cy="514159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Если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ребенка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часто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критикуют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он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учится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осуждать.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Если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ребенка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часто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высмеивают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он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учится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быть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робким.</a:t>
            </a:r>
            <a:endParaRPr sz="2800">
              <a:latin typeface="Calibri"/>
              <a:cs typeface="Calibri"/>
            </a:endParaRPr>
          </a:p>
          <a:p>
            <a:pPr marL="240665" marR="882650" indent="-228600">
              <a:lnSpc>
                <a:spcPts val="3030"/>
              </a:lnSpc>
              <a:spcBef>
                <a:spcPts val="103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Если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ребенок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живет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чувством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безопасности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он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учится верить</a:t>
            </a:r>
            <a:endParaRPr sz="2800">
              <a:latin typeface="Calibri"/>
              <a:cs typeface="Calibri"/>
            </a:endParaRPr>
          </a:p>
          <a:p>
            <a:pPr marL="240665" marR="298450" indent="-228600">
              <a:lnSpc>
                <a:spcPts val="3030"/>
              </a:lnSpc>
              <a:spcBef>
                <a:spcPts val="99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Если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ребенка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часто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подбадривают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он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учится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уверенности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в </a:t>
            </a:r>
            <a:r>
              <a:rPr sz="2800" spc="-10" dirty="0">
                <a:latin typeface="Calibri"/>
                <a:cs typeface="Calibri"/>
              </a:rPr>
              <a:t>себе.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Если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ребенком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обычно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честны-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он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учится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справедливости.</a:t>
            </a:r>
            <a:endParaRPr sz="2800">
              <a:latin typeface="Calibri"/>
              <a:cs typeface="Calibri"/>
            </a:endParaRPr>
          </a:p>
          <a:p>
            <a:pPr marL="240665" marR="1024890" indent="-228600">
              <a:lnSpc>
                <a:spcPts val="3030"/>
              </a:lnSpc>
              <a:spcBef>
                <a:spcPts val="103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Если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ребенка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часто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одобряют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он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учится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хорошо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себе </a:t>
            </a:r>
            <a:r>
              <a:rPr sz="2800" spc="-10" dirty="0">
                <a:latin typeface="Calibri"/>
                <a:cs typeface="Calibri"/>
              </a:rPr>
              <a:t>относится.</a:t>
            </a:r>
            <a:endParaRPr sz="2800">
              <a:latin typeface="Calibri"/>
              <a:cs typeface="Calibri"/>
            </a:endParaRPr>
          </a:p>
          <a:p>
            <a:pPr marL="240665" marR="5080" indent="-228600">
              <a:lnSpc>
                <a:spcPts val="3020"/>
              </a:lnSpc>
              <a:spcBef>
                <a:spcPts val="994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800" dirty="0">
                <a:latin typeface="Calibri"/>
                <a:cs typeface="Calibri"/>
              </a:rPr>
              <a:t>Если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ребенку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часто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бывают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снисходительны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он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учится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быть </a:t>
            </a:r>
            <a:r>
              <a:rPr sz="2800" spc="-10" dirty="0">
                <a:latin typeface="Calibri"/>
                <a:cs typeface="Calibri"/>
              </a:rPr>
              <a:t>терпеливым.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0842" y="365137"/>
            <a:ext cx="9942957" cy="12024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0842" y="365137"/>
            <a:ext cx="9943465" cy="1202690"/>
          </a:xfrm>
          <a:prstGeom prst="rect">
            <a:avLst/>
          </a:prstGeom>
          <a:ln w="6350">
            <a:solidFill>
              <a:srgbClr val="EC7C3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2693035" marR="316230" indent="-2367280">
              <a:lnSpc>
                <a:spcPts val="4320"/>
              </a:lnSpc>
              <a:spcBef>
                <a:spcPts val="220"/>
              </a:spcBef>
            </a:pPr>
            <a:r>
              <a:rPr sz="4000" i="0" dirty="0">
                <a:latin typeface="Calibri"/>
                <a:cs typeface="Calibri"/>
              </a:rPr>
              <a:t>Приемы,</a:t>
            </a:r>
            <a:r>
              <a:rPr sz="4000" i="0" spc="-165" dirty="0">
                <a:latin typeface="Calibri"/>
                <a:cs typeface="Calibri"/>
              </a:rPr>
              <a:t> </a:t>
            </a:r>
            <a:r>
              <a:rPr sz="4000" i="0" spc="-10" dirty="0">
                <a:latin typeface="Calibri"/>
                <a:cs typeface="Calibri"/>
              </a:rPr>
              <a:t>которые</a:t>
            </a:r>
            <a:r>
              <a:rPr sz="4000" i="0" spc="-140" dirty="0">
                <a:latin typeface="Calibri"/>
                <a:cs typeface="Calibri"/>
              </a:rPr>
              <a:t> </a:t>
            </a:r>
            <a:r>
              <a:rPr sz="4000" i="0" dirty="0">
                <a:latin typeface="Calibri"/>
                <a:cs typeface="Calibri"/>
              </a:rPr>
              <a:t>могут</a:t>
            </a:r>
            <a:r>
              <a:rPr sz="4000" i="0" spc="-150" dirty="0">
                <a:latin typeface="Calibri"/>
                <a:cs typeface="Calibri"/>
              </a:rPr>
              <a:t> </a:t>
            </a:r>
            <a:r>
              <a:rPr sz="4000" i="0" dirty="0">
                <a:latin typeface="Calibri"/>
                <a:cs typeface="Calibri"/>
              </a:rPr>
              <a:t>очень</a:t>
            </a:r>
            <a:r>
              <a:rPr sz="4000" i="0" spc="-160" dirty="0">
                <a:latin typeface="Calibri"/>
                <a:cs typeface="Calibri"/>
              </a:rPr>
              <a:t> </a:t>
            </a:r>
            <a:r>
              <a:rPr sz="4000" i="0" dirty="0">
                <a:latin typeface="Calibri"/>
                <a:cs typeface="Calibri"/>
              </a:rPr>
              <a:t>быстро</a:t>
            </a:r>
            <a:r>
              <a:rPr sz="4000" i="0" spc="-150" dirty="0">
                <a:latin typeface="Calibri"/>
                <a:cs typeface="Calibri"/>
              </a:rPr>
              <a:t> </a:t>
            </a:r>
            <a:r>
              <a:rPr sz="4000" i="0" spc="-20" dirty="0">
                <a:latin typeface="Calibri"/>
                <a:cs typeface="Calibri"/>
              </a:rPr>
              <a:t>дать </a:t>
            </a:r>
            <a:r>
              <a:rPr sz="4000" i="0" dirty="0">
                <a:latin typeface="Calibri"/>
                <a:cs typeface="Calibri"/>
              </a:rPr>
              <a:t>хорошие</a:t>
            </a:r>
            <a:r>
              <a:rPr sz="4000" i="0" spc="-220" dirty="0">
                <a:latin typeface="Calibri"/>
                <a:cs typeface="Calibri"/>
              </a:rPr>
              <a:t> </a:t>
            </a:r>
            <a:r>
              <a:rPr sz="4000" i="0" spc="-10" dirty="0">
                <a:latin typeface="Calibri"/>
                <a:cs typeface="Calibri"/>
              </a:rPr>
              <a:t>результаты: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72476" y="1822386"/>
            <a:ext cx="10184765" cy="4358005"/>
            <a:chOff x="1172476" y="1822386"/>
            <a:chExt cx="10184765" cy="43580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651" y="1825561"/>
              <a:ext cx="10178161" cy="43514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75651" y="1825561"/>
              <a:ext cx="10178415" cy="4351655"/>
            </a:xfrm>
            <a:custGeom>
              <a:avLst/>
              <a:gdLst/>
              <a:ahLst/>
              <a:cxnLst/>
              <a:rect l="l" t="t" r="r" b="b"/>
              <a:pathLst>
                <a:path w="10178415" h="4351655">
                  <a:moveTo>
                    <a:pt x="0" y="4351401"/>
                  </a:moveTo>
                  <a:lnTo>
                    <a:pt x="10178161" y="4351401"/>
                  </a:lnTo>
                  <a:lnTo>
                    <a:pt x="10178161" y="0"/>
                  </a:lnTo>
                  <a:lnTo>
                    <a:pt x="0" y="0"/>
                  </a:lnTo>
                  <a:lnTo>
                    <a:pt x="0" y="4351401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54658" y="1737106"/>
            <a:ext cx="9905365" cy="415607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0665" marR="323850" indent="-228600">
              <a:lnSpc>
                <a:spcPct val="70000"/>
              </a:lnSpc>
              <a:spcBef>
                <a:spcPts val="1040"/>
              </a:spcBef>
            </a:pPr>
            <a:r>
              <a:rPr sz="2600" spc="-25" dirty="0">
                <a:latin typeface="Calibri"/>
                <a:cs typeface="Calibri"/>
              </a:rPr>
              <a:t>-</a:t>
            </a:r>
            <a:r>
              <a:rPr sz="2600" spc="-10" dirty="0">
                <a:latin typeface="Calibri"/>
                <a:cs typeface="Calibri"/>
              </a:rPr>
              <a:t>Выделяйте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маленьким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детям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каждый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день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время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для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«сердитых» </a:t>
            </a:r>
            <a:r>
              <a:rPr sz="2600" dirty="0">
                <a:latin typeface="Calibri"/>
                <a:cs typeface="Calibri"/>
              </a:rPr>
              <a:t>занятий.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это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время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ребенок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может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говорить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обо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всем,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что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этот</a:t>
            </a:r>
            <a:endParaRPr sz="2600">
              <a:latin typeface="Calibri"/>
              <a:cs typeface="Calibri"/>
            </a:endParaRPr>
          </a:p>
          <a:p>
            <a:pPr marL="240665" marR="5080">
              <a:lnSpc>
                <a:spcPct val="70000"/>
              </a:lnSpc>
            </a:pPr>
            <a:r>
              <a:rPr sz="2600" dirty="0">
                <a:latin typeface="Calibri"/>
                <a:cs typeface="Calibri"/>
              </a:rPr>
              <a:t>день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его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рассердило,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встречая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возражений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или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комментариев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со </a:t>
            </a:r>
            <a:r>
              <a:rPr sz="2600" dirty="0">
                <a:latin typeface="Calibri"/>
                <a:cs typeface="Calibri"/>
              </a:rPr>
              <a:t>стороны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родителей.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Лучше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всего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такое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занятие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проводить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перед</a:t>
            </a:r>
            <a:endParaRPr sz="2600">
              <a:latin typeface="Calibri"/>
              <a:cs typeface="Calibri"/>
            </a:endParaRPr>
          </a:p>
          <a:p>
            <a:pPr marL="240665" marR="833119">
              <a:lnSpc>
                <a:spcPct val="70000"/>
              </a:lnSpc>
            </a:pPr>
            <a:r>
              <a:rPr sz="2600" dirty="0">
                <a:latin typeface="Calibri"/>
                <a:cs typeface="Calibri"/>
              </a:rPr>
              <a:t>сном: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оно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оставляет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у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ребенка,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как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можно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было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бы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думать, плохого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настроения.</a:t>
            </a:r>
            <a:endParaRPr sz="2600">
              <a:latin typeface="Calibri"/>
              <a:cs typeface="Calibri"/>
            </a:endParaRPr>
          </a:p>
          <a:p>
            <a:pPr marL="240665" marR="211454" indent="-228600">
              <a:lnSpc>
                <a:spcPct val="70000"/>
              </a:lnSpc>
              <a:spcBef>
                <a:spcPts val="1000"/>
              </a:spcBef>
            </a:pPr>
            <a:r>
              <a:rPr sz="2600" dirty="0">
                <a:latin typeface="Calibri"/>
                <a:cs typeface="Calibri"/>
              </a:rPr>
              <a:t>-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Регулярно,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каждый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день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или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почти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каждый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день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выделяйте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время, </a:t>
            </a:r>
            <a:r>
              <a:rPr sz="2600" dirty="0">
                <a:latin typeface="Calibri"/>
                <a:cs typeface="Calibri"/>
              </a:rPr>
              <a:t>которое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вы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будете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проводить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ребенком.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Это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время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должно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быть </a:t>
            </a:r>
            <a:r>
              <a:rPr sz="2600" spc="-10" dirty="0">
                <a:latin typeface="Calibri"/>
                <a:cs typeface="Calibri"/>
              </a:rPr>
              <a:t>довольно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коротким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(20-</a:t>
            </a:r>
            <a:r>
              <a:rPr sz="2600" dirty="0">
                <a:latin typeface="Calibri"/>
                <a:cs typeface="Calibri"/>
              </a:rPr>
              <a:t>30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минут)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для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сигнала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об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его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окончании </a:t>
            </a:r>
            <a:r>
              <a:rPr sz="2600" dirty="0">
                <a:latin typeface="Calibri"/>
                <a:cs typeface="Calibri"/>
              </a:rPr>
              <a:t>можно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поставить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таймер.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Решение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том,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чем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занять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это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время,</a:t>
            </a:r>
            <a:endParaRPr sz="2600">
              <a:latin typeface="Calibri"/>
              <a:cs typeface="Calibri"/>
            </a:endParaRPr>
          </a:p>
          <a:p>
            <a:pPr marL="240665" marR="132080">
              <a:lnSpc>
                <a:spcPct val="70000"/>
              </a:lnSpc>
            </a:pPr>
            <a:r>
              <a:rPr sz="2600" dirty="0">
                <a:latin typeface="Calibri"/>
                <a:cs typeface="Calibri"/>
              </a:rPr>
              <a:t>пусть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принимает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ребенок.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Матери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часто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говорят: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«Я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провожу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ним </a:t>
            </a:r>
            <a:r>
              <a:rPr sz="2600" dirty="0">
                <a:latin typeface="Calibri"/>
                <a:cs typeface="Calibri"/>
              </a:rPr>
              <a:t>много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времени».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Большую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часть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этого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времени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родители,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однако,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уделяют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ребенку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безраздельного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внимания,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отвлекаясь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на </a:t>
            </a:r>
            <a:r>
              <a:rPr sz="2600" spc="-30" dirty="0">
                <a:latin typeface="Calibri"/>
                <a:cs typeface="Calibri"/>
              </a:rPr>
              <a:t>что-</a:t>
            </a:r>
            <a:r>
              <a:rPr sz="2600" spc="-10" dirty="0">
                <a:latin typeface="Calibri"/>
                <a:cs typeface="Calibri"/>
              </a:rPr>
              <a:t>нибудьРитуалы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перед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сном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счет.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8122" y="567308"/>
            <a:ext cx="9529445" cy="498856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0029" marR="5080" indent="-227329">
              <a:lnSpc>
                <a:spcPct val="80000"/>
              </a:lnSpc>
              <a:spcBef>
                <a:spcPts val="725"/>
              </a:spcBef>
              <a:buFont typeface="Microsoft Sans Serif"/>
              <a:buChar char="•"/>
              <a:tabLst>
                <a:tab pos="241300" algn="l"/>
                <a:tab pos="1659889" algn="l"/>
                <a:tab pos="7093584" algn="l"/>
              </a:tabLst>
            </a:pPr>
            <a:r>
              <a:rPr sz="2600" spc="-25" dirty="0">
                <a:latin typeface="Calibri"/>
                <a:cs typeface="Calibri"/>
              </a:rPr>
              <a:t>Родителям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особенно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важно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понять,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какую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роль</a:t>
            </a:r>
            <a:r>
              <a:rPr sz="2600" dirty="0">
                <a:latin typeface="Calibri"/>
                <a:cs typeface="Calibri"/>
              </a:rPr>
              <a:t>	в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эмоционально- 	</a:t>
            </a:r>
            <a:r>
              <a:rPr sz="2600" dirty="0">
                <a:latin typeface="Calibri"/>
                <a:cs typeface="Calibri"/>
              </a:rPr>
              <a:t>личностном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развитии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ребенка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играют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родительские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установки. 	</a:t>
            </a:r>
            <a:r>
              <a:rPr sz="2600" dirty="0">
                <a:latin typeface="Calibri"/>
                <a:cs typeface="Calibri"/>
              </a:rPr>
              <a:t>Бесспорно,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родители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самые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значимые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любимые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для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ребенка 	</a:t>
            </a:r>
            <a:r>
              <a:rPr sz="2600" dirty="0">
                <a:latin typeface="Calibri"/>
                <a:cs typeface="Calibri"/>
              </a:rPr>
              <a:t>люди.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Их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-20" dirty="0">
                <a:latin typeface="Calibri"/>
                <a:cs typeface="Calibri"/>
              </a:rPr>
              <a:t>авторитет,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особенно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дошкольном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возрасте,</a:t>
            </a:r>
            <a:endParaRPr sz="2600">
              <a:latin typeface="Calibri"/>
              <a:cs typeface="Calibri"/>
            </a:endParaRPr>
          </a:p>
          <a:p>
            <a:pPr marL="241300" marR="522605">
              <a:lnSpc>
                <a:spcPct val="80000"/>
              </a:lnSpc>
            </a:pPr>
            <a:r>
              <a:rPr sz="2600" spc="-10" dirty="0">
                <a:latin typeface="Calibri"/>
                <a:cs typeface="Calibri"/>
              </a:rPr>
              <a:t>непререкаем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абсолютен.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Вера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непогрешимость,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правоту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и </a:t>
            </a:r>
            <a:r>
              <a:rPr sz="2600" dirty="0">
                <a:latin typeface="Calibri"/>
                <a:cs typeface="Calibri"/>
              </a:rPr>
              <a:t>справедливость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родителей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детей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непоколебима: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«Мама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495"/>
              </a:lnSpc>
            </a:pPr>
            <a:r>
              <a:rPr sz="2600" spc="-10" dirty="0">
                <a:latin typeface="Calibri"/>
                <a:cs typeface="Calibri"/>
              </a:rPr>
              <a:t>сказала…»,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«Папа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велел…»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т.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д.</a:t>
            </a:r>
            <a:endParaRPr sz="2600">
              <a:latin typeface="Calibri"/>
              <a:cs typeface="Calibri"/>
            </a:endParaRPr>
          </a:p>
          <a:p>
            <a:pPr marL="240029" marR="199390" indent="-227329">
              <a:lnSpc>
                <a:spcPct val="80000"/>
              </a:lnSpc>
              <a:spcBef>
                <a:spcPts val="100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В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отличие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от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сформировавшейся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личности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ребенок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дошкольник 	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владеет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защитным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механизмом,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способен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spc="-20" dirty="0">
                <a:latin typeface="Calibri"/>
                <a:cs typeface="Calibri"/>
              </a:rPr>
              <a:t>руководствоваться </a:t>
            </a:r>
            <a:r>
              <a:rPr sz="2600" dirty="0">
                <a:latin typeface="Calibri"/>
                <a:cs typeface="Calibri"/>
              </a:rPr>
              <a:t>осознанными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мотивами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желаниями.</a:t>
            </a:r>
            <a:endParaRPr sz="2600">
              <a:latin typeface="Calibri"/>
              <a:cs typeface="Calibri"/>
            </a:endParaRPr>
          </a:p>
          <a:p>
            <a:pPr marL="241300" marR="518795">
              <a:lnSpc>
                <a:spcPts val="2500"/>
              </a:lnSpc>
              <a:spcBef>
                <a:spcPts val="290"/>
              </a:spcBef>
            </a:pPr>
            <a:r>
              <a:rPr sz="2600" dirty="0">
                <a:latin typeface="Calibri"/>
                <a:cs typeface="Calibri"/>
              </a:rPr>
              <a:t>Именно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поэтому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родители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должны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внимательно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относиться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к </a:t>
            </a:r>
            <a:r>
              <a:rPr sz="2600" dirty="0">
                <a:latin typeface="Calibri"/>
                <a:cs typeface="Calibri"/>
              </a:rPr>
              <a:t>своим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словесным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обращениям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нему,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оценкам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поступков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и</a:t>
            </a:r>
            <a:endParaRPr sz="2600">
              <a:latin typeface="Calibri"/>
              <a:cs typeface="Calibri"/>
            </a:endParaRPr>
          </a:p>
          <a:p>
            <a:pPr marL="241300" marR="130810">
              <a:lnSpc>
                <a:spcPct val="80000"/>
              </a:lnSpc>
              <a:spcBef>
                <a:spcPts val="15"/>
              </a:spcBef>
              <a:tabLst>
                <a:tab pos="1600835" algn="l"/>
              </a:tabLst>
            </a:pPr>
            <a:r>
              <a:rPr sz="2600" spc="-10" dirty="0">
                <a:latin typeface="Calibri"/>
                <a:cs typeface="Calibri"/>
              </a:rPr>
              <a:t>избегать</a:t>
            </a:r>
            <a:r>
              <a:rPr sz="2600" dirty="0">
                <a:latin typeface="Calibri"/>
                <a:cs typeface="Calibri"/>
              </a:rPr>
              <a:t>	установок,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которые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впоследствии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могут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отрицательно </a:t>
            </a:r>
            <a:r>
              <a:rPr sz="2600" dirty="0">
                <a:latin typeface="Calibri"/>
                <a:cs typeface="Calibri"/>
              </a:rPr>
              <a:t>проявиться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поведении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ребенка,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делая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его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жизнь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стереотипной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эмоционально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ограниченной.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5163" y="681647"/>
            <a:ext cx="9170670" cy="1184299"/>
          </a:xfrm>
          <a:prstGeom prst="rect">
            <a:avLst/>
          </a:prstGeom>
          <a:solidFill>
            <a:srgbClr val="5B9BD4"/>
          </a:solidFill>
          <a:ln w="12700">
            <a:solidFill>
              <a:srgbClr val="41709C"/>
            </a:solidFill>
          </a:ln>
        </p:spPr>
        <p:txBody>
          <a:bodyPr vert="horz" wrap="square" lIns="0" tIns="2584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35"/>
              </a:spcBef>
            </a:pPr>
            <a:r>
              <a:rPr sz="60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sz="6000" i="0" spc="-12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6000" i="0" spc="-1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i="0" spc="-2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это…</a:t>
            </a:r>
            <a:endParaRPr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7297" y="1923333"/>
            <a:ext cx="6677025" cy="230949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sz="24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дом,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близкие</a:t>
            </a:r>
            <a:r>
              <a:rPr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65530" marR="945515" indent="-113030">
              <a:lnSpc>
                <a:spcPct val="124800"/>
              </a:lnSpc>
              <a:spcBef>
                <a:spcPts val="5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семейном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кругу</a:t>
            </a:r>
            <a:r>
              <a:rPr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вами</a:t>
            </a:r>
            <a:r>
              <a:rPr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растём,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дом.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семейном</a:t>
            </a:r>
            <a:r>
              <a:rPr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кругу</a:t>
            </a:r>
            <a:r>
              <a:rPr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корни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твои,</a:t>
            </a:r>
            <a:r>
              <a:rPr sz="24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выходишь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семьи.</a:t>
            </a:r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1277" y="848994"/>
            <a:ext cx="7890509" cy="1685289"/>
          </a:xfrm>
          <a:prstGeom prst="rect">
            <a:avLst/>
          </a:prstGeom>
          <a:solidFill>
            <a:srgbClr val="EC7C30"/>
          </a:solidFill>
          <a:ln w="12700">
            <a:solidFill>
              <a:srgbClr val="AD5A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3979"/>
              </a:lnSpc>
            </a:pPr>
            <a:r>
              <a:rPr sz="40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Родительские</a:t>
            </a:r>
            <a:r>
              <a:rPr sz="4000" u="sng" spc="-16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4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директивы,</a:t>
            </a:r>
            <a:r>
              <a:rPr sz="4000" u="sng" spc="-1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4000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оценки</a:t>
            </a:r>
            <a:r>
              <a:rPr sz="4000" u="sng" spc="-14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 </a:t>
            </a:r>
            <a:r>
              <a:rPr sz="4000" u="sng" spc="-5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и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ts val="4560"/>
              </a:lnSpc>
            </a:pPr>
            <a:r>
              <a:rPr sz="40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</a:rPr>
              <a:t>установки.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9739" y="2806230"/>
            <a:ext cx="2911220" cy="357657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3297" y="519290"/>
            <a:ext cx="10224135" cy="5989320"/>
            <a:chOff x="1133297" y="519290"/>
            <a:chExt cx="10224135" cy="5989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6472" y="522465"/>
              <a:ext cx="10217277" cy="59828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36472" y="522465"/>
              <a:ext cx="10217785" cy="5982970"/>
            </a:xfrm>
            <a:custGeom>
              <a:avLst/>
              <a:gdLst/>
              <a:ahLst/>
              <a:cxnLst/>
              <a:rect l="l" t="t" r="r" b="b"/>
              <a:pathLst>
                <a:path w="10217785" h="5982970">
                  <a:moveTo>
                    <a:pt x="0" y="5982843"/>
                  </a:moveTo>
                  <a:lnTo>
                    <a:pt x="10217277" y="5982843"/>
                  </a:lnTo>
                  <a:lnTo>
                    <a:pt x="10217277" y="0"/>
                  </a:lnTo>
                  <a:lnTo>
                    <a:pt x="0" y="0"/>
                  </a:lnTo>
                  <a:lnTo>
                    <a:pt x="0" y="5982843"/>
                  </a:lnTo>
                  <a:close/>
                </a:path>
              </a:pathLst>
            </a:custGeom>
            <a:ln w="63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15339" y="433832"/>
            <a:ext cx="9960610" cy="5797550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39395" marR="5080" indent="-227329">
              <a:lnSpc>
                <a:spcPct val="70000"/>
              </a:lnSpc>
              <a:spcBef>
                <a:spcPts val="104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Дети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испытывают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потребность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объятиях,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поцелуях,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похвалах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и 	</a:t>
            </a:r>
            <a:r>
              <a:rPr sz="2600" spc="-10" dirty="0">
                <a:latin typeface="Calibri"/>
                <a:cs typeface="Calibri"/>
              </a:rPr>
              <a:t>положительном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себе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отношении.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Они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изо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всех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стараются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добиться 	этого.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Малыши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нуждаются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постоянном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внимании.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Они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даже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могут 	</a:t>
            </a:r>
            <a:r>
              <a:rPr sz="2600" dirty="0">
                <a:latin typeface="Calibri"/>
                <a:cs typeface="Calibri"/>
              </a:rPr>
              <a:t>нарочно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плохо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себя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вести,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чтобы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только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привлечь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внимание 	</a:t>
            </a:r>
            <a:r>
              <a:rPr sz="2600" dirty="0">
                <a:latin typeface="Calibri"/>
                <a:cs typeface="Calibri"/>
              </a:rPr>
              <a:t>взрослых.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Вывод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для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родителей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ясен: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уделяйте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внимание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хорошему 	</a:t>
            </a:r>
            <a:r>
              <a:rPr sz="2600" dirty="0">
                <a:latin typeface="Calibri"/>
                <a:cs typeface="Calibri"/>
              </a:rPr>
              <a:t>поведению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игнорируйте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нежелательное.</a:t>
            </a:r>
            <a:endParaRPr sz="2600">
              <a:latin typeface="Calibri"/>
              <a:cs typeface="Calibri"/>
            </a:endParaRPr>
          </a:p>
          <a:p>
            <a:pPr marL="240029" indent="-227329">
              <a:lnSpc>
                <a:spcPts val="2655"/>
              </a:lnSpc>
              <a:spcBef>
                <a:spcPts val="60"/>
              </a:spcBef>
              <a:buFont typeface="Microsoft Sans Serif"/>
              <a:buChar char="•"/>
              <a:tabLst>
                <a:tab pos="240029" algn="l"/>
              </a:tabLst>
            </a:pPr>
            <a:r>
              <a:rPr sz="2600" dirty="0">
                <a:latin typeface="Calibri"/>
                <a:cs typeface="Calibri"/>
              </a:rPr>
              <a:t>Детям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нужны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положительные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эмоции.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Они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должны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получать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их</a:t>
            </a:r>
            <a:endParaRPr sz="2600">
              <a:latin typeface="Calibri"/>
              <a:cs typeface="Calibri"/>
            </a:endParaRPr>
          </a:p>
          <a:p>
            <a:pPr marL="241300" marR="187325">
              <a:lnSpc>
                <a:spcPct val="70000"/>
              </a:lnSpc>
              <a:spcBef>
                <a:spcPts val="470"/>
              </a:spcBef>
            </a:pPr>
            <a:r>
              <a:rPr sz="2600" dirty="0">
                <a:latin typeface="Calibri"/>
                <a:cs typeface="Calibri"/>
              </a:rPr>
              <a:t>гораздо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больше,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чем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отрицательных.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Родителям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поучительно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было </a:t>
            </a:r>
            <a:r>
              <a:rPr sz="2600" dirty="0">
                <a:latin typeface="Calibri"/>
                <a:cs typeface="Calibri"/>
              </a:rPr>
              <a:t>бы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задуматься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том,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что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они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говорят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своим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детям.</a:t>
            </a:r>
            <a:endParaRPr sz="2600">
              <a:latin typeface="Calibri"/>
              <a:cs typeface="Calibri"/>
            </a:endParaRPr>
          </a:p>
          <a:p>
            <a:pPr marL="239395" marR="41910" indent="-227329">
              <a:lnSpc>
                <a:spcPct val="70000"/>
              </a:lnSpc>
              <a:spcBef>
                <a:spcPts val="994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По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меньшей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мере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раз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20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день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родителям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следует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сказать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ребёнку, 	</a:t>
            </a:r>
            <a:r>
              <a:rPr sz="2600" dirty="0">
                <a:latin typeface="Calibri"/>
                <a:cs typeface="Calibri"/>
              </a:rPr>
              <a:t>как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хорошо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себя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ведёт.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Подойдите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нему,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когда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тихо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играет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с 	</a:t>
            </a:r>
            <a:r>
              <a:rPr sz="2600" dirty="0">
                <a:latin typeface="Calibri"/>
                <a:cs typeface="Calibri"/>
              </a:rPr>
              <a:t>игрушкой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или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смотрит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видеофильм.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Положите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руку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на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плечо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или</a:t>
            </a:r>
            <a:endParaRPr sz="2600">
              <a:latin typeface="Calibri"/>
              <a:cs typeface="Calibri"/>
            </a:endParaRPr>
          </a:p>
          <a:p>
            <a:pPr marL="241300" marR="161290">
              <a:lnSpc>
                <a:spcPct val="70000"/>
              </a:lnSpc>
            </a:pPr>
            <a:r>
              <a:rPr sz="2600" spc="-10" dirty="0">
                <a:latin typeface="Calibri"/>
                <a:cs typeface="Calibri"/>
              </a:rPr>
              <a:t>поцелуйте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скажите: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"Мне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нравится,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как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ты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играешь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кубиками". </a:t>
            </a:r>
            <a:r>
              <a:rPr sz="2600" dirty="0">
                <a:latin typeface="Calibri"/>
                <a:cs typeface="Calibri"/>
              </a:rPr>
              <a:t>Своё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положительное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отношение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можно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выразить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быстро,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чтобы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не </a:t>
            </a:r>
            <a:r>
              <a:rPr sz="2600" dirty="0">
                <a:latin typeface="Calibri"/>
                <a:cs typeface="Calibri"/>
              </a:rPr>
              <a:t>нарушать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игры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ребёнка.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Просто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дайте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понять,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что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хорошее</a:t>
            </a:r>
            <a:endParaRPr sz="2600">
              <a:latin typeface="Calibri"/>
              <a:cs typeface="Calibri"/>
            </a:endParaRPr>
          </a:p>
          <a:p>
            <a:pPr marL="241300">
              <a:lnSpc>
                <a:spcPts val="2185"/>
              </a:lnSpc>
            </a:pPr>
            <a:r>
              <a:rPr sz="2600" dirty="0">
                <a:latin typeface="Calibri"/>
                <a:cs typeface="Calibri"/>
              </a:rPr>
              <a:t>поведение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осталось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незамеченным.</a:t>
            </a:r>
            <a:endParaRPr sz="2600">
              <a:latin typeface="Calibri"/>
              <a:cs typeface="Calibri"/>
            </a:endParaRPr>
          </a:p>
          <a:p>
            <a:pPr marL="240029" indent="-227329">
              <a:lnSpc>
                <a:spcPts val="2650"/>
              </a:lnSpc>
              <a:spcBef>
                <a:spcPts val="75"/>
              </a:spcBef>
              <a:buFont typeface="Microsoft Sans Serif"/>
              <a:buChar char="•"/>
              <a:tabLst>
                <a:tab pos="240029" algn="l"/>
              </a:tabLst>
            </a:pPr>
            <a:r>
              <a:rPr sz="2600" spc="-20" dirty="0">
                <a:latin typeface="Calibri"/>
                <a:cs typeface="Calibri"/>
              </a:rPr>
              <a:t>Родители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должны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следить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своим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поведением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показывать</a:t>
            </a:r>
            <a:endParaRPr sz="2600">
              <a:latin typeface="Calibri"/>
              <a:cs typeface="Calibri"/>
            </a:endParaRPr>
          </a:p>
          <a:p>
            <a:pPr marL="241300" marR="323850">
              <a:lnSpc>
                <a:spcPct val="70000"/>
              </a:lnSpc>
              <a:spcBef>
                <a:spcPts val="465"/>
              </a:spcBef>
            </a:pPr>
            <a:r>
              <a:rPr sz="2600" dirty="0">
                <a:latin typeface="Calibri"/>
                <a:cs typeface="Calibri"/>
              </a:rPr>
              <a:t>ребёнку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хороший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пример.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Дети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очень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наблюдательны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копируют </a:t>
            </a:r>
            <a:r>
              <a:rPr sz="2600" dirty="0">
                <a:latin typeface="Calibri"/>
                <a:cs typeface="Calibri"/>
              </a:rPr>
              <a:t>поведение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родителей.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6072" y="450849"/>
            <a:ext cx="9389745" cy="352552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142875" indent="-228600">
              <a:lnSpc>
                <a:spcPct val="90000"/>
              </a:lnSpc>
              <a:spcBef>
                <a:spcPts val="43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Неврозы</a:t>
            </a:r>
            <a:r>
              <a:rPr sz="28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28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детей</a:t>
            </a:r>
            <a:r>
              <a:rPr sz="28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не</a:t>
            </a:r>
            <a:r>
              <a:rPr sz="28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6FC0"/>
                </a:solidFill>
                <a:latin typeface="Calibri"/>
                <a:cs typeface="Calibri"/>
              </a:rPr>
              <a:t>возникают,</a:t>
            </a:r>
            <a:r>
              <a:rPr sz="28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если</a:t>
            </a:r>
            <a:r>
              <a:rPr sz="28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родители</a:t>
            </a:r>
            <a:r>
              <a:rPr sz="28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вовремя справляются</a:t>
            </a:r>
            <a:r>
              <a:rPr sz="28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со</a:t>
            </a:r>
            <a:r>
              <a:rPr sz="28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своими</a:t>
            </a:r>
            <a:r>
              <a:rPr sz="28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личными</a:t>
            </a:r>
            <a:r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проблемами</a:t>
            </a:r>
            <a:r>
              <a:rPr sz="28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006FC0"/>
                </a:solidFill>
                <a:latin typeface="Calibri"/>
                <a:cs typeface="Calibri"/>
              </a:rPr>
              <a:t>и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поддерживают</a:t>
            </a:r>
            <a:r>
              <a:rPr sz="28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теплые</a:t>
            </a:r>
            <a:r>
              <a:rPr sz="28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взаимоотношения</a:t>
            </a:r>
            <a:r>
              <a:rPr sz="28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8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семье,</a:t>
            </a:r>
            <a:r>
              <a:rPr sz="28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любят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детей</a:t>
            </a:r>
            <a:r>
              <a:rPr sz="280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8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добры</a:t>
            </a:r>
            <a:r>
              <a:rPr sz="28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28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ним,</a:t>
            </a:r>
            <a:r>
              <a:rPr sz="28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отзывчивы</a:t>
            </a:r>
            <a:r>
              <a:rPr sz="28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к</a:t>
            </a:r>
            <a:r>
              <a:rPr sz="28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их</a:t>
            </a:r>
            <a:r>
              <a:rPr sz="28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нуждам</a:t>
            </a:r>
            <a:r>
              <a:rPr sz="28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8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запросам,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просты</a:t>
            </a:r>
            <a:r>
              <a:rPr sz="28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8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непосредственны</a:t>
            </a:r>
            <a:r>
              <a:rPr sz="28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8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обращении,</a:t>
            </a:r>
            <a:r>
              <a:rPr sz="28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позволяют</a:t>
            </a:r>
            <a:r>
              <a:rPr sz="28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детям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выражать</a:t>
            </a:r>
            <a:r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свои</a:t>
            </a:r>
            <a:r>
              <a:rPr sz="28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чувства</a:t>
            </a:r>
            <a:r>
              <a:rPr sz="28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8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вовремя</a:t>
            </a:r>
            <a:r>
              <a:rPr sz="28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стабилизируют</a:t>
            </a:r>
            <a:endParaRPr sz="2800">
              <a:latin typeface="Calibri"/>
              <a:cs typeface="Calibri"/>
            </a:endParaRPr>
          </a:p>
          <a:p>
            <a:pPr marL="241300">
              <a:lnSpc>
                <a:spcPts val="2860"/>
              </a:lnSpc>
            </a:pP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возникающие</a:t>
            </a:r>
            <a:r>
              <a:rPr sz="28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у</a:t>
            </a:r>
            <a:r>
              <a:rPr sz="28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них</a:t>
            </a:r>
            <a:r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нервные</a:t>
            </a:r>
            <a:r>
              <a:rPr sz="28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напряжения,</a:t>
            </a:r>
            <a:r>
              <a:rPr sz="28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действуют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20"/>
              </a:lnSpc>
              <a:spcBef>
                <a:spcPts val="219"/>
              </a:spcBef>
            </a:pP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согласовано</a:t>
            </a:r>
            <a:r>
              <a:rPr sz="2800" spc="-1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8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вопросах</a:t>
            </a:r>
            <a:r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воспитания,</a:t>
            </a:r>
            <a:r>
              <a:rPr sz="280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принимая</a:t>
            </a:r>
            <a:r>
              <a:rPr sz="28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во</a:t>
            </a:r>
            <a:r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внимание соответствующие</a:t>
            </a:r>
            <a:r>
              <a:rPr sz="2800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полу</a:t>
            </a:r>
            <a:r>
              <a:rPr sz="28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ориентации</a:t>
            </a:r>
            <a:r>
              <a:rPr sz="2800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r>
              <a:rPr sz="280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6FC0"/>
                </a:solidFill>
                <a:latin typeface="Calibri"/>
                <a:cs typeface="Calibri"/>
              </a:rPr>
              <a:t>увлечения</a:t>
            </a:r>
            <a:r>
              <a:rPr sz="2800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детей.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8290" y="4292727"/>
            <a:ext cx="3114674" cy="20478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22341" y="1511884"/>
            <a:ext cx="6366510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Забота</a:t>
            </a:r>
            <a:r>
              <a:rPr sz="40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родителя</a:t>
            </a:r>
            <a:r>
              <a:rPr sz="40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4000" b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FF0000"/>
                </a:solidFill>
                <a:latin typeface="Arial"/>
                <a:cs typeface="Arial"/>
              </a:rPr>
              <a:t>себе</a:t>
            </a:r>
            <a:r>
              <a:rPr sz="40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50" dirty="0"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sz="4000" b="1" spc="-25" dirty="0">
                <a:solidFill>
                  <a:srgbClr val="FF0000"/>
                </a:solidFill>
                <a:latin typeface="Arial"/>
                <a:cs typeface="Arial"/>
              </a:rPr>
              <a:t>необходимое</a:t>
            </a:r>
            <a:r>
              <a:rPr sz="4000" b="1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Arial"/>
                <a:cs typeface="Arial"/>
              </a:rPr>
              <a:t>условие</a:t>
            </a:r>
            <a:endParaRPr sz="4000">
              <a:latin typeface="Arial"/>
              <a:cs typeface="Arial"/>
            </a:endParaRPr>
          </a:p>
          <a:p>
            <a:pPr marL="483870" marR="818515" indent="822960">
              <a:lnSpc>
                <a:spcPct val="100000"/>
              </a:lnSpc>
              <a:spcBef>
                <a:spcPts val="5"/>
              </a:spcBef>
            </a:pPr>
            <a:r>
              <a:rPr sz="4000" b="1" spc="-10" dirty="0">
                <a:solidFill>
                  <a:srgbClr val="FF0000"/>
                </a:solidFill>
                <a:latin typeface="Arial"/>
                <a:cs typeface="Arial"/>
              </a:rPr>
              <a:t>гармоничных </a:t>
            </a:r>
            <a:r>
              <a:rPr sz="4000" b="1" spc="-25" dirty="0">
                <a:solidFill>
                  <a:srgbClr val="FF0000"/>
                </a:solidFill>
                <a:latin typeface="Arial"/>
                <a:cs typeface="Arial"/>
              </a:rPr>
              <a:t>взаимоотношений</a:t>
            </a:r>
            <a:r>
              <a:rPr sz="4000" b="1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5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4000">
              <a:latin typeface="Arial"/>
              <a:cs typeface="Arial"/>
            </a:endParaRPr>
          </a:p>
          <a:p>
            <a:pPr marL="1733550">
              <a:lnSpc>
                <a:spcPct val="100000"/>
              </a:lnSpc>
            </a:pPr>
            <a:r>
              <a:rPr sz="4000" b="1" spc="-10" dirty="0">
                <a:solidFill>
                  <a:srgbClr val="FF0000"/>
                </a:solidFill>
                <a:latin typeface="Arial"/>
                <a:cs typeface="Arial"/>
              </a:rPr>
              <a:t>ребенком.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7280" y="2419604"/>
            <a:ext cx="3830701" cy="255384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4586" y="924242"/>
            <a:ext cx="9962515" cy="5255895"/>
            <a:chOff x="1394586" y="924242"/>
            <a:chExt cx="9962515" cy="52558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97761" y="927417"/>
              <a:ext cx="9956038" cy="524954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97761" y="927417"/>
              <a:ext cx="9956165" cy="5249545"/>
            </a:xfrm>
            <a:custGeom>
              <a:avLst/>
              <a:gdLst/>
              <a:ahLst/>
              <a:cxnLst/>
              <a:rect l="l" t="t" r="r" b="b"/>
              <a:pathLst>
                <a:path w="9956165" h="5249545">
                  <a:moveTo>
                    <a:pt x="0" y="5249545"/>
                  </a:moveTo>
                  <a:lnTo>
                    <a:pt x="9956038" y="5249545"/>
                  </a:lnTo>
                  <a:lnTo>
                    <a:pt x="9956038" y="0"/>
                  </a:lnTo>
                  <a:lnTo>
                    <a:pt x="0" y="0"/>
                  </a:lnTo>
                  <a:lnTo>
                    <a:pt x="0" y="5249545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476502" y="895349"/>
            <a:ext cx="9599930" cy="44215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0665" marR="5080" indent="-22860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latin typeface="Calibri"/>
                <a:cs typeface="Calibri"/>
              </a:rPr>
              <a:t>Для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того,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чтобы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создать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благоприятную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психологическую атмосферу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каждый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ее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член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должен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относиться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остальным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с </a:t>
            </a:r>
            <a:r>
              <a:rPr sz="2800" dirty="0">
                <a:latin typeface="Calibri"/>
                <a:cs typeface="Calibri"/>
              </a:rPr>
              <a:t>любовью,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уважением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доверием,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родителям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—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еще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с</a:t>
            </a:r>
            <a:endParaRPr sz="2800">
              <a:latin typeface="Calibri"/>
              <a:cs typeface="Calibri"/>
            </a:endParaRPr>
          </a:p>
          <a:p>
            <a:pPr marL="240665" marR="773430">
              <a:lnSpc>
                <a:spcPts val="3020"/>
              </a:lnSpc>
              <a:spcBef>
                <a:spcPts val="15"/>
              </a:spcBef>
            </a:pPr>
            <a:r>
              <a:rPr sz="2800" dirty="0">
                <a:latin typeface="Calibri"/>
                <a:cs typeface="Calibri"/>
              </a:rPr>
              <a:t>почитанием,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более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слабому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—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готовностью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помочь</a:t>
            </a:r>
            <a:r>
              <a:rPr sz="2800" spc="-50" dirty="0">
                <a:latin typeface="Calibri"/>
                <a:cs typeface="Calibri"/>
              </a:rPr>
              <a:t> в </a:t>
            </a:r>
            <a:r>
              <a:rPr sz="2800" dirty="0">
                <a:latin typeface="Calibri"/>
                <a:cs typeface="Calibri"/>
              </a:rPr>
              <a:t>любую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минуту.</a:t>
            </a:r>
            <a:endParaRPr sz="2800">
              <a:latin typeface="Calibri"/>
              <a:cs typeface="Calibri"/>
            </a:endParaRPr>
          </a:p>
          <a:p>
            <a:pPr marL="240665" marR="464184" indent="-228600">
              <a:lnSpc>
                <a:spcPts val="3020"/>
              </a:lnSpc>
              <a:spcBef>
                <a:spcPts val="1015"/>
              </a:spcBef>
            </a:pPr>
            <a:r>
              <a:rPr sz="2800" spc="-10" dirty="0">
                <a:latin typeface="Calibri"/>
                <a:cs typeface="Calibri"/>
              </a:rPr>
              <a:t>Важными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показателями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благоприятного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психологического </a:t>
            </a:r>
            <a:r>
              <a:rPr sz="2800" dirty="0">
                <a:latin typeface="Calibri"/>
                <a:cs typeface="Calibri"/>
              </a:rPr>
              <a:t>климата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семьи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являются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стремление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ее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членов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проводить свободное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время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домашнем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кругу,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беседовать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на</a:t>
            </a:r>
            <a:endParaRPr sz="2800">
              <a:latin typeface="Calibri"/>
              <a:cs typeface="Calibri"/>
            </a:endParaRPr>
          </a:p>
          <a:p>
            <a:pPr marL="240665">
              <a:lnSpc>
                <a:spcPts val="2820"/>
              </a:lnSpc>
            </a:pPr>
            <a:r>
              <a:rPr sz="2800" spc="-10" dirty="0">
                <a:latin typeface="Calibri"/>
                <a:cs typeface="Calibri"/>
              </a:rPr>
              <a:t>интересующие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всех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темы,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вместе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выполнять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домашнюю</a:t>
            </a:r>
            <a:endParaRPr sz="2800">
              <a:latin typeface="Calibri"/>
              <a:cs typeface="Calibri"/>
            </a:endParaRPr>
          </a:p>
          <a:p>
            <a:pPr marL="240665" marR="98425">
              <a:lnSpc>
                <a:spcPts val="3020"/>
              </a:lnSpc>
              <a:spcBef>
                <a:spcPts val="219"/>
              </a:spcBef>
            </a:pPr>
            <a:r>
              <a:rPr sz="2800" spc="-10" dirty="0">
                <a:latin typeface="Calibri"/>
                <a:cs typeface="Calibri"/>
              </a:rPr>
              <a:t>работу,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подчеркивать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достоинства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и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добрые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дела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каждого,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и </a:t>
            </a:r>
            <a:r>
              <a:rPr sz="2800" spc="-10" dirty="0">
                <a:latin typeface="Calibri"/>
                <a:cs typeface="Calibri"/>
              </a:rPr>
              <a:t>одновременная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открытость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семьи,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её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широкие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контакты.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36698" y="335381"/>
            <a:ext cx="3953510" cy="5472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1965" marR="473075" indent="202565">
              <a:lnSpc>
                <a:spcPct val="111600"/>
              </a:lnSpc>
              <a:spcBef>
                <a:spcPts val="9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"Ребёнок</a:t>
            </a:r>
            <a:r>
              <a:rPr sz="20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учиться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тому,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Что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видит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себя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дому.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Родители</a:t>
            </a:r>
            <a:r>
              <a:rPr sz="20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пример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ему!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Кто</a:t>
            </a:r>
            <a:r>
              <a:rPr sz="2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при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жене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детях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груб,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Кому</a:t>
            </a:r>
            <a:r>
              <a:rPr sz="2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язык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распутства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люб,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ct val="111500"/>
              </a:lnSpc>
              <a:spcBef>
                <a:spcPts val="1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Пусть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помнит,</a:t>
            </a:r>
            <a:r>
              <a:rPr sz="2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что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лихвой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получит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От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них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всё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то,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чему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их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учит.</a:t>
            </a:r>
            <a:endParaRPr sz="2000">
              <a:latin typeface="Calibri"/>
              <a:cs typeface="Calibri"/>
            </a:endParaRPr>
          </a:p>
          <a:p>
            <a:pPr marL="530860" marR="522605" algn="ctr">
              <a:lnSpc>
                <a:spcPts val="2690"/>
              </a:lnSpc>
              <a:spcBef>
                <a:spcPts val="13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волк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воспитывал</a:t>
            </a:r>
            <a:r>
              <a:rPr sz="2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овец, Походку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раку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дал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отец!</a:t>
            </a:r>
            <a:endParaRPr sz="200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13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Коль</a:t>
            </a:r>
            <a:r>
              <a:rPr sz="2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видят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нас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слышат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дети,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Мы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за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дела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свои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ответе.</a:t>
            </a:r>
            <a:endParaRPr sz="2000">
              <a:latin typeface="Calibri"/>
              <a:cs typeface="Calibri"/>
            </a:endParaRPr>
          </a:p>
          <a:p>
            <a:pPr marL="523240" marR="514984" algn="ctr">
              <a:lnSpc>
                <a:spcPct val="111500"/>
              </a:lnSpc>
              <a:spcBef>
                <a:spcPts val="1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за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слова: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легко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толкнуть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детей</a:t>
            </a:r>
            <a:r>
              <a:rPr sz="20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на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нехороший</a:t>
            </a:r>
            <a:r>
              <a:rPr sz="20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путь.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7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Держи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приличии</a:t>
            </a:r>
            <a:r>
              <a:rPr sz="20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свой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дом,</a:t>
            </a:r>
            <a:endParaRPr sz="2000">
              <a:latin typeface="Calibri"/>
              <a:cs typeface="Calibri"/>
            </a:endParaRPr>
          </a:p>
          <a:p>
            <a:pPr marR="216535" algn="ctr">
              <a:lnSpc>
                <a:spcPct val="100000"/>
              </a:lnSpc>
              <a:spcBef>
                <a:spcPts val="290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чтоб</a:t>
            </a:r>
            <a:r>
              <a:rPr sz="20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не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каяться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потом."</a:t>
            </a:r>
            <a:endParaRPr sz="2000">
              <a:latin typeface="Calibri"/>
              <a:cs typeface="Calibri"/>
            </a:endParaRPr>
          </a:p>
          <a:p>
            <a:pPr marL="282575" algn="ctr">
              <a:lnSpc>
                <a:spcPct val="100000"/>
              </a:lnSpc>
              <a:spcBef>
                <a:spcPts val="280"/>
              </a:spcBef>
            </a:pPr>
            <a:r>
              <a:rPr sz="2000" b="1" dirty="0">
                <a:solidFill>
                  <a:srgbClr val="5B9BD4"/>
                </a:solidFill>
                <a:latin typeface="Calibri"/>
                <a:cs typeface="Calibri"/>
              </a:rPr>
              <a:t>Себастьян.</a:t>
            </a:r>
            <a:r>
              <a:rPr sz="2000" b="1" spc="-40" dirty="0">
                <a:solidFill>
                  <a:srgbClr val="5B9BD4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5B9BD4"/>
                </a:solidFill>
                <a:latin typeface="Calibri"/>
                <a:cs typeface="Calibri"/>
              </a:rPr>
              <a:t>Брант.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5843" y="2101088"/>
            <a:ext cx="4534281" cy="302082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0200" y="539495"/>
            <a:ext cx="9235440" cy="5483860"/>
            <a:chOff x="1600200" y="539495"/>
            <a:chExt cx="9235440" cy="5483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5195" y="2845307"/>
              <a:ext cx="4770120" cy="31775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539495"/>
              <a:ext cx="9235440" cy="2670048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918207" y="778509"/>
            <a:ext cx="827913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6515" marR="49530" algn="ct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Положительное</a:t>
            </a:r>
            <a:r>
              <a:rPr sz="2000" spc="-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воздействие</a:t>
            </a:r>
            <a:r>
              <a:rPr sz="2000" spc="-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на</a:t>
            </a:r>
            <a:r>
              <a:rPr sz="2000" spc="-2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личность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ребѐнка</a:t>
            </a:r>
            <a:r>
              <a:rPr sz="2000" spc="-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состоит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в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том,</a:t>
            </a:r>
            <a:r>
              <a:rPr sz="2000" spc="-5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что</a:t>
            </a:r>
            <a:r>
              <a:rPr sz="2000" spc="-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никто,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кроме</a:t>
            </a:r>
            <a:r>
              <a:rPr sz="2000" spc="-7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самых</a:t>
            </a:r>
            <a:r>
              <a:rPr sz="2000" spc="-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близких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для</a:t>
            </a:r>
            <a:r>
              <a:rPr sz="2000" spc="-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него</a:t>
            </a:r>
            <a:r>
              <a:rPr sz="2000" spc="-2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в</a:t>
            </a:r>
            <a:r>
              <a:rPr sz="2000" spc="-3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семье</a:t>
            </a:r>
            <a:r>
              <a:rPr sz="2000" spc="-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людей</a:t>
            </a:r>
            <a:r>
              <a:rPr sz="2000" spc="-2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–</a:t>
            </a:r>
            <a:r>
              <a:rPr sz="2000" spc="-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матери,</a:t>
            </a:r>
            <a:r>
              <a:rPr sz="2000" spc="-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отца,</a:t>
            </a:r>
            <a:r>
              <a:rPr sz="2000" spc="-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бабушки,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дедушки</a:t>
            </a:r>
            <a:r>
              <a:rPr sz="2000" spc="-6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не</a:t>
            </a:r>
            <a:r>
              <a:rPr sz="2000" spc="-2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относятся</a:t>
            </a:r>
            <a:r>
              <a:rPr sz="2000" spc="-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к</a:t>
            </a:r>
            <a:r>
              <a:rPr sz="2000" spc="-3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ребѐнку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лучше,</a:t>
            </a:r>
            <a:r>
              <a:rPr sz="2000" spc="-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не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любят</a:t>
            </a:r>
            <a:r>
              <a:rPr sz="2000" spc="-3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его</a:t>
            </a:r>
            <a:r>
              <a:rPr sz="2000" spc="-2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так</a:t>
            </a:r>
            <a:r>
              <a:rPr sz="2000" spc="-2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и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не</a:t>
            </a:r>
            <a:r>
              <a:rPr sz="2000" spc="-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заботятся</a:t>
            </a:r>
            <a:r>
              <a:rPr sz="2000" spc="-50" dirty="0">
                <a:solidFill>
                  <a:srgbClr val="843B0C"/>
                </a:solidFill>
                <a:latin typeface="Times New Roman"/>
                <a:cs typeface="Times New Roman"/>
              </a:rPr>
              <a:t> о</a:t>
            </a:r>
            <a:endParaRPr sz="20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нѐм</a:t>
            </a:r>
            <a:r>
              <a:rPr sz="2000" spc="-6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столько.</a:t>
            </a:r>
            <a:r>
              <a:rPr sz="2000" spc="-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И</a:t>
            </a:r>
            <a:r>
              <a:rPr sz="2000" spc="-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вместе</a:t>
            </a:r>
            <a:r>
              <a:rPr sz="2000" spc="-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с</a:t>
            </a:r>
            <a:r>
              <a:rPr sz="2000" spc="-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тем</a:t>
            </a:r>
            <a:r>
              <a:rPr sz="2000" spc="-5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843B0C"/>
                </a:solidFill>
                <a:latin typeface="Times New Roman"/>
                <a:cs typeface="Times New Roman"/>
              </a:rPr>
              <a:t>никакой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другой</a:t>
            </a:r>
            <a:r>
              <a:rPr sz="2000" spc="-5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социальный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институт</a:t>
            </a:r>
            <a:r>
              <a:rPr sz="2000" spc="-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не</a:t>
            </a:r>
            <a:r>
              <a:rPr sz="2000" spc="-5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может потенциально</a:t>
            </a:r>
            <a:r>
              <a:rPr sz="2000" spc="-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нанести</a:t>
            </a:r>
            <a:r>
              <a:rPr sz="2000" spc="-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столько</a:t>
            </a:r>
            <a:r>
              <a:rPr sz="2000" spc="-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вреда</a:t>
            </a:r>
            <a:r>
              <a:rPr sz="2000" spc="-7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в</a:t>
            </a:r>
            <a:r>
              <a:rPr sz="2000" spc="-5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воспитании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детей,</a:t>
            </a:r>
            <a:r>
              <a:rPr sz="2000" spc="-5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сколько</a:t>
            </a:r>
            <a:r>
              <a:rPr sz="2000" spc="-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может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сделать</a:t>
            </a:r>
            <a:r>
              <a:rPr sz="2000" spc="-9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семья.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00580" y="570611"/>
            <a:ext cx="8659495" cy="2992120"/>
            <a:chOff x="1600580" y="570611"/>
            <a:chExt cx="8659495" cy="29921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3755" y="573786"/>
              <a:ext cx="8652764" cy="29853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03755" y="573786"/>
              <a:ext cx="8653145" cy="2985770"/>
            </a:xfrm>
            <a:custGeom>
              <a:avLst/>
              <a:gdLst/>
              <a:ahLst/>
              <a:cxnLst/>
              <a:rect l="l" t="t" r="r" b="b"/>
              <a:pathLst>
                <a:path w="8653145" h="2985770">
                  <a:moveTo>
                    <a:pt x="0" y="2985389"/>
                  </a:moveTo>
                  <a:lnTo>
                    <a:pt x="8652764" y="2985389"/>
                  </a:lnTo>
                  <a:lnTo>
                    <a:pt x="8652764" y="0"/>
                  </a:lnTo>
                  <a:lnTo>
                    <a:pt x="0" y="0"/>
                  </a:lnTo>
                  <a:lnTo>
                    <a:pt x="0" y="2985389"/>
                  </a:lnTo>
                  <a:close/>
                </a:path>
              </a:pathLst>
            </a:custGeom>
            <a:ln w="63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020951" y="507873"/>
            <a:ext cx="8046720" cy="284226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5080" indent="112395">
              <a:lnSpc>
                <a:spcPct val="80000"/>
              </a:lnSpc>
              <a:spcBef>
                <a:spcPts val="765"/>
              </a:spcBef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закреплённую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обычаями, традициями,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нравственными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правовыми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нормами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" marR="103505" indent="2540" algn="ctr">
              <a:lnSpc>
                <a:spcPct val="80000"/>
              </a:lnSpc>
              <a:spcBef>
                <a:spcPts val="5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сложную</a:t>
            </a:r>
            <a:r>
              <a:rPr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структуру,</a:t>
            </a:r>
            <a:r>
              <a:rPr sz="28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родителей,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бабушек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дедушек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целая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sz="28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отношений: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sz="28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старшими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младшими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детьми,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sz="28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sz="28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r>
              <a:rPr sz="28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0" marR="297815" algn="ctr">
              <a:lnSpc>
                <a:spcPct val="80000"/>
              </a:lnSpc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</a:t>
            </a:r>
            <a:r>
              <a:rPr sz="28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</a:t>
            </a:r>
            <a:r>
              <a:rPr sz="28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 семьи.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891" y="123444"/>
            <a:ext cx="5747004" cy="40187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9088" y="3739896"/>
            <a:ext cx="5335523" cy="291693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77062" y="276225"/>
            <a:ext cx="10481945" cy="568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6060440" indent="63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Всестороннее</a:t>
            </a:r>
            <a:r>
              <a:rPr sz="2000" spc="-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воспитание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 ребенка, </a:t>
            </a:r>
            <a:r>
              <a:rPr sz="2000" spc="-25" dirty="0">
                <a:solidFill>
                  <a:srgbClr val="843B0C"/>
                </a:solidFill>
                <a:latin typeface="Times New Roman"/>
                <a:cs typeface="Times New Roman"/>
              </a:rPr>
              <a:t>подготовка</a:t>
            </a:r>
            <a:r>
              <a:rPr sz="2000" spc="-5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его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к</a:t>
            </a:r>
            <a:r>
              <a:rPr sz="2000" spc="-3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жизни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в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обществе</a:t>
            </a:r>
            <a:r>
              <a:rPr sz="2000" spc="-50" dirty="0">
                <a:solidFill>
                  <a:srgbClr val="843B0C"/>
                </a:solidFill>
                <a:latin typeface="Times New Roman"/>
                <a:cs typeface="Times New Roman"/>
              </a:rPr>
              <a:t> – </a:t>
            </a:r>
            <a:r>
              <a:rPr sz="2000" spc="-20" dirty="0">
                <a:solidFill>
                  <a:srgbClr val="843B0C"/>
                </a:solidFill>
                <a:latin typeface="Times New Roman"/>
                <a:cs typeface="Times New Roman"/>
              </a:rPr>
              <a:t>главная</a:t>
            </a:r>
            <a:r>
              <a:rPr sz="2000" spc="-5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задача,</a:t>
            </a:r>
            <a:r>
              <a:rPr sz="2000" spc="-7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решаемая</a:t>
            </a:r>
            <a:r>
              <a:rPr sz="2000" spc="-8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обществом</a:t>
            </a:r>
            <a:r>
              <a:rPr sz="2000" spc="-9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843B0C"/>
                </a:solidFill>
                <a:latin typeface="Times New Roman"/>
                <a:cs typeface="Times New Roman"/>
              </a:rPr>
              <a:t>и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семьей.</a:t>
            </a:r>
            <a:endParaRPr sz="2000">
              <a:latin typeface="Times New Roman"/>
              <a:cs typeface="Times New Roman"/>
            </a:endParaRPr>
          </a:p>
          <a:p>
            <a:pPr marL="12700" marR="5857875" indent="635" algn="ct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Родители</a:t>
            </a:r>
            <a:r>
              <a:rPr sz="2000" spc="-6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–</a:t>
            </a:r>
            <a:r>
              <a:rPr sz="2000" spc="-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первые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воспитатели</a:t>
            </a:r>
            <a:r>
              <a:rPr sz="2000" spc="-5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и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учителя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ребенка,</a:t>
            </a:r>
            <a:r>
              <a:rPr sz="2000" spc="-6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поэтому</a:t>
            </a:r>
            <a:r>
              <a:rPr sz="2000" spc="-7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их</a:t>
            </a:r>
            <a:r>
              <a:rPr sz="2000" spc="-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роль</a:t>
            </a:r>
            <a:r>
              <a:rPr sz="2000" spc="-7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в</a:t>
            </a:r>
            <a:r>
              <a:rPr sz="2000" spc="-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формировании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его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личности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огромна.</a:t>
            </a:r>
            <a:r>
              <a:rPr sz="2000" spc="-5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В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повседневном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общении</a:t>
            </a:r>
            <a:r>
              <a:rPr sz="2000" spc="-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с</a:t>
            </a:r>
            <a:r>
              <a:rPr sz="2000" spc="-2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родителями</a:t>
            </a:r>
            <a:r>
              <a:rPr sz="2000" spc="-5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малыш</a:t>
            </a:r>
            <a:r>
              <a:rPr sz="2000" spc="-2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учится познавать</a:t>
            </a:r>
            <a:r>
              <a:rPr sz="2000" spc="-8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мир,</a:t>
            </a:r>
            <a:r>
              <a:rPr sz="2000" spc="-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подражает</a:t>
            </a:r>
            <a:r>
              <a:rPr sz="2000" spc="-6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взрослым,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приобретает</a:t>
            </a:r>
            <a:r>
              <a:rPr sz="2000" spc="-10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жизненный</a:t>
            </a:r>
            <a:r>
              <a:rPr sz="2000" spc="-3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843B0C"/>
                </a:solidFill>
                <a:latin typeface="Times New Roman"/>
                <a:cs typeface="Times New Roman"/>
              </a:rPr>
              <a:t>опыт,</a:t>
            </a:r>
            <a:r>
              <a:rPr sz="2000" spc="-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усваивает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нормы</a:t>
            </a:r>
            <a:r>
              <a:rPr sz="2000" spc="-5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поведения.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sz="2000">
              <a:latin typeface="Times New Roman"/>
              <a:cs typeface="Times New Roman"/>
            </a:endParaRPr>
          </a:p>
          <a:p>
            <a:pPr marL="6017895" algn="ctr">
              <a:lnSpc>
                <a:spcPct val="100000"/>
              </a:lnSpc>
            </a:pP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В</a:t>
            </a:r>
            <a:r>
              <a:rPr sz="2000" spc="-2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семье</a:t>
            </a:r>
            <a:r>
              <a:rPr sz="2000" spc="-2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ребенок</a:t>
            </a:r>
            <a:r>
              <a:rPr sz="2000" spc="-2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приобретает</a:t>
            </a:r>
            <a:r>
              <a:rPr sz="200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первый</a:t>
            </a:r>
            <a:endParaRPr sz="2000">
              <a:latin typeface="Times New Roman"/>
              <a:cs typeface="Times New Roman"/>
            </a:endParaRPr>
          </a:p>
          <a:p>
            <a:pPr marL="6412230" marR="386080" algn="ctr">
              <a:lnSpc>
                <a:spcPct val="100000"/>
              </a:lnSpc>
            </a:pP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социальный</a:t>
            </a:r>
            <a:r>
              <a:rPr sz="2000" spc="-5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843B0C"/>
                </a:solidFill>
                <a:latin typeface="Times New Roman"/>
                <a:cs typeface="Times New Roman"/>
              </a:rPr>
              <a:t>опыт,</a:t>
            </a:r>
            <a:r>
              <a:rPr sz="2000" spc="-5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первое</a:t>
            </a:r>
            <a:r>
              <a:rPr sz="2000" spc="-7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чувство гражданственности.</a:t>
            </a:r>
            <a:endParaRPr sz="2000">
              <a:latin typeface="Times New Roman"/>
              <a:cs typeface="Times New Roman"/>
            </a:endParaRPr>
          </a:p>
          <a:p>
            <a:pPr marL="6017895" algn="ctr">
              <a:lnSpc>
                <a:spcPct val="100000"/>
              </a:lnSpc>
            </a:pP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Никакая</a:t>
            </a:r>
            <a:r>
              <a:rPr sz="2000" spc="-6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«мелочь»,</a:t>
            </a:r>
            <a:r>
              <a:rPr sz="2000" spc="-8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нарушающая</a:t>
            </a:r>
            <a:endParaRPr sz="2000">
              <a:latin typeface="Times New Roman"/>
              <a:cs typeface="Times New Roman"/>
            </a:endParaRPr>
          </a:p>
          <a:p>
            <a:pPr marL="6019800" algn="ct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эмоционально-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нравственную</a:t>
            </a:r>
            <a:r>
              <a:rPr sz="2000" spc="-5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атмосферу,</a:t>
            </a:r>
            <a:endParaRPr sz="2000">
              <a:latin typeface="Times New Roman"/>
              <a:cs typeface="Times New Roman"/>
            </a:endParaRPr>
          </a:p>
          <a:p>
            <a:pPr marL="6018530" algn="ctr">
              <a:lnSpc>
                <a:spcPct val="100000"/>
              </a:lnSpc>
            </a:pP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не</a:t>
            </a:r>
            <a:r>
              <a:rPr sz="2000" spc="-7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может</a:t>
            </a:r>
            <a:r>
              <a:rPr sz="2000" spc="-6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НЕ</a:t>
            </a:r>
            <a:r>
              <a:rPr sz="2000" spc="-5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влиять</a:t>
            </a:r>
            <a:r>
              <a:rPr sz="2000" spc="-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843B0C"/>
                </a:solidFill>
                <a:latin typeface="Times New Roman"/>
                <a:cs typeface="Times New Roman"/>
              </a:rPr>
              <a:t>на</a:t>
            </a:r>
            <a:r>
              <a:rPr sz="2000" spc="-5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843B0C"/>
                </a:solidFill>
                <a:latin typeface="Times New Roman"/>
                <a:cs typeface="Times New Roman"/>
              </a:rPr>
              <a:t>ребенка.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222491" y="0"/>
            <a:ext cx="5390515" cy="3672840"/>
            <a:chOff x="6222491" y="0"/>
            <a:chExt cx="5390515" cy="36728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2491" y="0"/>
              <a:ext cx="5390388" cy="36728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51091" y="164592"/>
              <a:ext cx="4933188" cy="3279647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75866" y="3616069"/>
            <a:ext cx="2501137" cy="32419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18804" y="2473451"/>
            <a:ext cx="3473196" cy="21076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933815" y="2612516"/>
            <a:ext cx="27508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43B0C"/>
                </a:solidFill>
                <a:latin typeface="Times New Roman"/>
                <a:cs typeface="Times New Roman"/>
              </a:rPr>
              <a:t>Создать</a:t>
            </a:r>
            <a:endParaRPr sz="2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2400" spc="-20" dirty="0">
                <a:solidFill>
                  <a:srgbClr val="843B0C"/>
                </a:solidFill>
                <a:latin typeface="Times New Roman"/>
                <a:cs typeface="Times New Roman"/>
              </a:rPr>
              <a:t>высоконравственные </a:t>
            </a:r>
            <a:r>
              <a:rPr sz="2400" spc="-10" dirty="0">
                <a:solidFill>
                  <a:srgbClr val="843B0C"/>
                </a:solidFill>
                <a:latin typeface="Times New Roman"/>
                <a:cs typeface="Times New Roman"/>
              </a:rPr>
              <a:t>внутрисемейные отношения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6008" y="2176272"/>
            <a:ext cx="3236976" cy="28254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88077" y="2491866"/>
            <a:ext cx="181800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Для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лучшего воспитания, родители должны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прежде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всего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34155" y="489204"/>
            <a:ext cx="8658225" cy="6369050"/>
            <a:chOff x="3534155" y="489204"/>
            <a:chExt cx="8658225" cy="636905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6952" y="3156204"/>
              <a:ext cx="1362455" cy="8686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47685" y="3186683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39">
                  <a:moveTo>
                    <a:pt x="736092" y="0"/>
                  </a:moveTo>
                  <a:lnTo>
                    <a:pt x="736092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736092" y="363474"/>
                  </a:lnTo>
                  <a:lnTo>
                    <a:pt x="736092" y="484631"/>
                  </a:lnTo>
                  <a:lnTo>
                    <a:pt x="978408" y="242315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67DD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34155" y="3145536"/>
              <a:ext cx="1362455" cy="9144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87867" y="4291582"/>
              <a:ext cx="4104131" cy="25664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92723" y="1440179"/>
              <a:ext cx="923544" cy="11018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36030" y="4710938"/>
              <a:ext cx="518210" cy="62865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24527" y="489204"/>
              <a:ext cx="4302252" cy="1316736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215382" y="170631"/>
            <a:ext cx="6909818" cy="938897"/>
          </a:xfrm>
          <a:prstGeom prst="rect">
            <a:avLst/>
          </a:prstGeom>
        </p:spPr>
        <p:txBody>
          <a:bodyPr vert="horz" wrap="square" lIns="0" tIns="320217" rIns="0" bIns="0" rtlCol="0">
            <a:spAutoFit/>
          </a:bodyPr>
          <a:lstStyle/>
          <a:p>
            <a:pPr marL="271780">
              <a:lnSpc>
                <a:spcPct val="100000"/>
              </a:lnSpc>
              <a:spcBef>
                <a:spcPts val="100"/>
              </a:spcBef>
            </a:pPr>
            <a:r>
              <a:rPr lang="ru-RU" sz="2000" i="0" spc="-10" dirty="0" smtClean="0">
                <a:solidFill>
                  <a:srgbClr val="843B0C"/>
                </a:solidFill>
                <a:latin typeface="Times New Roman"/>
                <a:cs typeface="Times New Roman"/>
              </a:rPr>
              <a:t/>
            </a:r>
            <a:br>
              <a:rPr lang="ru-RU" sz="2000" i="0" spc="-10" dirty="0" smtClean="0">
                <a:solidFill>
                  <a:srgbClr val="843B0C"/>
                </a:solidFill>
                <a:latin typeface="Times New Roman"/>
                <a:cs typeface="Times New Roman"/>
              </a:rPr>
            </a:br>
            <a:r>
              <a:rPr sz="2000" i="0" spc="-10" dirty="0" err="1" smtClean="0">
                <a:solidFill>
                  <a:srgbClr val="843B0C"/>
                </a:solidFill>
                <a:latin typeface="Times New Roman"/>
                <a:cs typeface="Times New Roman"/>
              </a:rPr>
              <a:t>Воспитывать</a:t>
            </a:r>
            <a:r>
              <a:rPr sz="2000" i="0" spc="-35" dirty="0" smtClean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самих</a:t>
            </a:r>
            <a:r>
              <a:rPr sz="2000" i="0" spc="-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spc="-20" dirty="0">
                <a:solidFill>
                  <a:srgbClr val="843B0C"/>
                </a:solidFill>
                <a:latin typeface="Times New Roman"/>
                <a:cs typeface="Times New Roman"/>
              </a:rPr>
              <a:t>себя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2608" y="2473451"/>
            <a:ext cx="3497579" cy="210769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47750" y="2795396"/>
            <a:ext cx="20751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843B0C"/>
                </a:solidFill>
                <a:latin typeface="Times New Roman"/>
                <a:cs typeface="Times New Roman"/>
              </a:rPr>
              <a:t>Правильно </a:t>
            </a:r>
            <a:r>
              <a:rPr sz="2400" spc="-20" dirty="0">
                <a:solidFill>
                  <a:srgbClr val="843B0C"/>
                </a:solidFill>
                <a:latin typeface="Times New Roman"/>
                <a:cs typeface="Times New Roman"/>
              </a:rPr>
              <a:t>организовывать </a:t>
            </a:r>
            <a:r>
              <a:rPr sz="2400" dirty="0">
                <a:solidFill>
                  <a:srgbClr val="843B0C"/>
                </a:solidFill>
                <a:latin typeface="Times New Roman"/>
                <a:cs typeface="Times New Roman"/>
              </a:rPr>
              <a:t>жизнь</a:t>
            </a:r>
            <a:r>
              <a:rPr sz="2400" spc="-8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43B0C"/>
                </a:solidFill>
                <a:latin typeface="Times New Roman"/>
                <a:cs typeface="Times New Roman"/>
              </a:rPr>
              <a:t>семьи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3004" y="21335"/>
            <a:ext cx="11602720" cy="6685915"/>
            <a:chOff x="413004" y="21335"/>
            <a:chExt cx="11602720" cy="6685915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3004" y="4462271"/>
              <a:ext cx="3418332" cy="223570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10956" y="21335"/>
              <a:ext cx="3604259" cy="245211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4528" y="137159"/>
              <a:ext cx="3436620" cy="227685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24527" y="5367527"/>
              <a:ext cx="4302252" cy="133959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4782058" y="5490159"/>
            <a:ext cx="28695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500" marR="5080" indent="-55943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43B0C"/>
                </a:solidFill>
                <a:latin typeface="Times New Roman"/>
                <a:cs typeface="Times New Roman"/>
              </a:rPr>
              <a:t>Обеспечить</a:t>
            </a:r>
            <a:r>
              <a:rPr sz="2400" spc="-12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843B0C"/>
                </a:solidFill>
                <a:latin typeface="Times New Roman"/>
                <a:cs typeface="Times New Roman"/>
              </a:rPr>
              <a:t>здоровый микроклимат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7705" y="681297"/>
            <a:ext cx="9754235" cy="50990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2600" dirty="0">
                <a:latin typeface="Calibri"/>
                <a:cs typeface="Calibri"/>
              </a:rPr>
              <a:t>Семья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это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тыл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спиной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ребенка.</a:t>
            </a:r>
            <a:endParaRPr sz="2600">
              <a:latin typeface="Calibri"/>
              <a:cs typeface="Calibri"/>
            </a:endParaRPr>
          </a:p>
          <a:p>
            <a:pPr marL="241300" marR="1390015" indent="-228600">
              <a:lnSpc>
                <a:spcPts val="2500"/>
              </a:lnSpc>
              <a:spcBef>
                <a:spcPts val="975"/>
              </a:spcBef>
              <a:buChar char="•"/>
              <a:tabLst>
                <a:tab pos="241300" algn="l"/>
                <a:tab pos="314325" algn="l"/>
              </a:tabLst>
            </a:pPr>
            <a:r>
              <a:rPr sz="2600" dirty="0">
                <a:latin typeface="Microsoft Sans Serif"/>
                <a:cs typeface="Microsoft Sans Serif"/>
              </a:rPr>
              <a:t>	</a:t>
            </a:r>
            <a:r>
              <a:rPr sz="2600" dirty="0">
                <a:latin typeface="Calibri"/>
                <a:cs typeface="Calibri"/>
              </a:rPr>
              <a:t>Прежде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всего,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семье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ищет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ребенок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опоры,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поддержки, </a:t>
            </a:r>
            <a:r>
              <a:rPr sz="2600" dirty="0">
                <a:latin typeface="Calibri"/>
                <a:cs typeface="Calibri"/>
              </a:rPr>
              <a:t>понимания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конечно,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любви.</a:t>
            </a:r>
            <a:endParaRPr sz="2600">
              <a:latin typeface="Calibri"/>
              <a:cs typeface="Calibri"/>
            </a:endParaRPr>
          </a:p>
          <a:p>
            <a:pPr marL="240029" marR="9525" indent="-227329">
              <a:lnSpc>
                <a:spcPts val="2500"/>
              </a:lnSpc>
              <a:spcBef>
                <a:spcPts val="100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Основой,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стержнем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семьи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является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супружеская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любовь,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взаимная 	</a:t>
            </a:r>
            <a:r>
              <a:rPr sz="2600" dirty="0">
                <a:latin typeface="Calibri"/>
                <a:cs typeface="Calibri"/>
              </a:rPr>
              <a:t>забота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уважение.</a:t>
            </a:r>
            <a:endParaRPr sz="2600">
              <a:latin typeface="Calibri"/>
              <a:cs typeface="Calibri"/>
            </a:endParaRPr>
          </a:p>
          <a:p>
            <a:pPr marL="240029" indent="-227329">
              <a:lnSpc>
                <a:spcPts val="2810"/>
              </a:lnSpc>
              <a:spcBef>
                <a:spcPts val="390"/>
              </a:spcBef>
              <a:buFont typeface="Microsoft Sans Serif"/>
              <a:buChar char="•"/>
              <a:tabLst>
                <a:tab pos="240029" algn="l"/>
              </a:tabLst>
            </a:pPr>
            <a:r>
              <a:rPr sz="2600" dirty="0">
                <a:latin typeface="Calibri"/>
                <a:cs typeface="Calibri"/>
              </a:rPr>
              <a:t>Ребенок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должен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быть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членом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семьи,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но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ее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центром.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Когда</a:t>
            </a:r>
            <a:endParaRPr sz="2600">
              <a:latin typeface="Calibri"/>
              <a:cs typeface="Calibri"/>
            </a:endParaRPr>
          </a:p>
          <a:p>
            <a:pPr marL="241300" marR="5080">
              <a:lnSpc>
                <a:spcPts val="2500"/>
              </a:lnSpc>
              <a:spcBef>
                <a:spcPts val="290"/>
              </a:spcBef>
            </a:pPr>
            <a:r>
              <a:rPr sz="2600" dirty="0">
                <a:latin typeface="Calibri"/>
                <a:cs typeface="Calibri"/>
              </a:rPr>
              <a:t>ребенок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становится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центром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семьи,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родители,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принося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себя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ему </a:t>
            </a:r>
            <a:r>
              <a:rPr sz="2600" dirty="0">
                <a:latin typeface="Calibri"/>
                <a:cs typeface="Calibri"/>
              </a:rPr>
              <a:t>в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жертву,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то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вырастает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эгоистом,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завышенной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самооценкой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он </a:t>
            </a:r>
            <a:r>
              <a:rPr sz="2600" dirty="0">
                <a:latin typeface="Calibri"/>
                <a:cs typeface="Calibri"/>
              </a:rPr>
              <a:t>считает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что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«все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должно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быть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для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него».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такую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безрассудную</a:t>
            </a:r>
            <a:endParaRPr sz="2600">
              <a:latin typeface="Calibri"/>
              <a:cs typeface="Calibri"/>
            </a:endParaRPr>
          </a:p>
          <a:p>
            <a:pPr marL="241300" marR="167640">
              <a:lnSpc>
                <a:spcPct val="80000"/>
              </a:lnSpc>
              <a:spcBef>
                <a:spcPts val="10"/>
              </a:spcBef>
            </a:pPr>
            <a:r>
              <a:rPr sz="2600" dirty="0">
                <a:latin typeface="Calibri"/>
                <a:cs typeface="Calibri"/>
              </a:rPr>
              <a:t>любовь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себе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он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зачастую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отплачивает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злом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-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пренебрежением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к </a:t>
            </a:r>
            <a:r>
              <a:rPr sz="2600" spc="-20" dirty="0">
                <a:latin typeface="Calibri"/>
                <a:cs typeface="Calibri"/>
              </a:rPr>
              <a:t>родителям,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семье,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людям.</a:t>
            </a:r>
            <a:endParaRPr sz="2600">
              <a:latin typeface="Calibri"/>
              <a:cs typeface="Calibri"/>
            </a:endParaRPr>
          </a:p>
          <a:p>
            <a:pPr marL="241300" marR="14604" indent="-228600">
              <a:lnSpc>
                <a:spcPct val="80000"/>
              </a:lnSpc>
              <a:spcBef>
                <a:spcPts val="1000"/>
              </a:spcBef>
              <a:buFont typeface="Microsoft Sans Serif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Но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не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менее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вредно,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конечно,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равнодушное,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тем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более пренебрежительное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отношение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ребенку.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Избегайте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крайностей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в </a:t>
            </a:r>
            <a:r>
              <a:rPr sz="2600" dirty="0">
                <a:latin typeface="Calibri"/>
                <a:cs typeface="Calibri"/>
              </a:rPr>
              <a:t>любви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к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ребенку.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5767" y="402336"/>
            <a:ext cx="8019288" cy="315010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74085" y="1338452"/>
            <a:ext cx="718121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5"/>
              </a:spcBef>
            </a:pP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4</a:t>
            </a:r>
            <a:r>
              <a:rPr sz="2000" i="0" spc="-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тактики</a:t>
            </a:r>
            <a:r>
              <a:rPr sz="2000" i="0" spc="-2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воспитания</a:t>
            </a:r>
            <a:r>
              <a:rPr sz="2000" i="0" spc="-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в</a:t>
            </a:r>
            <a:r>
              <a:rPr sz="2000" i="0" spc="-2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семье</a:t>
            </a:r>
            <a:r>
              <a:rPr sz="2000" i="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и</a:t>
            </a:r>
            <a:r>
              <a:rPr sz="2000" i="0" spc="-2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spc="-10" dirty="0">
                <a:solidFill>
                  <a:srgbClr val="843B0C"/>
                </a:solidFill>
                <a:latin typeface="Times New Roman"/>
                <a:cs typeface="Times New Roman"/>
              </a:rPr>
              <a:t>отвечающие</a:t>
            </a:r>
            <a:r>
              <a:rPr sz="2000" i="0" spc="-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им</a:t>
            </a:r>
            <a:r>
              <a:rPr sz="2000" i="0" spc="-2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4</a:t>
            </a:r>
            <a:r>
              <a:rPr sz="2000" i="0" spc="-2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типа</a:t>
            </a:r>
            <a:r>
              <a:rPr sz="2000" i="0" spc="-2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spc="-10" dirty="0">
                <a:solidFill>
                  <a:srgbClr val="843B0C"/>
                </a:solidFill>
                <a:latin typeface="Times New Roman"/>
                <a:cs typeface="Times New Roman"/>
              </a:rPr>
              <a:t>семейных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взаимоотношений,</a:t>
            </a:r>
            <a:r>
              <a:rPr sz="2000" i="0" spc="-8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являющиеся</a:t>
            </a:r>
            <a:r>
              <a:rPr sz="2000" i="0" spc="-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и</a:t>
            </a:r>
            <a:r>
              <a:rPr sz="2000" i="0" spc="-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spc="-10" dirty="0">
                <a:solidFill>
                  <a:srgbClr val="843B0C"/>
                </a:solidFill>
                <a:latin typeface="Times New Roman"/>
                <a:cs typeface="Times New Roman"/>
              </a:rPr>
              <a:t>предпосылкой</a:t>
            </a:r>
            <a:r>
              <a:rPr sz="2000" i="0" spc="-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и</a:t>
            </a:r>
            <a:r>
              <a:rPr sz="2000" i="0" spc="-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spc="-25" dirty="0">
                <a:solidFill>
                  <a:srgbClr val="843B0C"/>
                </a:solidFill>
                <a:latin typeface="Times New Roman"/>
                <a:cs typeface="Times New Roman"/>
              </a:rPr>
              <a:t>результатом</a:t>
            </a:r>
            <a:r>
              <a:rPr sz="2000" i="0" spc="-8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spc="-25" dirty="0">
                <a:solidFill>
                  <a:srgbClr val="843B0C"/>
                </a:solidFill>
                <a:latin typeface="Times New Roman"/>
                <a:cs typeface="Times New Roman"/>
              </a:rPr>
              <a:t>их </a:t>
            </a:r>
            <a:r>
              <a:rPr sz="2000" i="0" spc="-10" dirty="0">
                <a:solidFill>
                  <a:srgbClr val="843B0C"/>
                </a:solidFill>
                <a:latin typeface="Times New Roman"/>
                <a:cs typeface="Times New Roman"/>
              </a:rPr>
              <a:t>возникновения: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655" y="4000500"/>
            <a:ext cx="2702051" cy="192938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71803" y="4327905"/>
            <a:ext cx="17926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04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диктат (авторитарный 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тип)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9271" y="4000500"/>
            <a:ext cx="2624328" cy="19293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780535" y="4632705"/>
            <a:ext cx="13811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Гиперопека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53328" y="4000500"/>
            <a:ext cx="3072383" cy="192938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262496" y="4480305"/>
            <a:ext cx="23114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Гипоопека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«невмешательство»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53143" y="4000500"/>
            <a:ext cx="2802636" cy="192938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450069" y="4480305"/>
            <a:ext cx="18929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0"/>
              </a:spcBef>
            </a:pP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Сотрудничество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(демократия)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80493" y="3259328"/>
            <a:ext cx="8016240" cy="1001394"/>
            <a:chOff x="2080493" y="3259328"/>
            <a:chExt cx="8016240" cy="1001394"/>
          </a:xfrm>
        </p:grpSpPr>
        <p:sp>
          <p:nvSpPr>
            <p:cNvPr id="13" name="object 13"/>
            <p:cNvSpPr/>
            <p:nvPr/>
          </p:nvSpPr>
          <p:spPr>
            <a:xfrm>
              <a:off x="9414129" y="3312795"/>
              <a:ext cx="682625" cy="532130"/>
            </a:xfrm>
            <a:custGeom>
              <a:avLst/>
              <a:gdLst/>
              <a:ahLst/>
              <a:cxnLst/>
              <a:rect l="l" t="t" r="r" b="b"/>
              <a:pathLst>
                <a:path w="682625" h="532129">
                  <a:moveTo>
                    <a:pt x="528898" y="450263"/>
                  </a:moveTo>
                  <a:lnTo>
                    <a:pt x="494156" y="495680"/>
                  </a:lnTo>
                  <a:lnTo>
                    <a:pt x="682371" y="531875"/>
                  </a:lnTo>
                  <a:lnTo>
                    <a:pt x="651021" y="467613"/>
                  </a:lnTo>
                  <a:lnTo>
                    <a:pt x="551561" y="467613"/>
                  </a:lnTo>
                  <a:lnTo>
                    <a:pt x="528898" y="450263"/>
                  </a:lnTo>
                  <a:close/>
                </a:path>
                <a:path w="682625" h="532129">
                  <a:moveTo>
                    <a:pt x="563575" y="404929"/>
                  </a:moveTo>
                  <a:lnTo>
                    <a:pt x="528898" y="450263"/>
                  </a:lnTo>
                  <a:lnTo>
                    <a:pt x="551561" y="467613"/>
                  </a:lnTo>
                  <a:lnTo>
                    <a:pt x="586231" y="422274"/>
                  </a:lnTo>
                  <a:lnTo>
                    <a:pt x="563575" y="404929"/>
                  </a:lnTo>
                  <a:close/>
                </a:path>
                <a:path w="682625" h="532129">
                  <a:moveTo>
                    <a:pt x="598297" y="359536"/>
                  </a:moveTo>
                  <a:lnTo>
                    <a:pt x="563575" y="404929"/>
                  </a:lnTo>
                  <a:lnTo>
                    <a:pt x="586231" y="422274"/>
                  </a:lnTo>
                  <a:lnTo>
                    <a:pt x="551561" y="467613"/>
                  </a:lnTo>
                  <a:lnTo>
                    <a:pt x="651021" y="467613"/>
                  </a:lnTo>
                  <a:lnTo>
                    <a:pt x="598297" y="359536"/>
                  </a:lnTo>
                  <a:close/>
                </a:path>
                <a:path w="682625" h="532129">
                  <a:moveTo>
                    <a:pt x="34671" y="0"/>
                  </a:moveTo>
                  <a:lnTo>
                    <a:pt x="0" y="45338"/>
                  </a:lnTo>
                  <a:lnTo>
                    <a:pt x="528898" y="450263"/>
                  </a:lnTo>
                  <a:lnTo>
                    <a:pt x="563575" y="404929"/>
                  </a:lnTo>
                  <a:lnTo>
                    <a:pt x="34671" y="0"/>
                  </a:lnTo>
                  <a:close/>
                </a:path>
              </a:pathLst>
            </a:custGeom>
            <a:solidFill>
              <a:srgbClr val="843B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80493" y="3259328"/>
              <a:ext cx="783991" cy="9159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43725" y="3314585"/>
              <a:ext cx="891984" cy="91191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01008" y="3335375"/>
              <a:ext cx="902995" cy="9250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75988" y="548640"/>
            <a:ext cx="7214615" cy="23042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06239" y="911174"/>
            <a:ext cx="641794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3175" algn="ctr">
              <a:lnSpc>
                <a:spcPct val="100000"/>
              </a:lnSpc>
              <a:spcBef>
                <a:spcPts val="105"/>
              </a:spcBef>
            </a:pPr>
            <a:r>
              <a:rPr sz="2000" b="1" i="0" dirty="0">
                <a:solidFill>
                  <a:srgbClr val="C00000"/>
                </a:solidFill>
                <a:latin typeface="Times New Roman"/>
                <a:cs typeface="Times New Roman"/>
              </a:rPr>
              <a:t>Диктат</a:t>
            </a:r>
            <a:r>
              <a:rPr sz="2000" b="1" i="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в</a:t>
            </a:r>
            <a:r>
              <a:rPr sz="2000" i="0" spc="-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семье</a:t>
            </a:r>
            <a:r>
              <a:rPr sz="2000" i="0" spc="-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проявляется</a:t>
            </a:r>
            <a:r>
              <a:rPr sz="2000" i="0" spc="-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в</a:t>
            </a:r>
            <a:r>
              <a:rPr sz="2000" i="0" spc="-3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spc="-10" dirty="0">
                <a:solidFill>
                  <a:srgbClr val="843B0C"/>
                </a:solidFill>
                <a:latin typeface="Times New Roman"/>
                <a:cs typeface="Times New Roman"/>
              </a:rPr>
              <a:t>систематическом подавлении</a:t>
            </a:r>
            <a:r>
              <a:rPr sz="2000" i="0" spc="-7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одними</a:t>
            </a:r>
            <a:r>
              <a:rPr sz="2000" i="0" spc="-6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членами</a:t>
            </a:r>
            <a:r>
              <a:rPr sz="2000" i="0" spc="-7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семейства</a:t>
            </a:r>
            <a:r>
              <a:rPr sz="2000" i="0" spc="-7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spc="-10" dirty="0">
                <a:solidFill>
                  <a:srgbClr val="843B0C"/>
                </a:solidFill>
                <a:latin typeface="Times New Roman"/>
                <a:cs typeface="Times New Roman"/>
              </a:rPr>
              <a:t>(преимущественно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взрослыми)</a:t>
            </a:r>
            <a:r>
              <a:rPr sz="2000" i="0" spc="-7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spc="-10" dirty="0">
                <a:solidFill>
                  <a:srgbClr val="843B0C"/>
                </a:solidFill>
                <a:latin typeface="Times New Roman"/>
                <a:cs typeface="Times New Roman"/>
              </a:rPr>
              <a:t>инициативы</a:t>
            </a:r>
            <a:r>
              <a:rPr sz="2000" i="0" spc="-2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и</a:t>
            </a:r>
            <a:r>
              <a:rPr sz="2000" i="0" spc="-4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чувства</a:t>
            </a:r>
            <a:r>
              <a:rPr sz="2000" i="0" spc="-5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spc="-10" dirty="0">
                <a:solidFill>
                  <a:srgbClr val="843B0C"/>
                </a:solidFill>
                <a:latin typeface="Times New Roman"/>
                <a:cs typeface="Times New Roman"/>
              </a:rPr>
              <a:t>собственного достоинства</a:t>
            </a:r>
            <a:r>
              <a:rPr sz="2000" i="0" spc="-70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у</a:t>
            </a:r>
            <a:r>
              <a:rPr sz="2000" i="0" spc="-3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других</a:t>
            </a:r>
            <a:r>
              <a:rPr sz="2000" i="0" spc="-4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dirty="0">
                <a:solidFill>
                  <a:srgbClr val="843B0C"/>
                </a:solidFill>
                <a:latin typeface="Times New Roman"/>
                <a:cs typeface="Times New Roman"/>
              </a:rPr>
              <a:t>его</a:t>
            </a:r>
            <a:r>
              <a:rPr sz="2000" i="0" spc="-35" dirty="0">
                <a:solidFill>
                  <a:srgbClr val="843B0C"/>
                </a:solidFill>
                <a:latin typeface="Times New Roman"/>
                <a:cs typeface="Times New Roman"/>
              </a:rPr>
              <a:t> </a:t>
            </a:r>
            <a:r>
              <a:rPr sz="2000" i="0" spc="-10" dirty="0">
                <a:solidFill>
                  <a:srgbClr val="843B0C"/>
                </a:solidFill>
                <a:latin typeface="Times New Roman"/>
                <a:cs typeface="Times New Roman"/>
              </a:rPr>
              <a:t>членов.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3114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Безоглядная</a:t>
            </a:r>
            <a:r>
              <a:rPr spc="-80" dirty="0"/>
              <a:t> </a:t>
            </a:r>
            <a:r>
              <a:rPr dirty="0"/>
              <a:t>авторитарность</a:t>
            </a:r>
            <a:r>
              <a:rPr spc="-80" dirty="0"/>
              <a:t> </a:t>
            </a:r>
            <a:r>
              <a:rPr dirty="0"/>
              <a:t>родителей,</a:t>
            </a:r>
            <a:r>
              <a:rPr spc="-70" dirty="0"/>
              <a:t> </a:t>
            </a:r>
            <a:r>
              <a:rPr spc="-10" dirty="0"/>
              <a:t>игнорирование </a:t>
            </a:r>
            <a:r>
              <a:rPr dirty="0"/>
              <a:t>интересов</a:t>
            </a:r>
            <a:r>
              <a:rPr spc="-35" dirty="0"/>
              <a:t> </a:t>
            </a:r>
            <a:r>
              <a:rPr dirty="0"/>
              <a:t>и</a:t>
            </a:r>
            <a:r>
              <a:rPr spc="-25" dirty="0"/>
              <a:t> </a:t>
            </a:r>
            <a:r>
              <a:rPr dirty="0"/>
              <a:t>мнений</a:t>
            </a:r>
            <a:r>
              <a:rPr spc="-25" dirty="0"/>
              <a:t> </a:t>
            </a:r>
            <a:r>
              <a:rPr dirty="0"/>
              <a:t>ребенка,</a:t>
            </a:r>
            <a:r>
              <a:rPr spc="-40" dirty="0"/>
              <a:t> </a:t>
            </a:r>
            <a:r>
              <a:rPr spc="-10" dirty="0"/>
              <a:t>систематическое</a:t>
            </a:r>
            <a:r>
              <a:rPr spc="-50" dirty="0"/>
              <a:t> </a:t>
            </a:r>
            <a:r>
              <a:rPr dirty="0"/>
              <a:t>лишение</a:t>
            </a:r>
            <a:r>
              <a:rPr spc="-20" dirty="0"/>
              <a:t> </a:t>
            </a:r>
            <a:r>
              <a:rPr spc="-25" dirty="0"/>
              <a:t>его </a:t>
            </a:r>
            <a:r>
              <a:rPr dirty="0"/>
              <a:t>права</a:t>
            </a:r>
            <a:r>
              <a:rPr spc="-55" dirty="0"/>
              <a:t> </a:t>
            </a:r>
            <a:r>
              <a:rPr dirty="0"/>
              <a:t>голоса</a:t>
            </a:r>
            <a:r>
              <a:rPr spc="-25" dirty="0"/>
              <a:t> </a:t>
            </a:r>
            <a:r>
              <a:rPr dirty="0"/>
              <a:t>при</a:t>
            </a:r>
            <a:r>
              <a:rPr spc="-25" dirty="0"/>
              <a:t> </a:t>
            </a:r>
            <a:r>
              <a:rPr dirty="0"/>
              <a:t>решении</a:t>
            </a:r>
            <a:r>
              <a:rPr spc="-30" dirty="0"/>
              <a:t> </a:t>
            </a:r>
            <a:r>
              <a:rPr dirty="0"/>
              <a:t>вопросов,</a:t>
            </a:r>
            <a:r>
              <a:rPr spc="-55" dirty="0"/>
              <a:t> </a:t>
            </a:r>
            <a:r>
              <a:rPr dirty="0"/>
              <a:t>к</a:t>
            </a:r>
            <a:r>
              <a:rPr spc="-25" dirty="0"/>
              <a:t> </a:t>
            </a:r>
            <a:r>
              <a:rPr dirty="0"/>
              <a:t>нему</a:t>
            </a:r>
            <a:r>
              <a:rPr spc="-35" dirty="0"/>
              <a:t> </a:t>
            </a:r>
            <a:r>
              <a:rPr dirty="0"/>
              <a:t>относящихся,</a:t>
            </a:r>
            <a:r>
              <a:rPr spc="-25" dirty="0"/>
              <a:t> </a:t>
            </a:r>
            <a:r>
              <a:rPr spc="-50" dirty="0"/>
              <a:t>-</a:t>
            </a:r>
          </a:p>
          <a:p>
            <a:pPr marL="2707005" marR="349885" indent="-2353310">
              <a:lnSpc>
                <a:spcPct val="100000"/>
              </a:lnSpc>
            </a:pPr>
            <a:r>
              <a:rPr dirty="0"/>
              <a:t>все</a:t>
            </a:r>
            <a:r>
              <a:rPr spc="-60" dirty="0"/>
              <a:t> </a:t>
            </a:r>
            <a:r>
              <a:rPr dirty="0"/>
              <a:t>это</a:t>
            </a:r>
            <a:r>
              <a:rPr spc="-60" dirty="0"/>
              <a:t> </a:t>
            </a:r>
            <a:r>
              <a:rPr dirty="0"/>
              <a:t>гарантия</a:t>
            </a:r>
            <a:r>
              <a:rPr spc="-35" dirty="0"/>
              <a:t> </a:t>
            </a:r>
            <a:r>
              <a:rPr dirty="0"/>
              <a:t>серьезных</a:t>
            </a:r>
            <a:r>
              <a:rPr spc="-45" dirty="0"/>
              <a:t> неудач</a:t>
            </a:r>
            <a:r>
              <a:rPr spc="-55" dirty="0"/>
              <a:t> </a:t>
            </a:r>
            <a:r>
              <a:rPr dirty="0"/>
              <a:t>формирования</a:t>
            </a:r>
            <a:r>
              <a:rPr spc="-50" dirty="0"/>
              <a:t> </a:t>
            </a:r>
            <a:r>
              <a:rPr spc="-25" dirty="0"/>
              <a:t>его </a:t>
            </a:r>
            <a:r>
              <a:rPr spc="-10" dirty="0"/>
              <a:t>личности.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9703" y="3063239"/>
            <a:ext cx="7443216" cy="22631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14616" y="2400300"/>
            <a:ext cx="886968" cy="101955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42772" y="794004"/>
            <a:ext cx="7322820" cy="5735320"/>
            <a:chOff x="842772" y="794004"/>
            <a:chExt cx="7322820" cy="573532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2772" y="794004"/>
              <a:ext cx="3738372" cy="54848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1372" y="1022604"/>
              <a:ext cx="3281172" cy="50276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74051" y="5033771"/>
              <a:ext cx="891540" cy="14950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</TotalTime>
  <Words>2005</Words>
  <Application>Microsoft Office PowerPoint</Application>
  <PresentationFormat>Произвольный</PresentationFormat>
  <Paragraphs>218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Углы</vt:lpstr>
      <vt:lpstr>МБОУ «ЗАРЕЧНЕНСКАЯ ШКОЛА-ДЕТСКИЙ САД» ДЖАНКОЙСКОГО РАЙОНА   ПРЕЗЕНТАЦИЯ НА ТЕМУ: «Взаимоотношения в семье и их влияние на развитие ребенка». </vt:lpstr>
      <vt:lpstr>Презентация PowerPoint</vt:lpstr>
      <vt:lpstr>Семья – это…</vt:lpstr>
      <vt:lpstr>Презентация PowerPoint</vt:lpstr>
      <vt:lpstr>Презентация PowerPoint</vt:lpstr>
      <vt:lpstr> Воспитывать самих себя</vt:lpstr>
      <vt:lpstr>Презентация PowerPoint</vt:lpstr>
      <vt:lpstr>4 тактики воспитания в семье и отвечающие им 4 типа семейных взаимоотношений, являющиеся и предпосылкой и результатом их возникновения:</vt:lpstr>
      <vt:lpstr>Диктат в семье проявляется в систематическом подавлении одними членами семейства (преимущественно взрослыми) инициативы и чувства собственного достоинства у других его членов.</vt:lpstr>
      <vt:lpstr>Возможные последствия:</vt:lpstr>
      <vt:lpstr>Презентация PowerPoint</vt:lpstr>
      <vt:lpstr>Возможные последствия:</vt:lpstr>
      <vt:lpstr>Презентация PowerPoint</vt:lpstr>
      <vt:lpstr>Возможные последствия:</vt:lpstr>
      <vt:lpstr>Презентация PowerPoint</vt:lpstr>
      <vt:lpstr>Возможные последствия:</vt:lpstr>
      <vt:lpstr>«Из чего складывается добрая семейная атмосфера?»</vt:lpstr>
      <vt:lpstr>Презентация PowerPoint</vt:lpstr>
      <vt:lpstr>Родителям ни в коем случае нельзя допускать таких ситуаций.</vt:lpstr>
      <vt:lpstr>Презентация PowerPoint</vt:lpstr>
      <vt:lpstr>Презентация PowerPoint</vt:lpstr>
      <vt:lpstr>«Чистый лист».</vt:lpstr>
      <vt:lpstr>Презентация PowerPoint</vt:lpstr>
      <vt:lpstr>Презентация PowerPoint</vt:lpstr>
      <vt:lpstr>Презентация PowerPoint</vt:lpstr>
      <vt:lpstr>Игра "Закончи предложение".</vt:lpstr>
      <vt:lpstr>Презентация PowerPoint</vt:lpstr>
      <vt:lpstr>Приемы, которые могут очень быстро дать хорошие результаты: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Цой</dc:creator>
  <cp:lastModifiedBy>Владелец</cp:lastModifiedBy>
  <cp:revision>3</cp:revision>
  <dcterms:created xsi:type="dcterms:W3CDTF">2025-02-08T10:02:57Z</dcterms:created>
  <dcterms:modified xsi:type="dcterms:W3CDTF">2025-02-10T09:39:24Z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2025-02-08T00:00:00Z</vt:filetime>
  </property>
  <property fmtid="{D5CDD505-2E9C-101B-9397-08002B2CF9AE}" pid="5" name="Producer">
    <vt:lpwstr>Microsoft® Office PowerPoint® 2007</vt:lpwstr>
  </property>
</Properties>
</file>