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81" r:id="rId2"/>
    <p:sldId id="256" r:id="rId3"/>
    <p:sldId id="257" r:id="rId4"/>
    <p:sldId id="261" r:id="rId5"/>
    <p:sldId id="263" r:id="rId6"/>
    <p:sldId id="260" r:id="rId7"/>
    <p:sldId id="266" r:id="rId8"/>
    <p:sldId id="267" r:id="rId9"/>
    <p:sldId id="268" r:id="rId10"/>
    <p:sldId id="269" r:id="rId11"/>
    <p:sldId id="262" r:id="rId12"/>
    <p:sldId id="264" r:id="rId13"/>
    <p:sldId id="276" r:id="rId14"/>
    <p:sldId id="265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  <p:sldId id="280" r:id="rId24"/>
    <p:sldId id="279" r:id="rId25"/>
    <p:sldId id="282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660"/>
  </p:normalViewPr>
  <p:slideViewPr>
    <p:cSldViewPr>
      <p:cViewPr>
        <p:scale>
          <a:sx n="60" d="100"/>
          <a:sy n="60" d="100"/>
        </p:scale>
        <p:origin x="-1068" y="-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4A3EAE-422A-4AA8-91C0-42CD45359F1D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19C240-92F6-47B2-ABE0-9F357B833A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263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9C240-92F6-47B2-ABE0-9F357B833ACF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550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D826B641-760C-9940-9FF4-077BAAA795C1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0CF0E895-B96D-5440-A624-B2A6B88C77D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6B641-760C-9940-9FF4-077BAAA795C1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0E895-B96D-5440-A624-B2A6B88C77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6B641-760C-9940-9FF4-077BAAA795C1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0E895-B96D-5440-A624-B2A6B88C77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826B641-760C-9940-9FF4-077BAAA795C1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CF0E895-B96D-5440-A624-B2A6B88C77D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D826B641-760C-9940-9FF4-077BAAA795C1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0CF0E895-B96D-5440-A624-B2A6B88C77D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6B641-760C-9940-9FF4-077BAAA795C1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0E895-B96D-5440-A624-B2A6B88C77D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6B641-760C-9940-9FF4-077BAAA795C1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0E895-B96D-5440-A624-B2A6B88C77D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826B641-760C-9940-9FF4-077BAAA795C1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CF0E895-B96D-5440-A624-B2A6B88C77D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6B641-760C-9940-9FF4-077BAAA795C1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0E895-B96D-5440-A624-B2A6B88C77D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826B641-760C-9940-9FF4-077BAAA795C1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CF0E895-B96D-5440-A624-B2A6B88C77DD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826B641-760C-9940-9FF4-077BAAA795C1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CF0E895-B96D-5440-A624-B2A6B88C77DD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826B641-760C-9940-9FF4-077BAAA795C1}" type="datetimeFigureOut">
              <a:rPr lang="ru-RU" smtClean="0"/>
              <a:t>10.02.2025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CF0E895-B96D-5440-A624-B2A6B88C77D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4" Type="http://schemas.microsoft.com/office/2007/relationships/hdphoto" Target="../media/hdphoto1.wdp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4" Type="http://schemas.microsoft.com/office/2007/relationships/hdphoto" Target="../media/hdphoto2.wdp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4" Type="http://schemas.microsoft.com/office/2007/relationships/hdphoto" Target="../media/hdphoto3.wdp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333376"/>
            <a:ext cx="10363200" cy="24479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«ЗАРЕЧНЕНСКАЯ ШКОЛА-ДЕТСКИЙ САД» ДЖАНКОЙСКОГО РАЙОНА</a:t>
            </a:r>
            <a:br>
              <a:rPr lang="ru-RU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</a:t>
            </a:r>
            <a:br>
              <a:rPr lang="ru-RU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ТЕМУ: </a:t>
            </a:r>
            <a:r>
              <a:rPr lang="ru-RU" sz="2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Русские народные сказки</a:t>
            </a:r>
            <a:r>
              <a:rPr lang="ru-RU" sz="2200" spc="-1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r>
              <a:rPr lang="ru-RU" sz="3600" dirty="0">
                <a:latin typeface="Times New Roman"/>
                <a:cs typeface="Times New Roman"/>
              </a:rPr>
              <a:t/>
            </a:r>
            <a:br>
              <a:rPr lang="ru-RU" sz="3600" dirty="0">
                <a:latin typeface="Times New Roman"/>
                <a:cs typeface="Times New Roman"/>
              </a:rPr>
            </a:br>
            <a:endParaRPr lang="ru-RU" sz="3600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614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71133" y="2924176"/>
            <a:ext cx="8534400" cy="3457575"/>
          </a:xfrm>
        </p:spPr>
        <p:txBody>
          <a:bodyPr>
            <a:normAutofit fontScale="85000" lnSpcReduction="20000"/>
          </a:bodyPr>
          <a:lstStyle/>
          <a:p>
            <a:pPr algn="ctr" eaLnBrk="1" hangingPunct="1"/>
            <a:endParaRPr lang="ru-RU" altLang="ru-RU" sz="1400" b="1" dirty="0" smtClean="0"/>
          </a:p>
          <a:p>
            <a:pPr algn="r" eaLnBrk="1" hangingPunct="1"/>
            <a:r>
              <a:rPr lang="ru-RU" alt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Выполнила: </a:t>
            </a:r>
          </a:p>
          <a:p>
            <a:pPr algn="r" eaLnBrk="1" hangingPunct="1"/>
            <a:r>
              <a:rPr lang="ru-RU" altLang="ru-RU" sz="14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Гумарова</a:t>
            </a:r>
            <a:r>
              <a:rPr lang="ru-RU" alt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С.Р.</a:t>
            </a:r>
          </a:p>
          <a:p>
            <a:pPr algn="r" eaLnBrk="1" hangingPunct="1"/>
            <a:endParaRPr lang="ru-RU" altLang="ru-RU" sz="1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/>
            <a:endParaRPr lang="ru-RU" altLang="ru-RU" sz="1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/>
            <a:endParaRPr lang="ru-RU" altLang="ru-RU" sz="1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/>
            <a:endParaRPr lang="ru-RU" altLang="ru-RU" sz="1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/>
            <a:endParaRPr lang="ru-RU" altLang="ru-RU" sz="1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/>
            <a:endParaRPr lang="ru-RU" altLang="ru-RU" sz="1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/>
            <a:endParaRPr lang="ru-RU" altLang="ru-RU" sz="1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/>
            <a:endParaRPr lang="ru-RU" altLang="ru-RU" sz="1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endParaRPr lang="ru-RU" altLang="ru-RU" sz="1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endParaRPr lang="ru-RU" alt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endParaRPr lang="ru-RU" altLang="ru-RU" sz="1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ru-RU" alt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 Заречное</a:t>
            </a:r>
          </a:p>
          <a:p>
            <a:pPr algn="ctr" eaLnBrk="1" hangingPunct="1"/>
            <a:endParaRPr lang="ru-RU" altLang="ru-RU" sz="1400" b="1" dirty="0" smtClean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280127"/>
            <a:ext cx="1895475" cy="241935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9046" y="2819400"/>
            <a:ext cx="2562225" cy="178117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4114800"/>
            <a:ext cx="2552700" cy="17907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762375"/>
            <a:ext cx="1828800" cy="249555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1600" y="1280127"/>
            <a:ext cx="28575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8796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sun9-67.userapi.com/c855424/v855424153/13e230/Rahc0JDxxRQ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38738"/>
            <a:ext cx="12191999" cy="6896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362200" y="2438399"/>
            <a:ext cx="7696200" cy="1676401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5. В иных ситуациях задача "растворена" в сюжете сказки, представлена как абстрактное проблемное поле. </a:t>
            </a:r>
          </a:p>
        </p:txBody>
      </p:sp>
    </p:spTree>
    <p:extLst>
      <p:ext uri="{BB962C8B-B14F-4D97-AF65-F5344CB8AC3E}">
        <p14:creationId xmlns:p14="http://schemas.microsoft.com/office/powerpoint/2010/main" val="43793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D:\Саша\Фоны презентации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3A39B1D-42E0-3042-99D1-C088C3FCB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Жанровые особенности сказок: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13792" y="4669221"/>
            <a:ext cx="3177208" cy="1447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поучительный характер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61392" y="1773621"/>
            <a:ext cx="3177208" cy="1447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изображение борьбы добра со злом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947992" y="1773621"/>
            <a:ext cx="3169325" cy="1447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хороший конец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442792" y="3221421"/>
            <a:ext cx="3169325" cy="1447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наличие различных вариантов сюжета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947991" y="4669221"/>
            <a:ext cx="3169325" cy="1447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деление персонажей на положительных и отрицательных</a:t>
            </a:r>
          </a:p>
        </p:txBody>
      </p:sp>
    </p:spTree>
    <p:extLst>
      <p:ext uri="{BB962C8B-B14F-4D97-AF65-F5344CB8AC3E}">
        <p14:creationId xmlns:p14="http://schemas.microsoft.com/office/powerpoint/2010/main" val="58050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:\Саша\Фоны презентации\Рисунок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C26EBA8-2AB7-A94A-A64B-48A0E4571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художественного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мира: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62000" y="4419599"/>
            <a:ext cx="3581400" cy="168428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Интонация живого рассказа </a:t>
            </a:r>
          </a:p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52600" y="1773618"/>
            <a:ext cx="3581400" cy="180777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Стилистические формулы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620000" y="1773619"/>
            <a:ext cx="3626525" cy="180777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Ретардация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705600" y="4419600"/>
            <a:ext cx="3626525" cy="168428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портретных описаний героев, описаний их характера и точных указаний.</a:t>
            </a:r>
          </a:p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49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s://sun9-6.userapi.com/c858032/v858032153/c3940/yuMFEfS9V1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648" y="-18683"/>
            <a:ext cx="12215648" cy="6876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52800" y="365125"/>
            <a:ext cx="8001000" cy="1325563"/>
          </a:xfrm>
        </p:spPr>
        <p:txBody>
          <a:bodyPr>
            <a:noAutofit/>
          </a:bodyPr>
          <a:lstStyle/>
          <a:p>
            <a:pPr algn="ctr"/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русских народных сказок 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характерно: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828800" y="2057400"/>
            <a:ext cx="8763000" cy="4195763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Широкое использование слов, имеющих эмоционально-стилистическую окраску;</a:t>
            </a:r>
          </a:p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употребление кратких, усеченных форм прилагательных;</a:t>
            </a: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частое использование эмоционально-экспрессивной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лексики;</a:t>
            </a: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широкое использование определенных сочетаний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слов;</a:t>
            </a: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многочисленных эпитетов,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метафор, олицетворений;</a:t>
            </a: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стилистических фигур анафора и синтаксический параллелизм.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054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D:\Саша\Фоны презентации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Срезневского: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мифические (былинные);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сказки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лицах, исторических событиях и частной жизни;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фантастическо-юмористические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2052" name="Picture 4" descr="https://upload.wikimedia.org/wikipedia/commons/e/e3/Sreznevskiy_Izmail_Ivanovich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127" r="98985">
                        <a14:foregroundMark x1="32107" y1="21719" x2="52919" y2="5656"/>
                        <a14:foregroundMark x1="38071" y1="7579" x2="46827" y2="3507"/>
                        <a14:foregroundMark x1="50000" y1="3507" x2="57487" y2="6900"/>
                        <a14:foregroundMark x1="59137" y1="5656" x2="62310" y2="18213"/>
                        <a14:foregroundMark x1="63452" y1="13575" x2="65228" y2="24548"/>
                        <a14:foregroundMark x1="61294" y1="8824" x2="62690" y2="9729"/>
                        <a14:foregroundMark x1="63832" y1="10973" x2="64848" y2="10973"/>
                        <a14:backgroundMark x1="16244" y1="51471" x2="29695" y2="34502"/>
                        <a14:backgroundMark x1="71193" y1="36765" x2="83122" y2="5056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1593" y="1295400"/>
            <a:ext cx="4483043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071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D:\Саша\Фоны презентации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Снегирева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419600" y="2667000"/>
            <a:ext cx="3733800" cy="213360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мифические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житейские.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богатырские;</a:t>
            </a:r>
          </a:p>
          <a:p>
            <a:pPr marL="0" indent="0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382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D:\Саша\Фоны презентации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Бессонова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505200" y="1905000"/>
            <a:ext cx="5181600" cy="4351338"/>
          </a:xfrm>
        </p:spPr>
        <p:txBody>
          <a:bodyPr/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былевые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но не богатырские;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былевые, богатырские;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лубочные;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бытовые (сюда же входят и о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животных)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1869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D:\Саша\Фоны презентации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Ореста Миллера: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52600" y="2209799"/>
            <a:ext cx="4800600" cy="3967163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мифические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 сказки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нравственно-мифические 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животных;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богатырские сюжеты;</a:t>
            </a:r>
          </a:p>
          <a:p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 descr="https://sun9-60.userapi.com/c857132/v857132993/22c28/s_3mOhefZ_Q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8513" y="1524000"/>
            <a:ext cx="3648903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32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D:\Саша\Фоны презентации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Романова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0" y="1981200"/>
            <a:ext cx="4038600" cy="4351338"/>
          </a:xfrm>
        </p:spPr>
        <p:txBody>
          <a:bodyPr/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животных;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мифические;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юмористические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бытовые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космогонические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культурные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093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D:\Саша\Фоны презентации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Владимирова: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62400" y="1828800"/>
            <a:ext cx="5181600" cy="4351338"/>
          </a:xfrm>
        </p:spPr>
        <p:txBody>
          <a:bodyPr/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мотивы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животного эпоса;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мифологического характера;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древне-былевого культурного характера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071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avatars.mds.yandex.net/get-pdb/1767376/5c4393f7-bd28-4fed-a6f3-72d61e750967/s1200?webp=fal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06" y="0"/>
            <a:ext cx="12173094" cy="6848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9F5C2A9-95B5-9645-99CF-7499A11413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2200" y="1371600"/>
            <a:ext cx="8229600" cy="1524000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Русские народные сказки</a:t>
            </a:r>
          </a:p>
        </p:txBody>
      </p:sp>
    </p:spTree>
    <p:extLst>
      <p:ext uri="{BB962C8B-B14F-4D97-AF65-F5344CB8AC3E}">
        <p14:creationId xmlns:p14="http://schemas.microsoft.com/office/powerpoint/2010/main" val="395800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D:\Саша\Фоны презентации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415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</a:t>
            </a:r>
            <a:r>
              <a:rPr lang="ru-RU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Халанского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676400" y="2819400"/>
            <a:ext cx="4800600" cy="1984375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сюжеты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 определения в общие рубрики.</a:t>
            </a:r>
          </a:p>
          <a:p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 descr="https://sun9-2.userapi.com/c858332/v858332993/c2e6d/0ktxKXg3WC4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219200"/>
            <a:ext cx="3487976" cy="5304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467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D:\Саша\Фоны презентации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 Смирнова: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657600" y="2438400"/>
            <a:ext cx="5181600" cy="3205163"/>
          </a:xfrm>
        </p:spPr>
        <p:txBody>
          <a:bodyPr/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сказки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животных;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животных и человеке;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борьбе с нечистой силой.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938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D:\Саша\Фоны презентации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Зинкевич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-Евстигнеевой: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600200" y="2438400"/>
            <a:ext cx="5181600" cy="3433763"/>
          </a:xfrm>
        </p:spPr>
        <p:txBody>
          <a:bodyPr/>
          <a:lstStyle/>
          <a:p>
            <a:r>
              <a:rPr lang="ru-RU" dirty="0" smtClean="0"/>
              <a:t>художественные </a:t>
            </a:r>
            <a:r>
              <a:rPr lang="ru-RU" dirty="0"/>
              <a:t>(народные и авторские) сказки;</a:t>
            </a:r>
          </a:p>
          <a:p>
            <a:r>
              <a:rPr lang="ru-RU" dirty="0" smtClean="0"/>
              <a:t>психотерапевтические </a:t>
            </a:r>
            <a:r>
              <a:rPr lang="ru-RU" dirty="0"/>
              <a:t>сказки;</a:t>
            </a:r>
          </a:p>
          <a:p>
            <a:r>
              <a:rPr lang="ru-RU" dirty="0" smtClean="0"/>
              <a:t>дидактические </a:t>
            </a:r>
            <a:r>
              <a:rPr lang="ru-RU" dirty="0"/>
              <a:t>сказки;	</a:t>
            </a:r>
          </a:p>
          <a:p>
            <a:r>
              <a:rPr lang="ru-RU" dirty="0" smtClean="0"/>
              <a:t>медитативные </a:t>
            </a:r>
            <a:r>
              <a:rPr lang="ru-RU" dirty="0"/>
              <a:t>сказки.</a:t>
            </a:r>
          </a:p>
          <a:p>
            <a:endParaRPr lang="ru-RU" dirty="0"/>
          </a:p>
        </p:txBody>
      </p:sp>
      <p:pic>
        <p:nvPicPr>
          <p:cNvPr id="9218" name="Picture 2" descr="https://sun9-61.userapi.com/c858224/v858224993/c49a9/Dp8vbOhIp6A.jpg"/>
          <p:cNvPicPr>
            <a:picLocks noGrp="1" noChangeAspect="1" noChangeArrowheads="1"/>
          </p:cNvPicPr>
          <p:nvPr>
            <p:ph sz="quarter" idx="2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57" r="6140"/>
          <a:stretch/>
        </p:blipFill>
        <p:spPr bwMode="auto">
          <a:xfrm>
            <a:off x="7315200" y="1371600"/>
            <a:ext cx="3421117" cy="5140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103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D:\Саша\Фоны презентации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</a:t>
            </a:r>
            <a:r>
              <a:rPr lang="ru-RU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Проппа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600200" y="1828800"/>
            <a:ext cx="5181600" cy="4351338"/>
          </a:xfrm>
        </p:spPr>
        <p:txBody>
          <a:bodyPr>
            <a:normAutofit/>
          </a:bodyPr>
          <a:lstStyle/>
          <a:p>
            <a:r>
              <a:rPr lang="ru-RU" dirty="0" smtClean="0"/>
              <a:t>волшебные </a:t>
            </a:r>
            <a:r>
              <a:rPr lang="ru-RU" dirty="0"/>
              <a:t>сказки </a:t>
            </a:r>
          </a:p>
          <a:p>
            <a:r>
              <a:rPr lang="ru-RU" dirty="0"/>
              <a:t>кумулятивные</a:t>
            </a:r>
          </a:p>
          <a:p>
            <a:r>
              <a:rPr lang="ru-RU" dirty="0"/>
              <a:t>сказки о животных, растениях, неживой природе и предметах, </a:t>
            </a:r>
          </a:p>
          <a:p>
            <a:r>
              <a:rPr lang="ru-RU" dirty="0"/>
              <a:t>бытовые </a:t>
            </a:r>
          </a:p>
          <a:p>
            <a:r>
              <a:rPr lang="ru-RU" dirty="0"/>
              <a:t>н</a:t>
            </a:r>
            <a:r>
              <a:rPr lang="ru-RU" dirty="0" smtClean="0"/>
              <a:t>ебылицы</a:t>
            </a:r>
          </a:p>
          <a:p>
            <a:r>
              <a:rPr lang="ru-RU" dirty="0" smtClean="0"/>
              <a:t>докучные</a:t>
            </a:r>
            <a:endParaRPr lang="ru-RU" dirty="0"/>
          </a:p>
          <a:p>
            <a:endParaRPr lang="ru-RU" dirty="0"/>
          </a:p>
        </p:txBody>
      </p:sp>
      <p:pic>
        <p:nvPicPr>
          <p:cNvPr id="10242" name="Picture 2" descr="https://sun9-39.userapi.com/c857220/v857220993/2134c/XXHYALuTS6k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1447800"/>
            <a:ext cx="3578058" cy="487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990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D:\Саша\Фоны презентации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Афанасьева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695903" y="2743200"/>
            <a:ext cx="3505200" cy="3586163"/>
          </a:xfrm>
        </p:spPr>
        <p:txBody>
          <a:bodyPr/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животных;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волшебные;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бытовые.</a:t>
            </a:r>
          </a:p>
          <a:p>
            <a:endParaRPr lang="ru-RU" dirty="0"/>
          </a:p>
        </p:txBody>
      </p:sp>
      <p:pic>
        <p:nvPicPr>
          <p:cNvPr id="11266" name="Picture 2" descr="https://sun9-38.userapi.com/c854020/v854020993/13e68b/fpH1lCfvYCM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9668" l="0" r="100000">
                        <a14:backgroundMark x1="1818" y1="37209" x2="1818" y2="42857"/>
                        <a14:backgroundMark x1="1818" y1="63123" x2="0" y2="601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447800"/>
            <a:ext cx="3759200" cy="5143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745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24685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/>
              <a:t/>
            </a:r>
            <a:br>
              <a:rPr lang="ru-RU" sz="4400" dirty="0"/>
            </a:b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/>
              <a:t/>
            </a:r>
            <a:br>
              <a:rPr lang="ru-RU" sz="4400" dirty="0"/>
            </a:b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/>
              <a:t/>
            </a:r>
            <a:br>
              <a:rPr lang="ru-RU" sz="4400" dirty="0"/>
            </a:br>
            <a:r>
              <a:rPr lang="ru-RU" sz="4400" b="1" dirty="0" smtClean="0"/>
              <a:t>Спасибо за внимание!</a:t>
            </a:r>
            <a:endParaRPr lang="ru-RU" sz="4400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276600"/>
            <a:ext cx="1895475" cy="2419350"/>
          </a:xfrm>
          <a:prstGeom prst="rect">
            <a:avLst/>
          </a:prstGeom>
        </p:spPr>
      </p:pic>
      <p:pic>
        <p:nvPicPr>
          <p:cNvPr id="6" name="Объект 5"/>
          <p:cNvPicPr>
            <a:picLocks noGrp="1" noChangeAspect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6412" y="2990850"/>
            <a:ext cx="2820987" cy="249555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762000"/>
            <a:ext cx="2857500" cy="16002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533400"/>
            <a:ext cx="1828800" cy="249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401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un9-64.userapi.com/c857536/v857536153/c20e1/NUOd8BXQ70Q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3" y="16565"/>
            <a:ext cx="12188687" cy="6898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19E4775-89D3-6C46-BD47-5E09C42DA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856" y="91440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Сказка – это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800FB21-2EBE-174E-9449-8D91B53EF34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219200" y="2133600"/>
            <a:ext cx="9447144" cy="2819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 устных повествований с фантастическим вымыслом, формы которого складывались в первоначальной связи с мифологией и в художественно преображенном виде сделались неотделимым свойством этого жанра фольклорной прозы.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977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Саша\Фоны презентации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55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46E0116-CDD1-7642-9DC8-04A9FDCA7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03764"/>
            <a:ext cx="10134600" cy="1157288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сказки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75792" y="1461052"/>
            <a:ext cx="2743200" cy="1066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особая форма построения и поэтика</a:t>
            </a:r>
            <a:endParaRPr lang="ru-RU" sz="24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4192" y="3200400"/>
            <a:ext cx="2743200" cy="1066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поступательное развитие действия</a:t>
            </a:r>
            <a:endParaRPr lang="ru-RU" sz="24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743200" y="5009322"/>
            <a:ext cx="2743200" cy="1066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необычность изображаемых событий</a:t>
            </a:r>
            <a:endParaRPr lang="ru-RU" sz="24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620000" y="1461052"/>
            <a:ext cx="2743200" cy="1066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особая форма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повествования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9231795" y="3200400"/>
            <a:ext cx="2720009" cy="1066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развлекательность</a:t>
            </a:r>
            <a:endParaRPr lang="ru-RU" sz="24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781800" y="5009322"/>
            <a:ext cx="2710070" cy="10668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установка на вымысел и назидательность</a:t>
            </a:r>
            <a:endParaRPr lang="ru-RU" sz="24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724399" y="3048000"/>
            <a:ext cx="2743201" cy="106017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сюжетность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992928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s://sun9-39.userapi.com/c858528/v858528153/21fa3/Gbn18ADnX4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42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1E32183-7EFB-6C42-94F0-CCD74DF8E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650815" cy="1325563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Композиция сказки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FDCD131-470D-BB45-8FF3-16947912709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17731" y="3719503"/>
            <a:ext cx="1047430" cy="44768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Зачин</a:t>
            </a:r>
          </a:p>
        </p:txBody>
      </p:sp>
      <p:grpSp>
        <p:nvGrpSpPr>
          <p:cNvPr id="16" name="Группа 15"/>
          <p:cNvGrpSpPr/>
          <p:nvPr/>
        </p:nvGrpSpPr>
        <p:grpSpPr>
          <a:xfrm>
            <a:off x="914400" y="2229446"/>
            <a:ext cx="7162800" cy="1377150"/>
            <a:chOff x="914400" y="2229446"/>
            <a:chExt cx="7162800" cy="1377150"/>
          </a:xfrm>
        </p:grpSpPr>
        <p:cxnSp>
          <p:nvCxnSpPr>
            <p:cNvPr id="4" name="Прямая со стрелкой 3">
              <a:extLst>
                <a:ext uri="{FF2B5EF4-FFF2-40B4-BE49-F238E27FC236}">
                  <a16:creationId xmlns:a16="http://schemas.microsoft.com/office/drawing/2014/main" xmlns="" id="{6EDCDAA8-D2D6-5541-8A36-9B51ECA1826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14400" y="3590331"/>
              <a:ext cx="1335902" cy="9413"/>
            </a:xfrm>
            <a:prstGeom prst="straightConnector1">
              <a:avLst/>
            </a:prstGeom>
            <a:ln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" name="Прямая со стрелкой 5">
              <a:extLst>
                <a:ext uri="{FF2B5EF4-FFF2-40B4-BE49-F238E27FC236}">
                  <a16:creationId xmlns:a16="http://schemas.microsoft.com/office/drawing/2014/main" xmlns="" id="{471B4AB5-66E7-174F-B0AD-C4B64A7C921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250302" y="2229448"/>
              <a:ext cx="2196701" cy="1360884"/>
            </a:xfrm>
            <a:prstGeom prst="straightConnector1">
              <a:avLst/>
            </a:prstGeom>
            <a:ln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Прямая со стрелкой 7">
              <a:extLst>
                <a:ext uri="{FF2B5EF4-FFF2-40B4-BE49-F238E27FC236}">
                  <a16:creationId xmlns:a16="http://schemas.microsoft.com/office/drawing/2014/main" xmlns="" id="{833681BE-1B10-B440-ABC6-BC6F622C372E}"/>
                </a:ext>
              </a:extLst>
            </p:cNvPr>
            <p:cNvCxnSpPr>
              <a:cxnSpLocks/>
            </p:cNvCxnSpPr>
            <p:nvPr/>
          </p:nvCxnSpPr>
          <p:spPr>
            <a:xfrm>
              <a:off x="4460141" y="2229446"/>
              <a:ext cx="2179738" cy="1360885"/>
            </a:xfrm>
            <a:prstGeom prst="straightConnector1">
              <a:avLst/>
            </a:prstGeom>
            <a:ln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>
              <a:extLst>
                <a:ext uri="{FF2B5EF4-FFF2-40B4-BE49-F238E27FC236}">
                  <a16:creationId xmlns:a16="http://schemas.microsoft.com/office/drawing/2014/main" xmlns="" id="{798B2EAF-EEED-CB4D-A854-1A37C15045F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639880" y="3595037"/>
              <a:ext cx="1437320" cy="11559"/>
            </a:xfrm>
            <a:prstGeom prst="straightConnector1">
              <a:avLst/>
            </a:prstGeom>
            <a:ln>
              <a:solidFill>
                <a:srgbClr val="FF00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D8E48F80-6D1B-DD4A-A325-0A82730F5502}"/>
              </a:ext>
            </a:extLst>
          </p:cNvPr>
          <p:cNvSpPr txBox="1"/>
          <p:nvPr/>
        </p:nvSpPr>
        <p:spPr>
          <a:xfrm rot="19725682">
            <a:off x="2091616" y="2800381"/>
            <a:ext cx="14314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Завязка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17F74D7E-C267-884D-8EE8-4EDB9DD85CAA}"/>
              </a:ext>
            </a:extLst>
          </p:cNvPr>
          <p:cNvSpPr txBox="1"/>
          <p:nvPr/>
        </p:nvSpPr>
        <p:spPr>
          <a:xfrm>
            <a:off x="3380308" y="1749574"/>
            <a:ext cx="21882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Кульминация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96B421CA-B00B-B44B-AE0C-88538FDB4F1C}"/>
              </a:ext>
            </a:extLst>
          </p:cNvPr>
          <p:cNvSpPr txBox="1"/>
          <p:nvPr/>
        </p:nvSpPr>
        <p:spPr>
          <a:xfrm rot="1921672">
            <a:off x="5593569" y="2800380"/>
            <a:ext cx="12992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Развязка</a:t>
            </a:r>
            <a:r>
              <a:rPr lang="ru-RU" dirty="0"/>
              <a:t> 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CC1824E2-6B69-384D-9C05-D9588792F609}"/>
              </a:ext>
            </a:extLst>
          </p:cNvPr>
          <p:cNvSpPr txBox="1"/>
          <p:nvPr/>
        </p:nvSpPr>
        <p:spPr>
          <a:xfrm rot="10800000" flipV="1">
            <a:off x="6877184" y="3616267"/>
            <a:ext cx="1223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Исход</a:t>
            </a:r>
          </a:p>
        </p:txBody>
      </p:sp>
    </p:spTree>
    <p:extLst>
      <p:ext uri="{BB962C8B-B14F-4D97-AF65-F5344CB8AC3E}">
        <p14:creationId xmlns:p14="http://schemas.microsoft.com/office/powerpoint/2010/main" val="202451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un9-67.userapi.com/c855424/v855424153/13e230/Rahc0JDxxRQ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38738"/>
            <a:ext cx="12191999" cy="6896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ABB0B0A-0D9E-4C41-ACFE-EA2570114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914400"/>
            <a:ext cx="8458201" cy="1325563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построения сказок: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8E45FEC-6E95-A741-9BE0-CC440320D47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90800" y="2590800"/>
            <a:ext cx="7543800" cy="2133601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Во всех случаях конфликт или проблема проявляется при нарушении героем запрета, поставленного условия, невыполнении обещания, появлении нового героя с его потребностями и претензиями.</a:t>
            </a:r>
          </a:p>
        </p:txBody>
      </p:sp>
    </p:spTree>
    <p:extLst>
      <p:ext uri="{BB962C8B-B14F-4D97-AF65-F5344CB8AC3E}">
        <p14:creationId xmlns:p14="http://schemas.microsoft.com/office/powerpoint/2010/main" val="343406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sun9-67.userapi.com/c855424/v855424153/13e230/Rahc0JDxxRQ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38738"/>
            <a:ext cx="12191999" cy="6896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871869" y="2539791"/>
            <a:ext cx="8458200" cy="1828801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В волшебной сказке конфликт или безвыходная ситуация чаще всего решается с помощью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волшебства.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28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sun9-67.userapi.com/c855424/v855424153/13e230/Rahc0JDxxRQ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38738"/>
            <a:ext cx="12191999" cy="6896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367169" y="2514600"/>
            <a:ext cx="7467600" cy="1450975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 3. В бытовой сказке или в сказках о животных конфликт решается, благодаря смекалке и находчивости. </a:t>
            </a:r>
          </a:p>
        </p:txBody>
      </p:sp>
    </p:spTree>
    <p:extLst>
      <p:ext uri="{BB962C8B-B14F-4D97-AF65-F5344CB8AC3E}">
        <p14:creationId xmlns:p14="http://schemas.microsoft.com/office/powerpoint/2010/main" val="141819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sun9-67.userapi.com/c855424/v855424153/13e230/Rahc0JDxxRQ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38738"/>
            <a:ext cx="12191999" cy="6896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329069" y="2438400"/>
            <a:ext cx="7543800" cy="1755775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Сама по себе задача или противоречие может быть изначально заложена в содержание сказок, чаще это бывает в бытовых сюжетах. </a:t>
            </a:r>
          </a:p>
        </p:txBody>
      </p:sp>
    </p:spTree>
    <p:extLst>
      <p:ext uri="{BB962C8B-B14F-4D97-AF65-F5344CB8AC3E}">
        <p14:creationId xmlns:p14="http://schemas.microsoft.com/office/powerpoint/2010/main" val="31623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321</TotalTime>
  <Words>445</Words>
  <Application>Microsoft Office PowerPoint</Application>
  <PresentationFormat>Произвольный</PresentationFormat>
  <Paragraphs>112</Paragraphs>
  <Slides>25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Эркер</vt:lpstr>
      <vt:lpstr>МБОУ «ЗАРЕЧНЕНСКАЯ ШКОЛА-ДЕТСКИЙ САД» ДЖАНКОЙСКОГО РАЙОНА   ПРЕЗЕНТАЦИЯ НА ТЕМУ: «Русские народные сказки». </vt:lpstr>
      <vt:lpstr>Русские народные сказки</vt:lpstr>
      <vt:lpstr>Сказка – это </vt:lpstr>
      <vt:lpstr>Признаки сказки</vt:lpstr>
      <vt:lpstr>Композиция сказки</vt:lpstr>
      <vt:lpstr>Особенности построения сказок:</vt:lpstr>
      <vt:lpstr>Презентация PowerPoint</vt:lpstr>
      <vt:lpstr>Презентация PowerPoint</vt:lpstr>
      <vt:lpstr>Презентация PowerPoint</vt:lpstr>
      <vt:lpstr>Презентация PowerPoint</vt:lpstr>
      <vt:lpstr>Жанровые особенности сказок:</vt:lpstr>
      <vt:lpstr>Особенности художественного мира:</vt:lpstr>
      <vt:lpstr>Для русских народных сказок характерно:</vt:lpstr>
      <vt:lpstr>Классификация Срезневского:</vt:lpstr>
      <vt:lpstr>Классификация Снегирева:</vt:lpstr>
      <vt:lpstr>Классификация Бессонова:</vt:lpstr>
      <vt:lpstr>Классификация Ореста Миллера: </vt:lpstr>
      <vt:lpstr>Классификация Романова:</vt:lpstr>
      <vt:lpstr>Классификация Владимирова:</vt:lpstr>
      <vt:lpstr>Классификация Халанского:</vt:lpstr>
      <vt:lpstr>Классификация  Смирнова: </vt:lpstr>
      <vt:lpstr>Классификация Зинкевич-Евстигнеевой:</vt:lpstr>
      <vt:lpstr>Классификация Проппа:</vt:lpstr>
      <vt:lpstr>Классификация Афанасьева:</vt:lpstr>
      <vt:lpstr>      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Русские народные сказки</dc:title>
  <dc:creator>солнышко</dc:creator>
  <cp:lastModifiedBy>Владелец</cp:lastModifiedBy>
  <cp:revision>24</cp:revision>
  <dcterms:modified xsi:type="dcterms:W3CDTF">2025-02-10T09:45:01Z</dcterms:modified>
</cp:coreProperties>
</file>