
<file path=[Content_Types].xml><?xml version="1.0" encoding="utf-8"?>
<Types xmlns="http://schemas.openxmlformats.org/package/2006/content-types">
  <Override PartName="/ppt/slideMasters/slideMaster3.xml" ContentType="application/vnd.openxmlformats-officedocument.presentationml.slideMaster+xml"/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3.xml" ContentType="application/vnd.openxmlformats-officedocument.theme+xml"/>
  <Override PartName="/ppt/slideLayouts/slideLayout37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44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Layouts/slideLayout13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40.xml" ContentType="application/vnd.openxmlformats-officedocument.presentationml.slideLayout+xml"/>
  <Default Extension="xlsx" ContentType="application/vnd.openxmlformats-officedocument.spreadsheetml.sheet"/>
  <Override PartName="/ppt/slideMasters/slideMaster4.xml" ContentType="application/vnd.openxmlformats-officedocument.presentationml.slideMaster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charts/chart1.xml" ContentType="application/vnd.openxmlformats-officedocument.drawingml.chart+xml"/>
  <Override PartName="/ppt/slideMasters/slideMaster2.xml" ContentType="application/vnd.openxmlformats-officedocument.presentationml.slideMaster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4.xml" ContentType="application/vnd.openxmlformats-officedocument.them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slideLayouts/slideLayout27.xml" ContentType="application/vnd.openxmlformats-officedocument.presentationml.slideLayout+xml"/>
  <Override PartName="/ppt/slideLayouts/slideLayout36.xml" ContentType="application/vnd.openxmlformats-officedocument.presentationml.slideLayout+xml"/>
  <Override PartName="/ppt/drawings/drawing1.xml" ContentType="application/vnd.openxmlformats-officedocument.drawingml.chartshapes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43.xml" ContentType="application/vnd.openxmlformats-officedocument.presentationml.slideLayout+xml"/>
  <Default Extension="emf" ContentType="image/x-emf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41.xml" ContentType="application/vnd.openxmlformats-officedocument.presentationml.slideLayout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8.xml" ContentType="application/vnd.openxmlformats-officedocument.presentationml.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84" r:id="rId2"/>
    <p:sldMasterId id="2147483696" r:id="rId3"/>
    <p:sldMasterId id="2147483720" r:id="rId4"/>
  </p:sldMasterIdLst>
  <p:sldIdLst>
    <p:sldId id="257" r:id="rId5"/>
    <p:sldId id="264" r:id="rId6"/>
    <p:sldId id="265" r:id="rId7"/>
    <p:sldId id="266" r:id="rId8"/>
    <p:sldId id="267" r:id="rId9"/>
    <p:sldId id="268" r:id="rId10"/>
    <p:sldId id="270" r:id="rId11"/>
    <p:sldId id="271" r:id="rId12"/>
    <p:sldId id="272" r:id="rId13"/>
    <p:sldId id="273" r:id="rId14"/>
    <p:sldId id="274" r:id="rId15"/>
    <p:sldId id="279" r:id="rId16"/>
    <p:sldId id="281" r:id="rId17"/>
    <p:sldId id="275" r:id="rId18"/>
    <p:sldId id="285" r:id="rId19"/>
    <p:sldId id="260" r:id="rId20"/>
    <p:sldId id="306" r:id="rId21"/>
    <p:sldId id="262" r:id="rId22"/>
    <p:sldId id="259" r:id="rId23"/>
    <p:sldId id="277" r:id="rId24"/>
    <p:sldId id="301" r:id="rId25"/>
    <p:sldId id="302" r:id="rId26"/>
    <p:sldId id="303" r:id="rId27"/>
    <p:sldId id="304" r:id="rId28"/>
    <p:sldId id="308" r:id="rId29"/>
    <p:sldId id="307" r:id="rId30"/>
    <p:sldId id="309" r:id="rId31"/>
    <p:sldId id="305" r:id="rId32"/>
    <p:sldId id="299" r:id="rId33"/>
    <p:sldId id="278" r:id="rId3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4" d="100"/>
          <a:sy n="64" d="100"/>
        </p:scale>
        <p:origin x="-1482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7.xml"/><Relationship Id="rId34" Type="http://schemas.openxmlformats.org/officeDocument/2006/relationships/slide" Target="slides/slide30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slide" Target="slides/slide29.xml"/><Relationship Id="rId38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slide" Target="slides/slide28.xml"/><Relationship Id="rId37" Type="http://schemas.openxmlformats.org/officeDocument/2006/relationships/theme" Target="theme/theme1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viewProps" Target="view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slide" Target="slides/slide27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Office_Excel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lang val="ru-RU"/>
  <c:chart>
    <c:autoTitleDeleted val="1"/>
    <c:view3D>
      <c:rotX val="25"/>
      <c:rotY val="180"/>
      <c:depthPercent val="100"/>
      <c:rAngAx val="1"/>
    </c:view3D>
    <c:plotArea>
      <c:layout/>
      <c:bar3DChart>
        <c:barDir val="col"/>
        <c:grouping val="clustered"/>
        <c:dLbls/>
        <c:gapDepth val="0"/>
        <c:shape val="box"/>
        <c:axId val="101396480"/>
        <c:axId val="101398016"/>
        <c:axId val="0"/>
      </c:bar3DChart>
      <c:catAx>
        <c:axId val="101396480"/>
        <c:scaling>
          <c:orientation val="minMax"/>
        </c:scaling>
        <c:axPos val="b"/>
        <c:tickLblPos val="low"/>
        <c:txPr>
          <a:bodyPr rot="0" vert="horz"/>
          <a:lstStyle/>
          <a:p>
            <a:pPr>
              <a:defRPr/>
            </a:pPr>
            <a:endParaRPr lang="ru-RU"/>
          </a:p>
        </c:txPr>
        <c:crossAx val="101398016"/>
        <c:crosses val="autoZero"/>
        <c:auto val="1"/>
        <c:lblAlgn val="ctr"/>
        <c:lblOffset val="100"/>
        <c:tickMarkSkip val="1"/>
      </c:catAx>
      <c:valAx>
        <c:axId val="101398016"/>
        <c:scaling>
          <c:orientation val="minMax"/>
        </c:scaling>
        <c:axPos val="l"/>
        <c:majorGridlines/>
        <c:tickLblPos val="nextTo"/>
        <c:txPr>
          <a:bodyPr rot="0" vert="horz"/>
          <a:lstStyle/>
          <a:p>
            <a:pPr>
              <a:defRPr/>
            </a:pPr>
            <a:endParaRPr lang="ru-RU"/>
          </a:p>
        </c:txPr>
        <c:crossAx val="101396480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82442748091603058"/>
          <c:y val="0.46394230769230776"/>
          <c:w val="2.0390824129141887E-2"/>
          <c:h val="9.6308186195826657E-3"/>
        </c:manualLayout>
      </c:layout>
    </c:legend>
    <c:plotVisOnly val="1"/>
    <c:dispBlanksAs val="gap"/>
  </c:chart>
  <c:txPr>
    <a:bodyPr/>
    <a:lstStyle/>
    <a:p>
      <a:pPr>
        <a:defRPr sz="1800"/>
      </a:pPr>
      <a:endParaRPr lang="ru-RU"/>
    </a:p>
  </c:txPr>
  <c:externalData r:id="rId1"/>
  <c:userShapes r:id="rId2"/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0.11561</cdr:x>
      <cdr:y>0.67347</cdr:y>
    </cdr:from>
    <cdr:to>
      <cdr:x>0.3603</cdr:x>
      <cdr:y>0.95922</cdr:y>
    </cdr:to>
    <cdr:sp macro="" textlink="">
      <cdr:nvSpPr>
        <cdr:cNvPr id="2" name="Прямоугольник 1"/>
        <cdr:cNvSpPr/>
      </cdr:nvSpPr>
      <cdr:spPr>
        <a:xfrm xmlns:a="http://schemas.openxmlformats.org/drawingml/2006/main">
          <a:off x="432048" y="2664296"/>
          <a:ext cx="914400" cy="1130424"/>
        </a:xfrm>
        <a:prstGeom xmlns:a="http://schemas.openxmlformats.org/drawingml/2006/main" prst="rect">
          <a:avLst/>
        </a:prstGeom>
        <a:solidFill xmlns:a="http://schemas.openxmlformats.org/drawingml/2006/main">
          <a:srgbClr val="C0000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  <cdr:relSizeAnchor xmlns:cdr="http://schemas.openxmlformats.org/drawingml/2006/chartDrawing">
    <cdr:from>
      <cdr:x>0.41056</cdr:x>
      <cdr:y>0.3674</cdr:y>
    </cdr:from>
    <cdr:to>
      <cdr:x>0.65525</cdr:x>
      <cdr:y>0.96258</cdr:y>
    </cdr:to>
    <cdr:sp macro="" textlink="">
      <cdr:nvSpPr>
        <cdr:cNvPr id="3" name="Прямоугольник 2"/>
        <cdr:cNvSpPr/>
      </cdr:nvSpPr>
      <cdr:spPr>
        <a:xfrm xmlns:a="http://schemas.openxmlformats.org/drawingml/2006/main">
          <a:off x="1534244" y="1453440"/>
          <a:ext cx="914400" cy="2354562"/>
        </a:xfrm>
        <a:prstGeom xmlns:a="http://schemas.openxmlformats.org/drawingml/2006/main" prst="rect">
          <a:avLst/>
        </a:prstGeom>
        <a:solidFill xmlns:a="http://schemas.openxmlformats.org/drawingml/2006/main">
          <a:srgbClr val="92D05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>
            <a:solidFill>
              <a:schemeClr val="tx1">
                <a:lumMod val="75000"/>
                <a:lumOff val="25000"/>
              </a:schemeClr>
            </a:solidFill>
          </a:endParaRPr>
        </a:p>
      </cdr:txBody>
    </cdr:sp>
  </cdr:relSizeAnchor>
  <cdr:relSizeAnchor xmlns:cdr="http://schemas.openxmlformats.org/drawingml/2006/chartDrawing">
    <cdr:from>
      <cdr:x>0.69369</cdr:x>
      <cdr:y>0.0364</cdr:y>
    </cdr:from>
    <cdr:to>
      <cdr:x>0.96345</cdr:x>
      <cdr:y>0.95922</cdr:y>
    </cdr:to>
    <cdr:sp macro="" textlink="">
      <cdr:nvSpPr>
        <cdr:cNvPr id="4" name="Прямоугольник 3"/>
        <cdr:cNvSpPr/>
      </cdr:nvSpPr>
      <cdr:spPr>
        <a:xfrm xmlns:a="http://schemas.openxmlformats.org/drawingml/2006/main">
          <a:off x="2592288" y="144016"/>
          <a:ext cx="1008112" cy="3650704"/>
        </a:xfrm>
        <a:prstGeom xmlns:a="http://schemas.openxmlformats.org/drawingml/2006/main" prst="rect">
          <a:avLst/>
        </a:prstGeom>
        <a:solidFill xmlns:a="http://schemas.openxmlformats.org/drawingml/2006/main">
          <a:srgbClr val="002060"/>
        </a:solidFill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ru-RU"/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05578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92630619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35758747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5920940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8804881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8955262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9937276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7777831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710163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4547297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7588267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4923052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125476266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36542106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402248299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27098077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4195723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689392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77075409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01014225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95504147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28738773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926026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507946454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06410136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554175234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4194853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165889891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64601567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58643661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24571247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858034353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4197470394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457200" y="3699804"/>
            <a:ext cx="8305800" cy="1143000"/>
          </a:xfrm>
        </p:spPr>
        <p:txBody>
          <a:bodyPr>
            <a:noAutofit/>
          </a:bodyPr>
          <a:lstStyle>
            <a:lvl1pPr marL="0" indent="0" algn="ctr">
              <a:buNone/>
              <a:defRPr sz="2200" spc="100" baseline="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28" name="Заголовок 27"/>
          <p:cNvSpPr>
            <a:spLocks noGrp="1"/>
          </p:cNvSpPr>
          <p:nvPr>
            <p:ph type="ctrTitle"/>
          </p:nvPr>
        </p:nvSpPr>
        <p:spPr>
          <a:xfrm>
            <a:off x="457200" y="1433732"/>
            <a:ext cx="8305800" cy="1981200"/>
          </a:xfrm>
          <a:ln w="6350" cap="rnd">
            <a:noFill/>
          </a:ln>
        </p:spPr>
        <p:txBody>
          <a:bodyPr anchor="b" anchorCtr="0">
            <a:noAutofit/>
          </a:bodyPr>
          <a:lstStyle>
            <a:lvl1pPr algn="ctr">
              <a:defRPr lang="en-US" sz="4800" b="0" dirty="0">
                <a:ln w="3200">
                  <a:solidFill>
                    <a:schemeClr val="bg2">
                      <a:shade val="7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50800" dist="25400" dir="13500000">
                    <a:srgbClr val="000000">
                      <a:alpha val="70000"/>
                    </a:srgb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1463626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Прямая соединительная линия 12"/>
          <p:cNvCxnSpPr/>
          <p:nvPr/>
        </p:nvCxnSpPr>
        <p:spPr>
          <a:xfrm>
            <a:off x="4708574" y="3550126"/>
            <a:ext cx="2971800" cy="1588"/>
          </a:xfrm>
          <a:prstGeom prst="line">
            <a:avLst/>
          </a:prstGeom>
          <a:ln w="9525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Овал 13"/>
          <p:cNvSpPr/>
          <p:nvPr/>
        </p:nvSpPr>
        <p:spPr>
          <a:xfrm>
            <a:off x="4540348" y="3526302"/>
            <a:ext cx="45720" cy="45720"/>
          </a:xfrm>
          <a:prstGeom prst="ellipse">
            <a:avLst/>
          </a:prstGeom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2">
            <a:schemeClr val="accent2"/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</a:endParaRPr>
          </a:p>
        </p:txBody>
      </p:sp>
      <p:sp>
        <p:nvSpPr>
          <p:cNvPr id="15" name="Дата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омер слайда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04857070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Содержимое 8"/>
          <p:cNvSpPr>
            <a:spLocks noGrp="1"/>
          </p:cNvSpPr>
          <p:nvPr>
            <p:ph idx="1"/>
          </p:nvPr>
        </p:nvSpPr>
        <p:spPr>
          <a:xfrm>
            <a:off x="457200" y="1524000"/>
            <a:ext cx="8229600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5" name="Номер слайда 14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 algn="ctr">
              <a:defRPr/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6" name="Нижний колонтитул 15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17" name="Заголовок 16"/>
          <p:cNvSpPr>
            <a:spLocks noGrp="1"/>
          </p:cNvSpPr>
          <p:nvPr>
            <p:ph type="title"/>
          </p:nvPr>
        </p:nvSpPr>
        <p:spPr/>
        <p:txBody>
          <a:bodyPr rtlCol="0" anchor="b" anchorCtr="0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53892677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5800" y="3505200"/>
            <a:ext cx="7924800" cy="1371600"/>
          </a:xfrm>
        </p:spPr>
        <p:txBody>
          <a:bodyPr>
            <a:noAutofit/>
          </a:bodyPr>
          <a:lstStyle>
            <a:lvl1pPr algn="l" rtl="0">
              <a:spcBef>
                <a:spcPct val="0"/>
              </a:spcBef>
              <a:buNone/>
              <a:defRPr lang="en-US" sz="4800" b="0" dirty="0">
                <a:ln w="3200">
                  <a:solidFill>
                    <a:schemeClr val="bg2">
                      <a:shade val="25000"/>
                      <a:alpha val="25000"/>
                    </a:schemeClr>
                  </a:solidFill>
                  <a:prstDash val="solid"/>
                  <a:round/>
                </a:ln>
                <a:solidFill>
                  <a:srgbClr val="F9F9F9"/>
                </a:solidFill>
                <a:effectLst>
                  <a:innerShdw blurRad="38100" dist="25400" dir="13500000">
                    <a:prstClr val="black">
                      <a:alpha val="70000"/>
                    </a:prstClr>
                  </a:inn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5800" y="4958864"/>
            <a:ext cx="7924800" cy="984736"/>
          </a:xfrm>
        </p:spPr>
        <p:txBody>
          <a:bodyPr anchor="t"/>
          <a:lstStyle>
            <a:lvl1pPr marL="0" indent="0">
              <a:buNone/>
              <a:defRPr sz="2000" spc="100" baseline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685800" y="4916992"/>
            <a:ext cx="7924800" cy="4301"/>
          </a:xfrm>
          <a:prstGeom prst="line">
            <a:avLst/>
          </a:prstGeom>
          <a:noFill/>
          <a:ln w="9525" cap="flat" cmpd="sng" algn="ctr">
            <a:solidFill>
              <a:srgbClr val="E9E9E8"/>
            </a:solidFill>
            <a:prstDash val="solid"/>
          </a:ln>
          <a:effectLst>
            <a:outerShdw blurRad="31750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3255596860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1" name="Содержимое 10"/>
          <p:cNvSpPr>
            <a:spLocks noGrp="1"/>
          </p:cNvSpPr>
          <p:nvPr>
            <p:ph sz="half" idx="1"/>
          </p:nvPr>
        </p:nvSpPr>
        <p:spPr>
          <a:xfrm>
            <a:off x="457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13" name="Содержимое 12"/>
          <p:cNvSpPr>
            <a:spLocks noGrp="1"/>
          </p:cNvSpPr>
          <p:nvPr>
            <p:ph sz="half" idx="2"/>
          </p:nvPr>
        </p:nvSpPr>
        <p:spPr>
          <a:xfrm>
            <a:off x="4648200" y="1524000"/>
            <a:ext cx="4059936" cy="4572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0451044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  <a:sp3d prstMaterial="flat"/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2" name="Содержимое 31"/>
          <p:cNvSpPr>
            <a:spLocks noGrp="1"/>
          </p:cNvSpPr>
          <p:nvPr>
            <p:ph sz="half" idx="2"/>
          </p:nvPr>
        </p:nvSpPr>
        <p:spPr>
          <a:xfrm>
            <a:off x="457200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4" name="Содержимое 33"/>
          <p:cNvSpPr>
            <a:spLocks noGrp="1"/>
          </p:cNvSpPr>
          <p:nvPr>
            <p:ph sz="quarter" idx="4"/>
          </p:nvPr>
        </p:nvSpPr>
        <p:spPr>
          <a:xfrm>
            <a:off x="4649788" y="2201896"/>
            <a:ext cx="4038600" cy="3913632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143000"/>
          </a:xfrm>
        </p:spPr>
        <p:txBody>
          <a:bodyPr anchor="b" anchorCtr="0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2" name="Текст 11"/>
          <p:cNvSpPr>
            <a:spLocks noGrp="1"/>
          </p:cNvSpPr>
          <p:nvPr>
            <p:ph type="body" idx="3"/>
          </p:nvPr>
        </p:nvSpPr>
        <p:spPr>
          <a:xfrm>
            <a:off x="4648200" y="1399593"/>
            <a:ext cx="4040188" cy="762000"/>
          </a:xfrm>
          <a:noFill/>
          <a:ln w="25400" cap="rnd" cmpd="sng" algn="ctr">
            <a:noFill/>
            <a:prstDash val="solid"/>
          </a:ln>
          <a:effectLst>
            <a:softEdge rad="63500"/>
          </a:effectLst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 lIns="91440" tIns="45720" rIns="91440" bIns="45720" anchor="b">
            <a:noAutofit/>
          </a:bodyPr>
          <a:lstStyle>
            <a:lvl1pPr marL="0" indent="0" algn="l">
              <a:spcBef>
                <a:spcPts val="0"/>
              </a:spcBef>
              <a:buNone/>
              <a:defRPr sz="2600" b="1" baseline="0">
                <a:solidFill>
                  <a:schemeClr val="tx2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cxnSp>
        <p:nvCxnSpPr>
          <p:cNvPr id="10" name="Прямая соединительная линия 9"/>
          <p:cNvCxnSpPr/>
          <p:nvPr/>
        </p:nvCxnSpPr>
        <p:spPr>
          <a:xfrm>
            <a:off x="562945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единительная линия 16"/>
          <p:cNvCxnSpPr/>
          <p:nvPr/>
        </p:nvCxnSpPr>
        <p:spPr>
          <a:xfrm>
            <a:off x="4754880" y="2180219"/>
            <a:ext cx="3749040" cy="1588"/>
          </a:xfrm>
          <a:prstGeom prst="line">
            <a:avLst/>
          </a:prstGeom>
          <a:noFill/>
          <a:ln w="12700" cap="flat" cmpd="sng" algn="ctr">
            <a:solidFill>
              <a:schemeClr val="bg2">
                <a:tint val="20000"/>
              </a:schemeClr>
            </a:solidFill>
            <a:prstDash val="solid"/>
          </a:ln>
          <a:effectLst>
            <a:outerShdw blurRad="34925" dir="2700000" algn="tl" rotWithShape="0">
              <a:srgbClr val="000000">
                <a:alpha val="5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259957188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198612267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92354954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Содержимое 28"/>
          <p:cNvSpPr>
            <a:spLocks noGrp="1"/>
          </p:cNvSpPr>
          <p:nvPr>
            <p:ph sz="quarter" idx="1"/>
          </p:nvPr>
        </p:nvSpPr>
        <p:spPr>
          <a:xfrm>
            <a:off x="457200" y="457200"/>
            <a:ext cx="6248400" cy="5715000"/>
          </a:xfrm>
        </p:spPr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781800" y="1600200"/>
            <a:ext cx="1984248" cy="3733800"/>
          </a:xfrm>
        </p:spPr>
        <p:txBody>
          <a:bodyPr tIns="45720" bIns="45720"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None/>
              <a:defRPr sz="1600">
                <a:solidFill>
                  <a:schemeClr val="tx2"/>
                </a:solidFill>
              </a:defRPr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1" name="Заголовок 30"/>
          <p:cNvSpPr>
            <a:spLocks noGrp="1"/>
          </p:cNvSpPr>
          <p:nvPr>
            <p:ph type="title"/>
          </p:nvPr>
        </p:nvSpPr>
        <p:spPr>
          <a:xfrm>
            <a:off x="6781800" y="457200"/>
            <a:ext cx="19812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Дата 7"/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77284941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629400" y="457200"/>
            <a:ext cx="2057400" cy="1066800"/>
          </a:xfrm>
        </p:spPr>
        <p:txBody>
          <a:bodyPr lIns="91440" tIns="91440" anchor="b" anchorCtr="0"/>
          <a:lstStyle>
            <a:lvl1pPr algn="l">
              <a:buNone/>
              <a:defRPr sz="1800" b="1" spc="-50" baseline="0">
                <a:ln w="3175">
                  <a:noFill/>
                </a:ln>
                <a:solidFill>
                  <a:schemeClr val="tx2"/>
                </a:solidFill>
                <a:effectLst/>
                <a:latin typeface="+mn-lt"/>
                <a:ea typeface="+mn-ea"/>
                <a:cs typeface="+mn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57200" y="457200"/>
            <a:ext cx="6019800" cy="5562600"/>
          </a:xfrm>
          <a:solidFill>
            <a:schemeClr val="tx2">
              <a:tint val="40000"/>
            </a:schemeClr>
          </a:solidFill>
          <a:effectLst>
            <a:outerShdw blurRad="88900" sx="103000" sy="103000" algn="ctr" rotWithShape="0">
              <a:prstClr val="black">
                <a:alpha val="32000"/>
              </a:prstClr>
            </a:outerShdw>
            <a:softEdge rad="127000"/>
          </a:effectLst>
        </p:spPr>
        <p:txBody>
          <a:bodyPr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629400" y="1600200"/>
            <a:ext cx="2057400" cy="4419600"/>
          </a:xfrm>
        </p:spPr>
        <p:txBody>
          <a:bodyPr anchor="t" anchorCtr="0"/>
          <a:lstStyle>
            <a:lvl1pPr marL="0" indent="0">
              <a:lnSpc>
                <a:spcPct val="125000"/>
              </a:lnSpc>
              <a:spcAft>
                <a:spcPts val="1000"/>
              </a:spcAft>
              <a:buFontTx/>
              <a:buNone/>
              <a:defRPr sz="1600" b="0">
                <a:solidFill>
                  <a:schemeClr val="tx2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8" name="Дата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17272068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2130585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33989970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13" Type="http://schemas.openxmlformats.org/officeDocument/2006/relationships/image" Target="../media/image3.jpeg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4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83732841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336280766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71581449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idx="1"/>
          </p:nvPr>
        </p:nvSpPr>
        <p:spPr>
          <a:xfrm>
            <a:off x="457200" y="1447800"/>
            <a:ext cx="8229600" cy="4678363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4" name="Дата 23"/>
          <p:cNvSpPr>
            <a:spLocks noGrp="1"/>
          </p:cNvSpPr>
          <p:nvPr>
            <p:ph type="dt" sz="half" idx="2"/>
          </p:nvPr>
        </p:nvSpPr>
        <p:spPr>
          <a:xfrm>
            <a:off x="5791200" y="6203667"/>
            <a:ext cx="2590800" cy="384048"/>
          </a:xfrm>
          <a:prstGeom prst="rect">
            <a:avLst/>
          </a:prstGeom>
        </p:spPr>
        <p:txBody>
          <a:bodyPr vert="horz" anchor="ctr" anchorCtr="0"/>
          <a:lstStyle>
            <a:lvl1pPr algn="l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fld id="{5B106E36-FD25-4E2D-B0AA-010F637433A0}" type="datetimeFigureOut">
              <a:rPr lang="ru-RU" smtClean="0">
                <a:solidFill>
                  <a:srgbClr val="FEFAC9"/>
                </a:solidFill>
              </a:rPr>
              <a:pPr/>
              <a:t>17.05.2025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10" name="Нижний колонтитул 9"/>
          <p:cNvSpPr>
            <a:spLocks noGrp="1"/>
          </p:cNvSpPr>
          <p:nvPr>
            <p:ph type="ftr" sz="quarter" idx="3"/>
          </p:nvPr>
        </p:nvSpPr>
        <p:spPr>
          <a:xfrm>
            <a:off x="2133600" y="6203667"/>
            <a:ext cx="3581400" cy="384048"/>
          </a:xfrm>
          <a:prstGeom prst="rect">
            <a:avLst/>
          </a:prstGeom>
        </p:spPr>
        <p:txBody>
          <a:bodyPr vert="horz" anchor="ctr" anchorCtr="0"/>
          <a:lstStyle>
            <a:lvl1pPr algn="r" eaLnBrk="1" latinLnBrk="0" hangingPunct="1">
              <a:defRPr kumimoji="0" sz="1200">
                <a:solidFill>
                  <a:schemeClr val="tx2"/>
                </a:solidFill>
              </a:defRPr>
            </a:lvl1pPr>
          </a:lstStyle>
          <a:p>
            <a:endParaRPr lang="ru-RU">
              <a:solidFill>
                <a:srgbClr val="FEFAC9"/>
              </a:solidFill>
            </a:endParaRPr>
          </a:p>
        </p:txBody>
      </p:sp>
      <p:sp>
        <p:nvSpPr>
          <p:cNvPr id="22" name="Номер слайда 21"/>
          <p:cNvSpPr>
            <a:spLocks noGrp="1"/>
          </p:cNvSpPr>
          <p:nvPr>
            <p:ph type="sldNum" sz="quarter" idx="4"/>
          </p:nvPr>
        </p:nvSpPr>
        <p:spPr>
          <a:xfrm>
            <a:off x="8410575" y="6181531"/>
            <a:ext cx="609600" cy="457200"/>
          </a:xfrm>
          <a:prstGeom prst="rect">
            <a:avLst/>
          </a:prstGeom>
          <a:noFill/>
        </p:spPr>
        <p:txBody>
          <a:bodyPr vert="horz" lIns="0" tIns="0" rIns="0" bIns="0" anchor="ctr" anchorCtr="0">
            <a:noAutofit/>
          </a:bodyPr>
          <a:lstStyle>
            <a:lvl1pPr algn="ctr" eaLnBrk="1" latinLnBrk="0" hangingPunct="1">
              <a:defRPr kumimoji="0" sz="1600" baseline="0">
                <a:solidFill>
                  <a:schemeClr val="tx2"/>
                </a:solidFill>
              </a:defRPr>
            </a:lvl1pPr>
          </a:lstStyle>
          <a:p>
            <a:fld id="{725C68B6-61C2-468F-89AB-4B9F7531AA68}" type="slidenum">
              <a:rPr lang="ru-RU" smtClean="0">
                <a:solidFill>
                  <a:srgbClr val="FEFAC9"/>
                </a:solidFill>
              </a:rPr>
              <a:pPr/>
              <a:t>‹#›</a:t>
            </a:fld>
            <a:endParaRPr lang="ru-RU">
              <a:solidFill>
                <a:srgbClr val="FEFAC9"/>
              </a:solidFill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19200"/>
          </a:xfrm>
          <a:prstGeom prst="rect">
            <a:avLst/>
          </a:prstGeom>
          <a:ln w="6350" cap="rnd">
            <a:noFill/>
          </a:ln>
        </p:spPr>
        <p:txBody>
          <a:bodyPr vert="horz" anchor="b" anchorCtr="0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  <p:extLst>
      <p:ext uri="{BB962C8B-B14F-4D97-AF65-F5344CB8AC3E}">
        <p14:creationId xmlns:p14="http://schemas.microsoft.com/office/powerpoint/2010/main" xmlns="" val="292618896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rtl="0" eaLnBrk="1" latinLnBrk="0" hangingPunct="1">
        <a:spcBef>
          <a:spcPct val="0"/>
        </a:spcBef>
        <a:buNone/>
        <a:defRPr kumimoji="0" lang="en-US" sz="4200" b="0" kern="1200" spc="-100" baseline="0" dirty="0">
          <a:ln w="3200">
            <a:solidFill>
              <a:schemeClr val="bg2">
                <a:shade val="75000"/>
                <a:alpha val="25000"/>
              </a:schemeClr>
            </a:solidFill>
            <a:prstDash val="solid"/>
            <a:round/>
          </a:ln>
          <a:solidFill>
            <a:srgbClr val="F9F9F9"/>
          </a:solidFill>
          <a:effectLst>
            <a:innerShdw blurRad="50800" dist="25400" dir="13500000">
              <a:prstClr val="black">
                <a:alpha val="70000"/>
              </a:prstClr>
            </a:innerShdw>
          </a:effectLst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ts val="600"/>
        </a:spcBef>
        <a:buClr>
          <a:schemeClr val="accent2"/>
        </a:buClr>
        <a:buSzPct val="8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7432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/>
        <a:buChar char=""/>
        <a:defRPr kumimoji="0" sz="2400" kern="1200">
          <a:solidFill>
            <a:schemeClr val="tx2"/>
          </a:solidFill>
          <a:latin typeface="+mn-lt"/>
          <a:ea typeface="+mn-ea"/>
          <a:cs typeface="+mn-cs"/>
        </a:defRPr>
      </a:lvl2pPr>
      <a:lvl3pPr marL="1005840" indent="-228600" algn="l" rtl="0" eaLnBrk="1" latinLnBrk="0" hangingPunct="1">
        <a:spcBef>
          <a:spcPts val="300"/>
        </a:spcBef>
        <a:buClr>
          <a:schemeClr val="accent2">
            <a:shade val="50000"/>
          </a:schemeClr>
        </a:buClr>
        <a:buSzPct val="85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280160" indent="-228600" algn="l" rtl="0" eaLnBrk="1" latinLnBrk="0" hangingPunct="1">
        <a:spcBef>
          <a:spcPts val="30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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2860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201168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560320" indent="-182880" algn="l" rtl="0" eaLnBrk="1" latinLnBrk="0" hangingPunct="1">
        <a:spcBef>
          <a:spcPts val="340"/>
        </a:spcBef>
        <a:buClr>
          <a:schemeClr val="accent2">
            <a:shade val="75000"/>
          </a:schemeClr>
        </a:buClr>
        <a:buSzPct val="85000"/>
        <a:buFont typeface="Wingdings 2" pitchFamily="18" charset="2"/>
        <a:buChar char="?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emf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emf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emf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5.em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9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5004048" y="3933056"/>
            <a:ext cx="3995936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spcBef>
                <a:spcPct val="0"/>
              </a:spcBef>
            </a:pPr>
            <a:r>
              <a:rPr lang="ru-RU" alt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Выступление </a:t>
            </a:r>
            <a:r>
              <a:rPr lang="ru-RU" alt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подготовила: </a:t>
            </a:r>
            <a:endParaRPr lang="ru-RU" alt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spcBef>
                <a:spcPct val="0"/>
              </a:spcBef>
            </a:pPr>
            <a:r>
              <a:rPr lang="ru-RU" altLang="ru-RU" sz="1600" b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у</a:t>
            </a:r>
            <a:r>
              <a:rPr lang="ru-RU" alt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читель географии </a:t>
            </a:r>
          </a:p>
          <a:p>
            <a:pPr>
              <a:spcBef>
                <a:spcPct val="0"/>
              </a:spcBef>
            </a:pPr>
            <a:r>
              <a:rPr lang="ru-RU" altLang="ru-RU" sz="16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Щербл</a:t>
            </a:r>
            <a:r>
              <a:rPr lang="ru-RU" altLang="ru-RU" sz="1600" b="1" dirty="0" err="1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юк</a:t>
            </a:r>
            <a:r>
              <a:rPr lang="ru-RU" altLang="ru-RU" sz="1600" b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Н.В.</a:t>
            </a:r>
            <a:endParaRPr lang="ru-RU" sz="1600" b="1" dirty="0" smtClean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881336" y="1504737"/>
            <a:ext cx="7632848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b="1" dirty="0" smtClean="0">
                <a:solidFill>
                  <a:srgbClr val="941E1E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«Развитие функциональной грамотности на уроках естественно-научного цикла»»</a:t>
            </a:r>
            <a:endParaRPr lang="ru-RU" sz="3600" b="1" dirty="0">
              <a:solidFill>
                <a:srgbClr val="941E1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908986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2.pn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250632" y="476673"/>
            <a:ext cx="6642735" cy="1872207"/>
          </a:xfrm>
          <a:prstGeom prst="rect">
            <a:avLst/>
          </a:prstGeom>
        </p:spPr>
      </p:pic>
      <p:pic>
        <p:nvPicPr>
          <p:cNvPr id="5" name="image3.jpeg" descr="http://cedron.wikispaces.com/file/view/taza-de-te-de-cedron-2.jpg/339303258/taza-de-te-de-cedron-2.jpg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385669" y="3068960"/>
            <a:ext cx="3898300" cy="26587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xmlns="" val="21738702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5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4020596" y="1556792"/>
            <a:ext cx="5112568" cy="5040560"/>
          </a:xfrm>
          <a:prstGeom prst="rect">
            <a:avLst/>
          </a:prstGeom>
        </p:spPr>
      </p:pic>
      <p:pic>
        <p:nvPicPr>
          <p:cNvPr id="2053" name="Picture 5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80528" y="1268760"/>
            <a:ext cx="9133164" cy="32935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37466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7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158318" y="2348880"/>
            <a:ext cx="6965315" cy="4248472"/>
          </a:xfrm>
          <a:prstGeom prst="rect">
            <a:avLst/>
          </a:prstGeom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74989" y="476672"/>
            <a:ext cx="8905875" cy="13001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5275328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8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203848" y="2636912"/>
            <a:ext cx="5940153" cy="4032448"/>
          </a:xfrm>
          <a:prstGeom prst="rect">
            <a:avLst/>
          </a:prstGeom>
        </p:spPr>
      </p:pic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476672"/>
            <a:ext cx="8905875" cy="17351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18521339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9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87824" y="2781432"/>
            <a:ext cx="6156176" cy="3800475"/>
          </a:xfrm>
          <a:prstGeom prst="rect">
            <a:avLst/>
          </a:prstGeom>
        </p:spPr>
      </p:pic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20" y="332656"/>
            <a:ext cx="8905875" cy="17287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09898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627784" y="2204864"/>
            <a:ext cx="6145213" cy="42195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3528" y="620688"/>
            <a:ext cx="8905875" cy="815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3098722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1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79829" y="2780928"/>
            <a:ext cx="6358255" cy="3804920"/>
          </a:xfrm>
          <a:prstGeom prst="rect">
            <a:avLst/>
          </a:prstGeom>
        </p:spPr>
      </p:pic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252536" y="0"/>
            <a:ext cx="11061700" cy="6837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908219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2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952115" y="2924944"/>
            <a:ext cx="6191885" cy="3743960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683568" y="548680"/>
            <a:ext cx="756084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Только последний ученик ничего не сказал. 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 взял чайник, заварил в нем чай по всем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правилам чайной церемонии и напоил учителя чаем.</a:t>
            </a:r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25871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3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3118484" y="3095848"/>
            <a:ext cx="6025515" cy="351472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2" y="692696"/>
            <a:ext cx="7632848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Твой рассказ был лучшим, – похвалил учитель последнего ученика. – Ты порадовал меня вкусным чаем, и тем, что постиг важное</a:t>
            </a:r>
          </a:p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правило: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«Говори не о том, что прочел, а о том, что понял».</a:t>
            </a:r>
            <a:endParaRPr lang="ru-RU" sz="28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3713074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14.jpeg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691903" y="2492896"/>
            <a:ext cx="6458017" cy="4167505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539552" y="620688"/>
            <a:ext cx="7776864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— Учитель, но этот ученик вообще ничего не говорил, – заметил кто-то. — </a:t>
            </a:r>
            <a:r>
              <a:rPr lang="ru-RU" sz="28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Дела всегда говорят громче, чем слова</a:t>
            </a:r>
            <a:r>
              <a:rPr lang="ru-RU" sz="2800" dirty="0" smtClean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– ответил учитель.</a:t>
            </a:r>
          </a:p>
          <a:p>
            <a:endParaRPr lang="ru-RU" sz="2800" dirty="0">
              <a:solidFill>
                <a:schemeClr val="bg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6895567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692696"/>
            <a:ext cx="8496944" cy="46805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0828065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539552" y="836712"/>
            <a:ext cx="8424936" cy="23762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922796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-108519" y="260648"/>
            <a:ext cx="9289032" cy="38481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4293096"/>
            <a:ext cx="7920880" cy="104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95536" y="5661248"/>
            <a:ext cx="8424936" cy="5286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032643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74345"/>
            <a:ext cx="6984776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Впервые термин «функциональная грамотность» введен ЮНЕСКО в 1957г. и понимался как «совокупность  умений читать и писать для использования в повседневной жизни».</a:t>
            </a:r>
            <a:b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/>
            </a:r>
            <a:b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539552" y="2564904"/>
            <a:ext cx="6318448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Функциональная грамотность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– это уровень образованности, который может быть достигнут учащимися за время обучения в школе, и предполагает способность человека решать стандартные жизненные задачи в различных сферах жизни.</a:t>
            </a:r>
            <a: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Palatino Linotype"/>
                <a:ea typeface="+mj-ea"/>
                <a:cs typeface="+mj-cs"/>
              </a:rPr>
              <a:t/>
            </a:r>
            <a:br>
              <a:rPr kumimoji="0" lang="ru-RU" sz="2400" b="0" i="0" u="none" strike="noStrike" kern="0" cap="none" spc="0" normalizeH="0" baseline="0" noProof="0" dirty="0" smtClean="0">
                <a:ln>
                  <a:noFill/>
                </a:ln>
                <a:solidFill>
                  <a:srgbClr val="6076B4">
                    <a:lumMod val="50000"/>
                  </a:srgbClr>
                </a:solidFill>
                <a:effectLst/>
                <a:uLnTx/>
                <a:uFillTx/>
                <a:latin typeface="Palatino Linotype"/>
                <a:ea typeface="+mj-ea"/>
                <a:cs typeface="+mj-cs"/>
              </a:rPr>
            </a:br>
            <a:endParaRPr kumimoji="0" lang="ru-RU" sz="1800" b="0" i="0" u="none" strike="noStrike" kern="0" cap="none" spc="0" normalizeH="0" baseline="0" noProof="0" dirty="0" smtClean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505681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404664"/>
            <a:ext cx="8208912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941E1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Функциональная грамотность </a:t>
            </a:r>
            <a:r>
              <a:rPr lang="ru-RU" sz="3600" dirty="0">
                <a:solidFill>
                  <a:srgbClr val="0000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– </a:t>
            </a:r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способность человека вступать в отношения с внешней средой и максимально быстро адаптироваться и функционировать в ней</a:t>
            </a:r>
            <a:r>
              <a:rPr lang="ru-RU" sz="3600" dirty="0">
                <a:solidFill>
                  <a:srgbClr val="809EC2">
                    <a:lumMod val="50000"/>
                  </a:srgbClr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</a:p>
          <a:p>
            <a:endParaRPr lang="ru-RU" sz="28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052" name="Picture 4" descr="https://monolith1.izrukvruki.ru/img/catalog/i4/0d/94/abd815286-484x1050-735103500-orig.jpg"/>
          <p:cNvPicPr>
            <a:picLocks noChangeAspect="1" noChangeArrowheads="1"/>
          </p:cNvPicPr>
          <p:nvPr/>
        </p:nvPicPr>
        <p:blipFill>
          <a:blip r:embed="rId2" cstate="print"/>
          <a:srcRect l="8580" t="22320" r="5512" b="19361"/>
          <a:stretch>
            <a:fillRect/>
          </a:stretch>
        </p:blipFill>
        <p:spPr bwMode="auto">
          <a:xfrm>
            <a:off x="683568" y="3212976"/>
            <a:ext cx="2592288" cy="3384376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19189591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2" cstate="email"/>
          <a:srcRect/>
          <a:stretch>
            <a:fillRect/>
          </a:stretch>
        </p:blipFill>
        <p:spPr bwMode="auto">
          <a:xfrm>
            <a:off x="827584" y="620688"/>
            <a:ext cx="7932839" cy="58484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xmlns="" val="5555934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404664"/>
            <a:ext cx="8424936" cy="901785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dirty="0">
                <a:solidFill>
                  <a:srgbClr val="941E1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Функциональная </a:t>
            </a:r>
            <a:r>
              <a:rPr lang="ru-RU" sz="3600" b="1" dirty="0" smtClean="0">
                <a:solidFill>
                  <a:srgbClr val="941E1E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грамотность:</a:t>
            </a:r>
            <a:endParaRPr lang="ru-RU" sz="3600" dirty="0">
              <a:solidFill>
                <a:srgbClr val="941E1E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1.Является базовым уровнем для функционирования навыков чтения и письма</a:t>
            </a: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2.Направлена на решение бытовых проблем</a:t>
            </a: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3.Обнаруживается в конкретных обстоятельствах и характеризует человека в определённой ситуации</a:t>
            </a: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4.Связана с решением стандартных, стереотипных задач</a:t>
            </a: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5.Используется в качестве оценки, </a:t>
            </a:r>
          </a:p>
          <a:p>
            <a:r>
              <a:rPr lang="ru-RU" sz="3200" dirty="0">
                <a:solidFill>
                  <a:srgbClr val="809EC2">
                    <a:lumMod val="50000"/>
                  </a:srgbClr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прежде всего взрослого населения.</a:t>
            </a:r>
          </a:p>
          <a:p>
            <a:endParaRPr lang="ru-RU" sz="3600" dirty="0">
              <a:solidFill>
                <a:srgbClr val="809EC2">
                  <a:lumMod val="50000"/>
                </a:srgbClr>
              </a:solidFill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sz="2800" dirty="0">
              <a:solidFill>
                <a:srgbClr val="000000"/>
              </a:solidFill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endParaRPr lang="ru-RU" sz="2800" dirty="0">
              <a:solidFill>
                <a:srgbClr val="000000"/>
              </a:solidFill>
              <a:latin typeface="Calibri" panose="020F0502020204030204" pitchFamily="34" charset="0"/>
              <a:cs typeface="Times New Roman" panose="02020603050405020304" pitchFamily="18" charset="0"/>
            </a:endParaRPr>
          </a:p>
          <a:p>
            <a:pPr algn="r"/>
            <a:r>
              <a:rPr lang="ru-RU" sz="2400" dirty="0">
                <a:solidFill>
                  <a:srgbClr val="444D26">
                    <a:lumMod val="75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Новый словарь методических </a:t>
            </a:r>
          </a:p>
          <a:p>
            <a:pPr algn="r"/>
            <a:r>
              <a:rPr lang="ru-RU" sz="2400" dirty="0">
                <a:solidFill>
                  <a:srgbClr val="444D26">
                    <a:lumMod val="75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терминов и понятий </a:t>
            </a:r>
          </a:p>
          <a:p>
            <a:pPr algn="r"/>
            <a:r>
              <a:rPr lang="ru-RU" sz="2400" dirty="0">
                <a:solidFill>
                  <a:srgbClr val="444D26">
                    <a:lumMod val="75000"/>
                  </a:srgbClr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(теория и практика обучения языкам</a:t>
            </a:r>
            <a:r>
              <a:rPr lang="ru-RU" sz="2400" dirty="0">
                <a:solidFill>
                  <a:srgbClr val="CC3300"/>
                </a:solidFill>
                <a:latin typeface="Calibri" panose="020F0502020204030204" pitchFamily="34" charset="0"/>
                <a:cs typeface="Times New Roman" panose="02020603050405020304" pitchFamily="18" charset="0"/>
              </a:rPr>
              <a:t>)</a:t>
            </a:r>
            <a:endParaRPr lang="ru-RU" sz="2400" dirty="0">
              <a:solidFill>
                <a:srgbClr val="CC33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60603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08720"/>
            <a:ext cx="777686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dirty="0">
                <a:solidFill>
                  <a:prstClr val="black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	</a:t>
            </a:r>
            <a:endParaRPr lang="ru-RU" sz="2400" dirty="0">
              <a:solidFill>
                <a:prstClr val="white"/>
              </a:solidFill>
            </a:endParaRPr>
          </a:p>
          <a:p>
            <a:r>
              <a:rPr lang="ru-RU" sz="2400" dirty="0">
                <a:solidFill>
                  <a:srgbClr val="941E1E"/>
                </a:solidFill>
              </a:rPr>
              <a:t> </a:t>
            </a:r>
          </a:p>
          <a:p>
            <a:endParaRPr lang="ru-RU" sz="2400" dirty="0">
              <a:solidFill>
                <a:srgbClr val="941E1E"/>
              </a:solidFill>
            </a:endParaRPr>
          </a:p>
        </p:txBody>
      </p:sp>
      <p:sp>
        <p:nvSpPr>
          <p:cNvPr id="16" name="Скругленный прямоугольник 15"/>
          <p:cNvSpPr/>
          <p:nvPr/>
        </p:nvSpPr>
        <p:spPr>
          <a:xfrm>
            <a:off x="4860032" y="4509120"/>
            <a:ext cx="3960440" cy="626368"/>
          </a:xfrm>
          <a:prstGeom prst="roundRect">
            <a:avLst/>
          </a:prstGeom>
          <a:ln>
            <a:solidFill>
              <a:srgbClr val="FDF4FE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941E1E"/>
                </a:solidFill>
              </a:rPr>
              <a:t>Читательская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4644008" y="5445224"/>
            <a:ext cx="4248472" cy="626368"/>
          </a:xfrm>
          <a:prstGeom prst="roundRect">
            <a:avLst/>
          </a:prstGeom>
          <a:ln>
            <a:solidFill>
              <a:srgbClr val="FDF4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941E1E"/>
                </a:solidFill>
              </a:rPr>
              <a:t>Естественно-научная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572000" y="3573016"/>
            <a:ext cx="4572000" cy="626368"/>
          </a:xfrm>
          <a:prstGeom prst="roundRect">
            <a:avLst/>
          </a:prstGeom>
          <a:ln>
            <a:solidFill>
              <a:srgbClr val="FDF4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941E1E"/>
                </a:solidFill>
              </a:rPr>
              <a:t>Глобальные компетенции</a:t>
            </a:r>
          </a:p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sp>
        <p:nvSpPr>
          <p:cNvPr id="20" name="Скругленный прямоугольник 19"/>
          <p:cNvSpPr/>
          <p:nvPr/>
        </p:nvSpPr>
        <p:spPr>
          <a:xfrm>
            <a:off x="4860032" y="2602361"/>
            <a:ext cx="4176464" cy="626368"/>
          </a:xfrm>
          <a:prstGeom prst="roundRect">
            <a:avLst/>
          </a:prstGeom>
          <a:ln>
            <a:solidFill>
              <a:srgbClr val="FDF4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941E1E"/>
                </a:solidFill>
              </a:rPr>
              <a:t>Критическое мышление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21" name="Скругленный прямоугольник 20"/>
          <p:cNvSpPr/>
          <p:nvPr/>
        </p:nvSpPr>
        <p:spPr>
          <a:xfrm>
            <a:off x="4860032" y="1700808"/>
            <a:ext cx="3960440" cy="626368"/>
          </a:xfrm>
          <a:prstGeom prst="roundRect">
            <a:avLst/>
          </a:prstGeom>
          <a:ln>
            <a:solidFill>
              <a:srgbClr val="FDF4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941E1E"/>
                </a:solidFill>
              </a:rPr>
              <a:t>Финансовая</a:t>
            </a: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4932040" y="764704"/>
            <a:ext cx="3888432" cy="626368"/>
          </a:xfrm>
          <a:prstGeom prst="roundRect">
            <a:avLst/>
          </a:prstGeom>
          <a:ln>
            <a:solidFill>
              <a:srgbClr val="FDF4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>
                <a:solidFill>
                  <a:srgbClr val="941E1E"/>
                </a:solidFill>
              </a:rPr>
              <a:t>Математическая</a:t>
            </a:r>
            <a:endParaRPr lang="ru-RU" sz="2800" dirty="0">
              <a:solidFill>
                <a:prstClr val="white"/>
              </a:solidFill>
            </a:endParaRP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323528" y="3068960"/>
            <a:ext cx="3744416" cy="1130424"/>
          </a:xfrm>
          <a:prstGeom prst="roundRect">
            <a:avLst/>
          </a:prstGeom>
          <a:solidFill>
            <a:srgbClr val="FDF4FE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400" b="1" dirty="0">
                <a:solidFill>
                  <a:srgbClr val="941E1E"/>
                </a:solidFill>
              </a:rPr>
              <a:t>ФУНКЦИОНАЛЬНАЯ ГРАМОТНОСТЬ </a:t>
            </a:r>
          </a:p>
          <a:p>
            <a:pPr algn="ctr"/>
            <a:endParaRPr lang="ru-RU" dirty="0">
              <a:solidFill>
                <a:prstClr val="white"/>
              </a:solidFill>
            </a:endParaRPr>
          </a:p>
        </p:txBody>
      </p:sp>
      <p:cxnSp>
        <p:nvCxnSpPr>
          <p:cNvPr id="76" name="Прямая со стрелкой 75"/>
          <p:cNvCxnSpPr>
            <a:stCxn id="24" idx="0"/>
            <a:endCxn id="22" idx="1"/>
          </p:cNvCxnSpPr>
          <p:nvPr/>
        </p:nvCxnSpPr>
        <p:spPr>
          <a:xfrm flipV="1">
            <a:off x="2195736" y="1077888"/>
            <a:ext cx="2736304" cy="1991072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Прямая со стрелкой 78"/>
          <p:cNvCxnSpPr>
            <a:stCxn id="24" idx="2"/>
            <a:endCxn id="17" idx="1"/>
          </p:cNvCxnSpPr>
          <p:nvPr/>
        </p:nvCxnSpPr>
        <p:spPr>
          <a:xfrm>
            <a:off x="2195736" y="4199384"/>
            <a:ext cx="2448272" cy="155902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Прямая со стрелкой 3"/>
          <p:cNvCxnSpPr>
            <a:stCxn id="24" idx="0"/>
            <a:endCxn id="21" idx="1"/>
          </p:cNvCxnSpPr>
          <p:nvPr/>
        </p:nvCxnSpPr>
        <p:spPr>
          <a:xfrm flipV="1">
            <a:off x="2195736" y="2013992"/>
            <a:ext cx="2664296" cy="1054968"/>
          </a:xfrm>
          <a:prstGeom prst="straightConnector1">
            <a:avLst/>
          </a:prstGeom>
          <a:ln>
            <a:solidFill>
              <a:srgbClr val="941E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Прямая со стрелкой 5"/>
          <p:cNvCxnSpPr>
            <a:stCxn id="24" idx="0"/>
            <a:endCxn id="24" idx="0"/>
          </p:cNvCxnSpPr>
          <p:nvPr/>
        </p:nvCxnSpPr>
        <p:spPr>
          <a:xfrm>
            <a:off x="2195736" y="3068960"/>
            <a:ext cx="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>
            <a:stCxn id="24" idx="0"/>
            <a:endCxn id="20" idx="1"/>
          </p:cNvCxnSpPr>
          <p:nvPr/>
        </p:nvCxnSpPr>
        <p:spPr>
          <a:xfrm flipV="1">
            <a:off x="2195736" y="2915545"/>
            <a:ext cx="2664296" cy="153415"/>
          </a:xfrm>
          <a:prstGeom prst="straightConnector1">
            <a:avLst/>
          </a:prstGeom>
          <a:ln>
            <a:solidFill>
              <a:srgbClr val="941E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Прямая со стрелкой 24"/>
          <p:cNvCxnSpPr>
            <a:endCxn id="19" idx="1"/>
          </p:cNvCxnSpPr>
          <p:nvPr/>
        </p:nvCxnSpPr>
        <p:spPr>
          <a:xfrm>
            <a:off x="4067944" y="3767336"/>
            <a:ext cx="504056" cy="118864"/>
          </a:xfrm>
          <a:prstGeom prst="straightConnector1">
            <a:avLst/>
          </a:prstGeom>
          <a:ln>
            <a:solidFill>
              <a:srgbClr val="941E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 стрелкой 26"/>
          <p:cNvCxnSpPr>
            <a:stCxn id="24" idx="2"/>
            <a:endCxn id="16" idx="1"/>
          </p:cNvCxnSpPr>
          <p:nvPr/>
        </p:nvCxnSpPr>
        <p:spPr>
          <a:xfrm>
            <a:off x="2195736" y="4199384"/>
            <a:ext cx="2664296" cy="622920"/>
          </a:xfrm>
          <a:prstGeom prst="straightConnector1">
            <a:avLst/>
          </a:prstGeom>
          <a:ln>
            <a:solidFill>
              <a:srgbClr val="941E1E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886278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7544" y="332656"/>
            <a:ext cx="8352928" cy="662473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22141911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1028343"/>
            <a:ext cx="8352928" cy="39395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b="1" i="1" dirty="0"/>
          </a:p>
          <a:p>
            <a:pPr algn="just"/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Естественно-научная грамотность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– это способность человека занимать активную гражданскую позицию по вопросам, связанным с развитием естественных наук и применением их достижений, его готовность интересоваться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естественно-научными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идеями.</a:t>
            </a:r>
          </a:p>
          <a:p>
            <a:pPr algn="just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Естественно-научно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грамотный человек стремится участвовать в аргументированном обсуждении проблем, имеющим отношение к естественным наукам и технологиям, что требует от него следующих компетенций: научно объяснять явления; понимать особенности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естественно-научного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исследования; научно интерпретировать данные и использовать доказательства для получения выводов.</a:t>
            </a:r>
          </a:p>
        </p:txBody>
      </p:sp>
    </p:spTree>
    <p:extLst>
      <p:ext uri="{BB962C8B-B14F-4D97-AF65-F5344CB8AC3E}">
        <p14:creationId xmlns:p14="http://schemas.microsoft.com/office/powerpoint/2010/main" xmlns="" val="41536265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755576" y="548680"/>
            <a:ext cx="7128792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Главная цель </a:t>
            </a:r>
            <a:r>
              <a:rPr lang="ru-RU" sz="20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естественно-научного образования –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естественно-научная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грамотность, для достижения которой изучение естественных наук должно осуществляться на основе научного метода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познания.</a:t>
            </a:r>
            <a:endParaRPr lang="ru-RU" sz="2000" dirty="0">
              <a:solidFill>
                <a:schemeClr val="bg1"/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2132856"/>
            <a:ext cx="4572000" cy="3139321"/>
          </a:xfrm>
          <a:prstGeom prst="rect">
            <a:avLst/>
          </a:prstGeom>
        </p:spPr>
        <p:txBody>
          <a:bodyPr>
            <a:spAutoFit/>
          </a:bodyPr>
          <a:lstStyle/>
          <a:p>
            <a:pPr lvl="0" algn="ctr">
              <a:spcBef>
                <a:spcPct val="20000"/>
              </a:spcBef>
              <a:buClr>
                <a:srgbClr val="0BD0D9"/>
              </a:buClr>
              <a:buSzPct val="95000"/>
            </a:pP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Задача </a:t>
            </a:r>
            <a:r>
              <a:rPr lang="ru-RU" b="1" i="1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педагога:</a:t>
            </a:r>
            <a: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b="1" i="1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для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оценки уровня </a:t>
            </a:r>
            <a:r>
              <a:rPr lang="ru-RU" dirty="0" smtClean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естественно-научной  </a:t>
            </a:r>
            <a:r>
              <a:rPr lang="ru-RU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грамотности своих учеников учителю необходимо дать им нетипичные задания, в которых предлагается рассмотреть некоторые проблемы из реальной жизни. Решение этих задач, как правило, требует применения знаний в незнакомой ситуации, поиска новых решений или способов действий, т.е. требует творческой активности.</a:t>
            </a:r>
          </a:p>
        </p:txBody>
      </p:sp>
    </p:spTree>
    <p:extLst>
      <p:ext uri="{BB962C8B-B14F-4D97-AF65-F5344CB8AC3E}">
        <p14:creationId xmlns:p14="http://schemas.microsoft.com/office/powerpoint/2010/main" xmlns="" val="38352520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ru-RU" dirty="0" smtClean="0">
                <a:solidFill>
                  <a:schemeClr val="bg1"/>
                </a:solidFill>
              </a:rPr>
              <a:t>Уровни ЕНГ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/>
        <p:txBody>
          <a:bodyPr numCol="2">
            <a:normAutofit/>
          </a:bodyPr>
          <a:lstStyle/>
          <a:p>
            <a:pPr marL="0" indent="0">
              <a:buNone/>
            </a:pPr>
            <a:r>
              <a:rPr lang="ru-RU" sz="1800" dirty="0" smtClean="0">
                <a:solidFill>
                  <a:srgbClr val="C00000"/>
                </a:solidFill>
                <a:latin typeface="Times New Roman" pitchFamily="18" charset="0"/>
                <a:cs typeface="Times New Roman" pitchFamily="18" charset="0"/>
              </a:rPr>
              <a:t>Воспроизведение простых знаний (терминов, понятий, фактов), умение приводить примеры явлений и формулировать выводы.</a:t>
            </a: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0B050"/>
                </a:solidFill>
                <a:latin typeface="Times New Roman" pitchFamily="18" charset="0"/>
                <a:cs typeface="Times New Roman" pitchFamily="18" charset="0"/>
              </a:rPr>
              <a:t>Использование естественно-научных знаний для объяснения отдельных явлений, выявление вопросов, на которые могла бы ответить наука.</a:t>
            </a:r>
          </a:p>
          <a:p>
            <a:pPr marL="0" indent="0"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Объяснение явлений на основе их моделей, анализ результатов проведенных исследований, сравнение данных, научная аргументация своей позиции, оценка различных точек зрения</a:t>
            </a:r>
            <a:endParaRPr lang="ru-RU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Объект 4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xmlns="" val="2934010899"/>
              </p:ext>
            </p:extLst>
          </p:nvPr>
        </p:nvGraphicFramePr>
        <p:xfrm>
          <a:off x="4981972" y="1543512"/>
          <a:ext cx="3736975" cy="3956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xmlns="" val="2498730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650670"/>
            <a:ext cx="8229600" cy="720930"/>
          </a:xfrm>
        </p:spPr>
        <p:txBody>
          <a:bodyPr>
            <a:normAutofit/>
          </a:bodyPr>
          <a:lstStyle/>
          <a:p>
            <a:pPr algn="ctr"/>
            <a:r>
              <a:rPr lang="ru-RU" sz="3200" dirty="0" smtClean="0">
                <a:solidFill>
                  <a:schemeClr val="bg1"/>
                </a:solidFill>
              </a:rPr>
              <a:t>Основные умения ЕНГ</a:t>
            </a:r>
            <a:endParaRPr lang="ru-RU" sz="3200" dirty="0">
              <a:solidFill>
                <a:schemeClr val="bg1"/>
              </a:solidFill>
            </a:endParaRPr>
          </a:p>
        </p:txBody>
      </p:sp>
      <p:sp>
        <p:nvSpPr>
          <p:cNvPr id="5" name="Объект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4572000"/>
          </a:xfrm>
        </p:spPr>
        <p:txBody>
          <a:bodyPr numCol="2">
            <a:normAutofit/>
          </a:bodyPr>
          <a:lstStyle/>
          <a:p>
            <a:pPr marL="0" indent="0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Объяснять</a:t>
            </a: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endParaRPr lang="ru-RU" sz="2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Исследовать</a:t>
            </a:r>
          </a:p>
          <a:p>
            <a:pPr marL="0" indent="0">
              <a:buNone/>
            </a:pPr>
            <a:endParaRPr lang="ru-RU" sz="2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Проанализировать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данные и </a:t>
            </a:r>
          </a:p>
          <a:p>
            <a:pPr marL="0" indent="0">
              <a:buNone/>
            </a:pPr>
            <a:r>
              <a:rPr lang="ru-RU" sz="2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сделать вывод     </a:t>
            </a:r>
          </a:p>
          <a:p>
            <a:pPr marL="0" indent="0">
              <a:buNone/>
            </a:pPr>
            <a:endParaRPr lang="ru-RU" sz="1400" dirty="0" smtClean="0">
              <a:solidFill>
                <a:schemeClr val="bg1"/>
              </a:solidFill>
            </a:endParaRPr>
          </a:p>
          <a:p>
            <a:pPr marL="0" indent="0">
              <a:buNone/>
            </a:pPr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Объяснение или описание явлений на основе имеющихся научных знаний, а также прогнозируемых явлений</a:t>
            </a:r>
          </a:p>
          <a:p>
            <a:pPr marL="0" indent="0">
              <a:buNone/>
            </a:pPr>
            <a:endParaRPr lang="ru-RU" sz="18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Распознавание научных вопросов и применение методов естественно-научного исследования </a:t>
            </a:r>
          </a:p>
          <a:p>
            <a:pPr marL="0" indent="0">
              <a:buNone/>
            </a:pPr>
            <a:endParaRPr lang="ru-RU" sz="1800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>
              <a:buNone/>
            </a:pPr>
            <a:r>
              <a:rPr lang="ru-RU" sz="18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Интерпретация данных и использование           научных доказательств для получения выводов     </a:t>
            </a:r>
            <a:r>
              <a:rPr lang="ru-RU" sz="1600" dirty="0" smtClean="0">
                <a:solidFill>
                  <a:schemeClr val="bg1"/>
                </a:solidFill>
              </a:rPr>
              <a:t>                                                                                                                                                           </a:t>
            </a:r>
            <a:endParaRPr lang="ru-RU" sz="1600" dirty="0">
              <a:solidFill>
                <a:schemeClr val="bg1"/>
              </a:solidFill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2915816" y="1913999"/>
            <a:ext cx="13384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Стрелка вправо 6"/>
          <p:cNvSpPr/>
          <p:nvPr/>
        </p:nvSpPr>
        <p:spPr>
          <a:xfrm>
            <a:off x="2915816" y="3092203"/>
            <a:ext cx="13384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трелка вправо 7"/>
          <p:cNvSpPr/>
          <p:nvPr/>
        </p:nvSpPr>
        <p:spPr>
          <a:xfrm>
            <a:off x="2915816" y="4479347"/>
            <a:ext cx="1338448" cy="48463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1312646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xmlns="" val="3454343223"/>
              </p:ext>
            </p:extLst>
          </p:nvPr>
        </p:nvGraphicFramePr>
        <p:xfrm>
          <a:off x="457200" y="1524000"/>
          <a:ext cx="8229600" cy="471331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43200">
                  <a:extLst>
                    <a:ext uri="{9D8B030D-6E8A-4147-A177-3AD203B41FA5}">
                      <a16:colId xmlns:a16="http://schemas.microsoft.com/office/drawing/2014/main" xmlns="" val="4091743863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1700581751"/>
                    </a:ext>
                  </a:extLst>
                </a:gridCol>
                <a:gridCol w="2743200">
                  <a:extLst>
                    <a:ext uri="{9D8B030D-6E8A-4147-A177-3AD203B41FA5}">
                      <a16:colId xmlns:a16="http://schemas.microsoft.com/office/drawing/2014/main" xmlns="" val="227009394"/>
                    </a:ext>
                  </a:extLst>
                </a:gridCol>
              </a:tblGrid>
              <a:tr h="515850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5–6 класс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7–8 класс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solidFill>
                            <a:schemeClr val="bg1"/>
                          </a:solidFill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9 класс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1553687533"/>
                  </a:ext>
                </a:extLst>
              </a:tr>
              <a:tr h="4197462"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находить 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 извлекать информацию о естественнонаучных явлениях в разных источниках информации и различном контексте, объяснять и описывать естественнонаучные явления на основе имеющихся научных знаний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распознавать и исследовать местные, национальные, глобальные естественнонаучные проблемы в различном контексте.</a:t>
                      </a: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800" dirty="0" smtClean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интерпретировать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, оценивать, делать выводы и строить прогнозы о личных, местных, национальных, глобальных естественнонаучных проблемах в различном контексте в рамках </a:t>
                      </a:r>
                      <a:r>
                        <a:rPr lang="ru-RU" sz="1800" dirty="0" err="1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метапредметного</a:t>
                      </a:r>
                      <a:r>
                        <a:rPr lang="ru-RU" sz="1800" dirty="0">
                          <a:effectLst/>
                          <a:latin typeface="Times New Roman" pitchFamily="18" charset="0"/>
                          <a:cs typeface="Times New Roman" pitchFamily="18" charset="0"/>
                        </a:rPr>
                        <a:t> содержания.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xmlns="" val="853740954"/>
                  </a:ext>
                </a:extLst>
              </a:tr>
            </a:tbl>
          </a:graphicData>
        </a:graphic>
      </p:graphicFrame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3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Умения обучающихся 5-9 классов </a:t>
            </a:r>
            <a:r>
              <a:rPr lang="ru-RU" sz="32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естественно-научной </a:t>
            </a:r>
            <a:r>
              <a:rPr lang="ru-RU" sz="32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грамотности</a:t>
            </a:r>
            <a:endParaRPr lang="ru-RU" sz="32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963324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Характеристика </a:t>
            </a:r>
            <a:r>
              <a:rPr lang="ru-RU" sz="2800" b="1" i="1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заданий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4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</a:rPr>
              <a:t> </a:t>
            </a:r>
          </a:p>
          <a:p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Задания должны содержать как текстовую информацию, так и информации в виде таблиц, диаграмм, графиков, рисунков, схем («</a:t>
            </a:r>
            <a:r>
              <a:rPr lang="ru-RU" sz="4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несплошные</a:t>
            </a:r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» тексты);</a:t>
            </a:r>
          </a:p>
          <a:p>
            <a:pPr marL="0" indent="0">
              <a:buNone/>
            </a:pPr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Задания должны быть основаны на материале из разных предметных областей (для выполнения надо интегрировать разные знания и использовать </a:t>
            </a:r>
            <a:r>
              <a:rPr lang="ru-RU" sz="4200" dirty="0" err="1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общеучебные</a:t>
            </a:r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умения);</a:t>
            </a:r>
          </a:p>
          <a:p>
            <a:pPr marL="0" indent="0">
              <a:buNone/>
            </a:pPr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заданиях может быть не ясно, к какой области знаний надо обратиться, чтобы определить способ действий или информацию для постановки и решения проблемы;</a:t>
            </a:r>
          </a:p>
          <a:p>
            <a:pPr marL="0" indent="0">
              <a:buNone/>
            </a:pPr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Задания могут требовать привлечения дополнительной информации или, напротив, содержать избыточную информацию </a:t>
            </a:r>
            <a:r>
              <a:rPr lang="ru-RU" sz="4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и «</a:t>
            </a:r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лишние данные»;</a:t>
            </a:r>
          </a:p>
          <a:p>
            <a:pPr marL="0" indent="0">
              <a:buNone/>
            </a:pPr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sz="42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Задания должны быть комплексными и структурированными, состоящими из нескольких взаимосвязанных </a:t>
            </a:r>
            <a:r>
              <a:rPr lang="ru-RU" sz="42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вопросов.</a:t>
            </a:r>
            <a:endParaRPr lang="ru-RU" sz="4200" dirty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168728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формируется не по предметному принципу, а относится к одному из контекстов</a:t>
            </a: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Контекстом можно назвать тематическую область, к которой относится </a:t>
            </a:r>
            <a:endParaRPr lang="ru-RU" dirty="0" smtClean="0">
              <a:solidFill>
                <a:schemeClr val="bg1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ctr">
              <a:buNone/>
            </a:pPr>
            <a:r>
              <a:rPr lang="ru-RU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описанная </a:t>
            </a: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в задании проблемная ситуация. </a:t>
            </a:r>
          </a:p>
          <a:p>
            <a:pPr marL="0" indent="0" algn="ctr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Например, в PISA эти ситуации группируются по следующим контекстам: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здоровье;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природные ресурсы;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окружающая среда;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опасности и риски;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связь науки и технологий.</a:t>
            </a:r>
          </a:p>
          <a:p>
            <a:pPr marL="0" indent="0">
              <a:buNone/>
            </a:pPr>
            <a:r>
              <a:rPr lang="ru-RU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800" b="1" i="1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Содержание каждого задания</a:t>
            </a:r>
            <a:endParaRPr lang="ru-RU" sz="28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xmlns="" val="1448906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Для развития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естественно-научной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грамотности школьников необходимо включать в содержание любой темы школьного курса географии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, биологии и химии задания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на развитие </a:t>
            </a:r>
            <a:r>
              <a:rPr lang="ru-RU" sz="2000" dirty="0" smtClean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общеучебных </a:t>
            </a:r>
            <a:r>
              <a:rPr lang="ru-RU" sz="2000" dirty="0">
                <a:solidFill>
                  <a:schemeClr val="bg1"/>
                </a:solidFill>
                <a:latin typeface="Times New Roman" pitchFamily="18" charset="0"/>
                <a:cs typeface="Times New Roman" pitchFamily="18" charset="0"/>
              </a:rPr>
              <a:t>умений и навыков </a:t>
            </a: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2915816" y="1628800"/>
            <a:ext cx="3816424" cy="864096"/>
          </a:xfrm>
          <a:custGeom>
            <a:avLst/>
            <a:gdLst>
              <a:gd name="connsiteX0" fmla="*/ 0 w 2571749"/>
              <a:gd name="connsiteY0" fmla="*/ 0 h 1507930"/>
              <a:gd name="connsiteX1" fmla="*/ 2571749 w 2571749"/>
              <a:gd name="connsiteY1" fmla="*/ 0 h 1507930"/>
              <a:gd name="connsiteX2" fmla="*/ 2571749 w 2571749"/>
              <a:gd name="connsiteY2" fmla="*/ 1507930 h 1507930"/>
              <a:gd name="connsiteX3" fmla="*/ 0 w 2571749"/>
              <a:gd name="connsiteY3" fmla="*/ 1507930 h 1507930"/>
              <a:gd name="connsiteX4" fmla="*/ 0 w 2571749"/>
              <a:gd name="connsiteY4" fmla="*/ 0 h 15079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07930">
                <a:moveTo>
                  <a:pt x="0" y="0"/>
                </a:moveTo>
                <a:lnTo>
                  <a:pt x="2571749" y="0"/>
                </a:lnTo>
                <a:lnTo>
                  <a:pt x="2571749" y="1507930"/>
                </a:lnTo>
                <a:lnTo>
                  <a:pt x="0" y="150793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228600" tIns="228600" rIns="228600" bIns="228600" numCol="1" spcCol="1270" anchor="ctr" anchorCtr="0">
            <a:noAutofit/>
          </a:bodyPr>
          <a:lstStyle/>
          <a:p>
            <a:pPr lvl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На формирование умений и навыков </a:t>
            </a:r>
            <a:endParaRPr lang="ru-RU" sz="20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3937627" y="3244334"/>
            <a:ext cx="166519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dirty="0"/>
              <a:t> </a:t>
            </a:r>
            <a:r>
              <a:rPr lang="ru-RU" sz="2400" b="1" dirty="0">
                <a:solidFill>
                  <a:schemeClr val="bg1"/>
                </a:solidFill>
              </a:rPr>
              <a:t>МОДЕЛИ</a:t>
            </a:r>
          </a:p>
        </p:txBody>
      </p:sp>
      <p:sp>
        <p:nvSpPr>
          <p:cNvPr id="9" name="Полилиния 8"/>
          <p:cNvSpPr/>
          <p:nvPr/>
        </p:nvSpPr>
        <p:spPr>
          <a:xfrm>
            <a:off x="493493" y="2750096"/>
            <a:ext cx="2571749" cy="1326332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228600" tIns="228600" rIns="228600" bIns="228600" numCol="1" spcCol="1270" anchor="ctr" anchorCtr="0">
            <a:noAutofit/>
          </a:bodyPr>
          <a:lstStyle/>
          <a:p>
            <a:pPr lvl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 формирование знания учебного материала </a:t>
            </a:r>
            <a:endParaRPr lang="ru-RU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Полилиния 9"/>
          <p:cNvSpPr/>
          <p:nvPr/>
        </p:nvSpPr>
        <p:spPr>
          <a:xfrm>
            <a:off x="6382356" y="2812000"/>
            <a:ext cx="2571749" cy="1326332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228600" tIns="228600" rIns="228600" bIns="228600" numCol="1" spcCol="1270" anchor="ctr" anchorCtr="0">
            <a:noAutofit/>
          </a:bodyPr>
          <a:lstStyle/>
          <a:p>
            <a:pPr lvl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 развитие внимания </a:t>
            </a:r>
            <a:endParaRPr lang="ru-RU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Полилиния 10"/>
          <p:cNvSpPr/>
          <p:nvPr/>
        </p:nvSpPr>
        <p:spPr>
          <a:xfrm>
            <a:off x="1629941" y="4581128"/>
            <a:ext cx="2571749" cy="1326332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228600" tIns="228600" rIns="228600" bIns="228600" numCol="1" spcCol="1270" anchor="ctr" anchorCtr="0">
            <a:noAutofit/>
          </a:bodyPr>
          <a:lstStyle/>
          <a:p>
            <a:pPr lvl="0" algn="ctr" defTabSz="2667000">
              <a:lnSpc>
                <a:spcPct val="90000"/>
              </a:lnSpc>
              <a:spcBef>
                <a:spcPct val="0"/>
              </a:spcBef>
              <a:spcAft>
                <a:spcPct val="35000"/>
              </a:spcAft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На развитие мировоззрения </a:t>
            </a:r>
            <a:endParaRPr lang="ru-RU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Полилиния 11"/>
          <p:cNvSpPr/>
          <p:nvPr/>
        </p:nvSpPr>
        <p:spPr>
          <a:xfrm>
            <a:off x="5166527" y="4490356"/>
            <a:ext cx="2571749" cy="1326332"/>
          </a:xfrm>
          <a:custGeom>
            <a:avLst/>
            <a:gdLst>
              <a:gd name="connsiteX0" fmla="*/ 0 w 2571749"/>
              <a:gd name="connsiteY0" fmla="*/ 0 h 1543050"/>
              <a:gd name="connsiteX1" fmla="*/ 2571749 w 2571749"/>
              <a:gd name="connsiteY1" fmla="*/ 0 h 1543050"/>
              <a:gd name="connsiteX2" fmla="*/ 2571749 w 2571749"/>
              <a:gd name="connsiteY2" fmla="*/ 1543050 h 1543050"/>
              <a:gd name="connsiteX3" fmla="*/ 0 w 2571749"/>
              <a:gd name="connsiteY3" fmla="*/ 1543050 h 1543050"/>
              <a:gd name="connsiteX4" fmla="*/ 0 w 2571749"/>
              <a:gd name="connsiteY4" fmla="*/ 0 h 15430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71749" h="1543050">
                <a:moveTo>
                  <a:pt x="0" y="0"/>
                </a:moveTo>
                <a:lnTo>
                  <a:pt x="2571749" y="0"/>
                </a:lnTo>
                <a:lnTo>
                  <a:pt x="2571749" y="1543050"/>
                </a:lnTo>
                <a:lnTo>
                  <a:pt x="0" y="1543050"/>
                </a:lnTo>
                <a:lnTo>
                  <a:pt x="0" y="0"/>
                </a:lnTo>
                <a:close/>
              </a:path>
            </a:pathLst>
          </a:cu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spcFirstLastPara="0" vert="horz" wrap="square" lIns="228600" tIns="228600" rIns="228600" bIns="228600" numCol="1" spcCol="1270" anchor="ctr" anchorCtr="0">
            <a:noAutofit/>
          </a:bodyPr>
          <a:lstStyle/>
          <a:p>
            <a:pPr algn="ctr"/>
            <a:r>
              <a:rPr lang="ru-RU" dirty="0">
                <a:latin typeface="Times New Roman" pitchFamily="18" charset="0"/>
                <a:cs typeface="Times New Roman" pitchFamily="18" charset="0"/>
              </a:rPr>
              <a:t>На формирование понимания изучаемого материала</a:t>
            </a:r>
          </a:p>
        </p:txBody>
      </p:sp>
      <p:cxnSp>
        <p:nvCxnSpPr>
          <p:cNvPr id="13" name="Прямая со стрелкой 12"/>
          <p:cNvCxnSpPr/>
          <p:nvPr/>
        </p:nvCxnSpPr>
        <p:spPr>
          <a:xfrm flipV="1">
            <a:off x="4716016" y="2644645"/>
            <a:ext cx="0" cy="45910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Прямая со стрелкой 13"/>
          <p:cNvCxnSpPr/>
          <p:nvPr/>
        </p:nvCxnSpPr>
        <p:spPr>
          <a:xfrm flipH="1">
            <a:off x="3328696" y="3429000"/>
            <a:ext cx="503920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Прямая со стрелкой 16"/>
          <p:cNvCxnSpPr/>
          <p:nvPr/>
        </p:nvCxnSpPr>
        <p:spPr>
          <a:xfrm flipH="1">
            <a:off x="3759142" y="3866261"/>
            <a:ext cx="269969" cy="2776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Прямая со стрелкой 17"/>
          <p:cNvCxnSpPr/>
          <p:nvPr/>
        </p:nvCxnSpPr>
        <p:spPr>
          <a:xfrm>
            <a:off x="5630762" y="3488689"/>
            <a:ext cx="598778" cy="58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 стрелкой 22"/>
          <p:cNvCxnSpPr/>
          <p:nvPr/>
        </p:nvCxnSpPr>
        <p:spPr>
          <a:xfrm>
            <a:off x="5418487" y="3827005"/>
            <a:ext cx="224432" cy="31354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26233742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67544" y="0"/>
            <a:ext cx="7344816" cy="5929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1600" dirty="0">
              <a:solidFill>
                <a:srgbClr val="000000"/>
              </a:solidFill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endParaRPr lang="ru-RU" sz="2800" dirty="0">
              <a:latin typeface="Times New Roman"/>
              <a:ea typeface="Times New Roman"/>
            </a:endParaRPr>
          </a:p>
          <a:p>
            <a:pPr indent="360680" algn="just">
              <a:spcAft>
                <a:spcPts val="0"/>
              </a:spcAft>
            </a:pPr>
            <a:r>
              <a:rPr lang="ru-RU" sz="2800" dirty="0">
                <a:solidFill>
                  <a:srgbClr val="000000"/>
                </a:solidFill>
                <a:latin typeface="Times New Roman"/>
                <a:ea typeface="Times New Roman"/>
              </a:rPr>
              <a:t>Современная школа – это частица жизни, где ученик готовится не только к будущему, но и воспитывается жизнью, он учится решать любые проблемы, учится превращать информацию в знания, а знания применять на практике. Школа должна помочь ребятам войти в мир реальных человеческих отношений и научить их жить в современном обществе. Перед учителем стоит огромная задача. Ему предстоит вместе с детьми пройти долгий и трудный путь в «завтра».</a:t>
            </a:r>
            <a:endParaRPr lang="ru-RU" sz="2800" dirty="0">
              <a:latin typeface="Times New Roman"/>
              <a:ea typeface="Times New Roman"/>
            </a:endParaRPr>
          </a:p>
          <a:p>
            <a:pPr algn="just">
              <a:lnSpc>
                <a:spcPct val="115000"/>
              </a:lnSpc>
              <a:spcAft>
                <a:spcPts val="0"/>
              </a:spcAft>
            </a:pPr>
            <a:r>
              <a:rPr lang="ru-RU" dirty="0">
                <a:solidFill>
                  <a:srgbClr val="000000"/>
                </a:solidFill>
                <a:latin typeface="Times New Roman"/>
                <a:ea typeface="Times New Roman"/>
              </a:rPr>
              <a:t> </a:t>
            </a:r>
            <a:endParaRPr lang="ru-RU" sz="16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583010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67544" y="548680"/>
            <a:ext cx="8208912" cy="48320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Aft>
                <a:spcPts val="0"/>
              </a:spcAft>
            </a:pPr>
            <a:r>
              <a:rPr lang="ru-RU" sz="4400" b="1" dirty="0">
                <a:solidFill>
                  <a:srgbClr val="C00000"/>
                </a:solidFill>
                <a:latin typeface="Times New Roman"/>
                <a:ea typeface="Times New Roman"/>
              </a:rPr>
              <a:t>«Мои ученики будут узнавать новое не от меня. Они будут открывать это новое сами.</a:t>
            </a:r>
            <a:endParaRPr lang="ru-RU" sz="44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r">
              <a:spcAft>
                <a:spcPts val="0"/>
              </a:spcAft>
            </a:pPr>
            <a:r>
              <a:rPr lang="ru-RU" sz="4400" b="1" dirty="0">
                <a:solidFill>
                  <a:srgbClr val="C00000"/>
                </a:solidFill>
                <a:latin typeface="Times New Roman"/>
                <a:ea typeface="Times New Roman"/>
              </a:rPr>
              <a:t>Моя задача- помочь им раскрыться и развить собственные идеи»</a:t>
            </a:r>
            <a:endParaRPr lang="ru-RU" sz="4400" dirty="0">
              <a:solidFill>
                <a:srgbClr val="C00000"/>
              </a:solidFill>
              <a:latin typeface="Times New Roman"/>
              <a:ea typeface="Times New Roman"/>
            </a:endParaRPr>
          </a:p>
          <a:p>
            <a:pPr algn="r">
              <a:spcAft>
                <a:spcPts val="0"/>
              </a:spcAft>
            </a:pPr>
            <a:r>
              <a:rPr lang="ru-RU" sz="4400" i="1" dirty="0">
                <a:solidFill>
                  <a:srgbClr val="C00000"/>
                </a:solidFill>
                <a:latin typeface="Times New Roman"/>
                <a:ea typeface="Times New Roman"/>
              </a:rPr>
              <a:t>И.Г</a:t>
            </a:r>
            <a:r>
              <a:rPr lang="ru-RU" sz="4400" i="1" dirty="0" smtClean="0">
                <a:solidFill>
                  <a:srgbClr val="C00000"/>
                </a:solidFill>
                <a:latin typeface="Times New Roman"/>
                <a:ea typeface="Times New Roman"/>
              </a:rPr>
              <a:t>. Песталоцци</a:t>
            </a:r>
            <a:endParaRPr lang="ru-RU" sz="4400" i="1" dirty="0">
              <a:solidFill>
                <a:srgbClr val="C00000"/>
              </a:solidFill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7500197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_rels/them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2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5_Бумажная">
  <a:themeElements>
    <a:clrScheme name="Бумажная">
      <a:dk1>
        <a:sysClr val="windowText" lastClr="000000"/>
      </a:dk1>
      <a:lt1>
        <a:sysClr val="window" lastClr="FFFFFF"/>
      </a:lt1>
      <a:dk2>
        <a:srgbClr val="444D26"/>
      </a:dk2>
      <a:lt2>
        <a:srgbClr val="FEFAC9"/>
      </a:lt2>
      <a:accent1>
        <a:srgbClr val="A5B592"/>
      </a:accent1>
      <a:accent2>
        <a:srgbClr val="F3A447"/>
      </a:accent2>
      <a:accent3>
        <a:srgbClr val="E7BC29"/>
      </a:accent3>
      <a:accent4>
        <a:srgbClr val="D092A7"/>
      </a:accent4>
      <a:accent5>
        <a:srgbClr val="9C85C0"/>
      </a:accent5>
      <a:accent6>
        <a:srgbClr val="809EC2"/>
      </a:accent6>
      <a:hlink>
        <a:srgbClr val="8E58B6"/>
      </a:hlink>
      <a:folHlink>
        <a:srgbClr val="7F6F6F"/>
      </a:folHlink>
    </a:clrScheme>
    <a:fontScheme name="Бумажная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Бумажная">
      <a: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63000"/>
                <a:tint val="82000"/>
              </a:schemeClr>
              <a:schemeClr val="phClr">
                <a:tint val="10000"/>
                <a:satMod val="400000"/>
              </a:schemeClr>
            </a:duotone>
          </a:blip>
          <a:tile tx="0" ty="0" sx="40000" sy="40000" flip="none" algn="tl"/>
        </a:blipFill>
        <a:blipFill>
          <a:blip xmlns:r="http://schemas.openxmlformats.org/officeDocument/2006/relationships" r:embed="rId1">
            <a:duotone>
              <a:schemeClr val="phClr">
                <a:shade val="40000"/>
              </a:schemeClr>
              <a:schemeClr val="phClr">
                <a:tint val="42000"/>
              </a:schemeClr>
            </a:duotone>
          </a:blip>
          <a:tile tx="0" ty="0" sx="40000" sy="40000" flip="none" algn="tl"/>
        </a:blipFill>
      </a:fillStyleLst>
      <a:lnStyleLst>
        <a:ln w="127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  <a:ln w="635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rotWithShape="0">
              <a:srgbClr val="000000">
                <a:alpha val="50000"/>
              </a:srgbClr>
            </a:outerShdw>
            <a:softEdge rad="12700"/>
          </a:effectLst>
        </a:effectStyle>
        <a:effectStyle>
          <a:effectLst>
            <a:outerShdw blurRad="95000" algn="tl" rotWithShape="0">
              <a:srgbClr val="000000">
                <a:alpha val="50000"/>
              </a:srgbClr>
            </a:outerShdw>
          </a:effectLst>
          <a:scene3d>
            <a:camera prst="orthographicFront"/>
            <a:lightRig rig="soft" dir="t">
              <a:rot lat="0" lon="0" rev="18000000"/>
            </a:lightRig>
          </a:scene3d>
          <a:sp3d prstMaterial="dkEdge">
            <a:bevelT w="73660" h="44450" prst="riblet"/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55000"/>
                <a:alpha val="20000"/>
              </a:schemeClr>
              <a:schemeClr val="phClr">
                <a:tint val="40000"/>
                <a:shade val="90000"/>
                <a:satMod val="60000"/>
                <a:alpha val="20000"/>
              </a:schemeClr>
            </a:duotone>
          </a:blip>
          <a:tile tx="0" ty="0" sx="58000" sy="38000" flip="none" algn="tl"/>
        </a:blipFill>
        <a:blipFill>
          <a:blip xmlns:r="http://schemas.openxmlformats.org/officeDocument/2006/relationships" r:embed="rId2">
            <a:duotone>
              <a:schemeClr val="phClr">
                <a:shade val="12000"/>
                <a:satMod val="240000"/>
              </a:schemeClr>
              <a:schemeClr val="phClr">
                <a:tint val="6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829</TotalTime>
  <Words>739</Words>
  <Application>Microsoft Office PowerPoint</Application>
  <PresentationFormat>Экран (4:3)</PresentationFormat>
  <Paragraphs>111</Paragraphs>
  <Slides>30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4</vt:i4>
      </vt:variant>
      <vt:variant>
        <vt:lpstr>Заголовки слайдов</vt:lpstr>
      </vt:variant>
      <vt:variant>
        <vt:i4>30</vt:i4>
      </vt:variant>
    </vt:vector>
  </HeadingPairs>
  <TitlesOfParts>
    <vt:vector size="34" baseType="lpstr">
      <vt:lpstr>Бумажная</vt:lpstr>
      <vt:lpstr>2_Бумажная</vt:lpstr>
      <vt:lpstr>3_Бумажная</vt:lpstr>
      <vt:lpstr>5_Бумажная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Уровни ЕНГ</vt:lpstr>
      <vt:lpstr>Основные умения ЕНГ</vt:lpstr>
      <vt:lpstr>Умения обучающихся 5-9 классов естественно-научной грамотности</vt:lpstr>
      <vt:lpstr>Характеристика заданий</vt:lpstr>
      <vt:lpstr>Содержание каждого задания</vt:lpstr>
      <vt:lpstr>Для развития естественно-научной грамотности школьников необходимо включать в содержание любой темы школьного курса географии , биологии и химии задания на развитие общеучебных умений и навыков </vt:lpstr>
      <vt:lpstr>Слайд 29</vt:lpstr>
      <vt:lpstr>Слайд 30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ADM</dc:creator>
  <cp:lastModifiedBy>User</cp:lastModifiedBy>
  <cp:revision>40</cp:revision>
  <dcterms:created xsi:type="dcterms:W3CDTF">2021-12-08T20:57:36Z</dcterms:created>
  <dcterms:modified xsi:type="dcterms:W3CDTF">2025-05-17T11:26:47Z</dcterms:modified>
</cp:coreProperties>
</file>