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20" r:id="rId4"/>
  </p:sldMasterIdLst>
  <p:sldIdLst>
    <p:sldId id="257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9" r:id="rId16"/>
    <p:sldId id="281" r:id="rId17"/>
    <p:sldId id="275" r:id="rId18"/>
    <p:sldId id="285" r:id="rId19"/>
    <p:sldId id="260" r:id="rId20"/>
    <p:sldId id="306" r:id="rId21"/>
    <p:sldId id="262" r:id="rId22"/>
    <p:sldId id="259" r:id="rId23"/>
    <p:sldId id="277" r:id="rId24"/>
    <p:sldId id="301" r:id="rId25"/>
    <p:sldId id="302" r:id="rId26"/>
    <p:sldId id="303" r:id="rId27"/>
    <p:sldId id="304" r:id="rId28"/>
    <p:sldId id="308" r:id="rId29"/>
    <p:sldId id="307" r:id="rId30"/>
    <p:sldId id="309" r:id="rId31"/>
    <p:sldId id="305" r:id="rId32"/>
    <p:sldId id="299" r:id="rId33"/>
    <p:sldId id="27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5"/>
      <c:rotY val="180"/>
      <c:depthPercent val="100"/>
      <c:rAngAx val="1"/>
    </c:view3D>
    <c:plotArea>
      <c:layout/>
      <c:bar3DChart>
        <c:barDir val="col"/>
        <c:grouping val="clustered"/>
        <c:dLbls/>
        <c:gapDepth val="0"/>
        <c:shape val="box"/>
        <c:axId val="101396480"/>
        <c:axId val="101398016"/>
        <c:axId val="0"/>
      </c:bar3DChart>
      <c:catAx>
        <c:axId val="101396480"/>
        <c:scaling>
          <c:orientation val="minMax"/>
        </c:scaling>
        <c:axPos val="b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01398016"/>
        <c:crosses val="autoZero"/>
        <c:auto val="1"/>
        <c:lblAlgn val="ctr"/>
        <c:lblOffset val="100"/>
        <c:tickMarkSkip val="1"/>
      </c:catAx>
      <c:valAx>
        <c:axId val="101398016"/>
        <c:scaling>
          <c:orientation val="minMax"/>
        </c:scaling>
        <c:axPos val="l"/>
        <c:majorGridlines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1396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42748091603058"/>
          <c:y val="0.46394230769230776"/>
          <c:w val="2.0390824129141887E-2"/>
          <c:h val="9.6308186195826657E-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0.11561</cdr:x>
      <cdr:y>0.67347</cdr:y>
    </cdr:from>
    <cdr:to>
      <cdr:x>0.3603</cdr:x>
      <cdr:y>0.95922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32048" y="2664296"/>
          <a:ext cx="914400" cy="1130424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0.41056</cdr:x>
      <cdr:y>0.3674</cdr:y>
    </cdr:from>
    <cdr:to>
      <cdr:x>0.65525</cdr:x>
      <cdr:y>0.96258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534244" y="1453440"/>
          <a:ext cx="914400" cy="2354562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0.69369</cdr:x>
      <cdr:y>0.0364</cdr:y>
    </cdr:from>
    <cdr:to>
      <cdr:x>0.96345</cdr:x>
      <cdr:y>0.95922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592288" y="144016"/>
          <a:ext cx="1008112" cy="3650704"/>
        </a:xfrm>
        <a:prstGeom xmlns:a="http://schemas.openxmlformats.org/drawingml/2006/main" prst="rect">
          <a:avLst/>
        </a:prstGeom>
        <a:solidFill xmlns:a="http://schemas.openxmlformats.org/drawingml/2006/main">
          <a:srgbClr val="00206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57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47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88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23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125476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5421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02248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0980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41957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392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75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926306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142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041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387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602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507946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4101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554175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485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165889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01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7587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436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571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034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470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570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538926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55596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04510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9957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98612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92094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354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284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720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305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99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804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89552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7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78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01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837328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362807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715814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17.05.2025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926188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5004048" y="3933056"/>
            <a:ext cx="3995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Выступление </a:t>
            </a: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endParaRPr lang="ru-RU" alt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читель географии </a:t>
            </a:r>
          </a:p>
          <a:p>
            <a:pPr>
              <a:spcBef>
                <a:spcPct val="0"/>
              </a:spcBef>
            </a:pPr>
            <a:r>
              <a:rPr lang="ru-RU" altLang="ru-RU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Щербл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юк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Н.В.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1336" y="1504737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4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«Развитие функциональной грамотности на уроках естественно-научного цикла»»</a:t>
            </a:r>
            <a:endParaRPr lang="ru-RU" sz="3600" b="1" dirty="0">
              <a:solidFill>
                <a:srgbClr val="94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9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8484" y="3095848"/>
            <a:ext cx="6025515" cy="35147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692696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Твой рассказ был лучшим, – похвалил учитель последнего ученика. – Ты порадовал меня вкусным чаем, и тем, что постиг важное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правило: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«Говори не о том, что прочел, а о том, что понял».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3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1903" y="2492896"/>
            <a:ext cx="6458017" cy="41675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Учитель, но этот ученик вообще ничего не говорил, – заметил кто-то. —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 всегда говорят громче, чем слова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ответил учитель.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5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496944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28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42493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27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19" y="260648"/>
            <a:ext cx="9289032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792088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61248"/>
            <a:ext cx="8424936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2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4345"/>
            <a:ext cx="69847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Впервые термин «функциональная грамотность» введен ЮНЕСКО в 1957г. и понимался как «совокупность  умений читать и писать для использования в повседневной жизни».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564904"/>
            <a:ext cx="6318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Функциональная грамотность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это уровень образованности, который может быть достигнут учащимися за время обучения в школе, и предполагает способность человека решать стандартные жизненные задачи в различных сферах жизни.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5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41E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способность человека вступать в отношения с внешней средой и максимально быстро адаптироваться и функционировать в ней</a:t>
            </a:r>
            <a:r>
              <a:rPr lang="ru-RU" sz="3600" dirty="0">
                <a:solidFill>
                  <a:srgbClr val="809EC2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monolith1.izrukvruki.ru/img/catalog/i4/0d/94/abd815286-484x1050-735103500-orig.jpg"/>
          <p:cNvPicPr>
            <a:picLocks noChangeAspect="1" noChangeArrowheads="1"/>
          </p:cNvPicPr>
          <p:nvPr/>
        </p:nvPicPr>
        <p:blipFill>
          <a:blip r:embed="rId2" cstate="print"/>
          <a:srcRect l="8580" t="22320" r="5512" b="19361"/>
          <a:stretch>
            <a:fillRect/>
          </a:stretch>
        </p:blipFill>
        <p:spPr bwMode="auto">
          <a:xfrm>
            <a:off x="683568" y="3212976"/>
            <a:ext cx="2592288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89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620688"/>
            <a:ext cx="7932839" cy="584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55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41E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</a:t>
            </a:r>
            <a:r>
              <a:rPr lang="ru-RU" sz="3600" b="1" dirty="0" smtClean="0">
                <a:solidFill>
                  <a:srgbClr val="941E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грамотность:</a:t>
            </a:r>
            <a:endParaRPr lang="ru-RU" sz="3600" dirty="0">
              <a:solidFill>
                <a:srgbClr val="941E1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1.Является базовым уровнем для функционирования навыков чтения и письма</a:t>
            </a: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2.Направлена на решение бытовых проблем</a:t>
            </a: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3.Обнаруживается в конкретных обстоятельствах и характеризует человека в определённой ситуации</a:t>
            </a: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4.Связана с решением стандартных, стереотипных задач</a:t>
            </a: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5.Используется в качестве оценки, </a:t>
            </a: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прежде всего взрослого населения.</a:t>
            </a:r>
          </a:p>
          <a:p>
            <a:endParaRPr lang="ru-RU" sz="3600" dirty="0">
              <a:solidFill>
                <a:srgbClr val="809EC2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r"/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>
                <a:solidFill>
                  <a:srgbClr val="444D26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Новый словарь методических </a:t>
            </a:r>
          </a:p>
          <a:p>
            <a:pPr algn="r"/>
            <a:r>
              <a:rPr lang="ru-RU" sz="2400" dirty="0">
                <a:solidFill>
                  <a:srgbClr val="444D26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терминов и понятий </a:t>
            </a:r>
          </a:p>
          <a:p>
            <a:pPr algn="r"/>
            <a:r>
              <a:rPr lang="ru-RU" sz="2400" dirty="0">
                <a:solidFill>
                  <a:srgbClr val="444D26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(теория и практика обучения языкам</a:t>
            </a:r>
            <a:r>
              <a:rPr lang="ru-RU" sz="2400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400" dirty="0">
              <a:solidFill>
                <a:prstClr val="white"/>
              </a:solidFill>
            </a:endParaRPr>
          </a:p>
          <a:p>
            <a:r>
              <a:rPr lang="ru-RU" sz="2400" dirty="0">
                <a:solidFill>
                  <a:srgbClr val="941E1E"/>
                </a:solidFill>
              </a:rPr>
              <a:t> </a:t>
            </a:r>
          </a:p>
          <a:p>
            <a:endParaRPr lang="ru-RU" sz="2400" dirty="0">
              <a:solidFill>
                <a:srgbClr val="941E1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60032" y="4509120"/>
            <a:ext cx="3960440" cy="626368"/>
          </a:xfrm>
          <a:prstGeom prst="roundRect">
            <a:avLst/>
          </a:prstGeom>
          <a:ln>
            <a:solidFill>
              <a:srgbClr val="FDF4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Читательская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44008" y="5445224"/>
            <a:ext cx="4248472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941E1E"/>
                </a:solidFill>
              </a:rPr>
              <a:t>Естественно-научная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72000" y="3573016"/>
            <a:ext cx="4572000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Глобальные компетенции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60032" y="2602361"/>
            <a:ext cx="4176464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941E1E"/>
                </a:solidFill>
              </a:rPr>
              <a:t>Критическое мышление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60032" y="1700808"/>
            <a:ext cx="3960440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Финансовая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2040" y="764704"/>
            <a:ext cx="3888432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Математическая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528" y="3068960"/>
            <a:ext cx="3744416" cy="1130424"/>
          </a:xfrm>
          <a:prstGeom prst="roundRect">
            <a:avLst/>
          </a:prstGeom>
          <a:solidFill>
            <a:srgbClr val="FDF4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41E1E"/>
                </a:solidFill>
              </a:rPr>
              <a:t>ФУНКЦИОНАЛЬНАЯ ГРАМОТНОСТЬ 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6" name="Прямая со стрелкой 75"/>
          <p:cNvCxnSpPr>
            <a:stCxn id="24" idx="0"/>
            <a:endCxn id="22" idx="1"/>
          </p:cNvCxnSpPr>
          <p:nvPr/>
        </p:nvCxnSpPr>
        <p:spPr>
          <a:xfrm flipV="1">
            <a:off x="2195736" y="1077888"/>
            <a:ext cx="2736304" cy="19910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24" idx="2"/>
            <a:endCxn id="17" idx="1"/>
          </p:cNvCxnSpPr>
          <p:nvPr/>
        </p:nvCxnSpPr>
        <p:spPr>
          <a:xfrm>
            <a:off x="2195736" y="4199384"/>
            <a:ext cx="2448272" cy="1559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>
            <a:stCxn id="24" idx="0"/>
            <a:endCxn id="21" idx="1"/>
          </p:cNvCxnSpPr>
          <p:nvPr/>
        </p:nvCxnSpPr>
        <p:spPr>
          <a:xfrm flipV="1">
            <a:off x="2195736" y="2013992"/>
            <a:ext cx="2664296" cy="1054968"/>
          </a:xfrm>
          <a:prstGeom prst="straightConnector1">
            <a:avLst/>
          </a:prstGeom>
          <a:ln>
            <a:solidFill>
              <a:srgbClr val="94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4" idx="0"/>
            <a:endCxn id="24" idx="0"/>
          </p:cNvCxnSpPr>
          <p:nvPr/>
        </p:nvCxnSpPr>
        <p:spPr>
          <a:xfrm>
            <a:off x="2195736" y="306896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4" idx="0"/>
            <a:endCxn id="20" idx="1"/>
          </p:cNvCxnSpPr>
          <p:nvPr/>
        </p:nvCxnSpPr>
        <p:spPr>
          <a:xfrm flipV="1">
            <a:off x="2195736" y="2915545"/>
            <a:ext cx="2664296" cy="153415"/>
          </a:xfrm>
          <a:prstGeom prst="straightConnector1">
            <a:avLst/>
          </a:prstGeom>
          <a:ln>
            <a:solidFill>
              <a:srgbClr val="94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9" idx="1"/>
          </p:cNvCxnSpPr>
          <p:nvPr/>
        </p:nvCxnSpPr>
        <p:spPr>
          <a:xfrm>
            <a:off x="4067944" y="3767336"/>
            <a:ext cx="504056" cy="118864"/>
          </a:xfrm>
          <a:prstGeom prst="straightConnector1">
            <a:avLst/>
          </a:prstGeom>
          <a:ln>
            <a:solidFill>
              <a:srgbClr val="94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4" idx="2"/>
            <a:endCxn id="16" idx="1"/>
          </p:cNvCxnSpPr>
          <p:nvPr/>
        </p:nvCxnSpPr>
        <p:spPr>
          <a:xfrm>
            <a:off x="2195736" y="4199384"/>
            <a:ext cx="2664296" cy="622920"/>
          </a:xfrm>
          <a:prstGeom prst="straightConnector1">
            <a:avLst/>
          </a:prstGeom>
          <a:ln>
            <a:solidFill>
              <a:srgbClr val="94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62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0632" y="476673"/>
            <a:ext cx="6642735" cy="1872207"/>
          </a:xfrm>
          <a:prstGeom prst="rect">
            <a:avLst/>
          </a:prstGeom>
        </p:spPr>
      </p:pic>
      <p:pic>
        <p:nvPicPr>
          <p:cNvPr id="5" name="image3.jpeg" descr="http://cedron.wikispaces.com/file/view/taza-de-te-de-cedron-2.jpg/339303258/taza-de-te-de-cedron-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669" y="3068960"/>
            <a:ext cx="3898300" cy="26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38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41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28343"/>
            <a:ext cx="835292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/>
          </a:p>
          <a:p>
            <a:pPr algn="just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Естественно-научная грамотность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это способность человека занимать активную гражданскую позицию по вопросам, связанным с развитием естественных наук и применением их достижений, его готовность интересоваться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естественно-научными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идеями.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Естественно-научно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грамотный человек стремится участвовать в аргументированном обсуждении проблем, имеющим отношение к естественным наукам и технологиям, что требует от него следующих компетенций: научно объяснять явления; понимать особенности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естественно-научного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исследования; научно интерпретировать данные и использовать доказательства для получения выводов.</a:t>
            </a:r>
          </a:p>
        </p:txBody>
      </p:sp>
    </p:spTree>
    <p:extLst>
      <p:ext uri="{BB962C8B-B14F-4D97-AF65-F5344CB8AC3E}">
        <p14:creationId xmlns:p14="http://schemas.microsoft.com/office/powerpoint/2010/main" xmlns="" val="41536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Главная цель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естественно-научного образования –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естественно-научная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грамотность, для достижения которой изучение естественных наук должно осуществляться на основе научного метода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познания.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13285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педагога: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оценки уровня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естественно-научной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грамотности своих учеников учителю необходимо дать им нетипичные задания, в которых предлагается рассмотреть некоторые проблемы из реальной жизни. Решение этих задач, как правило, требует применения знаний в незнакомой ситуации, поиска новых решений или способов действий, т.е. требует творческой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8352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Уровни ЕНГ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Воспроизведение простых знаний (терминов, понятий, фактов), умение приводить примеры явлений и формулировать выводы.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Использование естественно-научных знаний для объяснения отдельных явлений, выявление вопросов, на которые могла бы ответить наука.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Объяснение явлений на основе их моделей, анализ результатов проведенных исследований, сравнение данных, научная аргументация своей позиции, оценка различных точек зрения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4010899"/>
              </p:ext>
            </p:extLst>
          </p:nvPr>
        </p:nvGraphicFramePr>
        <p:xfrm>
          <a:off x="4981972" y="1543512"/>
          <a:ext cx="3736975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987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50670"/>
            <a:ext cx="8229600" cy="72093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Основные умения ЕНГ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Объяснять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Исследовать</a:t>
            </a:r>
          </a:p>
          <a:p>
            <a:pPr marL="0" indent="0">
              <a:buNone/>
            </a:pP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Проанализировать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данные и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сделать вывод     </a:t>
            </a:r>
          </a:p>
          <a:p>
            <a:pPr marL="0" indent="0">
              <a:buNone/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Объяснение или описание явлений на основе имеющихся научных знаний, а также прогнозируемых явлений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Распознавание научных вопросов и применение методов естественно-научного исследования 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Интерпретация данных и использование           научных доказательств для получения выводов     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915816" y="1913999"/>
            <a:ext cx="13384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915816" y="3092203"/>
            <a:ext cx="13384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915816" y="4479347"/>
            <a:ext cx="13384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2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4343223"/>
              </p:ext>
            </p:extLst>
          </p:nvPr>
        </p:nvGraphicFramePr>
        <p:xfrm>
          <a:off x="457200" y="1524000"/>
          <a:ext cx="8229600" cy="471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409174386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170058175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27009394"/>
                    </a:ext>
                  </a:extLst>
                </a:gridCol>
              </a:tblGrid>
              <a:tr h="5158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5–6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7–8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класс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53687533"/>
                  </a:ext>
                </a:extLst>
              </a:tr>
              <a:tr h="419746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находить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извлекать информацию о естественнонаучных явлениях в разных источниках информации и различном контексте, объяснять и описывать естественнонаучные явления на основе имеющихся научных знаний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распознавать и исследовать местные, национальные, глобальные естественнонаучные проблемы в различном контексте.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интерпретировать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оценивать, делать выводы и строить прогнозы о личных, местных, национальных, глобальных естественнонаучных проблемах в различном контексте в рамках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метапредметного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содержания.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53740954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Умения обучающихся 5-9 классов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естественно-научной </a:t>
            </a: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грамотности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3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заданий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r>
              <a:rPr lang="ru-RU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Задания должны содержать как текстовую информацию, так и информации в виде таблиц, диаграмм, графиков, рисунков, схем («</a:t>
            </a:r>
            <a:r>
              <a:rPr lang="ru-RU" sz="4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несплошные</a:t>
            </a:r>
            <a:r>
              <a:rPr lang="ru-RU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тексты);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Задания должны быть основаны на материале из разных предметных областей (для выполнения надо интегрировать разные знания и использовать </a:t>
            </a:r>
            <a:r>
              <a:rPr lang="ru-RU" sz="4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умения);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заданиях может быть не ясно, к какой области знаний надо обратиться, чтобы определить способ действий или информацию для постановки и решения проблемы;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Задания могут требовать привлечения дополнительной информации или, напротив, содержать избыточную информацию 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«</a:t>
            </a:r>
            <a:r>
              <a:rPr lang="ru-RU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лишние данные»;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Задания должны быть комплексными и структурированными, состоящими из нескольких взаимосвязанных 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вопросов.</a:t>
            </a:r>
            <a:endParaRPr lang="ru-RU" sz="4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87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формируется не по предметному принципу, а относится к одному из контекстов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Контекстом можно назвать тематическую область, к которой относится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описанная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задании проблемная ситуация.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Например, в PISA эти ситуации группируются по следующим контекстам: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здоровье;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природные ресурсы;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окружающая среда;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опасности и риски;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связь науки и технологий.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каждого задания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9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развития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естественно-научной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грамотности школьников необходимо включать в содержание любой темы школьного курса географии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биологии и химии задания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развитие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общеучебных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умений и навыков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915816" y="1628800"/>
            <a:ext cx="3816424" cy="864096"/>
          </a:xfrm>
          <a:custGeom>
            <a:avLst/>
            <a:gdLst>
              <a:gd name="connsiteX0" fmla="*/ 0 w 2571749"/>
              <a:gd name="connsiteY0" fmla="*/ 0 h 1507930"/>
              <a:gd name="connsiteX1" fmla="*/ 2571749 w 2571749"/>
              <a:gd name="connsiteY1" fmla="*/ 0 h 1507930"/>
              <a:gd name="connsiteX2" fmla="*/ 2571749 w 2571749"/>
              <a:gd name="connsiteY2" fmla="*/ 1507930 h 1507930"/>
              <a:gd name="connsiteX3" fmla="*/ 0 w 2571749"/>
              <a:gd name="connsiteY3" fmla="*/ 1507930 h 1507930"/>
              <a:gd name="connsiteX4" fmla="*/ 0 w 2571749"/>
              <a:gd name="connsiteY4" fmla="*/ 0 h 150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49" h="1507930">
                <a:moveTo>
                  <a:pt x="0" y="0"/>
                </a:moveTo>
                <a:lnTo>
                  <a:pt x="2571749" y="0"/>
                </a:lnTo>
                <a:lnTo>
                  <a:pt x="2571749" y="1507930"/>
                </a:lnTo>
                <a:lnTo>
                  <a:pt x="0" y="15079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формирование умений и навыков </a:t>
            </a:r>
            <a:endParaRPr lang="ru-RU" sz="20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7627" y="3244334"/>
            <a:ext cx="1665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chemeClr val="bg1"/>
                </a:solidFill>
              </a:rPr>
              <a:t>МОДЕЛИ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493493" y="2750096"/>
            <a:ext cx="2571749" cy="1326332"/>
          </a:xfrm>
          <a:custGeom>
            <a:avLst/>
            <a:gdLst>
              <a:gd name="connsiteX0" fmla="*/ 0 w 2571749"/>
              <a:gd name="connsiteY0" fmla="*/ 0 h 1543050"/>
              <a:gd name="connsiteX1" fmla="*/ 2571749 w 2571749"/>
              <a:gd name="connsiteY1" fmla="*/ 0 h 1543050"/>
              <a:gd name="connsiteX2" fmla="*/ 2571749 w 2571749"/>
              <a:gd name="connsiteY2" fmla="*/ 1543050 h 1543050"/>
              <a:gd name="connsiteX3" fmla="*/ 0 w 2571749"/>
              <a:gd name="connsiteY3" fmla="*/ 1543050 h 1543050"/>
              <a:gd name="connsiteX4" fmla="*/ 0 w 2571749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49" h="1543050">
                <a:moveTo>
                  <a:pt x="0" y="0"/>
                </a:moveTo>
                <a:lnTo>
                  <a:pt x="2571749" y="0"/>
                </a:lnTo>
                <a:lnTo>
                  <a:pt x="2571749" y="1543050"/>
                </a:lnTo>
                <a:lnTo>
                  <a:pt x="0" y="1543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формирование знания учебного материала </a:t>
            </a:r>
            <a:endParaRPr lang="ru-RU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6382356" y="2812000"/>
            <a:ext cx="2571749" cy="1326332"/>
          </a:xfrm>
          <a:custGeom>
            <a:avLst/>
            <a:gdLst>
              <a:gd name="connsiteX0" fmla="*/ 0 w 2571749"/>
              <a:gd name="connsiteY0" fmla="*/ 0 h 1543050"/>
              <a:gd name="connsiteX1" fmla="*/ 2571749 w 2571749"/>
              <a:gd name="connsiteY1" fmla="*/ 0 h 1543050"/>
              <a:gd name="connsiteX2" fmla="*/ 2571749 w 2571749"/>
              <a:gd name="connsiteY2" fmla="*/ 1543050 h 1543050"/>
              <a:gd name="connsiteX3" fmla="*/ 0 w 2571749"/>
              <a:gd name="connsiteY3" fmla="*/ 1543050 h 1543050"/>
              <a:gd name="connsiteX4" fmla="*/ 0 w 2571749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49" h="1543050">
                <a:moveTo>
                  <a:pt x="0" y="0"/>
                </a:moveTo>
                <a:lnTo>
                  <a:pt x="2571749" y="0"/>
                </a:lnTo>
                <a:lnTo>
                  <a:pt x="2571749" y="1543050"/>
                </a:lnTo>
                <a:lnTo>
                  <a:pt x="0" y="1543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развитие внимания </a:t>
            </a:r>
            <a:endParaRPr lang="ru-RU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1629941" y="4581128"/>
            <a:ext cx="2571749" cy="1326332"/>
          </a:xfrm>
          <a:custGeom>
            <a:avLst/>
            <a:gdLst>
              <a:gd name="connsiteX0" fmla="*/ 0 w 2571749"/>
              <a:gd name="connsiteY0" fmla="*/ 0 h 1543050"/>
              <a:gd name="connsiteX1" fmla="*/ 2571749 w 2571749"/>
              <a:gd name="connsiteY1" fmla="*/ 0 h 1543050"/>
              <a:gd name="connsiteX2" fmla="*/ 2571749 w 2571749"/>
              <a:gd name="connsiteY2" fmla="*/ 1543050 h 1543050"/>
              <a:gd name="connsiteX3" fmla="*/ 0 w 2571749"/>
              <a:gd name="connsiteY3" fmla="*/ 1543050 h 1543050"/>
              <a:gd name="connsiteX4" fmla="*/ 0 w 2571749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49" h="1543050">
                <a:moveTo>
                  <a:pt x="0" y="0"/>
                </a:moveTo>
                <a:lnTo>
                  <a:pt x="2571749" y="0"/>
                </a:lnTo>
                <a:lnTo>
                  <a:pt x="2571749" y="1543050"/>
                </a:lnTo>
                <a:lnTo>
                  <a:pt x="0" y="1543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развитие мировоззрения </a:t>
            </a:r>
            <a:endParaRPr lang="ru-RU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5166527" y="4490356"/>
            <a:ext cx="2571749" cy="1326332"/>
          </a:xfrm>
          <a:custGeom>
            <a:avLst/>
            <a:gdLst>
              <a:gd name="connsiteX0" fmla="*/ 0 w 2571749"/>
              <a:gd name="connsiteY0" fmla="*/ 0 h 1543050"/>
              <a:gd name="connsiteX1" fmla="*/ 2571749 w 2571749"/>
              <a:gd name="connsiteY1" fmla="*/ 0 h 1543050"/>
              <a:gd name="connsiteX2" fmla="*/ 2571749 w 2571749"/>
              <a:gd name="connsiteY2" fmla="*/ 1543050 h 1543050"/>
              <a:gd name="connsiteX3" fmla="*/ 0 w 2571749"/>
              <a:gd name="connsiteY3" fmla="*/ 1543050 h 1543050"/>
              <a:gd name="connsiteX4" fmla="*/ 0 w 2571749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49" h="1543050">
                <a:moveTo>
                  <a:pt x="0" y="0"/>
                </a:moveTo>
                <a:lnTo>
                  <a:pt x="2571749" y="0"/>
                </a:lnTo>
                <a:lnTo>
                  <a:pt x="2571749" y="1543050"/>
                </a:lnTo>
                <a:lnTo>
                  <a:pt x="0" y="1543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формирование понимания изучаемого материала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716016" y="2644645"/>
            <a:ext cx="0" cy="459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328696" y="3429000"/>
            <a:ext cx="503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759142" y="3866261"/>
            <a:ext cx="269969" cy="277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630762" y="3488689"/>
            <a:ext cx="598778" cy="5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418487" y="3827005"/>
            <a:ext cx="224432" cy="313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33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7344816" cy="5929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Times New Roman"/>
              <a:ea typeface="Times New Roman"/>
            </a:endParaRPr>
          </a:p>
          <a:p>
            <a:pPr indent="36068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Современная школа – это частица жизни, где ученик готовится не только к будущему, но и воспитывается жизнью, он учится решать любые проблемы, учится превращать информацию в знания, а знания применять на практике. Школа должна помочь ребятам войти в мир реальных человеческих отношений и научить их жить в современном обществе. Перед учителем стоит огромная задача. Ему предстоит вместе с детьми пройти долгий и трудный путь в «завтра».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0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0596" y="1556792"/>
            <a:ext cx="5112568" cy="504056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68760"/>
            <a:ext cx="9133164" cy="329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4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Times New Roman"/>
              </a:rPr>
              <a:t>«Мои ученики будут узнавать новое не от меня. Они будут открывать это новое сами.</a:t>
            </a:r>
            <a:endParaRPr lang="ru-RU" sz="44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Times New Roman"/>
              </a:rPr>
              <a:t>Моя задача- помочь им раскрыться и развить собственные идеи»</a:t>
            </a:r>
            <a:endParaRPr lang="ru-RU" sz="44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4400" i="1" dirty="0">
                <a:solidFill>
                  <a:srgbClr val="C00000"/>
                </a:solidFill>
                <a:latin typeface="Times New Roman"/>
                <a:ea typeface="Times New Roman"/>
              </a:rPr>
              <a:t>И.Г</a:t>
            </a:r>
            <a:r>
              <a:rPr lang="ru-RU" sz="4400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. Песталоцци</a:t>
            </a:r>
            <a:endParaRPr lang="ru-RU" sz="4400" i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0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8318" y="2348880"/>
            <a:ext cx="6965315" cy="424847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989" y="476672"/>
            <a:ext cx="8905875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75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848" y="2636912"/>
            <a:ext cx="5940153" cy="403244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6672"/>
            <a:ext cx="890587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21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2781432"/>
            <a:ext cx="6156176" cy="380047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2656"/>
            <a:ext cx="8905875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98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6145213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905875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98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9829" y="2780928"/>
            <a:ext cx="6358255" cy="380492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1061700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82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115" y="2924944"/>
            <a:ext cx="6191885" cy="37439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548680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последний ученик ничего не сказал.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взял чайник, заварил в нем чай по всем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 чайной церемонии и напоил учителя чаем.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5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739</Words>
  <Application>Microsoft Office PowerPoint</Application>
  <PresentationFormat>Экран (4:3)</PresentationFormat>
  <Paragraphs>111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Бумажная</vt:lpstr>
      <vt:lpstr>2_Бумажная</vt:lpstr>
      <vt:lpstr>3_Бумажная</vt:lpstr>
      <vt:lpstr>5_Бумажная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Уровни ЕНГ</vt:lpstr>
      <vt:lpstr>Основные умения ЕНГ</vt:lpstr>
      <vt:lpstr>Умения обучающихся 5-9 классов естественно-научной грамотности</vt:lpstr>
      <vt:lpstr>Характеристика заданий</vt:lpstr>
      <vt:lpstr>Содержание каждого задания</vt:lpstr>
      <vt:lpstr>Для развития естественно-научной грамотности школьников необходимо включать в содержание любой темы школьного курса географии , биологии и химии задания на развитие общеучебных умений и навыков 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User</cp:lastModifiedBy>
  <cp:revision>40</cp:revision>
  <dcterms:created xsi:type="dcterms:W3CDTF">2021-12-08T20:57:36Z</dcterms:created>
  <dcterms:modified xsi:type="dcterms:W3CDTF">2025-05-17T11:26:47Z</dcterms:modified>
</cp:coreProperties>
</file>