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8" r:id="rId4"/>
    <p:sldId id="276" r:id="rId5"/>
    <p:sldId id="275" r:id="rId6"/>
    <p:sldId id="274" r:id="rId7"/>
    <p:sldId id="273" r:id="rId8"/>
    <p:sldId id="272" r:id="rId9"/>
    <p:sldId id="270" r:id="rId10"/>
    <p:sldId id="268" r:id="rId11"/>
    <p:sldId id="291" r:id="rId12"/>
    <p:sldId id="283" r:id="rId13"/>
    <p:sldId id="284" r:id="rId14"/>
    <p:sldId id="287" r:id="rId15"/>
    <p:sldId id="288" r:id="rId16"/>
    <p:sldId id="286" r:id="rId17"/>
    <p:sldId id="282" r:id="rId18"/>
    <p:sldId id="289" r:id="rId19"/>
    <p:sldId id="281" r:id="rId20"/>
    <p:sldId id="290" r:id="rId21"/>
    <p:sldId id="292" r:id="rId22"/>
    <p:sldId id="293" r:id="rId23"/>
    <p:sldId id="300" r:id="rId24"/>
    <p:sldId id="294" r:id="rId25"/>
    <p:sldId id="295" r:id="rId26"/>
    <p:sldId id="296" r:id="rId27"/>
    <p:sldId id="297" r:id="rId28"/>
    <p:sldId id="298" r:id="rId29"/>
  </p:sldIdLst>
  <p:sldSz cx="9144000" cy="6858000" type="screen4x3"/>
  <p:notesSz cx="6858000" cy="9144000"/>
  <p:custDataLst>
    <p:tags r:id="rId3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245" autoAdjust="0"/>
    <p:restoredTop sz="94660"/>
  </p:normalViewPr>
  <p:slideViewPr>
    <p:cSldViewPr>
      <p:cViewPr>
        <p:scale>
          <a:sx n="57" d="100"/>
          <a:sy n="57" d="100"/>
        </p:scale>
        <p:origin x="-1608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24.05.2026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ransition spd="med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27.05\20260524_200903.wav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 rot="21104606">
            <a:off x="4186757" y="1021107"/>
            <a:ext cx="4415140" cy="3253201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МБОУ «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Завет-Ленинская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школа-детский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сад»</a:t>
            </a:r>
          </a:p>
          <a:p>
            <a:pPr algn="ctr">
              <a:spcBef>
                <a:spcPts val="0"/>
              </a:spcBef>
              <a:buNone/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Старший воспитатель 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Осарчук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Людмила Александровна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Тьютор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Аджисалиева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Ление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Ремзиевна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 rot="21079967">
            <a:off x="-319647" y="1887560"/>
            <a:ext cx="5246185" cy="1383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solidFill>
                  <a:srgbClr val="C00000"/>
                </a:solidFill>
                <a:ea typeface="+mj-ea"/>
                <a:cs typeface="+mj-cs"/>
              </a:rPr>
              <a:t>Преемственность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solidFill>
                  <a:srgbClr val="C00000"/>
                </a:solidFill>
                <a:ea typeface="+mj-ea"/>
                <a:cs typeface="+mj-cs"/>
              </a:rPr>
              <a:t>в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работе детского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сада и школы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6" name="20260524_20090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2214546" y="571480"/>
            <a:ext cx="4714908" cy="1143008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112474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u="sng" dirty="0" smtClean="0"/>
              <a:t> </a:t>
            </a:r>
            <a:r>
              <a:rPr lang="ru-RU" sz="3600" b="1" u="sng" dirty="0" smtClean="0">
                <a:solidFill>
                  <a:srgbClr val="C00000"/>
                </a:solidFill>
              </a:rPr>
              <a:t>Формы осуществления преемственности: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96752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857232"/>
            <a:ext cx="46434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Работа с детьми</a:t>
            </a:r>
            <a:endParaRPr lang="ru-RU" sz="32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571612"/>
            <a:ext cx="87154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buFont typeface="Wingdings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экскурсии в школу;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>
              <a:spcBef>
                <a:spcPct val="0"/>
              </a:spcBef>
              <a:buFont typeface="Wingdings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знакомство и взаимодействие дошкольников с учителями и учениками начальной школы;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>
              <a:spcBef>
                <a:spcPct val="0"/>
              </a:spcBef>
              <a:buFont typeface="Wingdings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участие в  совместной образовательной деятельности, игровых программах;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>
              <a:spcBef>
                <a:spcPct val="0"/>
              </a:spcBef>
              <a:buFont typeface="Wingdings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выставки рисунков и поделок;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>
              <a:spcBef>
                <a:spcPct val="0"/>
              </a:spcBef>
              <a:buFont typeface="Wingdings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совместные праздники и спортивные соревнования дошкольников и первоклассников;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>
              <a:spcBef>
                <a:spcPct val="0"/>
              </a:spcBef>
              <a:buFont typeface="Wingdings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участие в театрализованной деятельности;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>
              <a:spcBef>
                <a:spcPct val="0"/>
              </a:spcBef>
              <a:buFont typeface="Wingdings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посещение дошкольниками адаптационного курса занятий, организованных при школе.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56" name="Picture 12" descr="E:\27.05\IMG_20260519_112456_4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457675" cy="334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7" name="Picture 13" descr="E:\27.05\rQWVtdZuPY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429000"/>
            <a:ext cx="4268462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8" name="Picture 14" descr="E:\27.05\Gs7szJI5o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536744"/>
            <a:ext cx="4071966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9" name="Picture 15" descr="E:\27.05\Z_EjdvQec6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26805" y="428604"/>
            <a:ext cx="4617195" cy="2027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2143108" y="214290"/>
            <a:ext cx="4714908" cy="1285884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500042"/>
            <a:ext cx="4143404" cy="857256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Работа с педагогами</a:t>
            </a:r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142984"/>
            <a:ext cx="828680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семинары, мастер- классы;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круглые столы педагогов ДО и  учителей школы;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проведение диагностики по определению готовности детей к школе;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взаимодействие медицинских работников, психологов ДО и школы;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открытые показы образовательной деятельности в ДО и открытых уроков в школе;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педагогические и психологические наблюдения.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1928794" y="0"/>
            <a:ext cx="5072098" cy="142876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285884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Работа с родителями</a:t>
            </a:r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285860"/>
            <a:ext cx="82868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/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родительские собрания с педагогами ДО и учителями школы;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круглые столы, дискуссионные встречи;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встречи родителей с будущими учителями;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дни открытых дверей;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анкетирование, тестирование родителей;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 родительских клубов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E:\27.05\IMG_20260524_003436_8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4179074"/>
            <a:ext cx="3571900" cy="2678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E:\27.05\_niq9KgymA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4214818"/>
            <a:ext cx="3143241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E:\27.05\FkXFLiBsni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175147"/>
            <a:ext cx="2012140" cy="2682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1357298"/>
            <a:ext cx="5143536" cy="3000396"/>
          </a:xfrm>
        </p:spPr>
        <p:txBody>
          <a:bodyPr>
            <a:normAutofit/>
          </a:bodyPr>
          <a:lstStyle/>
          <a:p>
            <a:endParaRPr lang="ru-RU" sz="4800" b="1" i="1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3" name="Picture 2" descr="Проходной балл. Поступаем вместе Поступаем вместе. Фору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71480"/>
            <a:ext cx="7215238" cy="442915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332656"/>
            <a:ext cx="7488832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96752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428604"/>
            <a:ext cx="80010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Универсальные учебные действия (УУД)  -  совокупность способов действия, благодаря которым ребенок осваивает все компоненты учебной деятельности.</a:t>
            </a:r>
            <a:endParaRPr lang="ru-RU" sz="3200" dirty="0"/>
          </a:p>
        </p:txBody>
      </p:sp>
      <p:pic>
        <p:nvPicPr>
          <p:cNvPr id="7170" name="Picture 2" descr="E:\27.05\IMG_20260519_112309_407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14686"/>
            <a:ext cx="4521650" cy="3391238"/>
          </a:xfrm>
          <a:prstGeom prst="rect">
            <a:avLst/>
          </a:prstGeom>
          <a:noFill/>
        </p:spPr>
      </p:pic>
      <p:pic>
        <p:nvPicPr>
          <p:cNvPr id="7171" name="Picture 3" descr="E:\27.05\bGcXb1ILKQ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357562"/>
            <a:ext cx="4357686" cy="327166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14356"/>
            <a:ext cx="8229600" cy="642942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Предпосылки УУД у детей при поступлении в школу</a:t>
            </a:r>
            <a:r>
              <a:rPr lang="ru-RU" sz="4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b="1" i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214422"/>
            <a:ext cx="87154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Georgia" pitchFamily="18" charset="0"/>
              </a:rPr>
              <a:t> умеет положительно относиться к себе, обладает чувством собственного достоинства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Georgia" pitchFamily="18" charset="0"/>
              </a:rPr>
              <a:t>умеет доброжелательно относиться к окружающим, отзывчив к переживаниям другого человека 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Georgia" pitchFamily="18" charset="0"/>
              </a:rPr>
              <a:t>умеет уважать достоинство других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Georgia" pitchFamily="18" charset="0"/>
              </a:rPr>
              <a:t>умеет взаимодействовать со сверстниками взрослыми через участие в совместных играх и их организациях, вести переговоры, договариваться  в игре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Georgia" pitchFamily="18" charset="0"/>
              </a:rPr>
              <a:t>умеет обсуждать возникшие проблемы, правила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Georgia" pitchFamily="18" charset="0"/>
              </a:rPr>
              <a:t> может поддержать разговор на интересную для него тему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Georgia" pitchFamily="18" charset="0"/>
              </a:rPr>
              <a:t> умеет проявлять самостоятельность в разных видах детской деятельности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Georgia" pitchFamily="18" charset="0"/>
              </a:rPr>
              <a:t> умеет делать самооценку и себе и своим действиям</a:t>
            </a: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429684" cy="200026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преемственности может быть успешно решена при тесном взаимодействии детского сада и школы. Выиграют от этого все, особенно дети. Ради детей можно найти время, силы и средства для решения задач преемственности.</a:t>
            </a:r>
            <a:endParaRPr lang="ru-RU" sz="3200" dirty="0"/>
          </a:p>
        </p:txBody>
      </p:sp>
      <p:pic>
        <p:nvPicPr>
          <p:cNvPr id="8194" name="Picture 2" descr="E:\27.05\TZwH0qwzlIY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928934"/>
            <a:ext cx="3703616" cy="3703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E:\27.05\pOQh0SS2G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496"/>
            <a:ext cx="3000378" cy="400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357166"/>
            <a:ext cx="7143800" cy="428628"/>
          </a:xfrm>
        </p:spPr>
        <p:txBody>
          <a:bodyPr>
            <a:noAutofit/>
          </a:bodyPr>
          <a:lstStyle/>
          <a:p>
            <a:endParaRPr lang="ru-RU" sz="36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500175"/>
            <a:ext cx="8715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357298"/>
            <a:ext cx="8286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       «Школьное обучение никогда не начинается с пустого места, а всегда </a:t>
            </a:r>
          </a:p>
          <a:p>
            <a:r>
              <a:rPr lang="ru-RU" sz="3200" dirty="0" smtClean="0"/>
              <a:t>опирается на определённую стадию развития, проделанную ребёнком».</a:t>
            </a:r>
          </a:p>
          <a:p>
            <a:r>
              <a:rPr lang="ru-RU" sz="3200" dirty="0" smtClean="0"/>
              <a:t>                                          Л. С. </a:t>
            </a:r>
            <a:r>
              <a:rPr lang="ru-RU" sz="3200" dirty="0" err="1" smtClean="0"/>
              <a:t>Выготский</a:t>
            </a:r>
            <a:endParaRPr lang="ru-RU" sz="3200" dirty="0"/>
          </a:p>
        </p:txBody>
      </p:sp>
      <p:pic>
        <p:nvPicPr>
          <p:cNvPr id="3075" name="Picture 3" descr="C:\Users\Admin\Downloads\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357562"/>
            <a:ext cx="2305045" cy="3323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3000396"/>
          </a:xfrm>
        </p:spPr>
        <p:txBody>
          <a:bodyPr>
            <a:normAutofit/>
          </a:bodyPr>
          <a:lstStyle/>
          <a:p>
            <a:r>
              <a:rPr lang="ru-RU" sz="4800" b="1" i="1" dirty="0" err="1" smtClean="0">
                <a:solidFill>
                  <a:srgbClr val="C00000"/>
                </a:solidFill>
                <a:latin typeface="Constantia" pitchFamily="18" charset="0"/>
              </a:rPr>
              <a:t>Тьюторское</a:t>
            </a:r>
            <a:r>
              <a:rPr lang="ru-RU" sz="4800" b="1" i="1" dirty="0" smtClean="0">
                <a:solidFill>
                  <a:srgbClr val="C00000"/>
                </a:solidFill>
                <a:latin typeface="Constantia" pitchFamily="18" charset="0"/>
              </a:rPr>
              <a:t> сопровождение детей с ОВЗ в ДОУ</a:t>
            </a:r>
            <a:endParaRPr lang="ru-RU" sz="4800" b="1" i="1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9218" name="Picture 2" descr="C:\Users\Admin\Downloads\7fdb71ec08_fit-in~1280x800~filters_no_upscale()__f3470_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429000"/>
            <a:ext cx="8596233" cy="3089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572560" cy="35719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+mn-lt"/>
                <a:cs typeface="Times New Roman" pitchFamily="18" charset="0"/>
              </a:rPr>
              <a:t> "Школа не должна вносить резкого перелома </a:t>
            </a:r>
            <a:br>
              <a:rPr lang="ru-RU" sz="3600" dirty="0" smtClean="0">
                <a:latin typeface="+mn-lt"/>
                <a:cs typeface="Times New Roman" pitchFamily="18" charset="0"/>
              </a:rPr>
            </a:br>
            <a:r>
              <a:rPr lang="ru-RU" sz="3600" dirty="0" smtClean="0">
                <a:latin typeface="+mn-lt"/>
                <a:cs typeface="Times New Roman" pitchFamily="18" charset="0"/>
              </a:rPr>
              <a:t>в жизнь. Став учеником, ребенок продолжает делать сегодня то, что делал вчера. Пусть новое появляется в его жизни постепенно и не ошеломляет лавиной впечатлений” </a:t>
            </a:r>
            <a:br>
              <a:rPr lang="ru-RU" sz="3600" dirty="0" smtClean="0">
                <a:latin typeface="+mn-lt"/>
                <a:cs typeface="Times New Roman" pitchFamily="18" charset="0"/>
              </a:rPr>
            </a:br>
            <a:r>
              <a:rPr lang="ru-RU" sz="3600" dirty="0" smtClean="0">
                <a:latin typeface="+mn-lt"/>
                <a:cs typeface="Times New Roman" pitchFamily="18" charset="0"/>
              </a:rPr>
              <a:t>                          </a:t>
            </a:r>
            <a:br>
              <a:rPr lang="ru-RU" sz="3600" dirty="0" smtClean="0">
                <a:latin typeface="+mn-lt"/>
                <a:cs typeface="Times New Roman" pitchFamily="18" charset="0"/>
              </a:rPr>
            </a:br>
            <a:r>
              <a:rPr lang="ru-RU" sz="3600" dirty="0" smtClean="0">
                <a:latin typeface="+mn-lt"/>
                <a:cs typeface="Times New Roman" pitchFamily="18" charset="0"/>
              </a:rPr>
              <a:t>                                          В.А.Сухомлинский</a:t>
            </a:r>
            <a:r>
              <a:rPr lang="ru-RU" sz="2800" dirty="0" smtClean="0">
                <a:cs typeface="Times New Roman" pitchFamily="18" charset="0"/>
              </a:rPr>
              <a:t/>
            </a:r>
            <a:br>
              <a:rPr lang="ru-RU" sz="2800" dirty="0" smtClean="0">
                <a:cs typeface="Times New Roman" pitchFamily="18" charset="0"/>
              </a:rPr>
            </a:br>
            <a:endParaRPr lang="ru-RU" sz="28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026" name="Picture 2" descr="C:\Users\Admin\Downloads\Suhomlinsky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936" y="2714620"/>
            <a:ext cx="3620130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229600" cy="1357322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  <a:latin typeface="Constantia" pitchFamily="18" charset="0"/>
              </a:rPr>
              <a:t>Этапы работы:</a:t>
            </a:r>
            <a:endParaRPr lang="ru-RU" sz="4800" b="1" i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285860"/>
            <a:ext cx="800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1 этап: выработка санитарно-гигиенических навыков.</a:t>
            </a:r>
            <a:endParaRPr lang="ru-RU" sz="2800" dirty="0"/>
          </a:p>
        </p:txBody>
      </p:sp>
      <p:pic>
        <p:nvPicPr>
          <p:cNvPr id="10242" name="Picture 2" descr="E:\27.05\IMG_20260524_003450_0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214554"/>
            <a:ext cx="5089512" cy="4425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+mn-lt"/>
              </a:rPr>
              <a:t>2 этап: приучение ребёнка к новому месту</a:t>
            </a:r>
            <a:endParaRPr lang="ru-RU" b="1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1266" name="Picture 2" descr="E:\27.05\IMG_20260524_003429_4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5357818" cy="3013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 descr="E:\27.05\IMG_20260524_003434_8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4500570"/>
            <a:ext cx="4190986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E:\27.05\IMG_20260524_003429_5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428736"/>
            <a:ext cx="2683662" cy="3578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+mn-lt"/>
              </a:rPr>
              <a:t>3 этап: работа с детьми и родителями</a:t>
            </a:r>
            <a:endParaRPr lang="ru-RU" b="1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2290" name="Picture 2" descr="E:\27.05\IMG_20260524_003436_8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214686"/>
            <a:ext cx="4357686" cy="3268264"/>
          </a:xfrm>
          <a:prstGeom prst="rect">
            <a:avLst/>
          </a:prstGeom>
          <a:noFill/>
        </p:spPr>
      </p:pic>
      <p:pic>
        <p:nvPicPr>
          <p:cNvPr id="12291" name="Picture 3" descr="E:\27.05\IMG_20260524_003422_8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714488"/>
            <a:ext cx="3968746" cy="223242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>
                <a:latin typeface="+mn-lt"/>
              </a:rPr>
              <a:t>Так же существует серия мультфильмов «</a:t>
            </a:r>
            <a:r>
              <a:rPr lang="ru-RU" sz="2800" b="1" i="1" dirty="0" smtClean="0">
                <a:solidFill>
                  <a:srgbClr val="FF0000"/>
                </a:solidFill>
                <a:latin typeface="+mn-lt"/>
              </a:rPr>
              <a:t>Про Диму</a:t>
            </a:r>
            <a:r>
              <a:rPr lang="ru-RU" sz="2800" b="1" i="1" dirty="0" smtClean="0">
                <a:latin typeface="+mn-lt"/>
              </a:rPr>
              <a:t>» (картина затрагивает основные вопросы про детей с особенностями и поднимает тему дружбы, доброты и понимания).</a:t>
            </a:r>
            <a:endParaRPr lang="ru-RU" sz="2800" b="1" i="1" dirty="0">
              <a:latin typeface="+mn-lt"/>
            </a:endParaRPr>
          </a:p>
        </p:txBody>
      </p:sp>
      <p:pic>
        <p:nvPicPr>
          <p:cNvPr id="16386" name="Picture 2" descr="E:\27.05\IMG_20260524_003505_5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714620"/>
            <a:ext cx="4933945" cy="3700459"/>
          </a:xfrm>
          <a:prstGeom prst="rect">
            <a:avLst/>
          </a:prstGeom>
          <a:noFill/>
        </p:spPr>
      </p:pic>
      <p:pic>
        <p:nvPicPr>
          <p:cNvPr id="16387" name="Picture 3" descr="C:\Users\Admin\Downloads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2386" y="2643182"/>
            <a:ext cx="3561614" cy="2003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latin typeface="+mn-lt"/>
              </a:rPr>
              <a:t>На занятиях с ребёнком необходимо использовать наглядные средства, вовлекать в практическую деятельность самого малыша (показывать как выполнять то или иное задание ,затем вместе с ним повторить необходимые действия)</a:t>
            </a:r>
            <a:endParaRPr lang="ru-RU" sz="3200" b="1" i="1" dirty="0">
              <a:latin typeface="+mn-lt"/>
            </a:endParaRPr>
          </a:p>
        </p:txBody>
      </p:sp>
      <p:pic>
        <p:nvPicPr>
          <p:cNvPr id="13314" name="Picture 2" descr="E:\27.05\IMG_20260524_003429_4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214686"/>
            <a:ext cx="2464594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5" name="Picture 3" descr="E:\27.05\IMG_20260524_003507_7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8796" y="3116262"/>
            <a:ext cx="4145204" cy="3741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E:\27.05\IMG_20260524_003408_7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357562"/>
            <a:ext cx="2359810" cy="3146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latin typeface="+mn-lt"/>
              </a:rPr>
              <a:t>Мелкая моторика у детей с ОВЗ не развита или развита очень слабо, движения пальцев не скоординированы, поэтому на занятиях вводятся элементы массажа рук и пальчиковой гимнастика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4338" name="Picture 2" descr="E:\27.05\IMG_20260524_003429_4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68611"/>
            <a:ext cx="3067041" cy="4089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4" descr="C:\Users\Admin\Downloads\184814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109763"/>
            <a:ext cx="3357554" cy="4748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i="1" dirty="0" smtClean="0">
                <a:latin typeface="+mn-lt"/>
              </a:rPr>
              <a:t>Поскольку дети с ограниченными возможностями здоровья имеют серьёзные речевые нарушения, то для них подходят игры с пособиями для сенсорного развития(</a:t>
            </a:r>
            <a:r>
              <a:rPr lang="ru-RU" sz="2800" i="1" dirty="0" smtClean="0">
                <a:solidFill>
                  <a:srgbClr val="FF0000"/>
                </a:solidFill>
                <a:latin typeface="+mn-lt"/>
              </a:rPr>
              <a:t>игры с песком, нанизывание бусин</a:t>
            </a:r>
            <a:r>
              <a:rPr lang="ru-RU" sz="2800" i="1" dirty="0" smtClean="0">
                <a:latin typeface="+mn-lt"/>
              </a:rPr>
              <a:t>) </a:t>
            </a:r>
            <a:endParaRPr lang="ru-RU" sz="2800" i="1" dirty="0">
              <a:latin typeface="+mn-lt"/>
            </a:endParaRPr>
          </a:p>
        </p:txBody>
      </p:sp>
      <p:pic>
        <p:nvPicPr>
          <p:cNvPr id="15362" name="Picture 2" descr="E:\27.05\IMG_20260524_003408_7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16"/>
            <a:ext cx="4095746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3" descr="E:\27.05\IMG_20260524_003413_3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7006" y="3929066"/>
            <a:ext cx="5206994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latin typeface="+mn-lt"/>
              </a:rPr>
              <a:t>Главная цель в работе </a:t>
            </a:r>
            <a:r>
              <a:rPr lang="ru-RU" sz="2800" i="1" dirty="0" err="1" smtClean="0">
                <a:latin typeface="+mn-lt"/>
              </a:rPr>
              <a:t>тьютора</a:t>
            </a:r>
            <a:r>
              <a:rPr lang="ru-RU" sz="2800" i="1" dirty="0" smtClean="0">
                <a:latin typeface="+mn-lt"/>
              </a:rPr>
              <a:t> с семьёй ребенка с ограниченными возможностями –помочь семье  справится с трудной задачей воспитания ребёнка с ОВЗ, способствовать социальной адаптации семьи, мобилизовать её возможности</a:t>
            </a:r>
            <a:endParaRPr lang="ru-RU" sz="2800" i="1" dirty="0">
              <a:latin typeface="+mn-lt"/>
            </a:endParaRPr>
          </a:p>
        </p:txBody>
      </p:sp>
      <p:pic>
        <p:nvPicPr>
          <p:cNvPr id="17410" name="Picture 2" descr="C:\Users\Admin\Downloads\zada4i_rukov_sem_vos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714620"/>
            <a:ext cx="3657600" cy="2408237"/>
          </a:xfrm>
          <a:prstGeom prst="rect">
            <a:avLst/>
          </a:prstGeom>
          <a:noFill/>
        </p:spPr>
      </p:pic>
      <p:pic>
        <p:nvPicPr>
          <p:cNvPr id="17411" name="Picture 3" descr="C:\Users\Admin\Downloads\1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357430"/>
            <a:ext cx="4024305" cy="4024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Comic Sans MS" pitchFamily="66" charset="0"/>
              </a:rPr>
              <a:t>Спасибо за внимание!</a:t>
            </a:r>
            <a:endParaRPr lang="ru-RU" sz="48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8434" name="Picture 2" descr="E:\27.05\d2Mp6IFS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428736"/>
            <a:ext cx="5194308" cy="5194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Горизонтальный свиток 8"/>
          <p:cNvSpPr/>
          <p:nvPr/>
        </p:nvSpPr>
        <p:spPr>
          <a:xfrm>
            <a:off x="1714480" y="2643182"/>
            <a:ext cx="6572296" cy="2643206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67544" y="332656"/>
            <a:ext cx="7488832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852264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357166"/>
            <a:ext cx="835824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Принятие новых  федеральных государственных образовательных стандартов  дошкольного образования (ФГОС  ДО)  и  федеральных государственных образовательных стандартов  начального общего образования ( ФГОС НОО ) – важный этап преемственности детского сада и школы.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3500438"/>
            <a:ext cx="7000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Задача ФГОС – учить детей самостоятельно учиться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ownloads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5205" y="0"/>
            <a:ext cx="2618795" cy="18574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Горизонтальный свиток 12"/>
          <p:cNvSpPr/>
          <p:nvPr/>
        </p:nvSpPr>
        <p:spPr>
          <a:xfrm>
            <a:off x="2000232" y="3143248"/>
            <a:ext cx="6572296" cy="2786082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67544" y="332656"/>
            <a:ext cx="7488832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57166"/>
            <a:ext cx="78581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и детский сад – два смежных звена в системе образования. Успехи в школьном обучении во многом зависят от качества знаний и умений, сформированных в дошкольном детстве, от уровня развития познавательных интересов и познавательной активности ребенка, т.е. от развития умственных способностей ребёнка.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29124" y="4000504"/>
            <a:ext cx="42214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85984" y="3429000"/>
            <a:ext cx="62151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 smtClean="0"/>
          </a:p>
          <a:p>
            <a:pPr algn="ctr"/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Учителя должны внимательно познакомиться с формами и методами работы в ДО, помочь первоклассникам быстрее адаптироваться к новым условиям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C:\Users\Admin\Downloads\budusch_perv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72074"/>
            <a:ext cx="2885135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332656"/>
            <a:ext cx="7488832" cy="123895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u="sng" dirty="0" smtClean="0">
                <a:solidFill>
                  <a:srgbClr val="C00000"/>
                </a:solidFill>
              </a:rPr>
              <a:t>Задачи преемственности детского сада и школы</a:t>
            </a:r>
            <a:endParaRPr kumimoji="0" lang="ru-RU" sz="36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857364"/>
            <a:ext cx="7280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500174"/>
            <a:ext cx="82868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/>
              <a:t>Развитие любознательности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Развитие способности самостоятельно  решать творческие задачи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Формирование творческого воображения, направленное на интеллектуальное и личностное развитие ребенка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Развитие </a:t>
            </a:r>
            <a:r>
              <a:rPr lang="ru-RU" sz="2800" dirty="0" err="1" smtClean="0"/>
              <a:t>коммуникативности</a:t>
            </a:r>
            <a:r>
              <a:rPr lang="ru-RU" sz="2800" dirty="0" smtClean="0"/>
              <a:t> (умение общаться со взрослыми и сверстниками)</a:t>
            </a:r>
            <a:endParaRPr lang="ru-RU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332656"/>
            <a:ext cx="7488832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Цель</a:t>
            </a:r>
            <a:endParaRPr kumimoji="0" lang="ru-RU" sz="36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96752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142984"/>
            <a:ext cx="83582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преемственности и успешной адаптации при переходе из детского сада в школу.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обеспечение системы непрерывного образования с учетом возрастных особенностей дошкольников и первоклассников.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благоприятных условий в детскому саду и школе для развития познавательной активности, самостоятельности, творчества каждого ребенка.</a:t>
            </a:r>
            <a:endParaRPr lang="ru-RU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571472" y="285728"/>
            <a:ext cx="8143932" cy="2786082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714348" y="785794"/>
            <a:ext cx="7786742" cy="150019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Каждый ребенок идет в первый класс </a:t>
            </a:r>
          </a:p>
          <a:p>
            <a:pPr algn="ctr"/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 надеждой на позитив. Все зависит от того, на сколько ребенок был психологически подготовлен к школе. </a:t>
            </a:r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071810"/>
            <a:ext cx="88582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Психологическая готовность - это такое состояние ребенка, которое позволяет ему овладевать новыми знаниями, принимать новые требования и чувствовать себя успешным в общении с учителями и одноклассниками. </a:t>
            </a:r>
            <a:endParaRPr lang="ru-RU" sz="28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332656"/>
            <a:ext cx="7890670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u="sng" dirty="0" smtClean="0">
                <a:solidFill>
                  <a:srgbClr val="C00000"/>
                </a:solidFill>
              </a:rPr>
              <a:t>Психологическая готовность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3600" b="1" u="sng" dirty="0" smtClean="0">
                <a:solidFill>
                  <a:srgbClr val="C00000"/>
                </a:solidFill>
              </a:rPr>
              <a:t>включает в себя</a:t>
            </a:r>
            <a:endParaRPr kumimoji="0" lang="ru-RU" sz="36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714488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571612"/>
            <a:ext cx="78581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dirty="0" smtClean="0"/>
              <a:t>Личностно-социальную готовность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/>
              <a:t>Интеллектуальную готовность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/>
              <a:t>Мотивационную готовность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/>
              <a:t>Эмоционально - волевую готовность.</a:t>
            </a:r>
            <a:endParaRPr lang="ru-RU" sz="3200" dirty="0"/>
          </a:p>
        </p:txBody>
      </p:sp>
      <p:pic>
        <p:nvPicPr>
          <p:cNvPr id="4098" name="Picture 2" descr="E:\27.05\IMG_20260511_224300_6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571876"/>
            <a:ext cx="400052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трелка вниз 15"/>
          <p:cNvSpPr/>
          <p:nvPr/>
        </p:nvSpPr>
        <p:spPr>
          <a:xfrm rot="20156294">
            <a:off x="1736868" y="4433082"/>
            <a:ext cx="857256" cy="64294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567246">
            <a:off x="6955771" y="4442134"/>
            <a:ext cx="857256" cy="64294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14282" y="285728"/>
            <a:ext cx="8715436" cy="92869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Важную роль в обеспечении эффективной преемственности дошкольного и начального образования играет координация взаимодействия между педагогическими коллективами ДО и школы.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8662" y="2857496"/>
            <a:ext cx="2357454" cy="1714512"/>
          </a:xfrm>
          <a:prstGeom prst="roundRect">
            <a:avLst>
              <a:gd name="adj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етодическая работа с педагогами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43306" y="2214554"/>
            <a:ext cx="2357454" cy="15716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57950" y="2857496"/>
            <a:ext cx="2214578" cy="1714512"/>
          </a:xfrm>
          <a:prstGeom prst="roundRect">
            <a:avLst>
              <a:gd name="adj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214546" y="4429132"/>
            <a:ext cx="5072098" cy="192882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Организация работы по преемственности</a:t>
            </a:r>
            <a:endParaRPr lang="ru-RU" sz="2800" b="1" i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57620" y="2357430"/>
            <a:ext cx="2000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Работа с родителями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86578" y="3143248"/>
            <a:ext cx="18573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Работа </a:t>
            </a:r>
          </a:p>
          <a:p>
            <a:pPr lvl="0"/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 детьми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4429124" y="3786190"/>
            <a:ext cx="857256" cy="64294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ba246babead954889cb83b66bf8e5c1f74af21"/>
</p:tagLst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764</Words>
  <Application>Microsoft Office PowerPoint</Application>
  <PresentationFormat>Экран (4:3)</PresentationFormat>
  <Paragraphs>91</Paragraphs>
  <Slides>28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 "Школа не должна вносить резкого перелома  в жизнь. Став учеником, ребенок продолжает делать сегодня то, что делал вчера. Пусть новое появляется в его жизни постепенно и не ошеломляет лавиной впечатлений”                                                                       В.А.Сухомлинский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Работа с педагогами</vt:lpstr>
      <vt:lpstr>Работа с родителями</vt:lpstr>
      <vt:lpstr>Слайд 14</vt:lpstr>
      <vt:lpstr>Слайд 15</vt:lpstr>
      <vt:lpstr>Предпосылки УУД у детей при поступлении в школу </vt:lpstr>
      <vt:lpstr>Проблема преемственности может быть успешно решена при тесном взаимодействии детского сада и школы. Выиграют от этого все, особенно дети. Ради детей можно найти время, силы и средства для решения задач преемственности.</vt:lpstr>
      <vt:lpstr>Слайд 18</vt:lpstr>
      <vt:lpstr>Тьюторское сопровождение детей с ОВЗ в ДОУ</vt:lpstr>
      <vt:lpstr>Этапы работы:</vt:lpstr>
      <vt:lpstr>2 этап: приучение ребёнка к новому месту</vt:lpstr>
      <vt:lpstr>3 этап: работа с детьми и родителями</vt:lpstr>
      <vt:lpstr>Так же существует серия мультфильмов «Про Диму» (картина затрагивает основные вопросы про детей с особенностями и поднимает тему дружбы, доброты и понимания).</vt:lpstr>
      <vt:lpstr>На занятиях с ребёнком необходимо использовать наглядные средства, вовлекать в практическую деятельность самого малыша (показывать как выполнять то или иное задание ,затем вместе с ним повторить необходимые действия)</vt:lpstr>
      <vt:lpstr>Мелкая моторика у детей с ОВЗ не развита или развита очень слабо, движения пальцев не скоординированы, поэтому на занятиях вводятся элементы массажа рук и пальчиковой гимнастика. </vt:lpstr>
      <vt:lpstr>Поскольку дети с ограниченными возможностями здоровья имеют серьёзные речевые нарушения, то для них подходят игры с пособиями для сенсорного развития(игры с песком, нанизывание бусин) </vt:lpstr>
      <vt:lpstr>Главная цель в работе тьютора с семьёй ребенка с ограниченными возможностями –помочь семье  справится с трудной задачей воспитания ребёнка с ОВЗ, способствовать социальной адаптации семьи, мобилизовать её возможности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Admin</cp:lastModifiedBy>
  <cp:revision>91</cp:revision>
  <dcterms:created xsi:type="dcterms:W3CDTF">2013-07-29T17:42:42Z</dcterms:created>
  <dcterms:modified xsi:type="dcterms:W3CDTF">2026-05-24T12:32:56Z</dcterms:modified>
</cp:coreProperties>
</file>