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59" r:id="rId6"/>
    <p:sldId id="260" r:id="rId7"/>
    <p:sldId id="261" r:id="rId8"/>
    <p:sldId id="262" r:id="rId9"/>
    <p:sldId id="263" r:id="rId10"/>
    <p:sldId id="265" r:id="rId11"/>
    <p:sldId id="266" r:id="rId12"/>
    <p:sldId id="267" r:id="rId13"/>
    <p:sldId id="264" r:id="rId14"/>
    <p:sldId id="268" r:id="rId15"/>
    <p:sldId id="269" r:id="rId16"/>
    <p:sldId id="270" r:id="rId17"/>
    <p:sldId id="271" r:id="rId18"/>
    <p:sldId id="272" r:id="rId19"/>
    <p:sldId id="273"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FCF8DE-C96F-4153-899E-0307F2457404}" type="datetimeFigureOut">
              <a:rPr lang="ru-RU" smtClean="0"/>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404920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FCF8DE-C96F-4153-899E-0307F2457404}" type="datetimeFigureOut">
              <a:rPr lang="ru-RU" smtClean="0"/>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325227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FCF8DE-C96F-4153-899E-0307F2457404}" type="datetimeFigureOut">
              <a:rPr lang="ru-RU" smtClean="0"/>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307612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FCF8DE-C96F-4153-899E-0307F2457404}" type="datetimeFigureOut">
              <a:rPr lang="ru-RU" smtClean="0"/>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371738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9FCF8DE-C96F-4153-899E-0307F2457404}" type="datetimeFigureOut">
              <a:rPr lang="ru-RU" smtClean="0"/>
              <a:t>30.01.2018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371316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9FCF8DE-C96F-4153-899E-0307F2457404}" type="datetimeFigureOut">
              <a:rPr lang="ru-RU" smtClean="0"/>
              <a:t>30.01.2018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45764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FCF8DE-C96F-4153-899E-0307F2457404}" type="datetimeFigureOut">
              <a:rPr lang="ru-RU" smtClean="0"/>
              <a:t>30.01.2018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392429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9FCF8DE-C96F-4153-899E-0307F2457404}" type="datetimeFigureOut">
              <a:rPr lang="ru-RU" smtClean="0"/>
              <a:t>30.01.2018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360889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FCF8DE-C96F-4153-899E-0307F2457404}" type="datetimeFigureOut">
              <a:rPr lang="ru-RU" smtClean="0"/>
              <a:t>30.01.2018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400937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9FCF8DE-C96F-4153-899E-0307F2457404}" type="datetimeFigureOut">
              <a:rPr lang="ru-RU" smtClean="0"/>
              <a:t>30.01.2018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372815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9FCF8DE-C96F-4153-899E-0307F2457404}" type="datetimeFigureOut">
              <a:rPr lang="ru-RU" smtClean="0"/>
              <a:t>30.01.2018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F49C2-2C11-4FE5-B34E-EF4B2796EB0D}" type="slidenum">
              <a:rPr lang="ru-RU" smtClean="0"/>
              <a:t>‹#›</a:t>
            </a:fld>
            <a:endParaRPr lang="ru-RU"/>
          </a:p>
        </p:txBody>
      </p:sp>
    </p:spTree>
    <p:extLst>
      <p:ext uri="{BB962C8B-B14F-4D97-AF65-F5344CB8AC3E}">
        <p14:creationId xmlns:p14="http://schemas.microsoft.com/office/powerpoint/2010/main" val="252506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CF8DE-C96F-4153-899E-0307F2457404}" type="datetimeFigureOut">
              <a:rPr lang="ru-RU" smtClean="0"/>
              <a:t>30.01.2018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F49C2-2C11-4FE5-B34E-EF4B2796EB0D}" type="slidenum">
              <a:rPr lang="ru-RU" smtClean="0"/>
              <a:t>‹#›</a:t>
            </a:fld>
            <a:endParaRPr lang="ru-RU"/>
          </a:p>
        </p:txBody>
      </p:sp>
    </p:spTree>
    <p:extLst>
      <p:ext uri="{BB962C8B-B14F-4D97-AF65-F5344CB8AC3E}">
        <p14:creationId xmlns:p14="http://schemas.microsoft.com/office/powerpoint/2010/main" val="85430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yandex.ru/clck/jsredir?bu=uniq1517300245697651028&amp;from=yandex.ru%3Bsearch%2F%3Bweb%3B%3B&amp;text=&amp;etext=1681.Xv65sCUPCgDg5C2TyOUWeQDMXyE5QdMc4XqRNPV-Xvz83tviXWULYg0raSf6Jlpu.2b5afc295c8c700668ae82f95c40cabf97ad51d1&amp;uuid=&amp;state=Em5uB10Ym2yYXpZKRFvY8hpXT7l4NK6-neJyELJlZHT1RbEWUe0bjfqOT3cvBSWc9WeFs-lEHyYpD7tCVpel5PogkTON6ACaUOW0N9X3Uw54MB1mVE0INQ,,&amp;&amp;cst=AiuY0DBWFJ4BWM_uhLTTxPmoUHzUh8Nktvd8pqW26Ke7rIP3S-lk-HelE4e6yvmJB8qJRaDpSusSuinjPW8hoAIFE8b_tS2rzXO8QYOUGI2AzidjINd93JqrCDLtQWSZ3EtK6WQM7pG27FLYmILMMol60TjrPP2ALTWRVEUL-GII4RucErOOcSdEXUD9mGQlOjsxAEXT6e_f0e5OfTLgzxlpE_bJbk80vuu0l5BkHLBSUQ-9Dm-s_Q-2--bdQ-TfO9zVZG1erRShG6Yh_1wKUQ,,&amp;data=UlNrNmk5WktYejY4cHFySjRXSWhXQzdLY3hSTVNzV2ZCVXgzZzFIWmJXemRtSl9GU3pqWkpZZHVXUjktbGpiMFYxWFRQLXA2ZkhKNjAtZnNKcEpfbjVDV1B2S2hvcGM0VEhPeDNCWFZ3aWFaT0xWcEZvajFUWFM0OEo3WnZpR0F2SV9Rc2hSMkljQ1B2Y1d5dXlIVnFSb0ZqQnFfQ0JOaG1oNllkcnVkR1ltWEpYczhGeHR4MjktX2luMk9kQ1Fi&amp;sign=10ea69e4467a070778bc93d3ed60898d&amp;keyno=0&amp;b64e=2&amp;ref=orjY4mGPRjk5boDnW0uvlrrd71vZw9kpjly_ySFdX80,&amp;l10n=ru&amp;cts=1517302161253&amp;mc=2.3219280948873626"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1978" y="370703"/>
            <a:ext cx="10692714" cy="4654378"/>
          </a:xfrm>
        </p:spPr>
        <p:txBody>
          <a:bodyPr>
            <a:normAutofit fontScale="90000"/>
          </a:bodyPr>
          <a:lstStyle/>
          <a:p>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
            </a:r>
            <a:br>
              <a:rPr lang="ru-RU" b="1" dirty="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
            </a:r>
            <a:br>
              <a:rPr lang="ru-RU" b="1" dirty="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
            </a:r>
            <a:br>
              <a:rPr lang="ru-RU" b="1" dirty="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
            </a:r>
            <a:br>
              <a:rPr lang="ru-RU" b="1" dirty="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
            </a:r>
            <a:br>
              <a:rPr lang="ru-RU" b="1" dirty="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Профилактика </a:t>
            </a:r>
            <a:r>
              <a:rPr lang="ru-RU" b="1" dirty="0" err="1">
                <a:solidFill>
                  <a:srgbClr val="0070C0"/>
                </a:solidFill>
                <a:latin typeface="Times New Roman" panose="02020603050405020304" pitchFamily="18" charset="0"/>
                <a:cs typeface="Times New Roman" panose="02020603050405020304" pitchFamily="18" charset="0"/>
              </a:rPr>
              <a:t>буллинга</a:t>
            </a:r>
            <a:r>
              <a:rPr lang="ru-RU" b="1" dirty="0">
                <a:solidFill>
                  <a:srgbClr val="0070C0"/>
                </a:solidFill>
                <a:latin typeface="Times New Roman" panose="02020603050405020304" pitchFamily="18" charset="0"/>
                <a:cs typeface="Times New Roman" panose="02020603050405020304" pitchFamily="18" charset="0"/>
              </a:rPr>
              <a:t> у обучающихся </a:t>
            </a:r>
            <a:r>
              <a:rPr lang="ru-RU" dirty="0">
                <a:solidFill>
                  <a:srgbClr val="0070C0"/>
                </a:solidFill>
                <a:latin typeface="Times New Roman" panose="02020603050405020304" pitchFamily="18" charset="0"/>
                <a:cs typeface="Times New Roman" panose="02020603050405020304" pitchFamily="18" charset="0"/>
              </a:rPr>
              <a:t/>
            </a:r>
            <a:br>
              <a:rPr lang="ru-RU" dirty="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(руководство для подростков)</a:t>
            </a:r>
            <a:r>
              <a:rPr lang="ru-RU" dirty="0">
                <a:solidFill>
                  <a:srgbClr val="0070C0"/>
                </a:solidFill>
                <a:latin typeface="Times New Roman" panose="02020603050405020304" pitchFamily="18" charset="0"/>
                <a:cs typeface="Times New Roman" panose="02020603050405020304" pitchFamily="18" charset="0"/>
              </a:rPr>
              <a:t/>
            </a:r>
            <a:br>
              <a:rPr lang="ru-RU" dirty="0">
                <a:solidFill>
                  <a:srgbClr val="0070C0"/>
                </a:solidFill>
                <a:latin typeface="Times New Roman" panose="02020603050405020304" pitchFamily="18" charset="0"/>
                <a:cs typeface="Times New Roman" panose="02020603050405020304" pitchFamily="18" charset="0"/>
              </a:rPr>
            </a:br>
            <a:endParaRPr lang="ru-RU" dirty="0">
              <a:solidFill>
                <a:srgbClr val="0070C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538" y="4613189"/>
            <a:ext cx="2959943" cy="197206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26" y="140044"/>
            <a:ext cx="2753589" cy="183703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6010" y="4166057"/>
            <a:ext cx="3624649" cy="241919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9692" y="4561918"/>
            <a:ext cx="3034999" cy="2023333"/>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2572" y="76200"/>
            <a:ext cx="2619632" cy="1964724"/>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3946" y="220619"/>
            <a:ext cx="3613031" cy="1756461"/>
          </a:xfrm>
          <a:prstGeom prst="rect">
            <a:avLst/>
          </a:prstGeom>
        </p:spPr>
      </p:pic>
    </p:spTree>
    <p:extLst>
      <p:ext uri="{BB962C8B-B14F-4D97-AF65-F5344CB8AC3E}">
        <p14:creationId xmlns:p14="http://schemas.microsoft.com/office/powerpoint/2010/main" val="106425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173" y="82379"/>
            <a:ext cx="10793627" cy="1608310"/>
          </a:xfrm>
        </p:spPr>
        <p:txBody>
          <a:bodyPr>
            <a:no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Как же самому ребенку распознать, что он под прицелом </a:t>
            </a:r>
            <a:r>
              <a:rPr lang="ru-RU" sz="2800" b="1" dirty="0" err="1">
                <a:solidFill>
                  <a:srgbClr val="0070C0"/>
                </a:solidFill>
                <a:latin typeface="Times New Roman" panose="02020603050405020304" pitchFamily="18" charset="0"/>
                <a:cs typeface="Times New Roman" panose="02020603050405020304" pitchFamily="18" charset="0"/>
              </a:rPr>
              <a:t>буллера</a:t>
            </a:r>
            <a:r>
              <a:rPr lang="ru-RU" sz="2800" b="1" dirty="0">
                <a:solidFill>
                  <a:srgbClr val="0070C0"/>
                </a:solidFill>
                <a:latin typeface="Times New Roman" panose="02020603050405020304" pitchFamily="18" charset="0"/>
                <a:cs typeface="Times New Roman" panose="02020603050405020304" pitchFamily="18" charset="0"/>
              </a:rPr>
              <a:t>?</a:t>
            </a:r>
            <a:r>
              <a:rPr lang="ru-RU" sz="2800" dirty="0">
                <a:solidFill>
                  <a:srgbClr val="0070C0"/>
                </a:solidFill>
                <a:latin typeface="Times New Roman" panose="02020603050405020304" pitchFamily="18" charset="0"/>
                <a:cs typeface="Times New Roman" panose="02020603050405020304" pitchFamily="18" charset="0"/>
              </a:rPr>
              <a:t/>
            </a:r>
            <a:br>
              <a:rPr lang="ru-RU" sz="2800" dirty="0">
                <a:solidFill>
                  <a:srgbClr val="0070C0"/>
                </a:solidFill>
                <a:latin typeface="Times New Roman" panose="02020603050405020304" pitchFamily="18" charset="0"/>
                <a:cs typeface="Times New Roman" panose="02020603050405020304" pitchFamily="18" charset="0"/>
              </a:rPr>
            </a:br>
            <a:r>
              <a:rPr lang="ru-RU" sz="2800" b="1" dirty="0">
                <a:solidFill>
                  <a:srgbClr val="0070C0"/>
                </a:solidFill>
                <a:latin typeface="Times New Roman" panose="02020603050405020304" pitchFamily="18" charset="0"/>
                <a:cs typeface="Times New Roman" panose="02020603050405020304" pitchFamily="18" charset="0"/>
              </a:rPr>
              <a:t>Список первых признаков, который необходимо знать подростку:</a:t>
            </a:r>
            <a:br>
              <a:rPr lang="ru-RU" sz="2800" b="1" dirty="0">
                <a:solidFill>
                  <a:srgbClr val="0070C0"/>
                </a:solidFill>
                <a:latin typeface="Times New Roman" panose="02020603050405020304" pitchFamily="18" charset="0"/>
                <a:cs typeface="Times New Roman" panose="02020603050405020304" pitchFamily="18" charset="0"/>
              </a:rPr>
            </a:b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03654" y="1458096"/>
            <a:ext cx="10950145" cy="5148649"/>
          </a:xfrm>
        </p:spPr>
        <p:txBody>
          <a:bodyPr/>
          <a:lstStyle/>
          <a:p>
            <a:pPr lvl="0" algn="just"/>
            <a:r>
              <a:rPr lang="ru-RU" dirty="0">
                <a:latin typeface="Times New Roman" panose="02020603050405020304" pitchFamily="18" charset="0"/>
                <a:cs typeface="Times New Roman" panose="02020603050405020304" pitchFamily="18" charset="0"/>
              </a:rPr>
              <a:t>Никто не спешит подружиться или просто общаться. Особенно, если резко начали избегать даже те, кто хоть как-то выходил на контакт.</a:t>
            </a:r>
          </a:p>
          <a:p>
            <a:pPr lvl="0" algn="just"/>
            <a:r>
              <a:rPr lang="ru-RU" dirty="0">
                <a:latin typeface="Times New Roman" panose="02020603050405020304" pitchFamily="18" charset="0"/>
                <a:cs typeface="Times New Roman" panose="02020603050405020304" pitchFamily="18" charset="0"/>
              </a:rPr>
              <a:t>Пристальные взгляды наиболее активных учеников  без видимых причин;</a:t>
            </a:r>
          </a:p>
          <a:p>
            <a:pPr lvl="0" algn="just"/>
            <a:r>
              <a:rPr lang="ru-RU" dirty="0">
                <a:latin typeface="Times New Roman" panose="02020603050405020304" pitchFamily="18" charset="0"/>
                <a:cs typeface="Times New Roman" panose="02020603050405020304" pitchFamily="18" charset="0"/>
              </a:rPr>
              <a:t>Вопросы  (при всех)  провокационного характера. Например: «А у Вас в семье все косят или нормальные тоже есть?».</a:t>
            </a:r>
          </a:p>
          <a:p>
            <a:pPr lvl="0" algn="just"/>
            <a:r>
              <a:rPr lang="ru-RU" dirty="0">
                <a:latin typeface="Times New Roman" panose="02020603050405020304" pitchFamily="18" charset="0"/>
                <a:cs typeface="Times New Roman" panose="02020603050405020304" pitchFamily="18" charset="0"/>
              </a:rPr>
              <a:t>Колкие комментарии на счет внешности, поведения, успеваемости;</a:t>
            </a:r>
          </a:p>
          <a:p>
            <a:pPr lvl="0" algn="just"/>
            <a:r>
              <a:rPr lang="ru-RU" dirty="0">
                <a:latin typeface="Times New Roman" panose="02020603050405020304" pitchFamily="18" charset="0"/>
                <a:cs typeface="Times New Roman" panose="02020603050405020304" pitchFamily="18" charset="0"/>
              </a:rPr>
              <a:t>Смешки, перешептывания за спиной;</a:t>
            </a:r>
          </a:p>
          <a:p>
            <a:pPr lvl="0" algn="just"/>
            <a:r>
              <a:rPr lang="ru-RU" dirty="0">
                <a:latin typeface="Times New Roman" panose="02020603050405020304" pitchFamily="18" charset="0"/>
                <a:cs typeface="Times New Roman" panose="02020603050405020304" pitchFamily="18" charset="0"/>
              </a:rPr>
              <a:t>Публичные злые шутки в твой адрес;</a:t>
            </a:r>
          </a:p>
          <a:p>
            <a:pPr lvl="0" algn="just"/>
            <a:r>
              <a:rPr lang="ru-RU" dirty="0">
                <a:latin typeface="Times New Roman" panose="02020603050405020304" pitchFamily="18" charset="0"/>
                <a:cs typeface="Times New Roman" panose="02020603050405020304" pitchFamily="18" charset="0"/>
              </a:rPr>
              <a:t>Когда ты ищешь  поддержки у других учеников, в ответ - уклончивые фразы или игнорирование.</a:t>
            </a:r>
          </a:p>
          <a:p>
            <a:endParaRPr lang="ru-RU" dirty="0"/>
          </a:p>
        </p:txBody>
      </p:sp>
    </p:spTree>
    <p:extLst>
      <p:ext uri="{BB962C8B-B14F-4D97-AF65-F5344CB8AC3E}">
        <p14:creationId xmlns:p14="http://schemas.microsoft.com/office/powerpoint/2010/main" val="402612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smtClean="0">
                <a:solidFill>
                  <a:srgbClr val="C00000"/>
                </a:solidFill>
                <a:latin typeface="Times New Roman" panose="02020603050405020304" pitchFamily="18" charset="0"/>
                <a:cs typeface="Times New Roman" panose="02020603050405020304" pitchFamily="18" charset="0"/>
              </a:rPr>
              <a:t/>
            </a:r>
            <a:br>
              <a:rPr lang="ru-RU" sz="3600" b="1" dirty="0" smtClean="0">
                <a:solidFill>
                  <a:srgbClr val="C00000"/>
                </a:solidFill>
                <a:latin typeface="Times New Roman" panose="02020603050405020304" pitchFamily="18" charset="0"/>
                <a:cs typeface="Times New Roman" panose="02020603050405020304" pitchFamily="18" charset="0"/>
              </a:rPr>
            </a:br>
            <a:r>
              <a:rPr lang="ru-RU" sz="3200" b="1" dirty="0" smtClean="0">
                <a:solidFill>
                  <a:srgbClr val="C00000"/>
                </a:solidFill>
                <a:latin typeface="Times New Roman" panose="02020603050405020304" pitchFamily="18" charset="0"/>
                <a:cs typeface="Times New Roman" panose="02020603050405020304" pitchFamily="18" charset="0"/>
              </a:rPr>
              <a:t>Что </a:t>
            </a:r>
            <a:r>
              <a:rPr lang="ru-RU" sz="3200" b="1" dirty="0">
                <a:solidFill>
                  <a:srgbClr val="C00000"/>
                </a:solidFill>
                <a:latin typeface="Times New Roman" panose="02020603050405020304" pitchFamily="18" charset="0"/>
                <a:cs typeface="Times New Roman" panose="02020603050405020304" pitchFamily="18" charset="0"/>
              </a:rPr>
              <a:t>делать, когда появились первые признаки травли?</a:t>
            </a:r>
            <a:br>
              <a:rPr lang="ru-RU" sz="3200" b="1" dirty="0">
                <a:solidFill>
                  <a:srgbClr val="C00000"/>
                </a:solidFill>
                <a:latin typeface="Times New Roman" panose="02020603050405020304" pitchFamily="18" charset="0"/>
                <a:cs typeface="Times New Roman" panose="02020603050405020304" pitchFamily="18" charset="0"/>
              </a:rPr>
            </a:br>
            <a:r>
              <a:rPr lang="ru-RU" sz="3200" b="1" dirty="0">
                <a:solidFill>
                  <a:srgbClr val="C00000"/>
                </a:solidFill>
                <a:latin typeface="Times New Roman" panose="02020603050405020304" pitchFamily="18" charset="0"/>
                <a:cs typeface="Times New Roman" panose="02020603050405020304" pitchFamily="18" charset="0"/>
              </a:rPr>
              <a:t>Советы подростку:</a:t>
            </a:r>
            <a:br>
              <a:rPr lang="ru-RU" sz="3200" b="1" dirty="0">
                <a:solidFill>
                  <a:srgbClr val="C00000"/>
                </a:solidFill>
                <a:latin typeface="Times New Roman" panose="02020603050405020304" pitchFamily="18" charset="0"/>
                <a:cs typeface="Times New Roman" panose="02020603050405020304" pitchFamily="18" charset="0"/>
              </a:rPr>
            </a:b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1"/>
          </p:nvPr>
        </p:nvSpPr>
        <p:spPr>
          <a:xfrm>
            <a:off x="74141" y="1622853"/>
            <a:ext cx="6796216" cy="4654379"/>
          </a:xfrm>
        </p:spPr>
        <p:txBody>
          <a:bodyPr>
            <a:normAutofit fontScale="85000" lnSpcReduction="10000"/>
          </a:bodyPr>
          <a:lstStyle/>
          <a:p>
            <a:pPr lvl="0" algn="just"/>
            <a:r>
              <a:rPr lang="ru-RU" dirty="0">
                <a:latin typeface="Times New Roman" panose="02020603050405020304" pitchFamily="18" charset="0"/>
                <a:cs typeface="Times New Roman" panose="02020603050405020304" pitchFamily="18" charset="0"/>
              </a:rPr>
              <a:t>Наблюдай за коллективом. Определи лидера, свиту и тех, кто непопулярен. Есть два пути. Или напрямую налаживать контакт с лидером, или найти поддержку среди тихих молчунов, и у них узнать, что и как происходит. Это, если коллектив для тебя новый. В любом случае, чтоб наладить отношения с агрессором, общаться нужно с ним наедине. Публично он не пойдет на контакт, будет играть на эту самую публику. А вот в ситуации один на один есть шанс нормально поговорить и прояснить позицию.</a:t>
            </a:r>
          </a:p>
          <a:p>
            <a:pPr lvl="0" algn="just"/>
            <a:r>
              <a:rPr lang="ru-RU" dirty="0">
                <a:latin typeface="Times New Roman" panose="02020603050405020304" pitchFamily="18" charset="0"/>
                <a:cs typeface="Times New Roman" panose="02020603050405020304" pitchFamily="18" charset="0"/>
              </a:rPr>
              <a:t>Если это свои люди, то надо менять поведение и свою реакцию на их выпады: анализируй, что их больше подбадривает и поступай наоборот.</a:t>
            </a:r>
          </a:p>
          <a:p>
            <a:endParaRPr lang="ru-RU" dirty="0"/>
          </a:p>
        </p:txBody>
      </p:sp>
      <p:pic>
        <p:nvPicPr>
          <p:cNvPr id="6" name="Объект 5" descr="C:\Users\Camila\Desktop\A306211A-C4B0-4540-BD68-9AD3429ABB25.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96431" y="1622853"/>
            <a:ext cx="4135395" cy="3748217"/>
          </a:xfrm>
          <a:prstGeom prst="rect">
            <a:avLst/>
          </a:prstGeom>
          <a:noFill/>
          <a:ln>
            <a:noFill/>
          </a:ln>
        </p:spPr>
      </p:pic>
    </p:spTree>
    <p:extLst>
      <p:ext uri="{BB962C8B-B14F-4D97-AF65-F5344CB8AC3E}">
        <p14:creationId xmlns:p14="http://schemas.microsoft.com/office/powerpoint/2010/main" val="95251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508" y="238897"/>
            <a:ext cx="10851292" cy="1153299"/>
          </a:xfrm>
        </p:spPr>
        <p:txBody>
          <a:bodyPr>
            <a:no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Что делать, когда появились первые признаки травли?</a:t>
            </a:r>
            <a:br>
              <a:rPr lang="ru-RU" sz="3200" b="1" dirty="0" smtClean="0">
                <a:solidFill>
                  <a:srgbClr val="C00000"/>
                </a:solidFill>
                <a:latin typeface="Times New Roman" panose="02020603050405020304" pitchFamily="18" charset="0"/>
                <a:cs typeface="Times New Roman" panose="02020603050405020304" pitchFamily="18" charset="0"/>
              </a:rPr>
            </a:br>
            <a:r>
              <a:rPr lang="ru-RU" sz="3200" b="1" dirty="0" smtClean="0">
                <a:solidFill>
                  <a:srgbClr val="C00000"/>
                </a:solidFill>
                <a:latin typeface="Times New Roman" panose="02020603050405020304" pitchFamily="18" charset="0"/>
                <a:cs typeface="Times New Roman" panose="02020603050405020304" pitchFamily="18" charset="0"/>
              </a:rPr>
              <a:t>Советы подростку:</a:t>
            </a:r>
            <a:br>
              <a:rPr lang="ru-RU" sz="3200" b="1" dirty="0" smtClean="0">
                <a:solidFill>
                  <a:srgbClr val="C00000"/>
                </a:solidFill>
                <a:latin typeface="Times New Roman" panose="02020603050405020304" pitchFamily="18" charset="0"/>
                <a:cs typeface="Times New Roman" panose="02020603050405020304" pitchFamily="18" charset="0"/>
              </a:rPr>
            </a:b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200" y="1825626"/>
            <a:ext cx="3445476" cy="2713424"/>
          </a:xfrm>
        </p:spPr>
        <p:txBody>
          <a:bodyPr>
            <a:normAutofit fontScale="77500" lnSpcReduction="20000"/>
          </a:bodyPr>
          <a:lstStyle/>
          <a:p>
            <a:endParaRPr lang="ru-RU" dirty="0"/>
          </a:p>
        </p:txBody>
      </p:sp>
      <p:sp>
        <p:nvSpPr>
          <p:cNvPr id="4" name="Объект 3"/>
          <p:cNvSpPr>
            <a:spLocks noGrp="1"/>
          </p:cNvSpPr>
          <p:nvPr>
            <p:ph sz="half" idx="2"/>
          </p:nvPr>
        </p:nvSpPr>
        <p:spPr>
          <a:xfrm>
            <a:off x="5148649" y="1095632"/>
            <a:ext cx="6812692" cy="5288692"/>
          </a:xfrm>
        </p:spPr>
        <p:txBody>
          <a:bodyPr>
            <a:normAutofit fontScale="77500" lnSpcReduction="20000"/>
          </a:bodyPr>
          <a:lstStyle/>
          <a:p>
            <a:pPr lvl="0"/>
            <a:r>
              <a:rPr lang="ru-RU" dirty="0">
                <a:latin typeface="Times New Roman" panose="02020603050405020304" pitchFamily="18" charset="0"/>
                <a:cs typeface="Times New Roman" panose="02020603050405020304" pitchFamily="18" charset="0"/>
              </a:rPr>
              <a:t> Не понимаешь, как лучше поступить, спроси у старших. Лучше, у старших учеников, у них есть свежий и современный опыт.  Родителям (другим взрослым) тоже скажи: любой опыт важен, он позволит найти свой путь.</a:t>
            </a:r>
          </a:p>
          <a:p>
            <a:pPr lvl="0"/>
            <a:r>
              <a:rPr lang="ru-RU" dirty="0">
                <a:latin typeface="Times New Roman" panose="02020603050405020304" pitchFamily="18" charset="0"/>
                <a:cs typeface="Times New Roman" panose="02020603050405020304" pitchFamily="18" charset="0"/>
              </a:rPr>
              <a:t>Не надейся, что все закончится само собой. Что преследователям рано или поздно надоест. Как говорил психолог Михаил Литвак: «Надежда умирает последней, но ее надо убивать первой» для того, чтоб начать действовать. Ищи способы, как изменить ситуацию, читай, анализируй, находи помощников.</a:t>
            </a:r>
          </a:p>
          <a:p>
            <a:pPr lvl="0"/>
            <a:r>
              <a:rPr lang="ru-RU" dirty="0">
                <a:latin typeface="Times New Roman" panose="02020603050405020304" pitchFamily="18" charset="0"/>
                <a:cs typeface="Times New Roman" panose="02020603050405020304" pitchFamily="18" charset="0"/>
              </a:rPr>
              <a:t>Меняй то, что можно изменить. Если есть очевидное неряшество – исправь. Если что-то неисправимо, если это необходимость (очки) или твоя физиологическая особенность, просто держи спину ровно, а взгляд прямо. Как говорит моя тренер: «Чем сложнее ситуация, тем ровнее спина!». Это аналогия с животным миром. Поджатый хвост – признание поражения. Громкий рык – готовность к бою. Знаки тела - очень важны, тренируй их.</a:t>
            </a:r>
          </a:p>
          <a:p>
            <a:endParaRPr lang="ru-RU" dirty="0"/>
          </a:p>
        </p:txBody>
      </p:sp>
      <p:pic>
        <p:nvPicPr>
          <p:cNvPr id="5" name="Рисунок 4" descr="C:\Users\Camila\Desktop\A306211A-C4B0-4540-BD68-9AD3429ABB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08" y="1507524"/>
            <a:ext cx="4160108" cy="3591698"/>
          </a:xfrm>
          <a:prstGeom prst="rect">
            <a:avLst/>
          </a:prstGeom>
          <a:noFill/>
          <a:ln>
            <a:noFill/>
          </a:ln>
        </p:spPr>
      </p:pic>
    </p:spTree>
    <p:extLst>
      <p:ext uri="{BB962C8B-B14F-4D97-AF65-F5344CB8AC3E}">
        <p14:creationId xmlns:p14="http://schemas.microsoft.com/office/powerpoint/2010/main" val="25634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260" y="365125"/>
            <a:ext cx="10513540" cy="2205079"/>
          </a:xfrm>
        </p:spPr>
        <p:txBody>
          <a:bodyPr>
            <a:normAutofit fontScale="90000"/>
          </a:bodyPr>
          <a:lstStyle/>
          <a:p>
            <a:pPr algn="ct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
            </a:r>
            <a:br>
              <a:rPr lang="ru-RU" b="1" dirty="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
            </a:r>
            <a:br>
              <a:rPr lang="ru-RU" b="1" dirty="0">
                <a:solidFill>
                  <a:srgbClr val="0070C0"/>
                </a:solidFill>
                <a:latin typeface="Times New Roman" panose="02020603050405020304" pitchFamily="18" charset="0"/>
                <a:cs typeface="Times New Roman" panose="02020603050405020304" pitchFamily="18" charset="0"/>
              </a:rPr>
            </a:b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6649" y="436604"/>
            <a:ext cx="10777152" cy="5947719"/>
          </a:xfrm>
        </p:spPr>
        <p:txBody>
          <a:bodyPr>
            <a:noAutofit/>
          </a:bodyPr>
          <a:lstStyle/>
          <a:p>
            <a:pPr lvl="0" algn="just"/>
            <a:r>
              <a:rPr lang="ru-RU" dirty="0">
                <a:latin typeface="Times New Roman" panose="02020603050405020304" pitchFamily="18" charset="0"/>
                <a:cs typeface="Times New Roman" panose="02020603050405020304" pitchFamily="18" charset="0"/>
              </a:rPr>
              <a:t>Если при «схватке» не можешь сказать ни слова, у тебя дрожит голос, просто задумчиво молчи, но смотри в глаза. Взгляд должен таким, чтоб в нем читалась твоя позиция и все, что ты хочешь сказать, но не можешь. Понимаю, что сказать проще, чем сделать. Но ты тренируйся перед зеркалом, когда никто не видит. Конечно, после тренировки взгляда, надо будет учиться отвечать. Ищи формулировки, обратись за помощью.</a:t>
            </a:r>
          </a:p>
          <a:p>
            <a:pPr lvl="0" algn="just"/>
            <a:r>
              <a:rPr lang="ru-RU" dirty="0">
                <a:latin typeface="Times New Roman" panose="02020603050405020304" pitchFamily="18" charset="0"/>
                <a:cs typeface="Times New Roman" panose="02020603050405020304" pitchFamily="18" charset="0"/>
              </a:rPr>
              <a:t>Найди альтернативный круг общения вне школы. У тебя точно есть талант и увлечения, иди к себе подобным. Даже во время поиска себя, перепробовав несколько видов занятий, ты встретишь много новых ребят, а возможно, и друзей, сможешь получить поддержку и укрепить веру в себя.</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31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0070C0"/>
                </a:solidFill>
                <a:latin typeface="Times New Roman" panose="02020603050405020304" pitchFamily="18" charset="0"/>
                <a:cs typeface="Times New Roman" panose="02020603050405020304" pitchFamily="18" charset="0"/>
              </a:rPr>
              <a:t>Что делать если одноклассники хотят помочь?</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1"/>
          </p:nvPr>
        </p:nvSpPr>
        <p:spPr>
          <a:xfrm>
            <a:off x="411891" y="1690687"/>
            <a:ext cx="6540843" cy="4486275"/>
          </a:xfrm>
        </p:spPr>
        <p:txBody>
          <a:bodyPr>
            <a:noAutofit/>
          </a:bodyPr>
          <a:lstStyle/>
          <a:p>
            <a:r>
              <a:rPr lang="ru-RU" dirty="0" smtClean="0">
                <a:latin typeface="Times New Roman" panose="02020603050405020304" pitchFamily="18" charset="0"/>
                <a:cs typeface="Times New Roman" panose="02020603050405020304" pitchFamily="18" charset="0"/>
              </a:rPr>
              <a:t>Нужно </a:t>
            </a:r>
            <a:r>
              <a:rPr lang="ru-RU" dirty="0">
                <a:latin typeface="Times New Roman" panose="02020603050405020304" pitchFamily="18" charset="0"/>
                <a:cs typeface="Times New Roman" panose="02020603050405020304" pitchFamily="18" charset="0"/>
              </a:rPr>
              <a:t>найти безопасного взрослого, кому доверяете больше всего, рассказать ему о том, что творится. Можно обратится к психологу или классному руководителю.</a:t>
            </a:r>
          </a:p>
          <a:p>
            <a:r>
              <a:rPr lang="ru-RU" dirty="0" smtClean="0">
                <a:latin typeface="Times New Roman" panose="02020603050405020304" pitchFamily="18" charset="0"/>
                <a:cs typeface="Times New Roman" panose="02020603050405020304" pitchFamily="18" charset="0"/>
              </a:rPr>
              <a:t>Рассказать </a:t>
            </a:r>
            <a:r>
              <a:rPr lang="ru-RU" dirty="0">
                <a:latin typeface="Times New Roman" panose="02020603050405020304" pitchFamily="18" charset="0"/>
                <a:cs typeface="Times New Roman" panose="02020603050405020304" pitchFamily="18" charset="0"/>
              </a:rPr>
              <a:t>своим родителям, спросить совета.</a:t>
            </a:r>
          </a:p>
          <a:p>
            <a:r>
              <a:rPr lang="ru-RU" dirty="0" smtClean="0">
                <a:latin typeface="Times New Roman" panose="02020603050405020304" pitchFamily="18" charset="0"/>
                <a:cs typeface="Times New Roman" panose="02020603050405020304" pitchFamily="18" charset="0"/>
              </a:rPr>
              <a:t>Обсудить </a:t>
            </a:r>
            <a:r>
              <a:rPr lang="ru-RU" dirty="0">
                <a:latin typeface="Times New Roman" panose="02020603050405020304" pitchFamily="18" charset="0"/>
                <a:cs typeface="Times New Roman" panose="02020603050405020304" pitchFamily="18" charset="0"/>
              </a:rPr>
              <a:t>с другими одноклассниками. Найти тех, кому так же невыносимо это наблюдать: вас должно быть больше.</a:t>
            </a:r>
          </a:p>
          <a:p>
            <a:r>
              <a:rPr lang="ru-RU" dirty="0" smtClean="0">
                <a:latin typeface="Times New Roman" panose="02020603050405020304" pitchFamily="18" charset="0"/>
                <a:cs typeface="Times New Roman" panose="02020603050405020304" pitchFamily="18" charset="0"/>
              </a:rPr>
              <a:t>Если </a:t>
            </a:r>
            <a:r>
              <a:rPr lang="ru-RU" dirty="0">
                <a:latin typeface="Times New Roman" panose="02020603050405020304" pitchFamily="18" charset="0"/>
                <a:cs typeface="Times New Roman" panose="02020603050405020304" pitchFamily="18" charset="0"/>
              </a:rPr>
              <a:t>все будут против агрессора, ему ничего не останется, как сдаться. </a:t>
            </a: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23061" y="2347783"/>
            <a:ext cx="5136694" cy="3097427"/>
          </a:xfrm>
        </p:spPr>
      </p:pic>
    </p:spTree>
    <p:extLst>
      <p:ext uri="{BB962C8B-B14F-4D97-AF65-F5344CB8AC3E}">
        <p14:creationId xmlns:p14="http://schemas.microsoft.com/office/powerpoint/2010/main" val="388458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97" y="131805"/>
            <a:ext cx="10810103" cy="1318055"/>
          </a:xfrm>
        </p:spPr>
        <p:txBody>
          <a:bodyPr>
            <a:normAutofit fontScale="90000"/>
          </a:bodyPr>
          <a:lstStyle/>
          <a:p>
            <a:pPr algn="ct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Советы </a:t>
            </a:r>
            <a:r>
              <a:rPr lang="ru-RU" b="1" dirty="0">
                <a:solidFill>
                  <a:srgbClr val="0070C0"/>
                </a:solidFill>
                <a:latin typeface="Times New Roman" panose="02020603050405020304" pitchFamily="18" charset="0"/>
                <a:cs typeface="Times New Roman" panose="02020603050405020304" pitchFamily="18" charset="0"/>
              </a:rPr>
              <a:t>для подростков: Как не стать жертвой </a:t>
            </a:r>
            <a:r>
              <a:rPr lang="ru-RU" b="1" dirty="0" err="1">
                <a:solidFill>
                  <a:srgbClr val="0070C0"/>
                </a:solidFill>
                <a:latin typeface="Times New Roman" panose="02020603050405020304" pitchFamily="18" charset="0"/>
                <a:cs typeface="Times New Roman" panose="02020603050405020304" pitchFamily="18" charset="0"/>
              </a:rPr>
              <a:t>буллинга</a:t>
            </a:r>
            <a:r>
              <a:rPr lang="ru-RU" b="1" dirty="0">
                <a:solidFill>
                  <a:srgbClr val="0070C0"/>
                </a:solidFill>
                <a:latin typeface="Times New Roman" panose="02020603050405020304" pitchFamily="18" charset="0"/>
                <a:cs typeface="Times New Roman" panose="02020603050405020304" pitchFamily="18" charset="0"/>
              </a:rPr>
              <a:t>?</a:t>
            </a:r>
            <a:br>
              <a:rPr lang="ru-RU" b="1" dirty="0">
                <a:solidFill>
                  <a:srgbClr val="0070C0"/>
                </a:solidFill>
                <a:latin typeface="Times New Roman" panose="02020603050405020304" pitchFamily="18" charset="0"/>
                <a:cs typeface="Times New Roman" panose="02020603050405020304" pitchFamily="18" charset="0"/>
              </a:rPr>
            </a:br>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6064" y="1911179"/>
            <a:ext cx="5346658" cy="3566984"/>
          </a:xfrm>
        </p:spPr>
      </p:pic>
      <p:sp>
        <p:nvSpPr>
          <p:cNvPr id="4" name="Объект 3"/>
          <p:cNvSpPr>
            <a:spLocks noGrp="1"/>
          </p:cNvSpPr>
          <p:nvPr>
            <p:ph sz="half" idx="2"/>
          </p:nvPr>
        </p:nvSpPr>
        <p:spPr>
          <a:xfrm>
            <a:off x="5782962" y="1449860"/>
            <a:ext cx="5914768" cy="5173362"/>
          </a:xfrm>
        </p:spPr>
        <p:txBody>
          <a:bodyPr>
            <a:normAutofit fontScale="92500" lnSpcReduction="10000"/>
          </a:bodyPr>
          <a:lstStyle/>
          <a:p>
            <a:pPr lvl="0"/>
            <a:r>
              <a:rPr lang="ru-RU" dirty="0">
                <a:latin typeface="Times New Roman" panose="02020603050405020304" pitchFamily="18" charset="0"/>
                <a:cs typeface="Times New Roman" panose="02020603050405020304" pitchFamily="18" charset="0"/>
              </a:rPr>
              <a:t>Отыскать себе друга среди одноклассников, а еще лучше несколько настоящих друзей;</a:t>
            </a:r>
          </a:p>
          <a:p>
            <a:pPr lvl="0"/>
            <a:r>
              <a:rPr lang="ru-RU" dirty="0">
                <a:latin typeface="Times New Roman" panose="02020603050405020304" pitchFamily="18" charset="0"/>
                <a:cs typeface="Times New Roman" panose="02020603050405020304" pitchFamily="18" charset="0"/>
              </a:rPr>
              <a:t>Приглашать одноклассников в гости; </a:t>
            </a:r>
          </a:p>
          <a:p>
            <a:pPr lvl="0"/>
            <a:r>
              <a:rPr lang="ru-RU" dirty="0">
                <a:latin typeface="Times New Roman" panose="02020603050405020304" pitchFamily="18" charset="0"/>
                <a:cs typeface="Times New Roman" panose="02020603050405020304" pitchFamily="18" charset="0"/>
              </a:rPr>
              <a:t>Научиться уважать мнение своих одноклассников, находить с ними общий язык; </a:t>
            </a:r>
          </a:p>
          <a:p>
            <a:pPr lvl="0"/>
            <a:r>
              <a:rPr lang="ru-RU" dirty="0">
                <a:latin typeface="Times New Roman" panose="02020603050405020304" pitchFamily="18" charset="0"/>
                <a:cs typeface="Times New Roman" panose="02020603050405020304" pitchFamily="18" charset="0"/>
              </a:rPr>
              <a:t>Не пытаться всегда побеждать в своих спорах с ровесниками, научиться проигрывать и уступать, признавать свою неправоту; </a:t>
            </a:r>
          </a:p>
          <a:p>
            <a:pPr lvl="0"/>
            <a:r>
              <a:rPr lang="ru-RU" dirty="0">
                <a:latin typeface="Times New Roman" panose="02020603050405020304" pitchFamily="18" charset="0"/>
                <a:cs typeface="Times New Roman" panose="02020603050405020304" pitchFamily="18" charset="0"/>
              </a:rPr>
              <a:t>Не задираться, не зазнаваться; </a:t>
            </a:r>
          </a:p>
          <a:p>
            <a:pPr lvl="0"/>
            <a:r>
              <a:rPr lang="ru-RU" dirty="0">
                <a:latin typeface="Times New Roman" panose="02020603050405020304" pitchFamily="18" charset="0"/>
                <a:cs typeface="Times New Roman" panose="02020603050405020304" pitchFamily="18" charset="0"/>
              </a:rPr>
              <a:t>Не показывать свое превосходство над другими; </a:t>
            </a:r>
          </a:p>
          <a:p>
            <a:endParaRPr lang="ru-RU" dirty="0"/>
          </a:p>
        </p:txBody>
      </p:sp>
    </p:spTree>
    <p:extLst>
      <p:ext uri="{BB962C8B-B14F-4D97-AF65-F5344CB8AC3E}">
        <p14:creationId xmlns:p14="http://schemas.microsoft.com/office/powerpoint/2010/main" val="278696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4758"/>
            <a:ext cx="10515600" cy="1128584"/>
          </a:xfrm>
        </p:spPr>
        <p:txBody>
          <a:bodyPr>
            <a:normAutofit fontScale="90000"/>
          </a:bodyPr>
          <a:lstStyle/>
          <a:p>
            <a:pPr algn="ctr"/>
            <a:r>
              <a:rPr lang="ru-RU" sz="4000" b="1" dirty="0" smtClean="0">
                <a:solidFill>
                  <a:srgbClr val="0070C0"/>
                </a:solidFill>
                <a:latin typeface="Times New Roman" panose="02020603050405020304" pitchFamily="18" charset="0"/>
                <a:cs typeface="Times New Roman" panose="02020603050405020304" pitchFamily="18" charset="0"/>
              </a:rPr>
              <a:t/>
            </a:r>
            <a:br>
              <a:rPr lang="ru-RU" sz="4000" b="1" dirty="0" smtClean="0">
                <a:solidFill>
                  <a:srgbClr val="0070C0"/>
                </a:solidFill>
                <a:latin typeface="Times New Roman" panose="02020603050405020304" pitchFamily="18" charset="0"/>
                <a:cs typeface="Times New Roman" panose="02020603050405020304" pitchFamily="18" charset="0"/>
              </a:rPr>
            </a:br>
            <a:r>
              <a:rPr lang="ru-RU" sz="4000" b="1" dirty="0" smtClean="0">
                <a:solidFill>
                  <a:srgbClr val="0070C0"/>
                </a:solidFill>
                <a:latin typeface="Times New Roman" panose="02020603050405020304" pitchFamily="18" charset="0"/>
                <a:cs typeface="Times New Roman" panose="02020603050405020304" pitchFamily="18" charset="0"/>
              </a:rPr>
              <a:t>Советы </a:t>
            </a:r>
            <a:r>
              <a:rPr lang="ru-RU" sz="4000" b="1" dirty="0">
                <a:solidFill>
                  <a:srgbClr val="0070C0"/>
                </a:solidFill>
                <a:latin typeface="Times New Roman" panose="02020603050405020304" pitchFamily="18" charset="0"/>
                <a:cs typeface="Times New Roman" panose="02020603050405020304" pitchFamily="18" charset="0"/>
              </a:rPr>
              <a:t>для подростков: Как не стать жертвой </a:t>
            </a:r>
            <a:r>
              <a:rPr lang="ru-RU" sz="4000" b="1" dirty="0" err="1">
                <a:solidFill>
                  <a:srgbClr val="0070C0"/>
                </a:solidFill>
                <a:latin typeface="Times New Roman" panose="02020603050405020304" pitchFamily="18" charset="0"/>
                <a:cs typeface="Times New Roman" panose="02020603050405020304" pitchFamily="18" charset="0"/>
              </a:rPr>
              <a:t>буллинга</a:t>
            </a:r>
            <a:r>
              <a:rPr lang="ru-RU" sz="4000" b="1" dirty="0">
                <a:solidFill>
                  <a:srgbClr val="0070C0"/>
                </a:solidFill>
                <a:latin typeface="Times New Roman" panose="02020603050405020304" pitchFamily="18" charset="0"/>
                <a:cs typeface="Times New Roman" panose="02020603050405020304" pitchFamily="18" charset="0"/>
              </a:rPr>
              <a:t>?</a:t>
            </a:r>
            <a:br>
              <a:rPr lang="ru-RU" sz="4000" b="1" dirty="0">
                <a:solidFill>
                  <a:srgbClr val="0070C0"/>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a:xfrm>
            <a:off x="494271" y="1219200"/>
            <a:ext cx="6557318" cy="5099222"/>
          </a:xfrm>
        </p:spPr>
        <p:txBody>
          <a:bodyPr>
            <a:normAutofit fontScale="92500" lnSpcReduction="20000"/>
          </a:bodyPr>
          <a:lstStyle/>
          <a:p>
            <a:pPr lvl="0"/>
            <a:r>
              <a:rPr lang="ru-RU" dirty="0">
                <a:latin typeface="Times New Roman" panose="02020603050405020304" pitchFamily="18" charset="0"/>
                <a:cs typeface="Times New Roman" panose="02020603050405020304" pitchFamily="18" charset="0"/>
              </a:rPr>
              <a:t>Не хвастаться – ни своими успехами, ни своими электронными игрушками, ни своими родителями;</a:t>
            </a:r>
          </a:p>
          <a:p>
            <a:pPr lvl="0"/>
            <a:r>
              <a:rPr lang="ru-RU" dirty="0">
                <a:latin typeface="Times New Roman" panose="02020603050405020304" pitchFamily="18" charset="0"/>
                <a:cs typeface="Times New Roman" panose="02020603050405020304" pitchFamily="18" charset="0"/>
              </a:rPr>
              <a:t>Не демонстрировать свою элитарность; </a:t>
            </a:r>
          </a:p>
          <a:p>
            <a:pPr lvl="0"/>
            <a:r>
              <a:rPr lang="ru-RU" dirty="0">
                <a:latin typeface="Times New Roman" panose="02020603050405020304" pitchFamily="18" charset="0"/>
                <a:cs typeface="Times New Roman" panose="02020603050405020304" pitchFamily="18" charset="0"/>
              </a:rPr>
              <a:t>Не ябедничать; </a:t>
            </a:r>
          </a:p>
          <a:p>
            <a:pPr lvl="0"/>
            <a:r>
              <a:rPr lang="ru-RU" dirty="0">
                <a:latin typeface="Times New Roman" panose="02020603050405020304" pitchFamily="18" charset="0"/>
                <a:cs typeface="Times New Roman" panose="02020603050405020304" pitchFamily="18" charset="0"/>
              </a:rPr>
              <a:t> Не подлизываться к учителям; </a:t>
            </a:r>
          </a:p>
          <a:p>
            <a:pPr lvl="0"/>
            <a:r>
              <a:rPr lang="ru-RU" dirty="0">
                <a:latin typeface="Times New Roman" panose="02020603050405020304" pitchFamily="18" charset="0"/>
                <a:cs typeface="Times New Roman" panose="02020603050405020304" pitchFamily="18" charset="0"/>
              </a:rPr>
              <a:t>Не действовать наперекор решениям класса, если они не противоречат нравственным нормам; </a:t>
            </a:r>
          </a:p>
          <a:p>
            <a:pPr lvl="0"/>
            <a:r>
              <a:rPr lang="ru-RU" dirty="0">
                <a:latin typeface="Times New Roman" panose="02020603050405020304" pitchFamily="18" charset="0"/>
                <a:cs typeface="Times New Roman" panose="02020603050405020304" pitchFamily="18" charset="0"/>
              </a:rPr>
              <a:t>Не демонстрировать свою физическую силу; </a:t>
            </a:r>
          </a:p>
          <a:p>
            <a:r>
              <a:rPr lang="ru-RU" dirty="0">
                <a:latin typeface="Times New Roman" panose="02020603050405020304" pitchFamily="18" charset="0"/>
                <a:cs typeface="Times New Roman" panose="02020603050405020304" pitchFamily="18" charset="0"/>
              </a:rPr>
              <a:t>Использовать свои таланты на благо класса и школы, чтобы одноклассники гордились им, а не завидовали ему</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2420" y="2191264"/>
            <a:ext cx="4502655" cy="3001770"/>
          </a:xfrm>
        </p:spPr>
      </p:pic>
    </p:spTree>
    <p:extLst>
      <p:ext uri="{BB962C8B-B14F-4D97-AF65-F5344CB8AC3E}">
        <p14:creationId xmlns:p14="http://schemas.microsoft.com/office/powerpoint/2010/main" val="141213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Как справиться с </a:t>
            </a:r>
            <a:r>
              <a:rPr lang="ru-RU" b="1" dirty="0" err="1" smtClean="0">
                <a:solidFill>
                  <a:srgbClr val="0070C0"/>
                </a:solidFill>
                <a:latin typeface="Times New Roman" panose="02020603050405020304" pitchFamily="18" charset="0"/>
                <a:cs typeface="Times New Roman" panose="02020603050405020304" pitchFamily="18" charset="0"/>
              </a:rPr>
              <a:t>кибербуллингом</a:t>
            </a:r>
            <a:r>
              <a:rPr lang="ru-RU" b="1" dirty="0" smtClean="0">
                <a:solidFill>
                  <a:srgbClr val="0070C0"/>
                </a:solidFill>
                <a:latin typeface="Times New Roman" panose="02020603050405020304" pitchFamily="18" charset="0"/>
                <a:cs typeface="Times New Roman" panose="02020603050405020304" pitchFamily="18" charset="0"/>
              </a:rPr>
              <a:t>?</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24930" y="1458097"/>
            <a:ext cx="10628870" cy="4718866"/>
          </a:xfrm>
        </p:spPr>
        <p:txBody>
          <a:bodyPr>
            <a:noAutofit/>
          </a:bodyPr>
          <a:lstStyle/>
          <a:p>
            <a:r>
              <a:rPr lang="ru-RU" sz="3200" b="1" dirty="0">
                <a:latin typeface="Times New Roman" panose="02020603050405020304" pitchFamily="18" charset="0"/>
                <a:cs typeface="Times New Roman" panose="02020603050405020304" pitchFamily="18" charset="0"/>
              </a:rPr>
              <a:t>Не спеши выбрасывать свой негатив в </a:t>
            </a:r>
            <a:r>
              <a:rPr lang="ru-RU" sz="3200" b="1" dirty="0" err="1" smtClean="0">
                <a:latin typeface="Times New Roman" panose="02020603050405020304" pitchFamily="18" charset="0"/>
                <a:cs typeface="Times New Roman" panose="02020603050405020304" pitchFamily="18" charset="0"/>
              </a:rPr>
              <a:t>кибер</a:t>
            </a:r>
            <a:r>
              <a:rPr lang="ru-RU" sz="3200" b="1" dirty="0" smtClean="0">
                <a:latin typeface="Times New Roman" panose="02020603050405020304" pitchFamily="18" charset="0"/>
                <a:cs typeface="Times New Roman" panose="02020603050405020304" pitchFamily="18" charset="0"/>
              </a:rPr>
              <a:t>-пространство;</a:t>
            </a:r>
          </a:p>
          <a:p>
            <a:r>
              <a:rPr lang="ru-RU" sz="3200" b="1" dirty="0">
                <a:latin typeface="Times New Roman" panose="02020603050405020304" pitchFamily="18" charset="0"/>
                <a:cs typeface="Times New Roman" panose="02020603050405020304" pitchFamily="18" charset="0"/>
              </a:rPr>
              <a:t>Создавай собственную онлайн-репутацию, не покупайся на иллюзию </a:t>
            </a:r>
            <a:r>
              <a:rPr lang="ru-RU" sz="3200" b="1" dirty="0" smtClean="0">
                <a:latin typeface="Times New Roman" panose="02020603050405020304" pitchFamily="18" charset="0"/>
                <a:cs typeface="Times New Roman" panose="02020603050405020304" pitchFamily="18" charset="0"/>
              </a:rPr>
              <a:t>анонимности</a:t>
            </a:r>
            <a:r>
              <a:rPr lang="ru-RU" sz="3200" dirty="0" smtClean="0">
                <a:latin typeface="Times New Roman" panose="02020603050405020304" pitchFamily="18" charset="0"/>
                <a:cs typeface="Times New Roman" panose="02020603050405020304" pitchFamily="18" charset="0"/>
              </a:rPr>
              <a:t>;</a:t>
            </a:r>
          </a:p>
          <a:p>
            <a:r>
              <a:rPr lang="ru-RU" sz="3200" b="1" dirty="0">
                <a:latin typeface="Times New Roman" panose="02020603050405020304" pitchFamily="18" charset="0"/>
                <a:cs typeface="Times New Roman" panose="02020603050405020304" pitchFamily="18" charset="0"/>
              </a:rPr>
              <a:t>Храни подтверждения фактов </a:t>
            </a:r>
            <a:r>
              <a:rPr lang="ru-RU" sz="3200" b="1" dirty="0" smtClean="0">
                <a:latin typeface="Times New Roman" panose="02020603050405020304" pitchFamily="18" charset="0"/>
                <a:cs typeface="Times New Roman" panose="02020603050405020304" pitchFamily="18" charset="0"/>
              </a:rPr>
              <a:t>нападений</a:t>
            </a:r>
            <a:r>
              <a:rPr lang="ru-RU" sz="3200" dirty="0" smtClean="0">
                <a:latin typeface="Times New Roman" panose="02020603050405020304" pitchFamily="18" charset="0"/>
                <a:cs typeface="Times New Roman" panose="02020603050405020304" pitchFamily="18" charset="0"/>
              </a:rPr>
              <a:t>;</a:t>
            </a:r>
          </a:p>
          <a:p>
            <a:r>
              <a:rPr lang="ru-RU"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Игнорируй единичный негатив</a:t>
            </a:r>
            <a:r>
              <a:rPr lang="ru-RU"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ru-RU" sz="3200" b="1" dirty="0">
                <a:latin typeface="Times New Roman" panose="02020603050405020304" pitchFamily="18" charset="0"/>
                <a:cs typeface="Times New Roman" panose="02020603050405020304" pitchFamily="18" charset="0"/>
              </a:rPr>
              <a:t>Блокируй </a:t>
            </a:r>
            <a:r>
              <a:rPr lang="ru-RU" sz="3200" b="1" dirty="0" smtClean="0">
                <a:latin typeface="Times New Roman" panose="02020603050405020304" pitchFamily="18" charset="0"/>
                <a:cs typeface="Times New Roman" panose="02020603050405020304" pitchFamily="18" charset="0"/>
              </a:rPr>
              <a:t>агрессоров;</a:t>
            </a:r>
          </a:p>
          <a:p>
            <a:r>
              <a:rPr lang="ru-RU" sz="3200" b="1" dirty="0">
                <a:latin typeface="Times New Roman" panose="02020603050405020304" pitchFamily="18" charset="0"/>
                <a:cs typeface="Times New Roman" panose="02020603050405020304" pitchFamily="18" charset="0"/>
              </a:rPr>
              <a:t>Не стоит игнорировать агрессивные </a:t>
            </a:r>
            <a:r>
              <a:rPr lang="ru-RU" sz="3200" b="1" dirty="0" smtClean="0">
                <a:latin typeface="Times New Roman" panose="02020603050405020304" pitchFamily="18" charset="0"/>
                <a:cs typeface="Times New Roman" panose="02020603050405020304" pitchFamily="18" charset="0"/>
              </a:rPr>
              <a:t>сообщения, сообщай о них взрослым;</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05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Если ты стал очевидцем </a:t>
            </a:r>
            <a:r>
              <a:rPr lang="ru-RU"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кибер-буллинга</a:t>
            </a:r>
            <a:r>
              <a:rPr lang="ru-RU"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правильным поведением будет</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p>
        </p:txBody>
      </p:sp>
      <p:sp>
        <p:nvSpPr>
          <p:cNvPr id="3" name="Объект 2"/>
          <p:cNvSpPr>
            <a:spLocks noGrp="1"/>
          </p:cNvSpPr>
          <p:nvPr>
            <p:ph idx="1"/>
          </p:nvPr>
        </p:nvSpPr>
        <p:spPr/>
        <p:txBody>
          <a:bodyPr>
            <a:normAutofit fontScale="92500" lnSpcReduction="10000"/>
          </a:bodyPr>
          <a:lstStyle/>
          <a:p>
            <a:pPr marL="342900" lvl="0" indent="-342900" algn="just">
              <a:lnSpc>
                <a:spcPct val="150000"/>
              </a:lnSpc>
              <a:spcAft>
                <a:spcPts val="0"/>
              </a:spcAft>
              <a:tabLst>
                <a:tab pos="457200" algn="l"/>
              </a:tabLst>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выступить против агрессора, дать ему понять, что его действия оцениваются негативно,</a:t>
            </a:r>
          </a:p>
          <a:p>
            <a:pPr marL="342900" lvl="0" indent="-342900" algn="just">
              <a:lnSpc>
                <a:spcPct val="150000"/>
              </a:lnSpc>
              <a:spcAft>
                <a:spcPts val="0"/>
              </a:spcAft>
              <a:tabLst>
                <a:tab pos="457200" algn="l"/>
              </a:tabLst>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 поддержать жертву — лично или в публичном виртуальном пространстве предоставить ей эмоциональную поддержку, </a:t>
            </a:r>
          </a:p>
          <a:p>
            <a:pPr marL="342900" lvl="0" indent="-342900" algn="just">
              <a:lnSpc>
                <a:spcPct val="150000"/>
              </a:lnSpc>
              <a:spcAft>
                <a:spcPts val="0"/>
              </a:spcAft>
              <a:tabLst>
                <a:tab pos="457200" algn="l"/>
              </a:tabLst>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сообщить взрослым (родителям, классному руководителю, педагогу-психологу) о факте некорректного поведения в </a:t>
            </a:r>
            <a:r>
              <a:rPr lang="ru-RU"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кибер</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-пространстве.</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7520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Последствия </a:t>
            </a:r>
            <a:r>
              <a:rPr lang="ru-RU" b="1" dirty="0" err="1" smtClean="0">
                <a:solidFill>
                  <a:srgbClr val="C00000"/>
                </a:solidFill>
                <a:latin typeface="Times New Roman" panose="02020603050405020304" pitchFamily="18" charset="0"/>
                <a:cs typeface="Times New Roman" panose="02020603050405020304" pitchFamily="18" charset="0"/>
              </a:rPr>
              <a:t>Кибербуллинга</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descr="C:\Users\Camila\Desktop\31 (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524" y="1491048"/>
            <a:ext cx="9300519" cy="4950941"/>
          </a:xfrm>
          <a:prstGeom prst="rect">
            <a:avLst/>
          </a:prstGeom>
          <a:noFill/>
          <a:ln>
            <a:noFill/>
          </a:ln>
        </p:spPr>
      </p:pic>
    </p:spTree>
    <p:extLst>
      <p:ext uri="{BB962C8B-B14F-4D97-AF65-F5344CB8AC3E}">
        <p14:creationId xmlns:p14="http://schemas.microsoft.com/office/powerpoint/2010/main" val="366313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867768" cy="409232"/>
          </a:xfrm>
        </p:spPr>
        <p:txBody>
          <a:bodyPr>
            <a:normAutofit fontScale="90000"/>
          </a:bodyPr>
          <a:lstStyle/>
          <a:p>
            <a:pPr algn="ctr"/>
            <a:r>
              <a:rPr lang="ru-RU" b="1" dirty="0" err="1">
                <a:solidFill>
                  <a:srgbClr val="0070C0"/>
                </a:solidFill>
                <a:latin typeface="Times New Roman" panose="02020603050405020304" pitchFamily="18" charset="0"/>
                <a:cs typeface="Times New Roman" panose="02020603050405020304" pitchFamily="18" charset="0"/>
              </a:rPr>
              <a:t>Буллинг</a:t>
            </a:r>
            <a:r>
              <a:rPr lang="ru-RU" b="1" dirty="0">
                <a:solidFill>
                  <a:srgbClr val="0070C0"/>
                </a:solidFill>
                <a:latin typeface="Times New Roman" panose="02020603050405020304" pitchFamily="18" charset="0"/>
                <a:cs typeface="Times New Roman" panose="02020603050405020304" pitchFamily="18" charset="0"/>
              </a:rPr>
              <a:t> в школе</a:t>
            </a:r>
            <a:r>
              <a:rPr lang="ru-RU" dirty="0">
                <a:solidFill>
                  <a:srgbClr val="0070C0"/>
                </a:solidFill>
                <a:latin typeface="Times New Roman" panose="02020603050405020304" pitchFamily="18" charset="0"/>
                <a:cs typeface="Times New Roman" panose="02020603050405020304" pitchFamily="18" charset="0"/>
              </a:rPr>
              <a:t/>
            </a:r>
            <a:br>
              <a:rPr lang="ru-RU" dirty="0">
                <a:solidFill>
                  <a:srgbClr val="0070C0"/>
                </a:solidFill>
                <a:latin typeface="Times New Roman" panose="02020603050405020304" pitchFamily="18" charset="0"/>
                <a:cs typeface="Times New Roman" panose="02020603050405020304" pitchFamily="18" charset="0"/>
              </a:rPr>
            </a:br>
            <a:endParaRPr lang="ru-RU"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68411" y="535459"/>
            <a:ext cx="11277599" cy="6087763"/>
          </a:xfrm>
        </p:spPr>
        <p:txBody>
          <a:bodyPr>
            <a:normAutofit fontScale="85000" lnSpcReduction="20000"/>
          </a:bodyPr>
          <a:lstStyle/>
          <a:p>
            <a:pPr marL="0" indent="0" algn="ctr">
              <a:buNone/>
            </a:pPr>
            <a:r>
              <a:rPr lang="ru-RU" dirty="0">
                <a:latin typeface="Times New Roman" panose="02020603050405020304" pitchFamily="18" charset="0"/>
                <a:cs typeface="Times New Roman" panose="02020603050405020304" pitchFamily="18" charset="0"/>
              </a:rPr>
              <a:t>Школьный </a:t>
            </a:r>
            <a:r>
              <a:rPr lang="ru-RU" dirty="0" err="1">
                <a:latin typeface="Times New Roman" panose="02020603050405020304" pitchFamily="18" charset="0"/>
                <a:cs typeface="Times New Roman" panose="02020603050405020304" pitchFamily="18" charset="0"/>
              </a:rPr>
              <a:t>буллинг</a:t>
            </a:r>
            <a:r>
              <a:rPr lang="ru-RU" dirty="0">
                <a:latin typeface="Times New Roman" panose="02020603050405020304" pitchFamily="18" charset="0"/>
                <a:cs typeface="Times New Roman" panose="02020603050405020304" pitchFamily="18" charset="0"/>
              </a:rPr>
              <a:t> можно разделить на две основные формы:</a:t>
            </a:r>
          </a:p>
          <a:p>
            <a:pPr marL="0" indent="0">
              <a:buNone/>
            </a:pPr>
            <a:r>
              <a:rPr lang="ru-RU" dirty="0">
                <a:latin typeface="Times New Roman" panose="02020603050405020304" pitchFamily="18" charset="0"/>
                <a:cs typeface="Times New Roman" panose="02020603050405020304" pitchFamily="18" charset="0"/>
              </a:rPr>
              <a:t>1</a:t>
            </a:r>
            <a:r>
              <a:rPr lang="ru-RU" i="1"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Физический школьный </a:t>
            </a:r>
            <a:r>
              <a:rPr lang="ru-RU" b="1" i="1" dirty="0" err="1">
                <a:latin typeface="Times New Roman" panose="02020603050405020304" pitchFamily="18" charset="0"/>
                <a:cs typeface="Times New Roman" panose="02020603050405020304" pitchFamily="18" charset="0"/>
              </a:rPr>
              <a:t>буллинг</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умышленные толчки, удары, пинки, побои нанесение иных телесных повреждений и др.; </a:t>
            </a:r>
          </a:p>
          <a:p>
            <a:pPr marL="0" indent="0">
              <a:buNone/>
            </a:pPr>
            <a:r>
              <a:rPr lang="ru-RU" dirty="0">
                <a:latin typeface="Times New Roman" panose="02020603050405020304" pitchFamily="18" charset="0"/>
                <a:cs typeface="Times New Roman" panose="02020603050405020304" pitchFamily="18" charset="0"/>
              </a:rPr>
              <a:t>2</a:t>
            </a:r>
            <a:r>
              <a:rPr lang="ru-RU" i="1"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Психологический школьный </a:t>
            </a:r>
            <a:r>
              <a:rPr lang="ru-RU" b="1" i="1" dirty="0" err="1">
                <a:latin typeface="Times New Roman" panose="02020603050405020304" pitchFamily="18" charset="0"/>
                <a:cs typeface="Times New Roman" panose="02020603050405020304" pitchFamily="18" charset="0"/>
              </a:rPr>
              <a:t>буллинг</a:t>
            </a:r>
            <a:r>
              <a:rPr lang="ru-RU" dirty="0">
                <a:latin typeface="Times New Roman" panose="02020603050405020304" pitchFamily="18" charset="0"/>
                <a:cs typeface="Times New Roman" panose="02020603050405020304" pitchFamily="18" charset="0"/>
              </a:rPr>
              <a:t> - насилие, связанное с действием на психику, наносящее психологическую травму путём словесных оскорблений или угроз, преследование, запугивание, которыми умышленно причиняется эмоциональная неуверенность. К этой форме можно отнести:</a:t>
            </a:r>
          </a:p>
          <a:p>
            <a:pPr lvl="0"/>
            <a:r>
              <a:rPr lang="ru-RU" dirty="0">
                <a:latin typeface="Times New Roman" panose="02020603050405020304" pitchFamily="18" charset="0"/>
                <a:cs typeface="Times New Roman" panose="02020603050405020304" pitchFamily="18" charset="0"/>
              </a:rPr>
              <a:t>вербальный </a:t>
            </a:r>
            <a:r>
              <a:rPr lang="ru-RU" dirty="0" err="1">
                <a:latin typeface="Times New Roman" panose="02020603050405020304" pitchFamily="18" charset="0"/>
                <a:cs typeface="Times New Roman" panose="02020603050405020304" pitchFamily="18" charset="0"/>
              </a:rPr>
              <a:t>буллинг</a:t>
            </a:r>
            <a:r>
              <a:rPr lang="ru-RU" dirty="0">
                <a:latin typeface="Times New Roman" panose="02020603050405020304" pitchFamily="18" charset="0"/>
                <a:cs typeface="Times New Roman" panose="02020603050405020304" pitchFamily="18" charset="0"/>
              </a:rPr>
              <a:t>, где орудием служит голос (обидное имя, с которым постоянно обращаются к жертве, обзывания, дразнение, распространение обидных слухов и т.д.);</a:t>
            </a:r>
          </a:p>
          <a:p>
            <a:pPr lvl="0"/>
            <a:r>
              <a:rPr lang="ru-RU" dirty="0">
                <a:latin typeface="Times New Roman" panose="02020603050405020304" pitchFamily="18" charset="0"/>
                <a:cs typeface="Times New Roman" panose="02020603050405020304" pitchFamily="18" charset="0"/>
              </a:rPr>
              <a:t>обидные жесты или действия; </a:t>
            </a:r>
          </a:p>
          <a:p>
            <a:pPr lvl="0"/>
            <a:r>
              <a:rPr lang="ru-RU" dirty="0">
                <a:latin typeface="Times New Roman" panose="02020603050405020304" pitchFamily="18" charset="0"/>
                <a:cs typeface="Times New Roman" panose="02020603050405020304" pitchFamily="18" charset="0"/>
              </a:rPr>
              <a:t>запугивание (использование агрессивного языка тела и интонаций голоса для того, чтобы заставить жертву совершать или не совершать что-либо);</a:t>
            </a:r>
          </a:p>
          <a:p>
            <a:pPr lvl="0"/>
            <a:r>
              <a:rPr lang="ru-RU" dirty="0">
                <a:latin typeface="Times New Roman" panose="02020603050405020304" pitchFamily="18" charset="0"/>
                <a:cs typeface="Times New Roman" panose="02020603050405020304" pitchFamily="18" charset="0"/>
              </a:rPr>
              <a:t>изоляция (жертва умышленно изолируется, выгоняется или игнорируется частью учеников или всем классом);</a:t>
            </a:r>
          </a:p>
          <a:p>
            <a:pPr lvl="0"/>
            <a:r>
              <a:rPr lang="ru-RU" dirty="0">
                <a:latin typeface="Times New Roman" panose="02020603050405020304" pitchFamily="18" charset="0"/>
                <a:cs typeface="Times New Roman" panose="02020603050405020304" pitchFamily="18" charset="0"/>
              </a:rPr>
              <a:t>вымогательство (денег, еды, иных вещей, принуждение что-либо украсть);</a:t>
            </a:r>
          </a:p>
          <a:p>
            <a:pPr lvl="0"/>
            <a:r>
              <a:rPr lang="ru-RU" dirty="0">
                <a:latin typeface="Times New Roman" panose="02020603050405020304" pitchFamily="18" charset="0"/>
                <a:cs typeface="Times New Roman" panose="02020603050405020304" pitchFamily="18" charset="0"/>
              </a:rPr>
              <a:t>повреждение и иные действия с имуществом (воровство, грабёж, прятанье личных вещей жертвы);</a:t>
            </a:r>
          </a:p>
          <a:p>
            <a:endParaRPr lang="ru-RU" dirty="0"/>
          </a:p>
        </p:txBody>
      </p:sp>
    </p:spTree>
    <p:extLst>
      <p:ext uri="{BB962C8B-B14F-4D97-AF65-F5344CB8AC3E}">
        <p14:creationId xmlns:p14="http://schemas.microsoft.com/office/powerpoint/2010/main" val="199098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178" y="502507"/>
            <a:ext cx="11598876" cy="2034747"/>
          </a:xfrm>
        </p:spPr>
        <p:txBody>
          <a:bodyPr>
            <a:noAutofit/>
          </a:bodyPr>
          <a:lstStyle/>
          <a:p>
            <a:pPr algn="ctr"/>
            <a:r>
              <a:rPr lang="ru-RU" sz="3200" dirty="0" smtClean="0">
                <a:latin typeface="Times New Roman" panose="02020603050405020304" pitchFamily="18" charset="0"/>
                <a:cs typeface="Times New Roman" panose="02020603050405020304" pitchFamily="18" charset="0"/>
                <a:hlinkClick r:id="rId2"/>
              </a:rPr>
              <a:t/>
            </a:r>
            <a:br>
              <a:rPr lang="ru-RU" sz="3200" dirty="0" smtClean="0">
                <a:latin typeface="Times New Roman" panose="02020603050405020304" pitchFamily="18" charset="0"/>
                <a:cs typeface="Times New Roman" panose="02020603050405020304" pitchFamily="18" charset="0"/>
                <a:hlinkClick r:id="rId2"/>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Тра́вля</a:t>
            </a:r>
            <a:r>
              <a:rPr lang="ru-RU" sz="3200" dirty="0">
                <a:latin typeface="Times New Roman" panose="02020603050405020304" pitchFamily="18" charset="0"/>
                <a:cs typeface="Times New Roman" panose="02020603050405020304" pitchFamily="18" charset="0"/>
              </a:rPr>
              <a:t> или </a:t>
            </a:r>
            <a:r>
              <a:rPr lang="ru-RU" sz="3200" b="1" dirty="0" err="1">
                <a:latin typeface="Times New Roman" panose="02020603050405020304" pitchFamily="18" charset="0"/>
                <a:cs typeface="Times New Roman" panose="02020603050405020304" pitchFamily="18" charset="0"/>
              </a:rPr>
              <a:t>бу́ллинг</a:t>
            </a:r>
            <a:r>
              <a:rPr lang="ru-RU" sz="3200" dirty="0">
                <a:latin typeface="Times New Roman" panose="02020603050405020304" pitchFamily="18" charset="0"/>
                <a:cs typeface="Times New Roman" panose="02020603050405020304" pitchFamily="18" charset="0"/>
              </a:rPr>
              <a:t> (англ. </a:t>
            </a:r>
            <a:r>
              <a:rPr lang="ru-RU" sz="3200" b="1" dirty="0" err="1">
                <a:latin typeface="Times New Roman" panose="02020603050405020304" pitchFamily="18" charset="0"/>
                <a:cs typeface="Times New Roman" panose="02020603050405020304" pitchFamily="18" charset="0"/>
              </a:rPr>
              <a:t>bullying</a:t>
            </a:r>
            <a:r>
              <a:rPr lang="ru-RU" sz="3200" dirty="0">
                <a:latin typeface="Times New Roman" panose="02020603050405020304" pitchFamily="18" charset="0"/>
                <a:cs typeface="Times New Roman" panose="02020603050405020304" pitchFamily="18" charset="0"/>
              </a:rPr>
              <a:t>) — агрессивное преследование одного из членов коллектива (особенно коллектива школьников и студентов, но также и коллег) со стороны остальных членов коллектива или его </a:t>
            </a:r>
            <a:r>
              <a:rPr lang="ru-RU" sz="3200" dirty="0" smtClean="0">
                <a:latin typeface="Times New Roman" panose="02020603050405020304" pitchFamily="18" charset="0"/>
                <a:cs typeface="Times New Roman" panose="02020603050405020304" pitchFamily="18" charset="0"/>
              </a:rPr>
              <a:t>части.</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8584" y="2928448"/>
            <a:ext cx="5249520" cy="3479174"/>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994" y="3117919"/>
            <a:ext cx="4872286" cy="2673667"/>
          </a:xfrm>
          <a:prstGeom prst="rect">
            <a:avLst/>
          </a:prstGeom>
        </p:spPr>
      </p:pic>
    </p:spTree>
    <p:extLst>
      <p:ext uri="{BB962C8B-B14F-4D97-AF65-F5344CB8AC3E}">
        <p14:creationId xmlns:p14="http://schemas.microsoft.com/office/powerpoint/2010/main" val="9298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0070C0"/>
                </a:solidFill>
                <a:latin typeface="Times New Roman" panose="02020603050405020304" pitchFamily="18" charset="0"/>
                <a:cs typeface="Times New Roman" panose="02020603050405020304" pitchFamily="18" charset="0"/>
              </a:rPr>
              <a:t>Кибер-буллинг</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491049"/>
            <a:ext cx="10515600" cy="4685914"/>
          </a:xfrm>
        </p:spPr>
        <p:txBody>
          <a:bodyPr/>
          <a:lstStyle/>
          <a:p>
            <a:pPr marL="0" indent="0" algn="just">
              <a:buNone/>
            </a:pPr>
            <a:r>
              <a:rPr lang="ru-RU" b="1" i="1" dirty="0" err="1">
                <a:latin typeface="Times New Roman" panose="02020603050405020304" pitchFamily="18" charset="0"/>
                <a:cs typeface="Times New Roman" panose="02020603050405020304" pitchFamily="18" charset="0"/>
              </a:rPr>
              <a:t>Кибер-буллинг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cyber-bullying</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подростковый виртуальный террор, получил свое название от английского слова </a:t>
            </a:r>
            <a:r>
              <a:rPr lang="ru-RU" dirty="0" err="1">
                <a:latin typeface="Times New Roman" panose="02020603050405020304" pitchFamily="18" charset="0"/>
                <a:cs typeface="Times New Roman" panose="02020603050405020304" pitchFamily="18" charset="0"/>
              </a:rPr>
              <a:t>bull</a:t>
            </a:r>
            <a:r>
              <a:rPr lang="ru-RU" dirty="0">
                <a:latin typeface="Times New Roman" panose="02020603050405020304" pitchFamily="18" charset="0"/>
                <a:cs typeface="Times New Roman" panose="02020603050405020304" pitchFamily="18" charset="0"/>
              </a:rPr>
              <a:t> — бык, с родственными значениями: агрессивно нападать, бередить, задирать, придираться, провоцировать, донимать, терроризировать, травить.</a:t>
            </a:r>
          </a:p>
          <a:p>
            <a:pPr marL="0" indent="0" algn="just">
              <a:buNone/>
            </a:pPr>
            <a:r>
              <a:rPr lang="ru-RU" dirty="0">
                <a:latin typeface="Times New Roman" panose="02020603050405020304" pitchFamily="18" charset="0"/>
                <a:cs typeface="Times New Roman" panose="02020603050405020304" pitchFamily="18" charset="0"/>
              </a:rPr>
              <a:t>Различия </a:t>
            </a:r>
            <a:r>
              <a:rPr lang="ru-RU" dirty="0" err="1">
                <a:latin typeface="Times New Roman" panose="02020603050405020304" pitchFamily="18" charset="0"/>
                <a:cs typeface="Times New Roman" panose="02020603050405020304" pitchFamily="18" charset="0"/>
              </a:rPr>
              <a:t>кибербуллинга</a:t>
            </a:r>
            <a:r>
              <a:rPr lang="ru-RU" dirty="0">
                <a:latin typeface="Times New Roman" panose="02020603050405020304" pitchFamily="18" charset="0"/>
                <a:cs typeface="Times New Roman" panose="02020603050405020304" pitchFamily="18" charset="0"/>
              </a:rPr>
              <a:t> от традиционного </a:t>
            </a:r>
            <a:r>
              <a:rPr lang="ru-RU" dirty="0" err="1">
                <a:latin typeface="Times New Roman" panose="02020603050405020304" pitchFamily="18" charset="0"/>
                <a:cs typeface="Times New Roman" panose="02020603050405020304" pitchFamily="18" charset="0"/>
              </a:rPr>
              <a:t>буллинга</a:t>
            </a:r>
            <a:r>
              <a:rPr lang="ru-RU" dirty="0">
                <a:latin typeface="Times New Roman" panose="02020603050405020304" pitchFamily="18" charset="0"/>
                <a:cs typeface="Times New Roman" panose="02020603050405020304" pitchFamily="18" charset="0"/>
              </a:rPr>
              <a:t> обусловлены особенностями интернет-среды: анонимностью, возможностью фальсификации, наличием огромной аудитории, возможностью достать жертву в любом месте и в любое время.</a:t>
            </a:r>
          </a:p>
          <a:p>
            <a:endParaRPr lang="ru-RU" dirty="0"/>
          </a:p>
        </p:txBody>
      </p:sp>
    </p:spTree>
    <p:extLst>
      <p:ext uri="{BB962C8B-B14F-4D97-AF65-F5344CB8AC3E}">
        <p14:creationId xmlns:p14="http://schemas.microsoft.com/office/powerpoint/2010/main" val="57398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222" y="266742"/>
            <a:ext cx="10620632" cy="1558883"/>
          </a:xfrm>
        </p:spPr>
        <p:txBody>
          <a:bodyPr>
            <a:normAutofit fontScale="90000"/>
          </a:bodyPr>
          <a:lstStyle/>
          <a:p>
            <a:pPr algn="ct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Психология </a:t>
            </a:r>
            <a:r>
              <a:rPr lang="ru-RU" b="1" dirty="0">
                <a:solidFill>
                  <a:srgbClr val="0070C0"/>
                </a:solidFill>
                <a:latin typeface="Times New Roman" panose="02020603050405020304" pitchFamily="18" charset="0"/>
                <a:cs typeface="Times New Roman" panose="02020603050405020304" pitchFamily="18" charset="0"/>
              </a:rPr>
              <a:t>участников </a:t>
            </a:r>
            <a:r>
              <a:rPr lang="ru-RU" b="1" dirty="0" err="1">
                <a:solidFill>
                  <a:srgbClr val="0070C0"/>
                </a:solidFill>
                <a:latin typeface="Times New Roman" panose="02020603050405020304" pitchFamily="18" charset="0"/>
                <a:cs typeface="Times New Roman" panose="02020603050405020304" pitchFamily="18" charset="0"/>
              </a:rPr>
              <a:t>буллинга</a:t>
            </a:r>
            <a:r>
              <a:rPr lang="ru-RU" b="1" dirty="0">
                <a:solidFill>
                  <a:srgbClr val="0070C0"/>
                </a:solidFill>
                <a:latin typeface="Times New Roman" panose="02020603050405020304" pitchFamily="18" charset="0"/>
                <a:cs typeface="Times New Roman" panose="02020603050405020304" pitchFamily="18" charset="0"/>
              </a:rPr>
              <a:t>: зачинщики, преследователи, жертвы и наблюдатели</a:t>
            </a:r>
            <a:r>
              <a:rPr lang="ru-RU" b="1" dirty="0"/>
              <a:t>.</a:t>
            </a: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222" y="1825625"/>
            <a:ext cx="6519556" cy="4351338"/>
          </a:xfrm>
        </p:spPr>
      </p:pic>
    </p:spTree>
    <p:extLst>
      <p:ext uri="{BB962C8B-B14F-4D97-AF65-F5344CB8AC3E}">
        <p14:creationId xmlns:p14="http://schemas.microsoft.com/office/powerpoint/2010/main" val="368310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258168" cy="862313"/>
          </a:xfrm>
        </p:spPr>
        <p:txBody>
          <a:bodyPr>
            <a:normAutofit fontScale="90000"/>
          </a:bodyPr>
          <a:lstStyle/>
          <a:p>
            <a:pPr algn="ctr"/>
            <a:r>
              <a:rPr lang="ru-RU" b="1" dirty="0" smtClean="0">
                <a:solidFill>
                  <a:srgbClr val="0070C0"/>
                </a:solidFill>
                <a:latin typeface="Times New Roman" panose="02020603050405020304" pitchFamily="18" charset="0"/>
                <a:cs typeface="Times New Roman" panose="02020603050405020304" pitchFamily="18" charset="0"/>
              </a:rPr>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Зачинщики: </a:t>
            </a:r>
            <a:r>
              <a:rPr lang="ru-RU" b="1" dirty="0" smtClean="0">
                <a:solidFill>
                  <a:srgbClr val="0070C0"/>
                </a:solidFill>
                <a:latin typeface="Times New Roman" panose="02020603050405020304" pitchFamily="18" charset="0"/>
                <a:cs typeface="Times New Roman" panose="02020603050405020304" pitchFamily="18" charset="0"/>
              </a:rPr>
              <a:t>Что же это за дети?</a:t>
            </a:r>
            <a:br>
              <a:rPr lang="ru-RU" b="1" dirty="0" smtClean="0">
                <a:solidFill>
                  <a:srgbClr val="0070C0"/>
                </a:solidFill>
                <a:latin typeface="Times New Roman" panose="02020603050405020304" pitchFamily="18" charset="0"/>
                <a:cs typeface="Times New Roman" panose="02020603050405020304" pitchFamily="18" charset="0"/>
              </a:rPr>
            </a:b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227438"/>
            <a:ext cx="10908957" cy="5247503"/>
          </a:xfrm>
        </p:spPr>
        <p:txBody>
          <a:bodyPr>
            <a:normAutofit fontScale="85000" lnSpcReduction="20000"/>
          </a:bodyPr>
          <a:lstStyle/>
          <a:p>
            <a:pPr lvl="0"/>
            <a:r>
              <a:rPr lang="ru-RU" dirty="0" smtClean="0">
                <a:latin typeface="Times New Roman" panose="02020603050405020304" pitchFamily="18" charset="0"/>
                <a:cs typeface="Times New Roman" panose="02020603050405020304" pitchFamily="18" charset="0"/>
              </a:rPr>
              <a:t>Это </a:t>
            </a:r>
            <a:r>
              <a:rPr lang="ru-RU" dirty="0">
                <a:latin typeface="Times New Roman" panose="02020603050405020304" pitchFamily="18" charset="0"/>
                <a:cs typeface="Times New Roman" panose="02020603050405020304" pitchFamily="18" charset="0"/>
              </a:rPr>
              <a:t>дети, уверенные в том «господствуя» и подчиняя, гораздо легче будет добиться своих целей;</a:t>
            </a:r>
          </a:p>
          <a:p>
            <a:pPr lvl="0"/>
            <a:r>
              <a:rPr lang="ru-RU" dirty="0">
                <a:latin typeface="Times New Roman" panose="02020603050405020304" pitchFamily="18" charset="0"/>
                <a:cs typeface="Times New Roman" panose="02020603050405020304" pitchFamily="18" charset="0"/>
              </a:rPr>
              <a:t>Не умеющие сочувствовать своим жертвам;</a:t>
            </a:r>
          </a:p>
          <a:p>
            <a:pPr lvl="0"/>
            <a:r>
              <a:rPr lang="ru-RU" dirty="0">
                <a:latin typeface="Times New Roman" panose="02020603050405020304" pitchFamily="18" charset="0"/>
                <a:cs typeface="Times New Roman" panose="02020603050405020304" pitchFamily="18" charset="0"/>
              </a:rPr>
              <a:t>Физически сильные мальчики;</a:t>
            </a:r>
          </a:p>
          <a:p>
            <a:pPr lvl="0"/>
            <a:r>
              <a:rPr lang="ru-RU" dirty="0">
                <a:latin typeface="Times New Roman" panose="02020603050405020304" pitchFamily="18" charset="0"/>
                <a:cs typeface="Times New Roman" panose="02020603050405020304" pitchFamily="18" charset="0"/>
              </a:rPr>
              <a:t>Легко возбудимые и очень импульсивные, с агрессивным поведением.</a:t>
            </a:r>
          </a:p>
          <a:p>
            <a:pPr lvl="0"/>
            <a:r>
              <a:rPr lang="ru-RU" dirty="0">
                <a:latin typeface="Times New Roman" panose="02020603050405020304" pitchFamily="18" charset="0"/>
                <a:cs typeface="Times New Roman" panose="02020603050405020304" pitchFamily="18" charset="0"/>
              </a:rPr>
              <a:t>Желающими быть в центре внимания;</a:t>
            </a:r>
          </a:p>
          <a:p>
            <a:pPr lvl="0"/>
            <a:r>
              <a:rPr lang="ru-RU" dirty="0">
                <a:latin typeface="Times New Roman" panose="02020603050405020304" pitchFamily="18" charset="0"/>
                <a:cs typeface="Times New Roman" panose="02020603050405020304" pitchFamily="18" charset="0"/>
              </a:rPr>
              <a:t>Уверенные в своём превосходстве над жертвой;</a:t>
            </a:r>
          </a:p>
          <a:p>
            <a:pPr lvl="0"/>
            <a:r>
              <a:rPr lang="ru-RU" dirty="0">
                <a:latin typeface="Times New Roman" panose="02020603050405020304" pitchFamily="18" charset="0"/>
                <a:cs typeface="Times New Roman" panose="02020603050405020304" pitchFamily="18" charset="0"/>
              </a:rPr>
              <a:t>С высоким уровнем притязаний;</a:t>
            </a:r>
          </a:p>
          <a:p>
            <a:pPr lvl="0"/>
            <a:r>
              <a:rPr lang="ru-RU" dirty="0">
                <a:latin typeface="Times New Roman" panose="02020603050405020304" pitchFamily="18" charset="0"/>
                <a:cs typeface="Times New Roman" panose="02020603050405020304" pitchFamily="18" charset="0"/>
              </a:rPr>
              <a:t>Мечтающие быть лидерами в классе;</a:t>
            </a:r>
          </a:p>
          <a:p>
            <a:pPr lvl="0"/>
            <a:r>
              <a:rPr lang="ru-RU" dirty="0">
                <a:latin typeface="Times New Roman" panose="02020603050405020304" pitchFamily="18" charset="0"/>
                <a:cs typeface="Times New Roman" panose="02020603050405020304" pitchFamily="18" charset="0"/>
              </a:rPr>
              <a:t>Агрессивные дети, «нуждающиеся» для своего самоутверждения в жертве;</a:t>
            </a:r>
          </a:p>
          <a:p>
            <a:pPr lvl="0"/>
            <a:r>
              <a:rPr lang="ru-RU" dirty="0">
                <a:latin typeface="Times New Roman" panose="02020603050405020304" pitchFamily="18" charset="0"/>
                <a:cs typeface="Times New Roman" panose="02020603050405020304" pitchFamily="18" charset="0"/>
              </a:rPr>
              <a:t>Дети не признающие компромиссы;</a:t>
            </a:r>
          </a:p>
          <a:p>
            <a:pPr lvl="0"/>
            <a:r>
              <a:rPr lang="ru-RU" dirty="0">
                <a:latin typeface="Times New Roman" panose="02020603050405020304" pitchFamily="18" charset="0"/>
                <a:cs typeface="Times New Roman" panose="02020603050405020304" pitchFamily="18" charset="0"/>
              </a:rPr>
              <a:t>Со слабым самоконтролем;</a:t>
            </a:r>
          </a:p>
          <a:p>
            <a:pPr lvl="0"/>
            <a:r>
              <a:rPr lang="ru-RU" dirty="0">
                <a:latin typeface="Times New Roman" panose="02020603050405020304" pitchFamily="18" charset="0"/>
                <a:cs typeface="Times New Roman" panose="02020603050405020304" pitchFamily="18" charset="0"/>
              </a:rPr>
              <a:t>Интуитивно чувствующие, какие одноклассники не будут оказывать им сопротивление.</a:t>
            </a:r>
          </a:p>
          <a:p>
            <a:endParaRPr lang="ru-RU" dirty="0"/>
          </a:p>
        </p:txBody>
      </p:sp>
    </p:spTree>
    <p:extLst>
      <p:ext uri="{BB962C8B-B14F-4D97-AF65-F5344CB8AC3E}">
        <p14:creationId xmlns:p14="http://schemas.microsoft.com/office/powerpoint/2010/main" val="52989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Инициаторами </a:t>
            </a:r>
            <a:r>
              <a:rPr lang="ru-RU" b="1" dirty="0">
                <a:solidFill>
                  <a:srgbClr val="0070C0"/>
                </a:solidFill>
                <a:latin typeface="Times New Roman" panose="02020603050405020304" pitchFamily="18" charset="0"/>
                <a:cs typeface="Times New Roman" panose="02020603050405020304" pitchFamily="18" charset="0"/>
              </a:rPr>
              <a:t>травли могут стать:</a:t>
            </a:r>
            <a:br>
              <a:rPr lang="ru-RU" b="1" dirty="0">
                <a:solidFill>
                  <a:srgbClr val="0070C0"/>
                </a:solidFill>
                <a:latin typeface="Times New Roman" panose="02020603050405020304" pitchFamily="18" charset="0"/>
                <a:cs typeface="Times New Roman" panose="02020603050405020304" pitchFamily="18" charset="0"/>
              </a:rPr>
            </a:b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9027" y="1202723"/>
            <a:ext cx="10898659" cy="5272217"/>
          </a:xfrm>
        </p:spPr>
        <p:txBody>
          <a:bodyPr>
            <a:normAutofit lnSpcReduction="10000"/>
          </a:bodyPr>
          <a:lstStyle/>
          <a:p>
            <a:pPr lvl="0"/>
            <a:r>
              <a:rPr lang="ru-RU" dirty="0">
                <a:latin typeface="Times New Roman" panose="02020603050405020304" pitchFamily="18" charset="0"/>
                <a:cs typeface="Times New Roman" panose="02020603050405020304" pitchFamily="18" charset="0"/>
              </a:rPr>
              <a:t>активные, общительные дети, претендующие на роль ли­дера в классе;</a:t>
            </a:r>
          </a:p>
          <a:p>
            <a:pPr lvl="0"/>
            <a:r>
              <a:rPr lang="ru-RU" dirty="0">
                <a:latin typeface="Times New Roman" panose="02020603050405020304" pitchFamily="18" charset="0"/>
                <a:cs typeface="Times New Roman" panose="02020603050405020304" pitchFamily="18" charset="0"/>
              </a:rPr>
              <a:t>агрессивные дети, нашедшие для самоутверждения безот­ветную жертву;</a:t>
            </a:r>
          </a:p>
          <a:p>
            <a:pPr lvl="0"/>
            <a:r>
              <a:rPr lang="ru-RU" dirty="0">
                <a:latin typeface="Times New Roman" panose="02020603050405020304" pitchFamily="18" charset="0"/>
                <a:cs typeface="Times New Roman" panose="02020603050405020304" pitchFamily="18" charset="0"/>
              </a:rPr>
              <a:t>дети, стремящиеся любой ценой быть в центре внимания;</a:t>
            </a:r>
          </a:p>
          <a:p>
            <a:pPr lvl="0"/>
            <a:r>
              <a:rPr lang="ru-RU" dirty="0">
                <a:latin typeface="Times New Roman" panose="02020603050405020304" pitchFamily="18" charset="0"/>
                <a:cs typeface="Times New Roman" panose="02020603050405020304" pitchFamily="18" charset="0"/>
              </a:rPr>
              <a:t>дети, привыкшие относиться к окружающим с чувством превосходства, делящие всех на «своих» и «чужих» (подоб­ный шовинизм или снобизм является результатом соответ­ствующего семейного воспитания);</a:t>
            </a:r>
          </a:p>
          <a:p>
            <a:pPr lvl="0"/>
            <a:r>
              <a:rPr lang="ru-RU" dirty="0">
                <a:latin typeface="Times New Roman" panose="02020603050405020304" pitchFamily="18" charset="0"/>
                <a:cs typeface="Times New Roman" panose="02020603050405020304" pitchFamily="18" charset="0"/>
              </a:rPr>
              <a:t>эгоцентрики, не умеющие сочувствовать окружающим, ставить себя на место других;</a:t>
            </a:r>
          </a:p>
          <a:p>
            <a:pPr lvl="0"/>
            <a:r>
              <a:rPr lang="ru-RU" dirty="0">
                <a:latin typeface="Times New Roman" panose="02020603050405020304" pitchFamily="18" charset="0"/>
                <a:cs typeface="Times New Roman" panose="02020603050405020304" pitchFamily="18" charset="0"/>
              </a:rPr>
              <a:t>максималисты, не желающие идти на компромиссы дети (особенно в подростковом возрасте).</a:t>
            </a:r>
          </a:p>
          <a:p>
            <a:endParaRPr lang="ru-RU" dirty="0"/>
          </a:p>
        </p:txBody>
      </p:sp>
    </p:spTree>
    <p:extLst>
      <p:ext uri="{BB962C8B-B14F-4D97-AF65-F5344CB8AC3E}">
        <p14:creationId xmlns:p14="http://schemas.microsoft.com/office/powerpoint/2010/main" val="132309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10" y="365125"/>
            <a:ext cx="10175789" cy="829361"/>
          </a:xfrm>
        </p:spPr>
        <p: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Преследователи</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48496" y="1128584"/>
            <a:ext cx="10791569" cy="5346357"/>
          </a:xfrm>
        </p:spPr>
        <p:txBody>
          <a:bodyPr>
            <a:normAutofit lnSpcReduction="10000"/>
          </a:bodyPr>
          <a:lstStyle/>
          <a:p>
            <a:r>
              <a:rPr lang="ru-RU" i="1" dirty="0">
                <a:latin typeface="Times New Roman" panose="02020603050405020304" pitchFamily="18" charset="0"/>
                <a:cs typeface="Times New Roman" panose="02020603050405020304" pitchFamily="18" charset="0"/>
              </a:rPr>
              <a:t>Во-первых, </a:t>
            </a:r>
            <a:r>
              <a:rPr lang="ru-RU" dirty="0">
                <a:latin typeface="Times New Roman" panose="02020603050405020304" pitchFamily="18" charset="0"/>
                <a:cs typeface="Times New Roman" panose="02020603050405020304" pitchFamily="18" charset="0"/>
              </a:rPr>
              <a:t>большинство ребят подчиняются так называе­мому стадному чувству: «Все пошли, и я пошел, все толкали, и я толкнул». Ребенок не задумывается над происходящим, он просто участвует в общем веселье. Ему в голову не приходит, что чувствует в этот момент жертва, как ей больно, обидно и страшно.</a:t>
            </a:r>
          </a:p>
          <a:p>
            <a:r>
              <a:rPr lang="ru-RU" i="1" dirty="0">
                <a:latin typeface="Times New Roman" panose="02020603050405020304" pitchFamily="18" charset="0"/>
                <a:cs typeface="Times New Roman" panose="02020603050405020304" pitchFamily="18" charset="0"/>
              </a:rPr>
              <a:t>Во-вторых, </a:t>
            </a:r>
            <a:r>
              <a:rPr lang="ru-RU" dirty="0">
                <a:latin typeface="Times New Roman" panose="02020603050405020304" pitchFamily="18" charset="0"/>
                <a:cs typeface="Times New Roman" panose="02020603050405020304" pitchFamily="18" charset="0"/>
              </a:rPr>
              <a:t>некоторые делают это в надежде заслужить рас­положение лидера класса.</a:t>
            </a:r>
          </a:p>
          <a:p>
            <a:r>
              <a:rPr lang="ru-RU" i="1" dirty="0">
                <a:latin typeface="Times New Roman" panose="02020603050405020304" pitchFamily="18" charset="0"/>
                <a:cs typeface="Times New Roman" panose="02020603050405020304" pitchFamily="18" charset="0"/>
              </a:rPr>
              <a:t>В-третьих, </a:t>
            </a:r>
            <a:r>
              <a:rPr lang="ru-RU" dirty="0">
                <a:latin typeface="Times New Roman" panose="02020603050405020304" pitchFamily="18" charset="0"/>
                <a:cs typeface="Times New Roman" panose="02020603050405020304" pitchFamily="18" charset="0"/>
              </a:rPr>
              <a:t>кое-кто принимает участие в травле от скуки, ради развлечения (они с тем же восторгом будут пинать мяч или играть в салки).</a:t>
            </a:r>
          </a:p>
          <a:p>
            <a:r>
              <a:rPr lang="ru-RU" i="1" dirty="0">
                <a:latin typeface="Times New Roman" panose="02020603050405020304" pitchFamily="18" charset="0"/>
                <a:cs typeface="Times New Roman" panose="02020603050405020304" pitchFamily="18" charset="0"/>
              </a:rPr>
              <a:t>В-четвертых, </a:t>
            </a:r>
            <a:r>
              <a:rPr lang="ru-RU" dirty="0">
                <a:latin typeface="Times New Roman" panose="02020603050405020304" pitchFamily="18" charset="0"/>
                <a:cs typeface="Times New Roman" panose="02020603050405020304" pitchFamily="18" charset="0"/>
              </a:rPr>
              <a:t>часть детей активно травят изгоя из страха оказаться в таком же положении или просто не решаются пой­ти против большинства.</a:t>
            </a:r>
          </a:p>
          <a:p>
            <a:endParaRPr lang="ru-RU" dirty="0"/>
          </a:p>
        </p:txBody>
      </p:sp>
    </p:spTree>
    <p:extLst>
      <p:ext uri="{BB962C8B-B14F-4D97-AF65-F5344CB8AC3E}">
        <p14:creationId xmlns:p14="http://schemas.microsoft.com/office/powerpoint/2010/main" val="324602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21124"/>
          </a:xfrm>
        </p:spPr>
        <p: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Жертвы </a:t>
            </a:r>
            <a:r>
              <a:rPr lang="ru-RU" b="1" dirty="0" err="1" smtClean="0">
                <a:solidFill>
                  <a:srgbClr val="0070C0"/>
                </a:solidFill>
                <a:latin typeface="Times New Roman" panose="02020603050405020304" pitchFamily="18" charset="0"/>
                <a:cs typeface="Times New Roman" panose="02020603050405020304" pitchFamily="18" charset="0"/>
              </a:rPr>
              <a:t>буллинга</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4886" y="1375719"/>
            <a:ext cx="10768914" cy="5066270"/>
          </a:xfrm>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Жертвами </a:t>
            </a:r>
            <a:r>
              <a:rPr lang="ru-RU" dirty="0" err="1">
                <a:latin typeface="Times New Roman" panose="02020603050405020304" pitchFamily="18" charset="0"/>
                <a:cs typeface="Times New Roman" panose="02020603050405020304" pitchFamily="18" charset="0"/>
              </a:rPr>
              <a:t>буллинга</a:t>
            </a:r>
            <a:r>
              <a:rPr lang="ru-RU" dirty="0">
                <a:latin typeface="Times New Roman" panose="02020603050405020304" pitchFamily="18" charset="0"/>
                <a:cs typeface="Times New Roman" panose="02020603050405020304" pitchFamily="18" charset="0"/>
              </a:rPr>
              <a:t>, как правило, но не всегда, становятся дети чувствительные и не способные постоять за себя. Не те дети, которым не свойственно агрессивное поведение, как часто думают, а дети, которые лишены настойчивости, не умеют демонстрировать уверенность и отстаивать ее.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Самая </a:t>
            </a:r>
            <a:r>
              <a:rPr lang="ru-RU" dirty="0">
                <a:latin typeface="Times New Roman" panose="02020603050405020304" pitchFamily="18" charset="0"/>
                <a:cs typeface="Times New Roman" panose="02020603050405020304" pitchFamily="18" charset="0"/>
              </a:rPr>
              <a:t>вероятная жертва – ученик, который старается сделать вид, что его не задевает оскорбление или жестокая шутка, но лицо выдает его (оно краснеет или становится очень напряженным, на глазах могут появиться слезы).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Дети</a:t>
            </a:r>
            <a:r>
              <a:rPr lang="ru-RU" dirty="0">
                <a:latin typeface="Times New Roman" panose="02020603050405020304" pitchFamily="18" charset="0"/>
                <a:cs typeface="Times New Roman" panose="02020603050405020304" pitchFamily="18" charset="0"/>
              </a:rPr>
              <a:t>, которые не могут спрятать своей незащищенности, могут спровоцировать повторение инцидента со стороны агрессора-властолюбца.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1034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919</Words>
  <Application>Microsoft Office PowerPoint</Application>
  <PresentationFormat>Широкоэкранный</PresentationFormat>
  <Paragraphs>95</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Times New Roman</vt:lpstr>
      <vt:lpstr>Тема Office</vt:lpstr>
      <vt:lpstr>            Профилактика буллинга у обучающихся  (руководство для подростков) </vt:lpstr>
      <vt:lpstr>Буллинг в школе </vt:lpstr>
      <vt:lpstr>  Тра́вля или бу́ллинг (англ. bullying) — агрессивное преследование одного из членов коллектива (особенно коллектива школьников и студентов, но также и коллег) со стороны остальных членов коллектива или его части. </vt:lpstr>
      <vt:lpstr>Кибер-буллинг</vt:lpstr>
      <vt:lpstr> Психология участников буллинга: зачинщики, преследователи, жертвы и наблюдатели. </vt:lpstr>
      <vt:lpstr> Зачинщики: Что же это за дети? </vt:lpstr>
      <vt:lpstr>Инициаторами травли могут стать: </vt:lpstr>
      <vt:lpstr>Преследователи</vt:lpstr>
      <vt:lpstr>Жертвы буллинга</vt:lpstr>
      <vt:lpstr>Как же самому ребенку распознать, что он под прицелом буллера? Список первых признаков, который необходимо знать подростку: </vt:lpstr>
      <vt:lpstr> Что делать, когда появились первые признаки травли? Советы подростку: </vt:lpstr>
      <vt:lpstr>Что делать, когда появились первые признаки травли? Советы подростку: </vt:lpstr>
      <vt:lpstr>    </vt:lpstr>
      <vt:lpstr>Что делать если одноклассники хотят помочь?</vt:lpstr>
      <vt:lpstr> Советы для подростков: Как не стать жертвой буллинга? </vt:lpstr>
      <vt:lpstr> Советы для подростков: Как не стать жертвой буллинга? </vt:lpstr>
      <vt:lpstr>Как справиться с кибербуллингом?</vt:lpstr>
      <vt:lpstr>Если ты стал очевидцем кибер-буллинга, правильным поведением будет:</vt:lpstr>
      <vt:lpstr>Последствия Кибербуллинга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буллинга у обучающихся  (руководство для подростков)</dc:title>
  <dc:creator>Camila</dc:creator>
  <cp:lastModifiedBy>Camila</cp:lastModifiedBy>
  <cp:revision>5</cp:revision>
  <dcterms:created xsi:type="dcterms:W3CDTF">2018-01-30T08:25:05Z</dcterms:created>
  <dcterms:modified xsi:type="dcterms:W3CDTF">2018-01-30T08:52:03Z</dcterms:modified>
</cp:coreProperties>
</file>