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75" r:id="rId3"/>
    <p:sldId id="377" r:id="rId4"/>
    <p:sldId id="306" r:id="rId5"/>
    <p:sldId id="342" r:id="rId6"/>
    <p:sldId id="340" r:id="rId7"/>
    <p:sldId id="341" r:id="rId8"/>
    <p:sldId id="343" r:id="rId9"/>
    <p:sldId id="347" r:id="rId10"/>
    <p:sldId id="351" r:id="rId11"/>
    <p:sldId id="352" r:id="rId12"/>
    <p:sldId id="353" r:id="rId13"/>
    <p:sldId id="354" r:id="rId14"/>
    <p:sldId id="355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8" r:id="rId26"/>
    <p:sldId id="369" r:id="rId27"/>
    <p:sldId id="370" r:id="rId28"/>
    <p:sldId id="371" r:id="rId29"/>
    <p:sldId id="337" r:id="rId30"/>
    <p:sldId id="33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3" autoAdjust="0"/>
    <p:restoredTop sz="86416" autoAdjust="0"/>
  </p:normalViewPr>
  <p:slideViewPr>
    <p:cSldViewPr>
      <p:cViewPr>
        <p:scale>
          <a:sx n="107" d="100"/>
          <a:sy n="107" d="100"/>
        </p:scale>
        <p:origin x="-1734" y="-180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2BFDD-0AE2-4740-8B18-98F39EA3C2A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42E0F-8F37-4BE5-82D7-023609B16A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136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06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600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178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766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43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13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795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26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080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2717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325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4655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156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9077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7529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8089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709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186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136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695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22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612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70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438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19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42E0F-8F37-4BE5-82D7-023609B16AD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04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179512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87624" y="1268760"/>
            <a:ext cx="70202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C00000"/>
                </a:solidFill>
              </a:rPr>
              <a:t>       Нельзя человека научить на всю           жизнь, его надо научить учиться </a:t>
            </a:r>
          </a:p>
          <a:p>
            <a:pPr algn="r"/>
            <a:r>
              <a:rPr lang="ru-RU" sz="2000" b="1" dirty="0" smtClean="0">
                <a:solidFill>
                  <a:srgbClr val="C00000"/>
                </a:solidFill>
              </a:rPr>
              <a:t>всю жизнь!</a:t>
            </a:r>
          </a:p>
          <a:p>
            <a:pPr algn="ctr"/>
            <a:r>
              <a:rPr lang="ru-RU" sz="4400" b="1" dirty="0">
                <a:solidFill>
                  <a:srgbClr val="7030A0"/>
                </a:solidFill>
              </a:rPr>
              <a:t>«Функциональная грамотность учителя – основа развития функциональной грамотности ученика »</a:t>
            </a:r>
            <a:endParaRPr lang="ru-RU" sz="4400" b="1" dirty="0" smtClean="0">
              <a:solidFill>
                <a:srgbClr val="7030A0"/>
              </a:solidFill>
            </a:endParaRPr>
          </a:p>
          <a:p>
            <a:pPr algn="r"/>
            <a:r>
              <a:rPr lang="ru-RU" sz="3200" b="1" dirty="0" smtClean="0">
                <a:solidFill>
                  <a:srgbClr val="7030A0"/>
                </a:solidFill>
              </a:rPr>
              <a:t>Подготовила </a:t>
            </a:r>
            <a:r>
              <a:rPr lang="ru-RU" sz="3200" b="1" dirty="0" err="1" smtClean="0">
                <a:solidFill>
                  <a:srgbClr val="7030A0"/>
                </a:solidFill>
              </a:rPr>
              <a:t>Нижеголенко</a:t>
            </a:r>
            <a:r>
              <a:rPr lang="ru-RU" sz="3200" b="1" dirty="0" smtClean="0">
                <a:solidFill>
                  <a:srgbClr val="7030A0"/>
                </a:solidFill>
              </a:rPr>
              <a:t> О.Н.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35496" y="-14291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Какие же дефициты умений по результатам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PISA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indent="450215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Одна из основных причин невысокого результата международных исследований –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неумение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обучающихся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работать с предлагаемой информацией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сопоставлять разрозненные фрагменты, соотносить общее содержание с его конкретизацией, целенаправленно искать недостающую информацию и т.д. </a:t>
            </a:r>
          </a:p>
          <a:p>
            <a:r>
              <a:rPr lang="ru-RU" sz="2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Социализация, а точнее ее отсутствие на уроках, где установился только один вид взаимодействий – учитель-ученик.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734127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475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Приёмы для формирования читательской грамотности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83489" y="1079867"/>
            <a:ext cx="4572000" cy="533466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1.Найди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прочитай 5 слов, начинающихся на букву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РАКЕТАРЫБААНАНАСДЕТИРЕБЯТАРАКДОМ РЯБИНА</a:t>
            </a:r>
            <a:endParaRPr lang="ru-RU" sz="2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Прочитай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без лишнего слога: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кородава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сокабака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молгуклоко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сокрарока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машидамна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гошинрод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т.д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6120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8052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Приёмы для формирования читательской грамотности </a:t>
            </a:r>
          </a:p>
          <a:p>
            <a:pPr indent="450215" algn="just"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03848" y="1079867"/>
            <a:ext cx="5051641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Также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можно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предложить: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прочитать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слова, которые составлены из первых слогов (соловей,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барабан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карамель); </a:t>
            </a:r>
            <a:endParaRPr 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добавить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слова определенную гласную, чтобы получилось слово (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грд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мрз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млтк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в данном примере вставляем букву О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сложить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слово из перепутанных букв (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касоаб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собака)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966184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Приёмы для формирования читательской грамотности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lvl="0"/>
            <a:r>
              <a:rPr lang="ru-RU" sz="2800" i="1" dirty="0" smtClean="0"/>
              <a:t>В </a:t>
            </a:r>
            <a:r>
              <a:rPr lang="ru-RU" sz="2800" i="1" dirty="0" err="1"/>
              <a:t>послебукварный</a:t>
            </a:r>
            <a:r>
              <a:rPr lang="ru-RU" sz="2800" i="1" dirty="0"/>
              <a:t> период обучения чтению детям можно предложить следующее задание</a:t>
            </a:r>
            <a:r>
              <a:rPr lang="ru-RU" sz="3200" dirty="0"/>
              <a:t>: </a:t>
            </a:r>
            <a:endParaRPr lang="ru-RU" sz="3200" dirty="0" smtClean="0"/>
          </a:p>
          <a:p>
            <a:pPr lvl="0"/>
            <a:r>
              <a:rPr lang="ru-RU" sz="3200" dirty="0" smtClean="0"/>
              <a:t>- прочитайте </a:t>
            </a:r>
            <a:r>
              <a:rPr lang="ru-RU" sz="3200" dirty="0"/>
              <a:t>загадку, отбросив иностранные буквы: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DYU</a:t>
            </a:r>
            <a:r>
              <a:rPr lang="ru-RU" sz="3200" b="1" dirty="0">
                <a:solidFill>
                  <a:srgbClr val="FF0000"/>
                </a:solidFill>
              </a:rPr>
              <a:t>В</a:t>
            </a:r>
            <a:r>
              <a:rPr lang="en-US" sz="3200" b="1" dirty="0">
                <a:solidFill>
                  <a:srgbClr val="FF0000"/>
                </a:solidFill>
              </a:rPr>
              <a:t>HF</a:t>
            </a:r>
            <a:r>
              <a:rPr lang="ru-RU" sz="3200" b="1" dirty="0">
                <a:solidFill>
                  <a:srgbClr val="FF0000"/>
                </a:solidFill>
              </a:rPr>
              <a:t>Е</a:t>
            </a:r>
            <a:r>
              <a:rPr lang="en-US" sz="3200" b="1" dirty="0">
                <a:solidFill>
                  <a:srgbClr val="FF0000"/>
                </a:solidFill>
              </a:rPr>
              <a:t>WP</a:t>
            </a:r>
            <a:r>
              <a:rPr lang="ru-RU" sz="3200" b="1" dirty="0">
                <a:solidFill>
                  <a:srgbClr val="FF0000"/>
                </a:solidFill>
              </a:rPr>
              <a:t>С</a:t>
            </a:r>
            <a:r>
              <a:rPr lang="en-US" sz="3200" b="1" dirty="0">
                <a:solidFill>
                  <a:srgbClr val="FF0000"/>
                </a:solidFill>
              </a:rPr>
              <a:t>XZ</a:t>
            </a:r>
            <a:r>
              <a:rPr lang="ru-RU" sz="3200" b="1" dirty="0">
                <a:solidFill>
                  <a:srgbClr val="FF0000"/>
                </a:solidFill>
              </a:rPr>
              <a:t>Ь</a:t>
            </a: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ru-RU" sz="3200" b="1" dirty="0">
                <a:solidFill>
                  <a:srgbClr val="FF0000"/>
                </a:solidFill>
              </a:rPr>
              <a:t>Д</a:t>
            </a:r>
            <a:r>
              <a:rPr lang="en-US" sz="3200" b="1" dirty="0">
                <a:solidFill>
                  <a:srgbClr val="FF0000"/>
                </a:solidFill>
              </a:rPr>
              <a:t>UIG</a:t>
            </a:r>
            <a:r>
              <a:rPr lang="ru-RU" sz="3200" b="1" dirty="0">
                <a:solidFill>
                  <a:srgbClr val="FF0000"/>
                </a:solidFill>
              </a:rPr>
              <a:t>Е</a:t>
            </a:r>
            <a:r>
              <a:rPr lang="en-US" sz="3200" b="1" dirty="0">
                <a:solidFill>
                  <a:srgbClr val="FF0000"/>
                </a:solidFill>
              </a:rPr>
              <a:t>F</a:t>
            </a:r>
            <a:r>
              <a:rPr lang="ru-RU" sz="3200" b="1" dirty="0">
                <a:solidFill>
                  <a:srgbClr val="FF0000"/>
                </a:solidFill>
              </a:rPr>
              <a:t>Н</a:t>
            </a:r>
            <a:r>
              <a:rPr lang="en-US" sz="3200" b="1" dirty="0">
                <a:solidFill>
                  <a:srgbClr val="FF0000"/>
                </a:solidFill>
              </a:rPr>
              <a:t>RL</a:t>
            </a:r>
            <a:r>
              <a:rPr lang="ru-RU" sz="3200" b="1" dirty="0">
                <a:solidFill>
                  <a:srgbClr val="FF0000"/>
                </a:solidFill>
              </a:rPr>
              <a:t>Ь</a:t>
            </a: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ru-RU" sz="3200" b="1" dirty="0">
                <a:solidFill>
                  <a:srgbClr val="FF0000"/>
                </a:solidFill>
              </a:rPr>
              <a:t>С</a:t>
            </a:r>
            <a:r>
              <a:rPr lang="en-US" sz="3200" b="1" dirty="0">
                <a:solidFill>
                  <a:srgbClr val="FF0000"/>
                </a:solidFill>
              </a:rPr>
              <a:t>QLU</a:t>
            </a:r>
            <a:r>
              <a:rPr lang="ru-RU" sz="3200" b="1" dirty="0">
                <a:solidFill>
                  <a:srgbClr val="FF0000"/>
                </a:solidFill>
              </a:rPr>
              <a:t>П</a:t>
            </a:r>
            <a:r>
              <a:rPr lang="en-US" sz="3200" b="1" dirty="0">
                <a:solidFill>
                  <a:srgbClr val="FF0000"/>
                </a:solidFill>
              </a:rPr>
              <a:t>ZV</a:t>
            </a:r>
            <a:r>
              <a:rPr lang="ru-RU" sz="3200" b="1" dirty="0">
                <a:solidFill>
                  <a:srgbClr val="FF0000"/>
                </a:solidFill>
              </a:rPr>
              <a:t>И</a:t>
            </a: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ru-RU" sz="3200" b="1" dirty="0">
                <a:solidFill>
                  <a:srgbClr val="FF0000"/>
                </a:solidFill>
              </a:rPr>
              <a:t>Т</a:t>
            </a:r>
            <a:r>
              <a:rPr lang="en-US" sz="3200" b="1" dirty="0">
                <a:solidFill>
                  <a:srgbClr val="FF0000"/>
                </a:solidFill>
              </a:rPr>
              <a:t>D</a:t>
            </a:r>
            <a:r>
              <a:rPr lang="ru-RU" sz="3200" b="1" dirty="0">
                <a:solidFill>
                  <a:srgbClr val="FF0000"/>
                </a:solidFill>
              </a:rPr>
              <a:t>А</a:t>
            </a:r>
            <a:r>
              <a:rPr lang="en-US" sz="3200" b="1" dirty="0">
                <a:solidFill>
                  <a:srgbClr val="FF0000"/>
                </a:solidFill>
              </a:rPr>
              <a:t>WR</a:t>
            </a:r>
            <a:r>
              <a:rPr lang="ru-RU" sz="3200" b="1" dirty="0">
                <a:solidFill>
                  <a:srgbClr val="FF0000"/>
                </a:solidFill>
              </a:rPr>
              <a:t>Н</a:t>
            </a:r>
            <a:r>
              <a:rPr lang="en-US" sz="3200" b="1" dirty="0">
                <a:solidFill>
                  <a:srgbClr val="FF0000"/>
                </a:solidFill>
              </a:rPr>
              <a:t>DQ</a:t>
            </a:r>
            <a:r>
              <a:rPr lang="ru-RU" sz="3200" b="1" dirty="0">
                <a:solidFill>
                  <a:srgbClr val="FF0000"/>
                </a:solidFill>
              </a:rPr>
              <a:t>О</a:t>
            </a:r>
            <a:r>
              <a:rPr lang="en-US" sz="3200" b="1" dirty="0">
                <a:solidFill>
                  <a:srgbClr val="FF0000"/>
                </a:solidFill>
              </a:rPr>
              <a:t>W</a:t>
            </a:r>
            <a:r>
              <a:rPr lang="ru-RU" sz="3200" b="1" dirty="0">
                <a:solidFill>
                  <a:srgbClr val="FF0000"/>
                </a:solidFill>
              </a:rPr>
              <a:t>Ч</a:t>
            </a:r>
            <a:r>
              <a:rPr lang="en-US" sz="3200" b="1" dirty="0">
                <a:solidFill>
                  <a:srgbClr val="FF0000"/>
                </a:solidFill>
              </a:rPr>
              <a:t>IJ</a:t>
            </a:r>
            <a:r>
              <a:rPr lang="ru-RU" sz="3200" b="1" dirty="0">
                <a:solidFill>
                  <a:srgbClr val="FF0000"/>
                </a:solidFill>
              </a:rPr>
              <a:t>Ь</a:t>
            </a:r>
            <a:r>
              <a:rPr lang="en-US" sz="3200" b="1" dirty="0">
                <a:solidFill>
                  <a:srgbClr val="FF0000"/>
                </a:solidFill>
              </a:rPr>
              <a:t>Z</a:t>
            </a:r>
            <a:r>
              <a:rPr lang="ru-RU" sz="3200" b="1" dirty="0">
                <a:solidFill>
                  <a:srgbClr val="FF0000"/>
                </a:solidFill>
              </a:rPr>
              <a:t>Ю</a:t>
            </a:r>
            <a:r>
              <a:rPr lang="en-US" sz="3200" b="1" dirty="0">
                <a:solidFill>
                  <a:srgbClr val="FF0000"/>
                </a:solidFill>
              </a:rPr>
              <a:t>SG</a:t>
            </a:r>
            <a:r>
              <a:rPr lang="ru-RU" sz="3200" b="1" dirty="0">
                <a:solidFill>
                  <a:srgbClr val="FF0000"/>
                </a:solidFill>
              </a:rPr>
              <a:t>Г</a:t>
            </a:r>
            <a:r>
              <a:rPr lang="en-US" sz="3200" b="1" dirty="0">
                <a:solidFill>
                  <a:srgbClr val="FF0000"/>
                </a:solidFill>
              </a:rPr>
              <a:t>R</a:t>
            </a:r>
            <a:r>
              <a:rPr lang="ru-RU" sz="3200" b="1" dirty="0">
                <a:solidFill>
                  <a:srgbClr val="FF0000"/>
                </a:solidFill>
              </a:rPr>
              <a:t>О</a:t>
            </a:r>
            <a:r>
              <a:rPr lang="en-US" sz="3200" b="1" dirty="0">
                <a:solidFill>
                  <a:srgbClr val="FF0000"/>
                </a:solidFill>
              </a:rPr>
              <a:t>LD</a:t>
            </a:r>
            <a:r>
              <a:rPr lang="ru-RU" sz="3200" b="1" dirty="0">
                <a:solidFill>
                  <a:srgbClr val="FF0000"/>
                </a:solidFill>
              </a:rPr>
              <a:t>Р</a:t>
            </a:r>
            <a:r>
              <a:rPr lang="en-US" sz="3200" b="1" dirty="0">
                <a:solidFill>
                  <a:srgbClr val="FF0000"/>
                </a:solidFill>
              </a:rPr>
              <a:t>SF</a:t>
            </a:r>
            <a:r>
              <a:rPr lang="ru-RU" sz="3200" b="1" dirty="0">
                <a:solidFill>
                  <a:srgbClr val="FF0000"/>
                </a:solidFill>
              </a:rPr>
              <a:t>И</a:t>
            </a:r>
            <a:r>
              <a:rPr lang="en-US" sz="3200" b="1" dirty="0">
                <a:solidFill>
                  <a:srgbClr val="FF0000"/>
                </a:solidFill>
              </a:rPr>
              <a:t>W</a:t>
            </a:r>
            <a:r>
              <a:rPr lang="ru-RU" sz="3200" b="1" dirty="0">
                <a:solidFill>
                  <a:srgbClr val="FF0000"/>
                </a:solidFill>
              </a:rPr>
              <a:t>Т</a:t>
            </a:r>
            <a:r>
              <a:rPr lang="en-US" sz="3200" b="1" dirty="0">
                <a:solidFill>
                  <a:srgbClr val="FF0000"/>
                </a:solidFill>
              </a:rPr>
              <a:t>JQ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7030A0"/>
                </a:solidFill>
              </a:rPr>
              <a:t>(</a:t>
            </a:r>
            <a:r>
              <a:rPr lang="ru-RU" sz="3200" dirty="0">
                <a:solidFill>
                  <a:srgbClr val="7030A0"/>
                </a:solidFill>
              </a:rPr>
              <a:t>Весь день спит, а ночью горит. </a:t>
            </a:r>
            <a:r>
              <a:rPr lang="ru-RU" sz="3200" dirty="0" smtClean="0">
                <a:solidFill>
                  <a:srgbClr val="7030A0"/>
                </a:solidFill>
              </a:rPr>
              <a:t>          Фонарь</a:t>
            </a:r>
            <a:r>
              <a:rPr lang="ru-RU" sz="3200" dirty="0">
                <a:solidFill>
                  <a:srgbClr val="7030A0"/>
                </a:solidFill>
              </a:rPr>
              <a:t>)</a:t>
            </a:r>
          </a:p>
          <a:p>
            <a:pPr indent="450215" algn="just"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05760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Приёмы для формирования читательской грамотности </a:t>
            </a:r>
          </a:p>
          <a:p>
            <a:pPr lvl="0"/>
            <a:r>
              <a:rPr lang="ru-RU" sz="2800" dirty="0" smtClean="0">
                <a:solidFill>
                  <a:srgbClr val="C00000"/>
                </a:solidFill>
              </a:rPr>
              <a:t> </a:t>
            </a:r>
          </a:p>
          <a:p>
            <a:pPr lvl="0"/>
            <a:r>
              <a:rPr lang="ru-RU" sz="2400" b="1" i="1" dirty="0"/>
              <a:t>Для смыслового обучения чтению можно предложить следующее задание:  </a:t>
            </a:r>
            <a:endParaRPr lang="ru-RU" sz="2400" b="1" i="1" dirty="0" smtClean="0"/>
          </a:p>
          <a:p>
            <a:pPr lvl="0"/>
            <a:endParaRPr lang="ru-RU" sz="2400" dirty="0" smtClean="0">
              <a:solidFill>
                <a:srgbClr val="002060"/>
              </a:solidFill>
            </a:endParaRPr>
          </a:p>
          <a:p>
            <a:pPr lvl="0"/>
            <a:r>
              <a:rPr lang="ru-RU" sz="2400" b="1" i="1" dirty="0" smtClean="0">
                <a:solidFill>
                  <a:srgbClr val="002060"/>
                </a:solidFill>
              </a:rPr>
              <a:t>Прочитайте </a:t>
            </a:r>
            <a:r>
              <a:rPr lang="ru-RU" sz="2400" b="1" i="1" dirty="0">
                <a:solidFill>
                  <a:srgbClr val="002060"/>
                </a:solidFill>
              </a:rPr>
              <a:t>пословицу </a:t>
            </a:r>
            <a:r>
              <a:rPr lang="ru-RU" sz="2400" b="1" i="1" dirty="0" smtClean="0">
                <a:solidFill>
                  <a:srgbClr val="002060"/>
                </a:solidFill>
              </a:rPr>
              <a:t>правильно:</a:t>
            </a:r>
            <a:endParaRPr lang="ru-RU" sz="2400" b="1" i="1" dirty="0">
              <a:solidFill>
                <a:srgbClr val="002060"/>
              </a:solidFill>
            </a:endParaRPr>
          </a:p>
          <a:p>
            <a:endParaRPr lang="ru-RU" sz="3200" i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Здоровому </a:t>
            </a:r>
            <a:r>
              <a:rPr lang="ru-RU" sz="3200" b="1" dirty="0">
                <a:solidFill>
                  <a:srgbClr val="FF0000"/>
                </a:solidFill>
              </a:rPr>
              <a:t>- грач не нужен.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Лес рубят – кепки летят.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Слезами морю не поможешь.</a:t>
            </a:r>
          </a:p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Старый круг лучше новых двух.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Ус - хорошо, а два лучше. </a:t>
            </a:r>
          </a:p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Труд кормит, а пень портит. </a:t>
            </a:r>
            <a:r>
              <a:rPr lang="ru-RU" sz="3200" b="1" dirty="0"/>
              <a:t>	</a:t>
            </a:r>
          </a:p>
          <a:p>
            <a:pPr indent="450215" algn="just"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97986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25152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</a:rPr>
              <a:t>Приёмы для формирования читательской грамотности </a:t>
            </a:r>
          </a:p>
          <a:p>
            <a:pPr lvl="0"/>
            <a:r>
              <a:rPr lang="ru-RU" sz="2800" dirty="0" smtClean="0">
                <a:solidFill>
                  <a:srgbClr val="C00000"/>
                </a:solidFill>
              </a:rPr>
              <a:t> </a:t>
            </a:r>
          </a:p>
          <a:p>
            <a:pPr indent="450215" algn="just">
              <a:spcAft>
                <a:spcPts val="0"/>
              </a:spcAft>
            </a:pP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-1930936"/>
            <a:ext cx="6038328" cy="79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Приём</a:t>
            </a:r>
            <a:r>
              <a:rPr kumimoji="0" lang="ru-RU" alt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Тексты</a:t>
            </a:r>
            <a:r>
              <a:rPr kumimoji="0" lang="ru-RU" alt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"хвостами"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незавершенные предложения, которые ребенок должен будет закончить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смыслу.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lang="ru-RU" alt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Примером может послужить рассказ Л.Н. Толстого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Жучка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lang="ru-RU" alt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lang="ru-RU" alt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Несла Жучка                          её тень.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Глядь, в воде                        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воде не тень, а Жучка и кость.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lang="ru-RU" altLang="ru-RU" sz="1600" b="1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Пришло</a:t>
            </a: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Жучке на ум,          кость через мост.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и пусти свою кость,      а своя ко дну пошла.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 не взяла,                             чтобы ту взять.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1158018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25152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Приёмы для формирования читательской грамотности 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●Приём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«Чтение по частям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» </a:t>
            </a:r>
          </a:p>
          <a:p>
            <a:pPr indent="450215" algn="just">
              <a:spcAft>
                <a:spcPts val="0"/>
              </a:spcAft>
            </a:pPr>
            <a:r>
              <a:rPr lang="ru-RU" sz="3200" b="1" dirty="0" smtClean="0">
                <a:solidFill>
                  <a:schemeClr val="accent2"/>
                </a:solidFill>
              </a:rPr>
              <a:t>●Приём «Реклама книги»</a:t>
            </a:r>
          </a:p>
          <a:p>
            <a:pPr indent="450215" algn="just"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</a:rPr>
              <a:t>●Приём «Создание диафильма»</a:t>
            </a:r>
          </a:p>
          <a:p>
            <a:pPr indent="450215" algn="just">
              <a:spcAft>
                <a:spcPts val="0"/>
              </a:spcAft>
            </a:pPr>
            <a:r>
              <a:rPr lang="ru-RU" sz="3200" b="1" dirty="0" smtClean="0">
                <a:solidFill>
                  <a:srgbClr val="00B050"/>
                </a:solidFill>
              </a:rPr>
              <a:t>●Приём «Драматизация»</a:t>
            </a:r>
          </a:p>
          <a:p>
            <a:pPr indent="450215" algn="just"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</a:rPr>
              <a:t>●Приём «Крестики-нолики»</a:t>
            </a:r>
          </a:p>
          <a:p>
            <a:pPr indent="450215" algn="just">
              <a:spcAft>
                <a:spcPts val="0"/>
              </a:spcAft>
            </a:pPr>
            <a:r>
              <a:rPr lang="ru-RU" sz="3200" b="1" dirty="0" smtClean="0">
                <a:solidFill>
                  <a:srgbClr val="7030A0"/>
                </a:solidFill>
              </a:rPr>
              <a:t>●Приём «Ромашка вопросов»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6556047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323528" y="-14129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Приёмы для формирования читательской грамотности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i="1" dirty="0" smtClean="0"/>
              <a:t>Приём «Ромашка вопросов»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</a:rPr>
              <a:t>1 лепесток- простые вопросы;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B050"/>
                </a:solidFill>
              </a:rPr>
              <a:t>2 лепесток – объясняющие вопросы («Почему…»);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</a:rPr>
              <a:t>3 лепесток – уточняющие вопросы («Верно ли, что…», «Если я правильно понял, то…»;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4 лепесток – оценочные вопросы («Почему это хорошо, а что-то плохо?»);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5 лепесток – практические вопросы;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6 лепесток – творческие вопросы («Что бы изменилось, если бы…»)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01141026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323528" y="-14129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уроке математики.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1.Математическая разминка.</a:t>
            </a:r>
            <a:endParaRPr lang="ru-RU" sz="1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Какой день наступает после понедельника? 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вторник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Какой день следует за вторником? 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среда.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Какой день недели наступает раньше других?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Ответ: понедельник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Какой день недели наступает позже других? 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воскресенье.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Какой день недели предшествует субботе? 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пятница.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Какой день недели находится между средой и пятницей? 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четверг.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 Как перечислить пять дней недели, не называя их? 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позавчера, вчера, сегодня, завтра, послезавтра.</a:t>
            </a:r>
            <a:endParaRPr lang="ru-RU" sz="1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973614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уроке математики.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312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«Корзина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понятий»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учительском столе небольшая плетеная корзина, которая наполняется высказываниями детей)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15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Давайте наполним нашу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«Корзину понятий»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тем, что узнали на предыдущих уроках, что вы знаете по теме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«Цена, количество, стоимость»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всем тем, что относится к понятию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«Деньги».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Итак, начинаем!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510894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-33867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1268760"/>
            <a:ext cx="49320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548680"/>
            <a:ext cx="68407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/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ФГОС НОО (новый)</a:t>
            </a:r>
          </a:p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сентября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обучающиеся,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первых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шестых классов </a:t>
            </a:r>
          </a:p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учатся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обновленным ФГОС. </a:t>
            </a:r>
          </a:p>
          <a:p>
            <a:pPr lvl="0"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обновлённых ФГОС сформулированы максимально </a:t>
            </a:r>
            <a:r>
              <a:rPr 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конкретные требования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 предметам всей школьной программы соответствующего уровня, позволяющие ответить на вопросы: </a:t>
            </a: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конкретно школьник будет знать, </a:t>
            </a: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чем овладеет </a:t>
            </a: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что освоит. </a:t>
            </a:r>
          </a:p>
          <a:p>
            <a:pPr algn="just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71346232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уроке математики.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5084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3.Решение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логических задач табличным способом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Шестеро друзей в ожидании электрички заскочили в буфет.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Маша взяла то же, что и Егор, и вдобавок ещё бутерброд с сыром.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Аня купила, то же, что и Саша, но не стала покупать шоколадное печенье.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Кирилл ел то же, что и Мила, но без луковых чипсов.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Егор завтракал тем же что и Аня, но бутерброду с котлетой предпочел картофельные чипсы.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Саша ел то же, что и Мила, но вместо молочного коктейля пил лимонад.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чего состоял завтрак каждого из друзей?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3963808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08520" y="-26748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уроке математики.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 descr="1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492" y="966672"/>
            <a:ext cx="4968552" cy="2604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22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942" y="3571502"/>
            <a:ext cx="5027426" cy="2305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98487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08520" y="-26748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у учащихся начальных классов на уроке математики.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 descr="33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58226"/>
            <a:ext cx="7543800" cy="35709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799557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08520" y="-26748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уроке математики.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55876" y="1490375"/>
            <a:ext cx="4958208" cy="4776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4.Проект: « Семейная математика»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помочь учащимся </a:t>
            </a:r>
            <a:r>
              <a:rPr lang="ru-RU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овладеть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системой математических знаний и умений, необходимых для применения в практической деятельности и научить </a:t>
            </a:r>
            <a:r>
              <a:rPr lang="ru-RU" sz="2400" dirty="0"/>
              <a:t>их проводить расчётно-экспериментальные работы при составлении сметы расходов семейного бюджета на ограждение </a:t>
            </a:r>
            <a:r>
              <a:rPr lang="ru-RU" sz="2400" dirty="0" smtClean="0"/>
              <a:t>территории.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5467975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грамотности на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уроке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55876" y="1490375"/>
            <a:ext cx="4958208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39320" y="1191049"/>
            <a:ext cx="6991320" cy="4051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150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проекта:</a:t>
            </a:r>
            <a:endParaRPr lang="ru-RU" sz="20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инструктаж детей по правилам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 во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выхода в магазины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изучения цен на стройматериалы;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рекламнных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статей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газетах;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 оптимального варианта (цена- качество);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расчётно-экспериментальные работы при составлении сметы расходов семейного бюджета на ограждение территории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150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endParaRPr lang="ru-RU" sz="20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альбома с фотографиями;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15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▪     создание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сметы расходов семейного бюджета на ограждение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3022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621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уроке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Сюжетные задачи;</a:t>
            </a: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Зачёркивания, превращения, отгадывание чисел;</a:t>
            </a: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Математические фокусы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др.</a:t>
            </a:r>
            <a:endParaRPr lang="ru-RU" sz="32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55876" y="1490375"/>
            <a:ext cx="4958208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39320" y="1191049"/>
            <a:ext cx="699132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15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73609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2017" y="0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2109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копилка по развитию функциональной  математической грамотности на уроке математики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55876" y="1490375"/>
            <a:ext cx="4958208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39320" y="1191049"/>
            <a:ext cx="699132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15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05690" y="1001174"/>
            <a:ext cx="6621878" cy="589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Задачи, воспитывающие гибкость мышления, когда по одному действию требуется восстановить весь дальнейший ход рассуждения.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Нужно привезти 540 т угля на трех машинах. За сколько дней это можно сделать, если на каждую грузить по 3 т и делать по 5 поездок в день?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Эту задачу можно решить разными способами. Закончите решение задачи разными  способами:</a:t>
            </a:r>
            <a:b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способ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3·5=15 – тонн перевезет одна машина в день.</a:t>
            </a:r>
            <a:endParaRPr lang="ru-RU" sz="14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1500"/>
              </a:spcAft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способ</a:t>
            </a:r>
            <a:b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3·3=9 – перевезут три машины за одну перевозку.</a:t>
            </a:r>
            <a:endParaRPr lang="ru-RU" sz="1400" b="1" dirty="0" smtClean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1500"/>
              </a:spcAft>
            </a:pP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способ</a:t>
            </a:r>
            <a:b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540:3=180 – тонн нужно перевезти каждой машине.</a:t>
            </a:r>
            <a:endParaRPr lang="ru-RU" sz="1400" b="1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Найдите еще другие способы решения этой задачи (их не менее 12).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98864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2017" y="0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55876" y="1490375"/>
            <a:ext cx="4958208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39320" y="1191049"/>
            <a:ext cx="699132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15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05690" y="1001174"/>
            <a:ext cx="6621878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12393" y="619613"/>
            <a:ext cx="555605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Одним из компонентов функциональной грамотности является </a:t>
            </a:r>
            <a:endParaRPr lang="ru-RU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естественно-научная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грамотность, которая позволяет человеку использовать теорию на практике и на основе этих знаний уметь описывать и объяснять явления, прогнозировать их развитие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8501348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Grp="1"/>
          </p:cNvGraphicFramePr>
          <p:nvPr>
            <p:ph idx="1"/>
          </p:nvPr>
        </p:nvGraphicFramePr>
        <p:xfrm>
          <a:off x="1533207" y="3249771"/>
          <a:ext cx="6077585" cy="1226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="" xmlns:a16="http://schemas.microsoft.com/office/drawing/2014/main" val="3104860284"/>
                    </a:ext>
                  </a:extLst>
                </a:gridCol>
                <a:gridCol w="3039110">
                  <a:extLst>
                    <a:ext uri="{9D8B030D-6E8A-4147-A177-3AD203B41FA5}">
                      <a16:colId xmlns="" xmlns:a16="http://schemas.microsoft.com/office/drawing/2014/main" val="776294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Несла Жучка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Глядь, в воде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Пришло Жучке на ум,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Она и пусти свою кость,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 не взяла,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её тень.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 в воде не тень, а Жучка и кость.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кость через мост.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 своя ко дну пошла.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чтобы ту взять.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819291"/>
                  </a:ext>
                </a:extLst>
              </a:tr>
            </a:tbl>
          </a:graphicData>
        </a:graphic>
      </p:graphicFrame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577064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96445" y="548680"/>
            <a:ext cx="62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5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612845"/>
            <a:ext cx="6563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30377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2411760" y="1285328"/>
            <a:ext cx="6038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lang="ru-RU" alt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-121202"/>
            <a:ext cx="637220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943" y="1173008"/>
            <a:ext cx="568863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986793"/>
            <a:ext cx="649349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55876" y="1490375"/>
            <a:ext cx="4958208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39320" y="1191049"/>
            <a:ext cx="699132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15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05690" y="1001174"/>
            <a:ext cx="6621878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12393" y="619613"/>
            <a:ext cx="5556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00400" y="71982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47650"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85999" y="474345"/>
            <a:ext cx="6357741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 соответствии с поставленной целью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ставились следующие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задачи: </a:t>
            </a:r>
            <a:endParaRPr lang="ru-RU" sz="24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Накапливать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опыт по формированию естественнонаучной грамотности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школьников</a:t>
            </a:r>
            <a:endParaRPr lang="ru-RU" sz="20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Соединять теоретические знания обучающихся с их практическим использованием для решения конкретных задач.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Выявлять наиболее эффективные формы организации учебного процесса с целью  создания у учащихся положительной мотивации к учению.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9050" indent="228600">
              <a:spcAft>
                <a:spcPts val="0"/>
              </a:spcAft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sz="20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8435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http://www.widewallpapers.ru/mod/gardens/1920x1200/garden-1920x1200-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4" y="-110629"/>
            <a:ext cx="9189020" cy="734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559650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75856" y="1268760"/>
            <a:ext cx="49320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548680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70264" y="1196752"/>
            <a:ext cx="6534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70264" y="1196752"/>
            <a:ext cx="624644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п.34.2 «… должны создаваться условия, обеспечивающие возможность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формирования функциональной    грамотности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обучающихся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(способности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решать учебные задачи и жизненные проблемные ситуации на основе сформированных предметных,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и универсальных способов деятельности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), включающей овладение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ключевыми компетенциями,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составляющими основу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готовности к успешному взаимодействию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изменяющимся миром и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дальнейшему успешному образованию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74793816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994920" y="335845"/>
            <a:ext cx="5149080" cy="61863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00B050"/>
                </a:solidFill>
              </a:rPr>
              <a:t>Дерево – функционально грамотная личность.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002060"/>
                </a:solidFill>
              </a:rPr>
              <a:t>Вода – педагогические технологии.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FF0000"/>
                </a:solidFill>
              </a:rPr>
              <a:t>Яблоки – ключевые компетенции.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Лейка – учитель.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Лейка – учитель</a:t>
            </a:r>
            <a:r>
              <a:rPr lang="ru-RU" sz="2400" b="1" dirty="0" smtClean="0"/>
              <a:t>. </a:t>
            </a:r>
            <a:r>
              <a:rPr lang="ru-RU" sz="2400" b="1" dirty="0"/>
              <a:t>Д</a:t>
            </a:r>
            <a:r>
              <a:rPr lang="ru-RU" sz="2400" b="1" dirty="0" smtClean="0"/>
              <a:t>ля того, чтобы поливать, должен постоянно пополняться, т.е. заниматься самообразованием.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Как без полива дерево зачахнет, так и без грамотной компетентной работы педагога нельзя добиться развития функциональной грамотности.</a:t>
            </a:r>
          </a:p>
        </p:txBody>
      </p:sp>
      <p:pic>
        <p:nvPicPr>
          <p:cNvPr id="1026" name="Picture 2" descr="http://static6.depositphotos.com/1001165/572/v/450/dep_5728273-Apple-tree-carto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31" y="873293"/>
            <a:ext cx="3500388" cy="464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7368" y="-15136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620688"/>
            <a:ext cx="62464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Одна из важнейших задач </a:t>
            </a:r>
          </a:p>
          <a:p>
            <a:pPr algn="ctr"/>
            <a:r>
              <a:rPr lang="ru-RU" sz="3600" b="1" dirty="0" smtClean="0"/>
              <a:t>современной школы –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формирование функционально грамотных людей.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 smtClean="0"/>
          </a:p>
          <a:p>
            <a:pPr algn="ctr"/>
            <a:r>
              <a:rPr lang="ru-RU" sz="3600" b="1" dirty="0" smtClean="0"/>
              <a:t>Что такое </a:t>
            </a:r>
            <a:r>
              <a:rPr lang="ru-RU" sz="3600" b="1" dirty="0" smtClean="0">
                <a:solidFill>
                  <a:srgbClr val="C00000"/>
                </a:solidFill>
              </a:rPr>
              <a:t>«функциональная грамотность»? </a:t>
            </a:r>
          </a:p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это определенный уровень знаний, умений и навыков, обеспечивающих нормальное функционирование личности </a:t>
            </a:r>
            <a:endParaRPr lang="ru-RU" sz="3200" b="1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системе социальных отношений, </a:t>
            </a:r>
            <a:endParaRPr lang="ru-RU" sz="3200" b="1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смысл состоит в приближении образовательной деятельности к жизни. </a:t>
            </a: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10429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-108520" y="-99392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5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Термин 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«функциональная грамотность»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5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 </a:t>
            </a:r>
            <a:endParaRPr lang="ru-RU" sz="5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1957 г. ЮНЕСКО</a:t>
            </a: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176388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631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функциональной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грамотности </a:t>
            </a:r>
            <a:endParaRPr lang="ru-RU" sz="40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1.Общая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грамотность.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2.Компьютерная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грамотность.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3.Информационная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грамотность.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4.Коммуникативная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грамотность.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5.Грамотность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овладении иностранными языками.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6.Бытовая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грамотность.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7.Грамотность поведения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чрезвычайных ситуациях. </a:t>
            </a:r>
          </a:p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8.Общественно-политическая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грамотность. </a:t>
            </a: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339022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107504" y="116632"/>
            <a:ext cx="8784976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Функциональная </a:t>
            </a:r>
            <a:r>
              <a:rPr lang="ru-RU" sz="32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грамотность включает: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итательскую грамотность;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стественно-научную грамотность;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атематическую грамотность;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инансовую грамотность;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32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лобальные компетенции;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реативное мышление.</a:t>
            </a: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35217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3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68760"/>
            <a:ext cx="576064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052736"/>
            <a:ext cx="6254352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-171400"/>
            <a:ext cx="6326360" cy="9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343782"/>
            <a:ext cx="6400800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18863"/>
            <a:ext cx="62006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3304" y="618863"/>
            <a:ext cx="6184776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endParaRPr lang="ru-RU" sz="32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48680"/>
            <a:ext cx="5318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65819" y="719827"/>
            <a:ext cx="6030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85291" y="404664"/>
            <a:ext cx="6092080" cy="521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тестирования в рамках PISA оцениваются три области функциональной грамотности: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 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чтении,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математическая,  </a:t>
            </a: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естественнонаучная грамотность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25400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1827</Words>
  <Application>Microsoft Office PowerPoint</Application>
  <PresentationFormat>Экран (4:3)</PresentationFormat>
  <Paragraphs>706</Paragraphs>
  <Slides>30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 функциональной грамотности  учащихся  начальной школы</dc:title>
  <dc:creator>я</dc:creator>
  <cp:lastModifiedBy>Olga</cp:lastModifiedBy>
  <cp:revision>123</cp:revision>
  <dcterms:created xsi:type="dcterms:W3CDTF">2013-03-25T13:50:52Z</dcterms:created>
  <dcterms:modified xsi:type="dcterms:W3CDTF">2023-11-22T13:30:14Z</dcterms:modified>
</cp:coreProperties>
</file>