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5" r:id="rId4"/>
    <p:sldId id="283" r:id="rId5"/>
    <p:sldId id="285" r:id="rId6"/>
    <p:sldId id="291" r:id="rId7"/>
    <p:sldId id="293" r:id="rId8"/>
    <p:sldId id="286" r:id="rId9"/>
    <p:sldId id="294" r:id="rId10"/>
    <p:sldId id="269" r:id="rId11"/>
    <p:sldId id="270" r:id="rId12"/>
    <p:sldId id="271" r:id="rId13"/>
    <p:sldId id="274" r:id="rId14"/>
    <p:sldId id="272" r:id="rId15"/>
    <p:sldId id="292" r:id="rId16"/>
    <p:sldId id="289" r:id="rId17"/>
    <p:sldId id="288" r:id="rId18"/>
    <p:sldId id="273" r:id="rId19"/>
    <p:sldId id="277" r:id="rId20"/>
    <p:sldId id="282" r:id="rId21"/>
    <p:sldId id="279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  <a:srgbClr val="E59074"/>
    <a:srgbClr val="04374A"/>
    <a:srgbClr val="1E1E78"/>
    <a:srgbClr val="666699"/>
    <a:srgbClr val="C808A3"/>
    <a:srgbClr val="C553B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77" d="100"/>
          <a:sy n="77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9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9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9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9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8784976" cy="5184576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6732" y="1556792"/>
            <a:ext cx="7560840" cy="36625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808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endParaRPr lang="ru-RU" sz="2800" b="1" dirty="0" smtClean="0">
              <a:solidFill>
                <a:srgbClr val="C808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808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808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Завет-Ленинская </a:t>
            </a:r>
            <a:r>
              <a:rPr lang="ru-RU" sz="2800" b="1" dirty="0" smtClean="0">
                <a:solidFill>
                  <a:srgbClr val="C808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школа-детский </a:t>
            </a:r>
            <a:r>
              <a:rPr lang="ru-RU" sz="2800" b="1" dirty="0">
                <a:solidFill>
                  <a:srgbClr val="C808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сад» </a:t>
            </a:r>
            <a:r>
              <a:rPr lang="ru-RU" sz="2800" b="1" dirty="0" err="1">
                <a:solidFill>
                  <a:srgbClr val="C808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Джанкойского</a:t>
            </a:r>
            <a:r>
              <a:rPr lang="ru-RU" sz="2800" b="1" dirty="0">
                <a:solidFill>
                  <a:srgbClr val="C808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Республики </a:t>
            </a:r>
            <a:r>
              <a:rPr lang="ru-RU" sz="2800" b="1" dirty="0" smtClean="0">
                <a:solidFill>
                  <a:srgbClr val="C808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Федерация, Республика Крым,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Джанкойский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р-он, с. Завет-Ленинский,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Шевченко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д, 42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организации:</a:t>
            </a:r>
          </a:p>
          <a:p>
            <a:pPr algn="ctr"/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Забавка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Адамовна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+79788404297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school_djankoysiy-rayon3@crimeaedu.ru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&quot;наличие доступной среды для обучения детей с овз в школе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40" cy="124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Конкурс\2020-03\IMG_20200305_104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831381" cy="2123536"/>
          </a:xfrm>
          <a:prstGeom prst="rect">
            <a:avLst/>
          </a:prstGeom>
          <a:noFill/>
          <a:ln w="31750">
            <a:solidFill>
              <a:srgbClr val="1E1E78">
                <a:alpha val="94000"/>
              </a:srgbClr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онкурс\2020-03\IMG_20200305_104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318144" cy="3090859"/>
          </a:xfrm>
          <a:prstGeom prst="rect">
            <a:avLst/>
          </a:prstGeom>
          <a:noFill/>
          <a:ln w="34925" cmpd="sng">
            <a:solidFill>
              <a:srgbClr val="002060">
                <a:alpha val="88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онкурс\2020-03\IMG_20200305_1049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664296" cy="2520280"/>
          </a:xfrm>
          <a:prstGeom prst="rect">
            <a:avLst/>
          </a:prstGeom>
          <a:noFill/>
          <a:ln w="31750">
            <a:solidFill>
              <a:srgbClr val="1E1E7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152907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«Завет-Ленинская школа-детский сад»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4572" y="4394878"/>
            <a:ext cx="19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пандус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657671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входных дверях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предупредительные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для слабовидящих «Осторожно (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круг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77880" y="4764210"/>
            <a:ext cx="347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лестнице имеются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</a:p>
        </p:txBody>
      </p:sp>
    </p:spTree>
    <p:extLst>
      <p:ext uri="{BB962C8B-B14F-4D97-AF65-F5344CB8AC3E}">
        <p14:creationId xmlns:p14="http://schemas.microsoft.com/office/powerpoint/2010/main" val="25495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&quot;наличие доступной среды для обучения детей с овз в школе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40" cy="14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68760"/>
            <a:ext cx="78771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760" y="5177353"/>
            <a:ext cx="286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вызова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инвалидов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069007"/>
            <a:ext cx="3020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межэтажной транспортировки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пандус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секционный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складной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8272" y="5177517"/>
            <a:ext cx="2918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Реконструирован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</a:t>
            </a:r>
          </a:p>
        </p:txBody>
      </p:sp>
      <p:pic>
        <p:nvPicPr>
          <p:cNvPr id="1027" name="Picture 3" descr="F:\Конкурс\2020-03\IMG_20200305_113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47" y="1997119"/>
            <a:ext cx="2260508" cy="3071887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онкурс\2020-03\IMG_20200305_114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58" y="2013297"/>
            <a:ext cx="2402479" cy="3055710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Новая папка\2020-03\IMG_20200311_1525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8" y="2008560"/>
            <a:ext cx="2502024" cy="3071887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&quot;наличие доступной среды для обучения детей с овз в школе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40" cy="14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68760"/>
            <a:ext cx="78771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5157" y="493599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5462" y="2188972"/>
            <a:ext cx="2807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роцедурный кабинет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D:\Новая папка\2020-03\IMG_20200310_141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8" y="2856325"/>
            <a:ext cx="2872328" cy="3050225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овая папка\2020-03\IMG_20200311_111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04108"/>
            <a:ext cx="2774701" cy="2555958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25761" y="5094098"/>
            <a:ext cx="2873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 кабинет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Новая папка\2020-03\IMG_20200312_1458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" y="2346567"/>
            <a:ext cx="2773727" cy="230656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222" y="4935993"/>
            <a:ext cx="2308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&quot;наличие доступной среды для обучения детей с овз в школе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40" cy="14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68760"/>
            <a:ext cx="78771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8229" y="5373215"/>
            <a:ext cx="2838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кабинет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Новая папка\2019-09\IMG_20190913_112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30662"/>
            <a:ext cx="2592288" cy="3138553"/>
          </a:xfrm>
          <a:prstGeom prst="rect">
            <a:avLst/>
          </a:prstGeom>
          <a:noFill/>
          <a:ln w="349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овая папка\2019-12\IMG_20191204_112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802659" cy="3736878"/>
          </a:xfrm>
          <a:prstGeom prst="rect">
            <a:avLst/>
          </a:prstGeom>
          <a:noFill/>
          <a:ln w="349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овая папка\2019-02\IMG_20190226_105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22592"/>
            <a:ext cx="2621861" cy="3665532"/>
          </a:xfrm>
          <a:prstGeom prst="rect">
            <a:avLst/>
          </a:prstGeom>
          <a:noFill/>
          <a:ln w="349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&quot;наличие доступной среды для обучения детей с овз в школе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40" cy="14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68760"/>
            <a:ext cx="78771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169269"/>
            <a:ext cx="3551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Новая папка\2020-03\IMG_20200311_153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72"/>
            <a:ext cx="4248472" cy="3262618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овая папка\2020-03\IMG_20200311_1535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1898987"/>
            <a:ext cx="3150788" cy="4781191"/>
          </a:xfrm>
          <a:prstGeom prst="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38344"/>
            <a:ext cx="56178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 развивающая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G:\фото сенс.комн\Фото1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90" y="148478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2706938" cy="360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97958"/>
            <a:ext cx="2702416" cy="360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87755" y="4448409"/>
            <a:ext cx="2664296" cy="235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5332" y="1315562"/>
            <a:ext cx="2458668" cy="240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3" descr="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155" y="1117211"/>
            <a:ext cx="2098628" cy="279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51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98441" y="12616"/>
            <a:ext cx="6588224" cy="115089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              </a:t>
            </a:r>
            <a:r>
              <a:rPr lang="ru-RU" sz="3600" dirty="0" smtClean="0"/>
              <a:t>Психолого-педагогический   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    консилиум</a:t>
            </a:r>
            <a:br>
              <a:rPr lang="ru-RU" sz="3600" dirty="0" smtClean="0"/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/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4268503" y="1353447"/>
            <a:ext cx="4875498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одной из форм взаимодействия специалистов муниципального бюджетного общеобразовательного учреждения «Завет-Ленинская кола-детский сад» осуществляющей образовательную деятельность, с целью создания оптимальных условий обучения, развития, социализации и адаптации обучающихся посредством психолого-педагогического сопровождения.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2072471" y="2736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2072471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9" name="Text Box 268"/>
          <p:cNvSpPr txBox="1">
            <a:spLocks noChangeArrowheads="1"/>
          </p:cNvSpPr>
          <p:nvPr/>
        </p:nvSpPr>
        <p:spPr bwMode="gray">
          <a:xfrm>
            <a:off x="2072471" y="52732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1756468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:\Документы\Новая папка\Новая папка\27-09-2017_22-25-37\G_qTOFOmTb8 ─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8269"/>
            <a:ext cx="3831744" cy="273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310" y="4230233"/>
            <a:ext cx="3503690" cy="262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286" y="1481111"/>
            <a:ext cx="3754217" cy="255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0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6648" y="332656"/>
            <a:ext cx="6588224" cy="1150897"/>
          </a:xfrm>
        </p:spPr>
        <p:txBody>
          <a:bodyPr>
            <a:normAutofit/>
          </a:bodyPr>
          <a:lstStyle/>
          <a:p>
            <a:r>
              <a:rPr lang="ru-RU" sz="3200" dirty="0"/>
              <a:t>Служба психолого-педагогического сопровождения </a:t>
            </a:r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2072471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2072471" y="2736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2072471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9" name="Text Box 268"/>
          <p:cNvSpPr txBox="1">
            <a:spLocks noChangeArrowheads="1"/>
          </p:cNvSpPr>
          <p:nvPr/>
        </p:nvSpPr>
        <p:spPr bwMode="gray">
          <a:xfrm>
            <a:off x="2072471" y="52732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pic>
        <p:nvPicPr>
          <p:cNvPr id="1026" name="Picture 2" descr="Картинки по запросу &quot;картинка Служба психолого-педагогического сопровожден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" y="1700809"/>
            <a:ext cx="344161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1756468"/>
            <a:ext cx="47160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осуществляется по трём направлениям: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-групповые занятия, тренинги, семинары с целью приобретения практических навыков управления собственными эмоциями;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консультирование всех участников образовательного процесса - педагогов, воспитателей и родителей;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-разработка и реализация программы сопровождения для каждого обучающегося и воспитанника с ОВЗ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4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114141"/>
            <a:ext cx="449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«Зажги синим»</a:t>
            </a:r>
          </a:p>
        </p:txBody>
      </p:sp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646800" cy="273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88" y="4122900"/>
            <a:ext cx="3646800" cy="273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5" y="1420299"/>
            <a:ext cx="4171967" cy="288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2" descr="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716015" y="4122900"/>
            <a:ext cx="4169264" cy="273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3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7852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образовательного учреждения является создание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позволяющей получать знания, участвовать в жизни школы всем учащимся без ограничений, включение каждого ребёнка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среду. </a:t>
            </a:r>
          </a:p>
        </p:txBody>
      </p:sp>
      <p:pic>
        <p:nvPicPr>
          <p:cNvPr id="2050" name="Picture 2" descr="D:\Новая папка\2020-02\IMG_20200227_112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4037"/>
            <a:ext cx="4320480" cy="28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овая папка\2020-02\IMG_20200225_113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66895"/>
            <a:ext cx="4239831" cy="27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Новая папка\2020-02\IMG_20200227_105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6" y="0"/>
            <a:ext cx="3168352" cy="380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-783425"/>
            <a:ext cx="8208912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Школьное обучение никогда не начинается с пустого места,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всегда опирается на определенную стадию развития, проделанную ребенком.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С.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Выготский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 с раб.стола 13.01.2019\РАБОЧИЙ СТОЛ 26.09.2017\Пожарная сигнализация+++\ЭЛЕКТР.ПАСПОРТ\фото школ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12" y="836712"/>
            <a:ext cx="5382864" cy="2643206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6827905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дошкольных, общеобразовательных учреждений и учреждений дополнительного   образования в работе с детьми </a:t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</a:t>
            </a:r>
          </a:p>
        </p:txBody>
      </p:sp>
      <p:sp>
        <p:nvSpPr>
          <p:cNvPr id="4" name="Овал 3"/>
          <p:cNvSpPr/>
          <p:nvPr/>
        </p:nvSpPr>
        <p:spPr>
          <a:xfrm>
            <a:off x="459160" y="2054379"/>
            <a:ext cx="3456384" cy="1800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</a:p>
        </p:txBody>
      </p:sp>
      <p:sp>
        <p:nvSpPr>
          <p:cNvPr id="5" name="Овал 4"/>
          <p:cNvSpPr/>
          <p:nvPr/>
        </p:nvSpPr>
        <p:spPr>
          <a:xfrm>
            <a:off x="2843808" y="3764042"/>
            <a:ext cx="3456384" cy="1800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 Завет -Ленинская школа -детский – сад »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20167" y="2054379"/>
            <a:ext cx="3600400" cy="187220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дополнительного образования детей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-биологический центр»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четверенная стрелка 13"/>
          <p:cNvSpPr/>
          <p:nvPr/>
        </p:nvSpPr>
        <p:spPr>
          <a:xfrm>
            <a:off x="3935328" y="2154044"/>
            <a:ext cx="1133871" cy="1600870"/>
          </a:xfrm>
          <a:prstGeom prst="quadArrow">
            <a:avLst/>
          </a:prstGeom>
          <a:solidFill>
            <a:srgbClr val="6666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Картинки по запросу &quot;наличие доступной среды для обучения детей с овз в школе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64142"/>
            <a:ext cx="2823984" cy="2411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272" y="263691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Согласованная работа школы, детского сада, учреждения дополнительного образования - именно такое сотрудничество ради детей и позволяет добиваться положительных результатов в работе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Картинки по запросу &quot;картинки дети инклюз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0" y="-352"/>
            <a:ext cx="9152200" cy="24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496944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3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инклюзивного образования 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«Завет-Ленинская школа-детский сад»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года. С 2014 по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обучалось 19 детей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различных нозологических групп.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учебном году обучаются-391 учащийся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146-воспитанников. Из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обучающихся с ОВЗ-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1,48%). Среди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 воспитанников с ОВЗ присутствуют  обучающиеся с нарушением опорно-двигательного аппарата (ДЦП),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когнитивными нарушениями (лёгкая и умеренная умственная отсталость, задержка психического развития).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Картинки по запросу &quot;наличие доступной среды для обучения детей с овз в школе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04"/>
            <a:ext cx="4283968" cy="207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&quot;наличие доступной среды для обучения детей с овз в школе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20"/>
            <a:ext cx="9144000" cy="207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9402" y="188640"/>
            <a:ext cx="5832648" cy="1569660"/>
          </a:xfrm>
          <a:prstGeom prst="rect">
            <a:avLst/>
          </a:prstGeom>
          <a:effectLst>
            <a:glow rad="127000">
              <a:schemeClr val="accent2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специальных условий организации инклюзивного образовательного процесса в МБОУ «Завет-Ленинская школа-детский сад»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arabanovka56.ucoz.ru/_si/0/71534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12" y="2636911"/>
            <a:ext cx="2503562" cy="20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810" y="3218780"/>
            <a:ext cx="3375318" cy="132343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40000">
                <a:srgbClr val="E59074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 extrusionH="76200" contourW="12700">
            <a:bevelB w="114300" prst="artDeco"/>
            <a:extrusionClr>
              <a:srgbClr val="E59074"/>
            </a:extrusionClr>
            <a:contourClr>
              <a:srgbClr val="C00000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пространства архитектурная среда, специалисты, курсовая подготовка педагогов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5373216"/>
            <a:ext cx="334304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Наличие кабинетов для коррекционной работы, программы, методики, коррекционные курсы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04480" y="3178142"/>
            <a:ext cx="324612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психолого-педагогического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сопровождения</a:t>
            </a:r>
          </a:p>
          <a:p>
            <a:pPr lvl="0" algn="ctr"/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273" y="2368915"/>
            <a:ext cx="3308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ln w="1841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Средовые и кадровые </a:t>
            </a:r>
            <a:endParaRPr lang="ru-RU" sz="2400" b="1" dirty="0" smtClean="0">
              <a:ln w="18415" cmpd="sng"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ln w="1841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2400" b="1" dirty="0">
              <a:ln w="18415" cmpd="sng"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1504" y="45422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ln w="1841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Материально-технические </a:t>
            </a:r>
            <a:r>
              <a:rPr lang="ru-RU" sz="2400" b="1" dirty="0">
                <a:ln w="1841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n w="1841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>
              <a:defRPr/>
            </a:pPr>
            <a:r>
              <a:rPr lang="ru-RU" sz="2400" b="1" dirty="0">
                <a:ln w="1841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841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методические </a:t>
            </a:r>
            <a:r>
              <a:rPr lang="ru-RU" sz="2400" b="1" dirty="0">
                <a:ln w="1841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71118" y="2347146"/>
            <a:ext cx="2487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>
                <a:ln w="1841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Специфические </a:t>
            </a:r>
            <a:endParaRPr lang="ru-RU" sz="2400" b="1" dirty="0" smtClean="0">
              <a:ln w="18415" cmpd="sng"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400" b="1" dirty="0" smtClean="0">
                <a:ln w="1841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2400" b="1" dirty="0">
              <a:ln w="18415" cmpd="sng"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240848" y="1844722"/>
            <a:ext cx="504056" cy="64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97940" y="1789711"/>
            <a:ext cx="504056" cy="640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708920"/>
            <a:ext cx="8496944" cy="35283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3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 работает 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учителей, 8 воспитателей и один </a:t>
            </a:r>
            <a:r>
              <a:rPr lang="ru-RU" sz="3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работают с детьми с ОВЗ 18 учителей, 2 воспитателя 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один </a:t>
            </a:r>
            <a:r>
              <a:rPr lang="ru-RU" sz="3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прошли курсы повышения квалификации  по работе с детьми с ОВЗ и имеют удостоверения установленного образца.</a:t>
            </a:r>
          </a:p>
          <a:p>
            <a:pPr marL="0" indent="0">
              <a:buNone/>
            </a:pPr>
            <a:endParaRPr lang="ru-RU" sz="3800" dirty="0"/>
          </a:p>
        </p:txBody>
      </p:sp>
      <p:pic>
        <p:nvPicPr>
          <p:cNvPr id="2050" name="Picture 2" descr="D:\Новая папка\2020-03\IMG_20200311_11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54" y="1340767"/>
            <a:ext cx="4149215" cy="2443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32048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Кадровое обеспечение </a:t>
            </a:r>
            <a:endParaRPr lang="ru-RU" sz="3000" b="1" i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3000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реализации  инклюзивного </a:t>
            </a:r>
            <a:r>
              <a:rPr lang="ru-RU" sz="30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обучения</a:t>
            </a: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20" y="1196752"/>
            <a:ext cx="3646800" cy="273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3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5855"/>
            <a:ext cx="6588224" cy="115089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/>
              </a:rPr>
              <a:t>       Нормативно-правовая база       </a:t>
            </a:r>
            <a:br>
              <a:rPr lang="ru-RU" sz="3600" b="1" dirty="0" smtClean="0">
                <a:effectLst/>
              </a:rPr>
            </a:br>
            <a:r>
              <a:rPr lang="ru-RU" sz="3600" b="1" dirty="0">
                <a:effectLst/>
              </a:rPr>
              <a:t> </a:t>
            </a:r>
            <a:r>
              <a:rPr lang="ru-RU" sz="3600" b="1" dirty="0" smtClean="0">
                <a:effectLst/>
              </a:rPr>
              <a:t>        школы</a:t>
            </a:r>
            <a:endParaRPr lang="ru-RU" sz="3600" dirty="0"/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 rot="21351947">
            <a:off x="804129" y="3635794"/>
            <a:ext cx="50034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31130" y="5509598"/>
            <a:ext cx="7070181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психолого-педагогическом консилиуме МБОУ «Завет-Ленинская школа-детский сад»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1412776"/>
            <a:ext cx="7070181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организации инклюзивного обучения детей с ограниченными возможностями здоровья и детей-инвалидов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МБОУ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«Завет-Ленинская школа-детский сад»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63688" y="2596144"/>
            <a:ext cx="7070181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адаптированной образовательной программе для  детей с ОВЗ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«Завет-Ленинская школа-детский сад»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66352" y="3428999"/>
            <a:ext cx="7070181" cy="1940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оценки достижения возможных результатов освоения АООП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 тяжёлыми нарушениями речи, задержкой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отсталостью (интеллектуальными нарушениями) (по вариантам 1, 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контроле успеваемости, промежуточной, итоговой аттестации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2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5855"/>
            <a:ext cx="6588224" cy="115089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/>
              </a:rPr>
              <a:t>       Нормативно-правовая база       </a:t>
            </a:r>
            <a:br>
              <a:rPr lang="ru-RU" sz="3600" b="1" dirty="0" smtClean="0">
                <a:effectLst/>
              </a:rPr>
            </a:br>
            <a:r>
              <a:rPr lang="ru-RU" sz="3600" b="1" dirty="0">
                <a:effectLst/>
              </a:rPr>
              <a:t> </a:t>
            </a:r>
            <a:r>
              <a:rPr lang="ru-RU" sz="3600" b="1" dirty="0" smtClean="0">
                <a:effectLst/>
              </a:rPr>
              <a:t>        школы</a:t>
            </a:r>
            <a:endParaRPr lang="ru-RU" sz="3600" dirty="0"/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 rot="21351947">
            <a:off x="804129" y="3635794"/>
            <a:ext cx="50034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5696" y="3902720"/>
            <a:ext cx="7070181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оказании логопедической помощи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МБОУ «Завет-Ленинская школа-детский сад»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6352" y="1418137"/>
            <a:ext cx="7070181" cy="22474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оформления отношений МБОУ «Завет-Ленинская школа-детский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сад»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и (или) их родителями (законными представителями)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организации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по образовательным программам начального общего,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и среднего общего образования на дому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5855"/>
            <a:ext cx="6588224" cy="1150897"/>
          </a:xfrm>
        </p:spPr>
        <p:txBody>
          <a:bodyPr>
            <a:noAutofit/>
          </a:bodyPr>
          <a:lstStyle/>
          <a:p>
            <a:r>
              <a:rPr lang="ru-RU" sz="3600" b="1" dirty="0">
                <a:effectLst/>
              </a:rPr>
              <a:t>Реализуемые 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образовательные </a:t>
            </a:r>
            <a:r>
              <a:rPr lang="ru-RU" sz="3600" b="1" dirty="0">
                <a:effectLst/>
              </a:rPr>
              <a:t>программы</a:t>
            </a:r>
            <a:endParaRPr lang="ru-RU" sz="3600" dirty="0"/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>
            <a:off x="722794" y="1667708"/>
            <a:ext cx="551458" cy="5006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>
            <a:off x="712161" y="3157367"/>
            <a:ext cx="562091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1655676" y="2904265"/>
            <a:ext cx="738081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 образования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 отсталых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 (вариант 6.3)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 rot="21351947">
            <a:off x="804129" y="3635794"/>
            <a:ext cx="50034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55676" y="1506639"/>
            <a:ext cx="7164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общеобразовательная программа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обучающихся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умственной отсталостью (интеллектуальными нарушениями)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«Завет-Ленинская школа-детский сад»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61"/>
          <p:cNvSpPr>
            <a:spLocks noChangeArrowheads="1"/>
          </p:cNvSpPr>
          <p:nvPr/>
        </p:nvSpPr>
        <p:spPr bwMode="gray">
          <a:xfrm>
            <a:off x="746983" y="4544995"/>
            <a:ext cx="551458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2073" y="3835849"/>
            <a:ext cx="7666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МБОУ «Завет-Ленинская школа-детский сад»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(вариант 7.2)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57"/>
          <p:cNvSpPr>
            <a:spLocks noChangeArrowheads="1"/>
          </p:cNvSpPr>
          <p:nvPr/>
        </p:nvSpPr>
        <p:spPr bwMode="gray">
          <a:xfrm>
            <a:off x="726770" y="5864886"/>
            <a:ext cx="551458" cy="5006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3184" y="5761269"/>
            <a:ext cx="5976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АОП на 2022-2023 учебный год для ребенка каждой нозологической группы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5855"/>
            <a:ext cx="6588224" cy="1150897"/>
          </a:xfrm>
        </p:spPr>
        <p:txBody>
          <a:bodyPr>
            <a:noAutofit/>
          </a:bodyPr>
          <a:lstStyle/>
          <a:p>
            <a:r>
              <a:rPr lang="ru-RU" sz="3600" b="1" dirty="0">
                <a:effectLst/>
              </a:rPr>
              <a:t>Реализуемые 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образовательные </a:t>
            </a:r>
            <a:r>
              <a:rPr lang="ru-RU" sz="3600" b="1" dirty="0">
                <a:effectLst/>
              </a:rPr>
              <a:t>программы</a:t>
            </a:r>
            <a:endParaRPr lang="ru-RU" sz="3600" dirty="0"/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>
            <a:off x="722794" y="1667708"/>
            <a:ext cx="551458" cy="5006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   </a:t>
            </a:r>
            <a:r>
              <a:rPr lang="ru-RU" sz="2000" b="1" dirty="0" smtClean="0">
                <a:solidFill>
                  <a:prstClr val="white"/>
                </a:solidFill>
              </a:rPr>
              <a:t>5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>
            <a:off x="790357" y="3678067"/>
            <a:ext cx="562091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  </a:t>
            </a:r>
            <a:r>
              <a:rPr lang="ru-RU" sz="2000" b="1" dirty="0" smtClean="0">
                <a:solidFill>
                  <a:prstClr val="white"/>
                </a:solidFill>
              </a:rPr>
              <a:t>6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1583668" y="2904265"/>
            <a:ext cx="7056784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общеобразовательная программа начального общего образования обучающихся с тяжелыми нарушениями речи (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ариант 5.1)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 rot="21351947">
            <a:off x="804129" y="3635794"/>
            <a:ext cx="50034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en-US" sz="20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5676" y="1506639"/>
            <a:ext cx="70927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для детей с задержкой психического развития МБОУ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«Завет-Ленинская школа-детский сад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2524add839185aad7dd9433c9b3a0c169f2a9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2313</TotalTime>
  <Words>801</Words>
  <Application>Microsoft Office PowerPoint</Application>
  <PresentationFormat>Экран (4:3)</PresentationFormat>
  <Paragraphs>130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Нормативно-правовая база                 школы</vt:lpstr>
      <vt:lpstr>       Нормативно-правовая база                 школы</vt:lpstr>
      <vt:lpstr>Реализуемые  образовательные программы</vt:lpstr>
      <vt:lpstr>Реализуемые  образовательные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Психолого-педагогический               консилиум     </vt:lpstr>
      <vt:lpstr>Служба психолого-педагогического сопровождения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Радужные ромбики</dc:title>
  <dc:creator>obstinate</dc:creator>
  <dc:description>Шаблон презентации с сайта https://presentation-creation.ru/</dc:description>
  <cp:lastModifiedBy>Пользователь Windows</cp:lastModifiedBy>
  <cp:revision>562</cp:revision>
  <dcterms:created xsi:type="dcterms:W3CDTF">2018-02-25T09:09:03Z</dcterms:created>
  <dcterms:modified xsi:type="dcterms:W3CDTF">2023-03-09T11:19:14Z</dcterms:modified>
</cp:coreProperties>
</file>