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66" r:id="rId3"/>
    <p:sldId id="265" r:id="rId4"/>
    <p:sldId id="283" r:id="rId5"/>
    <p:sldId id="285" r:id="rId6"/>
    <p:sldId id="291" r:id="rId7"/>
    <p:sldId id="293" r:id="rId8"/>
    <p:sldId id="286" r:id="rId9"/>
    <p:sldId id="294" r:id="rId10"/>
    <p:sldId id="269" r:id="rId11"/>
    <p:sldId id="270" r:id="rId12"/>
    <p:sldId id="271" r:id="rId13"/>
    <p:sldId id="274" r:id="rId14"/>
    <p:sldId id="272" r:id="rId15"/>
    <p:sldId id="292" r:id="rId16"/>
    <p:sldId id="289" r:id="rId17"/>
    <p:sldId id="288" r:id="rId18"/>
    <p:sldId id="273" r:id="rId19"/>
    <p:sldId id="277" r:id="rId20"/>
    <p:sldId id="282" r:id="rId21"/>
    <p:sldId id="279" r:id="rId22"/>
  </p:sldIdLst>
  <p:sldSz cx="9144000" cy="6858000" type="screen4x3"/>
  <p:notesSz cx="6858000" cy="9144000"/>
  <p:custDataLst>
    <p:tags r:id="rId2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12373"/>
    <a:srgbClr val="E59074"/>
    <a:srgbClr val="04374A"/>
    <a:srgbClr val="1E1E78"/>
    <a:srgbClr val="666699"/>
    <a:srgbClr val="C808A3"/>
    <a:srgbClr val="C553B7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604" autoAdjust="0"/>
  </p:normalViewPr>
  <p:slideViewPr>
    <p:cSldViewPr>
      <p:cViewPr varScale="1">
        <p:scale>
          <a:sx n="77" d="100"/>
          <a:sy n="77" d="100"/>
        </p:scale>
        <p:origin x="-176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t>09.03.2023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powerpoint-templates.html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/>
              <a:t>Оригинальные шаблоны для презентаций: </a:t>
            </a:r>
            <a:r>
              <a:rPr lang="ru-RU" sz="1200" dirty="0" smtClean="0">
                <a:hlinkClick r:id="rId3"/>
              </a:rPr>
              <a:t>https://presentation-creation.ru/powerpoint-templates.html</a:t>
            </a:r>
            <a:r>
              <a:rPr lang="en-US" sz="1200" dirty="0" smtClean="0"/>
              <a:t> </a:t>
            </a:r>
            <a:endParaRPr lang="ru-RU" sz="1200" dirty="0" smtClean="0"/>
          </a:p>
          <a:p>
            <a:r>
              <a:rPr lang="ru-RU" sz="1200" dirty="0" smtClean="0"/>
              <a:t>Бесплатно и без регистрации.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14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05995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05995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05995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05995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presentation-creation.ru/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2564904"/>
            <a:ext cx="8784976" cy="1728192"/>
          </a:xfrm>
        </p:spPr>
        <p:txBody>
          <a:bodyPr/>
          <a:lstStyle>
            <a:lvl1pPr>
              <a:defRPr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C00000"/>
                </a:solidFill>
              </a:defRPr>
            </a:lvl1pPr>
            <a:lvl2pPr>
              <a:defRPr>
                <a:solidFill>
                  <a:srgbClr val="C00000"/>
                </a:solidFill>
              </a:defRPr>
            </a:lvl2pPr>
            <a:lvl3pPr>
              <a:defRPr>
                <a:solidFill>
                  <a:srgbClr val="C00000"/>
                </a:solidFill>
              </a:defRPr>
            </a:lvl3pPr>
            <a:lvl4pPr>
              <a:defRPr>
                <a:solidFill>
                  <a:srgbClr val="C00000"/>
                </a:solidFill>
              </a:defRPr>
            </a:lvl4pPr>
            <a:lvl5pPr>
              <a:defRPr>
                <a:solidFill>
                  <a:srgbClr val="C00000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rgbClr val="C00000"/>
                </a:solidFill>
              </a:defRPr>
            </a:lvl1pPr>
            <a:lvl2pPr>
              <a:defRPr>
                <a:solidFill>
                  <a:srgbClr val="C00000"/>
                </a:solidFill>
              </a:defRPr>
            </a:lvl2pPr>
            <a:lvl3pPr>
              <a:defRPr>
                <a:solidFill>
                  <a:srgbClr val="C00000"/>
                </a:solidFill>
              </a:defRPr>
            </a:lvl3pPr>
            <a:lvl4pPr>
              <a:defRPr>
                <a:solidFill>
                  <a:srgbClr val="C00000"/>
                </a:solidFill>
              </a:defRPr>
            </a:lvl4pPr>
            <a:lvl5pPr>
              <a:defRPr>
                <a:solidFill>
                  <a:srgbClr val="C00000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>
            <a:hlinkClick r:id="rId2"/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  <p:sp>
        <p:nvSpPr>
          <p:cNvPr id="10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11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12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2051720" y="75266"/>
            <a:ext cx="7092280" cy="1150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4" name="Текст 2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4176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C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C0000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536" y="1999381"/>
            <a:ext cx="4248472" cy="4525963"/>
          </a:xfrm>
        </p:spPr>
        <p:txBody>
          <a:bodyPr/>
          <a:lstStyle>
            <a:lvl1pPr>
              <a:defRPr sz="2800">
                <a:solidFill>
                  <a:srgbClr val="C00000"/>
                </a:solidFill>
              </a:defRPr>
            </a:lvl1pPr>
            <a:lvl2pPr>
              <a:defRPr sz="2400">
                <a:solidFill>
                  <a:srgbClr val="C00000"/>
                </a:solidFill>
              </a:defRPr>
            </a:lvl2pPr>
            <a:lvl3pPr>
              <a:defRPr sz="2000">
                <a:solidFill>
                  <a:srgbClr val="C00000"/>
                </a:solidFill>
              </a:defRPr>
            </a:lvl3pPr>
            <a:lvl4pPr>
              <a:defRPr sz="1800">
                <a:solidFill>
                  <a:srgbClr val="C00000"/>
                </a:solidFill>
              </a:defRPr>
            </a:lvl4pPr>
            <a:lvl5pPr>
              <a:defRPr sz="1800">
                <a:solidFill>
                  <a:srgbClr val="C0000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16016" y="1999381"/>
            <a:ext cx="4248472" cy="4525963"/>
          </a:xfrm>
        </p:spPr>
        <p:txBody>
          <a:bodyPr/>
          <a:lstStyle>
            <a:lvl1pPr>
              <a:defRPr sz="2800">
                <a:solidFill>
                  <a:srgbClr val="C00000"/>
                </a:solidFill>
              </a:defRPr>
            </a:lvl1pPr>
            <a:lvl2pPr>
              <a:defRPr sz="2400">
                <a:solidFill>
                  <a:srgbClr val="C00000"/>
                </a:solidFill>
              </a:defRPr>
            </a:lvl2pPr>
            <a:lvl3pPr>
              <a:defRPr sz="2000">
                <a:solidFill>
                  <a:srgbClr val="C00000"/>
                </a:solidFill>
              </a:defRPr>
            </a:lvl3pPr>
            <a:lvl4pPr>
              <a:defRPr sz="1800">
                <a:solidFill>
                  <a:srgbClr val="C00000"/>
                </a:solidFill>
              </a:defRPr>
            </a:lvl4pPr>
            <a:lvl5pPr>
              <a:defRPr sz="1800">
                <a:solidFill>
                  <a:srgbClr val="C0000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748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C0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502048"/>
            <a:ext cx="4040188" cy="3951288"/>
          </a:xfrm>
        </p:spPr>
        <p:txBody>
          <a:bodyPr/>
          <a:lstStyle>
            <a:lvl1pPr>
              <a:defRPr sz="2400">
                <a:solidFill>
                  <a:srgbClr val="C00000"/>
                </a:solidFill>
              </a:defRPr>
            </a:lvl1pPr>
            <a:lvl2pPr>
              <a:defRPr sz="2000">
                <a:solidFill>
                  <a:srgbClr val="C00000"/>
                </a:solidFill>
              </a:defRPr>
            </a:lvl2pPr>
            <a:lvl3pPr>
              <a:defRPr sz="1800">
                <a:solidFill>
                  <a:srgbClr val="C00000"/>
                </a:solidFill>
              </a:defRPr>
            </a:lvl3pPr>
            <a:lvl4pPr>
              <a:defRPr sz="1600">
                <a:solidFill>
                  <a:srgbClr val="C00000"/>
                </a:solidFill>
              </a:defRPr>
            </a:lvl4pPr>
            <a:lvl5pPr>
              <a:defRPr sz="1600">
                <a:solidFill>
                  <a:srgbClr val="C0000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925142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C0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502048"/>
            <a:ext cx="4041775" cy="3951288"/>
          </a:xfrm>
        </p:spPr>
        <p:txBody>
          <a:bodyPr/>
          <a:lstStyle>
            <a:lvl1pPr>
              <a:defRPr sz="2400">
                <a:solidFill>
                  <a:srgbClr val="C00000"/>
                </a:solidFill>
              </a:defRPr>
            </a:lvl1pPr>
            <a:lvl2pPr>
              <a:defRPr sz="2000">
                <a:solidFill>
                  <a:srgbClr val="C00000"/>
                </a:solidFill>
              </a:defRPr>
            </a:lvl2pPr>
            <a:lvl3pPr>
              <a:defRPr sz="1800">
                <a:solidFill>
                  <a:srgbClr val="C00000"/>
                </a:solidFill>
              </a:defRPr>
            </a:lvl3pPr>
            <a:lvl4pPr>
              <a:defRPr sz="1600">
                <a:solidFill>
                  <a:srgbClr val="C00000"/>
                </a:solidFill>
              </a:defRPr>
            </a:lvl4pPr>
            <a:lvl5pPr>
              <a:defRPr sz="1600">
                <a:solidFill>
                  <a:srgbClr val="C0000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rgbClr val="C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rgbClr val="C00000"/>
                </a:solidFill>
              </a:defRPr>
            </a:lvl1pPr>
            <a:lvl2pPr>
              <a:defRPr sz="2800">
                <a:solidFill>
                  <a:srgbClr val="C00000"/>
                </a:solidFill>
              </a:defRPr>
            </a:lvl2pPr>
            <a:lvl3pPr>
              <a:defRPr sz="2400">
                <a:solidFill>
                  <a:srgbClr val="C00000"/>
                </a:solidFill>
              </a:defRPr>
            </a:lvl3pPr>
            <a:lvl4pPr>
              <a:defRPr sz="2000">
                <a:solidFill>
                  <a:srgbClr val="C00000"/>
                </a:solidFill>
              </a:defRPr>
            </a:lvl4pPr>
            <a:lvl5pPr>
              <a:defRPr sz="2000">
                <a:solidFill>
                  <a:srgbClr val="C00000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rgbClr val="C0000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rgbClr val="C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rgbClr val="C00000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rgbClr val="C0000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75266"/>
            <a:ext cx="7092280" cy="1150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1556792"/>
            <a:ext cx="9144000" cy="4176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C000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C0000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C000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C0000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C00000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C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484784"/>
            <a:ext cx="8784976" cy="5184576"/>
          </a:xfrm>
        </p:spPr>
        <p:txBody>
          <a:bodyPr>
            <a:noAutofit/>
          </a:bodyPr>
          <a:lstStyle/>
          <a:p>
            <a:pPr algn="l"/>
            <a:r>
              <a:rPr lang="ru-RU" sz="2800" i="1" dirty="0" smtClean="0">
                <a:solidFill>
                  <a:schemeClr val="tx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</a:t>
            </a:r>
            <a:br>
              <a:rPr lang="ru-RU" sz="2800" i="1" dirty="0" smtClean="0">
                <a:solidFill>
                  <a:schemeClr val="tx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smtClean="0">
                <a:solidFill>
                  <a:schemeClr val="tx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i="1" dirty="0" smtClean="0">
                <a:solidFill>
                  <a:schemeClr val="tx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56732" y="1556792"/>
            <a:ext cx="7560840" cy="366254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808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общеобразовательное учреждение </a:t>
            </a:r>
            <a:endParaRPr lang="ru-RU" sz="2800" b="1" dirty="0" smtClean="0">
              <a:solidFill>
                <a:srgbClr val="C808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C808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dirty="0">
                <a:solidFill>
                  <a:srgbClr val="C808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Завет-Ленинская </a:t>
            </a:r>
            <a:r>
              <a:rPr lang="ru-RU" sz="2800" b="1" dirty="0" smtClean="0">
                <a:solidFill>
                  <a:srgbClr val="C808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школа-детский </a:t>
            </a:r>
            <a:r>
              <a:rPr lang="ru-RU" sz="2800" b="1" dirty="0">
                <a:solidFill>
                  <a:srgbClr val="C808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сад» </a:t>
            </a:r>
            <a:r>
              <a:rPr lang="ru-RU" sz="2800" b="1" dirty="0" err="1">
                <a:solidFill>
                  <a:srgbClr val="C808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Джанкойского</a:t>
            </a:r>
            <a:r>
              <a:rPr lang="ru-RU" sz="2800" b="1" dirty="0">
                <a:solidFill>
                  <a:srgbClr val="C808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Республики </a:t>
            </a:r>
            <a:r>
              <a:rPr lang="ru-RU" sz="2800" b="1" dirty="0" smtClean="0">
                <a:solidFill>
                  <a:srgbClr val="C808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Российская Федерация, Республика Крым, </a:t>
            </a:r>
            <a:r>
              <a:rPr lang="ru-RU" sz="2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Джанкойский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р-он, с. Завет-Ленинский,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ул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Шевченко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д, 42</a:t>
            </a: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организации:</a:t>
            </a:r>
          </a:p>
          <a:p>
            <a:pPr algn="ctr"/>
            <a:r>
              <a:rPr lang="ru-RU" sz="2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Забавка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Наталья Адамовна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+79788404297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e-</a:t>
            </a:r>
            <a:r>
              <a:rPr lang="ru-RU" sz="2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mail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school_djankoysiy-rayon3@crimeaedu.ru</a:t>
            </a:r>
            <a:endParaRPr lang="ru-RU" sz="20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Картинки по запросу &quot;наличие доступной среды для обучения детей с овз в школе&quot;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0"/>
            <a:ext cx="6732240" cy="1241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F:\Конкурс\2020-03\IMG_20200305_1049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60848"/>
            <a:ext cx="2831381" cy="2123536"/>
          </a:xfrm>
          <a:prstGeom prst="rect">
            <a:avLst/>
          </a:prstGeom>
          <a:noFill/>
          <a:ln w="31750">
            <a:solidFill>
              <a:srgbClr val="1E1E78">
                <a:alpha val="94000"/>
              </a:srgbClr>
            </a:solidFill>
          </a:ln>
          <a:scene3d>
            <a:camera prst="orthographicFront"/>
            <a:lightRig rig="threePt" dir="t"/>
          </a:scene3d>
          <a:sp3d contourW="12700">
            <a:contourClr>
              <a:srgbClr val="00206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Конкурс\2020-03\IMG_20200305_10485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420888"/>
            <a:ext cx="2318144" cy="3090859"/>
          </a:xfrm>
          <a:prstGeom prst="rect">
            <a:avLst/>
          </a:prstGeom>
          <a:noFill/>
          <a:ln w="34925" cmpd="sng">
            <a:solidFill>
              <a:srgbClr val="002060">
                <a:alpha val="88000"/>
              </a:srgb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:\Конкурс\2020-03\IMG_20200305_10491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060848"/>
            <a:ext cx="2664296" cy="2520280"/>
          </a:xfrm>
          <a:prstGeom prst="rect">
            <a:avLst/>
          </a:prstGeom>
          <a:noFill/>
          <a:ln w="31750">
            <a:solidFill>
              <a:srgbClr val="1E1E7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87624" y="1152907"/>
            <a:ext cx="80648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«Завет-Ленинская школа-детский сад»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94572" y="4394878"/>
            <a:ext cx="19452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пандус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835696" y="5657671"/>
            <a:ext cx="48965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входных дверях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размещены предупредительные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знаки для слабовидящих «Осторожно (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Жёлтый круг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)».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777880" y="4764210"/>
            <a:ext cx="34746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лестнице имеются 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направляющие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дорожки 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желтого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цвета</a:t>
            </a:r>
          </a:p>
        </p:txBody>
      </p:sp>
    </p:spTree>
    <p:extLst>
      <p:ext uri="{BB962C8B-B14F-4D97-AF65-F5344CB8AC3E}">
        <p14:creationId xmlns:p14="http://schemas.microsoft.com/office/powerpoint/2010/main" val="2549554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Картинки по запросу &quot;наличие доступной среды для обучения детей с овз в школе&quot;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0"/>
            <a:ext cx="6732240" cy="1412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6825" y="1268760"/>
            <a:ext cx="7877175" cy="74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25760" y="5177353"/>
            <a:ext cx="28620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Установлена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кнопка вызова 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помощи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инвалидов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987824" y="5069007"/>
            <a:ext cx="30207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Устройство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межэтажной транспортировки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пандус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4-х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секционный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складной 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018272" y="5177517"/>
            <a:ext cx="29182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Реконструирован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санузел 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инвалидов</a:t>
            </a:r>
          </a:p>
        </p:txBody>
      </p:sp>
      <p:pic>
        <p:nvPicPr>
          <p:cNvPr id="1027" name="Picture 3" descr="F:\Конкурс\2020-03\IMG_20200305_11300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2847" y="1997119"/>
            <a:ext cx="2260508" cy="3071887"/>
          </a:xfrm>
          <a:prstGeom prst="rect">
            <a:avLst/>
          </a:prstGeom>
          <a:noFill/>
          <a:ln w="3175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:\Конкурс\2020-03\IMG_20200305_11462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258" y="2013297"/>
            <a:ext cx="2402479" cy="3055710"/>
          </a:xfrm>
          <a:prstGeom prst="rect">
            <a:avLst/>
          </a:prstGeom>
          <a:noFill/>
          <a:ln w="34925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D:\Новая папка\2020-03\IMG_20200311_15252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388" y="2008560"/>
            <a:ext cx="2502024" cy="3071887"/>
          </a:xfrm>
          <a:prstGeom prst="rect">
            <a:avLst/>
          </a:prstGeom>
          <a:noFill/>
          <a:ln w="34925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9554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Картинки по запросу &quot;наличие доступной среды для обучения детей с овз в школе&quot;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0"/>
            <a:ext cx="6732240" cy="1412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6825" y="1268760"/>
            <a:ext cx="7877175" cy="74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75157" y="4935993"/>
            <a:ext cx="4732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85462" y="2188972"/>
            <a:ext cx="280788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роцедурный кабинет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 descr="D:\Новая папка\2020-03\IMG_20200310_14130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1018" y="2856325"/>
            <a:ext cx="2872328" cy="3050225"/>
          </a:xfrm>
          <a:prstGeom prst="rect">
            <a:avLst/>
          </a:prstGeom>
          <a:noFill/>
          <a:ln w="34925">
            <a:solidFill>
              <a:schemeClr val="accent2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Новая папка\2020-03\IMG_20200311_11104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304108"/>
            <a:ext cx="2774701" cy="2555958"/>
          </a:xfrm>
          <a:prstGeom prst="rect">
            <a:avLst/>
          </a:prstGeom>
          <a:noFill/>
          <a:ln w="34925">
            <a:solidFill>
              <a:schemeClr val="accent2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125761" y="5094098"/>
            <a:ext cx="287341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Медицинский  кабинет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D:\Новая папка\2020-03\IMG_20200312_14585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90" y="2346567"/>
            <a:ext cx="2773727" cy="2306569"/>
          </a:xfrm>
          <a:prstGeom prst="rect">
            <a:avLst/>
          </a:prstGeom>
          <a:noFill/>
          <a:ln w="34925">
            <a:solidFill>
              <a:schemeClr val="accent2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10222" y="4935993"/>
            <a:ext cx="23082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педагога-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психолога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362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Картинки по запросу &quot;наличие доступной среды для обучения детей с овз в школе&quot;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0"/>
            <a:ext cx="6732240" cy="1412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6825" y="1268760"/>
            <a:ext cx="7877175" cy="74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08229" y="5373215"/>
            <a:ext cx="283802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Логопедический 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кабинет</a:t>
            </a:r>
            <a:endParaRPr lang="ru-RU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D:\Новая папка\2019-09\IMG_20190913_1123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930662"/>
            <a:ext cx="2592288" cy="3138553"/>
          </a:xfrm>
          <a:prstGeom prst="rect">
            <a:avLst/>
          </a:prstGeom>
          <a:noFill/>
          <a:ln w="34925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Новая папка\2019-12\IMG_20191204_11212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996952"/>
            <a:ext cx="2802659" cy="3736878"/>
          </a:xfrm>
          <a:prstGeom prst="rect">
            <a:avLst/>
          </a:prstGeom>
          <a:noFill/>
          <a:ln w="3492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Новая папка\2019-02\IMG_20190226_10503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322592"/>
            <a:ext cx="2621861" cy="3665532"/>
          </a:xfrm>
          <a:prstGeom prst="rect">
            <a:avLst/>
          </a:prstGeom>
          <a:noFill/>
          <a:ln w="3492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2586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Картинки по запросу &quot;наличие доступной среды для обучения детей с овз в школе&quot;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0"/>
            <a:ext cx="6732240" cy="1412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6825" y="1268760"/>
            <a:ext cx="7877175" cy="74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2169269"/>
            <a:ext cx="355167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Оборудована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сенсорная </a:t>
            </a:r>
            <a:endParaRPr lang="ru-RU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комната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D:\Новая папка\2020-03\IMG_20200311_15351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95072"/>
            <a:ext cx="4248472" cy="3262618"/>
          </a:xfrm>
          <a:prstGeom prst="rect">
            <a:avLst/>
          </a:prstGeom>
          <a:noFill/>
          <a:ln w="34925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Новая папка\2020-03\IMG_20200311_15354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5412" y="1898987"/>
            <a:ext cx="3150788" cy="4781191"/>
          </a:xfrm>
          <a:prstGeom prst="rect">
            <a:avLst/>
          </a:prstGeom>
          <a:noFill/>
          <a:ln w="34925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362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75856" y="238344"/>
            <a:ext cx="561782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Коррекционно- развивающая </a:t>
            </a:r>
            <a:endParaRPr lang="ru-RU" sz="3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работа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2" descr="G:\фото сенс.комн\Фото108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690" y="1484784"/>
            <a:ext cx="3840427" cy="28803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212976"/>
            <a:ext cx="2706938" cy="3609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1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44208" y="3397958"/>
            <a:ext cx="2702416" cy="36032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Содержимое 3" descr="12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3287755" y="4448409"/>
            <a:ext cx="2664296" cy="23520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1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685332" y="1315562"/>
            <a:ext cx="2458668" cy="24014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Содержимое 3" descr="9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04155" y="1117211"/>
            <a:ext cx="2098628" cy="27981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75132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98441" y="12616"/>
            <a:ext cx="6588224" cy="1150897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effectLst/>
              </a:rPr>
              <a:t/>
            </a:r>
            <a:br>
              <a:rPr lang="ru-RU" sz="2000" dirty="0" smtClean="0">
                <a:effectLst/>
              </a:rPr>
            </a:br>
            <a:r>
              <a:rPr lang="ru-RU" sz="2000" dirty="0">
                <a:effectLst/>
              </a:rPr>
              <a:t/>
            </a:r>
            <a:br>
              <a:rPr lang="ru-RU" sz="2000" dirty="0">
                <a:effectLst/>
              </a:rPr>
            </a:br>
            <a:r>
              <a:rPr lang="ru-RU" sz="2000" dirty="0" smtClean="0">
                <a:effectLst/>
              </a:rPr>
              <a:t/>
            </a:r>
            <a:br>
              <a:rPr lang="ru-RU" sz="2000" dirty="0" smtClean="0">
                <a:effectLst/>
              </a:rPr>
            </a:br>
            <a:r>
              <a:rPr lang="ru-RU" sz="2000" dirty="0">
                <a:effectLst/>
              </a:rPr>
              <a:t/>
            </a:r>
            <a:br>
              <a:rPr lang="ru-RU" sz="2000" dirty="0">
                <a:effectLst/>
              </a:rPr>
            </a:br>
            <a:r>
              <a:rPr lang="ru-RU" sz="2000" dirty="0" smtClean="0">
                <a:effectLst/>
              </a:rPr>
              <a:t/>
            </a:r>
            <a:br>
              <a:rPr lang="ru-RU" sz="2000" dirty="0" smtClean="0">
                <a:effectLst/>
              </a:rPr>
            </a:br>
            <a:r>
              <a:rPr lang="ru-RU" sz="2000" dirty="0" smtClean="0">
                <a:effectLst/>
              </a:rPr>
              <a:t>               </a:t>
            </a:r>
            <a:r>
              <a:rPr lang="ru-RU" sz="3600" dirty="0" smtClean="0"/>
              <a:t>Психолого-педагогический    </a:t>
            </a:r>
            <a:br>
              <a:rPr lang="ru-RU" sz="3600" dirty="0" smtClean="0"/>
            </a:br>
            <a:r>
              <a:rPr lang="ru-RU" sz="3600" dirty="0"/>
              <a:t> </a:t>
            </a:r>
            <a:r>
              <a:rPr lang="ru-RU" sz="3600" dirty="0" smtClean="0"/>
              <a:t>         консилиум</a:t>
            </a:r>
            <a:br>
              <a:rPr lang="ru-RU" sz="3600" dirty="0" smtClean="0"/>
            </a:br>
            <a:r>
              <a:rPr lang="ru-RU" sz="2000" dirty="0" smtClean="0">
                <a:effectLst/>
              </a:rPr>
              <a:t/>
            </a:r>
            <a:br>
              <a:rPr lang="ru-RU" sz="2000" dirty="0" smtClean="0">
                <a:effectLst/>
              </a:rPr>
            </a:br>
            <a:r>
              <a:rPr lang="ru-RU" sz="2000" dirty="0" smtClean="0">
                <a:effectLst/>
              </a:rPr>
              <a:t/>
            </a:r>
            <a:br>
              <a:rPr lang="ru-RU" sz="2000" dirty="0" smtClean="0">
                <a:effectLst/>
              </a:rPr>
            </a:br>
            <a:r>
              <a:rPr lang="ru-RU" sz="1600" dirty="0" smtClean="0">
                <a:effectLst/>
              </a:rPr>
              <a:t/>
            </a:r>
            <a:br>
              <a:rPr lang="ru-RU" sz="1600" dirty="0" smtClean="0">
                <a:effectLst/>
              </a:rPr>
            </a:br>
            <a:r>
              <a:rPr lang="ru-RU" sz="1600" dirty="0" smtClean="0">
                <a:effectLst/>
              </a:rPr>
              <a:t/>
            </a:r>
            <a:br>
              <a:rPr lang="ru-RU" sz="1600" dirty="0" smtClean="0">
                <a:effectLst/>
              </a:rPr>
            </a:br>
            <a:endParaRPr lang="ru-RU" sz="1600" dirty="0"/>
          </a:p>
        </p:txBody>
      </p:sp>
      <p:sp>
        <p:nvSpPr>
          <p:cNvPr id="6" name="Text Box 255"/>
          <p:cNvSpPr txBox="1">
            <a:spLocks noChangeArrowheads="1"/>
          </p:cNvSpPr>
          <p:nvPr/>
        </p:nvSpPr>
        <p:spPr bwMode="gray">
          <a:xfrm>
            <a:off x="4268503" y="1353447"/>
            <a:ext cx="4875498" cy="286232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одной из форм взаимодействия специалистов муниципального бюджетного общеобразовательного учреждения «Завет-Ленинская кола-детский сад» осуществляющей образовательную деятельность, с целью создания оптимальных условий обучения, развития, социализации и адаптации обучающихся посредством психолого-педагогического сопровождения.</a:t>
            </a:r>
            <a:endParaRPr lang="en-US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Box 262"/>
          <p:cNvSpPr txBox="1">
            <a:spLocks noChangeArrowheads="1"/>
          </p:cNvSpPr>
          <p:nvPr/>
        </p:nvSpPr>
        <p:spPr bwMode="gray">
          <a:xfrm>
            <a:off x="2072471" y="2736382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  <a:latin typeface="Arial" charset="0"/>
              </a:rPr>
              <a:t>2</a:t>
            </a:r>
          </a:p>
        </p:txBody>
      </p:sp>
      <p:sp>
        <p:nvSpPr>
          <p:cNvPr id="16" name="Text Box 265"/>
          <p:cNvSpPr txBox="1">
            <a:spLocks noChangeArrowheads="1"/>
          </p:cNvSpPr>
          <p:nvPr/>
        </p:nvSpPr>
        <p:spPr bwMode="gray">
          <a:xfrm>
            <a:off x="2072471" y="3574582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  <a:latin typeface="Arial" charset="0"/>
              </a:rPr>
              <a:t>3</a:t>
            </a:r>
          </a:p>
        </p:txBody>
      </p:sp>
      <p:sp>
        <p:nvSpPr>
          <p:cNvPr id="19" name="Text Box 268"/>
          <p:cNvSpPr txBox="1">
            <a:spLocks noChangeArrowheads="1"/>
          </p:cNvSpPr>
          <p:nvPr/>
        </p:nvSpPr>
        <p:spPr bwMode="gray">
          <a:xfrm>
            <a:off x="2072471" y="5273207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  <a:latin typeface="Arial" charset="0"/>
              </a:rPr>
              <a:t>5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851920" y="1756468"/>
            <a:ext cx="47160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D:\Документы\Новая папка\Новая папка\27-09-2017_22-25-37\G_qTOFOmTb8 ─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4048269"/>
            <a:ext cx="3831744" cy="27336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0310" y="4230233"/>
            <a:ext cx="3503690" cy="26277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286" y="1481111"/>
            <a:ext cx="3754217" cy="25506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62057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86648" y="332656"/>
            <a:ext cx="6588224" cy="1150897"/>
          </a:xfrm>
        </p:spPr>
        <p:txBody>
          <a:bodyPr>
            <a:normAutofit/>
          </a:bodyPr>
          <a:lstStyle/>
          <a:p>
            <a:r>
              <a:rPr lang="ru-RU" sz="3200" dirty="0"/>
              <a:t>Служба психолого-педагогического сопровождения </a:t>
            </a:r>
          </a:p>
        </p:txBody>
      </p:sp>
      <p:sp>
        <p:nvSpPr>
          <p:cNvPr id="6" name="Text Box 255"/>
          <p:cNvSpPr txBox="1">
            <a:spLocks noChangeArrowheads="1"/>
          </p:cNvSpPr>
          <p:nvPr/>
        </p:nvSpPr>
        <p:spPr bwMode="gray">
          <a:xfrm>
            <a:off x="2072471" y="4412782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  <a:latin typeface="Arial" charset="0"/>
              </a:rPr>
              <a:t>4</a:t>
            </a:r>
          </a:p>
        </p:txBody>
      </p:sp>
      <p:sp>
        <p:nvSpPr>
          <p:cNvPr id="13" name="Text Box 262"/>
          <p:cNvSpPr txBox="1">
            <a:spLocks noChangeArrowheads="1"/>
          </p:cNvSpPr>
          <p:nvPr/>
        </p:nvSpPr>
        <p:spPr bwMode="gray">
          <a:xfrm>
            <a:off x="2072471" y="2736382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  <a:latin typeface="Arial" charset="0"/>
              </a:rPr>
              <a:t>2</a:t>
            </a:r>
          </a:p>
        </p:txBody>
      </p:sp>
      <p:sp>
        <p:nvSpPr>
          <p:cNvPr id="16" name="Text Box 265"/>
          <p:cNvSpPr txBox="1">
            <a:spLocks noChangeArrowheads="1"/>
          </p:cNvSpPr>
          <p:nvPr/>
        </p:nvSpPr>
        <p:spPr bwMode="gray">
          <a:xfrm>
            <a:off x="2072471" y="3574582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  <a:latin typeface="Arial" charset="0"/>
              </a:rPr>
              <a:t>3</a:t>
            </a:r>
          </a:p>
        </p:txBody>
      </p:sp>
      <p:sp>
        <p:nvSpPr>
          <p:cNvPr id="19" name="Text Box 268"/>
          <p:cNvSpPr txBox="1">
            <a:spLocks noChangeArrowheads="1"/>
          </p:cNvSpPr>
          <p:nvPr/>
        </p:nvSpPr>
        <p:spPr bwMode="gray">
          <a:xfrm>
            <a:off x="2072471" y="5273207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  <a:latin typeface="Arial" charset="0"/>
              </a:rPr>
              <a:t>5</a:t>
            </a:r>
          </a:p>
        </p:txBody>
      </p:sp>
      <p:pic>
        <p:nvPicPr>
          <p:cNvPr id="1026" name="Picture 2" descr="Картинки по запросу &quot;картинка Служба психолого-педагогического сопровождения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97" y="1700809"/>
            <a:ext cx="3441617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851920" y="1756468"/>
            <a:ext cx="471601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Психолого-педагогическое сопровождение осуществляется по трём направлениям:</a:t>
            </a:r>
          </a:p>
          <a:p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-групповые занятия, тренинги, семинары с целью приобретения практических навыков управления собственными эмоциями;</a:t>
            </a:r>
          </a:p>
          <a:p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консультирование всех участников образовательного процесса - педагогов, воспитателей и родителей;</a:t>
            </a:r>
          </a:p>
          <a:p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-разработка и реализация программы сопровождения для каждого обучающегося и воспитанника с ОВЗ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94451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139952" y="114141"/>
            <a:ext cx="44905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Акция «Зажги синим»</a:t>
            </a:r>
          </a:p>
        </p:txBody>
      </p:sp>
      <p:pic>
        <p:nvPicPr>
          <p:cNvPr id="11" name="Рисунок 10" descr="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484784"/>
            <a:ext cx="3646800" cy="2735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4488" y="4122900"/>
            <a:ext cx="3646800" cy="2735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6015" y="1420299"/>
            <a:ext cx="4171967" cy="28832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Содержимое 12" descr="5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4716015" y="4122900"/>
            <a:ext cx="4169264" cy="2735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61350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3928" y="378529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задачей образовательного учреждения является создание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безбарьерной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среды, позволяющей получать знания, участвовать в жизни школы всем учащимся без ограничений, включение каждого ребёнка </a:t>
            </a:r>
            <a:endParaRPr lang="ru-RU" sz="24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ОВЗ 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образовательную 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среду. </a:t>
            </a:r>
          </a:p>
        </p:txBody>
      </p:sp>
      <p:pic>
        <p:nvPicPr>
          <p:cNvPr id="2050" name="Picture 2" descr="D:\Новая папка\2020-02\IMG_20200227_1124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04037"/>
            <a:ext cx="4320480" cy="2819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Новая папка\2020-02\IMG_20200225_1131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066895"/>
            <a:ext cx="4239831" cy="2756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D:\Новая папка\2020-02\IMG_20200227_10515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16" y="0"/>
            <a:ext cx="3168352" cy="3804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004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800" decel="100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539552" y="-783425"/>
            <a:ext cx="8208912" cy="69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b="1" i="1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b="1" i="1" dirty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Школьное обучение никогда не начинается с пустого места,</a:t>
            </a:r>
          </a:p>
          <a:p>
            <a:pPr marL="0" marR="0" lvl="0" indent="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всегда опирается на определенную стадию развития, проделанную ребенком.</a:t>
            </a:r>
            <a:endParaRPr kumimoji="0" lang="ru-RU" sz="2800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Л. С.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Выготский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ДОКУМЕНТЫ с раб.стола 13.01.2019\РАБОЧИЙ СТОЛ 26.09.2017\Пожарная сигнализация+++\ЭЛЕКТР.ПАСПОРТ\фото школа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26912" y="836712"/>
            <a:ext cx="5382864" cy="2643206"/>
          </a:xfrm>
          <a:prstGeom prst="rect">
            <a:avLst/>
          </a:prstGeom>
          <a:noFill/>
          <a:ln w="9525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968279058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6903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193899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Преемственность дошкольных, общеобразовательных учреждений и учреждений дополнительного   образования в работе с детьми </a:t>
            </a:r>
            <a:br>
              <a:rPr 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ограниченными </a:t>
            </a:r>
            <a:br>
              <a:rPr 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возможностями здоровья </a:t>
            </a:r>
          </a:p>
        </p:txBody>
      </p:sp>
      <p:sp>
        <p:nvSpPr>
          <p:cNvPr id="4" name="Овал 3"/>
          <p:cNvSpPr/>
          <p:nvPr/>
        </p:nvSpPr>
        <p:spPr>
          <a:xfrm>
            <a:off x="459160" y="2054379"/>
            <a:ext cx="3456384" cy="18002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Структурное подразделение 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</a:t>
            </a:r>
          </a:p>
        </p:txBody>
      </p:sp>
      <p:sp>
        <p:nvSpPr>
          <p:cNvPr id="5" name="Овал 4"/>
          <p:cNvSpPr/>
          <p:nvPr/>
        </p:nvSpPr>
        <p:spPr>
          <a:xfrm>
            <a:off x="2843808" y="3764042"/>
            <a:ext cx="3456384" cy="1800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 Завет -Ленинская школа -детский – сад »</a:t>
            </a:r>
          </a:p>
          <a:p>
            <a:pPr algn="ctr"/>
            <a:endParaRPr lang="ru-RU" b="1" i="1" dirty="0">
              <a:solidFill>
                <a:srgbClr val="002060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120167" y="2054379"/>
            <a:ext cx="3600400" cy="187220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 дополнительного образования детей «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Эколого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-биологический центр»</a:t>
            </a:r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четверенная стрелка 13"/>
          <p:cNvSpPr/>
          <p:nvPr/>
        </p:nvSpPr>
        <p:spPr>
          <a:xfrm>
            <a:off x="3935328" y="2154044"/>
            <a:ext cx="1133871" cy="1600870"/>
          </a:xfrm>
          <a:prstGeom prst="quadArrow">
            <a:avLst/>
          </a:prstGeom>
          <a:solidFill>
            <a:srgbClr val="666699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 descr="Картинки по запросу &quot;наличие доступной среды для обучения детей с овз в школе&quot;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664142"/>
            <a:ext cx="2823984" cy="24113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1175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6272" y="2636912"/>
            <a:ext cx="82089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Согласованная работа школы, детского сада, учреждения дополнительного образования - именно такое сотрудничество ради детей и позволяет добиваться положительных результатов в работе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26" name="Picture 2" descr="Картинки по запросу &quot;картинки дети инклюзия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00" y="-352"/>
            <a:ext cx="9152200" cy="2482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0310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556792"/>
            <a:ext cx="8496944" cy="453650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ru-RU" sz="30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практики инклюзивного образования в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«Завет-Ленинская школа-детский сад»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началось 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2014 года. С 2014 по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годы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учреждении обучалось 19 детей 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ОВЗ различных нозологических групп. </a:t>
            </a:r>
            <a:endParaRPr lang="ru-RU" sz="24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2022-2023 учебном году обучаются-391 учащийся 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146-воспитанников. Из 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них обучающихся с ОВЗ-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(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1,48%). Среди 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и воспитанников с ОВЗ присутствуют  обучающиеся с нарушением опорно-двигательного аппарата (ДЦП),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речи и 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когнитивными нарушениями (лёгкая и умеренная умственная отсталость, задержка психического развития).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Картинки по запросу &quot;наличие доступной среды для обучения детей с овз в школе&quot;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904"/>
            <a:ext cx="4283968" cy="207875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Картинки по запросу &quot;наличие доступной среды для обучения детей с овз в школе&quot;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20"/>
            <a:ext cx="9144000" cy="20787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50314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39402" y="188640"/>
            <a:ext cx="5832648" cy="1569660"/>
          </a:xfrm>
          <a:prstGeom prst="rect">
            <a:avLst/>
          </a:prstGeom>
          <a:effectLst>
            <a:glow rad="127000">
              <a:schemeClr val="accent2"/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специальных условий организации инклюзивного образовательного процесса в МБОУ «Завет-Ленинская школа-детский сад»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barabanovka56.ucoz.ru/_si/0/715346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212" y="2636911"/>
            <a:ext cx="2503562" cy="2089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61810" y="3218780"/>
            <a:ext cx="3375318" cy="1323439"/>
          </a:xfrm>
          <a:prstGeom prst="rect">
            <a:avLst/>
          </a:prstGeom>
          <a:gradFill>
            <a:gsLst>
              <a:gs pos="0">
                <a:schemeClr val="accent3">
                  <a:tint val="50000"/>
                  <a:satMod val="300000"/>
                </a:schemeClr>
              </a:gs>
              <a:gs pos="40000">
                <a:srgbClr val="E59074"/>
              </a:gs>
              <a:gs pos="100000">
                <a:schemeClr val="accent3">
                  <a:tint val="15000"/>
                  <a:satMod val="350000"/>
                </a:schemeClr>
              </a:gs>
            </a:gsLst>
          </a:gradFill>
          <a:scene3d>
            <a:camera prst="orthographicFront"/>
            <a:lightRig rig="threePt" dir="t"/>
          </a:scene3d>
          <a:sp3d extrusionH="76200" contourW="12700">
            <a:bevelB w="114300" prst="artDeco"/>
            <a:extrusionClr>
              <a:srgbClr val="E59074"/>
            </a:extrusionClr>
            <a:contourClr>
              <a:srgbClr val="C00000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Организация пространства архитектурная среда, специалисты, курсовая подготовка педагогов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987824" y="5373216"/>
            <a:ext cx="3343048" cy="132343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Наличие кабинетов для коррекционной работы, программы, методики, коррекционные курсы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804480" y="3178142"/>
            <a:ext cx="3246124" cy="132343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Система </a:t>
            </a:r>
            <a:r>
              <a:rPr lang="ru-RU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психолого-педагогического </a:t>
            </a:r>
            <a:r>
              <a:rPr lang="ru-RU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сопровождения</a:t>
            </a:r>
          </a:p>
          <a:p>
            <a:pPr lvl="0" algn="ctr"/>
            <a:endParaRPr lang="ru-RU" sz="20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8273" y="2368915"/>
            <a:ext cx="330885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b="1" dirty="0">
                <a:ln w="18415" cmpd="sng"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Средовые и кадровые </a:t>
            </a:r>
            <a:endParaRPr lang="ru-RU" sz="2400" b="1" dirty="0" smtClean="0">
              <a:ln w="18415" cmpd="sng"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2400" b="1" dirty="0" smtClean="0">
                <a:ln w="18415" cmpd="sng"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условия</a:t>
            </a:r>
            <a:endParaRPr lang="ru-RU" sz="2400" b="1" dirty="0">
              <a:ln w="18415" cmpd="sng"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251504" y="4542219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defRPr/>
            </a:pPr>
            <a:r>
              <a:rPr lang="ru-RU" sz="2400" b="1" dirty="0" smtClean="0">
                <a:ln w="18415" cmpd="sng"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Материально-технические </a:t>
            </a:r>
            <a:r>
              <a:rPr lang="ru-RU" sz="2400" b="1" dirty="0">
                <a:ln w="18415" cmpd="sng"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b="1" dirty="0" smtClean="0">
                <a:ln w="18415" cmpd="sng"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lvl="0" algn="ctr">
              <a:defRPr/>
            </a:pPr>
            <a:r>
              <a:rPr lang="ru-RU" sz="2400" b="1" dirty="0">
                <a:ln w="18415" cmpd="sng"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n w="18415" cmpd="sng"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методические </a:t>
            </a:r>
            <a:r>
              <a:rPr lang="ru-RU" sz="2400" b="1" dirty="0">
                <a:ln w="18415" cmpd="sng"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условия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371118" y="2347146"/>
            <a:ext cx="248715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ru-RU" sz="2400" b="1" dirty="0">
                <a:ln w="18415" cmpd="sng"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Специфические </a:t>
            </a:r>
            <a:endParaRPr lang="ru-RU" sz="2400" b="1" dirty="0" smtClean="0">
              <a:ln w="18415" cmpd="sng"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>
              <a:defRPr/>
            </a:pPr>
            <a:r>
              <a:rPr lang="ru-RU" sz="2400" b="1" dirty="0" smtClean="0">
                <a:ln w="18415" cmpd="sng"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условия</a:t>
            </a:r>
            <a:endParaRPr lang="ru-RU" sz="2400" b="1" dirty="0">
              <a:ln w="18415" cmpd="sng"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2240848" y="1844722"/>
            <a:ext cx="504056" cy="64057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6597940" y="1789711"/>
            <a:ext cx="504056" cy="64057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9851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2708920"/>
            <a:ext cx="8496944" cy="3528392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ru-RU" sz="30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0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Всего </a:t>
            </a:r>
            <a:r>
              <a:rPr lang="ru-RU" sz="3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образовательной организации работает </a:t>
            </a:r>
            <a:r>
              <a:rPr lang="ru-RU" sz="3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учителей, 8 воспитателей и один </a:t>
            </a:r>
            <a:r>
              <a:rPr lang="ru-RU" sz="38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тьютор</a:t>
            </a:r>
            <a:r>
              <a:rPr lang="ru-RU" sz="3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них работают с детьми с ОВЗ 18 учителей, 2 воспитателя </a:t>
            </a:r>
            <a:r>
              <a:rPr lang="ru-RU" sz="3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один </a:t>
            </a:r>
            <a:r>
              <a:rPr lang="ru-RU" sz="38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тьютор</a:t>
            </a:r>
            <a:r>
              <a:rPr lang="ru-RU" sz="3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3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sz="3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прошли курсы повышения квалификации  по работе с детьми с ОВЗ и имеют удостоверения установленного образца.</a:t>
            </a:r>
          </a:p>
          <a:p>
            <a:pPr marL="0" indent="0">
              <a:buNone/>
            </a:pPr>
            <a:endParaRPr lang="ru-RU" sz="3800" dirty="0"/>
          </a:p>
        </p:txBody>
      </p:sp>
      <p:pic>
        <p:nvPicPr>
          <p:cNvPr id="2050" name="Picture 2" descr="D:\Новая папка\2020-03\IMG_20200311_1104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8854" y="1340767"/>
            <a:ext cx="4149215" cy="24436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11760" y="32048"/>
            <a:ext cx="68407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i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Кадровое обеспечение </a:t>
            </a:r>
            <a:endParaRPr lang="ru-RU" sz="3000" b="1" i="1" dirty="0" smtClean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  <a:p>
            <a:pPr algn="ctr"/>
            <a:r>
              <a:rPr lang="ru-RU" sz="3000" b="1" i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реализации  инклюзивного </a:t>
            </a:r>
            <a:r>
              <a:rPr lang="ru-RU" sz="3000" b="1" i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обучения</a:t>
            </a:r>
          </a:p>
        </p:txBody>
      </p:sp>
      <p:pic>
        <p:nvPicPr>
          <p:cNvPr id="6" name="Рисунок 5" descr="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5120" y="1196752"/>
            <a:ext cx="3646800" cy="2735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3329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55776" y="45855"/>
            <a:ext cx="6588224" cy="1150897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effectLst/>
              </a:rPr>
              <a:t>       Нормативно-правовая база       </a:t>
            </a:r>
            <a:br>
              <a:rPr lang="ru-RU" sz="3600" b="1" dirty="0" smtClean="0">
                <a:effectLst/>
              </a:rPr>
            </a:br>
            <a:r>
              <a:rPr lang="ru-RU" sz="3600" b="1" dirty="0">
                <a:effectLst/>
              </a:rPr>
              <a:t> </a:t>
            </a:r>
            <a:r>
              <a:rPr lang="ru-RU" sz="3600" b="1" dirty="0" smtClean="0">
                <a:effectLst/>
              </a:rPr>
              <a:t>        школы</a:t>
            </a:r>
            <a:endParaRPr lang="ru-RU" sz="3600" dirty="0"/>
          </a:p>
        </p:txBody>
      </p:sp>
      <p:sp>
        <p:nvSpPr>
          <p:cNvPr id="16" name="Text Box 265"/>
          <p:cNvSpPr txBox="1">
            <a:spLocks noChangeArrowheads="1"/>
          </p:cNvSpPr>
          <p:nvPr/>
        </p:nvSpPr>
        <p:spPr bwMode="gray">
          <a:xfrm rot="21351947">
            <a:off x="804129" y="3635794"/>
            <a:ext cx="500342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000" b="1" dirty="0">
                <a:solidFill>
                  <a:schemeClr val="bg1"/>
                </a:solidFill>
                <a:latin typeface="Arial" charset="0"/>
              </a:rPr>
              <a:t>3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731130" y="5509598"/>
            <a:ext cx="7070181" cy="71508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психолого-педагогическом консилиуме МБОУ «Завет-Ленинская школа-детский сад»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763688" y="1412776"/>
            <a:ext cx="7070181" cy="102155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порядке организации инклюзивного обучения детей с ограниченными возможностями здоровья и детей-инвалидов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МБОУ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«Завет-Ленинская школа-детский сад»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763688" y="2596144"/>
            <a:ext cx="7070181" cy="71508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об адаптированной образовательной программе для  детей с ОВЗ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«Завет-Ленинская школа-детский сад»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1766352" y="3428999"/>
            <a:ext cx="7070181" cy="194095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системе оценки достижения возможных результатов освоения АООП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обучающимися с тяжёлыми нарушениями речи, задержкой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психического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развития,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умственной отсталостью (интеллектуальными нарушениями) (по вариантам 1, 2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при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текущем контроле успеваемости, промежуточной, итоговой аттестации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639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 animBg="1"/>
      <p:bldP spid="22" grpId="0" animBg="1"/>
      <p:bldP spid="23" grpId="0" animBg="1"/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55776" y="45855"/>
            <a:ext cx="6588224" cy="1150897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effectLst/>
              </a:rPr>
              <a:t>       Нормативно-правовая база       </a:t>
            </a:r>
            <a:br>
              <a:rPr lang="ru-RU" sz="3600" b="1" dirty="0" smtClean="0">
                <a:effectLst/>
              </a:rPr>
            </a:br>
            <a:r>
              <a:rPr lang="ru-RU" sz="3600" b="1" dirty="0">
                <a:effectLst/>
              </a:rPr>
              <a:t> </a:t>
            </a:r>
            <a:r>
              <a:rPr lang="ru-RU" sz="3600" b="1" dirty="0" smtClean="0">
                <a:effectLst/>
              </a:rPr>
              <a:t>        школы</a:t>
            </a:r>
            <a:endParaRPr lang="ru-RU" sz="3600" dirty="0"/>
          </a:p>
        </p:txBody>
      </p:sp>
      <p:sp>
        <p:nvSpPr>
          <p:cNvPr id="16" name="Text Box 265"/>
          <p:cNvSpPr txBox="1">
            <a:spLocks noChangeArrowheads="1"/>
          </p:cNvSpPr>
          <p:nvPr/>
        </p:nvSpPr>
        <p:spPr bwMode="gray">
          <a:xfrm rot="21351947">
            <a:off x="804129" y="3635794"/>
            <a:ext cx="500342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000" b="1" dirty="0">
                <a:solidFill>
                  <a:schemeClr val="bg1"/>
                </a:solidFill>
                <a:latin typeface="Arial" charset="0"/>
              </a:rPr>
              <a:t>3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835696" y="3902720"/>
            <a:ext cx="7070181" cy="71508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 оказании логопедической помощи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МБОУ «Завет-Ленинская школа-детский сад»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766352" y="1418137"/>
            <a:ext cx="7070181" cy="224742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порядке оформления отношений МБОУ «Завет-Ленинская школа-детский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сад» с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обучающимися и (или) их родителями (законными представителями) в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 организации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по образовательным программам начального общего,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основного общего и среднего общего образования на дому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7863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 animBg="1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55776" y="45855"/>
            <a:ext cx="6588224" cy="1150897"/>
          </a:xfrm>
        </p:spPr>
        <p:txBody>
          <a:bodyPr>
            <a:noAutofit/>
          </a:bodyPr>
          <a:lstStyle/>
          <a:p>
            <a:r>
              <a:rPr lang="ru-RU" sz="3600" b="1" dirty="0">
                <a:effectLst/>
              </a:rPr>
              <a:t>Реализуемые </a:t>
            </a:r>
            <a:r>
              <a:rPr lang="ru-RU" sz="3600" b="1" dirty="0" smtClean="0">
                <a:effectLst/>
              </a:rPr>
              <a:t/>
            </a:r>
            <a:br>
              <a:rPr lang="ru-RU" sz="3600" b="1" dirty="0" smtClean="0">
                <a:effectLst/>
              </a:rPr>
            </a:br>
            <a:r>
              <a:rPr lang="ru-RU" sz="3600" b="1" dirty="0" smtClean="0">
                <a:effectLst/>
              </a:rPr>
              <a:t>образовательные </a:t>
            </a:r>
            <a:r>
              <a:rPr lang="ru-RU" sz="3600" b="1" dirty="0">
                <a:effectLst/>
              </a:rPr>
              <a:t>программы</a:t>
            </a:r>
            <a:endParaRPr lang="ru-RU" sz="3600" dirty="0"/>
          </a:p>
        </p:txBody>
      </p:sp>
      <p:sp>
        <p:nvSpPr>
          <p:cNvPr id="8" name="Rectangle 257"/>
          <p:cNvSpPr>
            <a:spLocks noChangeArrowheads="1"/>
          </p:cNvSpPr>
          <p:nvPr/>
        </p:nvSpPr>
        <p:spPr bwMode="gray">
          <a:xfrm>
            <a:off x="722794" y="1667708"/>
            <a:ext cx="551458" cy="500651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   1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2" name="Rectangle 261"/>
          <p:cNvSpPr>
            <a:spLocks noChangeArrowheads="1"/>
          </p:cNvSpPr>
          <p:nvPr/>
        </p:nvSpPr>
        <p:spPr bwMode="gray">
          <a:xfrm>
            <a:off x="712161" y="3157367"/>
            <a:ext cx="562091" cy="5207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  2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3" name="Text Box 262"/>
          <p:cNvSpPr txBox="1">
            <a:spLocks noChangeArrowheads="1"/>
          </p:cNvSpPr>
          <p:nvPr/>
        </p:nvSpPr>
        <p:spPr bwMode="gray">
          <a:xfrm>
            <a:off x="1655676" y="2904265"/>
            <a:ext cx="7380819" cy="13234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Адаптированная основная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общеобразовательная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начального общего  образования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умственно отсталых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нарушениями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опорно-двигательного аппарата (вариант 6.3)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Box 265"/>
          <p:cNvSpPr txBox="1">
            <a:spLocks noChangeArrowheads="1"/>
          </p:cNvSpPr>
          <p:nvPr/>
        </p:nvSpPr>
        <p:spPr bwMode="gray">
          <a:xfrm rot="21351947">
            <a:off x="804129" y="3635794"/>
            <a:ext cx="500342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000" b="1" dirty="0">
                <a:solidFill>
                  <a:schemeClr val="bg1"/>
                </a:solidFill>
                <a:latin typeface="Arial" charset="0"/>
              </a:rPr>
              <a:t>3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655676" y="1506639"/>
            <a:ext cx="71647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Адаптированная основная общеобразовательная программа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обучающихся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умственной отсталостью (интеллектуальными нарушениями)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«Завет-Ленинская школа-детский сад»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261"/>
          <p:cNvSpPr>
            <a:spLocks noChangeArrowheads="1"/>
          </p:cNvSpPr>
          <p:nvPr/>
        </p:nvSpPr>
        <p:spPr bwMode="gray">
          <a:xfrm>
            <a:off x="746983" y="4544995"/>
            <a:ext cx="551458" cy="5207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  3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12073" y="3835849"/>
            <a:ext cx="766669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Адаптированная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общеобразовательная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начального общего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задержкой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психического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МБОУ «Завет-Ленинская школа-детский сад»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(вариант 7.2)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257"/>
          <p:cNvSpPr>
            <a:spLocks noChangeArrowheads="1"/>
          </p:cNvSpPr>
          <p:nvPr/>
        </p:nvSpPr>
        <p:spPr bwMode="gray">
          <a:xfrm>
            <a:off x="726770" y="5864886"/>
            <a:ext cx="551458" cy="500651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   4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43184" y="5761269"/>
            <a:ext cx="59766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Индивидуальные АОП на 2022-2023 учебный год для ребенка каждой нозологической группы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7021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55776" y="45855"/>
            <a:ext cx="6588224" cy="1150897"/>
          </a:xfrm>
        </p:spPr>
        <p:txBody>
          <a:bodyPr>
            <a:noAutofit/>
          </a:bodyPr>
          <a:lstStyle/>
          <a:p>
            <a:r>
              <a:rPr lang="ru-RU" sz="3600" b="1" dirty="0">
                <a:effectLst/>
              </a:rPr>
              <a:t>Реализуемые </a:t>
            </a:r>
            <a:r>
              <a:rPr lang="ru-RU" sz="3600" b="1" dirty="0" smtClean="0">
                <a:effectLst/>
              </a:rPr>
              <a:t/>
            </a:r>
            <a:br>
              <a:rPr lang="ru-RU" sz="3600" b="1" dirty="0" smtClean="0">
                <a:effectLst/>
              </a:rPr>
            </a:br>
            <a:r>
              <a:rPr lang="ru-RU" sz="3600" b="1" dirty="0" smtClean="0">
                <a:effectLst/>
              </a:rPr>
              <a:t>образовательные </a:t>
            </a:r>
            <a:r>
              <a:rPr lang="ru-RU" sz="3600" b="1" dirty="0">
                <a:effectLst/>
              </a:rPr>
              <a:t>программы</a:t>
            </a:r>
            <a:endParaRPr lang="ru-RU" sz="3600" dirty="0"/>
          </a:p>
        </p:txBody>
      </p:sp>
      <p:sp>
        <p:nvSpPr>
          <p:cNvPr id="8" name="Rectangle 257"/>
          <p:cNvSpPr>
            <a:spLocks noChangeArrowheads="1"/>
          </p:cNvSpPr>
          <p:nvPr/>
        </p:nvSpPr>
        <p:spPr bwMode="gray">
          <a:xfrm>
            <a:off x="722794" y="1667708"/>
            <a:ext cx="551458" cy="500651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r>
              <a:rPr lang="ru-RU" sz="2000" b="1" dirty="0" smtClean="0">
                <a:solidFill>
                  <a:prstClr val="white"/>
                </a:solidFill>
              </a:rPr>
              <a:t>   </a:t>
            </a:r>
            <a:r>
              <a:rPr lang="ru-RU" sz="2000" b="1" dirty="0" smtClean="0">
                <a:solidFill>
                  <a:prstClr val="white"/>
                </a:solidFill>
              </a:rPr>
              <a:t>5</a:t>
            </a:r>
            <a:endParaRPr lang="ru-RU" sz="2000" b="1" dirty="0">
              <a:solidFill>
                <a:prstClr val="white"/>
              </a:solidFill>
            </a:endParaRPr>
          </a:p>
        </p:txBody>
      </p:sp>
      <p:sp>
        <p:nvSpPr>
          <p:cNvPr id="12" name="Rectangle 261"/>
          <p:cNvSpPr>
            <a:spLocks noChangeArrowheads="1"/>
          </p:cNvSpPr>
          <p:nvPr/>
        </p:nvSpPr>
        <p:spPr bwMode="gray">
          <a:xfrm>
            <a:off x="790357" y="3678067"/>
            <a:ext cx="562091" cy="5207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r>
              <a:rPr lang="ru-RU" sz="2000" b="1" dirty="0" smtClean="0">
                <a:solidFill>
                  <a:prstClr val="white"/>
                </a:solidFill>
              </a:rPr>
              <a:t>  </a:t>
            </a:r>
            <a:r>
              <a:rPr lang="ru-RU" sz="2000" b="1" dirty="0" smtClean="0">
                <a:solidFill>
                  <a:prstClr val="white"/>
                </a:solidFill>
              </a:rPr>
              <a:t>6</a:t>
            </a:r>
            <a:endParaRPr lang="ru-RU" sz="2000" b="1" dirty="0">
              <a:solidFill>
                <a:prstClr val="white"/>
              </a:solidFill>
            </a:endParaRPr>
          </a:p>
        </p:txBody>
      </p:sp>
      <p:sp>
        <p:nvSpPr>
          <p:cNvPr id="13" name="Text Box 262"/>
          <p:cNvSpPr txBox="1">
            <a:spLocks noChangeArrowheads="1"/>
          </p:cNvSpPr>
          <p:nvPr/>
        </p:nvSpPr>
        <p:spPr bwMode="gray">
          <a:xfrm>
            <a:off x="1583668" y="2904265"/>
            <a:ext cx="7056784" cy="163121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endParaRPr lang="ru-RU" sz="20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/>
            <a:endParaRPr lang="ru-RU" sz="20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/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Адаптированная основная общеобразовательная программа начального общего образования обучающихся с тяжелыми нарушениями речи (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ариант 5.1)</a:t>
            </a:r>
            <a:endParaRPr lang="en-US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Box 265"/>
          <p:cNvSpPr txBox="1">
            <a:spLocks noChangeArrowheads="1"/>
          </p:cNvSpPr>
          <p:nvPr/>
        </p:nvSpPr>
        <p:spPr bwMode="gray">
          <a:xfrm rot="21351947">
            <a:off x="804129" y="3635794"/>
            <a:ext cx="500342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endParaRPr lang="en-US" sz="2000" b="1" dirty="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55676" y="1506639"/>
            <a:ext cx="70927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Адаптированная основная 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основного общего образования для детей с задержкой психического развития МБОУ 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«Завет-Ленинская школа-детский сад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6383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552524add839185aad7dd9433c9b3a0c169f2a9"/>
</p:tagLst>
</file>

<file path=ppt/theme/theme1.xml><?xml version="1.0" encoding="utf-8"?>
<a:theme xmlns:a="http://schemas.openxmlformats.org/drawingml/2006/main" name="Тема Office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2313</TotalTime>
  <Words>801</Words>
  <Application>Microsoft Office PowerPoint</Application>
  <PresentationFormat>Экран (4:3)</PresentationFormat>
  <Paragraphs>130</Paragraphs>
  <Slides>21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              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       Нормативно-правовая база                 школы</vt:lpstr>
      <vt:lpstr>       Нормативно-правовая база                 школы</vt:lpstr>
      <vt:lpstr>Реализуемые  образовательные программы</vt:lpstr>
      <vt:lpstr>Реализуемые  образовательные программы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 Психолого-педагогический               консилиум     </vt:lpstr>
      <vt:lpstr>Служба психолого-педагогического сопровождения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Радужные ромбики</dc:title>
  <dc:creator>obstinate</dc:creator>
  <dc:description>Шаблон презентации с сайта https://presentation-creation.ru/</dc:description>
  <cp:lastModifiedBy>Пользователь Windows</cp:lastModifiedBy>
  <cp:revision>562</cp:revision>
  <dcterms:created xsi:type="dcterms:W3CDTF">2018-02-25T09:09:03Z</dcterms:created>
  <dcterms:modified xsi:type="dcterms:W3CDTF">2023-03-09T11:19:14Z</dcterms:modified>
</cp:coreProperties>
</file>