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13B7C5A-164B-4578-8FE4-7B2DC39A58E7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EA400F-94A3-41A1-8215-129396103A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7C5A-164B-4578-8FE4-7B2DC39A58E7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400F-94A3-41A1-8215-129396103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7C5A-164B-4578-8FE4-7B2DC39A58E7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400F-94A3-41A1-8215-129396103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3B7C5A-164B-4578-8FE4-7B2DC39A58E7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EA400F-94A3-41A1-8215-129396103A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13B7C5A-164B-4578-8FE4-7B2DC39A58E7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EA400F-94A3-41A1-8215-129396103A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7C5A-164B-4578-8FE4-7B2DC39A58E7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400F-94A3-41A1-8215-129396103A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7C5A-164B-4578-8FE4-7B2DC39A58E7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400F-94A3-41A1-8215-129396103A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3B7C5A-164B-4578-8FE4-7B2DC39A58E7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EA400F-94A3-41A1-8215-129396103A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7C5A-164B-4578-8FE4-7B2DC39A58E7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400F-94A3-41A1-8215-129396103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3B7C5A-164B-4578-8FE4-7B2DC39A58E7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EA400F-94A3-41A1-8215-129396103AA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3B7C5A-164B-4578-8FE4-7B2DC39A58E7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EA400F-94A3-41A1-8215-129396103AA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3B7C5A-164B-4578-8FE4-7B2DC39A58E7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EA400F-94A3-41A1-8215-129396103A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64704"/>
            <a:ext cx="6172200" cy="3384376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chemeClr val="tx1"/>
                </a:solidFill>
                <a:latin typeface="Comic Sans MS" panose="030F0702030302020204" pitchFamily="66" charset="0"/>
              </a:rPr>
              <a:t>Эффективные нестандартные формы работы методического объединения учителей начальной школы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ГБОУ СОШ № 32 им. Л. В. Бобковой</a:t>
            </a:r>
          </a:p>
          <a:p>
            <a:pPr algn="r"/>
            <a:r>
              <a:rPr lang="ru-RU" dirty="0" err="1">
                <a:solidFill>
                  <a:schemeClr val="tx1"/>
                </a:solidFill>
              </a:rPr>
              <a:t>Стаховец</a:t>
            </a:r>
            <a:r>
              <a:rPr lang="ru-RU" dirty="0">
                <a:solidFill>
                  <a:schemeClr val="tx1"/>
                </a:solidFill>
              </a:rPr>
              <a:t> Светлана Григорьевна,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Литвиненко Алёна Валерьевна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МО выходного дня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313" y="1417638"/>
            <a:ext cx="7555154" cy="2813016"/>
          </a:xfrm>
        </p:spPr>
        <p:txBody>
          <a:bodyPr/>
          <a:lstStyle/>
          <a:p>
            <a:pPr>
              <a:buNone/>
            </a:pPr>
            <a:r>
              <a:rPr lang="ru-RU" dirty="0"/>
              <a:t>На природе и думается легче,</a:t>
            </a:r>
          </a:p>
          <a:p>
            <a:pPr>
              <a:buNone/>
            </a:pPr>
            <a:r>
              <a:rPr lang="ru-RU" dirty="0"/>
              <a:t>                       и мыслишь продуктивнее,</a:t>
            </a:r>
          </a:p>
          <a:p>
            <a:pPr>
              <a:buNone/>
            </a:pPr>
            <a:r>
              <a:rPr lang="ru-RU" dirty="0"/>
              <a:t>                          и все вопросы решаются быстрее…</a:t>
            </a:r>
          </a:p>
        </p:txBody>
      </p:sp>
      <p:pic>
        <p:nvPicPr>
          <p:cNvPr id="5" name="Рисунок 4" descr="-5364029586083536951_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313" y="1296678"/>
            <a:ext cx="2592287" cy="5372681"/>
          </a:xfrm>
          <a:prstGeom prst="rect">
            <a:avLst/>
          </a:prstGeom>
        </p:spPr>
      </p:pic>
      <p:pic>
        <p:nvPicPr>
          <p:cNvPr id="6" name="Рисунок 5" descr="-5433724540086778970_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556792"/>
            <a:ext cx="2571750" cy="2492896"/>
          </a:xfrm>
          <a:prstGeom prst="rect">
            <a:avLst/>
          </a:prstGeom>
        </p:spPr>
      </p:pic>
      <p:pic>
        <p:nvPicPr>
          <p:cNvPr id="7" name="Рисунок 6" descr="-5436197096924506444_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3713" y="1296679"/>
            <a:ext cx="3312368" cy="5184576"/>
          </a:xfrm>
          <a:prstGeom prst="rect">
            <a:avLst/>
          </a:prstGeom>
        </p:spPr>
      </p:pic>
      <p:pic>
        <p:nvPicPr>
          <p:cNvPr id="8" name="Рисунок 7" descr="Screenshot_2025-04-04-00-24-53-631_com.vkontakte.android-ed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2132856"/>
            <a:ext cx="5408047" cy="3933056"/>
          </a:xfrm>
          <a:prstGeom prst="rect">
            <a:avLst/>
          </a:prstGeom>
        </p:spPr>
      </p:pic>
      <p:pic>
        <p:nvPicPr>
          <p:cNvPr id="9" name="Рисунок 8" descr="Screenshot_2025-04-04-00-25-27-945_com.vkontakte.android-ed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2924944"/>
            <a:ext cx="3312368" cy="3933056"/>
          </a:xfrm>
          <a:prstGeom prst="rect">
            <a:avLst/>
          </a:prstGeom>
        </p:spPr>
      </p:pic>
      <p:pic>
        <p:nvPicPr>
          <p:cNvPr id="10" name="Рисунок 9" descr="IMG_20250328_1341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1259633"/>
            <a:ext cx="3816424" cy="2086413"/>
          </a:xfrm>
          <a:prstGeom prst="rect">
            <a:avLst/>
          </a:prstGeom>
        </p:spPr>
      </p:pic>
      <p:pic>
        <p:nvPicPr>
          <p:cNvPr id="11" name="Рисунок 10" descr="Screenshot_2025-04-04-00-26-34-820_com.vkontakte.android-edi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3949493"/>
            <a:ext cx="5148064" cy="2908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305435"/>
            <a:ext cx="7682230" cy="6168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536504" cy="18582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4197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>
                <a:latin typeface="Comic Sans MS" panose="030F0702030302020204" pitchFamily="66" charset="0"/>
              </a:rPr>
              <a:t>«Учитель — это человек, который учится всю жизнь, только в этом случае он обретает право учить»</a:t>
            </a:r>
            <a:endParaRPr lang="ru-RU" sz="4400" dirty="0">
              <a:latin typeface="Comic Sans MS" panose="030F0702030302020204" pitchFamily="66" charset="0"/>
            </a:endParaRPr>
          </a:p>
          <a:p>
            <a:pPr algn="r">
              <a:buNone/>
            </a:pPr>
            <a:r>
              <a:rPr lang="ru-RU" sz="4400" dirty="0">
                <a:latin typeface="Comic Sans MS" panose="030F0702030302020204" pitchFamily="66" charset="0"/>
              </a:rPr>
              <a:t>В. М. </a:t>
            </a:r>
            <a:r>
              <a:rPr lang="ru-RU" sz="4400" dirty="0" err="1">
                <a:latin typeface="Comic Sans MS" panose="030F0702030302020204" pitchFamily="66" charset="0"/>
              </a:rPr>
              <a:t>Лизинский</a:t>
            </a:r>
            <a:r>
              <a:rPr lang="ru-RU" sz="4400" dirty="0">
                <a:latin typeface="Comic Sans MS" panose="030F0702030302020204" pitchFamily="66" charset="0"/>
              </a:rPr>
              <a:t>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30243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" y="260350"/>
            <a:ext cx="8706485" cy="158432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  <a:latin typeface="Comic Sans MS" panose="030F0702030302020204" pitchFamily="66" charset="0"/>
              </a:rPr>
              <a:t>	Цель: рост педагогического мастерства за счёт повышения эффективности методических встреч, путём использования нетрадиционных форм проведения. 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>
            <a:normAutofit fontScale="92500"/>
          </a:bodyPr>
          <a:lstStyle/>
          <a:p>
            <a:pPr lvl="2">
              <a:buNone/>
            </a:pPr>
            <a:r>
              <a:rPr lang="ru-RU" sz="2600" b="1" dirty="0">
                <a:latin typeface="Comic Sans MS" panose="030F0702030302020204" pitchFamily="66" charset="0"/>
              </a:rPr>
              <a:t> Задачи:  </a:t>
            </a:r>
            <a:endParaRPr lang="ru-RU" sz="2600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Совершенствование методической культуры и повышение мастерства педагогов;</a:t>
            </a:r>
          </a:p>
          <a:p>
            <a:r>
              <a:rPr lang="ru-RU" dirty="0">
                <a:latin typeface="Comic Sans MS" panose="030F0702030302020204" pitchFamily="66" charset="0"/>
              </a:rPr>
              <a:t>Создание условий для повышения уровня профессиональной компетентности;  </a:t>
            </a:r>
          </a:p>
          <a:p>
            <a:r>
              <a:rPr lang="ru-RU" dirty="0">
                <a:latin typeface="Comic Sans MS" panose="030F0702030302020204" pitchFamily="66" charset="0"/>
              </a:rPr>
              <a:t>Выявление уровня  педагогического мастерства , педагогических    способностей и умений;</a:t>
            </a:r>
          </a:p>
          <a:p>
            <a:r>
              <a:rPr lang="ru-RU" dirty="0">
                <a:latin typeface="Comic Sans MS" panose="030F0702030302020204" pitchFamily="66" charset="0"/>
              </a:rPr>
              <a:t>Выявление, изучение, обобщение и распространение наиболее ценного опыта педагогов;</a:t>
            </a:r>
          </a:p>
          <a:p>
            <a:r>
              <a:rPr lang="ru-RU" dirty="0">
                <a:latin typeface="Comic Sans MS" panose="030F0702030302020204" pitchFamily="66" charset="0"/>
              </a:rPr>
              <a:t>Выработка у педагогов потребности в саморазвитии, самообразовании, самовоспитании.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>
                <a:solidFill>
                  <a:schemeClr val="tx1"/>
                </a:solidFill>
                <a:latin typeface="Comic Sans MS" panose="030F0702030302020204" pitchFamily="66" charset="0"/>
              </a:rPr>
              <a:t>Нетрадиционные  подходы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5421216"/>
          </a:xfrm>
        </p:spPr>
        <p:txBody>
          <a:bodyPr/>
          <a:lstStyle/>
          <a:p>
            <a:r>
              <a:rPr lang="ru-RU" dirty="0"/>
              <a:t>Мотивационный «Познай себя»</a:t>
            </a:r>
          </a:p>
          <a:p>
            <a:pPr>
              <a:buFontTx/>
              <a:buChar char="-"/>
            </a:pPr>
            <a:r>
              <a:rPr lang="ru-RU" dirty="0"/>
              <a:t>психологический тест 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тест «Узнайте ваш личный код по дате рождения»</a:t>
            </a:r>
          </a:p>
          <a:p>
            <a:pPr>
              <a:buNone/>
            </a:pPr>
            <a:r>
              <a:rPr lang="ru-RU" dirty="0"/>
              <a:t>		Например, дата рождения 9 марта 1985 года. Число судьбы рассчитывается так: 						9+0+3+1+9+8+5=35, 3+5=8.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54006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20250228_102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665" y="908973"/>
            <a:ext cx="4608383" cy="3168099"/>
          </a:xfrm>
          <a:prstGeom prst="rect">
            <a:avLst/>
          </a:prstGeom>
        </p:spPr>
      </p:pic>
      <p:pic>
        <p:nvPicPr>
          <p:cNvPr id="9" name="Рисунок 8" descr="IMG_20250228_103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077072"/>
            <a:ext cx="4104456" cy="2468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Пойми меня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Comic Sans MS" panose="030F0702030302020204" pitchFamily="66" charset="0"/>
              </a:rPr>
              <a:t>заострить внимание на проблеме «внимательного слушания»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сформировать навыки внимательного слушания 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развитие чувства толерантности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налаживание контакта в ситуациях: «учитель - ученик», «учитель-учитель», «учитель - родитель» и т.д.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в случае эмоционального выгорания учителей и т.д.</a:t>
            </a:r>
          </a:p>
        </p:txBody>
      </p:sp>
      <p:pic>
        <p:nvPicPr>
          <p:cNvPr id="8" name="Рисунок 7" descr="IMG_20250227_094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5580112" cy="3646059"/>
          </a:xfrm>
          <a:prstGeom prst="rect">
            <a:avLst/>
          </a:prstGeom>
        </p:spPr>
      </p:pic>
      <p:pic>
        <p:nvPicPr>
          <p:cNvPr id="10" name="Рисунок 9" descr="IMG_20250228_105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132856"/>
            <a:ext cx="4644008" cy="3168352"/>
          </a:xfrm>
          <a:prstGeom prst="rect">
            <a:avLst/>
          </a:prstGeom>
        </p:spPr>
      </p:pic>
      <p:pic>
        <p:nvPicPr>
          <p:cNvPr id="11" name="Рисунок 10" descr="IMG_20250228_105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650995"/>
            <a:ext cx="4427984" cy="3207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570186"/>
          </a:xfrm>
        </p:spPr>
        <p:txBody>
          <a:bodyPr>
            <a:noAutofit/>
          </a:bodyPr>
          <a:lstStyle/>
          <a:p>
            <a:pPr algn="r"/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Доказательство </a:t>
            </a:r>
            <a:b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от противного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endParaRPr lang="ru-RU" dirty="0"/>
          </a:p>
          <a:p>
            <a:pPr algn="just"/>
            <a:r>
              <a:rPr lang="ru-RU" dirty="0"/>
              <a:t>суть приёма: рассуждение проводится от предположения, противоположного тому, что требуется доказать; </a:t>
            </a:r>
          </a:p>
          <a:p>
            <a:pPr algn="just"/>
            <a:r>
              <a:rPr lang="ru-RU" dirty="0"/>
              <a:t>можно использовать при принятии решения по определённым темам, вынесенным на рассмотрение, когда доказать исходное утверждение напрямую затруднительно.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509120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2656"/>
            <a:ext cx="208823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Ролевая игра </a:t>
            </a:r>
            <a:br>
              <a:rPr lang="ru-RU" sz="4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«Мост к сотрудничеству»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6131024" cy="44131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координация деятельности образовательной организации и семьи в обеспечении всестороннего непрерывного развития обучающихся; </a:t>
            </a:r>
          </a:p>
          <a:p>
            <a:r>
              <a:rPr lang="ru-RU" dirty="0"/>
              <a:t>обсудить спорные и конфликтные ситуации из практики работы педагогов и совместно с родителями выработать успешные способы выхода из конфликта;</a:t>
            </a:r>
          </a:p>
          <a:p>
            <a:r>
              <a:rPr lang="ru-RU" dirty="0"/>
              <a:t>суть: родители и учителя меняются местами.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3" y="2564904"/>
            <a:ext cx="20162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498178"/>
          </a:xfrm>
        </p:spPr>
        <p:txBody>
          <a:bodyPr>
            <a:noAutofit/>
          </a:bodyPr>
          <a:lstStyle/>
          <a:p>
            <a:pPr algn="r"/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Творческие </a:t>
            </a:r>
            <a:b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посиделки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/>
          <a:lstStyle/>
          <a:p>
            <a:r>
              <a:rPr lang="ru-RU" dirty="0"/>
              <a:t>это форма работы, которая предполагает диалог коллег, интересующихся общей проблемой;</a:t>
            </a:r>
          </a:p>
          <a:p>
            <a:r>
              <a:rPr lang="ru-RU" dirty="0"/>
              <a:t>формирование единой точки зрения по определённому вопросу и актуализация творческого развития педагогов как части их профессиональной компетентности;</a:t>
            </a:r>
          </a:p>
          <a:p>
            <a:r>
              <a:rPr lang="ru-RU" dirty="0"/>
              <a:t>способствует сплочённости коллектива, повышению качества коммуникации и расширению кругозора педагогов.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4536504" cy="147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20250226_110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2232248" cy="4193704"/>
          </a:xfrm>
          <a:prstGeom prst="rect">
            <a:avLst/>
          </a:prstGeom>
        </p:spPr>
      </p:pic>
      <p:pic>
        <p:nvPicPr>
          <p:cNvPr id="6" name="Рисунок 5" descr="IMG_20250226_110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700808"/>
            <a:ext cx="2304256" cy="4824536"/>
          </a:xfrm>
          <a:prstGeom prst="rect">
            <a:avLst/>
          </a:prstGeom>
        </p:spPr>
      </p:pic>
      <p:pic>
        <p:nvPicPr>
          <p:cNvPr id="7" name="Рисунок 6" descr="IMG_20250226_1101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2132856"/>
            <a:ext cx="2448272" cy="4365104"/>
          </a:xfrm>
          <a:prstGeom prst="rect">
            <a:avLst/>
          </a:prstGeom>
        </p:spPr>
      </p:pic>
      <p:pic>
        <p:nvPicPr>
          <p:cNvPr id="8" name="Рисунок 7" descr="IMG_20250226_1107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772816"/>
            <a:ext cx="208471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Физминутки</a:t>
            </a:r>
            <a:endParaRPr lang="ru-RU" sz="6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68952" cy="4873752"/>
          </a:xfrm>
        </p:spPr>
        <p:txBody>
          <a:bodyPr/>
          <a:lstStyle/>
          <a:p>
            <a:r>
              <a:rPr lang="ru-RU" dirty="0"/>
              <a:t>создают положительные эмоции и повышают интерес</a:t>
            </a:r>
          </a:p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 descr="IMG_20250402_112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067944" cy="2421923"/>
          </a:xfrm>
          <a:prstGeom prst="rect">
            <a:avLst/>
          </a:prstGeom>
        </p:spPr>
      </p:pic>
      <p:pic>
        <p:nvPicPr>
          <p:cNvPr id="5" name="Рисунок 4" descr="IMG_20250402_112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700808"/>
            <a:ext cx="5148064" cy="2781963"/>
          </a:xfrm>
          <a:prstGeom prst="rect">
            <a:avLst/>
          </a:prstGeom>
        </p:spPr>
      </p:pic>
      <p:pic>
        <p:nvPicPr>
          <p:cNvPr id="6" name="Рисунок 5" descr="IMG_20250402_112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492896"/>
            <a:ext cx="5580112" cy="2592288"/>
          </a:xfrm>
          <a:prstGeom prst="rect">
            <a:avLst/>
          </a:prstGeom>
        </p:spPr>
      </p:pic>
      <p:pic>
        <p:nvPicPr>
          <p:cNvPr id="7" name="Рисунок 6" descr="IMG_20250402_1128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293096"/>
            <a:ext cx="5580112" cy="2421923"/>
          </a:xfrm>
          <a:prstGeom prst="rect">
            <a:avLst/>
          </a:prstGeom>
        </p:spPr>
      </p:pic>
      <p:pic>
        <p:nvPicPr>
          <p:cNvPr id="8" name="Рисунок 7" descr="IMG_20250402_1127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933056"/>
            <a:ext cx="5076056" cy="2421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</TotalTime>
  <Words>382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Schoolbook</vt:lpstr>
      <vt:lpstr>Comic Sans MS</vt:lpstr>
      <vt:lpstr>Wingdings</vt:lpstr>
      <vt:lpstr>Wingdings 2</vt:lpstr>
      <vt:lpstr>Эркер</vt:lpstr>
      <vt:lpstr>Эффективные нестандартные формы работы методического объединения учителей начальной школы</vt:lpstr>
      <vt:lpstr>Презентация PowerPoint</vt:lpstr>
      <vt:lpstr> Цель: рост педагогического мастерства за счёт повышения эффективности методических встреч, путём использования нетрадиционных форм проведения.  </vt:lpstr>
      <vt:lpstr>Нетрадиционные  подходы</vt:lpstr>
      <vt:lpstr>Пойми меня</vt:lpstr>
      <vt:lpstr>Доказательство  от противного</vt:lpstr>
      <vt:lpstr>Ролевая игра  «Мост к сотрудничеству»</vt:lpstr>
      <vt:lpstr>Творческие  посиделки</vt:lpstr>
      <vt:lpstr>Физминутки</vt:lpstr>
      <vt:lpstr>МО выходного дня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ЦНППМ PC3</cp:lastModifiedBy>
  <cp:revision>30</cp:revision>
  <dcterms:created xsi:type="dcterms:W3CDTF">2025-04-03T18:08:00Z</dcterms:created>
  <dcterms:modified xsi:type="dcterms:W3CDTF">2025-04-10T12:04:07Z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0058B0C27EBF4EA3ABD7B868C74E062E_12</vt:lpwstr>
  </property>
  <property fmtid="{D5CDD505-2E9C-101B-9397-08002B2CF9AE}" pid="3" name="KSOProductBuildVer">
    <vt:lpwstr>1049-12.2.0.20782</vt:lpwstr>
  </property>
</Properties>
</file>