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handoutMasterIdLst>
    <p:handoutMasterId r:id="rId13"/>
  </p:handoutMasterIdLst>
  <p:sldIdLst>
    <p:sldId id="256" r:id="rId3"/>
    <p:sldId id="274" r:id="rId4"/>
    <p:sldId id="278" r:id="rId5"/>
    <p:sldId id="266" r:id="rId6"/>
    <p:sldId id="280" r:id="rId7"/>
    <p:sldId id="282" r:id="rId8"/>
    <p:sldId id="283" r:id="rId9"/>
    <p:sldId id="279" r:id="rId10"/>
    <p:sldId id="263" r:id="rId11"/>
  </p:sldIdLst>
  <p:sldSz cx="10080625" cy="7559675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  <p:cmAuthor id="2" name="ЦНППМ PC3" initials="ЦP" lastIdx="1" clrIdx="1">
    <p:extLst>
      <p:ext uri="{19B8F6BF-5375-455C-9EA6-DF929625EA0E}">
        <p15:presenceInfo xmlns:p15="http://schemas.microsoft.com/office/powerpoint/2012/main" userId="ЦНППМ PC3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DEF1"/>
    <a:srgbClr val="CCCCFF"/>
    <a:srgbClr val="2038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14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5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Средний процент выполнения работ педагогическими работниками и управленцами ОО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6B6-40B9-B1F3-363B60A6979F}"/>
              </c:ext>
            </c:extLst>
          </c:dPt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6B6-40B9-B1F3-363B60A6979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Лист1!$A$2:$A$20</c:f>
              <c:strCache>
                <c:ptCount val="19"/>
                <c:pt idx="0">
                  <c:v>Технология</c:v>
                </c:pt>
                <c:pt idx="1">
                  <c:v>Физика</c:v>
                </c:pt>
                <c:pt idx="2">
                  <c:v>Биология </c:v>
                </c:pt>
                <c:pt idx="3">
                  <c:v>Нач. классы</c:v>
                </c:pt>
                <c:pt idx="4">
                  <c:v>Музыка </c:v>
                </c:pt>
                <c:pt idx="5">
                  <c:v>География </c:v>
                </c:pt>
                <c:pt idx="6">
                  <c:v>Физкультура</c:v>
                </c:pt>
                <c:pt idx="7">
                  <c:v>Обществознание</c:v>
                </c:pt>
                <c:pt idx="8">
                  <c:v>Информатика</c:v>
                </c:pt>
                <c:pt idx="9">
                  <c:v>Руководители</c:v>
                </c:pt>
                <c:pt idx="10">
                  <c:v>ОБЗР</c:v>
                </c:pt>
                <c:pt idx="11">
                  <c:v>ИЗО</c:v>
                </c:pt>
                <c:pt idx="12">
                  <c:v>соц. педагог</c:v>
                </c:pt>
                <c:pt idx="13">
                  <c:v>Химия </c:v>
                </c:pt>
                <c:pt idx="14">
                  <c:v>Русский язык </c:v>
                </c:pt>
                <c:pt idx="15">
                  <c:v>Иностр. яз.</c:v>
                </c:pt>
                <c:pt idx="16">
                  <c:v>Литература </c:v>
                </c:pt>
                <c:pt idx="17">
                  <c:v>История</c:v>
                </c:pt>
                <c:pt idx="18">
                  <c:v>Математика </c:v>
                </c:pt>
              </c:strCache>
            </c:strRef>
          </c:cat>
          <c:val>
            <c:numRef>
              <c:f>Лист1!$B$2:$B$20</c:f>
              <c:numCache>
                <c:formatCode>0%</c:formatCode>
                <c:ptCount val="19"/>
                <c:pt idx="0">
                  <c:v>0.5</c:v>
                </c:pt>
                <c:pt idx="1">
                  <c:v>0.6</c:v>
                </c:pt>
                <c:pt idx="2">
                  <c:v>0.62</c:v>
                </c:pt>
                <c:pt idx="3">
                  <c:v>0.64</c:v>
                </c:pt>
                <c:pt idx="4">
                  <c:v>0.65</c:v>
                </c:pt>
                <c:pt idx="5">
                  <c:v>0.65</c:v>
                </c:pt>
                <c:pt idx="6">
                  <c:v>0.66</c:v>
                </c:pt>
                <c:pt idx="7">
                  <c:v>0.66</c:v>
                </c:pt>
                <c:pt idx="8">
                  <c:v>0.67</c:v>
                </c:pt>
                <c:pt idx="9">
                  <c:v>0.67</c:v>
                </c:pt>
                <c:pt idx="10">
                  <c:v>0.68</c:v>
                </c:pt>
                <c:pt idx="11">
                  <c:v>0.68</c:v>
                </c:pt>
                <c:pt idx="12">
                  <c:v>0.69</c:v>
                </c:pt>
                <c:pt idx="13">
                  <c:v>0.69</c:v>
                </c:pt>
                <c:pt idx="14">
                  <c:v>0.7</c:v>
                </c:pt>
                <c:pt idx="15">
                  <c:v>0.73</c:v>
                </c:pt>
                <c:pt idx="16">
                  <c:v>0.73</c:v>
                </c:pt>
                <c:pt idx="17">
                  <c:v>0.74</c:v>
                </c:pt>
                <c:pt idx="18">
                  <c:v>0.75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6B6-40B9-B1F3-363B60A697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84625744"/>
        <c:axId val="618481656"/>
      </c:barChart>
      <c:catAx>
        <c:axId val="4846257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18481656"/>
        <c:crosses val="autoZero"/>
        <c:auto val="1"/>
        <c:lblAlgn val="ctr"/>
        <c:lblOffset val="100"/>
        <c:noMultiLvlLbl val="0"/>
      </c:catAx>
      <c:valAx>
        <c:axId val="6184816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84625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000"/>
              <a:t>Распределение результатов участников диагностики по</a:t>
            </a:r>
            <a:r>
              <a:rPr lang="ru-RU" sz="1000" baseline="0"/>
              <a:t> </a:t>
            </a:r>
            <a:r>
              <a:rPr lang="ru-RU" sz="1000"/>
              <a:t>дефицитарным уровням профессиональных компетенций, %</a:t>
            </a:r>
          </a:p>
        </c:rich>
      </c:tx>
      <c:layout>
        <c:manualLayout>
          <c:xMode val="edge"/>
          <c:yMode val="edge"/>
          <c:x val="0.19042273230435056"/>
          <c:y val="1.2531884218698016E-3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C9B-449A-8DE3-5194BC66036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C9B-449A-8DE3-5194BC660368}"/>
              </c:ext>
            </c:extLst>
          </c:dPt>
          <c:dPt>
            <c:idx val="2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BC9B-449A-8DE3-5194BC66036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BC9B-449A-8DE3-5194BC660368}"/>
              </c:ext>
            </c:extLst>
          </c:dPt>
          <c:dLbls>
            <c:dLbl>
              <c:idx val="0"/>
              <c:layout>
                <c:manualLayout>
                  <c:x val="5.0839964633068079E-2"/>
                  <c:y val="5.8685446009389665E-2"/>
                </c:manualLayout>
              </c:layout>
              <c:spPr>
                <a:solidFill>
                  <a:sysClr val="window" lastClr="FFFFFF"/>
                </a:solidFill>
                <a:ln>
                  <a:solidFill>
                    <a:sysClr val="windowText" lastClr="000000">
                      <a:lumMod val="25000"/>
                      <a:lumOff val="75000"/>
                    </a:sys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</c15:spPr>
                  <c15:layout>
                    <c:manualLayout>
                      <c:w val="0.22925047167512549"/>
                      <c:h val="0.157692260298448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BC9B-449A-8DE3-5194BC660368}"/>
                </c:ext>
              </c:extLst>
            </c:dLbl>
            <c:dLbl>
              <c:idx val="1"/>
              <c:layout>
                <c:manualLayout>
                  <c:x val="5.7471264367816091E-2"/>
                  <c:y val="-8.215962441314568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C9B-449A-8DE3-5194BC660368}"/>
                </c:ext>
              </c:extLst>
            </c:dLbl>
            <c:dLbl>
              <c:idx val="2"/>
              <c:layout>
                <c:manualLayout>
                  <c:x val="-3.0946065428824051E-2"/>
                  <c:y val="3.9123630672926448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C9B-449A-8DE3-5194BC660368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</c15:spPr>
              </c:ext>
            </c:extLst>
          </c:dLbls>
          <c:cat>
            <c:strRef>
              <c:f>Лист1!$A$2:$A$5</c:f>
              <c:strCache>
                <c:ptCount val="3"/>
                <c:pt idx="0">
                  <c:v>миним деф. ур.</c:v>
                </c:pt>
                <c:pt idx="1">
                  <c:v>ср. деф.ур.</c:v>
                </c:pt>
                <c:pt idx="2">
                  <c:v>выс. деф.ур.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13.2</c:v>
                </c:pt>
                <c:pt idx="1">
                  <c:v>61</c:v>
                </c:pt>
                <c:pt idx="2">
                  <c:v>26.2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C9B-449A-8DE3-5194BC66036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BC9B-449A-8DE3-5194BC66036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BC9B-449A-8DE3-5194BC66036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E-BC9B-449A-8DE3-5194BC66036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0-BC9B-449A-8DE3-5194BC660368}"/>
              </c:ext>
            </c:extLst>
          </c:dPt>
          <c:cat>
            <c:strRef>
              <c:f>Лист1!$A$2:$A$5</c:f>
              <c:strCache>
                <c:ptCount val="3"/>
                <c:pt idx="0">
                  <c:v>миним деф. ур.</c:v>
                </c:pt>
                <c:pt idx="1">
                  <c:v>ср. деф.ур.</c:v>
                </c:pt>
                <c:pt idx="2">
                  <c:v>выс. деф.ур.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11-BC9B-449A-8DE3-5194BC660368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Столбец3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BC9B-449A-8DE3-5194BC66036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BC9B-449A-8DE3-5194BC66036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BC9B-449A-8DE3-5194BC66036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BC9B-449A-8DE3-5194BC660368}"/>
              </c:ext>
            </c:extLst>
          </c:dPt>
          <c:cat>
            <c:strRef>
              <c:f>Лист1!$A$2:$A$5</c:f>
              <c:strCache>
                <c:ptCount val="3"/>
                <c:pt idx="0">
                  <c:v>миним деф. ур.</c:v>
                </c:pt>
                <c:pt idx="1">
                  <c:v>ср. деф.ур.</c:v>
                </c:pt>
                <c:pt idx="2">
                  <c:v>выс. деф.ур.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1A-BC9B-449A-8DE3-5194BC6603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000"/>
              <a:t>Распределение результатов участников диагностики по</a:t>
            </a:r>
            <a:r>
              <a:rPr lang="ru-RU" sz="1000" baseline="0"/>
              <a:t> </a:t>
            </a:r>
            <a:r>
              <a:rPr lang="ru-RU" sz="1000"/>
              <a:t>дефицитарным уровням профессиональных компетенций, %</a:t>
            </a:r>
          </a:p>
        </c:rich>
      </c:tx>
      <c:layout>
        <c:manualLayout>
          <c:xMode val="edge"/>
          <c:yMode val="edge"/>
          <c:x val="0.18659138961796476"/>
          <c:y val="1.5873015873015883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13D-4692-A356-374990EC3A9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13D-4692-A356-374990EC3A96}"/>
              </c:ext>
            </c:extLst>
          </c:dPt>
          <c:dPt>
            <c:idx val="2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13D-4692-A356-374990EC3A9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813D-4692-A356-374990EC3A96}"/>
              </c:ext>
            </c:extLst>
          </c:dPt>
          <c:dLbls>
            <c:dLbl>
              <c:idx val="0"/>
              <c:layout>
                <c:manualLayout>
                  <c:x val="1.6142367797245684E-2"/>
                  <c:y val="4.3035993740219089E-2"/>
                </c:manualLayout>
              </c:layout>
              <c:spPr>
                <a:solidFill>
                  <a:sysClr val="window" lastClr="FFFFFF"/>
                </a:solidFill>
                <a:ln>
                  <a:solidFill>
                    <a:sysClr val="windowText" lastClr="000000">
                      <a:lumMod val="25000"/>
                      <a:lumOff val="75000"/>
                    </a:sys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</c15:spPr>
                  <c15:layout>
                    <c:manualLayout>
                      <c:w val="0.18908981716268516"/>
                      <c:h val="0.1498675341638633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813D-4692-A356-374990EC3A96}"/>
                </c:ext>
              </c:extLst>
            </c:dLbl>
            <c:dLbl>
              <c:idx val="2"/>
              <c:layout>
                <c:manualLayout>
                  <c:x val="-8.0710250201775618E-3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13D-4692-A356-374990EC3A96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13D-4692-A356-374990EC3A96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</c15:spPr>
              </c:ext>
            </c:extLst>
          </c:dLbls>
          <c:cat>
            <c:strRef>
              <c:f>Лист1!$A$2:$A$5</c:f>
              <c:strCache>
                <c:ptCount val="3"/>
                <c:pt idx="0">
                  <c:v>миним деф. ур.</c:v>
                </c:pt>
                <c:pt idx="1">
                  <c:v>ср. деф.ур.</c:v>
                </c:pt>
                <c:pt idx="2">
                  <c:v>выс. деф.ур.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9.5</c:v>
                </c:pt>
                <c:pt idx="1">
                  <c:v>52</c:v>
                </c:pt>
                <c:pt idx="2">
                  <c:v>38.4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13D-4692-A356-374990EC3A9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813D-4692-A356-374990EC3A9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813D-4692-A356-374990EC3A9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E-813D-4692-A356-374990EC3A9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0-813D-4692-A356-374990EC3A96}"/>
              </c:ext>
            </c:extLst>
          </c:dPt>
          <c:cat>
            <c:strRef>
              <c:f>Лист1!$A$2:$A$5</c:f>
              <c:strCache>
                <c:ptCount val="3"/>
                <c:pt idx="0">
                  <c:v>миним деф. ур.</c:v>
                </c:pt>
                <c:pt idx="1">
                  <c:v>ср. деф.ур.</c:v>
                </c:pt>
                <c:pt idx="2">
                  <c:v>выс. деф.ур.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11-813D-4692-A356-374990EC3A96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Столбец3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813D-4692-A356-374990EC3A9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813D-4692-A356-374990EC3A9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813D-4692-A356-374990EC3A9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813D-4692-A356-374990EC3A96}"/>
              </c:ext>
            </c:extLst>
          </c:dPt>
          <c:cat>
            <c:strRef>
              <c:f>Лист1!$A$2:$A$5</c:f>
              <c:strCache>
                <c:ptCount val="3"/>
                <c:pt idx="0">
                  <c:v>миним деф. ур.</c:v>
                </c:pt>
                <c:pt idx="1">
                  <c:v>ср. деф.ур.</c:v>
                </c:pt>
                <c:pt idx="2">
                  <c:v>выс. деф.ур.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1A-813D-4692-A356-374990EC3A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A796EADD-8E0E-47E7-BE48-10BCE829D894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23130" cy="492990"/>
          </a:xfrm>
          <a:prstGeom prst="rect">
            <a:avLst/>
          </a:prstGeom>
          <a:noFill/>
          <a:ln>
            <a:noFill/>
          </a:ln>
        </p:spPr>
        <p:txBody>
          <a:bodyPr vert="horz" wrap="none" lIns="81868" tIns="40929" rIns="81868" bIns="40929" anchor="t" anchorCtr="0" compatLnSpc="0">
            <a:noAutofit/>
          </a:bodyPr>
          <a:lstStyle/>
          <a:p>
            <a:pPr defTabSz="831738"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300">
              <a:solidFill>
                <a:srgbClr val="000000"/>
              </a:solidFill>
              <a:latin typeface="Source Sans Pro" pitchFamily="34"/>
              <a:ea typeface="Segoe UI" pitchFamily="2"/>
              <a:cs typeface="Carlito" pitchFamily="2"/>
            </a:endParaRP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A008201-0CD7-4E4B-B0C3-47D8528BF31B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3812607" y="0"/>
            <a:ext cx="2923130" cy="492990"/>
          </a:xfrm>
          <a:prstGeom prst="rect">
            <a:avLst/>
          </a:prstGeom>
          <a:noFill/>
          <a:ln>
            <a:noFill/>
          </a:ln>
        </p:spPr>
        <p:txBody>
          <a:bodyPr vert="horz" wrap="none" lIns="81868" tIns="40929" rIns="81868" bIns="40929" anchor="t" anchorCtr="0" compatLnSpc="0">
            <a:noAutofit/>
          </a:bodyPr>
          <a:lstStyle/>
          <a:p>
            <a:pPr algn="r" defTabSz="831738"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300">
              <a:solidFill>
                <a:srgbClr val="000000"/>
              </a:solidFill>
              <a:latin typeface="Source Sans Pro" pitchFamily="34"/>
              <a:ea typeface="Segoe UI" pitchFamily="2"/>
              <a:cs typeface="Carlito" pitchFamily="2"/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A174E37-4A5E-435C-B6B2-FAE171D33727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0" y="9373163"/>
            <a:ext cx="2923130" cy="492990"/>
          </a:xfrm>
          <a:prstGeom prst="rect">
            <a:avLst/>
          </a:prstGeom>
          <a:noFill/>
          <a:ln>
            <a:noFill/>
          </a:ln>
        </p:spPr>
        <p:txBody>
          <a:bodyPr vert="horz" wrap="none" lIns="81868" tIns="40929" rIns="81868" bIns="40929" anchor="b" anchorCtr="0" compatLnSpc="0">
            <a:noAutofit/>
          </a:bodyPr>
          <a:lstStyle/>
          <a:p>
            <a:pPr defTabSz="831738"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300">
              <a:solidFill>
                <a:srgbClr val="000000"/>
              </a:solidFill>
              <a:latin typeface="Source Sans Pro" pitchFamily="34"/>
              <a:ea typeface="Segoe UI" pitchFamily="2"/>
              <a:cs typeface="Carlito" pitchFamily="2"/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929F621-1F4F-471E-AC8F-676945C81D48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3812607" y="9373163"/>
            <a:ext cx="2923130" cy="492990"/>
          </a:xfrm>
          <a:prstGeom prst="rect">
            <a:avLst/>
          </a:prstGeom>
          <a:noFill/>
          <a:ln>
            <a:noFill/>
          </a:ln>
        </p:spPr>
        <p:txBody>
          <a:bodyPr vert="horz" wrap="none" lIns="81868" tIns="40929" rIns="81868" bIns="40929" anchor="b" anchorCtr="0" compatLnSpc="0">
            <a:noAutofit/>
          </a:bodyPr>
          <a:lstStyle/>
          <a:p>
            <a:pPr algn="r" defTabSz="831738"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70C38ED-2E2B-4377-9B81-D90EA1198B55}" type="slidenum">
              <a:pPr algn="r" defTabSz="831738">
                <a:defRPr sz="14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‹#›</a:t>
            </a:fld>
            <a:endParaRPr lang="ru-RU" sz="1300">
              <a:solidFill>
                <a:srgbClr val="000000"/>
              </a:solidFill>
              <a:latin typeface="Source Sans Pro" pitchFamily="34"/>
              <a:ea typeface="Segoe UI" pitchFamily="2"/>
              <a:cs typeface="Carlito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366414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59ECCB43-E766-4964-925C-D8585E88AD9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49300"/>
            <a:ext cx="4933950" cy="3700463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AF5915EF-A03F-449B-849D-8486D0497E10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73604" y="4686416"/>
            <a:ext cx="5388521" cy="44395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ru-RU"/>
          </a:p>
        </p:txBody>
      </p:sp>
      <p:sp>
        <p:nvSpPr>
          <p:cNvPr id="4" name="Верхний колонтитул 3">
            <a:extLst>
              <a:ext uri="{FF2B5EF4-FFF2-40B4-BE49-F238E27FC236}">
                <a16:creationId xmlns:a16="http://schemas.microsoft.com/office/drawing/2014/main" id="{A94A0FF8-3DCB-497D-A09F-9D8FBE842D6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23130" cy="49299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831738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300" b="1" i="0" u="none" strike="noStrike" kern="1200" cap="none" spc="0" baseline="0">
                <a:solidFill>
                  <a:srgbClr val="FFFFFF"/>
                </a:solidFill>
                <a:uFillTx/>
                <a:latin typeface="Source Sans Pro Black" pitchFamily="34"/>
                <a:ea typeface="Segoe UI" pitchFamily="2"/>
                <a:cs typeface="Carlito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7B472CA-FB88-4ED1-8F5E-7CFE899C70A5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12607" y="0"/>
            <a:ext cx="2923130" cy="49299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831738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300" b="1" i="0" u="none" strike="noStrike" kern="1200" cap="none" spc="0" baseline="0">
                <a:solidFill>
                  <a:srgbClr val="FFFFFF"/>
                </a:solidFill>
                <a:uFillTx/>
                <a:latin typeface="Source Sans Pro Black" pitchFamily="34"/>
                <a:ea typeface="Segoe UI" pitchFamily="2"/>
                <a:cs typeface="Carlito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DDF0BDB-F109-4854-B558-66F56388104A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9373163"/>
            <a:ext cx="2923130" cy="49299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831738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300" b="1" i="0" u="none" strike="noStrike" kern="1200" cap="none" spc="0" baseline="0">
                <a:solidFill>
                  <a:srgbClr val="FFFFFF"/>
                </a:solidFill>
                <a:uFillTx/>
                <a:latin typeface="Source Sans Pro Black" pitchFamily="34"/>
                <a:ea typeface="Segoe UI" pitchFamily="2"/>
                <a:cs typeface="Carlito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DB04312-6210-4198-9DDA-CDB5E179FA2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12607" y="9373163"/>
            <a:ext cx="2923130" cy="49299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831738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300" b="1" i="0" u="none" strike="noStrike" kern="1200" cap="none" spc="0" baseline="0">
                <a:solidFill>
                  <a:srgbClr val="FFFFFF"/>
                </a:solidFill>
                <a:uFillTx/>
                <a:latin typeface="Source Sans Pro Black" pitchFamily="34"/>
                <a:ea typeface="Segoe UI" pitchFamily="2"/>
                <a:cs typeface="Carlito" pitchFamily="2"/>
              </a:defRPr>
            </a:lvl1pPr>
          </a:lstStyle>
          <a:p>
            <a:pPr lvl="0"/>
            <a:fld id="{B78BC7F8-8D46-417E-BE95-B9764AB91361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2091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ru-RU" sz="2000" b="0" i="0" u="none" strike="noStrike" kern="1200" cap="none" spc="0" baseline="0">
        <a:solidFill>
          <a:srgbClr val="000000"/>
        </a:solidFill>
        <a:uFillTx/>
        <a:latin typeface="Source Sans Pro" pitchFamily="34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6">
            <a:extLst>
              <a:ext uri="{FF2B5EF4-FFF2-40B4-BE49-F238E27FC236}">
                <a16:creationId xmlns:a16="http://schemas.microsoft.com/office/drawing/2014/main" id="{21A3F171-E3EB-479F-B6F6-DDCF71ABB9A6}"/>
              </a:ext>
            </a:extLst>
          </p:cNvPr>
          <p:cNvSpPr txBox="1"/>
          <p:nvPr/>
        </p:nvSpPr>
        <p:spPr>
          <a:xfrm>
            <a:off x="3812607" y="9373163"/>
            <a:ext cx="2923130" cy="49299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algn="r" defTabSz="831738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97DD437-40BA-4C50-A39C-158867ACCA0C}" type="slidenum">
              <a:pPr algn="r" defTabSz="831738" hangingPunct="0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1</a:t>
            </a:fld>
            <a:endParaRPr lang="ru-RU" sz="1300" b="1">
              <a:solidFill>
                <a:srgbClr val="FFFFFF"/>
              </a:solidFill>
              <a:latin typeface="Source Sans Pro Black" pitchFamily="34"/>
              <a:ea typeface="Segoe UI" pitchFamily="2"/>
              <a:cs typeface="Carlito" pitchFamily="2"/>
            </a:endParaRPr>
          </a:p>
        </p:txBody>
      </p:sp>
      <p:sp>
        <p:nvSpPr>
          <p:cNvPr id="3" name="Образ слайда 1">
            <a:extLst>
              <a:ext uri="{FF2B5EF4-FFF2-40B4-BE49-F238E27FC236}">
                <a16:creationId xmlns:a16="http://schemas.microsoft.com/office/drawing/2014/main" id="{8F2072AF-A73F-42AB-B83D-38C58DAA08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00113" y="749300"/>
            <a:ext cx="4933950" cy="3700463"/>
          </a:xfrm>
          <a:solidFill>
            <a:srgbClr val="729FCF"/>
          </a:solidFill>
          <a:ln w="25402">
            <a:solidFill>
              <a:srgbClr val="3465A4"/>
            </a:solidFill>
            <a:prstDash val="solid"/>
          </a:ln>
        </p:spPr>
      </p:sp>
      <p:sp>
        <p:nvSpPr>
          <p:cNvPr id="4" name="Заметки 2">
            <a:extLst>
              <a:ext uri="{FF2B5EF4-FFF2-40B4-BE49-F238E27FC236}">
                <a16:creationId xmlns:a16="http://schemas.microsoft.com/office/drawing/2014/main" id="{DB27DC69-D5D3-4192-9ADA-B272099A13F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E46614-EED8-4140-9C00-DC5916C0BC63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Ctr="1"/>
          <a:lstStyle>
            <a:lvl1pPr algn="ctr">
              <a:defRPr sz="6000"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52741BC-F108-4C7B-ADDD-521E5C3A5D6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21ACB79-F3A5-4ABF-9817-A5AECB83F66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E5B86BE-FEEE-4BF3-BF11-CB27379B0B6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6F910EC-A9D2-4EB4-87E5-A1F9961D943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D709C19-FE52-4EBC-8ABE-EDC4CC23B397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5934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23AE88-9546-4CAE-8D0E-1C339D55BF6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3218488-EFD4-4AF0-B6D4-35667D8225DB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AAFFD62-531E-4AF6-BD7C-45DE77594DF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6A92A58-D5F4-4F16-8150-45BC747BD3B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CC3AE06-0C4B-416F-AED9-1512B1C6C83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487ADA5-0C40-40CF-9881-F90D97ADED0D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5986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1A724B3-6BF1-48C0-8473-64D54D0E2716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7380286" y="360365"/>
            <a:ext cx="2339977" cy="6299201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E642495-79CB-4EE9-9EE4-D92A2FE52B7C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360365" y="360365"/>
            <a:ext cx="6867528" cy="6299201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7D7DBD2-01C0-4DC8-B92B-30B0897B8C4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3BB2362-4239-4776-B256-8F090B2FAF9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53A0F3-BF7A-4091-B465-7785B14A10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4464BC9-B6C4-4145-9754-0FA8F88CE4CB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33489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B15250-441E-4656-BBB7-EFC89E686F23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Ctr="1"/>
          <a:lstStyle>
            <a:lvl1pPr algn="ctr">
              <a:defRPr sz="6000"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B16AE66-AC11-4A41-93B4-568AFE4FA9B0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9D77FD6-9933-4473-B55E-C35FD8C6AC5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52FFDF3-9EE8-483E-ADF2-94A34F3C69D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E226D65-13E1-4A7E-ADCB-5206E5E8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BD04742-9143-4D7F-89BA-78E8E75FF773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72793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CCD8DE-FCFB-4721-8978-1F62E0411CF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830AEC-0D49-4AA3-B078-98A172CE0A6F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61A5248-4667-4840-A41A-CDFCDE1A104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BB8526E-5BE4-4FF1-83A7-48077E86037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F5E6426-D6EC-4C34-80B2-1013F177EC7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38B4B76-FD24-4316-A1EB-F1FAC0411EA5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87349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F49CFF-6D81-42FA-A72B-686383BBF66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/>
          <a:lstStyle>
            <a:lvl1pPr>
              <a:defRPr sz="6000"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C65DF2E-268E-4428-A708-93632930CB0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6F2A459-FB69-4EF4-899A-9B756FFA766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6080B74-6805-41AD-A7DF-E05FBCE85D7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5BC413F-78B4-4761-A36B-ECE7D6A401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51B08F5-B0B8-4E0A-8091-E12AAFEB429A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96342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1DE846-24CA-486E-998B-B6F9E951F7D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B3253BD-7B27-4105-891B-E12635D2D5C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39752" y="4679954"/>
            <a:ext cx="4513258" cy="251936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EB680A6-FA0F-4A5E-8F0A-0F2B5380A49C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5205414" y="4679954"/>
            <a:ext cx="4514850" cy="251936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05F93A-8D03-40D9-BABC-7C25C281C41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09748E0-7849-424E-9394-14561850E3C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3BC6E64-47FB-4491-AE78-8945FE8D86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213B27A-D534-4246-B334-E4134322DDA3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31508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1998AF-E2B2-4969-AC99-17D683878B4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A218A6B-CBE3-43CC-97BB-509BDB0328C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77246F9-15F8-4A8E-B42E-1A73D9D324AE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6122471-D59A-461B-853C-F9A367BB76AE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260E2EF-ED8E-4F66-9E09-23629ACB6D9C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EC291D6-EE39-4F29-AAE4-05C59F7E585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ACD6957-7308-409E-8939-D585957D6A9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BD7EDD5-5D8A-49B8-83BD-E67A620BDCF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A7045C0-810F-43FB-81BF-D6AE59E4CD4F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15290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627D7F-84FD-4A22-BFD4-044BD922CC9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D9F8524-2E77-4731-8DC3-F54B14C2409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BB3EAA2-B0F3-4878-806C-96B5AC14716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A1B48F9-4270-431A-877E-A1D33CA2C1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43F3F01-DF91-40CE-B601-F05BA4AC8A9B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80847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165F499-A145-4AD1-A7E6-7A9D90C9049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247D440-B080-4B5D-8A49-ED7CADACA73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2CEF13A-385A-4638-9B5F-703916172E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B8A44F8-5198-4274-AC57-862DFC73E0C3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6481639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1B13E6-7095-4C04-AD1B-41BA9418B14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82342BC-A36F-468C-A582-2381A84BAE5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9742154-3F00-47E7-832B-3DB7FF8C8E5A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1B37476-C197-4889-A7E0-DFF2B7BF71D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4F6C4CF-203F-4F98-B3EB-5DE8A58E1DC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EBB158B-4204-4E03-8A8B-4596D39222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575C564-5117-4933-881B-902140E16644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3939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74B84E-F0B6-4451-90CE-5278B4E8E56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E90EFAE-65D1-49EE-83F7-C4B07C9FDF4C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4324E70-4F54-4E0F-B3C1-43B881C5E62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AF0E6C4-742F-4631-AB60-00B6792F258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04EA365-1631-4051-A20F-08FAFD73DCF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1EB4BAA-85E4-4342-AFDC-3C1DA5E236BC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5149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17943B-1042-4D51-8952-F0E61F087C2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DE5FF93-9585-468B-A3FF-B59BE6AE8DCB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 sz="3200"/>
            </a:lvl1pPr>
          </a:lstStyle>
          <a:p>
            <a:pPr lvl="0"/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8483DF1-D850-42F5-A385-E97325B541D5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57A6A98-D67C-42EC-BFD2-8281E58D482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FAFD7CA-5F35-4CED-A636-38ECE30366B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D5AD9E1-7405-4DC1-91DC-85DB6502DE0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C15B86F-9341-4801-B737-BF775AB30309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55348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5D04A0-2031-4C94-9EEE-0F9EF7FB20D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8B638D9-DAD4-43EE-ADF9-53CE1618E516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7422FF-933F-41ED-A8CC-09CCA13BDAB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DFDDD13-084F-494A-A9C6-F960D2AC769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B578D94-EBBF-4510-B542-E1B78C3106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BFA4D62-C69D-4194-B9FB-67A35E4B7D3E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90529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77863D8-F924-4801-B44D-1E95EAD966EB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7380286" y="3330573"/>
            <a:ext cx="2339977" cy="38687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D99CE3F-04BB-43B7-B89F-85D36584F4E3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360365" y="3330573"/>
            <a:ext cx="6867528" cy="38687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FD72B57-CFAD-452A-9A88-5A035FE6743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BA40841-952B-49AD-9D9E-C4C17D0C246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1D61E54-CAA1-4326-8351-D385D344C4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4E73B67-9C6A-4442-84CD-E6552FF21C31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6649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58324B-4728-45FF-81CA-D9A9A9D2347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/>
          <a:lstStyle>
            <a:lvl1pPr>
              <a:defRPr sz="6000"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F989807-8CB4-4AE5-A5CB-24C1DA701EB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0DCA30E-ED23-4732-A0BE-29794757B45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1612757-45B5-4058-9E80-9EDBC343AF9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436FB28-6C10-48AB-946D-1AF4972EA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035B92A-92BC-493F-A9B7-8623B0C6C704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8355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04D88A-FA2E-4779-B314-4E29B0F5854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B4D8DFD-FE9B-4407-9FB7-89BA767AE633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60365" y="1979611"/>
            <a:ext cx="4513258" cy="467995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F14D109-101C-446E-950A-832E305496DF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5026027" y="1979611"/>
            <a:ext cx="4513258" cy="467995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4FDE630-078D-4081-9300-FAC7FA28944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07A5C41-EDB9-467F-A714-6A783E73C06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39EDC2B-E747-4344-AF26-25CDDF8BD35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0EBA80B-9070-4808-9540-A2150D749455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7822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66469B-F443-4113-B2A6-FF16C3E7AF2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CF32064-ADFF-428F-B0ED-8CC35045EE6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CF62316-ACDB-445B-A510-16CB0FB4069C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DF2EEC9-A37D-4A16-AD2E-31DB567C47AD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0B40FD1-F4A2-44F2-865A-1A34E27B15C4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A4740CB-B622-4F54-B592-50D60C601A3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172ECA3-D2B0-4B77-B2FD-6BDB9E4B71F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8A65AB5-1EDB-46C1-A3DD-0F0F67A1D56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377B613-410C-48D0-8818-0A02D4E0E26A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2517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5CCE9E-656B-49D2-A53D-CF899B284A7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4749E87-BB60-45BC-B228-0FF2F89FA7C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B496DD2-E069-4D25-A1D8-A90BB8A15F2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C06D02C-33A9-45C8-930D-972F2A3CBC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F3B21C3-2540-4C25-98B4-33E8DB0820CA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2874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BCEEE97-C1A8-4607-BDF3-1AE78AE68D0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09197EC-BAE8-4EBE-BE5A-9DF6407FCF9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6ECFB8C-A309-455C-BEB1-D9473E10A5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2F48C69-2F18-4585-8C9D-B0B75312D855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739112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D479A7-3943-44B4-AAC5-221AF73C1F3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83406A-C71F-474B-BFE7-CB16AD70CF1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73694AD-9AE4-4746-BCA5-37A41EA9A921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4AEAF48-0990-4C40-83F3-1D74EED161B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D31D66E-DE05-4C84-A9E0-DA3AAB3B0ED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D4E0C51-B0C2-4913-B2AF-0323569493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00744B7-9A4E-4CDC-BA5F-BA49D267B0B7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9971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D75AC9-13FF-48F8-8A95-418C0301E7E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3312CB1-534A-4739-9E16-87DEC9791DB4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 sz="3200"/>
            </a:lvl1pPr>
          </a:lstStyle>
          <a:p>
            <a:pPr lvl="0"/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8B2D47D-D1F0-4FC2-ACA9-5535672F0CC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6218C37-1E22-4A00-B333-FE2CCB6D95B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1605D24-FD67-4169-A0A0-9FA32CE392D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BE9F39B-3D38-45D5-A76B-FADC7C6841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2E3F048-978E-4469-8D8E-28A36048C4AD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898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лилиния: фигура 1">
            <a:extLst>
              <a:ext uri="{FF2B5EF4-FFF2-40B4-BE49-F238E27FC236}">
                <a16:creationId xmlns:a16="http://schemas.microsoft.com/office/drawing/2014/main" id="{83517AAC-0E32-4164-9872-242E2704EA6C}"/>
              </a:ext>
            </a:extLst>
          </p:cNvPr>
          <p:cNvSpPr/>
          <p:nvPr/>
        </p:nvSpPr>
        <p:spPr>
          <a:xfrm>
            <a:off x="0" y="179999"/>
            <a:ext cx="9719998" cy="1259997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solidFill>
            <a:srgbClr val="E74C3C"/>
          </a:solidFill>
          <a:ln cap="flat">
            <a:noFill/>
            <a:prstDash val="solid"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1" i="0" u="none" strike="noStrike" kern="1200" cap="none" spc="0" baseline="0">
              <a:solidFill>
                <a:srgbClr val="FFFFFF"/>
              </a:solidFill>
              <a:uFillTx/>
              <a:latin typeface="Source Sans Pro Black" pitchFamily="34"/>
              <a:ea typeface="Segoe UI" pitchFamily="2"/>
              <a:cs typeface="Carlito" pitchFamily="2"/>
            </a:endParaRPr>
          </a:p>
        </p:txBody>
      </p:sp>
      <p:sp>
        <p:nvSpPr>
          <p:cNvPr id="3" name="Полилиния: фигура 2">
            <a:extLst>
              <a:ext uri="{FF2B5EF4-FFF2-40B4-BE49-F238E27FC236}">
                <a16:creationId xmlns:a16="http://schemas.microsoft.com/office/drawing/2014/main" id="{AFBC6F0B-05C1-466A-90D1-96B7648D7E6B}"/>
              </a:ext>
            </a:extLst>
          </p:cNvPr>
          <p:cNvSpPr/>
          <p:nvPr/>
        </p:nvSpPr>
        <p:spPr>
          <a:xfrm>
            <a:off x="7560003" y="6839995"/>
            <a:ext cx="2520004" cy="539998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solidFill>
            <a:srgbClr val="E74C3C"/>
          </a:solidFill>
          <a:ln cap="flat">
            <a:noFill/>
            <a:prstDash val="solid"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1" i="0" u="none" strike="noStrike" kern="1200" cap="none" spc="0" baseline="0">
              <a:solidFill>
                <a:srgbClr val="FFFFFF"/>
              </a:solidFill>
              <a:uFillTx/>
              <a:latin typeface="Source Sans Pro Black" pitchFamily="34"/>
              <a:ea typeface="Segoe UI" pitchFamily="2"/>
              <a:cs typeface="Carlito" pitchFamily="2"/>
            </a:endParaRPr>
          </a:p>
        </p:txBody>
      </p:sp>
      <p:sp>
        <p:nvSpPr>
          <p:cNvPr id="4" name="Полилиния: фигура 3">
            <a:extLst>
              <a:ext uri="{FF2B5EF4-FFF2-40B4-BE49-F238E27FC236}">
                <a16:creationId xmlns:a16="http://schemas.microsoft.com/office/drawing/2014/main" id="{CA0D3C89-E993-4C6B-AE64-8F786299CF75}"/>
              </a:ext>
            </a:extLst>
          </p:cNvPr>
          <p:cNvSpPr/>
          <p:nvPr/>
        </p:nvSpPr>
        <p:spPr>
          <a:xfrm>
            <a:off x="899998" y="6839995"/>
            <a:ext cx="6479996" cy="539998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solidFill>
            <a:srgbClr val="BDC3C7"/>
          </a:solidFill>
          <a:ln cap="flat">
            <a:noFill/>
            <a:prstDash val="solid"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1" i="0" u="none" strike="noStrike" kern="1200" cap="none" spc="0" baseline="0">
              <a:solidFill>
                <a:srgbClr val="FFFFFF"/>
              </a:solidFill>
              <a:uFillTx/>
              <a:latin typeface="Source Sans Pro Black" pitchFamily="34"/>
              <a:ea typeface="Segoe UI" pitchFamily="2"/>
              <a:cs typeface="Carlito" pitchFamily="2"/>
            </a:endParaRPr>
          </a:p>
        </p:txBody>
      </p:sp>
      <p:sp>
        <p:nvSpPr>
          <p:cNvPr id="5" name="Полилиния: фигура 4">
            <a:extLst>
              <a:ext uri="{FF2B5EF4-FFF2-40B4-BE49-F238E27FC236}">
                <a16:creationId xmlns:a16="http://schemas.microsoft.com/office/drawing/2014/main" id="{21D9E923-3F11-444E-B84E-BE73A74A6BDD}"/>
              </a:ext>
            </a:extLst>
          </p:cNvPr>
          <p:cNvSpPr/>
          <p:nvPr/>
        </p:nvSpPr>
        <p:spPr>
          <a:xfrm>
            <a:off x="179999" y="6839995"/>
            <a:ext cx="539998" cy="539998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1" i="0" u="none" strike="noStrike" kern="1200" cap="none" spc="0" baseline="0">
              <a:solidFill>
                <a:srgbClr val="FFFFFF"/>
              </a:solidFill>
              <a:uFillTx/>
              <a:latin typeface="Source Sans Pro Black" pitchFamily="34"/>
              <a:ea typeface="Segoe UI" pitchFamily="2"/>
              <a:cs typeface="Carlito" pitchFamily="2"/>
            </a:endParaRPr>
          </a:p>
        </p:txBody>
      </p:sp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36F51FA5-E742-40B5-83A6-C39376B22FC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59999" y="359999"/>
            <a:ext cx="9359999" cy="89999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lvl="0"/>
            <a:endParaRPr lang="ru-RU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943B660E-AE3A-4C6C-BD6B-CE957D19AAD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59999" y="1979996"/>
            <a:ext cx="9179999" cy="46799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8" name="Дата 7">
            <a:extLst>
              <a:ext uri="{FF2B5EF4-FFF2-40B4-BE49-F238E27FC236}">
                <a16:creationId xmlns:a16="http://schemas.microsoft.com/office/drawing/2014/main" id="{EB812C6D-C295-49BE-9040-7B4BEADAB5E1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7560003" y="6839995"/>
            <a:ext cx="2340004" cy="52163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800" b="1" i="0" u="none" strike="noStrike" kern="1200" cap="none" spc="0" baseline="0">
                <a:solidFill>
                  <a:srgbClr val="FFFFFF"/>
                </a:solidFill>
                <a:uFillTx/>
                <a:latin typeface="Source Sans Pro Black" pitchFamily="34"/>
                <a:ea typeface="Segoe UI" pitchFamily="2"/>
                <a:cs typeface="Carlito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9" name="Нижний колонтитул 8">
            <a:extLst>
              <a:ext uri="{FF2B5EF4-FFF2-40B4-BE49-F238E27FC236}">
                <a16:creationId xmlns:a16="http://schemas.microsoft.com/office/drawing/2014/main" id="{B314C922-34FF-427D-BE49-7E05CC62C10F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1079997" y="6839995"/>
            <a:ext cx="3240002" cy="53999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>
            <a:lvl1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800" b="1" i="0" u="none" strike="noStrike" kern="1200" cap="none" spc="0" baseline="0">
                <a:solidFill>
                  <a:srgbClr val="FFFFFF"/>
                </a:solidFill>
                <a:uFillTx/>
                <a:latin typeface="Source Sans Pro Black" pitchFamily="34"/>
                <a:ea typeface="Segoe UI" pitchFamily="2"/>
                <a:cs typeface="Carlito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10" name="Номер слайда 9">
            <a:extLst>
              <a:ext uri="{FF2B5EF4-FFF2-40B4-BE49-F238E27FC236}">
                <a16:creationId xmlns:a16="http://schemas.microsoft.com/office/drawing/2014/main" id="{155E8B6B-7C0C-42ED-BF6E-59BF6282A99C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179999" y="6839995"/>
            <a:ext cx="539998" cy="539998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>
            <a:lvl1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800" b="1" i="0" u="none" strike="noStrike" kern="1200" cap="none" spc="0" baseline="0">
                <a:solidFill>
                  <a:srgbClr val="FFFFFF"/>
                </a:solidFill>
                <a:uFillTx/>
                <a:latin typeface="Source Sans Pro Black" pitchFamily="34"/>
                <a:ea typeface="Segoe UI" pitchFamily="2"/>
                <a:cs typeface="Carlito" pitchFamily="2"/>
              </a:defRPr>
            </a:lvl1pPr>
          </a:lstStyle>
          <a:p>
            <a:pPr lvl="0"/>
            <a:fld id="{1289891F-8CAA-40AC-B5E1-B3884F25AB2D}" type="slidenum"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ru-RU" sz="3200" b="1" i="0" u="none" strike="noStrike" kern="1200" cap="none" spc="0" baseline="0">
          <a:solidFill>
            <a:srgbClr val="FFFFFF"/>
          </a:solidFill>
          <a:uFillTx/>
          <a:latin typeface="Source Sans Pro Black" pitchFamily="34"/>
        </a:defRPr>
      </a:lvl1pPr>
    </p:titleStyle>
    <p:bodyStyle>
      <a:lvl1pPr marL="0" marR="0" lvl="0" indent="0" defTabSz="914400" rtl="0" fontAlgn="auto" hangingPunct="1">
        <a:lnSpc>
          <a:spcPct val="100000"/>
        </a:lnSpc>
        <a:spcBef>
          <a:spcPts val="0"/>
        </a:spcBef>
        <a:spcAft>
          <a:spcPts val="1140"/>
        </a:spcAft>
        <a:buNone/>
        <a:tabLst/>
        <a:defRPr lang="ru-RU" sz="2600" b="1" i="0" u="none" strike="noStrike" kern="1200" cap="none" spc="0" baseline="0">
          <a:solidFill>
            <a:srgbClr val="1C1C1C"/>
          </a:solidFill>
          <a:uFillTx/>
          <a:latin typeface="Source Sans Pro Semibold" pitchFamily="34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ru-RU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ru-RU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ru-RU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ru-RU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лилиния: фигура 1">
            <a:extLst>
              <a:ext uri="{FF2B5EF4-FFF2-40B4-BE49-F238E27FC236}">
                <a16:creationId xmlns:a16="http://schemas.microsoft.com/office/drawing/2014/main" id="{4B7F936A-E8E6-4042-A3DA-4BCC5E83FC00}"/>
              </a:ext>
            </a:extLst>
          </p:cNvPr>
          <p:cNvSpPr/>
          <p:nvPr/>
        </p:nvSpPr>
        <p:spPr>
          <a:xfrm>
            <a:off x="0" y="3149998"/>
            <a:ext cx="9719998" cy="1259997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solidFill>
            <a:srgbClr val="E74C3C"/>
          </a:solidFill>
          <a:ln cap="flat">
            <a:noFill/>
            <a:prstDash val="solid"/>
          </a:ln>
        </p:spPr>
        <p:txBody>
          <a:bodyPr vert="horz" wrap="none" lIns="90004" tIns="44997" rIns="90004" bIns="44997" anchor="ctr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1200" cap="none" spc="0" baseline="0">
              <a:solidFill>
                <a:srgbClr val="000000"/>
              </a:solidFill>
              <a:uFillTx/>
              <a:latin typeface="Source Sans Pro" pitchFamily="34"/>
              <a:ea typeface="Segoe UI" pitchFamily="2"/>
              <a:cs typeface="Carlito" pitchFamily="2"/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E29CE8CB-3957-4BDE-AFEC-FEDB87A4785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59999" y="3329997"/>
            <a:ext cx="9359999" cy="89999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lvl="0"/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1B6AA1F-F032-40D8-8629-248EAA56EE0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39998" y="4679999"/>
            <a:ext cx="9179999" cy="252000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6DCA92F-A19B-4FD6-A706-FDC90AE140C3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7560003" y="6839995"/>
            <a:ext cx="2340004" cy="53999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800" b="1" i="0" u="none" strike="noStrike" kern="1200" cap="none" spc="0" baseline="0">
                <a:solidFill>
                  <a:srgbClr val="E74C3C"/>
                </a:solidFill>
                <a:uFillTx/>
                <a:latin typeface="Source Sans Pro Black" pitchFamily="34"/>
                <a:ea typeface="Segoe UI" pitchFamily="2"/>
                <a:cs typeface="Carlito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9A5AAD8-EBF4-42BC-BA0B-ECD11A69996D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1079997" y="6839995"/>
            <a:ext cx="3240002" cy="53999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>
            <a:lvl1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800" b="1" i="0" u="none" strike="noStrike" kern="1200" cap="none" spc="0" baseline="0">
                <a:solidFill>
                  <a:srgbClr val="E74C3C"/>
                </a:solidFill>
                <a:uFillTx/>
                <a:latin typeface="Source Sans Pro Black" pitchFamily="34"/>
                <a:ea typeface="Segoe UI" pitchFamily="2"/>
                <a:cs typeface="Carlito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79A0D5D-8E44-4C84-AC0D-EAB495C17C44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179999" y="6839995"/>
            <a:ext cx="539998" cy="53999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800" b="1" i="0" u="none" strike="noStrike" kern="1200" cap="none" spc="0" baseline="0">
                <a:solidFill>
                  <a:srgbClr val="E74C3C"/>
                </a:solidFill>
                <a:uFillTx/>
                <a:latin typeface="Source Sans Pro Black" pitchFamily="34"/>
                <a:ea typeface="Segoe UI" pitchFamily="2"/>
                <a:cs typeface="Carlito" pitchFamily="2"/>
              </a:defRPr>
            </a:lvl1pPr>
          </a:lstStyle>
          <a:p>
            <a:pPr lvl="0"/>
            <a:fld id="{B34ACDEF-9803-4982-A125-0B53847E7F1F}" type="slidenum"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ru-RU" sz="3200" b="1" i="0" u="none" strike="noStrike" kern="1200" cap="none" spc="0" baseline="0">
          <a:solidFill>
            <a:srgbClr val="FFFFFF"/>
          </a:solidFill>
          <a:uFillTx/>
          <a:latin typeface="Source Sans Pro Black" pitchFamily="34"/>
        </a:defRPr>
      </a:lvl1pPr>
    </p:titleStyle>
    <p:bodyStyle>
      <a:lvl1pPr marL="0" marR="0" lvl="0" indent="0" defTabSz="914400" rtl="0" fontAlgn="auto" hangingPunct="1">
        <a:lnSpc>
          <a:spcPct val="100000"/>
        </a:lnSpc>
        <a:spcBef>
          <a:spcPts val="0"/>
        </a:spcBef>
        <a:spcAft>
          <a:spcPts val="1140"/>
        </a:spcAft>
        <a:buNone/>
        <a:tabLst/>
        <a:defRPr lang="ru-RU" sz="2600" b="1" i="0" u="none" strike="noStrike" kern="1200" cap="none" spc="0" baseline="0">
          <a:solidFill>
            <a:srgbClr val="1C1C1C"/>
          </a:solidFill>
          <a:uFillTx/>
          <a:latin typeface="Source Sans Pro Semibold" pitchFamily="34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ru-RU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ru-RU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ru-RU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ru-RU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.png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337102-9B4F-49AE-8A27-82B350E9AD9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35961" y="2899064"/>
            <a:ext cx="9584037" cy="1413056"/>
          </a:xfrm>
        </p:spPr>
        <p:txBody>
          <a:bodyPr/>
          <a:lstStyle/>
          <a:p>
            <a:pPr lvl="0" algn="ctr"/>
            <a:b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Инструктивно-методическое  заседание № 3</a:t>
            </a:r>
            <a:b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Регионального методического актива </a:t>
            </a:r>
            <a:b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«Итоги диагностики – 2025. Отчёт о работе РМА»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9F7F953-0057-42C4-A13E-8317395FE161}"/>
              </a:ext>
            </a:extLst>
          </p:cNvPr>
          <p:cNvSpPr txBox="1">
            <a:spLocks noGrp="1"/>
          </p:cNvSpPr>
          <p:nvPr>
            <p:ph type="subTitle" idx="4294967295"/>
          </p:nvPr>
        </p:nvSpPr>
        <p:spPr>
          <a:xfrm>
            <a:off x="135961" y="4418240"/>
            <a:ext cx="9269685" cy="2520004"/>
          </a:xfrm>
        </p:spPr>
        <p:txBody>
          <a:bodyPr>
            <a:noAutofit/>
          </a:bodyPr>
          <a:lstStyle/>
          <a:p>
            <a:pPr lvl="0" algn="l"/>
            <a:endParaRPr lang="ru-RU" sz="2200" b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endParaRPr lang="ru-RU" sz="2200" b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endParaRPr lang="ru-RU" sz="2200" b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ru-RU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Севастополь </a:t>
            </a:r>
          </a:p>
          <a:p>
            <a:pPr lvl="0" algn="ctr"/>
            <a:r>
              <a:rPr lang="ru-RU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май 2026 года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1904" y="289141"/>
            <a:ext cx="2269360" cy="126949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9436" y="1444335"/>
            <a:ext cx="1111828" cy="405247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046" y="320524"/>
            <a:ext cx="2971800" cy="1280671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A621124A-2C65-446E-9F58-77665822861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405646" y="3221182"/>
            <a:ext cx="628704" cy="109093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F9580DF-5090-4DB6-9ECE-D0DFE7ED295E}"/>
              </a:ext>
            </a:extLst>
          </p:cNvPr>
          <p:cNvSpPr txBox="1"/>
          <p:nvPr/>
        </p:nvSpPr>
        <p:spPr>
          <a:xfrm>
            <a:off x="0" y="114300"/>
            <a:ext cx="957002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3200" b="1" dirty="0">
              <a:solidFill>
                <a:schemeClr val="bg1"/>
              </a:solidFill>
            </a:endParaRPr>
          </a:p>
          <a:p>
            <a:pPr algn="ctr"/>
            <a:r>
              <a:rPr lang="ru-RU" sz="3200" b="1" dirty="0">
                <a:solidFill>
                  <a:schemeClr val="bg1"/>
                </a:solidFill>
              </a:rPr>
              <a:t>Результаты  работы в 2025-2026 учебном году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F923E64-5E07-4252-803A-9448D3F6011F}"/>
              </a:ext>
            </a:extLst>
          </p:cNvPr>
          <p:cNvSpPr txBox="1"/>
          <p:nvPr/>
        </p:nvSpPr>
        <p:spPr>
          <a:xfrm>
            <a:off x="488373" y="1683327"/>
            <a:ext cx="9154392" cy="46198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  <a:p>
            <a:pPr marL="342900" lvl="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ru-RU" sz="2800" dirty="0">
                <a:ea typeface="Calibri" panose="020F0502020204030204" pitchFamily="34" charset="0"/>
                <a:cs typeface="Times New Roman" panose="02020603050405020304" pitchFamily="18" charset="0"/>
              </a:rPr>
              <a:t>Не зарегистрированы в цифровом кабинете  2 методиста</a:t>
            </a:r>
            <a:r>
              <a:rPr lang="ru-RU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342900" lvl="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ru-RU" sz="2800" dirty="0">
                <a:ea typeface="Calibri" panose="020F0502020204030204" pitchFamily="34" charset="0"/>
                <a:cs typeface="Times New Roman" panose="02020603050405020304" pitchFamily="18" charset="0"/>
              </a:rPr>
              <a:t>Составлены</a:t>
            </a:r>
            <a:r>
              <a:rPr lang="ru-RU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ИОМ:</a:t>
            </a:r>
          </a:p>
          <a:p>
            <a:pPr lvl="0">
              <a:lnSpc>
                <a:spcPct val="150000"/>
              </a:lnSpc>
            </a:pPr>
            <a:r>
              <a:rPr lang="ru-RU" sz="2800" dirty="0">
                <a:ea typeface="Calibri" panose="020F0502020204030204" pitchFamily="34" charset="0"/>
                <a:cs typeface="Times New Roman" panose="02020603050405020304" pitchFamily="18" charset="0"/>
              </a:rPr>
              <a:t>      в 2025 году – </a:t>
            </a:r>
            <a:r>
              <a:rPr lang="ru-RU" sz="2800" b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311</a:t>
            </a:r>
          </a:p>
          <a:p>
            <a:pPr lvl="0">
              <a:lnSpc>
                <a:spcPct val="150000"/>
              </a:lnSpc>
            </a:pPr>
            <a:r>
              <a:rPr lang="ru-RU" sz="2800" b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ru-RU" sz="2800" dirty="0">
                <a:ea typeface="Calibri" panose="020F0502020204030204" pitchFamily="34" charset="0"/>
                <a:cs typeface="Times New Roman" panose="02020603050405020304" pitchFamily="18" charset="0"/>
              </a:rPr>
              <a:t>в 2026 году – </a:t>
            </a:r>
            <a:r>
              <a:rPr lang="ru-RU" sz="2800" b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90</a:t>
            </a: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Реализованы - 119</a:t>
            </a:r>
            <a:endParaRPr lang="ru-RU" sz="28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9990291-3017-49D4-8161-ADC1F41DC4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5675" y="346485"/>
            <a:ext cx="628704" cy="1090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307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1F21DD-7024-4FB1-BC6B-E3A1941339B6}"/>
              </a:ext>
            </a:extLst>
          </p:cNvPr>
          <p:cNvSpPr txBox="1"/>
          <p:nvPr/>
        </p:nvSpPr>
        <p:spPr>
          <a:xfrm>
            <a:off x="498764" y="280555"/>
            <a:ext cx="910243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800" b="1" dirty="0">
              <a:solidFill>
                <a:schemeClr val="bg1"/>
              </a:solidFill>
            </a:endParaRPr>
          </a:p>
          <a:p>
            <a:pPr algn="ctr"/>
            <a:r>
              <a:rPr lang="ru-RU" sz="2800" b="1" dirty="0">
                <a:solidFill>
                  <a:schemeClr val="bg1"/>
                </a:solidFill>
              </a:rPr>
              <a:t>Диагностика - 2025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600AE40-A515-4D49-A376-14C0C71A86BB}"/>
              </a:ext>
            </a:extLst>
          </p:cNvPr>
          <p:cNvSpPr txBox="1"/>
          <p:nvPr/>
        </p:nvSpPr>
        <p:spPr>
          <a:xfrm>
            <a:off x="820882" y="2005445"/>
            <a:ext cx="8572500" cy="3257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800" dirty="0"/>
              <a:t>Проведение диагностики: </a:t>
            </a:r>
            <a:r>
              <a:rPr lang="ru-RU" sz="2400" b="1" dirty="0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с 11.12.2025 по 28.01.2026</a:t>
            </a:r>
            <a:endParaRPr lang="ru-RU" sz="2400" b="1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/>
              <a:t>Аналитические данные от </a:t>
            </a:r>
            <a:r>
              <a:rPr lang="ru-RU" sz="2800" dirty="0" err="1"/>
              <a:t>ФизиконЛаб</a:t>
            </a:r>
            <a:r>
              <a:rPr lang="ru-RU" sz="2800" dirty="0"/>
              <a:t>  (общие данные для планирования работы методистов; данные личного кабинета для составления ИОМ)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800" dirty="0"/>
              <a:t>Составление ИОМ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800" dirty="0"/>
              <a:t>Запись составленных ИОМ в реестр - 2026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173E6FF-A608-47CA-8101-2391DAC077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60173" y="303282"/>
            <a:ext cx="628704" cy="1090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771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97B0B2-104D-4E87-9FA1-A2C16C3AEA5D}"/>
              </a:ext>
            </a:extLst>
          </p:cNvPr>
          <p:cNvSpPr txBox="1">
            <a:spLocks/>
          </p:cNvSpPr>
          <p:nvPr/>
        </p:nvSpPr>
        <p:spPr>
          <a:xfrm>
            <a:off x="0" y="172964"/>
            <a:ext cx="9719999" cy="89999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3200" b="1" i="0" u="none" strike="noStrike" kern="1200" cap="none" spc="0" baseline="0">
                <a:solidFill>
                  <a:srgbClr val="FFFFFF"/>
                </a:solidFill>
                <a:uFillTx/>
                <a:latin typeface="Source Sans Pro Black" pitchFamily="34"/>
              </a:defRPr>
            </a:lvl1pPr>
          </a:lstStyle>
          <a:p>
            <a:pPr algn="ctr"/>
            <a:r>
              <a:rPr lang="ru-RU" sz="2800" dirty="0">
                <a:latin typeface="+mn-lt"/>
                <a:cs typeface="Calibri" panose="020F0502020204030204" pitchFamily="34" charset="0"/>
              </a:rPr>
              <a:t>Уровни профессиональных дефицитов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47942B1-1EBB-44DC-B15F-96AC9B79A4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23218" y="372223"/>
            <a:ext cx="802389" cy="1121761"/>
          </a:xfrm>
          <a:prstGeom prst="rect">
            <a:avLst/>
          </a:prstGeom>
        </p:spPr>
      </p:pic>
      <p:sp>
        <p:nvSpPr>
          <p:cNvPr id="4" name="Текст 2">
            <a:extLst>
              <a:ext uri="{FF2B5EF4-FFF2-40B4-BE49-F238E27FC236}">
                <a16:creationId xmlns:a16="http://schemas.microsoft.com/office/drawing/2014/main" id="{62F16C36-F5FD-4D69-A26B-2E7FB55787A0}"/>
              </a:ext>
            </a:extLst>
          </p:cNvPr>
          <p:cNvSpPr txBox="1">
            <a:spLocks/>
          </p:cNvSpPr>
          <p:nvPr/>
        </p:nvSpPr>
        <p:spPr>
          <a:xfrm>
            <a:off x="187036" y="1548245"/>
            <a:ext cx="9172963" cy="529175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rmAutofit/>
          </a:bodyPr>
          <a:lstStyle>
            <a:lvl1pPr marL="0" marR="0" lvl="0" indent="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1140"/>
              </a:spcAft>
              <a:buNone/>
              <a:tabLst/>
              <a:defRPr lang="ru-RU" sz="2600" b="1" i="0" u="none" strike="noStrike" kern="1200" cap="none" spc="0" baseline="0">
                <a:solidFill>
                  <a:srgbClr val="1C1C1C"/>
                </a:solidFill>
                <a:uFillTx/>
                <a:latin typeface="Source Sans Pro Semibold" pitchFamily="34"/>
              </a:defRPr>
            </a:lvl1pPr>
            <a:lvl2pPr marL="685800" marR="0" lvl="1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ru-RU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2pPr>
            <a:lvl3pPr marL="1143000" marR="0" lvl="2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ru-RU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3pPr>
            <a:lvl4pPr marL="1600200" marR="0" lvl="3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ru-RU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4pPr>
            <a:lvl5pPr marL="2057400" marR="0" lvl="4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ru-RU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SzPct val="100000"/>
            </a:pPr>
            <a:r>
              <a:rPr lang="ru-RU" sz="2400" b="0" dirty="0">
                <a:latin typeface="+mn-lt"/>
                <a:ea typeface="Times New Roman" panose="02020603050405020304" pitchFamily="18" charset="0"/>
              </a:rPr>
              <a:t> </a:t>
            </a:r>
            <a:endParaRPr lang="ru-RU" sz="2400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7A41CD7F-76EA-4677-A4B7-F7F46704F2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6458917"/>
              </p:ext>
            </p:extLst>
          </p:nvPr>
        </p:nvGraphicFramePr>
        <p:xfrm>
          <a:off x="914400" y="1770008"/>
          <a:ext cx="8125691" cy="48565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58895">
                  <a:extLst>
                    <a:ext uri="{9D8B030D-6E8A-4147-A177-3AD203B41FA5}">
                      <a16:colId xmlns:a16="http://schemas.microsoft.com/office/drawing/2014/main" val="3686043362"/>
                    </a:ext>
                  </a:extLst>
                </a:gridCol>
                <a:gridCol w="2041907">
                  <a:extLst>
                    <a:ext uri="{9D8B030D-6E8A-4147-A177-3AD203B41FA5}">
                      <a16:colId xmlns:a16="http://schemas.microsoft.com/office/drawing/2014/main" val="595698485"/>
                    </a:ext>
                  </a:extLst>
                </a:gridCol>
                <a:gridCol w="4124889">
                  <a:extLst>
                    <a:ext uri="{9D8B030D-6E8A-4147-A177-3AD203B41FA5}">
                      <a16:colId xmlns:a16="http://schemas.microsoft.com/office/drawing/2014/main" val="3234455241"/>
                    </a:ext>
                  </a:extLst>
                </a:gridCol>
              </a:tblGrid>
              <a:tr h="960673">
                <a:tc>
                  <a:txBody>
                    <a:bodyPr/>
                    <a:lstStyle/>
                    <a:p>
                      <a:pPr indent="7874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</a:rPr>
                        <a:t>Результативность диагностики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indent="7874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 err="1">
                          <a:effectLst/>
                        </a:rPr>
                        <a:t>Дефицитарный</a:t>
                      </a:r>
                      <a:r>
                        <a:rPr lang="ru-RU" sz="1600" dirty="0">
                          <a:effectLst/>
                        </a:rPr>
                        <a:t> уровень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indent="7874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</a:rPr>
                        <a:t>Рекомендации по способам восполнения предметных дефицитов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840213850"/>
                  </a:ext>
                </a:extLst>
              </a:tr>
              <a:tr h="1298630">
                <a:tc>
                  <a:txBody>
                    <a:bodyPr/>
                    <a:lstStyle/>
                    <a:p>
                      <a:pPr indent="438785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</a:rPr>
                        <a:t>менее 60%</a:t>
                      </a:r>
                    </a:p>
                    <a:p>
                      <a:pPr indent="-1143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</a:rPr>
                        <a:t>выполнения диагностических заданий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</a:rPr>
                        <a:t>Высокий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80645" marR="170815" indent="179705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</a:rPr>
                        <a:t>Профессиональное развитие по технологии индивидуального плана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398109959"/>
                  </a:ext>
                </a:extLst>
              </a:tr>
              <a:tr h="1298630">
                <a:tc>
                  <a:txBody>
                    <a:bodyPr/>
                    <a:lstStyle/>
                    <a:p>
                      <a:pPr indent="528955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</a:rPr>
                        <a:t>61 - 80%</a:t>
                      </a:r>
                    </a:p>
                    <a:p>
                      <a:pPr indent="-1143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</a:rPr>
                        <a:t>выполнения диагностических заданий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</a:rPr>
                        <a:t>Средний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80645" marR="170815" indent="179705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</a:rPr>
                        <a:t>Профессиональное развитие по технологии индивидуального плана или повышение квалификации по предметным программам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179859003"/>
                  </a:ext>
                </a:extLst>
              </a:tr>
              <a:tr h="1298630">
                <a:tc>
                  <a:txBody>
                    <a:bodyPr/>
                    <a:lstStyle/>
                    <a:p>
                      <a:pPr indent="7874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</a:rPr>
                        <a:t>81 - 100%</a:t>
                      </a:r>
                    </a:p>
                    <a:p>
                      <a:pPr indent="-1143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</a:rPr>
                        <a:t>выполнения диагностических заданий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</a:rPr>
                        <a:t>Минимальный или отсутствие дефицита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80645" marR="170180" indent="89535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</a:rPr>
                        <a:t>Профессиональнее развитие в области предметных компетенций на основе неформального и </a:t>
                      </a:r>
                      <a:r>
                        <a:rPr lang="ru-RU" sz="1600" dirty="0" err="1">
                          <a:effectLst/>
                        </a:rPr>
                        <a:t>информального</a:t>
                      </a:r>
                      <a:r>
                        <a:rPr lang="ru-RU" sz="1600" dirty="0">
                          <a:effectLst/>
                        </a:rPr>
                        <a:t> образования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0449297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4354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1F21DD-7024-4FB1-BC6B-E3A1941339B6}"/>
              </a:ext>
            </a:extLst>
          </p:cNvPr>
          <p:cNvSpPr txBox="1"/>
          <p:nvPr/>
        </p:nvSpPr>
        <p:spPr>
          <a:xfrm>
            <a:off x="498764" y="280555"/>
            <a:ext cx="91024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</a:rPr>
              <a:t>Диагностика - 2025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173E6FF-A608-47CA-8101-2391DAC077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60173" y="303282"/>
            <a:ext cx="628704" cy="1090938"/>
          </a:xfrm>
          <a:prstGeom prst="rect">
            <a:avLst/>
          </a:prstGeom>
        </p:spPr>
      </p:pic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8AD4501F-6BC7-4DB0-8E85-F0C164CBB6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80734355"/>
              </p:ext>
            </p:extLst>
          </p:nvPr>
        </p:nvGraphicFramePr>
        <p:xfrm>
          <a:off x="2201861" y="1703386"/>
          <a:ext cx="6474547" cy="4926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700139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1F21DD-7024-4FB1-BC6B-E3A1941339B6}"/>
              </a:ext>
            </a:extLst>
          </p:cNvPr>
          <p:cNvSpPr txBox="1"/>
          <p:nvPr/>
        </p:nvSpPr>
        <p:spPr>
          <a:xfrm>
            <a:off x="498764" y="280555"/>
            <a:ext cx="91024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</a:rPr>
              <a:t>Результаты 2025 - 2024 год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173E6FF-A608-47CA-8101-2391DAC077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60173" y="303282"/>
            <a:ext cx="628704" cy="1090938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21677CA-862E-4C9C-B876-38F18E99D83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8973" b="3559"/>
          <a:stretch/>
        </p:blipFill>
        <p:spPr>
          <a:xfrm rot="16200000">
            <a:off x="2493819" y="-426027"/>
            <a:ext cx="5237018" cy="9518072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9CABD390-C91C-40C7-856E-556BDEFB3E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26439" y="6559853"/>
            <a:ext cx="1495238" cy="238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0195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1F21DD-7024-4FB1-BC6B-E3A1941339B6}"/>
              </a:ext>
            </a:extLst>
          </p:cNvPr>
          <p:cNvSpPr txBox="1"/>
          <p:nvPr/>
        </p:nvSpPr>
        <p:spPr>
          <a:xfrm>
            <a:off x="498764" y="280555"/>
            <a:ext cx="910243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800" b="1" dirty="0">
              <a:solidFill>
                <a:schemeClr val="bg1"/>
              </a:solidFill>
            </a:endParaRPr>
          </a:p>
          <a:p>
            <a:pPr algn="ctr"/>
            <a:r>
              <a:rPr lang="ru-RU" sz="2800" b="1" dirty="0">
                <a:solidFill>
                  <a:schemeClr val="bg1"/>
                </a:solidFill>
              </a:rPr>
              <a:t>Сравнение результатов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173E6FF-A608-47CA-8101-2391DAC077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60173" y="303282"/>
            <a:ext cx="628704" cy="1090938"/>
          </a:xfrm>
          <a:prstGeom prst="rect">
            <a:avLst/>
          </a:prstGeom>
        </p:spPr>
      </p:pic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2F9E3F0E-7CEA-4DB6-BC7C-F171B93342F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13486574"/>
              </p:ext>
            </p:extLst>
          </p:nvPr>
        </p:nvGraphicFramePr>
        <p:xfrm>
          <a:off x="1151685" y="1917786"/>
          <a:ext cx="3389141" cy="32049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91445AA2-3360-425A-83D1-9B1616AAB3B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81450016"/>
              </p:ext>
            </p:extLst>
          </p:nvPr>
        </p:nvGraphicFramePr>
        <p:xfrm>
          <a:off x="5669655" y="1865831"/>
          <a:ext cx="3147060" cy="3246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6B654482-395D-44CB-8C72-8025F2BDEDA1}"/>
              </a:ext>
            </a:extLst>
          </p:cNvPr>
          <p:cNvSpPr txBox="1"/>
          <p:nvPr/>
        </p:nvSpPr>
        <p:spPr>
          <a:xfrm>
            <a:off x="1142998" y="5288975"/>
            <a:ext cx="4031675" cy="6156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800"/>
              </a:lnSpc>
              <a:spcAft>
                <a:spcPts val="800"/>
              </a:spcAft>
              <a:tabLst>
                <a:tab pos="3147060" algn="l"/>
              </a:tabLst>
            </a:pP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Рисунок 1 – Диаграмма распределения результатов 	</a:t>
            </a:r>
          </a:p>
          <a:p>
            <a:pPr>
              <a:lnSpc>
                <a:spcPts val="800"/>
              </a:lnSpc>
              <a:spcAft>
                <a:spcPts val="800"/>
              </a:spcAft>
            </a:pP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участников диагностики по 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дефицитарным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уровням</a:t>
            </a:r>
          </a:p>
          <a:p>
            <a:pPr>
              <a:lnSpc>
                <a:spcPts val="800"/>
              </a:lnSpc>
            </a:pP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профессиональных компетенций 2025г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D89F1FF-B33F-4B64-97F2-D7A24D26E3A3}"/>
              </a:ext>
            </a:extLst>
          </p:cNvPr>
          <p:cNvSpPr txBox="1"/>
          <p:nvPr/>
        </p:nvSpPr>
        <p:spPr>
          <a:xfrm>
            <a:off x="5683828" y="5122717"/>
            <a:ext cx="3574472" cy="6755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Рисунок 2 – Диаграмма распределения результатов участников диагностики по 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дефицитарным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уровням профессиональных компетенций 2024г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53AA53C-34F1-4AE8-A69D-B7EBFC2D45DE}"/>
              </a:ext>
            </a:extLst>
          </p:cNvPr>
          <p:cNvSpPr txBox="1"/>
          <p:nvPr/>
        </p:nvSpPr>
        <p:spPr>
          <a:xfrm>
            <a:off x="2015837" y="5943600"/>
            <a:ext cx="14650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2025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1FC8FD8-4592-4B54-99EA-69131D4A6190}"/>
              </a:ext>
            </a:extLst>
          </p:cNvPr>
          <p:cNvSpPr txBox="1"/>
          <p:nvPr/>
        </p:nvSpPr>
        <p:spPr>
          <a:xfrm>
            <a:off x="6806045" y="5902036"/>
            <a:ext cx="10182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</a:rPr>
              <a:t>2024</a:t>
            </a:r>
          </a:p>
        </p:txBody>
      </p:sp>
    </p:spTree>
    <p:extLst>
      <p:ext uri="{BB962C8B-B14F-4D97-AF65-F5344CB8AC3E}">
        <p14:creationId xmlns:p14="http://schemas.microsoft.com/office/powerpoint/2010/main" val="4183525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1F21DD-7024-4FB1-BC6B-E3A1941339B6}"/>
              </a:ext>
            </a:extLst>
          </p:cNvPr>
          <p:cNvSpPr txBox="1"/>
          <p:nvPr/>
        </p:nvSpPr>
        <p:spPr>
          <a:xfrm>
            <a:off x="498764" y="280555"/>
            <a:ext cx="910243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</a:rPr>
              <a:t>Алгоритм сопровождения педагогов по восполнению профессиональных   дефицитов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600AE40-A515-4D49-A376-14C0C71A86BB}"/>
              </a:ext>
            </a:extLst>
          </p:cNvPr>
          <p:cNvSpPr txBox="1"/>
          <p:nvPr/>
        </p:nvSpPr>
        <p:spPr>
          <a:xfrm>
            <a:off x="696191" y="1485901"/>
            <a:ext cx="8697191" cy="5021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/>
              <a:t>Диагностика (самодиагностика, анкетирование, анализ результатов работы педагога…).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/>
              <a:t>Анализ результатов диагностики.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b="1" dirty="0"/>
              <a:t>Создание заданий и размещение их в цифровом кабинете методиста.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b="1" dirty="0"/>
              <a:t>Сборка ИОМ (предварительные письма-разъяснения о регистрации в кабинете методиста и работе с ИОМ).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b="1" dirty="0"/>
              <a:t>Сопровождение выполнения ИОМ педагогом.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b="1" dirty="0"/>
              <a:t>Завершение работы с заданиями ИОМ.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173E6FF-A608-47CA-8101-2391DAC077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60173" y="303282"/>
            <a:ext cx="628704" cy="1090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9884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97B0B2-104D-4E87-9FA1-A2C16C3AEA5D}"/>
              </a:ext>
            </a:extLst>
          </p:cNvPr>
          <p:cNvSpPr txBox="1">
            <a:spLocks/>
          </p:cNvSpPr>
          <p:nvPr/>
        </p:nvSpPr>
        <p:spPr>
          <a:xfrm>
            <a:off x="83127" y="235309"/>
            <a:ext cx="9636872" cy="89999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3200" b="1" i="0" u="none" strike="noStrike" kern="1200" cap="none" spc="0" baseline="0">
                <a:solidFill>
                  <a:srgbClr val="FFFFFF"/>
                </a:solidFill>
                <a:uFillTx/>
                <a:latin typeface="Source Sans Pro Black" pitchFamily="34"/>
              </a:defRPr>
            </a:lvl1pPr>
          </a:lstStyle>
          <a:p>
            <a:pPr algn="ctr"/>
            <a:r>
              <a:rPr lang="ru-RU" sz="2800" dirty="0">
                <a:latin typeface="+mn-lt"/>
                <a:cs typeface="Calibri" panose="020F0502020204030204" pitchFamily="34" charset="0"/>
              </a:rPr>
              <a:t> </a:t>
            </a:r>
            <a:r>
              <a:rPr lang="ru-RU" dirty="0">
                <a:latin typeface="+mn-lt"/>
                <a:cs typeface="Calibri" panose="020F0502020204030204" pitchFamily="34" charset="0"/>
              </a:rPr>
              <a:t>РЕАЛИЗАЦИЯ </a:t>
            </a:r>
            <a:r>
              <a:rPr lang="ru-RU">
                <a:latin typeface="+mn-lt"/>
                <a:cs typeface="Calibri" panose="020F0502020204030204" pitchFamily="34" charset="0"/>
              </a:rPr>
              <a:t>ИОМ:</a:t>
            </a:r>
          </a:p>
          <a:p>
            <a:pPr algn="ctr"/>
            <a:r>
              <a:rPr lang="ru-RU">
                <a:latin typeface="+mn-lt"/>
                <a:cs typeface="Calibri" panose="020F0502020204030204" pitchFamily="34" charset="0"/>
              </a:rPr>
              <a:t> </a:t>
            </a:r>
            <a:r>
              <a:rPr lang="ru-RU" dirty="0">
                <a:latin typeface="+mn-lt"/>
                <a:cs typeface="Calibri" panose="020F0502020204030204" pitchFamily="34" charset="0"/>
              </a:rPr>
              <a:t>ЗАДАЧИ РЕГИОНАЛЬНОГО МЕТОДИСТА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47942B1-1EBB-44DC-B15F-96AC9B79A4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7974" y="249117"/>
            <a:ext cx="1012024" cy="1121761"/>
          </a:xfrm>
          <a:prstGeom prst="rect">
            <a:avLst/>
          </a:prstGeom>
        </p:spPr>
      </p:pic>
      <p:sp>
        <p:nvSpPr>
          <p:cNvPr id="4" name="Текст 2">
            <a:extLst>
              <a:ext uri="{FF2B5EF4-FFF2-40B4-BE49-F238E27FC236}">
                <a16:creationId xmlns:a16="http://schemas.microsoft.com/office/drawing/2014/main" id="{62F16C36-F5FD-4D69-A26B-2E7FB55787A0}"/>
              </a:ext>
            </a:extLst>
          </p:cNvPr>
          <p:cNvSpPr txBox="1">
            <a:spLocks/>
          </p:cNvSpPr>
          <p:nvPr/>
        </p:nvSpPr>
        <p:spPr>
          <a:xfrm>
            <a:off x="187036" y="1776845"/>
            <a:ext cx="9532962" cy="506315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rmAutofit/>
          </a:bodyPr>
          <a:lstStyle>
            <a:lvl1pPr marL="0" marR="0" lvl="0" indent="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1140"/>
              </a:spcAft>
              <a:buNone/>
              <a:tabLst/>
              <a:defRPr lang="ru-RU" sz="2600" b="1" i="0" u="none" strike="noStrike" kern="1200" cap="none" spc="0" baseline="0">
                <a:solidFill>
                  <a:srgbClr val="1C1C1C"/>
                </a:solidFill>
                <a:uFillTx/>
                <a:latin typeface="Source Sans Pro Semibold" pitchFamily="34"/>
              </a:defRPr>
            </a:lvl1pPr>
            <a:lvl2pPr marL="685800" marR="0" lvl="1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ru-RU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2pPr>
            <a:lvl3pPr marL="1143000" marR="0" lvl="2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ru-RU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3pPr>
            <a:lvl4pPr marL="1600200" marR="0" lvl="3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ru-RU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4pPr>
            <a:lvl5pPr marL="2057400" marR="0" lvl="4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ru-RU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0" algn="l"/>
              </a:tabLst>
              <a:defRPr/>
            </a:pPr>
            <a:r>
              <a:rPr lang="ru-RU" sz="2000" b="0" spc="-1" dirty="0">
                <a:solidFill>
                  <a:srgbClr val="404040"/>
                </a:solidFill>
                <a:latin typeface="+mn-lt"/>
                <a:ea typeface="Calibri"/>
                <a:cs typeface="DejaVu Sans"/>
              </a:rPr>
              <a:t>и</a:t>
            </a:r>
            <a:r>
              <a:rPr kumimoji="0" lang="ru-RU" sz="2000" b="0" i="0" u="none" strike="noStrike" kern="1200" cap="none" spc="-1" normalizeH="0" baseline="0" noProof="0" dirty="0" err="1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n-lt"/>
                <a:ea typeface="Calibri"/>
                <a:cs typeface="DejaVu Sans"/>
              </a:rPr>
              <a:t>зучает</a:t>
            </a:r>
            <a:r>
              <a:rPr kumimoji="0" lang="ru-RU" sz="2000" b="0" i="0" u="none" strike="noStrike" kern="1200" cap="none" spc="-1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n-lt"/>
                <a:ea typeface="Calibri"/>
                <a:cs typeface="DejaVu Sans"/>
              </a:rPr>
              <a:t> аналитические материалы диагностики;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0" algn="l"/>
              </a:tabLst>
              <a:defRPr/>
            </a:pPr>
            <a:r>
              <a:rPr kumimoji="0" lang="ru-RU" sz="2000" b="0" i="0" u="none" strike="noStrike" kern="1200" cap="none" spc="-1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n-lt"/>
                <a:ea typeface="Calibri"/>
                <a:cs typeface="DejaVu Sans"/>
              </a:rPr>
              <a:t> составляет </a:t>
            </a:r>
            <a:r>
              <a:rPr lang="ru-RU" sz="2000" b="0" spc="-1">
                <a:solidFill>
                  <a:srgbClr val="404040"/>
                </a:solidFill>
                <a:latin typeface="+mn-lt"/>
                <a:ea typeface="Calibri"/>
                <a:cs typeface="DejaVu Sans"/>
              </a:rPr>
              <a:t>ИОМ</a:t>
            </a:r>
            <a:r>
              <a:rPr kumimoji="0" lang="ru-RU" sz="2000" b="0" i="0" u="none" strike="noStrike" kern="1200" cap="none" spc="-1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n-lt"/>
                <a:ea typeface="Calibri"/>
                <a:cs typeface="DejaVu Sans"/>
              </a:rPr>
              <a:t>, </a:t>
            </a:r>
            <a:r>
              <a:rPr kumimoji="0" lang="ru-RU" sz="2000" b="0" i="0" u="none" strike="noStrike" kern="1200" cap="none" spc="-1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n-lt"/>
                <a:ea typeface="Calibri"/>
                <a:cs typeface="DejaVu Sans"/>
              </a:rPr>
              <a:t>задания которого направлены на восполнение профессиональных компетенций педагога и управленца;</a:t>
            </a:r>
          </a:p>
          <a:p>
            <a:pPr marL="285750" indent="-285750" algn="just">
              <a:spcBef>
                <a:spcPts val="1001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0" algn="l"/>
              </a:tabLst>
              <a:defRPr/>
            </a:pPr>
            <a:r>
              <a:rPr kumimoji="0" lang="ru-RU" sz="2000" b="0" i="0" u="none" strike="noStrike" kern="1200" cap="none" spc="-1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n-lt"/>
                <a:ea typeface="Calibri"/>
                <a:cs typeface="DejaVu Sans"/>
              </a:rPr>
              <a:t>обеспечивает организационное и методическое сопровождение продвижения педагога по ИОМ  (</a:t>
            </a:r>
            <a:r>
              <a:rPr lang="ru-RU" sz="2000" b="0" spc="-1" dirty="0">
                <a:solidFill>
                  <a:srgbClr val="404040"/>
                </a:solidFill>
                <a:latin typeface="+mn-lt"/>
                <a:ea typeface="Calibri"/>
                <a:cs typeface="DejaVu Sans"/>
              </a:rPr>
              <a:t>при необходимости</a:t>
            </a:r>
            <a:r>
              <a:rPr kumimoji="0" lang="ru-RU" sz="2000" b="0" i="0" u="none" strike="noStrike" kern="1200" cap="none" spc="-1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n-lt"/>
                <a:ea typeface="Calibri"/>
                <a:cs typeface="DejaVu Sans"/>
              </a:rPr>
              <a:t> консультирует педагога, в том числе и в онлайн-формате; отлеживает участие педагога </a:t>
            </a:r>
            <a:r>
              <a:rPr lang="ru-RU" sz="2000" b="0" spc="-1" dirty="0">
                <a:solidFill>
                  <a:srgbClr val="404040"/>
                </a:solidFill>
                <a:latin typeface="+mn-lt"/>
                <a:ea typeface="Calibri"/>
                <a:cs typeface="DejaVu Sans"/>
              </a:rPr>
              <a:t>во</a:t>
            </a:r>
            <a:r>
              <a:rPr kumimoji="0" lang="ru-RU" sz="2000" b="0" i="0" u="none" strike="noStrike" kern="1200" cap="none" spc="-1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n-lt"/>
                <a:ea typeface="Calibri"/>
                <a:cs typeface="DejaVu Sans"/>
              </a:rPr>
              <a:t> входной, промежуточной и итоговой диагностиках;  </a:t>
            </a:r>
            <a:r>
              <a:rPr lang="ru-RU" sz="2000" b="0" spc="-1" dirty="0">
                <a:solidFill>
                  <a:srgbClr val="404040"/>
                </a:solidFill>
                <a:latin typeface="+mn-lt"/>
                <a:ea typeface="Calibri"/>
                <a:cs typeface="DejaVu Sans"/>
              </a:rPr>
              <a:t>при необходимости присутствует на</a:t>
            </a:r>
            <a:r>
              <a:rPr kumimoji="0" lang="ru-RU" sz="2000" b="0" i="0" u="none" strike="noStrike" kern="1200" cap="none" spc="-1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n-lt"/>
                <a:ea typeface="Calibri"/>
                <a:cs typeface="DejaVu Sans"/>
              </a:rPr>
              <a:t> итоговых мероприятиях, проводимых педагогом на уровне образовательной организации); </a:t>
            </a:r>
          </a:p>
          <a:p>
            <a:pPr marL="285750" indent="-285750" algn="just">
              <a:spcBef>
                <a:spcPts val="1001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0" algn="l"/>
              </a:tabLst>
              <a:defRPr/>
            </a:pPr>
            <a:r>
              <a:rPr lang="ru-RU" sz="2000" b="0" spc="-1" dirty="0">
                <a:solidFill>
                  <a:srgbClr val="404040"/>
                </a:solidFill>
                <a:latin typeface="+mn-lt"/>
                <a:ea typeface="Calibri"/>
                <a:cs typeface="DejaVu Sans"/>
              </a:rPr>
              <a:t>способствует формированию позитивного отношения педагогов и управленцев к реализации ИОМ;</a:t>
            </a:r>
          </a:p>
          <a:p>
            <a:pPr marL="285750" indent="-285750" algn="just">
              <a:spcBef>
                <a:spcPts val="1001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0" algn="l"/>
              </a:tabLst>
              <a:defRPr/>
            </a:pPr>
            <a:r>
              <a:rPr lang="ru-RU" sz="2000" b="0" spc="-1" dirty="0">
                <a:solidFill>
                  <a:srgbClr val="404040"/>
                </a:solidFill>
                <a:latin typeface="+mn-lt"/>
                <a:ea typeface="Calibri"/>
                <a:cs typeface="DejaVu Sans"/>
              </a:rPr>
              <a:t>поддерживает педагогов, стремящихся к выявлению профессиональных дефицитов с целью их восполнения;</a:t>
            </a:r>
          </a:p>
          <a:p>
            <a:pPr marL="285750" indent="-285750" algn="just">
              <a:spcBef>
                <a:spcPts val="1001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0" algn="l"/>
              </a:tabLst>
              <a:defRPr/>
            </a:pPr>
            <a:r>
              <a:rPr lang="ru-RU" sz="2000" b="0" spc="-1" dirty="0">
                <a:solidFill>
                  <a:srgbClr val="404040"/>
                </a:solidFill>
                <a:latin typeface="+mn-lt"/>
                <a:ea typeface="Calibri"/>
                <a:cs typeface="DejaVu Sans"/>
              </a:rPr>
              <a:t>транслирует опыт успешной реализации ИОМ.</a:t>
            </a:r>
            <a:endParaRPr kumimoji="0" lang="ru-RU" sz="2000" b="0" i="0" u="none" strike="noStrike" kern="1200" cap="none" spc="-1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+mn-lt"/>
              <a:ea typeface="Calibri"/>
              <a:cs typeface="DejaVu San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0" algn="l"/>
              </a:tabLst>
              <a:defRPr/>
            </a:pPr>
            <a:endParaRPr kumimoji="0" lang="ru-RU" sz="1800" b="0" i="0" u="none" strike="noStrike" kern="1200" cap="none" spc="-1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+mn-lt"/>
              <a:ea typeface="Calibri"/>
              <a:cs typeface="DejaVu Sans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Tx/>
              <a:buSzTx/>
              <a:tabLst>
                <a:tab pos="0" algn="l"/>
              </a:tabLst>
              <a:defRPr/>
            </a:pPr>
            <a:endParaRPr kumimoji="0" lang="ru-RU" sz="1600" b="0" i="0" u="none" strike="noStrike" kern="1200" cap="none" spc="-1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Century Gothic"/>
              <a:ea typeface="DejaVu Sans"/>
              <a:cs typeface="DejaVu Sans"/>
            </a:endParaRPr>
          </a:p>
        </p:txBody>
      </p:sp>
    </p:spTree>
    <p:extLst>
      <p:ext uri="{BB962C8B-B14F-4D97-AF65-F5344CB8AC3E}">
        <p14:creationId xmlns:p14="http://schemas.microsoft.com/office/powerpoint/2010/main" val="544720015"/>
      </p:ext>
    </p:extLst>
  </p:cSld>
  <p:clrMapOvr>
    <a:masterClrMapping/>
  </p:clrMapOvr>
</p:sld>
</file>

<file path=ppt/theme/theme1.xml><?xml version="1.0" encoding="utf-8"?>
<a:theme xmlns:a="http://schemas.openxmlformats.org/drawingml/2006/main" name="Alizarin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Alizarin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1554</TotalTime>
  <Words>420</Words>
  <Application>Microsoft Office PowerPoint</Application>
  <PresentationFormat>Произвольный</PresentationFormat>
  <Paragraphs>71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9" baseType="lpstr">
      <vt:lpstr>Arial</vt:lpstr>
      <vt:lpstr>Calibri</vt:lpstr>
      <vt:lpstr>Century Gothic</vt:lpstr>
      <vt:lpstr>Source Sans Pro</vt:lpstr>
      <vt:lpstr>Source Sans Pro Black</vt:lpstr>
      <vt:lpstr>Source Sans Pro Semibold</vt:lpstr>
      <vt:lpstr>Symbol</vt:lpstr>
      <vt:lpstr>Times New Roman</vt:lpstr>
      <vt:lpstr>Alizarin</vt:lpstr>
      <vt:lpstr>Alizarin0</vt:lpstr>
      <vt:lpstr>    Инструктивно-методическое  заседание № 3 Регионального методического актива  «Итоги диагностики – 2025. Отчёт о работе РМА»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Alizarin</dc:title>
  <dc:creator>ЦНППМ PC3</dc:creator>
  <cp:lastModifiedBy>ЦНППМ PC3</cp:lastModifiedBy>
  <cp:revision>190</cp:revision>
  <cp:lastPrinted>2026-05-27T12:17:13Z</cp:lastPrinted>
  <dcterms:created xsi:type="dcterms:W3CDTF">2023-11-08T13:36:17Z</dcterms:created>
  <dcterms:modified xsi:type="dcterms:W3CDTF">2026-05-28T09:11:08Z</dcterms:modified>
</cp:coreProperties>
</file>