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344" r:id="rId2"/>
    <p:sldId id="343" r:id="rId3"/>
    <p:sldId id="261" r:id="rId4"/>
    <p:sldId id="284" r:id="rId5"/>
    <p:sldId id="300" r:id="rId6"/>
    <p:sldId id="355" r:id="rId7"/>
    <p:sldId id="356" r:id="rId8"/>
    <p:sldId id="357" r:id="rId9"/>
    <p:sldId id="361" r:id="rId10"/>
    <p:sldId id="363" r:id="rId11"/>
    <p:sldId id="364" r:id="rId12"/>
    <p:sldId id="365" r:id="rId13"/>
    <p:sldId id="287" r:id="rId14"/>
    <p:sldId id="368" r:id="rId15"/>
    <p:sldId id="369" r:id="rId16"/>
    <p:sldId id="370" r:id="rId17"/>
    <p:sldId id="372" r:id="rId18"/>
    <p:sldId id="319" r:id="rId19"/>
    <p:sldId id="322" r:id="rId20"/>
    <p:sldId id="376" r:id="rId21"/>
    <p:sldId id="325" r:id="rId22"/>
    <p:sldId id="377" r:id="rId23"/>
    <p:sldId id="312" r:id="rId24"/>
    <p:sldId id="378" r:id="rId25"/>
    <p:sldId id="336" r:id="rId26"/>
    <p:sldId id="379" r:id="rId27"/>
    <p:sldId id="34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-2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0FE-753B-4CCA-857E-7EFAD152F7A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6E66-BE45-4E6F-BBA6-CDCEB04E5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7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0FE-753B-4CCA-857E-7EFAD152F7A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6E66-BE45-4E6F-BBA6-CDCEB04E5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41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0FE-753B-4CCA-857E-7EFAD152F7A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6E66-BE45-4E6F-BBA6-CDCEB04E5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243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0FE-753B-4CCA-857E-7EFAD152F7A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6E66-BE45-4E6F-BBA6-CDCEB04E5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17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0FE-753B-4CCA-857E-7EFAD152F7A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6E66-BE45-4E6F-BBA6-CDCEB04E5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83866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0FE-753B-4CCA-857E-7EFAD152F7A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6E66-BE45-4E6F-BBA6-CDCEB04E5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9841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0FE-753B-4CCA-857E-7EFAD152F7A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6E66-BE45-4E6F-BBA6-CDCEB04E5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6939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0FE-753B-4CCA-857E-7EFAD152F7A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6E66-BE45-4E6F-BBA6-CDCEB04E5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313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35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03176" y="1598515"/>
            <a:ext cx="5150338" cy="264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1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9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10696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80787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35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5397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0FE-753B-4CCA-857E-7EFAD152F7A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6E66-BE45-4E6F-BBA6-CDCEB04E5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411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547" y="-28476"/>
            <a:ext cx="10132906" cy="55939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64977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64977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64977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912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0FE-753B-4CCA-857E-7EFAD152F7A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6E66-BE45-4E6F-BBA6-CDCEB04E5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61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0FE-753B-4CCA-857E-7EFAD152F7A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6E66-BE45-4E6F-BBA6-CDCEB04E5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701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0FE-753B-4CCA-857E-7EFAD152F7A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6E66-BE45-4E6F-BBA6-CDCEB04E5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864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0FE-753B-4CCA-857E-7EFAD152F7A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6E66-BE45-4E6F-BBA6-CDCEB04E5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81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0FE-753B-4CCA-857E-7EFAD152F7A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6E66-BE45-4E6F-BBA6-CDCEB04E5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50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0FE-753B-4CCA-857E-7EFAD152F7A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6E66-BE45-4E6F-BBA6-CDCEB04E5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59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0FE-753B-4CCA-857E-7EFAD152F7A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6E66-BE45-4E6F-BBA6-CDCEB04E5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415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30FE-753B-4CCA-857E-7EFAD152F7A5}" type="datetimeFigureOut">
              <a:rPr lang="ru-RU" smtClean="0"/>
              <a:pPr/>
              <a:t>03.12.2025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026E66-BE45-4E6F-BBA6-CDCEB04E5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89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901932" y="1994053"/>
            <a:ext cx="9859209" cy="2455447"/>
          </a:xfrm>
          <a:prstGeom prst="rect">
            <a:avLst/>
          </a:prstGeom>
        </p:spPr>
        <p:txBody>
          <a:bodyPr vert="horz" lIns="104161" tIns="52080" rIns="104161" bIns="52080" rtlCol="0">
            <a:noAutofit/>
          </a:bodyPr>
          <a:lstStyle/>
          <a:p>
            <a:pPr algn="ctr">
              <a:buNone/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эффективных приёмов и методов развития функциональной грамотности учащихся на уроке и во внеурочной деятельности»</a:t>
            </a:r>
          </a:p>
        </p:txBody>
      </p:sp>
      <p:pic>
        <p:nvPicPr>
          <p:cNvPr id="5" name="Рисунок 4" descr="ucheb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5055" y="1"/>
            <a:ext cx="3131051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335178" y="4522392"/>
            <a:ext cx="4446462" cy="1503402"/>
          </a:xfrm>
          <a:prstGeom prst="rect">
            <a:avLst/>
          </a:prstGeom>
        </p:spPr>
        <p:txBody>
          <a:bodyPr vert="horz" lIns="87471" tIns="43736" rIns="87471" bIns="43736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296" dirty="0"/>
          </a:p>
        </p:txBody>
      </p:sp>
      <p:sp>
        <p:nvSpPr>
          <p:cNvPr id="7" name="TextBox 6"/>
          <p:cNvSpPr txBox="1"/>
          <p:nvPr/>
        </p:nvSpPr>
        <p:spPr>
          <a:xfrm>
            <a:off x="7094863" y="5772839"/>
            <a:ext cx="5081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Презентацию подготовила учитель истории</a:t>
            </a:r>
          </a:p>
          <a:p>
            <a:pPr algn="ctr"/>
            <a:r>
              <a:rPr lang="ru-RU" dirty="0" smtClean="0"/>
              <a:t>и</a:t>
            </a:r>
            <a:r>
              <a:rPr lang="ru-RU" dirty="0" smtClean="0"/>
              <a:t> обществознания МОУ «</a:t>
            </a:r>
            <a:r>
              <a:rPr lang="ru-RU" dirty="0" err="1" smtClean="0"/>
              <a:t>Вольновская</a:t>
            </a:r>
            <a:r>
              <a:rPr lang="ru-RU" dirty="0" smtClean="0"/>
              <a:t> школа»</a:t>
            </a:r>
          </a:p>
          <a:p>
            <a:pPr algn="ctr"/>
            <a:r>
              <a:rPr lang="ru-RU" dirty="0" smtClean="0"/>
              <a:t>Калиниченко Я.С.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602" y="-28477"/>
            <a:ext cx="9450797" cy="353303"/>
          </a:xfrm>
        </p:spPr>
        <p:txBody>
          <a:bodyPr/>
          <a:lstStyle/>
          <a:p>
            <a:pPr algn="ctr"/>
            <a:r>
              <a:rPr lang="ru-RU" sz="22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Жил на свете человек..»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102839" y="5688677"/>
          <a:ext cx="5986324" cy="1020500"/>
        </p:xfrm>
        <a:graphic>
          <a:graphicData uri="http://schemas.openxmlformats.org/drawingml/2006/table">
            <a:tbl>
              <a:tblPr/>
              <a:tblGrid>
                <a:gridCol w="10979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88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4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856" marR="69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Подавление Польского восстания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6" marR="69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856" marR="69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 в подавление восстания Е. Пугачева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6" marR="69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856" marR="69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Итальянский и швейцарский поход Победы при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Рымнике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Фокшанах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6" marR="69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4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856" marR="69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Победы при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Рымнике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Фокшанах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6" marR="69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4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9856" marR="69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 в Семилетней войне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6" marR="69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03752" y="425789"/>
            <a:ext cx="9767639" cy="547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71" tIns="43736" rIns="87471" bIns="4373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874715" fontAlgn="base">
              <a:spcBef>
                <a:spcPct val="0"/>
              </a:spcBef>
              <a:spcAft>
                <a:spcPct val="0"/>
              </a:spcAft>
            </a:pPr>
            <a:r>
              <a:rPr lang="ru-RU" sz="1339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 Васильевич Суворов</a:t>
            </a:r>
            <a:endParaRPr lang="ru-RU" sz="1339" b="1" dirty="0">
              <a:latin typeface="Times New Roman" pitchFamily="18" charset="0"/>
              <a:cs typeface="Times New Roman" pitchFamily="18" charset="0"/>
            </a:endParaRPr>
          </a:p>
          <a:p>
            <a:pPr algn="just" defTabSz="874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39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А.В. Суворов родился в 1730 г. в семье дворянина, чьи взгляды и привычки сформировались на службе у Петра I. Рассказы отца о Петре Великом и войне со шведами очаровали мальчика, и он, несмотря на слабость здоровья, малый рост и тщедушную фигуру, мечтал о военной карьере. Родственники весьма сомневались в самой возможности для него служить, но Суворов стал военным, пройдя путь от гвардейского солдата до генералиссимуса, участвуя в Семилетней войне в 1756-1762 гг., первой и второй русско-турецких войнах, польских походах 1768-1772 и 1794 гг., войнах с Францией. В русско-турецких войнах эпохи Екатерины II он заслужил славу лучшего российского генерала. За победу при </a:t>
            </a:r>
            <a:r>
              <a:rPr lang="ru-RU" sz="1339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Фокшанах</a:t>
            </a:r>
            <a:r>
              <a:rPr lang="ru-RU" sz="1339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1339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Рымнике</a:t>
            </a:r>
            <a:r>
              <a:rPr lang="ru-RU" sz="1339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(1789) Суворов был пожалован бриллиантовыми знаками ордена Святого Андрея Первозванного, шпагой с надписью «Победителю Верховного Визиря», также украшенной бриллиантами, графским титулом с наименованием Рымникского и орденом Святого Георгия 1-й степени. За подавление польского восстания 1794-1795 гг. получил звание фельдмаршала. В 1797 г. выдающийся русский полководец А.В. Суворов, почти полвека беззаветной преданностью служивший Отечеству, был отставлен от службы императором Павлом I и сослан в глухое имение Кончанское за то, что не боясь монаршего гнева, выступил против </a:t>
            </a:r>
            <a:r>
              <a:rPr lang="ru-RU" sz="1339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опруссачивания</a:t>
            </a:r>
            <a:r>
              <a:rPr lang="ru-RU" sz="1339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русской армии. Завершил свою карьеру Суворов при Павле I генералиссимусом, получив этот чин в 1799 г. после беспримерных итальянского и швейцарского походов. Прославленный полководец принял участие и в подавлении пугачевского бунта, конвоируя Емельяна Пугачева в Симбирск. Умер А.В. Суворов в Санкт-Петербурге 6 мая 1800 г. 29 Свой взгляд на военное искусство А.В. Суворов изложил в книге с ясным названием «Наука побеждать». Главным в военном искусстве, по Суворову, были «глазомер, быстрота и натиск». Под глазомером он понимал умение оценить обстановку, проникнуть в планы противника и найти его слабые места, куда и следовало бить быстро и неожиданно для врага. Суворов считал, что войска должны быть прекрасно выучены. «Тяжело в учении — легко на походе!» — не раз повторял он. Упорство в бою — «натиск», может демонстрировать только обученная армия. Правила военной науки Суворов излагал порой образными поговорками. Например, «бей не числом, а умением» или о преимуществе штыковой атаки: «пуля - </a:t>
            </a:r>
            <a:r>
              <a:rPr lang="ru-RU" sz="1339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дура</a:t>
            </a:r>
            <a:r>
              <a:rPr lang="ru-RU" sz="1339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штык - молодец». Суворов считал, вслед за Румянцевым, что солдата надо не только обучать, но и воспитывать в патриотическом духе. Выросший среди громких российских побед, Александр Васильевич имел все основания гордиться своей родиной. «Природа произвела Россию только одну, она соперниц не имеет», — говорил он. Или вот еще суворовские слова: «Мы русские, все одолеем!».</a:t>
            </a:r>
            <a:endParaRPr lang="ru-RU" sz="1339" dirty="0">
              <a:latin typeface="Times New Roman" pitchFamily="18" charset="0"/>
              <a:cs typeface="Times New Roman" pitchFamily="18" charset="0"/>
            </a:endParaRPr>
          </a:p>
          <a:p>
            <a:pPr algn="just" defTabSz="874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31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:  пронумеруйте последовательность событий, в которых участвовал А. В. Суворов.</a:t>
            </a:r>
            <a:endParaRPr lang="ru-RU" sz="1531" b="1" dirty="0">
              <a:latin typeface="Times New Roman" pitchFamily="18" charset="0"/>
              <a:cs typeface="Times New Roman" pitchFamily="18" charset="0"/>
            </a:endParaRPr>
          </a:p>
          <a:p>
            <a:pPr algn="just" defTabSz="87471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39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074" y="1023537"/>
            <a:ext cx="9450797" cy="435739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Приемы и методы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кейс-технологии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4209" dirty="0">
                <a:latin typeface="Times New Roman" pitchFamily="18" charset="0"/>
                <a:cs typeface="Times New Roman" pitchFamily="18" charset="0"/>
              </a:rPr>
              <a:t>-метод разбора деловой корреспонденции;</a:t>
            </a:r>
            <a:br>
              <a:rPr lang="ru-RU" sz="4209" dirty="0">
                <a:latin typeface="Times New Roman" pitchFamily="18" charset="0"/>
                <a:cs typeface="Times New Roman" pitchFamily="18" charset="0"/>
              </a:rPr>
            </a:br>
            <a:r>
              <a:rPr lang="ru-RU" sz="420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9" dirty="0">
                <a:latin typeface="Times New Roman" pitchFamily="18" charset="0"/>
                <a:cs typeface="Times New Roman" pitchFamily="18" charset="0"/>
              </a:rPr>
            </a:br>
            <a:r>
              <a:rPr lang="ru-RU" sz="4209" dirty="0">
                <a:latin typeface="Times New Roman" pitchFamily="18" charset="0"/>
                <a:cs typeface="Times New Roman" pitchFamily="18" charset="0"/>
              </a:rPr>
              <a:t>-  метод ситуационного анализа (работа с кейсами).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860" y="1"/>
            <a:ext cx="9450797" cy="7124932"/>
          </a:xfrm>
        </p:spPr>
        <p:txBody>
          <a:bodyPr>
            <a:normAutofit/>
          </a:bodyPr>
          <a:lstStyle/>
          <a:p>
            <a:pPr algn="ctr"/>
            <a:r>
              <a:rPr lang="ru-RU" sz="2296" dirty="0">
                <a:solidFill>
                  <a:srgbClr val="FF0000"/>
                </a:solidFill>
              </a:rPr>
              <a:t/>
            </a:r>
            <a:br>
              <a:rPr lang="ru-RU" sz="2296" dirty="0">
                <a:solidFill>
                  <a:srgbClr val="FF0000"/>
                </a:solidFill>
              </a:rPr>
            </a:br>
            <a:r>
              <a:rPr lang="ru-RU" sz="2296" dirty="0">
                <a:solidFill>
                  <a:srgbClr val="FF0000"/>
                </a:solidFill>
              </a:rPr>
              <a:t>П</a:t>
            </a:r>
            <a:r>
              <a:rPr lang="ru-RU" sz="2296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ример по теме  «Права человека» </a:t>
            </a:r>
            <a:r>
              <a:rPr lang="ru-RU" sz="1913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13" dirty="0">
                <a:latin typeface="Times New Roman" pitchFamily="18" charset="0"/>
                <a:cs typeface="Times New Roman" pitchFamily="18" charset="0"/>
              </a:rPr>
            </a:br>
            <a:r>
              <a:rPr lang="ru-RU" sz="1913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913" dirty="0">
                <a:latin typeface="Times New Roman" pitchFamily="18" charset="0"/>
                <a:cs typeface="Times New Roman" pitchFamily="18" charset="0"/>
              </a:rPr>
            </a:br>
            <a:r>
              <a:rPr lang="ru-RU" sz="1913" dirty="0">
                <a:latin typeface="Times New Roman" pitchFamily="18" charset="0"/>
                <a:cs typeface="Times New Roman" pitchFamily="18" charset="0"/>
              </a:rPr>
              <a:t> Пакет документов</a:t>
            </a:r>
            <a:r>
              <a:rPr lang="ru-RU" sz="1913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13" b="0" i="1" dirty="0">
                <a:latin typeface="Times New Roman" pitchFamily="18" charset="0"/>
                <a:cs typeface="Times New Roman" pitchFamily="18" charset="0"/>
              </a:rPr>
              <a:t>«Всеобщая декларация прав человека», «Конвенция о правах ребенка», Конституция Российской Федерации, Закон «Об образовании».</a:t>
            </a:r>
            <a:r>
              <a:rPr lang="ru-RU" sz="1913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13" dirty="0">
                <a:latin typeface="Times New Roman" pitchFamily="18" charset="0"/>
                <a:cs typeface="Times New Roman" pitchFamily="18" charset="0"/>
              </a:rPr>
            </a:br>
            <a:r>
              <a:rPr lang="ru-RU" sz="1913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913" dirty="0">
                <a:latin typeface="Times New Roman" pitchFamily="18" charset="0"/>
                <a:cs typeface="Times New Roman" pitchFamily="18" charset="0"/>
              </a:rPr>
            </a:br>
            <a:r>
              <a:rPr lang="ru-RU" sz="1913" dirty="0">
                <a:latin typeface="Times New Roman" pitchFamily="18" charset="0"/>
                <a:cs typeface="Times New Roman" pitchFamily="18" charset="0"/>
              </a:rPr>
              <a:t> «Татьяна закончила 9 класс школы, в которую ходила по месту жительства. В аттестате у девочки много «троек» и она не отличалась примерным поведением. Татьяну отказались принять в 10 класс родной школы, так как подобная учеба и поведение наносят урон престижу заведения. Девочке посоветовали поискать другую школу или поступить в колледж. Но родители Татьяны были не согласны с этим решением. Что им делать?»</a:t>
            </a:r>
            <a:br>
              <a:rPr lang="ru-RU" sz="1913" dirty="0">
                <a:latin typeface="Times New Roman" pitchFamily="18" charset="0"/>
                <a:cs typeface="Times New Roman" pitchFamily="18" charset="0"/>
              </a:rPr>
            </a:br>
            <a:r>
              <a:rPr lang="ru-RU" sz="1913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13" dirty="0">
                <a:latin typeface="Times New Roman" pitchFamily="18" charset="0"/>
                <a:cs typeface="Times New Roman" pitchFamily="18" charset="0"/>
              </a:rPr>
            </a:br>
            <a:r>
              <a:rPr lang="ru-RU" sz="1913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13" dirty="0">
                <a:latin typeface="Times New Roman" pitchFamily="18" charset="0"/>
                <a:cs typeface="Times New Roman" pitchFamily="18" charset="0"/>
              </a:rPr>
            </a:br>
            <a:r>
              <a:rPr lang="ru-RU" sz="1913" dirty="0">
                <a:latin typeface="Times New Roman" pitchFamily="18" charset="0"/>
                <a:cs typeface="Times New Roman" pitchFamily="18" charset="0"/>
              </a:rPr>
              <a:t>Вопросы:</a:t>
            </a:r>
            <a:br>
              <a:rPr lang="ru-RU" sz="1913" dirty="0">
                <a:latin typeface="Times New Roman" pitchFamily="18" charset="0"/>
                <a:cs typeface="Times New Roman" pitchFamily="18" charset="0"/>
              </a:rPr>
            </a:br>
            <a:r>
              <a:rPr lang="ru-RU" sz="1913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913" b="0" dirty="0">
                <a:latin typeface="Times New Roman" pitchFamily="18" charset="0"/>
                <a:cs typeface="Times New Roman" pitchFamily="18" charset="0"/>
              </a:rPr>
              <a:t>Какое право нарушено?</a:t>
            </a:r>
            <a:br>
              <a:rPr lang="ru-RU" sz="1913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913" b="0" dirty="0">
                <a:latin typeface="Times New Roman" pitchFamily="18" charset="0"/>
                <a:cs typeface="Times New Roman" pitchFamily="18" charset="0"/>
              </a:rPr>
              <a:t>-Кем нарушено?</a:t>
            </a:r>
            <a:br>
              <a:rPr lang="ru-RU" sz="1913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913" b="0" dirty="0">
                <a:latin typeface="Times New Roman" pitchFamily="18" charset="0"/>
                <a:cs typeface="Times New Roman" pitchFamily="18" charset="0"/>
              </a:rPr>
              <a:t>-На какие нормативные документы можно ссылаться, защищая свое право?</a:t>
            </a:r>
            <a:br>
              <a:rPr lang="ru-RU" sz="1913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913" b="0" dirty="0">
                <a:latin typeface="Times New Roman" pitchFamily="18" charset="0"/>
                <a:cs typeface="Times New Roman" pitchFamily="18" charset="0"/>
              </a:rPr>
              <a:t>-Что нужно сделать для его восстановления?</a:t>
            </a:r>
            <a:br>
              <a:rPr lang="ru-RU" sz="1913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913" b="0" dirty="0">
                <a:latin typeface="Times New Roman" pitchFamily="18" charset="0"/>
                <a:cs typeface="Times New Roman" pitchFamily="18" charset="0"/>
              </a:rPr>
              <a:t>-Кто обязан это сделать?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395" y="1606940"/>
            <a:ext cx="10204996" cy="3544159"/>
          </a:xfrm>
          <a:prstGeom prst="rect">
            <a:avLst/>
          </a:prstGeom>
        </p:spPr>
        <p:txBody>
          <a:bodyPr vert="horz" wrap="square" lIns="0" tIns="11541" rIns="0" bIns="0" rtlCol="0" anchor="ctr">
            <a:spAutoFit/>
          </a:bodyPr>
          <a:lstStyle/>
          <a:p>
            <a:pPr marL="12149" algn="ctr">
              <a:lnSpc>
                <a:spcPct val="100000"/>
              </a:lnSpc>
              <a:spcBef>
                <a:spcPts val="91"/>
              </a:spcBef>
            </a:pPr>
            <a:r>
              <a:rPr lang="ru-RU" sz="3826" spc="-53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3826" spc="-5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МАТЕМАТИЧЕСКАЯ</a:t>
            </a:r>
            <a:r>
              <a:rPr sz="3826" spc="-1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26" spc="-1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3826" spc="-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3826" spc="-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3826" spc="-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26" b="0" dirty="0">
                <a:latin typeface="Times New Roman" pitchFamily="18" charset="0"/>
                <a:cs typeface="Times New Roman" pitchFamily="18" charset="0"/>
              </a:rPr>
              <a:t>это способность  проводить математические рассуждения и применять, математику для решения проблем в разнообразных контекстах реального мира, способность определять и понимать роль математики в мире. </a:t>
            </a:r>
            <a:endParaRPr sz="3826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602" y="-28476"/>
            <a:ext cx="9450797" cy="55939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исторических задач</a:t>
            </a: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10360" y="1498935"/>
            <a:ext cx="11371281" cy="521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71" tIns="43736" rIns="87471" bIns="43736" numCol="1" anchor="ctr" anchorCtr="0" compatLnSpc="1">
            <a:prstTxWarp prst="textNoShape">
              <a:avLst/>
            </a:prstTxWarp>
            <a:spAutoFit/>
          </a:bodyPr>
          <a:lstStyle/>
          <a:p>
            <a:pPr defTabSz="874715" fontAlgn="base">
              <a:spcBef>
                <a:spcPct val="0"/>
              </a:spcBef>
              <a:spcAft>
                <a:spcPct val="0"/>
              </a:spcAft>
              <a:tabLst>
                <a:tab pos="86561" algn="l"/>
              </a:tabLst>
            </a:pPr>
            <a:endParaRPr lang="ru-RU" sz="2296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561" algn="l"/>
              </a:tabLst>
            </a:pPr>
            <a:r>
              <a:rPr lang="ru-RU" sz="2296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1.</a:t>
            </a:r>
            <a:r>
              <a:rPr lang="ru-RU" sz="2296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было раньше?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561" algn="l"/>
              </a:tabLst>
            </a:pPr>
            <a:r>
              <a:rPr lang="ru-RU" sz="2296" dirty="0">
                <a:latin typeface="Times New Roman" pitchFamily="18" charset="0"/>
                <a:cs typeface="Times New Roman" pitchFamily="18" charset="0"/>
              </a:rPr>
              <a:t>Марафонская или битва при Каннах?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561" algn="l"/>
              </a:tabLst>
            </a:pPr>
            <a:endParaRPr lang="ru-RU" sz="2296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561" algn="l"/>
              </a:tabLst>
            </a:pPr>
            <a:endParaRPr lang="ru-RU" sz="2296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561" algn="l"/>
              </a:tabLst>
            </a:pPr>
            <a:r>
              <a:rPr lang="ru-RU" sz="2296" b="1" i="1" dirty="0">
                <a:latin typeface="Times New Roman" pitchFamily="18" charset="0"/>
                <a:cs typeface="Times New Roman" pitchFamily="18" charset="0"/>
              </a:rPr>
              <a:t>Задание 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561" algn="l"/>
              </a:tabLst>
            </a:pPr>
            <a:r>
              <a:rPr lang="ru-RU" sz="2296" dirty="0">
                <a:latin typeface="Times New Roman" pitchFamily="18" charset="0"/>
                <a:cs typeface="Times New Roman" pitchFamily="18" charset="0"/>
              </a:rPr>
              <a:t>Если земледелие возникло около десяти тысяч лет назад, а человек разумный около сорока тысяч лет назад, то, сколько лет (примерно) человек занимался только собирательством?</a:t>
            </a:r>
            <a:endParaRPr lang="ru-RU" sz="2296" i="1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561" algn="l"/>
              </a:tabLst>
            </a:pPr>
            <a:endParaRPr lang="ru-RU" sz="2296" i="1" dirty="0"/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561" algn="l"/>
              </a:tabLst>
            </a:pPr>
            <a:r>
              <a:rPr lang="ru-RU" sz="2296" i="1" dirty="0"/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561" algn="l"/>
              </a:tabLst>
            </a:pPr>
            <a:endParaRPr lang="ru-RU" sz="1339" dirty="0"/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561" algn="l"/>
              </a:tabLst>
            </a:pPr>
            <a:endParaRPr lang="ru-RU" sz="1339" dirty="0"/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561" algn="l"/>
              </a:tabLst>
            </a:pPr>
            <a:endParaRPr lang="ru-RU" sz="1339" dirty="0"/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6561" algn="l"/>
              </a:tabLst>
            </a:pPr>
            <a:r>
              <a:rPr lang="ru-RU" sz="1339" dirty="0"/>
              <a:t/>
            </a:r>
            <a:br>
              <a:rPr lang="ru-RU" sz="1339" dirty="0"/>
            </a:br>
            <a:endParaRPr lang="ru-RU" sz="1339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874715" fontAlgn="base">
              <a:spcBef>
                <a:spcPct val="0"/>
              </a:spcBef>
              <a:spcAft>
                <a:spcPct val="0"/>
              </a:spcAft>
              <a:tabLst>
                <a:tab pos="86561" algn="l"/>
              </a:tabLst>
            </a:pPr>
            <a:r>
              <a:rPr lang="ru-RU" sz="1339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72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10360" y="11"/>
            <a:ext cx="263213" cy="50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7471" tIns="43736" rIns="87471" bIns="43736" numCol="1" anchor="ctr" anchorCtr="0" compatLnSpc="1">
            <a:prstTxWarp prst="textNoShape">
              <a:avLst/>
            </a:prstTxWarp>
            <a:spAutoFit/>
          </a:bodyPr>
          <a:lstStyle/>
          <a:p>
            <a:pPr defTabSz="874715" fontAlgn="base">
              <a:spcBef>
                <a:spcPct val="0"/>
              </a:spcBef>
              <a:spcAft>
                <a:spcPct val="0"/>
              </a:spcAft>
              <a:tabLst>
                <a:tab pos="86561" algn="l"/>
              </a:tabLst>
            </a:pPr>
            <a:r>
              <a:rPr lang="ru-RU" sz="1339" dirty="0">
                <a:solidFill>
                  <a:srgbClr val="000000"/>
                </a:solidFill>
                <a:latin typeface="TimesNewRomanPSMT"/>
                <a:ea typeface="Calibri" pitchFamily="34" charset="0"/>
                <a:cs typeface="Times New Roman" pitchFamily="18" charset="0"/>
              </a:rPr>
              <a:t/>
            </a:r>
            <a:br>
              <a:rPr lang="ru-RU" sz="1339" dirty="0">
                <a:solidFill>
                  <a:srgbClr val="000000"/>
                </a:solidFill>
                <a:latin typeface="TimesNewRomanPSMT"/>
                <a:ea typeface="Calibri" pitchFamily="34" charset="0"/>
                <a:cs typeface="Times New Roman" pitchFamily="18" charset="0"/>
              </a:rPr>
            </a:br>
            <a:r>
              <a:rPr lang="ru-RU" sz="1339" dirty="0">
                <a:solidFill>
                  <a:srgbClr val="000000"/>
                </a:solidFill>
                <a:latin typeface="TimesNewRomanPSMT"/>
                <a:ea typeface="Calibri" pitchFamily="34" charset="0"/>
                <a:cs typeface="Times New Roman" pitchFamily="18" charset="0"/>
              </a:rPr>
              <a:t>. </a:t>
            </a:r>
            <a:endParaRPr lang="ru-RU" sz="1722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602" y="294609"/>
            <a:ext cx="9450797" cy="839093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математического моделирования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139288" y="1730144"/>
            <a:ext cx="9694746" cy="362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71" tIns="43736" rIns="87471" bIns="4373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874715" fontAlgn="base">
              <a:spcBef>
                <a:spcPct val="0"/>
              </a:spcBef>
              <a:spcAft>
                <a:spcPct val="0"/>
              </a:spcAft>
            </a:pPr>
            <a:endParaRPr lang="ru-RU" sz="2296" dirty="0">
              <a:latin typeface="Arial" pitchFamily="34" charset="0"/>
              <a:cs typeface="Arial" pitchFamily="34" charset="0"/>
            </a:endParaRPr>
          </a:p>
          <a:p>
            <a:pPr algn="just" defTabSz="874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96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1613 году в России был избран первый царь из Династии Романовых. Спустя 380 лет в Российской Федерации будет принята Конституция. За 5 лет до этого в стране праздновали юбилей: 1000 лет с момента знаменательного события. О каком событии идет речь?</a:t>
            </a:r>
            <a:r>
              <a:rPr lang="en-US" sz="2296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296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87471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296" dirty="0">
              <a:latin typeface="Arial" pitchFamily="34" charset="0"/>
              <a:cs typeface="Arial" pitchFamily="34" charset="0"/>
            </a:endParaRPr>
          </a:p>
          <a:p>
            <a:pPr algn="just" defTabSz="8747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96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 этом году в нашей стране произошло историческое событие, была проведена реформа, упразднившая крепостное право, через 80 лет наша страна оказалась втянута в долгую войну, еще через 50 лет произошло событие, которое определило новый исторический путь для нашей страны.  </a:t>
            </a:r>
            <a:endParaRPr lang="ru-RU" sz="2296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602" y="804859"/>
            <a:ext cx="9450797" cy="5711722"/>
          </a:xfrm>
        </p:spPr>
        <p:txBody>
          <a:bodyPr>
            <a:normAutofit/>
          </a:bodyPr>
          <a:lstStyle/>
          <a:p>
            <a:r>
              <a:rPr lang="ru-RU" sz="3061" b="0" dirty="0">
                <a:latin typeface="Times New Roman" pitchFamily="18" charset="0"/>
                <a:cs typeface="Times New Roman" pitchFamily="18" charset="0"/>
              </a:rPr>
              <a:t> -Применив знания исторических дат, произведите с ними арифметические действия, в результате которых будет выявлена дата важного исторического события. Назовите это событие. Чем оно было знаменательно для истории России?</a:t>
            </a:r>
            <a:br>
              <a:rPr lang="ru-RU" sz="3061" b="0" dirty="0"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Стояние на р.Угре – Куликовская битва + Начало первой мировой войны =?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latin typeface="Times New Roman" pitchFamily="18" charset="0"/>
                <a:cs typeface="Times New Roman" pitchFamily="18" charset="0"/>
              </a:rPr>
              <a:t>             </a:t>
            </a:r>
            <a:br>
              <a:rPr lang="ru-RU" b="0" dirty="0"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latin typeface="Times New Roman" pitchFamily="18" charset="0"/>
                <a:cs typeface="Times New Roman" pitchFamily="18" charset="0"/>
              </a:rPr>
              <a:t>            </a:t>
            </a:r>
            <a:br>
              <a:rPr lang="ru-RU" b="0" dirty="0"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860" y="0"/>
            <a:ext cx="9450797" cy="6683304"/>
          </a:xfrm>
        </p:spPr>
        <p:txBody>
          <a:bodyPr/>
          <a:lstStyle/>
          <a:p>
            <a:pPr lvl="0"/>
            <a:r>
              <a:rPr lang="ru-RU" sz="172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br>
              <a:rPr lang="ru-RU" sz="172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2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« Жил на свете человек»</a:t>
            </a:r>
            <a:br>
              <a:rPr lang="ru-RU" sz="172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22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> Пифагор</a:t>
            </a:r>
            <a:r>
              <a:rPr lang="ru-RU" sz="1722" b="0" dirty="0">
                <a:latin typeface="Times New Roman" pitchFamily="18" charset="0"/>
                <a:cs typeface="Times New Roman" pitchFamily="18" charset="0"/>
              </a:rPr>
              <a:t> - его именем названа теорема, которую знают все. Родился он около  580 г. до н. э., а умер в 500 г. до н.э.). О жизни этого ученого известно немного, зато с его именем связано ряд легенд. Рассказывают, что он много путешествовал, был в Индии, Египте, Вавилоне, изучал древнюю культуру и достижения науки разных стран. Им было сделано много важных открытий в арифметике и геометрии.</a:t>
            </a:r>
            <a:br>
              <a:rPr lang="ru-RU" sz="1722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>Архимед</a:t>
            </a:r>
            <a:r>
              <a:rPr lang="ru-RU" sz="1722" b="0" dirty="0">
                <a:latin typeface="Times New Roman" pitchFamily="18" charset="0"/>
                <a:cs typeface="Times New Roman" pitchFamily="18" charset="0"/>
              </a:rPr>
              <a:t> – родился в 287 году до нашей эры в греческом городе Сиракузы, учился в Александрии, где были собраны лучшие греческие ученые и мыслители, а также была основана самая большая в мире библиотека.</a:t>
            </a:r>
            <a:br>
              <a:rPr lang="ru-RU" sz="1722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>Диофант</a:t>
            </a:r>
            <a:r>
              <a:rPr lang="ru-RU" sz="1722" b="0" dirty="0">
                <a:latin typeface="Times New Roman" pitchFamily="18" charset="0"/>
                <a:cs typeface="Times New Roman" pitchFamily="18" charset="0"/>
              </a:rPr>
              <a:t> – жил в III–IV веках нашей эры в городе Александрии, знаменитый греческий математик. Много внимания уделял уравнениям, а главное, много нового внес в способы их решения.</a:t>
            </a: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22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> Вопросы:</a:t>
            </a:r>
            <a:br>
              <a:rPr lang="ru-RU" sz="1722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22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>1) Сколько лет назад родился Пифагор? </a:t>
            </a:r>
            <a:r>
              <a:rPr lang="ru-RU" sz="1722" b="0" dirty="0">
                <a:latin typeface="Times New Roman" pitchFamily="18" charset="0"/>
                <a:cs typeface="Times New Roman" pitchFamily="18" charset="0"/>
              </a:rPr>
              <a:t>(2025+580=2605)</a:t>
            </a: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22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>2) Были ли лично знакомы Пифагор и Архимед? </a:t>
            </a:r>
            <a:r>
              <a:rPr lang="ru-RU" sz="1722" b="0" dirty="0">
                <a:latin typeface="Times New Roman" pitchFamily="18" charset="0"/>
                <a:cs typeface="Times New Roman" pitchFamily="18" charset="0"/>
              </a:rPr>
              <a:t>(нет, жили в разное время)</a:t>
            </a: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22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>3) Были ли лично знакомы Диофант и Архимед? </a:t>
            </a:r>
            <a:r>
              <a:rPr lang="ru-RU" sz="1722" b="0" dirty="0">
                <a:latin typeface="Times New Roman" pitchFamily="18" charset="0"/>
                <a:cs typeface="Times New Roman" pitchFamily="18" charset="0"/>
              </a:rPr>
              <a:t>(нет, Архимед предположительно жил в III в. до н.э., а Диофант – в III в. нашей эры)</a:t>
            </a: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22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>4) На сколько столетий позже Архимеда родился Диофант?</a:t>
            </a:r>
            <a:r>
              <a:rPr lang="ru-RU" sz="1722" b="0" dirty="0">
                <a:latin typeface="Times New Roman" pitchFamily="18" charset="0"/>
                <a:cs typeface="Times New Roman" pitchFamily="18" charset="0"/>
              </a:rPr>
              <a:t> (на 6)</a:t>
            </a: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22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>5) На сколько столетий позже Пифагора родился Диофант?</a:t>
            </a:r>
            <a:r>
              <a:rPr lang="ru-RU" sz="1722" b="0" dirty="0">
                <a:latin typeface="Times New Roman" pitchFamily="18" charset="0"/>
                <a:cs typeface="Times New Roman" pitchFamily="18" charset="0"/>
              </a:rPr>
              <a:t> (на 9)</a:t>
            </a: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22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5073" y="1748636"/>
            <a:ext cx="9257389" cy="3880470"/>
          </a:xfrm>
          <a:prstGeom prst="rect">
            <a:avLst/>
          </a:prstGeom>
        </p:spPr>
        <p:txBody>
          <a:bodyPr vert="horz" wrap="square" lIns="0" tIns="11541" rIns="0" bIns="0" rtlCol="0" anchor="ctr">
            <a:spAutoFit/>
          </a:bodyPr>
          <a:lstStyle/>
          <a:p>
            <a:pPr marL="12149" algn="ctr">
              <a:spcBef>
                <a:spcPts val="91"/>
              </a:spcBef>
            </a:pPr>
            <a:r>
              <a:rPr lang="ru-RU" sz="3444" spc="-1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sz="3444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ФИНАНСОВАЯ</a:t>
            </a:r>
            <a:r>
              <a:rPr sz="3444" spc="-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ГРАМОТНОСТЬ</a:t>
            </a:r>
            <a:r>
              <a:rPr lang="ru-RU" sz="3444" spc="-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sz="3444" spc="-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44" dirty="0">
                <a:latin typeface="Times New Roman" pitchFamily="18" charset="0"/>
                <a:cs typeface="Times New Roman" pitchFamily="18" charset="0"/>
              </a:rPr>
              <a:t>способность личности</a:t>
            </a:r>
            <a:br>
              <a:rPr lang="ru-RU" sz="3444" dirty="0">
                <a:latin typeface="Times New Roman" pitchFamily="18" charset="0"/>
                <a:cs typeface="Times New Roman" pitchFamily="18" charset="0"/>
              </a:rPr>
            </a:br>
            <a:r>
              <a:rPr lang="ru-RU" sz="3444" dirty="0">
                <a:latin typeface="Times New Roman" pitchFamily="18" charset="0"/>
                <a:cs typeface="Times New Roman" pitchFamily="18" charset="0"/>
              </a:rPr>
              <a:t>принимать разумные, целесообразные решения, связанные с финансами, в</a:t>
            </a:r>
            <a:br>
              <a:rPr lang="ru-RU" sz="3444" dirty="0">
                <a:latin typeface="Times New Roman" pitchFamily="18" charset="0"/>
                <a:cs typeface="Times New Roman" pitchFamily="18" charset="0"/>
              </a:rPr>
            </a:br>
            <a:r>
              <a:rPr lang="ru-RU" sz="3444" dirty="0">
                <a:latin typeface="Times New Roman" pitchFamily="18" charset="0"/>
                <a:cs typeface="Times New Roman" pitchFamily="18" charset="0"/>
              </a:rPr>
              <a:t>различных ситуациях собственной жизнедеятельности.</a:t>
            </a:r>
            <a:r>
              <a:rPr lang="ru-RU" sz="3826" dirty="0"/>
              <a:t/>
            </a:r>
            <a:br>
              <a:rPr lang="ru-RU" sz="3826" dirty="0"/>
            </a:br>
            <a:endParaRPr sz="382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96217" y="3027907"/>
            <a:ext cx="2767498" cy="2765675"/>
            <a:chOff x="2389568" y="3165284"/>
            <a:chExt cx="2893060" cy="2891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2501" y="3178302"/>
              <a:ext cx="2776728" cy="19446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92501" y="3178302"/>
              <a:ext cx="2776855" cy="1945005"/>
            </a:xfrm>
            <a:custGeom>
              <a:avLst/>
              <a:gdLst/>
              <a:ahLst/>
              <a:cxnLst/>
              <a:rect l="l" t="t" r="r" b="b"/>
              <a:pathLst>
                <a:path w="2776854" h="1945004">
                  <a:moveTo>
                    <a:pt x="0" y="972312"/>
                  </a:moveTo>
                  <a:lnTo>
                    <a:pt x="1102" y="933208"/>
                  </a:lnTo>
                  <a:lnTo>
                    <a:pt x="4381" y="894497"/>
                  </a:lnTo>
                  <a:lnTo>
                    <a:pt x="9796" y="856206"/>
                  </a:lnTo>
                  <a:lnTo>
                    <a:pt x="17305" y="818365"/>
                  </a:lnTo>
                  <a:lnTo>
                    <a:pt x="26866" y="781003"/>
                  </a:lnTo>
                  <a:lnTo>
                    <a:pt x="38439" y="744148"/>
                  </a:lnTo>
                  <a:lnTo>
                    <a:pt x="51982" y="707831"/>
                  </a:lnTo>
                  <a:lnTo>
                    <a:pt x="67452" y="672080"/>
                  </a:lnTo>
                  <a:lnTo>
                    <a:pt x="84810" y="636924"/>
                  </a:lnTo>
                  <a:lnTo>
                    <a:pt x="104012" y="602392"/>
                  </a:lnTo>
                  <a:lnTo>
                    <a:pt x="125019" y="568513"/>
                  </a:lnTo>
                  <a:lnTo>
                    <a:pt x="147788" y="535316"/>
                  </a:lnTo>
                  <a:lnTo>
                    <a:pt x="172278" y="502831"/>
                  </a:lnTo>
                  <a:lnTo>
                    <a:pt x="198447" y="471086"/>
                  </a:lnTo>
                  <a:lnTo>
                    <a:pt x="226254" y="440110"/>
                  </a:lnTo>
                  <a:lnTo>
                    <a:pt x="255658" y="409933"/>
                  </a:lnTo>
                  <a:lnTo>
                    <a:pt x="286617" y="380584"/>
                  </a:lnTo>
                  <a:lnTo>
                    <a:pt x="319090" y="352091"/>
                  </a:lnTo>
                  <a:lnTo>
                    <a:pt x="353035" y="324484"/>
                  </a:lnTo>
                  <a:lnTo>
                    <a:pt x="388410" y="297791"/>
                  </a:lnTo>
                  <a:lnTo>
                    <a:pt x="425175" y="272042"/>
                  </a:lnTo>
                  <a:lnTo>
                    <a:pt x="463288" y="247266"/>
                  </a:lnTo>
                  <a:lnTo>
                    <a:pt x="502707" y="223492"/>
                  </a:lnTo>
                  <a:lnTo>
                    <a:pt x="543390" y="200749"/>
                  </a:lnTo>
                  <a:lnTo>
                    <a:pt x="585298" y="179066"/>
                  </a:lnTo>
                  <a:lnTo>
                    <a:pt x="628387" y="158472"/>
                  </a:lnTo>
                  <a:lnTo>
                    <a:pt x="672616" y="138995"/>
                  </a:lnTo>
                  <a:lnTo>
                    <a:pt x="717945" y="120666"/>
                  </a:lnTo>
                  <a:lnTo>
                    <a:pt x="764331" y="103514"/>
                  </a:lnTo>
                  <a:lnTo>
                    <a:pt x="811733" y="87566"/>
                  </a:lnTo>
                  <a:lnTo>
                    <a:pt x="860110" y="72853"/>
                  </a:lnTo>
                  <a:lnTo>
                    <a:pt x="909420" y="59403"/>
                  </a:lnTo>
                  <a:lnTo>
                    <a:pt x="959622" y="47245"/>
                  </a:lnTo>
                  <a:lnTo>
                    <a:pt x="1010674" y="36409"/>
                  </a:lnTo>
                  <a:lnTo>
                    <a:pt x="1062535" y="26924"/>
                  </a:lnTo>
                  <a:lnTo>
                    <a:pt x="1115163" y="18818"/>
                  </a:lnTo>
                  <a:lnTo>
                    <a:pt x="1168517" y="12121"/>
                  </a:lnTo>
                  <a:lnTo>
                    <a:pt x="1222556" y="6861"/>
                  </a:lnTo>
                  <a:lnTo>
                    <a:pt x="1277237" y="3069"/>
                  </a:lnTo>
                  <a:lnTo>
                    <a:pt x="1332520" y="772"/>
                  </a:lnTo>
                  <a:lnTo>
                    <a:pt x="1388364" y="0"/>
                  </a:lnTo>
                  <a:lnTo>
                    <a:pt x="1444207" y="772"/>
                  </a:lnTo>
                  <a:lnTo>
                    <a:pt x="1499490" y="3069"/>
                  </a:lnTo>
                  <a:lnTo>
                    <a:pt x="1554171" y="6861"/>
                  </a:lnTo>
                  <a:lnTo>
                    <a:pt x="1608210" y="12121"/>
                  </a:lnTo>
                  <a:lnTo>
                    <a:pt x="1661564" y="18818"/>
                  </a:lnTo>
                  <a:lnTo>
                    <a:pt x="1714192" y="26924"/>
                  </a:lnTo>
                  <a:lnTo>
                    <a:pt x="1766053" y="36409"/>
                  </a:lnTo>
                  <a:lnTo>
                    <a:pt x="1817105" y="47245"/>
                  </a:lnTo>
                  <a:lnTo>
                    <a:pt x="1867307" y="59403"/>
                  </a:lnTo>
                  <a:lnTo>
                    <a:pt x="1916617" y="72853"/>
                  </a:lnTo>
                  <a:lnTo>
                    <a:pt x="1964994" y="87566"/>
                  </a:lnTo>
                  <a:lnTo>
                    <a:pt x="2012396" y="103514"/>
                  </a:lnTo>
                  <a:lnTo>
                    <a:pt x="2058782" y="120666"/>
                  </a:lnTo>
                  <a:lnTo>
                    <a:pt x="2104111" y="138995"/>
                  </a:lnTo>
                  <a:lnTo>
                    <a:pt x="2148340" y="158472"/>
                  </a:lnTo>
                  <a:lnTo>
                    <a:pt x="2191429" y="179066"/>
                  </a:lnTo>
                  <a:lnTo>
                    <a:pt x="2233337" y="200749"/>
                  </a:lnTo>
                  <a:lnTo>
                    <a:pt x="2274020" y="223492"/>
                  </a:lnTo>
                  <a:lnTo>
                    <a:pt x="2313439" y="247266"/>
                  </a:lnTo>
                  <a:lnTo>
                    <a:pt x="2351552" y="272042"/>
                  </a:lnTo>
                  <a:lnTo>
                    <a:pt x="2388317" y="297791"/>
                  </a:lnTo>
                  <a:lnTo>
                    <a:pt x="2423692" y="324484"/>
                  </a:lnTo>
                  <a:lnTo>
                    <a:pt x="2457637" y="352091"/>
                  </a:lnTo>
                  <a:lnTo>
                    <a:pt x="2490110" y="380584"/>
                  </a:lnTo>
                  <a:lnTo>
                    <a:pt x="2521069" y="409933"/>
                  </a:lnTo>
                  <a:lnTo>
                    <a:pt x="2550473" y="440110"/>
                  </a:lnTo>
                  <a:lnTo>
                    <a:pt x="2578280" y="471086"/>
                  </a:lnTo>
                  <a:lnTo>
                    <a:pt x="2604449" y="502831"/>
                  </a:lnTo>
                  <a:lnTo>
                    <a:pt x="2628939" y="535316"/>
                  </a:lnTo>
                  <a:lnTo>
                    <a:pt x="2651708" y="568513"/>
                  </a:lnTo>
                  <a:lnTo>
                    <a:pt x="2672715" y="602392"/>
                  </a:lnTo>
                  <a:lnTo>
                    <a:pt x="2691917" y="636924"/>
                  </a:lnTo>
                  <a:lnTo>
                    <a:pt x="2709275" y="672080"/>
                  </a:lnTo>
                  <a:lnTo>
                    <a:pt x="2724745" y="707831"/>
                  </a:lnTo>
                  <a:lnTo>
                    <a:pt x="2738288" y="744148"/>
                  </a:lnTo>
                  <a:lnTo>
                    <a:pt x="2749861" y="781003"/>
                  </a:lnTo>
                  <a:lnTo>
                    <a:pt x="2759422" y="818365"/>
                  </a:lnTo>
                  <a:lnTo>
                    <a:pt x="2766931" y="856206"/>
                  </a:lnTo>
                  <a:lnTo>
                    <a:pt x="2772346" y="894497"/>
                  </a:lnTo>
                  <a:lnTo>
                    <a:pt x="2775625" y="933208"/>
                  </a:lnTo>
                  <a:lnTo>
                    <a:pt x="2776728" y="972312"/>
                  </a:lnTo>
                  <a:lnTo>
                    <a:pt x="2775625" y="1011415"/>
                  </a:lnTo>
                  <a:lnTo>
                    <a:pt x="2772346" y="1050126"/>
                  </a:lnTo>
                  <a:lnTo>
                    <a:pt x="2766931" y="1088417"/>
                  </a:lnTo>
                  <a:lnTo>
                    <a:pt x="2759422" y="1126258"/>
                  </a:lnTo>
                  <a:lnTo>
                    <a:pt x="2749861" y="1163620"/>
                  </a:lnTo>
                  <a:lnTo>
                    <a:pt x="2738288" y="1200475"/>
                  </a:lnTo>
                  <a:lnTo>
                    <a:pt x="2724745" y="1236792"/>
                  </a:lnTo>
                  <a:lnTo>
                    <a:pt x="2709275" y="1272543"/>
                  </a:lnTo>
                  <a:lnTo>
                    <a:pt x="2691917" y="1307699"/>
                  </a:lnTo>
                  <a:lnTo>
                    <a:pt x="2672715" y="1342231"/>
                  </a:lnTo>
                  <a:lnTo>
                    <a:pt x="2651708" y="1376110"/>
                  </a:lnTo>
                  <a:lnTo>
                    <a:pt x="2628939" y="1409307"/>
                  </a:lnTo>
                  <a:lnTo>
                    <a:pt x="2604449" y="1441792"/>
                  </a:lnTo>
                  <a:lnTo>
                    <a:pt x="2578280" y="1473537"/>
                  </a:lnTo>
                  <a:lnTo>
                    <a:pt x="2550473" y="1504513"/>
                  </a:lnTo>
                  <a:lnTo>
                    <a:pt x="2521069" y="1534690"/>
                  </a:lnTo>
                  <a:lnTo>
                    <a:pt x="2490110" y="1564039"/>
                  </a:lnTo>
                  <a:lnTo>
                    <a:pt x="2457637" y="1592532"/>
                  </a:lnTo>
                  <a:lnTo>
                    <a:pt x="2423692" y="1620139"/>
                  </a:lnTo>
                  <a:lnTo>
                    <a:pt x="2388317" y="1646832"/>
                  </a:lnTo>
                  <a:lnTo>
                    <a:pt x="2351552" y="1672581"/>
                  </a:lnTo>
                  <a:lnTo>
                    <a:pt x="2313439" y="1697357"/>
                  </a:lnTo>
                  <a:lnTo>
                    <a:pt x="2274020" y="1721131"/>
                  </a:lnTo>
                  <a:lnTo>
                    <a:pt x="2233337" y="1743874"/>
                  </a:lnTo>
                  <a:lnTo>
                    <a:pt x="2191429" y="1765557"/>
                  </a:lnTo>
                  <a:lnTo>
                    <a:pt x="2148340" y="1786151"/>
                  </a:lnTo>
                  <a:lnTo>
                    <a:pt x="2104111" y="1805628"/>
                  </a:lnTo>
                  <a:lnTo>
                    <a:pt x="2058782" y="1823957"/>
                  </a:lnTo>
                  <a:lnTo>
                    <a:pt x="2012396" y="1841109"/>
                  </a:lnTo>
                  <a:lnTo>
                    <a:pt x="1964994" y="1857057"/>
                  </a:lnTo>
                  <a:lnTo>
                    <a:pt x="1916617" y="1871770"/>
                  </a:lnTo>
                  <a:lnTo>
                    <a:pt x="1867307" y="1885220"/>
                  </a:lnTo>
                  <a:lnTo>
                    <a:pt x="1817105" y="1897378"/>
                  </a:lnTo>
                  <a:lnTo>
                    <a:pt x="1766053" y="1908214"/>
                  </a:lnTo>
                  <a:lnTo>
                    <a:pt x="1714192" y="1917699"/>
                  </a:lnTo>
                  <a:lnTo>
                    <a:pt x="1661564" y="1925805"/>
                  </a:lnTo>
                  <a:lnTo>
                    <a:pt x="1608210" y="1932502"/>
                  </a:lnTo>
                  <a:lnTo>
                    <a:pt x="1554171" y="1937762"/>
                  </a:lnTo>
                  <a:lnTo>
                    <a:pt x="1499490" y="1941554"/>
                  </a:lnTo>
                  <a:lnTo>
                    <a:pt x="1444207" y="1943851"/>
                  </a:lnTo>
                  <a:lnTo>
                    <a:pt x="1388364" y="1944624"/>
                  </a:lnTo>
                  <a:lnTo>
                    <a:pt x="1332520" y="1943851"/>
                  </a:lnTo>
                  <a:lnTo>
                    <a:pt x="1277237" y="1941554"/>
                  </a:lnTo>
                  <a:lnTo>
                    <a:pt x="1222556" y="1937762"/>
                  </a:lnTo>
                  <a:lnTo>
                    <a:pt x="1168517" y="1932502"/>
                  </a:lnTo>
                  <a:lnTo>
                    <a:pt x="1115163" y="1925805"/>
                  </a:lnTo>
                  <a:lnTo>
                    <a:pt x="1062535" y="1917699"/>
                  </a:lnTo>
                  <a:lnTo>
                    <a:pt x="1010674" y="1908214"/>
                  </a:lnTo>
                  <a:lnTo>
                    <a:pt x="959622" y="1897378"/>
                  </a:lnTo>
                  <a:lnTo>
                    <a:pt x="909420" y="1885220"/>
                  </a:lnTo>
                  <a:lnTo>
                    <a:pt x="860110" y="1871770"/>
                  </a:lnTo>
                  <a:lnTo>
                    <a:pt x="811733" y="1857057"/>
                  </a:lnTo>
                  <a:lnTo>
                    <a:pt x="764331" y="1841109"/>
                  </a:lnTo>
                  <a:lnTo>
                    <a:pt x="717945" y="1823957"/>
                  </a:lnTo>
                  <a:lnTo>
                    <a:pt x="672616" y="1805628"/>
                  </a:lnTo>
                  <a:lnTo>
                    <a:pt x="628387" y="1786151"/>
                  </a:lnTo>
                  <a:lnTo>
                    <a:pt x="585298" y="1765557"/>
                  </a:lnTo>
                  <a:lnTo>
                    <a:pt x="543390" y="1743874"/>
                  </a:lnTo>
                  <a:lnTo>
                    <a:pt x="502707" y="1721131"/>
                  </a:lnTo>
                  <a:lnTo>
                    <a:pt x="463288" y="1697357"/>
                  </a:lnTo>
                  <a:lnTo>
                    <a:pt x="425175" y="1672581"/>
                  </a:lnTo>
                  <a:lnTo>
                    <a:pt x="388410" y="1646832"/>
                  </a:lnTo>
                  <a:lnTo>
                    <a:pt x="353035" y="1620139"/>
                  </a:lnTo>
                  <a:lnTo>
                    <a:pt x="319090" y="1592532"/>
                  </a:lnTo>
                  <a:lnTo>
                    <a:pt x="286617" y="1564039"/>
                  </a:lnTo>
                  <a:lnTo>
                    <a:pt x="255658" y="1534690"/>
                  </a:lnTo>
                  <a:lnTo>
                    <a:pt x="226254" y="1504513"/>
                  </a:lnTo>
                  <a:lnTo>
                    <a:pt x="198447" y="1473537"/>
                  </a:lnTo>
                  <a:lnTo>
                    <a:pt x="172278" y="1441792"/>
                  </a:lnTo>
                  <a:lnTo>
                    <a:pt x="147788" y="1409307"/>
                  </a:lnTo>
                  <a:lnTo>
                    <a:pt x="125019" y="1376110"/>
                  </a:lnTo>
                  <a:lnTo>
                    <a:pt x="104012" y="1342231"/>
                  </a:lnTo>
                  <a:lnTo>
                    <a:pt x="84810" y="1307699"/>
                  </a:lnTo>
                  <a:lnTo>
                    <a:pt x="67452" y="1272543"/>
                  </a:lnTo>
                  <a:lnTo>
                    <a:pt x="51982" y="1236792"/>
                  </a:lnTo>
                  <a:lnTo>
                    <a:pt x="38439" y="1200475"/>
                  </a:lnTo>
                  <a:lnTo>
                    <a:pt x="26866" y="1163620"/>
                  </a:lnTo>
                  <a:lnTo>
                    <a:pt x="17305" y="1126258"/>
                  </a:lnTo>
                  <a:lnTo>
                    <a:pt x="9796" y="1088417"/>
                  </a:lnTo>
                  <a:lnTo>
                    <a:pt x="4381" y="1050126"/>
                  </a:lnTo>
                  <a:lnTo>
                    <a:pt x="1102" y="1011415"/>
                  </a:lnTo>
                  <a:lnTo>
                    <a:pt x="0" y="9723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22"/>
            </a:p>
          </p:txBody>
        </p:sp>
        <p:sp>
          <p:nvSpPr>
            <p:cNvPr id="5" name="object 5"/>
            <p:cNvSpPr/>
            <p:nvPr/>
          </p:nvSpPr>
          <p:spPr>
            <a:xfrm>
              <a:off x="3495294" y="3755898"/>
              <a:ext cx="1774189" cy="1271270"/>
            </a:xfrm>
            <a:custGeom>
              <a:avLst/>
              <a:gdLst/>
              <a:ahLst/>
              <a:cxnLst/>
              <a:rect l="l" t="t" r="r" b="b"/>
              <a:pathLst>
                <a:path w="1774189" h="1271270">
                  <a:moveTo>
                    <a:pt x="886967" y="0"/>
                  </a:moveTo>
                  <a:lnTo>
                    <a:pt x="830876" y="1250"/>
                  </a:lnTo>
                  <a:lnTo>
                    <a:pt x="775712" y="4950"/>
                  </a:lnTo>
                  <a:lnTo>
                    <a:pt x="721578" y="11027"/>
                  </a:lnTo>
                  <a:lnTo>
                    <a:pt x="668579" y="19406"/>
                  </a:lnTo>
                  <a:lnTo>
                    <a:pt x="616819" y="30012"/>
                  </a:lnTo>
                  <a:lnTo>
                    <a:pt x="566401" y="42771"/>
                  </a:lnTo>
                  <a:lnTo>
                    <a:pt x="517429" y="57608"/>
                  </a:lnTo>
                  <a:lnTo>
                    <a:pt x="470008" y="74450"/>
                  </a:lnTo>
                  <a:lnTo>
                    <a:pt x="424241" y="93222"/>
                  </a:lnTo>
                  <a:lnTo>
                    <a:pt x="380232" y="113849"/>
                  </a:lnTo>
                  <a:lnTo>
                    <a:pt x="338086" y="136257"/>
                  </a:lnTo>
                  <a:lnTo>
                    <a:pt x="297905" y="160371"/>
                  </a:lnTo>
                  <a:lnTo>
                    <a:pt x="259794" y="186118"/>
                  </a:lnTo>
                  <a:lnTo>
                    <a:pt x="223857" y="213423"/>
                  </a:lnTo>
                  <a:lnTo>
                    <a:pt x="190198" y="242211"/>
                  </a:lnTo>
                  <a:lnTo>
                    <a:pt x="158920" y="272408"/>
                  </a:lnTo>
                  <a:lnTo>
                    <a:pt x="130128" y="303939"/>
                  </a:lnTo>
                  <a:lnTo>
                    <a:pt x="103926" y="336731"/>
                  </a:lnTo>
                  <a:lnTo>
                    <a:pt x="80417" y="370709"/>
                  </a:lnTo>
                  <a:lnTo>
                    <a:pt x="59705" y="405798"/>
                  </a:lnTo>
                  <a:lnTo>
                    <a:pt x="41895" y="441925"/>
                  </a:lnTo>
                  <a:lnTo>
                    <a:pt x="27090" y="479013"/>
                  </a:lnTo>
                  <a:lnTo>
                    <a:pt x="15394" y="516991"/>
                  </a:lnTo>
                  <a:lnTo>
                    <a:pt x="6911" y="555782"/>
                  </a:lnTo>
                  <a:lnTo>
                    <a:pt x="1745" y="595312"/>
                  </a:lnTo>
                  <a:lnTo>
                    <a:pt x="0" y="635507"/>
                  </a:lnTo>
                  <a:lnTo>
                    <a:pt x="1745" y="675703"/>
                  </a:lnTo>
                  <a:lnTo>
                    <a:pt x="6911" y="715233"/>
                  </a:lnTo>
                  <a:lnTo>
                    <a:pt x="15394" y="754024"/>
                  </a:lnTo>
                  <a:lnTo>
                    <a:pt x="27090" y="792002"/>
                  </a:lnTo>
                  <a:lnTo>
                    <a:pt x="41895" y="829090"/>
                  </a:lnTo>
                  <a:lnTo>
                    <a:pt x="59705" y="865217"/>
                  </a:lnTo>
                  <a:lnTo>
                    <a:pt x="80417" y="900306"/>
                  </a:lnTo>
                  <a:lnTo>
                    <a:pt x="103926" y="934284"/>
                  </a:lnTo>
                  <a:lnTo>
                    <a:pt x="130128" y="967076"/>
                  </a:lnTo>
                  <a:lnTo>
                    <a:pt x="158920" y="998607"/>
                  </a:lnTo>
                  <a:lnTo>
                    <a:pt x="190198" y="1028804"/>
                  </a:lnTo>
                  <a:lnTo>
                    <a:pt x="223857" y="1057592"/>
                  </a:lnTo>
                  <a:lnTo>
                    <a:pt x="259794" y="1084897"/>
                  </a:lnTo>
                  <a:lnTo>
                    <a:pt x="297905" y="1110644"/>
                  </a:lnTo>
                  <a:lnTo>
                    <a:pt x="338086" y="1134758"/>
                  </a:lnTo>
                  <a:lnTo>
                    <a:pt x="380232" y="1157166"/>
                  </a:lnTo>
                  <a:lnTo>
                    <a:pt x="424241" y="1177793"/>
                  </a:lnTo>
                  <a:lnTo>
                    <a:pt x="470008" y="1196565"/>
                  </a:lnTo>
                  <a:lnTo>
                    <a:pt x="517429" y="1213407"/>
                  </a:lnTo>
                  <a:lnTo>
                    <a:pt x="566401" y="1228244"/>
                  </a:lnTo>
                  <a:lnTo>
                    <a:pt x="616819" y="1241003"/>
                  </a:lnTo>
                  <a:lnTo>
                    <a:pt x="668579" y="1251609"/>
                  </a:lnTo>
                  <a:lnTo>
                    <a:pt x="721578" y="1259988"/>
                  </a:lnTo>
                  <a:lnTo>
                    <a:pt x="775712" y="1266065"/>
                  </a:lnTo>
                  <a:lnTo>
                    <a:pt x="830876" y="1269765"/>
                  </a:lnTo>
                  <a:lnTo>
                    <a:pt x="886967" y="1271015"/>
                  </a:lnTo>
                  <a:lnTo>
                    <a:pt x="943059" y="1269765"/>
                  </a:lnTo>
                  <a:lnTo>
                    <a:pt x="998223" y="1266065"/>
                  </a:lnTo>
                  <a:lnTo>
                    <a:pt x="1052357" y="1259988"/>
                  </a:lnTo>
                  <a:lnTo>
                    <a:pt x="1105356" y="1251609"/>
                  </a:lnTo>
                  <a:lnTo>
                    <a:pt x="1157116" y="1241003"/>
                  </a:lnTo>
                  <a:lnTo>
                    <a:pt x="1207534" y="1228244"/>
                  </a:lnTo>
                  <a:lnTo>
                    <a:pt x="1256506" y="1213407"/>
                  </a:lnTo>
                  <a:lnTo>
                    <a:pt x="1303927" y="1196565"/>
                  </a:lnTo>
                  <a:lnTo>
                    <a:pt x="1349694" y="1177793"/>
                  </a:lnTo>
                  <a:lnTo>
                    <a:pt x="1393703" y="1157166"/>
                  </a:lnTo>
                  <a:lnTo>
                    <a:pt x="1435849" y="1134758"/>
                  </a:lnTo>
                  <a:lnTo>
                    <a:pt x="1476030" y="1110644"/>
                  </a:lnTo>
                  <a:lnTo>
                    <a:pt x="1514141" y="1084897"/>
                  </a:lnTo>
                  <a:lnTo>
                    <a:pt x="1550078" y="1057592"/>
                  </a:lnTo>
                  <a:lnTo>
                    <a:pt x="1583737" y="1028804"/>
                  </a:lnTo>
                  <a:lnTo>
                    <a:pt x="1615015" y="998607"/>
                  </a:lnTo>
                  <a:lnTo>
                    <a:pt x="1643807" y="967076"/>
                  </a:lnTo>
                  <a:lnTo>
                    <a:pt x="1670009" y="934284"/>
                  </a:lnTo>
                  <a:lnTo>
                    <a:pt x="1693518" y="900306"/>
                  </a:lnTo>
                  <a:lnTo>
                    <a:pt x="1714230" y="865217"/>
                  </a:lnTo>
                  <a:lnTo>
                    <a:pt x="1732040" y="829090"/>
                  </a:lnTo>
                  <a:lnTo>
                    <a:pt x="1746845" y="792002"/>
                  </a:lnTo>
                  <a:lnTo>
                    <a:pt x="1758541" y="754024"/>
                  </a:lnTo>
                  <a:lnTo>
                    <a:pt x="1767024" y="715233"/>
                  </a:lnTo>
                  <a:lnTo>
                    <a:pt x="1772190" y="675703"/>
                  </a:lnTo>
                  <a:lnTo>
                    <a:pt x="1773935" y="635507"/>
                  </a:lnTo>
                  <a:lnTo>
                    <a:pt x="1772190" y="595312"/>
                  </a:lnTo>
                  <a:lnTo>
                    <a:pt x="1767024" y="555782"/>
                  </a:lnTo>
                  <a:lnTo>
                    <a:pt x="1758541" y="516991"/>
                  </a:lnTo>
                  <a:lnTo>
                    <a:pt x="1746845" y="479013"/>
                  </a:lnTo>
                  <a:lnTo>
                    <a:pt x="1732040" y="441925"/>
                  </a:lnTo>
                  <a:lnTo>
                    <a:pt x="1714230" y="405798"/>
                  </a:lnTo>
                  <a:lnTo>
                    <a:pt x="1693518" y="370709"/>
                  </a:lnTo>
                  <a:lnTo>
                    <a:pt x="1670009" y="336731"/>
                  </a:lnTo>
                  <a:lnTo>
                    <a:pt x="1643807" y="303939"/>
                  </a:lnTo>
                  <a:lnTo>
                    <a:pt x="1615015" y="272408"/>
                  </a:lnTo>
                  <a:lnTo>
                    <a:pt x="1583737" y="242211"/>
                  </a:lnTo>
                  <a:lnTo>
                    <a:pt x="1550078" y="213423"/>
                  </a:lnTo>
                  <a:lnTo>
                    <a:pt x="1514141" y="186118"/>
                  </a:lnTo>
                  <a:lnTo>
                    <a:pt x="1476030" y="160371"/>
                  </a:lnTo>
                  <a:lnTo>
                    <a:pt x="1435849" y="136257"/>
                  </a:lnTo>
                  <a:lnTo>
                    <a:pt x="1393703" y="113849"/>
                  </a:lnTo>
                  <a:lnTo>
                    <a:pt x="1349694" y="93222"/>
                  </a:lnTo>
                  <a:lnTo>
                    <a:pt x="1303927" y="74450"/>
                  </a:lnTo>
                  <a:lnTo>
                    <a:pt x="1256506" y="57608"/>
                  </a:lnTo>
                  <a:lnTo>
                    <a:pt x="1207534" y="42771"/>
                  </a:lnTo>
                  <a:lnTo>
                    <a:pt x="1157116" y="30012"/>
                  </a:lnTo>
                  <a:lnTo>
                    <a:pt x="1105356" y="19406"/>
                  </a:lnTo>
                  <a:lnTo>
                    <a:pt x="1052357" y="11027"/>
                  </a:lnTo>
                  <a:lnTo>
                    <a:pt x="998223" y="4950"/>
                  </a:lnTo>
                  <a:lnTo>
                    <a:pt x="943059" y="1250"/>
                  </a:lnTo>
                  <a:lnTo>
                    <a:pt x="886967" y="0"/>
                  </a:lnTo>
                  <a:close/>
                </a:path>
              </a:pathLst>
            </a:custGeom>
            <a:solidFill>
              <a:srgbClr val="4F81B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1722"/>
            </a:p>
          </p:txBody>
        </p:sp>
        <p:sp>
          <p:nvSpPr>
            <p:cNvPr id="6" name="object 6"/>
            <p:cNvSpPr/>
            <p:nvPr/>
          </p:nvSpPr>
          <p:spPr>
            <a:xfrm>
              <a:off x="3495294" y="3755898"/>
              <a:ext cx="1774189" cy="1271270"/>
            </a:xfrm>
            <a:custGeom>
              <a:avLst/>
              <a:gdLst/>
              <a:ahLst/>
              <a:cxnLst/>
              <a:rect l="l" t="t" r="r" b="b"/>
              <a:pathLst>
                <a:path w="1774189" h="1271270">
                  <a:moveTo>
                    <a:pt x="0" y="635507"/>
                  </a:moveTo>
                  <a:lnTo>
                    <a:pt x="1745" y="595312"/>
                  </a:lnTo>
                  <a:lnTo>
                    <a:pt x="6911" y="555782"/>
                  </a:lnTo>
                  <a:lnTo>
                    <a:pt x="15394" y="516991"/>
                  </a:lnTo>
                  <a:lnTo>
                    <a:pt x="27090" y="479013"/>
                  </a:lnTo>
                  <a:lnTo>
                    <a:pt x="41895" y="441925"/>
                  </a:lnTo>
                  <a:lnTo>
                    <a:pt x="59705" y="405798"/>
                  </a:lnTo>
                  <a:lnTo>
                    <a:pt x="80417" y="370709"/>
                  </a:lnTo>
                  <a:lnTo>
                    <a:pt x="103926" y="336731"/>
                  </a:lnTo>
                  <a:lnTo>
                    <a:pt x="130128" y="303939"/>
                  </a:lnTo>
                  <a:lnTo>
                    <a:pt x="158920" y="272408"/>
                  </a:lnTo>
                  <a:lnTo>
                    <a:pt x="190198" y="242211"/>
                  </a:lnTo>
                  <a:lnTo>
                    <a:pt x="223857" y="213423"/>
                  </a:lnTo>
                  <a:lnTo>
                    <a:pt x="259794" y="186118"/>
                  </a:lnTo>
                  <a:lnTo>
                    <a:pt x="297905" y="160371"/>
                  </a:lnTo>
                  <a:lnTo>
                    <a:pt x="338086" y="136257"/>
                  </a:lnTo>
                  <a:lnTo>
                    <a:pt x="380232" y="113849"/>
                  </a:lnTo>
                  <a:lnTo>
                    <a:pt x="424241" y="93222"/>
                  </a:lnTo>
                  <a:lnTo>
                    <a:pt x="470008" y="74450"/>
                  </a:lnTo>
                  <a:lnTo>
                    <a:pt x="517429" y="57608"/>
                  </a:lnTo>
                  <a:lnTo>
                    <a:pt x="566401" y="42771"/>
                  </a:lnTo>
                  <a:lnTo>
                    <a:pt x="616819" y="30012"/>
                  </a:lnTo>
                  <a:lnTo>
                    <a:pt x="668579" y="19406"/>
                  </a:lnTo>
                  <a:lnTo>
                    <a:pt x="721578" y="11027"/>
                  </a:lnTo>
                  <a:lnTo>
                    <a:pt x="775712" y="4950"/>
                  </a:lnTo>
                  <a:lnTo>
                    <a:pt x="830876" y="1250"/>
                  </a:lnTo>
                  <a:lnTo>
                    <a:pt x="886967" y="0"/>
                  </a:lnTo>
                  <a:lnTo>
                    <a:pt x="943059" y="1250"/>
                  </a:lnTo>
                  <a:lnTo>
                    <a:pt x="998223" y="4950"/>
                  </a:lnTo>
                  <a:lnTo>
                    <a:pt x="1052357" y="11027"/>
                  </a:lnTo>
                  <a:lnTo>
                    <a:pt x="1105356" y="19406"/>
                  </a:lnTo>
                  <a:lnTo>
                    <a:pt x="1157116" y="30012"/>
                  </a:lnTo>
                  <a:lnTo>
                    <a:pt x="1207534" y="42771"/>
                  </a:lnTo>
                  <a:lnTo>
                    <a:pt x="1256506" y="57608"/>
                  </a:lnTo>
                  <a:lnTo>
                    <a:pt x="1303927" y="74450"/>
                  </a:lnTo>
                  <a:lnTo>
                    <a:pt x="1349694" y="93222"/>
                  </a:lnTo>
                  <a:lnTo>
                    <a:pt x="1393703" y="113849"/>
                  </a:lnTo>
                  <a:lnTo>
                    <a:pt x="1435849" y="136257"/>
                  </a:lnTo>
                  <a:lnTo>
                    <a:pt x="1476030" y="160371"/>
                  </a:lnTo>
                  <a:lnTo>
                    <a:pt x="1514141" y="186118"/>
                  </a:lnTo>
                  <a:lnTo>
                    <a:pt x="1550078" y="213423"/>
                  </a:lnTo>
                  <a:lnTo>
                    <a:pt x="1583737" y="242211"/>
                  </a:lnTo>
                  <a:lnTo>
                    <a:pt x="1615015" y="272408"/>
                  </a:lnTo>
                  <a:lnTo>
                    <a:pt x="1643807" y="303939"/>
                  </a:lnTo>
                  <a:lnTo>
                    <a:pt x="1670009" y="336731"/>
                  </a:lnTo>
                  <a:lnTo>
                    <a:pt x="1693518" y="370709"/>
                  </a:lnTo>
                  <a:lnTo>
                    <a:pt x="1714230" y="405798"/>
                  </a:lnTo>
                  <a:lnTo>
                    <a:pt x="1732040" y="441925"/>
                  </a:lnTo>
                  <a:lnTo>
                    <a:pt x="1746845" y="479013"/>
                  </a:lnTo>
                  <a:lnTo>
                    <a:pt x="1758541" y="516991"/>
                  </a:lnTo>
                  <a:lnTo>
                    <a:pt x="1767024" y="555782"/>
                  </a:lnTo>
                  <a:lnTo>
                    <a:pt x="1772190" y="595312"/>
                  </a:lnTo>
                  <a:lnTo>
                    <a:pt x="1773935" y="635507"/>
                  </a:lnTo>
                  <a:lnTo>
                    <a:pt x="1772190" y="675703"/>
                  </a:lnTo>
                  <a:lnTo>
                    <a:pt x="1767024" y="715233"/>
                  </a:lnTo>
                  <a:lnTo>
                    <a:pt x="1758541" y="754024"/>
                  </a:lnTo>
                  <a:lnTo>
                    <a:pt x="1746845" y="792002"/>
                  </a:lnTo>
                  <a:lnTo>
                    <a:pt x="1732040" y="829090"/>
                  </a:lnTo>
                  <a:lnTo>
                    <a:pt x="1714230" y="865217"/>
                  </a:lnTo>
                  <a:lnTo>
                    <a:pt x="1693518" y="900306"/>
                  </a:lnTo>
                  <a:lnTo>
                    <a:pt x="1670009" y="934284"/>
                  </a:lnTo>
                  <a:lnTo>
                    <a:pt x="1643807" y="967076"/>
                  </a:lnTo>
                  <a:lnTo>
                    <a:pt x="1615015" y="998607"/>
                  </a:lnTo>
                  <a:lnTo>
                    <a:pt x="1583737" y="1028804"/>
                  </a:lnTo>
                  <a:lnTo>
                    <a:pt x="1550078" y="1057592"/>
                  </a:lnTo>
                  <a:lnTo>
                    <a:pt x="1514141" y="1084897"/>
                  </a:lnTo>
                  <a:lnTo>
                    <a:pt x="1476030" y="1110644"/>
                  </a:lnTo>
                  <a:lnTo>
                    <a:pt x="1435849" y="1134758"/>
                  </a:lnTo>
                  <a:lnTo>
                    <a:pt x="1393703" y="1157166"/>
                  </a:lnTo>
                  <a:lnTo>
                    <a:pt x="1349694" y="1177793"/>
                  </a:lnTo>
                  <a:lnTo>
                    <a:pt x="1303927" y="1196565"/>
                  </a:lnTo>
                  <a:lnTo>
                    <a:pt x="1256506" y="1213407"/>
                  </a:lnTo>
                  <a:lnTo>
                    <a:pt x="1207534" y="1228244"/>
                  </a:lnTo>
                  <a:lnTo>
                    <a:pt x="1157116" y="1241003"/>
                  </a:lnTo>
                  <a:lnTo>
                    <a:pt x="1105356" y="1251609"/>
                  </a:lnTo>
                  <a:lnTo>
                    <a:pt x="1052357" y="1259988"/>
                  </a:lnTo>
                  <a:lnTo>
                    <a:pt x="998223" y="1266065"/>
                  </a:lnTo>
                  <a:lnTo>
                    <a:pt x="943059" y="1269765"/>
                  </a:lnTo>
                  <a:lnTo>
                    <a:pt x="886967" y="1271015"/>
                  </a:lnTo>
                  <a:lnTo>
                    <a:pt x="830876" y="1269765"/>
                  </a:lnTo>
                  <a:lnTo>
                    <a:pt x="775712" y="1266065"/>
                  </a:lnTo>
                  <a:lnTo>
                    <a:pt x="721578" y="1259988"/>
                  </a:lnTo>
                  <a:lnTo>
                    <a:pt x="668579" y="1251609"/>
                  </a:lnTo>
                  <a:lnTo>
                    <a:pt x="616819" y="1241003"/>
                  </a:lnTo>
                  <a:lnTo>
                    <a:pt x="566401" y="1228244"/>
                  </a:lnTo>
                  <a:lnTo>
                    <a:pt x="517429" y="1213407"/>
                  </a:lnTo>
                  <a:lnTo>
                    <a:pt x="470008" y="1196565"/>
                  </a:lnTo>
                  <a:lnTo>
                    <a:pt x="424241" y="1177793"/>
                  </a:lnTo>
                  <a:lnTo>
                    <a:pt x="380232" y="1157166"/>
                  </a:lnTo>
                  <a:lnTo>
                    <a:pt x="338086" y="1134758"/>
                  </a:lnTo>
                  <a:lnTo>
                    <a:pt x="297905" y="1110644"/>
                  </a:lnTo>
                  <a:lnTo>
                    <a:pt x="259794" y="1084897"/>
                  </a:lnTo>
                  <a:lnTo>
                    <a:pt x="223857" y="1057592"/>
                  </a:lnTo>
                  <a:lnTo>
                    <a:pt x="190198" y="1028804"/>
                  </a:lnTo>
                  <a:lnTo>
                    <a:pt x="158920" y="998607"/>
                  </a:lnTo>
                  <a:lnTo>
                    <a:pt x="130128" y="967076"/>
                  </a:lnTo>
                  <a:lnTo>
                    <a:pt x="103926" y="934284"/>
                  </a:lnTo>
                  <a:lnTo>
                    <a:pt x="80417" y="900306"/>
                  </a:lnTo>
                  <a:lnTo>
                    <a:pt x="59705" y="865217"/>
                  </a:lnTo>
                  <a:lnTo>
                    <a:pt x="41895" y="829090"/>
                  </a:lnTo>
                  <a:lnTo>
                    <a:pt x="27090" y="792002"/>
                  </a:lnTo>
                  <a:lnTo>
                    <a:pt x="15394" y="754024"/>
                  </a:lnTo>
                  <a:lnTo>
                    <a:pt x="6911" y="715233"/>
                  </a:lnTo>
                  <a:lnTo>
                    <a:pt x="1745" y="675703"/>
                  </a:lnTo>
                  <a:lnTo>
                    <a:pt x="0" y="63550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22"/>
            </a:p>
          </p:txBody>
        </p:sp>
        <p:sp>
          <p:nvSpPr>
            <p:cNvPr id="7" name="object 7"/>
            <p:cNvSpPr/>
            <p:nvPr/>
          </p:nvSpPr>
          <p:spPr>
            <a:xfrm>
              <a:off x="3740658" y="4193286"/>
              <a:ext cx="1529080" cy="1480185"/>
            </a:xfrm>
            <a:custGeom>
              <a:avLst/>
              <a:gdLst/>
              <a:ahLst/>
              <a:cxnLst/>
              <a:rect l="l" t="t" r="r" b="b"/>
              <a:pathLst>
                <a:path w="1529079" h="1480185">
                  <a:moveTo>
                    <a:pt x="764286" y="0"/>
                  </a:moveTo>
                  <a:lnTo>
                    <a:pt x="715946" y="1455"/>
                  </a:lnTo>
                  <a:lnTo>
                    <a:pt x="668406" y="5764"/>
                  </a:lnTo>
                  <a:lnTo>
                    <a:pt x="621756" y="12839"/>
                  </a:lnTo>
                  <a:lnTo>
                    <a:pt x="576084" y="22594"/>
                  </a:lnTo>
                  <a:lnTo>
                    <a:pt x="531480" y="34942"/>
                  </a:lnTo>
                  <a:lnTo>
                    <a:pt x="488033" y="49797"/>
                  </a:lnTo>
                  <a:lnTo>
                    <a:pt x="445834" y="67072"/>
                  </a:lnTo>
                  <a:lnTo>
                    <a:pt x="404971" y="86681"/>
                  </a:lnTo>
                  <a:lnTo>
                    <a:pt x="365534" y="108536"/>
                  </a:lnTo>
                  <a:lnTo>
                    <a:pt x="327613" y="132552"/>
                  </a:lnTo>
                  <a:lnTo>
                    <a:pt x="291297" y="158641"/>
                  </a:lnTo>
                  <a:lnTo>
                    <a:pt x="256675" y="186717"/>
                  </a:lnTo>
                  <a:lnTo>
                    <a:pt x="223837" y="216693"/>
                  </a:lnTo>
                  <a:lnTo>
                    <a:pt x="192873" y="248483"/>
                  </a:lnTo>
                  <a:lnTo>
                    <a:pt x="163871" y="282000"/>
                  </a:lnTo>
                  <a:lnTo>
                    <a:pt x="136922" y="317158"/>
                  </a:lnTo>
                  <a:lnTo>
                    <a:pt x="112115" y="353869"/>
                  </a:lnTo>
                  <a:lnTo>
                    <a:pt x="89539" y="392048"/>
                  </a:lnTo>
                  <a:lnTo>
                    <a:pt x="69284" y="431607"/>
                  </a:lnTo>
                  <a:lnTo>
                    <a:pt x="51439" y="472460"/>
                  </a:lnTo>
                  <a:lnTo>
                    <a:pt x="36094" y="514521"/>
                  </a:lnTo>
                  <a:lnTo>
                    <a:pt x="23339" y="557702"/>
                  </a:lnTo>
                  <a:lnTo>
                    <a:pt x="13262" y="601917"/>
                  </a:lnTo>
                  <a:lnTo>
                    <a:pt x="5954" y="647080"/>
                  </a:lnTo>
                  <a:lnTo>
                    <a:pt x="1503" y="693104"/>
                  </a:lnTo>
                  <a:lnTo>
                    <a:pt x="0" y="739901"/>
                  </a:lnTo>
                  <a:lnTo>
                    <a:pt x="1503" y="786699"/>
                  </a:lnTo>
                  <a:lnTo>
                    <a:pt x="5954" y="832723"/>
                  </a:lnTo>
                  <a:lnTo>
                    <a:pt x="13262" y="877886"/>
                  </a:lnTo>
                  <a:lnTo>
                    <a:pt x="23339" y="922101"/>
                  </a:lnTo>
                  <a:lnTo>
                    <a:pt x="36094" y="965282"/>
                  </a:lnTo>
                  <a:lnTo>
                    <a:pt x="51439" y="1007343"/>
                  </a:lnTo>
                  <a:lnTo>
                    <a:pt x="69284" y="1048196"/>
                  </a:lnTo>
                  <a:lnTo>
                    <a:pt x="89539" y="1087755"/>
                  </a:lnTo>
                  <a:lnTo>
                    <a:pt x="112115" y="1125934"/>
                  </a:lnTo>
                  <a:lnTo>
                    <a:pt x="136922" y="1162645"/>
                  </a:lnTo>
                  <a:lnTo>
                    <a:pt x="163871" y="1197803"/>
                  </a:lnTo>
                  <a:lnTo>
                    <a:pt x="192873" y="1231320"/>
                  </a:lnTo>
                  <a:lnTo>
                    <a:pt x="223837" y="1263110"/>
                  </a:lnTo>
                  <a:lnTo>
                    <a:pt x="256675" y="1293086"/>
                  </a:lnTo>
                  <a:lnTo>
                    <a:pt x="291297" y="1321162"/>
                  </a:lnTo>
                  <a:lnTo>
                    <a:pt x="327613" y="1347251"/>
                  </a:lnTo>
                  <a:lnTo>
                    <a:pt x="365534" y="1371267"/>
                  </a:lnTo>
                  <a:lnTo>
                    <a:pt x="404971" y="1393122"/>
                  </a:lnTo>
                  <a:lnTo>
                    <a:pt x="445834" y="1412731"/>
                  </a:lnTo>
                  <a:lnTo>
                    <a:pt x="488033" y="1430006"/>
                  </a:lnTo>
                  <a:lnTo>
                    <a:pt x="531480" y="1444861"/>
                  </a:lnTo>
                  <a:lnTo>
                    <a:pt x="576084" y="1457209"/>
                  </a:lnTo>
                  <a:lnTo>
                    <a:pt x="621756" y="1466964"/>
                  </a:lnTo>
                  <a:lnTo>
                    <a:pt x="668406" y="1474039"/>
                  </a:lnTo>
                  <a:lnTo>
                    <a:pt x="715946" y="1478348"/>
                  </a:lnTo>
                  <a:lnTo>
                    <a:pt x="764286" y="1479804"/>
                  </a:lnTo>
                  <a:lnTo>
                    <a:pt x="812625" y="1478348"/>
                  </a:lnTo>
                  <a:lnTo>
                    <a:pt x="860165" y="1474039"/>
                  </a:lnTo>
                  <a:lnTo>
                    <a:pt x="906815" y="1466964"/>
                  </a:lnTo>
                  <a:lnTo>
                    <a:pt x="952487" y="1457209"/>
                  </a:lnTo>
                  <a:lnTo>
                    <a:pt x="997091" y="1444861"/>
                  </a:lnTo>
                  <a:lnTo>
                    <a:pt x="1040538" y="1430006"/>
                  </a:lnTo>
                  <a:lnTo>
                    <a:pt x="1082737" y="1412731"/>
                  </a:lnTo>
                  <a:lnTo>
                    <a:pt x="1123600" y="1393122"/>
                  </a:lnTo>
                  <a:lnTo>
                    <a:pt x="1163037" y="1371267"/>
                  </a:lnTo>
                  <a:lnTo>
                    <a:pt x="1200958" y="1347251"/>
                  </a:lnTo>
                  <a:lnTo>
                    <a:pt x="1237274" y="1321162"/>
                  </a:lnTo>
                  <a:lnTo>
                    <a:pt x="1271896" y="1293086"/>
                  </a:lnTo>
                  <a:lnTo>
                    <a:pt x="1304734" y="1263110"/>
                  </a:lnTo>
                  <a:lnTo>
                    <a:pt x="1335698" y="1231320"/>
                  </a:lnTo>
                  <a:lnTo>
                    <a:pt x="1364700" y="1197803"/>
                  </a:lnTo>
                  <a:lnTo>
                    <a:pt x="1391649" y="1162645"/>
                  </a:lnTo>
                  <a:lnTo>
                    <a:pt x="1416456" y="1125934"/>
                  </a:lnTo>
                  <a:lnTo>
                    <a:pt x="1439032" y="1087755"/>
                  </a:lnTo>
                  <a:lnTo>
                    <a:pt x="1459287" y="1048196"/>
                  </a:lnTo>
                  <a:lnTo>
                    <a:pt x="1477132" y="1007343"/>
                  </a:lnTo>
                  <a:lnTo>
                    <a:pt x="1492477" y="965282"/>
                  </a:lnTo>
                  <a:lnTo>
                    <a:pt x="1505232" y="922101"/>
                  </a:lnTo>
                  <a:lnTo>
                    <a:pt x="1515309" y="877886"/>
                  </a:lnTo>
                  <a:lnTo>
                    <a:pt x="1522617" y="832723"/>
                  </a:lnTo>
                  <a:lnTo>
                    <a:pt x="1527068" y="786699"/>
                  </a:lnTo>
                  <a:lnTo>
                    <a:pt x="1528571" y="739901"/>
                  </a:lnTo>
                  <a:lnTo>
                    <a:pt x="1527068" y="693104"/>
                  </a:lnTo>
                  <a:lnTo>
                    <a:pt x="1522617" y="647080"/>
                  </a:lnTo>
                  <a:lnTo>
                    <a:pt x="1515309" y="601917"/>
                  </a:lnTo>
                  <a:lnTo>
                    <a:pt x="1505232" y="557702"/>
                  </a:lnTo>
                  <a:lnTo>
                    <a:pt x="1492477" y="514521"/>
                  </a:lnTo>
                  <a:lnTo>
                    <a:pt x="1477132" y="472460"/>
                  </a:lnTo>
                  <a:lnTo>
                    <a:pt x="1459287" y="431607"/>
                  </a:lnTo>
                  <a:lnTo>
                    <a:pt x="1439032" y="392048"/>
                  </a:lnTo>
                  <a:lnTo>
                    <a:pt x="1416456" y="353869"/>
                  </a:lnTo>
                  <a:lnTo>
                    <a:pt x="1391649" y="317158"/>
                  </a:lnTo>
                  <a:lnTo>
                    <a:pt x="1364700" y="282000"/>
                  </a:lnTo>
                  <a:lnTo>
                    <a:pt x="1335698" y="248483"/>
                  </a:lnTo>
                  <a:lnTo>
                    <a:pt x="1304734" y="216693"/>
                  </a:lnTo>
                  <a:lnTo>
                    <a:pt x="1271896" y="186717"/>
                  </a:lnTo>
                  <a:lnTo>
                    <a:pt x="1237274" y="158641"/>
                  </a:lnTo>
                  <a:lnTo>
                    <a:pt x="1200958" y="132552"/>
                  </a:lnTo>
                  <a:lnTo>
                    <a:pt x="1163037" y="108536"/>
                  </a:lnTo>
                  <a:lnTo>
                    <a:pt x="1123600" y="86681"/>
                  </a:lnTo>
                  <a:lnTo>
                    <a:pt x="1082737" y="67072"/>
                  </a:lnTo>
                  <a:lnTo>
                    <a:pt x="1040538" y="49797"/>
                  </a:lnTo>
                  <a:lnTo>
                    <a:pt x="997091" y="34942"/>
                  </a:lnTo>
                  <a:lnTo>
                    <a:pt x="952487" y="22594"/>
                  </a:lnTo>
                  <a:lnTo>
                    <a:pt x="906815" y="12839"/>
                  </a:lnTo>
                  <a:lnTo>
                    <a:pt x="860165" y="5764"/>
                  </a:lnTo>
                  <a:lnTo>
                    <a:pt x="812625" y="1455"/>
                  </a:lnTo>
                  <a:lnTo>
                    <a:pt x="764286" y="0"/>
                  </a:lnTo>
                  <a:close/>
                </a:path>
              </a:pathLst>
            </a:custGeom>
            <a:solidFill>
              <a:srgbClr val="4F81B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1722"/>
            </a:p>
          </p:txBody>
        </p:sp>
        <p:sp>
          <p:nvSpPr>
            <p:cNvPr id="8" name="object 8"/>
            <p:cNvSpPr/>
            <p:nvPr/>
          </p:nvSpPr>
          <p:spPr>
            <a:xfrm>
              <a:off x="3740658" y="4193286"/>
              <a:ext cx="1529080" cy="1480185"/>
            </a:xfrm>
            <a:custGeom>
              <a:avLst/>
              <a:gdLst/>
              <a:ahLst/>
              <a:cxnLst/>
              <a:rect l="l" t="t" r="r" b="b"/>
              <a:pathLst>
                <a:path w="1529079" h="1480185">
                  <a:moveTo>
                    <a:pt x="0" y="739901"/>
                  </a:moveTo>
                  <a:lnTo>
                    <a:pt x="1503" y="693104"/>
                  </a:lnTo>
                  <a:lnTo>
                    <a:pt x="5954" y="647080"/>
                  </a:lnTo>
                  <a:lnTo>
                    <a:pt x="13262" y="601917"/>
                  </a:lnTo>
                  <a:lnTo>
                    <a:pt x="23339" y="557702"/>
                  </a:lnTo>
                  <a:lnTo>
                    <a:pt x="36094" y="514521"/>
                  </a:lnTo>
                  <a:lnTo>
                    <a:pt x="51439" y="472460"/>
                  </a:lnTo>
                  <a:lnTo>
                    <a:pt x="69284" y="431607"/>
                  </a:lnTo>
                  <a:lnTo>
                    <a:pt x="89539" y="392048"/>
                  </a:lnTo>
                  <a:lnTo>
                    <a:pt x="112115" y="353869"/>
                  </a:lnTo>
                  <a:lnTo>
                    <a:pt x="136922" y="317158"/>
                  </a:lnTo>
                  <a:lnTo>
                    <a:pt x="163871" y="282000"/>
                  </a:lnTo>
                  <a:lnTo>
                    <a:pt x="192873" y="248483"/>
                  </a:lnTo>
                  <a:lnTo>
                    <a:pt x="223837" y="216693"/>
                  </a:lnTo>
                  <a:lnTo>
                    <a:pt x="256675" y="186717"/>
                  </a:lnTo>
                  <a:lnTo>
                    <a:pt x="291297" y="158641"/>
                  </a:lnTo>
                  <a:lnTo>
                    <a:pt x="327613" y="132552"/>
                  </a:lnTo>
                  <a:lnTo>
                    <a:pt x="365534" y="108536"/>
                  </a:lnTo>
                  <a:lnTo>
                    <a:pt x="404971" y="86681"/>
                  </a:lnTo>
                  <a:lnTo>
                    <a:pt x="445834" y="67072"/>
                  </a:lnTo>
                  <a:lnTo>
                    <a:pt x="488033" y="49797"/>
                  </a:lnTo>
                  <a:lnTo>
                    <a:pt x="531480" y="34942"/>
                  </a:lnTo>
                  <a:lnTo>
                    <a:pt x="576084" y="22594"/>
                  </a:lnTo>
                  <a:lnTo>
                    <a:pt x="621756" y="12839"/>
                  </a:lnTo>
                  <a:lnTo>
                    <a:pt x="668406" y="5764"/>
                  </a:lnTo>
                  <a:lnTo>
                    <a:pt x="715946" y="1455"/>
                  </a:lnTo>
                  <a:lnTo>
                    <a:pt x="764286" y="0"/>
                  </a:lnTo>
                  <a:lnTo>
                    <a:pt x="812625" y="1455"/>
                  </a:lnTo>
                  <a:lnTo>
                    <a:pt x="860165" y="5764"/>
                  </a:lnTo>
                  <a:lnTo>
                    <a:pt x="906815" y="12839"/>
                  </a:lnTo>
                  <a:lnTo>
                    <a:pt x="952487" y="22594"/>
                  </a:lnTo>
                  <a:lnTo>
                    <a:pt x="997091" y="34942"/>
                  </a:lnTo>
                  <a:lnTo>
                    <a:pt x="1040538" y="49797"/>
                  </a:lnTo>
                  <a:lnTo>
                    <a:pt x="1082737" y="67072"/>
                  </a:lnTo>
                  <a:lnTo>
                    <a:pt x="1123600" y="86681"/>
                  </a:lnTo>
                  <a:lnTo>
                    <a:pt x="1163037" y="108536"/>
                  </a:lnTo>
                  <a:lnTo>
                    <a:pt x="1200958" y="132552"/>
                  </a:lnTo>
                  <a:lnTo>
                    <a:pt x="1237274" y="158641"/>
                  </a:lnTo>
                  <a:lnTo>
                    <a:pt x="1271896" y="186717"/>
                  </a:lnTo>
                  <a:lnTo>
                    <a:pt x="1304734" y="216693"/>
                  </a:lnTo>
                  <a:lnTo>
                    <a:pt x="1335698" y="248483"/>
                  </a:lnTo>
                  <a:lnTo>
                    <a:pt x="1364700" y="282000"/>
                  </a:lnTo>
                  <a:lnTo>
                    <a:pt x="1391649" y="317158"/>
                  </a:lnTo>
                  <a:lnTo>
                    <a:pt x="1416456" y="353869"/>
                  </a:lnTo>
                  <a:lnTo>
                    <a:pt x="1439032" y="392048"/>
                  </a:lnTo>
                  <a:lnTo>
                    <a:pt x="1459287" y="431607"/>
                  </a:lnTo>
                  <a:lnTo>
                    <a:pt x="1477132" y="472460"/>
                  </a:lnTo>
                  <a:lnTo>
                    <a:pt x="1492477" y="514521"/>
                  </a:lnTo>
                  <a:lnTo>
                    <a:pt x="1505232" y="557702"/>
                  </a:lnTo>
                  <a:lnTo>
                    <a:pt x="1515309" y="601917"/>
                  </a:lnTo>
                  <a:lnTo>
                    <a:pt x="1522617" y="647080"/>
                  </a:lnTo>
                  <a:lnTo>
                    <a:pt x="1527068" y="693104"/>
                  </a:lnTo>
                  <a:lnTo>
                    <a:pt x="1528571" y="739901"/>
                  </a:lnTo>
                  <a:lnTo>
                    <a:pt x="1527068" y="786699"/>
                  </a:lnTo>
                  <a:lnTo>
                    <a:pt x="1522617" y="832723"/>
                  </a:lnTo>
                  <a:lnTo>
                    <a:pt x="1515309" y="877886"/>
                  </a:lnTo>
                  <a:lnTo>
                    <a:pt x="1505232" y="922101"/>
                  </a:lnTo>
                  <a:lnTo>
                    <a:pt x="1492477" y="965282"/>
                  </a:lnTo>
                  <a:lnTo>
                    <a:pt x="1477132" y="1007343"/>
                  </a:lnTo>
                  <a:lnTo>
                    <a:pt x="1459287" y="1048196"/>
                  </a:lnTo>
                  <a:lnTo>
                    <a:pt x="1439032" y="1087755"/>
                  </a:lnTo>
                  <a:lnTo>
                    <a:pt x="1416456" y="1125934"/>
                  </a:lnTo>
                  <a:lnTo>
                    <a:pt x="1391649" y="1162645"/>
                  </a:lnTo>
                  <a:lnTo>
                    <a:pt x="1364700" y="1197803"/>
                  </a:lnTo>
                  <a:lnTo>
                    <a:pt x="1335698" y="1231320"/>
                  </a:lnTo>
                  <a:lnTo>
                    <a:pt x="1304734" y="1263110"/>
                  </a:lnTo>
                  <a:lnTo>
                    <a:pt x="1271896" y="1293086"/>
                  </a:lnTo>
                  <a:lnTo>
                    <a:pt x="1237274" y="1321162"/>
                  </a:lnTo>
                  <a:lnTo>
                    <a:pt x="1200958" y="1347251"/>
                  </a:lnTo>
                  <a:lnTo>
                    <a:pt x="1163037" y="1371267"/>
                  </a:lnTo>
                  <a:lnTo>
                    <a:pt x="1123600" y="1393122"/>
                  </a:lnTo>
                  <a:lnTo>
                    <a:pt x="1082737" y="1412731"/>
                  </a:lnTo>
                  <a:lnTo>
                    <a:pt x="1040538" y="1430006"/>
                  </a:lnTo>
                  <a:lnTo>
                    <a:pt x="997091" y="1444861"/>
                  </a:lnTo>
                  <a:lnTo>
                    <a:pt x="952487" y="1457209"/>
                  </a:lnTo>
                  <a:lnTo>
                    <a:pt x="906815" y="1466964"/>
                  </a:lnTo>
                  <a:lnTo>
                    <a:pt x="860165" y="1474039"/>
                  </a:lnTo>
                  <a:lnTo>
                    <a:pt x="812625" y="1478348"/>
                  </a:lnTo>
                  <a:lnTo>
                    <a:pt x="764286" y="1479804"/>
                  </a:lnTo>
                  <a:lnTo>
                    <a:pt x="715946" y="1478348"/>
                  </a:lnTo>
                  <a:lnTo>
                    <a:pt x="668406" y="1474039"/>
                  </a:lnTo>
                  <a:lnTo>
                    <a:pt x="621756" y="1466964"/>
                  </a:lnTo>
                  <a:lnTo>
                    <a:pt x="576084" y="1457209"/>
                  </a:lnTo>
                  <a:lnTo>
                    <a:pt x="531480" y="1444861"/>
                  </a:lnTo>
                  <a:lnTo>
                    <a:pt x="488033" y="1430006"/>
                  </a:lnTo>
                  <a:lnTo>
                    <a:pt x="445834" y="1412731"/>
                  </a:lnTo>
                  <a:lnTo>
                    <a:pt x="404971" y="1393122"/>
                  </a:lnTo>
                  <a:lnTo>
                    <a:pt x="365534" y="1371267"/>
                  </a:lnTo>
                  <a:lnTo>
                    <a:pt x="327613" y="1347251"/>
                  </a:lnTo>
                  <a:lnTo>
                    <a:pt x="291297" y="1321162"/>
                  </a:lnTo>
                  <a:lnTo>
                    <a:pt x="256675" y="1293086"/>
                  </a:lnTo>
                  <a:lnTo>
                    <a:pt x="223837" y="1263110"/>
                  </a:lnTo>
                  <a:lnTo>
                    <a:pt x="192873" y="1231320"/>
                  </a:lnTo>
                  <a:lnTo>
                    <a:pt x="163871" y="1197803"/>
                  </a:lnTo>
                  <a:lnTo>
                    <a:pt x="136922" y="1162645"/>
                  </a:lnTo>
                  <a:lnTo>
                    <a:pt x="112115" y="1125934"/>
                  </a:lnTo>
                  <a:lnTo>
                    <a:pt x="89539" y="1087755"/>
                  </a:lnTo>
                  <a:lnTo>
                    <a:pt x="69284" y="1048196"/>
                  </a:lnTo>
                  <a:lnTo>
                    <a:pt x="51439" y="1007343"/>
                  </a:lnTo>
                  <a:lnTo>
                    <a:pt x="36094" y="965282"/>
                  </a:lnTo>
                  <a:lnTo>
                    <a:pt x="23339" y="922101"/>
                  </a:lnTo>
                  <a:lnTo>
                    <a:pt x="13262" y="877886"/>
                  </a:lnTo>
                  <a:lnTo>
                    <a:pt x="5954" y="832723"/>
                  </a:lnTo>
                  <a:lnTo>
                    <a:pt x="1503" y="786699"/>
                  </a:lnTo>
                  <a:lnTo>
                    <a:pt x="0" y="73990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22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7569" y="4693158"/>
              <a:ext cx="1482852" cy="13502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17569" y="4693158"/>
              <a:ext cx="1483360" cy="1350645"/>
            </a:xfrm>
            <a:custGeom>
              <a:avLst/>
              <a:gdLst/>
              <a:ahLst/>
              <a:cxnLst/>
              <a:rect l="l" t="t" r="r" b="b"/>
              <a:pathLst>
                <a:path w="1483360" h="1350645">
                  <a:moveTo>
                    <a:pt x="0" y="675132"/>
                  </a:moveTo>
                  <a:lnTo>
                    <a:pt x="1710" y="628907"/>
                  </a:lnTo>
                  <a:lnTo>
                    <a:pt x="6768" y="583519"/>
                  </a:lnTo>
                  <a:lnTo>
                    <a:pt x="15064" y="539067"/>
                  </a:lnTo>
                  <a:lnTo>
                    <a:pt x="26486" y="495652"/>
                  </a:lnTo>
                  <a:lnTo>
                    <a:pt x="40924" y="453375"/>
                  </a:lnTo>
                  <a:lnTo>
                    <a:pt x="58269" y="412337"/>
                  </a:lnTo>
                  <a:lnTo>
                    <a:pt x="78408" y="372637"/>
                  </a:lnTo>
                  <a:lnTo>
                    <a:pt x="101233" y="334376"/>
                  </a:lnTo>
                  <a:lnTo>
                    <a:pt x="126631" y="297656"/>
                  </a:lnTo>
                  <a:lnTo>
                    <a:pt x="154494" y="262576"/>
                  </a:lnTo>
                  <a:lnTo>
                    <a:pt x="184710" y="229236"/>
                  </a:lnTo>
                  <a:lnTo>
                    <a:pt x="217170" y="197739"/>
                  </a:lnTo>
                  <a:lnTo>
                    <a:pt x="251761" y="168183"/>
                  </a:lnTo>
                  <a:lnTo>
                    <a:pt x="288375" y="140670"/>
                  </a:lnTo>
                  <a:lnTo>
                    <a:pt x="326900" y="115300"/>
                  </a:lnTo>
                  <a:lnTo>
                    <a:pt x="367227" y="92173"/>
                  </a:lnTo>
                  <a:lnTo>
                    <a:pt x="409244" y="71391"/>
                  </a:lnTo>
                  <a:lnTo>
                    <a:pt x="452842" y="53054"/>
                  </a:lnTo>
                  <a:lnTo>
                    <a:pt x="497909" y="37262"/>
                  </a:lnTo>
                  <a:lnTo>
                    <a:pt x="544336" y="24115"/>
                  </a:lnTo>
                  <a:lnTo>
                    <a:pt x="592011" y="13716"/>
                  </a:lnTo>
                  <a:lnTo>
                    <a:pt x="640825" y="6163"/>
                  </a:lnTo>
                  <a:lnTo>
                    <a:pt x="690666" y="1557"/>
                  </a:lnTo>
                  <a:lnTo>
                    <a:pt x="741426" y="0"/>
                  </a:lnTo>
                  <a:lnTo>
                    <a:pt x="792185" y="1557"/>
                  </a:lnTo>
                  <a:lnTo>
                    <a:pt x="842026" y="6163"/>
                  </a:lnTo>
                  <a:lnTo>
                    <a:pt x="890840" y="13716"/>
                  </a:lnTo>
                  <a:lnTo>
                    <a:pt x="938515" y="24115"/>
                  </a:lnTo>
                  <a:lnTo>
                    <a:pt x="984942" y="37262"/>
                  </a:lnTo>
                  <a:lnTo>
                    <a:pt x="1030009" y="53054"/>
                  </a:lnTo>
                  <a:lnTo>
                    <a:pt x="1073607" y="71391"/>
                  </a:lnTo>
                  <a:lnTo>
                    <a:pt x="1115624" y="92173"/>
                  </a:lnTo>
                  <a:lnTo>
                    <a:pt x="1155951" y="115300"/>
                  </a:lnTo>
                  <a:lnTo>
                    <a:pt x="1194476" y="140670"/>
                  </a:lnTo>
                  <a:lnTo>
                    <a:pt x="1231090" y="168183"/>
                  </a:lnTo>
                  <a:lnTo>
                    <a:pt x="1265682" y="197739"/>
                  </a:lnTo>
                  <a:lnTo>
                    <a:pt x="1298141" y="229236"/>
                  </a:lnTo>
                  <a:lnTo>
                    <a:pt x="1328357" y="262576"/>
                  </a:lnTo>
                  <a:lnTo>
                    <a:pt x="1356220" y="297656"/>
                  </a:lnTo>
                  <a:lnTo>
                    <a:pt x="1381618" y="334376"/>
                  </a:lnTo>
                  <a:lnTo>
                    <a:pt x="1404443" y="372637"/>
                  </a:lnTo>
                  <a:lnTo>
                    <a:pt x="1424582" y="412337"/>
                  </a:lnTo>
                  <a:lnTo>
                    <a:pt x="1441927" y="453375"/>
                  </a:lnTo>
                  <a:lnTo>
                    <a:pt x="1456365" y="495652"/>
                  </a:lnTo>
                  <a:lnTo>
                    <a:pt x="1467787" y="539067"/>
                  </a:lnTo>
                  <a:lnTo>
                    <a:pt x="1476083" y="583519"/>
                  </a:lnTo>
                  <a:lnTo>
                    <a:pt x="1481141" y="628907"/>
                  </a:lnTo>
                  <a:lnTo>
                    <a:pt x="1482852" y="675132"/>
                  </a:lnTo>
                  <a:lnTo>
                    <a:pt x="1481141" y="721356"/>
                  </a:lnTo>
                  <a:lnTo>
                    <a:pt x="1476083" y="766744"/>
                  </a:lnTo>
                  <a:lnTo>
                    <a:pt x="1467787" y="811196"/>
                  </a:lnTo>
                  <a:lnTo>
                    <a:pt x="1456365" y="854611"/>
                  </a:lnTo>
                  <a:lnTo>
                    <a:pt x="1441927" y="896888"/>
                  </a:lnTo>
                  <a:lnTo>
                    <a:pt x="1424582" y="937926"/>
                  </a:lnTo>
                  <a:lnTo>
                    <a:pt x="1404443" y="977626"/>
                  </a:lnTo>
                  <a:lnTo>
                    <a:pt x="1381618" y="1015887"/>
                  </a:lnTo>
                  <a:lnTo>
                    <a:pt x="1356220" y="1052607"/>
                  </a:lnTo>
                  <a:lnTo>
                    <a:pt x="1328357" y="1087687"/>
                  </a:lnTo>
                  <a:lnTo>
                    <a:pt x="1298141" y="1121027"/>
                  </a:lnTo>
                  <a:lnTo>
                    <a:pt x="1265681" y="1152525"/>
                  </a:lnTo>
                  <a:lnTo>
                    <a:pt x="1231090" y="1182080"/>
                  </a:lnTo>
                  <a:lnTo>
                    <a:pt x="1194476" y="1209593"/>
                  </a:lnTo>
                  <a:lnTo>
                    <a:pt x="1155951" y="1234963"/>
                  </a:lnTo>
                  <a:lnTo>
                    <a:pt x="1115624" y="1258090"/>
                  </a:lnTo>
                  <a:lnTo>
                    <a:pt x="1073607" y="1278872"/>
                  </a:lnTo>
                  <a:lnTo>
                    <a:pt x="1030009" y="1297209"/>
                  </a:lnTo>
                  <a:lnTo>
                    <a:pt x="984942" y="1313001"/>
                  </a:lnTo>
                  <a:lnTo>
                    <a:pt x="938515" y="1326148"/>
                  </a:lnTo>
                  <a:lnTo>
                    <a:pt x="890840" y="1336548"/>
                  </a:lnTo>
                  <a:lnTo>
                    <a:pt x="842026" y="1344100"/>
                  </a:lnTo>
                  <a:lnTo>
                    <a:pt x="792185" y="1348706"/>
                  </a:lnTo>
                  <a:lnTo>
                    <a:pt x="741426" y="1350264"/>
                  </a:lnTo>
                  <a:lnTo>
                    <a:pt x="690666" y="1348706"/>
                  </a:lnTo>
                  <a:lnTo>
                    <a:pt x="640825" y="1344100"/>
                  </a:lnTo>
                  <a:lnTo>
                    <a:pt x="592011" y="1336548"/>
                  </a:lnTo>
                  <a:lnTo>
                    <a:pt x="544336" y="1326148"/>
                  </a:lnTo>
                  <a:lnTo>
                    <a:pt x="497909" y="1313001"/>
                  </a:lnTo>
                  <a:lnTo>
                    <a:pt x="452842" y="1297209"/>
                  </a:lnTo>
                  <a:lnTo>
                    <a:pt x="409244" y="1278872"/>
                  </a:lnTo>
                  <a:lnTo>
                    <a:pt x="367227" y="1258090"/>
                  </a:lnTo>
                  <a:lnTo>
                    <a:pt x="326900" y="1234963"/>
                  </a:lnTo>
                  <a:lnTo>
                    <a:pt x="288375" y="1209593"/>
                  </a:lnTo>
                  <a:lnTo>
                    <a:pt x="251761" y="1182080"/>
                  </a:lnTo>
                  <a:lnTo>
                    <a:pt x="217169" y="1152525"/>
                  </a:lnTo>
                  <a:lnTo>
                    <a:pt x="184710" y="1121027"/>
                  </a:lnTo>
                  <a:lnTo>
                    <a:pt x="154494" y="1087687"/>
                  </a:lnTo>
                  <a:lnTo>
                    <a:pt x="126631" y="1052607"/>
                  </a:lnTo>
                  <a:lnTo>
                    <a:pt x="101233" y="1015887"/>
                  </a:lnTo>
                  <a:lnTo>
                    <a:pt x="78408" y="977626"/>
                  </a:lnTo>
                  <a:lnTo>
                    <a:pt x="58269" y="937926"/>
                  </a:lnTo>
                  <a:lnTo>
                    <a:pt x="40924" y="896888"/>
                  </a:lnTo>
                  <a:lnTo>
                    <a:pt x="26486" y="854611"/>
                  </a:lnTo>
                  <a:lnTo>
                    <a:pt x="15064" y="811196"/>
                  </a:lnTo>
                  <a:lnTo>
                    <a:pt x="6768" y="766744"/>
                  </a:lnTo>
                  <a:lnTo>
                    <a:pt x="1710" y="721356"/>
                  </a:lnTo>
                  <a:lnTo>
                    <a:pt x="0" y="67513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22"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4441" y="4693158"/>
              <a:ext cx="1658111" cy="13502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74441" y="4693158"/>
              <a:ext cx="1658620" cy="1350645"/>
            </a:xfrm>
            <a:custGeom>
              <a:avLst/>
              <a:gdLst/>
              <a:ahLst/>
              <a:cxnLst/>
              <a:rect l="l" t="t" r="r" b="b"/>
              <a:pathLst>
                <a:path w="1658620" h="1350645">
                  <a:moveTo>
                    <a:pt x="0" y="675132"/>
                  </a:moveTo>
                  <a:lnTo>
                    <a:pt x="1631" y="632434"/>
                  </a:lnTo>
                  <a:lnTo>
                    <a:pt x="6460" y="590443"/>
                  </a:lnTo>
                  <a:lnTo>
                    <a:pt x="14389" y="549237"/>
                  </a:lnTo>
                  <a:lnTo>
                    <a:pt x="25322" y="508894"/>
                  </a:lnTo>
                  <a:lnTo>
                    <a:pt x="39161" y="469495"/>
                  </a:lnTo>
                  <a:lnTo>
                    <a:pt x="55809" y="431117"/>
                  </a:lnTo>
                  <a:lnTo>
                    <a:pt x="75169" y="393841"/>
                  </a:lnTo>
                  <a:lnTo>
                    <a:pt x="97144" y="357745"/>
                  </a:lnTo>
                  <a:lnTo>
                    <a:pt x="121637" y="322909"/>
                  </a:lnTo>
                  <a:lnTo>
                    <a:pt x="148550" y="289411"/>
                  </a:lnTo>
                  <a:lnTo>
                    <a:pt x="177786" y="257331"/>
                  </a:lnTo>
                  <a:lnTo>
                    <a:pt x="209248" y="226747"/>
                  </a:lnTo>
                  <a:lnTo>
                    <a:pt x="242839" y="197739"/>
                  </a:lnTo>
                  <a:lnTo>
                    <a:pt x="278462" y="170385"/>
                  </a:lnTo>
                  <a:lnTo>
                    <a:pt x="316020" y="144765"/>
                  </a:lnTo>
                  <a:lnTo>
                    <a:pt x="355415" y="120959"/>
                  </a:lnTo>
                  <a:lnTo>
                    <a:pt x="396551" y="99044"/>
                  </a:lnTo>
                  <a:lnTo>
                    <a:pt x="439330" y="79100"/>
                  </a:lnTo>
                  <a:lnTo>
                    <a:pt x="483655" y="61207"/>
                  </a:lnTo>
                  <a:lnTo>
                    <a:pt x="529428" y="45443"/>
                  </a:lnTo>
                  <a:lnTo>
                    <a:pt x="576554" y="31887"/>
                  </a:lnTo>
                  <a:lnTo>
                    <a:pt x="624933" y="20618"/>
                  </a:lnTo>
                  <a:lnTo>
                    <a:pt x="674471" y="11716"/>
                  </a:lnTo>
                  <a:lnTo>
                    <a:pt x="725068" y="5260"/>
                  </a:lnTo>
                  <a:lnTo>
                    <a:pt x="776629" y="1328"/>
                  </a:lnTo>
                  <a:lnTo>
                    <a:pt x="829056" y="0"/>
                  </a:lnTo>
                  <a:lnTo>
                    <a:pt x="881482" y="1328"/>
                  </a:lnTo>
                  <a:lnTo>
                    <a:pt x="933043" y="5260"/>
                  </a:lnTo>
                  <a:lnTo>
                    <a:pt x="983640" y="11716"/>
                  </a:lnTo>
                  <a:lnTo>
                    <a:pt x="1033178" y="20618"/>
                  </a:lnTo>
                  <a:lnTo>
                    <a:pt x="1081557" y="31887"/>
                  </a:lnTo>
                  <a:lnTo>
                    <a:pt x="1128683" y="45443"/>
                  </a:lnTo>
                  <a:lnTo>
                    <a:pt x="1174456" y="61207"/>
                  </a:lnTo>
                  <a:lnTo>
                    <a:pt x="1218781" y="79100"/>
                  </a:lnTo>
                  <a:lnTo>
                    <a:pt x="1261560" y="99044"/>
                  </a:lnTo>
                  <a:lnTo>
                    <a:pt x="1302696" y="120959"/>
                  </a:lnTo>
                  <a:lnTo>
                    <a:pt x="1342091" y="144765"/>
                  </a:lnTo>
                  <a:lnTo>
                    <a:pt x="1379649" y="170385"/>
                  </a:lnTo>
                  <a:lnTo>
                    <a:pt x="1415272" y="197739"/>
                  </a:lnTo>
                  <a:lnTo>
                    <a:pt x="1448863" y="226747"/>
                  </a:lnTo>
                  <a:lnTo>
                    <a:pt x="1480325" y="257331"/>
                  </a:lnTo>
                  <a:lnTo>
                    <a:pt x="1509561" y="289411"/>
                  </a:lnTo>
                  <a:lnTo>
                    <a:pt x="1536474" y="322909"/>
                  </a:lnTo>
                  <a:lnTo>
                    <a:pt x="1560967" y="357745"/>
                  </a:lnTo>
                  <a:lnTo>
                    <a:pt x="1582942" y="393841"/>
                  </a:lnTo>
                  <a:lnTo>
                    <a:pt x="1602302" y="431117"/>
                  </a:lnTo>
                  <a:lnTo>
                    <a:pt x="1618950" y="469495"/>
                  </a:lnTo>
                  <a:lnTo>
                    <a:pt x="1632789" y="508894"/>
                  </a:lnTo>
                  <a:lnTo>
                    <a:pt x="1643722" y="549237"/>
                  </a:lnTo>
                  <a:lnTo>
                    <a:pt x="1651651" y="590443"/>
                  </a:lnTo>
                  <a:lnTo>
                    <a:pt x="1656480" y="632434"/>
                  </a:lnTo>
                  <a:lnTo>
                    <a:pt x="1658111" y="675132"/>
                  </a:lnTo>
                  <a:lnTo>
                    <a:pt x="1656480" y="717829"/>
                  </a:lnTo>
                  <a:lnTo>
                    <a:pt x="1651651" y="759820"/>
                  </a:lnTo>
                  <a:lnTo>
                    <a:pt x="1643722" y="801026"/>
                  </a:lnTo>
                  <a:lnTo>
                    <a:pt x="1632789" y="841369"/>
                  </a:lnTo>
                  <a:lnTo>
                    <a:pt x="1618950" y="880768"/>
                  </a:lnTo>
                  <a:lnTo>
                    <a:pt x="1602302" y="919146"/>
                  </a:lnTo>
                  <a:lnTo>
                    <a:pt x="1582942" y="956422"/>
                  </a:lnTo>
                  <a:lnTo>
                    <a:pt x="1560967" y="992518"/>
                  </a:lnTo>
                  <a:lnTo>
                    <a:pt x="1536474" y="1027354"/>
                  </a:lnTo>
                  <a:lnTo>
                    <a:pt x="1509561" y="1060852"/>
                  </a:lnTo>
                  <a:lnTo>
                    <a:pt x="1480325" y="1092932"/>
                  </a:lnTo>
                  <a:lnTo>
                    <a:pt x="1448863" y="1123516"/>
                  </a:lnTo>
                  <a:lnTo>
                    <a:pt x="1415272" y="1152525"/>
                  </a:lnTo>
                  <a:lnTo>
                    <a:pt x="1379649" y="1179878"/>
                  </a:lnTo>
                  <a:lnTo>
                    <a:pt x="1342091" y="1205498"/>
                  </a:lnTo>
                  <a:lnTo>
                    <a:pt x="1302696" y="1229304"/>
                  </a:lnTo>
                  <a:lnTo>
                    <a:pt x="1261560" y="1251219"/>
                  </a:lnTo>
                  <a:lnTo>
                    <a:pt x="1218781" y="1271163"/>
                  </a:lnTo>
                  <a:lnTo>
                    <a:pt x="1174456" y="1289056"/>
                  </a:lnTo>
                  <a:lnTo>
                    <a:pt x="1128683" y="1304820"/>
                  </a:lnTo>
                  <a:lnTo>
                    <a:pt x="1081557" y="1318376"/>
                  </a:lnTo>
                  <a:lnTo>
                    <a:pt x="1033178" y="1329645"/>
                  </a:lnTo>
                  <a:lnTo>
                    <a:pt x="983640" y="1338547"/>
                  </a:lnTo>
                  <a:lnTo>
                    <a:pt x="933043" y="1345003"/>
                  </a:lnTo>
                  <a:lnTo>
                    <a:pt x="881482" y="1348935"/>
                  </a:lnTo>
                  <a:lnTo>
                    <a:pt x="829056" y="1350264"/>
                  </a:lnTo>
                  <a:lnTo>
                    <a:pt x="776629" y="1348935"/>
                  </a:lnTo>
                  <a:lnTo>
                    <a:pt x="725068" y="1345003"/>
                  </a:lnTo>
                  <a:lnTo>
                    <a:pt x="674471" y="1338547"/>
                  </a:lnTo>
                  <a:lnTo>
                    <a:pt x="624933" y="1329645"/>
                  </a:lnTo>
                  <a:lnTo>
                    <a:pt x="576554" y="1318376"/>
                  </a:lnTo>
                  <a:lnTo>
                    <a:pt x="529428" y="1304820"/>
                  </a:lnTo>
                  <a:lnTo>
                    <a:pt x="483655" y="1289056"/>
                  </a:lnTo>
                  <a:lnTo>
                    <a:pt x="439330" y="1271163"/>
                  </a:lnTo>
                  <a:lnTo>
                    <a:pt x="396551" y="1251219"/>
                  </a:lnTo>
                  <a:lnTo>
                    <a:pt x="355415" y="1229304"/>
                  </a:lnTo>
                  <a:lnTo>
                    <a:pt x="316020" y="1205498"/>
                  </a:lnTo>
                  <a:lnTo>
                    <a:pt x="278462" y="1179878"/>
                  </a:lnTo>
                  <a:lnTo>
                    <a:pt x="242839" y="1152525"/>
                  </a:lnTo>
                  <a:lnTo>
                    <a:pt x="209248" y="1123516"/>
                  </a:lnTo>
                  <a:lnTo>
                    <a:pt x="177786" y="1092932"/>
                  </a:lnTo>
                  <a:lnTo>
                    <a:pt x="148550" y="1060852"/>
                  </a:lnTo>
                  <a:lnTo>
                    <a:pt x="121637" y="1027354"/>
                  </a:lnTo>
                  <a:lnTo>
                    <a:pt x="97144" y="992518"/>
                  </a:lnTo>
                  <a:lnTo>
                    <a:pt x="75169" y="956422"/>
                  </a:lnTo>
                  <a:lnTo>
                    <a:pt x="55809" y="919146"/>
                  </a:lnTo>
                  <a:lnTo>
                    <a:pt x="39161" y="880768"/>
                  </a:lnTo>
                  <a:lnTo>
                    <a:pt x="25322" y="841369"/>
                  </a:lnTo>
                  <a:lnTo>
                    <a:pt x="14389" y="801026"/>
                  </a:lnTo>
                  <a:lnTo>
                    <a:pt x="6460" y="759820"/>
                  </a:lnTo>
                  <a:lnTo>
                    <a:pt x="1631" y="717829"/>
                  </a:lnTo>
                  <a:lnTo>
                    <a:pt x="0" y="67513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22"/>
            </a:p>
          </p:txBody>
        </p:sp>
        <p:sp>
          <p:nvSpPr>
            <p:cNvPr id="13" name="object 13"/>
            <p:cNvSpPr/>
            <p:nvPr/>
          </p:nvSpPr>
          <p:spPr>
            <a:xfrm>
              <a:off x="2402585" y="4078986"/>
              <a:ext cx="1708785" cy="1708785"/>
            </a:xfrm>
            <a:custGeom>
              <a:avLst/>
              <a:gdLst/>
              <a:ahLst/>
              <a:cxnLst/>
              <a:rect l="l" t="t" r="r" b="b"/>
              <a:pathLst>
                <a:path w="1708785" h="1708785">
                  <a:moveTo>
                    <a:pt x="854201" y="0"/>
                  </a:moveTo>
                  <a:lnTo>
                    <a:pt x="805725" y="1352"/>
                  </a:lnTo>
                  <a:lnTo>
                    <a:pt x="757959" y="5360"/>
                  </a:lnTo>
                  <a:lnTo>
                    <a:pt x="710974" y="11952"/>
                  </a:lnTo>
                  <a:lnTo>
                    <a:pt x="664844" y="21056"/>
                  </a:lnTo>
                  <a:lnTo>
                    <a:pt x="619639" y="32600"/>
                  </a:lnTo>
                  <a:lnTo>
                    <a:pt x="575434" y="46512"/>
                  </a:lnTo>
                  <a:lnTo>
                    <a:pt x="532298" y="62719"/>
                  </a:lnTo>
                  <a:lnTo>
                    <a:pt x="490305" y="81150"/>
                  </a:lnTo>
                  <a:lnTo>
                    <a:pt x="449526" y="101732"/>
                  </a:lnTo>
                  <a:lnTo>
                    <a:pt x="410034" y="124394"/>
                  </a:lnTo>
                  <a:lnTo>
                    <a:pt x="371901" y="149064"/>
                  </a:lnTo>
                  <a:lnTo>
                    <a:pt x="335198" y="175668"/>
                  </a:lnTo>
                  <a:lnTo>
                    <a:pt x="299998" y="204136"/>
                  </a:lnTo>
                  <a:lnTo>
                    <a:pt x="266373" y="234395"/>
                  </a:lnTo>
                  <a:lnTo>
                    <a:pt x="234395" y="266373"/>
                  </a:lnTo>
                  <a:lnTo>
                    <a:pt x="204136" y="299998"/>
                  </a:lnTo>
                  <a:lnTo>
                    <a:pt x="175668" y="335198"/>
                  </a:lnTo>
                  <a:lnTo>
                    <a:pt x="149064" y="371901"/>
                  </a:lnTo>
                  <a:lnTo>
                    <a:pt x="124394" y="410034"/>
                  </a:lnTo>
                  <a:lnTo>
                    <a:pt x="101732" y="449526"/>
                  </a:lnTo>
                  <a:lnTo>
                    <a:pt x="81150" y="490305"/>
                  </a:lnTo>
                  <a:lnTo>
                    <a:pt x="62719" y="532298"/>
                  </a:lnTo>
                  <a:lnTo>
                    <a:pt x="46512" y="575434"/>
                  </a:lnTo>
                  <a:lnTo>
                    <a:pt x="32600" y="619639"/>
                  </a:lnTo>
                  <a:lnTo>
                    <a:pt x="21056" y="664844"/>
                  </a:lnTo>
                  <a:lnTo>
                    <a:pt x="11952" y="710974"/>
                  </a:lnTo>
                  <a:lnTo>
                    <a:pt x="5360" y="757959"/>
                  </a:lnTo>
                  <a:lnTo>
                    <a:pt x="1352" y="805725"/>
                  </a:lnTo>
                  <a:lnTo>
                    <a:pt x="0" y="854201"/>
                  </a:lnTo>
                  <a:lnTo>
                    <a:pt x="1352" y="902678"/>
                  </a:lnTo>
                  <a:lnTo>
                    <a:pt x="5360" y="950444"/>
                  </a:lnTo>
                  <a:lnTo>
                    <a:pt x="11952" y="997429"/>
                  </a:lnTo>
                  <a:lnTo>
                    <a:pt x="21056" y="1043559"/>
                  </a:lnTo>
                  <a:lnTo>
                    <a:pt x="32600" y="1088764"/>
                  </a:lnTo>
                  <a:lnTo>
                    <a:pt x="46512" y="1132969"/>
                  </a:lnTo>
                  <a:lnTo>
                    <a:pt x="62719" y="1176105"/>
                  </a:lnTo>
                  <a:lnTo>
                    <a:pt x="81150" y="1218098"/>
                  </a:lnTo>
                  <a:lnTo>
                    <a:pt x="101732" y="1258877"/>
                  </a:lnTo>
                  <a:lnTo>
                    <a:pt x="124394" y="1298369"/>
                  </a:lnTo>
                  <a:lnTo>
                    <a:pt x="149064" y="1336502"/>
                  </a:lnTo>
                  <a:lnTo>
                    <a:pt x="175668" y="1373205"/>
                  </a:lnTo>
                  <a:lnTo>
                    <a:pt x="204136" y="1408405"/>
                  </a:lnTo>
                  <a:lnTo>
                    <a:pt x="234395" y="1442030"/>
                  </a:lnTo>
                  <a:lnTo>
                    <a:pt x="266373" y="1474008"/>
                  </a:lnTo>
                  <a:lnTo>
                    <a:pt x="299998" y="1504267"/>
                  </a:lnTo>
                  <a:lnTo>
                    <a:pt x="335198" y="1532735"/>
                  </a:lnTo>
                  <a:lnTo>
                    <a:pt x="371901" y="1559339"/>
                  </a:lnTo>
                  <a:lnTo>
                    <a:pt x="410034" y="1584009"/>
                  </a:lnTo>
                  <a:lnTo>
                    <a:pt x="449526" y="1606671"/>
                  </a:lnTo>
                  <a:lnTo>
                    <a:pt x="490305" y="1627253"/>
                  </a:lnTo>
                  <a:lnTo>
                    <a:pt x="532298" y="1645684"/>
                  </a:lnTo>
                  <a:lnTo>
                    <a:pt x="575434" y="1661891"/>
                  </a:lnTo>
                  <a:lnTo>
                    <a:pt x="619639" y="1675803"/>
                  </a:lnTo>
                  <a:lnTo>
                    <a:pt x="664844" y="1687347"/>
                  </a:lnTo>
                  <a:lnTo>
                    <a:pt x="710974" y="1696451"/>
                  </a:lnTo>
                  <a:lnTo>
                    <a:pt x="757959" y="1703043"/>
                  </a:lnTo>
                  <a:lnTo>
                    <a:pt x="805725" y="1707051"/>
                  </a:lnTo>
                  <a:lnTo>
                    <a:pt x="854201" y="1708403"/>
                  </a:lnTo>
                  <a:lnTo>
                    <a:pt x="902678" y="1707051"/>
                  </a:lnTo>
                  <a:lnTo>
                    <a:pt x="950444" y="1703043"/>
                  </a:lnTo>
                  <a:lnTo>
                    <a:pt x="997429" y="1696451"/>
                  </a:lnTo>
                  <a:lnTo>
                    <a:pt x="1043559" y="1687347"/>
                  </a:lnTo>
                  <a:lnTo>
                    <a:pt x="1088764" y="1675803"/>
                  </a:lnTo>
                  <a:lnTo>
                    <a:pt x="1132969" y="1661891"/>
                  </a:lnTo>
                  <a:lnTo>
                    <a:pt x="1176105" y="1645684"/>
                  </a:lnTo>
                  <a:lnTo>
                    <a:pt x="1218098" y="1627253"/>
                  </a:lnTo>
                  <a:lnTo>
                    <a:pt x="1258877" y="1606671"/>
                  </a:lnTo>
                  <a:lnTo>
                    <a:pt x="1298369" y="1584009"/>
                  </a:lnTo>
                  <a:lnTo>
                    <a:pt x="1336502" y="1559339"/>
                  </a:lnTo>
                  <a:lnTo>
                    <a:pt x="1373205" y="1532735"/>
                  </a:lnTo>
                  <a:lnTo>
                    <a:pt x="1408405" y="1504267"/>
                  </a:lnTo>
                  <a:lnTo>
                    <a:pt x="1442030" y="1474008"/>
                  </a:lnTo>
                  <a:lnTo>
                    <a:pt x="1474008" y="1442030"/>
                  </a:lnTo>
                  <a:lnTo>
                    <a:pt x="1504267" y="1408405"/>
                  </a:lnTo>
                  <a:lnTo>
                    <a:pt x="1532735" y="1373205"/>
                  </a:lnTo>
                  <a:lnTo>
                    <a:pt x="1559339" y="1336502"/>
                  </a:lnTo>
                  <a:lnTo>
                    <a:pt x="1584009" y="1298369"/>
                  </a:lnTo>
                  <a:lnTo>
                    <a:pt x="1606671" y="1258877"/>
                  </a:lnTo>
                  <a:lnTo>
                    <a:pt x="1627253" y="1218098"/>
                  </a:lnTo>
                  <a:lnTo>
                    <a:pt x="1645684" y="1176105"/>
                  </a:lnTo>
                  <a:lnTo>
                    <a:pt x="1661891" y="1132969"/>
                  </a:lnTo>
                  <a:lnTo>
                    <a:pt x="1675803" y="1088764"/>
                  </a:lnTo>
                  <a:lnTo>
                    <a:pt x="1687347" y="1043559"/>
                  </a:lnTo>
                  <a:lnTo>
                    <a:pt x="1696451" y="997429"/>
                  </a:lnTo>
                  <a:lnTo>
                    <a:pt x="1703043" y="950444"/>
                  </a:lnTo>
                  <a:lnTo>
                    <a:pt x="1707051" y="902678"/>
                  </a:lnTo>
                  <a:lnTo>
                    <a:pt x="1708403" y="854201"/>
                  </a:lnTo>
                  <a:lnTo>
                    <a:pt x="1707051" y="805725"/>
                  </a:lnTo>
                  <a:lnTo>
                    <a:pt x="1703043" y="757959"/>
                  </a:lnTo>
                  <a:lnTo>
                    <a:pt x="1696451" y="710974"/>
                  </a:lnTo>
                  <a:lnTo>
                    <a:pt x="1687347" y="664844"/>
                  </a:lnTo>
                  <a:lnTo>
                    <a:pt x="1675803" y="619639"/>
                  </a:lnTo>
                  <a:lnTo>
                    <a:pt x="1661891" y="575434"/>
                  </a:lnTo>
                  <a:lnTo>
                    <a:pt x="1645684" y="532298"/>
                  </a:lnTo>
                  <a:lnTo>
                    <a:pt x="1627253" y="490305"/>
                  </a:lnTo>
                  <a:lnTo>
                    <a:pt x="1606671" y="449526"/>
                  </a:lnTo>
                  <a:lnTo>
                    <a:pt x="1584009" y="410034"/>
                  </a:lnTo>
                  <a:lnTo>
                    <a:pt x="1559339" y="371901"/>
                  </a:lnTo>
                  <a:lnTo>
                    <a:pt x="1532735" y="335198"/>
                  </a:lnTo>
                  <a:lnTo>
                    <a:pt x="1504267" y="299998"/>
                  </a:lnTo>
                  <a:lnTo>
                    <a:pt x="1474008" y="266373"/>
                  </a:lnTo>
                  <a:lnTo>
                    <a:pt x="1442030" y="234395"/>
                  </a:lnTo>
                  <a:lnTo>
                    <a:pt x="1408405" y="204136"/>
                  </a:lnTo>
                  <a:lnTo>
                    <a:pt x="1373205" y="175668"/>
                  </a:lnTo>
                  <a:lnTo>
                    <a:pt x="1336502" y="149064"/>
                  </a:lnTo>
                  <a:lnTo>
                    <a:pt x="1298369" y="124394"/>
                  </a:lnTo>
                  <a:lnTo>
                    <a:pt x="1258877" y="101732"/>
                  </a:lnTo>
                  <a:lnTo>
                    <a:pt x="1218098" y="81150"/>
                  </a:lnTo>
                  <a:lnTo>
                    <a:pt x="1176105" y="62719"/>
                  </a:lnTo>
                  <a:lnTo>
                    <a:pt x="1132969" y="46512"/>
                  </a:lnTo>
                  <a:lnTo>
                    <a:pt x="1088764" y="32600"/>
                  </a:lnTo>
                  <a:lnTo>
                    <a:pt x="1043559" y="21056"/>
                  </a:lnTo>
                  <a:lnTo>
                    <a:pt x="997429" y="11952"/>
                  </a:lnTo>
                  <a:lnTo>
                    <a:pt x="950444" y="5360"/>
                  </a:lnTo>
                  <a:lnTo>
                    <a:pt x="902678" y="1352"/>
                  </a:lnTo>
                  <a:lnTo>
                    <a:pt x="854201" y="0"/>
                  </a:lnTo>
                  <a:close/>
                </a:path>
              </a:pathLst>
            </a:custGeom>
            <a:solidFill>
              <a:srgbClr val="4F81B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1722"/>
            </a:p>
          </p:txBody>
        </p:sp>
        <p:sp>
          <p:nvSpPr>
            <p:cNvPr id="14" name="object 14"/>
            <p:cNvSpPr/>
            <p:nvPr/>
          </p:nvSpPr>
          <p:spPr>
            <a:xfrm>
              <a:off x="2402585" y="4078986"/>
              <a:ext cx="1708785" cy="1708785"/>
            </a:xfrm>
            <a:custGeom>
              <a:avLst/>
              <a:gdLst/>
              <a:ahLst/>
              <a:cxnLst/>
              <a:rect l="l" t="t" r="r" b="b"/>
              <a:pathLst>
                <a:path w="1708785" h="1708785">
                  <a:moveTo>
                    <a:pt x="0" y="854201"/>
                  </a:moveTo>
                  <a:lnTo>
                    <a:pt x="1352" y="805725"/>
                  </a:lnTo>
                  <a:lnTo>
                    <a:pt x="5360" y="757959"/>
                  </a:lnTo>
                  <a:lnTo>
                    <a:pt x="11952" y="710974"/>
                  </a:lnTo>
                  <a:lnTo>
                    <a:pt x="21056" y="664844"/>
                  </a:lnTo>
                  <a:lnTo>
                    <a:pt x="32600" y="619639"/>
                  </a:lnTo>
                  <a:lnTo>
                    <a:pt x="46512" y="575434"/>
                  </a:lnTo>
                  <a:lnTo>
                    <a:pt x="62719" y="532298"/>
                  </a:lnTo>
                  <a:lnTo>
                    <a:pt x="81150" y="490305"/>
                  </a:lnTo>
                  <a:lnTo>
                    <a:pt x="101732" y="449526"/>
                  </a:lnTo>
                  <a:lnTo>
                    <a:pt x="124394" y="410034"/>
                  </a:lnTo>
                  <a:lnTo>
                    <a:pt x="149064" y="371901"/>
                  </a:lnTo>
                  <a:lnTo>
                    <a:pt x="175668" y="335198"/>
                  </a:lnTo>
                  <a:lnTo>
                    <a:pt x="204136" y="299998"/>
                  </a:lnTo>
                  <a:lnTo>
                    <a:pt x="234395" y="266373"/>
                  </a:lnTo>
                  <a:lnTo>
                    <a:pt x="266373" y="234395"/>
                  </a:lnTo>
                  <a:lnTo>
                    <a:pt x="299998" y="204136"/>
                  </a:lnTo>
                  <a:lnTo>
                    <a:pt x="335198" y="175668"/>
                  </a:lnTo>
                  <a:lnTo>
                    <a:pt x="371901" y="149064"/>
                  </a:lnTo>
                  <a:lnTo>
                    <a:pt x="410034" y="124394"/>
                  </a:lnTo>
                  <a:lnTo>
                    <a:pt x="449526" y="101732"/>
                  </a:lnTo>
                  <a:lnTo>
                    <a:pt x="490305" y="81150"/>
                  </a:lnTo>
                  <a:lnTo>
                    <a:pt x="532298" y="62719"/>
                  </a:lnTo>
                  <a:lnTo>
                    <a:pt x="575434" y="46512"/>
                  </a:lnTo>
                  <a:lnTo>
                    <a:pt x="619639" y="32600"/>
                  </a:lnTo>
                  <a:lnTo>
                    <a:pt x="664844" y="21056"/>
                  </a:lnTo>
                  <a:lnTo>
                    <a:pt x="710974" y="11952"/>
                  </a:lnTo>
                  <a:lnTo>
                    <a:pt x="757959" y="5360"/>
                  </a:lnTo>
                  <a:lnTo>
                    <a:pt x="805725" y="1352"/>
                  </a:lnTo>
                  <a:lnTo>
                    <a:pt x="854201" y="0"/>
                  </a:lnTo>
                  <a:lnTo>
                    <a:pt x="902678" y="1352"/>
                  </a:lnTo>
                  <a:lnTo>
                    <a:pt x="950444" y="5360"/>
                  </a:lnTo>
                  <a:lnTo>
                    <a:pt x="997429" y="11952"/>
                  </a:lnTo>
                  <a:lnTo>
                    <a:pt x="1043559" y="21056"/>
                  </a:lnTo>
                  <a:lnTo>
                    <a:pt x="1088764" y="32600"/>
                  </a:lnTo>
                  <a:lnTo>
                    <a:pt x="1132969" y="46512"/>
                  </a:lnTo>
                  <a:lnTo>
                    <a:pt x="1176105" y="62719"/>
                  </a:lnTo>
                  <a:lnTo>
                    <a:pt x="1218098" y="81150"/>
                  </a:lnTo>
                  <a:lnTo>
                    <a:pt x="1258877" y="101732"/>
                  </a:lnTo>
                  <a:lnTo>
                    <a:pt x="1298369" y="124394"/>
                  </a:lnTo>
                  <a:lnTo>
                    <a:pt x="1336502" y="149064"/>
                  </a:lnTo>
                  <a:lnTo>
                    <a:pt x="1373205" y="175668"/>
                  </a:lnTo>
                  <a:lnTo>
                    <a:pt x="1408405" y="204136"/>
                  </a:lnTo>
                  <a:lnTo>
                    <a:pt x="1442030" y="234395"/>
                  </a:lnTo>
                  <a:lnTo>
                    <a:pt x="1474008" y="266373"/>
                  </a:lnTo>
                  <a:lnTo>
                    <a:pt x="1504267" y="299998"/>
                  </a:lnTo>
                  <a:lnTo>
                    <a:pt x="1532735" y="335198"/>
                  </a:lnTo>
                  <a:lnTo>
                    <a:pt x="1559339" y="371901"/>
                  </a:lnTo>
                  <a:lnTo>
                    <a:pt x="1584009" y="410034"/>
                  </a:lnTo>
                  <a:lnTo>
                    <a:pt x="1606671" y="449526"/>
                  </a:lnTo>
                  <a:lnTo>
                    <a:pt x="1627253" y="490305"/>
                  </a:lnTo>
                  <a:lnTo>
                    <a:pt x="1645684" y="532298"/>
                  </a:lnTo>
                  <a:lnTo>
                    <a:pt x="1661891" y="575434"/>
                  </a:lnTo>
                  <a:lnTo>
                    <a:pt x="1675803" y="619639"/>
                  </a:lnTo>
                  <a:lnTo>
                    <a:pt x="1687347" y="664844"/>
                  </a:lnTo>
                  <a:lnTo>
                    <a:pt x="1696451" y="710974"/>
                  </a:lnTo>
                  <a:lnTo>
                    <a:pt x="1703043" y="757959"/>
                  </a:lnTo>
                  <a:lnTo>
                    <a:pt x="1707051" y="805725"/>
                  </a:lnTo>
                  <a:lnTo>
                    <a:pt x="1708403" y="854201"/>
                  </a:lnTo>
                  <a:lnTo>
                    <a:pt x="1707051" y="902678"/>
                  </a:lnTo>
                  <a:lnTo>
                    <a:pt x="1703043" y="950444"/>
                  </a:lnTo>
                  <a:lnTo>
                    <a:pt x="1696451" y="997429"/>
                  </a:lnTo>
                  <a:lnTo>
                    <a:pt x="1687347" y="1043559"/>
                  </a:lnTo>
                  <a:lnTo>
                    <a:pt x="1675803" y="1088764"/>
                  </a:lnTo>
                  <a:lnTo>
                    <a:pt x="1661891" y="1132969"/>
                  </a:lnTo>
                  <a:lnTo>
                    <a:pt x="1645684" y="1176105"/>
                  </a:lnTo>
                  <a:lnTo>
                    <a:pt x="1627253" y="1218098"/>
                  </a:lnTo>
                  <a:lnTo>
                    <a:pt x="1606671" y="1258877"/>
                  </a:lnTo>
                  <a:lnTo>
                    <a:pt x="1584009" y="1298369"/>
                  </a:lnTo>
                  <a:lnTo>
                    <a:pt x="1559339" y="1336502"/>
                  </a:lnTo>
                  <a:lnTo>
                    <a:pt x="1532735" y="1373205"/>
                  </a:lnTo>
                  <a:lnTo>
                    <a:pt x="1504267" y="1408405"/>
                  </a:lnTo>
                  <a:lnTo>
                    <a:pt x="1474008" y="1442030"/>
                  </a:lnTo>
                  <a:lnTo>
                    <a:pt x="1442030" y="1474008"/>
                  </a:lnTo>
                  <a:lnTo>
                    <a:pt x="1408405" y="1504267"/>
                  </a:lnTo>
                  <a:lnTo>
                    <a:pt x="1373205" y="1532735"/>
                  </a:lnTo>
                  <a:lnTo>
                    <a:pt x="1336502" y="1559339"/>
                  </a:lnTo>
                  <a:lnTo>
                    <a:pt x="1298369" y="1584009"/>
                  </a:lnTo>
                  <a:lnTo>
                    <a:pt x="1258877" y="1606671"/>
                  </a:lnTo>
                  <a:lnTo>
                    <a:pt x="1218098" y="1627253"/>
                  </a:lnTo>
                  <a:lnTo>
                    <a:pt x="1176105" y="1645684"/>
                  </a:lnTo>
                  <a:lnTo>
                    <a:pt x="1132969" y="1661891"/>
                  </a:lnTo>
                  <a:lnTo>
                    <a:pt x="1088764" y="1675803"/>
                  </a:lnTo>
                  <a:lnTo>
                    <a:pt x="1043559" y="1687347"/>
                  </a:lnTo>
                  <a:lnTo>
                    <a:pt x="997429" y="1696451"/>
                  </a:lnTo>
                  <a:lnTo>
                    <a:pt x="950444" y="1703043"/>
                  </a:lnTo>
                  <a:lnTo>
                    <a:pt x="902678" y="1707051"/>
                  </a:lnTo>
                  <a:lnTo>
                    <a:pt x="854201" y="1708403"/>
                  </a:lnTo>
                  <a:lnTo>
                    <a:pt x="805725" y="1707051"/>
                  </a:lnTo>
                  <a:lnTo>
                    <a:pt x="757959" y="1703043"/>
                  </a:lnTo>
                  <a:lnTo>
                    <a:pt x="710974" y="1696451"/>
                  </a:lnTo>
                  <a:lnTo>
                    <a:pt x="664844" y="1687347"/>
                  </a:lnTo>
                  <a:lnTo>
                    <a:pt x="619639" y="1675803"/>
                  </a:lnTo>
                  <a:lnTo>
                    <a:pt x="575434" y="1661891"/>
                  </a:lnTo>
                  <a:lnTo>
                    <a:pt x="532298" y="1645684"/>
                  </a:lnTo>
                  <a:lnTo>
                    <a:pt x="490305" y="1627253"/>
                  </a:lnTo>
                  <a:lnTo>
                    <a:pt x="449526" y="1606671"/>
                  </a:lnTo>
                  <a:lnTo>
                    <a:pt x="410034" y="1584009"/>
                  </a:lnTo>
                  <a:lnTo>
                    <a:pt x="371901" y="1559339"/>
                  </a:lnTo>
                  <a:lnTo>
                    <a:pt x="335198" y="1532735"/>
                  </a:lnTo>
                  <a:lnTo>
                    <a:pt x="299998" y="1504267"/>
                  </a:lnTo>
                  <a:lnTo>
                    <a:pt x="266373" y="1474008"/>
                  </a:lnTo>
                  <a:lnTo>
                    <a:pt x="234395" y="1442030"/>
                  </a:lnTo>
                  <a:lnTo>
                    <a:pt x="204136" y="1408405"/>
                  </a:lnTo>
                  <a:lnTo>
                    <a:pt x="175668" y="1373205"/>
                  </a:lnTo>
                  <a:lnTo>
                    <a:pt x="149064" y="1336502"/>
                  </a:lnTo>
                  <a:lnTo>
                    <a:pt x="124394" y="1298369"/>
                  </a:lnTo>
                  <a:lnTo>
                    <a:pt x="101732" y="1258877"/>
                  </a:lnTo>
                  <a:lnTo>
                    <a:pt x="81150" y="1218098"/>
                  </a:lnTo>
                  <a:lnTo>
                    <a:pt x="62719" y="1176105"/>
                  </a:lnTo>
                  <a:lnTo>
                    <a:pt x="46512" y="1132969"/>
                  </a:lnTo>
                  <a:lnTo>
                    <a:pt x="32600" y="1088764"/>
                  </a:lnTo>
                  <a:lnTo>
                    <a:pt x="21056" y="1043559"/>
                  </a:lnTo>
                  <a:lnTo>
                    <a:pt x="11952" y="997429"/>
                  </a:lnTo>
                  <a:lnTo>
                    <a:pt x="5360" y="950444"/>
                  </a:lnTo>
                  <a:lnTo>
                    <a:pt x="1352" y="902678"/>
                  </a:lnTo>
                  <a:lnTo>
                    <a:pt x="0" y="85420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22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283552" y="1803733"/>
            <a:ext cx="901441" cy="365569"/>
          </a:xfrm>
          <a:prstGeom prst="rect">
            <a:avLst/>
          </a:prstGeom>
        </p:spPr>
        <p:txBody>
          <a:bodyPr vert="horz" wrap="square" lIns="0" tIns="12149" rIns="0" bIns="0" rtlCol="0">
            <a:spAutoFit/>
          </a:bodyPr>
          <a:lstStyle/>
          <a:p>
            <a:pPr marL="12149">
              <a:spcBef>
                <a:spcPts val="96"/>
              </a:spcBef>
            </a:pPr>
            <a:r>
              <a:rPr sz="2296" b="1" i="1" spc="-5" dirty="0">
                <a:latin typeface="Calibri"/>
                <a:cs typeface="Calibri"/>
              </a:rPr>
              <a:t>деньги</a:t>
            </a:r>
            <a:endParaRPr sz="2296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41831" y="1944052"/>
            <a:ext cx="738647" cy="351435"/>
          </a:xfrm>
          <a:prstGeom prst="rect">
            <a:avLst/>
          </a:prstGeom>
        </p:spPr>
        <p:txBody>
          <a:bodyPr vert="horz" wrap="square" lIns="0" tIns="12756" rIns="0" bIns="0" rtlCol="0">
            <a:spAutoFit/>
          </a:bodyPr>
          <a:lstStyle/>
          <a:p>
            <a:pPr marL="12149">
              <a:spcBef>
                <a:spcPts val="100"/>
              </a:spcBef>
            </a:pPr>
            <a:r>
              <a:rPr sz="2200" b="1" i="1" spc="-5" dirty="0">
                <a:latin typeface="Calibri"/>
                <a:cs typeface="Calibri"/>
              </a:rPr>
              <a:t>д</a:t>
            </a:r>
            <a:r>
              <a:rPr sz="2200" b="1" i="1" spc="-33" dirty="0">
                <a:latin typeface="Calibri"/>
                <a:cs typeface="Calibri"/>
              </a:rPr>
              <a:t>о</a:t>
            </a:r>
            <a:r>
              <a:rPr sz="2200" b="1" i="1" spc="-38" dirty="0">
                <a:latin typeface="Calibri"/>
                <a:cs typeface="Calibri"/>
              </a:rPr>
              <a:t>х</a:t>
            </a:r>
            <a:r>
              <a:rPr sz="2200" b="1" i="1" spc="-5" dirty="0">
                <a:latin typeface="Calibri"/>
                <a:cs typeface="Calibri"/>
              </a:rPr>
              <a:t>од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85658" y="2705296"/>
            <a:ext cx="1137128" cy="351435"/>
          </a:xfrm>
          <a:prstGeom prst="rect">
            <a:avLst/>
          </a:prstGeom>
        </p:spPr>
        <p:txBody>
          <a:bodyPr vert="horz" wrap="square" lIns="0" tIns="12756" rIns="0" bIns="0" rtlCol="0">
            <a:spAutoFit/>
          </a:bodyPr>
          <a:lstStyle/>
          <a:p>
            <a:pPr marL="12149">
              <a:spcBef>
                <a:spcPts val="100"/>
              </a:spcBef>
            </a:pPr>
            <a:r>
              <a:rPr sz="2200" b="1" i="1" spc="-5" dirty="0">
                <a:latin typeface="Calibri"/>
                <a:cs typeface="Calibri"/>
              </a:rPr>
              <a:t>про</a:t>
            </a:r>
            <a:r>
              <a:rPr sz="2200" b="1" i="1" spc="-10" dirty="0">
                <a:latin typeface="Calibri"/>
                <a:cs typeface="Calibri"/>
              </a:rPr>
              <a:t>ц</a:t>
            </a:r>
            <a:r>
              <a:rPr sz="2200" b="1" i="1" spc="-5" dirty="0">
                <a:latin typeface="Calibri"/>
                <a:cs typeface="Calibri"/>
              </a:rPr>
              <a:t>ент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62058" y="3556683"/>
            <a:ext cx="1477295" cy="351435"/>
          </a:xfrm>
          <a:prstGeom prst="rect">
            <a:avLst/>
          </a:prstGeom>
        </p:spPr>
        <p:txBody>
          <a:bodyPr vert="horz" wrap="square" lIns="0" tIns="12756" rIns="0" bIns="0" rtlCol="0">
            <a:spAutoFit/>
          </a:bodyPr>
          <a:lstStyle/>
          <a:p>
            <a:pPr marL="12149">
              <a:spcBef>
                <a:spcPts val="100"/>
              </a:spcBef>
            </a:pPr>
            <a:r>
              <a:rPr sz="2200" b="1" i="1" spc="-10" dirty="0">
                <a:latin typeface="Calibri"/>
                <a:cs typeface="Calibri"/>
              </a:rPr>
              <a:t>накопления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43836" y="4717380"/>
            <a:ext cx="1535609" cy="350822"/>
          </a:xfrm>
          <a:prstGeom prst="rect">
            <a:avLst/>
          </a:prstGeom>
        </p:spPr>
        <p:txBody>
          <a:bodyPr vert="horz" wrap="square" lIns="0" tIns="12149" rIns="0" bIns="0" rtlCol="0">
            <a:spAutoFit/>
          </a:bodyPr>
          <a:lstStyle/>
          <a:p>
            <a:pPr marL="12149">
              <a:spcBef>
                <a:spcPts val="96"/>
              </a:spcBef>
            </a:pPr>
            <a:r>
              <a:rPr sz="2200" b="1" i="1" spc="-5" dirty="0">
                <a:latin typeface="Calibri"/>
                <a:cs typeface="Calibri"/>
              </a:rPr>
              <a:t>инвестиции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84110" y="5745801"/>
            <a:ext cx="1350340" cy="350822"/>
          </a:xfrm>
          <a:prstGeom prst="rect">
            <a:avLst/>
          </a:prstGeom>
        </p:spPr>
        <p:txBody>
          <a:bodyPr vert="horz" wrap="square" lIns="0" tIns="12149" rIns="0" bIns="0" rtlCol="0">
            <a:spAutoFit/>
          </a:bodyPr>
          <a:lstStyle/>
          <a:p>
            <a:pPr marL="12149">
              <a:spcBef>
                <a:spcPts val="96"/>
              </a:spcBef>
            </a:pPr>
            <a:r>
              <a:rPr sz="2200" b="1" i="1" dirty="0">
                <a:latin typeface="Calibri"/>
                <a:cs typeface="Calibri"/>
              </a:rPr>
              <a:t>ст</a:t>
            </a:r>
            <a:r>
              <a:rPr sz="2200" b="1" i="1" spc="-10" dirty="0">
                <a:latin typeface="Calibri"/>
                <a:cs typeface="Calibri"/>
              </a:rPr>
              <a:t>р</a:t>
            </a:r>
            <a:r>
              <a:rPr sz="2200" b="1" i="1" dirty="0">
                <a:latin typeface="Calibri"/>
                <a:cs typeface="Calibri"/>
              </a:rPr>
              <a:t>а</a:t>
            </a:r>
            <a:r>
              <a:rPr sz="2200" b="1" i="1" spc="-43" dirty="0">
                <a:latin typeface="Calibri"/>
                <a:cs typeface="Calibri"/>
              </a:rPr>
              <a:t>х</a:t>
            </a:r>
            <a:r>
              <a:rPr sz="2200" b="1" i="1" spc="-5" dirty="0">
                <a:latin typeface="Calibri"/>
                <a:cs typeface="Calibri"/>
              </a:rPr>
              <a:t>ов</a:t>
            </a:r>
            <a:r>
              <a:rPr sz="2200" b="1" i="1" spc="-38" dirty="0">
                <a:latin typeface="Calibri"/>
                <a:cs typeface="Calibri"/>
              </a:rPr>
              <a:t>к</a:t>
            </a:r>
            <a:r>
              <a:rPr sz="2200" b="1" i="1" dirty="0">
                <a:latin typeface="Calibri"/>
                <a:cs typeface="Calibri"/>
              </a:rPr>
              <a:t>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90791" y="6423121"/>
            <a:ext cx="573424" cy="351435"/>
          </a:xfrm>
          <a:prstGeom prst="rect">
            <a:avLst/>
          </a:prstGeom>
        </p:spPr>
        <p:txBody>
          <a:bodyPr vert="horz" wrap="square" lIns="0" tIns="12756" rIns="0" bIns="0" rtlCol="0">
            <a:spAutoFit/>
          </a:bodyPr>
          <a:lstStyle/>
          <a:p>
            <a:pPr marL="12149">
              <a:spcBef>
                <a:spcPts val="100"/>
              </a:spcBef>
            </a:pPr>
            <a:r>
              <a:rPr sz="2200" b="1" i="1" dirty="0">
                <a:latin typeface="Calibri"/>
                <a:cs typeface="Calibri"/>
              </a:rPr>
              <a:t>р</a:t>
            </a:r>
            <a:r>
              <a:rPr sz="2200" b="1" i="1" spc="-10" dirty="0">
                <a:latin typeface="Calibri"/>
                <a:cs typeface="Calibri"/>
              </a:rPr>
              <a:t>и</a:t>
            </a:r>
            <a:r>
              <a:rPr sz="2200" b="1" i="1" dirty="0">
                <a:latin typeface="Calibri"/>
                <a:cs typeface="Calibri"/>
              </a:rPr>
              <a:t>ск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51813" y="6191905"/>
            <a:ext cx="864995" cy="350822"/>
          </a:xfrm>
          <a:prstGeom prst="rect">
            <a:avLst/>
          </a:prstGeom>
        </p:spPr>
        <p:txBody>
          <a:bodyPr vert="horz" wrap="square" lIns="0" tIns="12149" rIns="0" bIns="0" rtlCol="0">
            <a:spAutoFit/>
          </a:bodyPr>
          <a:lstStyle/>
          <a:p>
            <a:pPr marL="12149">
              <a:spcBef>
                <a:spcPts val="96"/>
              </a:spcBef>
            </a:pPr>
            <a:r>
              <a:rPr sz="2200" b="1" i="1" spc="-5" dirty="0">
                <a:latin typeface="Calibri"/>
                <a:cs typeface="Calibri"/>
              </a:rPr>
              <a:t>пенсия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7175" y="5023894"/>
            <a:ext cx="2117537" cy="350822"/>
          </a:xfrm>
          <a:prstGeom prst="rect">
            <a:avLst/>
          </a:prstGeom>
        </p:spPr>
        <p:txBody>
          <a:bodyPr vert="horz" wrap="square" lIns="0" tIns="12149" rIns="0" bIns="0" rtlCol="0">
            <a:spAutoFit/>
          </a:bodyPr>
          <a:lstStyle/>
          <a:p>
            <a:pPr marL="12149">
              <a:spcBef>
                <a:spcPts val="96"/>
              </a:spcBef>
            </a:pPr>
            <a:r>
              <a:rPr sz="2200" b="1" i="1" spc="-10" dirty="0">
                <a:latin typeface="Calibri"/>
                <a:cs typeface="Calibri"/>
              </a:rPr>
              <a:t>банковский</a:t>
            </a:r>
            <a:r>
              <a:rPr sz="2200" b="1" i="1" spc="-57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счет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18975" y="5885755"/>
            <a:ext cx="1255579" cy="350822"/>
          </a:xfrm>
          <a:prstGeom prst="rect">
            <a:avLst/>
          </a:prstGeom>
        </p:spPr>
        <p:txBody>
          <a:bodyPr vert="horz" wrap="square" lIns="0" tIns="12149" rIns="0" bIns="0" rtlCol="0">
            <a:spAutoFit/>
          </a:bodyPr>
          <a:lstStyle/>
          <a:p>
            <a:pPr marL="12149">
              <a:spcBef>
                <a:spcPts val="96"/>
              </a:spcBef>
            </a:pPr>
            <a:r>
              <a:rPr sz="2200" b="1" i="1" spc="-5" dirty="0">
                <a:latin typeface="Calibri"/>
                <a:cs typeface="Calibri"/>
              </a:rPr>
              <a:t>инфляция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610265" y="3240815"/>
            <a:ext cx="1960817" cy="1846010"/>
            <a:chOff x="2299716" y="3387852"/>
            <a:chExt cx="2049780" cy="1929764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2670" y="3400806"/>
              <a:ext cx="2023871" cy="190347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312670" y="3400806"/>
              <a:ext cx="2024380" cy="1903730"/>
            </a:xfrm>
            <a:custGeom>
              <a:avLst/>
              <a:gdLst/>
              <a:ahLst/>
              <a:cxnLst/>
              <a:rect l="l" t="t" r="r" b="b"/>
              <a:pathLst>
                <a:path w="2024379" h="1903729">
                  <a:moveTo>
                    <a:pt x="0" y="951737"/>
                  </a:moveTo>
                  <a:lnTo>
                    <a:pt x="1166" y="905623"/>
                  </a:lnTo>
                  <a:lnTo>
                    <a:pt x="4631" y="860075"/>
                  </a:lnTo>
                  <a:lnTo>
                    <a:pt x="10342" y="815144"/>
                  </a:lnTo>
                  <a:lnTo>
                    <a:pt x="18244" y="770879"/>
                  </a:lnTo>
                  <a:lnTo>
                    <a:pt x="28286" y="727330"/>
                  </a:lnTo>
                  <a:lnTo>
                    <a:pt x="40415" y="684547"/>
                  </a:lnTo>
                  <a:lnTo>
                    <a:pt x="54576" y="642580"/>
                  </a:lnTo>
                  <a:lnTo>
                    <a:pt x="70718" y="601479"/>
                  </a:lnTo>
                  <a:lnTo>
                    <a:pt x="88788" y="561293"/>
                  </a:lnTo>
                  <a:lnTo>
                    <a:pt x="108731" y="522073"/>
                  </a:lnTo>
                  <a:lnTo>
                    <a:pt x="130497" y="483868"/>
                  </a:lnTo>
                  <a:lnTo>
                    <a:pt x="154030" y="446728"/>
                  </a:lnTo>
                  <a:lnTo>
                    <a:pt x="179279" y="410703"/>
                  </a:lnTo>
                  <a:lnTo>
                    <a:pt x="206191" y="375842"/>
                  </a:lnTo>
                  <a:lnTo>
                    <a:pt x="234712" y="342197"/>
                  </a:lnTo>
                  <a:lnTo>
                    <a:pt x="264789" y="309816"/>
                  </a:lnTo>
                  <a:lnTo>
                    <a:pt x="296370" y="278749"/>
                  </a:lnTo>
                  <a:lnTo>
                    <a:pt x="329401" y="249046"/>
                  </a:lnTo>
                  <a:lnTo>
                    <a:pt x="363830" y="220757"/>
                  </a:lnTo>
                  <a:lnTo>
                    <a:pt x="399604" y="193932"/>
                  </a:lnTo>
                  <a:lnTo>
                    <a:pt x="436669" y="168621"/>
                  </a:lnTo>
                  <a:lnTo>
                    <a:pt x="474972" y="144873"/>
                  </a:lnTo>
                  <a:lnTo>
                    <a:pt x="514461" y="122739"/>
                  </a:lnTo>
                  <a:lnTo>
                    <a:pt x="555083" y="102268"/>
                  </a:lnTo>
                  <a:lnTo>
                    <a:pt x="596784" y="83510"/>
                  </a:lnTo>
                  <a:lnTo>
                    <a:pt x="639512" y="66515"/>
                  </a:lnTo>
                  <a:lnTo>
                    <a:pt x="683214" y="51332"/>
                  </a:lnTo>
                  <a:lnTo>
                    <a:pt x="727836" y="38012"/>
                  </a:lnTo>
                  <a:lnTo>
                    <a:pt x="773326" y="26605"/>
                  </a:lnTo>
                  <a:lnTo>
                    <a:pt x="819630" y="17160"/>
                  </a:lnTo>
                  <a:lnTo>
                    <a:pt x="866697" y="9727"/>
                  </a:lnTo>
                  <a:lnTo>
                    <a:pt x="914471" y="4356"/>
                  </a:lnTo>
                  <a:lnTo>
                    <a:pt x="962902" y="1097"/>
                  </a:lnTo>
                  <a:lnTo>
                    <a:pt x="1011935" y="0"/>
                  </a:lnTo>
                  <a:lnTo>
                    <a:pt x="1060969" y="1097"/>
                  </a:lnTo>
                  <a:lnTo>
                    <a:pt x="1109400" y="4356"/>
                  </a:lnTo>
                  <a:lnTo>
                    <a:pt x="1157174" y="9727"/>
                  </a:lnTo>
                  <a:lnTo>
                    <a:pt x="1204241" y="17160"/>
                  </a:lnTo>
                  <a:lnTo>
                    <a:pt x="1250545" y="26605"/>
                  </a:lnTo>
                  <a:lnTo>
                    <a:pt x="1296035" y="38012"/>
                  </a:lnTo>
                  <a:lnTo>
                    <a:pt x="1340657" y="51332"/>
                  </a:lnTo>
                  <a:lnTo>
                    <a:pt x="1384359" y="66515"/>
                  </a:lnTo>
                  <a:lnTo>
                    <a:pt x="1427087" y="83510"/>
                  </a:lnTo>
                  <a:lnTo>
                    <a:pt x="1468788" y="102268"/>
                  </a:lnTo>
                  <a:lnTo>
                    <a:pt x="1509410" y="122739"/>
                  </a:lnTo>
                  <a:lnTo>
                    <a:pt x="1548899" y="144873"/>
                  </a:lnTo>
                  <a:lnTo>
                    <a:pt x="1587202" y="168621"/>
                  </a:lnTo>
                  <a:lnTo>
                    <a:pt x="1624267" y="193932"/>
                  </a:lnTo>
                  <a:lnTo>
                    <a:pt x="1660041" y="220757"/>
                  </a:lnTo>
                  <a:lnTo>
                    <a:pt x="1694470" y="249046"/>
                  </a:lnTo>
                  <a:lnTo>
                    <a:pt x="1727501" y="278749"/>
                  </a:lnTo>
                  <a:lnTo>
                    <a:pt x="1759082" y="309816"/>
                  </a:lnTo>
                  <a:lnTo>
                    <a:pt x="1789159" y="342197"/>
                  </a:lnTo>
                  <a:lnTo>
                    <a:pt x="1817680" y="375842"/>
                  </a:lnTo>
                  <a:lnTo>
                    <a:pt x="1844592" y="410703"/>
                  </a:lnTo>
                  <a:lnTo>
                    <a:pt x="1869841" y="446728"/>
                  </a:lnTo>
                  <a:lnTo>
                    <a:pt x="1893374" y="483868"/>
                  </a:lnTo>
                  <a:lnTo>
                    <a:pt x="1915140" y="522073"/>
                  </a:lnTo>
                  <a:lnTo>
                    <a:pt x="1935083" y="561293"/>
                  </a:lnTo>
                  <a:lnTo>
                    <a:pt x="1953153" y="601479"/>
                  </a:lnTo>
                  <a:lnTo>
                    <a:pt x="1969295" y="642580"/>
                  </a:lnTo>
                  <a:lnTo>
                    <a:pt x="1983456" y="684547"/>
                  </a:lnTo>
                  <a:lnTo>
                    <a:pt x="1995585" y="727330"/>
                  </a:lnTo>
                  <a:lnTo>
                    <a:pt x="2005627" y="770879"/>
                  </a:lnTo>
                  <a:lnTo>
                    <a:pt x="2013529" y="815144"/>
                  </a:lnTo>
                  <a:lnTo>
                    <a:pt x="2019240" y="860075"/>
                  </a:lnTo>
                  <a:lnTo>
                    <a:pt x="2022705" y="905623"/>
                  </a:lnTo>
                  <a:lnTo>
                    <a:pt x="2023871" y="951737"/>
                  </a:lnTo>
                  <a:lnTo>
                    <a:pt x="2022705" y="997852"/>
                  </a:lnTo>
                  <a:lnTo>
                    <a:pt x="2019240" y="1043400"/>
                  </a:lnTo>
                  <a:lnTo>
                    <a:pt x="2013529" y="1088331"/>
                  </a:lnTo>
                  <a:lnTo>
                    <a:pt x="2005627" y="1132596"/>
                  </a:lnTo>
                  <a:lnTo>
                    <a:pt x="1995585" y="1176145"/>
                  </a:lnTo>
                  <a:lnTo>
                    <a:pt x="1983456" y="1218928"/>
                  </a:lnTo>
                  <a:lnTo>
                    <a:pt x="1969295" y="1260895"/>
                  </a:lnTo>
                  <a:lnTo>
                    <a:pt x="1953153" y="1301996"/>
                  </a:lnTo>
                  <a:lnTo>
                    <a:pt x="1935083" y="1342182"/>
                  </a:lnTo>
                  <a:lnTo>
                    <a:pt x="1915140" y="1381402"/>
                  </a:lnTo>
                  <a:lnTo>
                    <a:pt x="1893374" y="1419607"/>
                  </a:lnTo>
                  <a:lnTo>
                    <a:pt x="1869841" y="1456747"/>
                  </a:lnTo>
                  <a:lnTo>
                    <a:pt x="1844592" y="1492772"/>
                  </a:lnTo>
                  <a:lnTo>
                    <a:pt x="1817680" y="1527633"/>
                  </a:lnTo>
                  <a:lnTo>
                    <a:pt x="1789159" y="1561278"/>
                  </a:lnTo>
                  <a:lnTo>
                    <a:pt x="1759082" y="1593659"/>
                  </a:lnTo>
                  <a:lnTo>
                    <a:pt x="1727501" y="1624726"/>
                  </a:lnTo>
                  <a:lnTo>
                    <a:pt x="1694470" y="1654429"/>
                  </a:lnTo>
                  <a:lnTo>
                    <a:pt x="1660041" y="1682718"/>
                  </a:lnTo>
                  <a:lnTo>
                    <a:pt x="1624267" y="1709543"/>
                  </a:lnTo>
                  <a:lnTo>
                    <a:pt x="1587202" y="1734854"/>
                  </a:lnTo>
                  <a:lnTo>
                    <a:pt x="1548899" y="1758602"/>
                  </a:lnTo>
                  <a:lnTo>
                    <a:pt x="1509410" y="1780736"/>
                  </a:lnTo>
                  <a:lnTo>
                    <a:pt x="1468788" y="1801207"/>
                  </a:lnTo>
                  <a:lnTo>
                    <a:pt x="1427087" y="1819965"/>
                  </a:lnTo>
                  <a:lnTo>
                    <a:pt x="1384359" y="1836960"/>
                  </a:lnTo>
                  <a:lnTo>
                    <a:pt x="1340657" y="1852143"/>
                  </a:lnTo>
                  <a:lnTo>
                    <a:pt x="1296035" y="1865463"/>
                  </a:lnTo>
                  <a:lnTo>
                    <a:pt x="1250545" y="1876870"/>
                  </a:lnTo>
                  <a:lnTo>
                    <a:pt x="1204241" y="1886315"/>
                  </a:lnTo>
                  <a:lnTo>
                    <a:pt x="1157174" y="1893748"/>
                  </a:lnTo>
                  <a:lnTo>
                    <a:pt x="1109400" y="1899119"/>
                  </a:lnTo>
                  <a:lnTo>
                    <a:pt x="1060969" y="1902378"/>
                  </a:lnTo>
                  <a:lnTo>
                    <a:pt x="1011935" y="1903475"/>
                  </a:lnTo>
                  <a:lnTo>
                    <a:pt x="962902" y="1902378"/>
                  </a:lnTo>
                  <a:lnTo>
                    <a:pt x="914471" y="1899119"/>
                  </a:lnTo>
                  <a:lnTo>
                    <a:pt x="866697" y="1893748"/>
                  </a:lnTo>
                  <a:lnTo>
                    <a:pt x="819630" y="1886315"/>
                  </a:lnTo>
                  <a:lnTo>
                    <a:pt x="773326" y="1876870"/>
                  </a:lnTo>
                  <a:lnTo>
                    <a:pt x="727836" y="1865463"/>
                  </a:lnTo>
                  <a:lnTo>
                    <a:pt x="683214" y="1852143"/>
                  </a:lnTo>
                  <a:lnTo>
                    <a:pt x="639512" y="1836960"/>
                  </a:lnTo>
                  <a:lnTo>
                    <a:pt x="596784" y="1819965"/>
                  </a:lnTo>
                  <a:lnTo>
                    <a:pt x="555083" y="1801207"/>
                  </a:lnTo>
                  <a:lnTo>
                    <a:pt x="514461" y="1780736"/>
                  </a:lnTo>
                  <a:lnTo>
                    <a:pt x="474972" y="1758602"/>
                  </a:lnTo>
                  <a:lnTo>
                    <a:pt x="436669" y="1734854"/>
                  </a:lnTo>
                  <a:lnTo>
                    <a:pt x="399604" y="1709543"/>
                  </a:lnTo>
                  <a:lnTo>
                    <a:pt x="363830" y="1682718"/>
                  </a:lnTo>
                  <a:lnTo>
                    <a:pt x="329401" y="1654429"/>
                  </a:lnTo>
                  <a:lnTo>
                    <a:pt x="296370" y="1624726"/>
                  </a:lnTo>
                  <a:lnTo>
                    <a:pt x="264789" y="1593659"/>
                  </a:lnTo>
                  <a:lnTo>
                    <a:pt x="234712" y="1561278"/>
                  </a:lnTo>
                  <a:lnTo>
                    <a:pt x="206191" y="1527633"/>
                  </a:lnTo>
                  <a:lnTo>
                    <a:pt x="179279" y="1492772"/>
                  </a:lnTo>
                  <a:lnTo>
                    <a:pt x="154030" y="1456747"/>
                  </a:lnTo>
                  <a:lnTo>
                    <a:pt x="130497" y="1419607"/>
                  </a:lnTo>
                  <a:lnTo>
                    <a:pt x="108731" y="1381402"/>
                  </a:lnTo>
                  <a:lnTo>
                    <a:pt x="88788" y="1342182"/>
                  </a:lnTo>
                  <a:lnTo>
                    <a:pt x="70718" y="1301996"/>
                  </a:lnTo>
                  <a:lnTo>
                    <a:pt x="54576" y="1260895"/>
                  </a:lnTo>
                  <a:lnTo>
                    <a:pt x="40415" y="1218928"/>
                  </a:lnTo>
                  <a:lnTo>
                    <a:pt x="28286" y="1176145"/>
                  </a:lnTo>
                  <a:lnTo>
                    <a:pt x="18244" y="1132596"/>
                  </a:lnTo>
                  <a:lnTo>
                    <a:pt x="10342" y="1088331"/>
                  </a:lnTo>
                  <a:lnTo>
                    <a:pt x="4631" y="1043400"/>
                  </a:lnTo>
                  <a:lnTo>
                    <a:pt x="1166" y="997852"/>
                  </a:lnTo>
                  <a:lnTo>
                    <a:pt x="0" y="95173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22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982657" y="2360026"/>
            <a:ext cx="1029004" cy="351435"/>
          </a:xfrm>
          <a:prstGeom prst="rect">
            <a:avLst/>
          </a:prstGeom>
        </p:spPr>
        <p:txBody>
          <a:bodyPr vert="horz" wrap="square" lIns="0" tIns="12756" rIns="0" bIns="0" rtlCol="0">
            <a:spAutoFit/>
          </a:bodyPr>
          <a:lstStyle/>
          <a:p>
            <a:pPr marL="12149">
              <a:spcBef>
                <a:spcPts val="100"/>
              </a:spcBef>
            </a:pPr>
            <a:r>
              <a:rPr sz="2200" b="1" i="1" dirty="0">
                <a:latin typeface="Calibri"/>
                <a:cs typeface="Calibri"/>
              </a:rPr>
              <a:t>то</a:t>
            </a:r>
            <a:r>
              <a:rPr sz="2200" b="1" i="1" spc="-10" dirty="0">
                <a:latin typeface="Calibri"/>
                <a:cs typeface="Calibri"/>
              </a:rPr>
              <a:t>в</a:t>
            </a:r>
            <a:r>
              <a:rPr sz="2200" b="1" i="1" dirty="0">
                <a:latin typeface="Calibri"/>
                <a:cs typeface="Calibri"/>
              </a:rPr>
              <a:t>а</a:t>
            </a:r>
            <a:r>
              <a:rPr sz="2200" b="1" i="1" spc="-10" dirty="0">
                <a:latin typeface="Calibri"/>
                <a:cs typeface="Calibri"/>
              </a:rPr>
              <a:t>р</a:t>
            </a:r>
            <a:r>
              <a:rPr sz="2200" b="1" i="1" dirty="0">
                <a:latin typeface="Calibri"/>
                <a:cs typeface="Calibri"/>
              </a:rPr>
              <a:t>ы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84615" y="3121392"/>
            <a:ext cx="814577" cy="351435"/>
          </a:xfrm>
          <a:prstGeom prst="rect">
            <a:avLst/>
          </a:prstGeom>
        </p:spPr>
        <p:txBody>
          <a:bodyPr vert="horz" wrap="square" lIns="0" tIns="12756" rIns="0" bIns="0" rtlCol="0">
            <a:spAutoFit/>
          </a:bodyPr>
          <a:lstStyle/>
          <a:p>
            <a:pPr marL="12149">
              <a:spcBef>
                <a:spcPts val="100"/>
              </a:spcBef>
            </a:pPr>
            <a:r>
              <a:rPr sz="2200" b="1" i="1" spc="-5" dirty="0">
                <a:latin typeface="Calibri"/>
                <a:cs typeface="Calibri"/>
              </a:rPr>
              <a:t>усл</a:t>
            </a:r>
            <a:r>
              <a:rPr sz="2200" b="1" i="1" spc="-10" dirty="0">
                <a:latin typeface="Calibri"/>
                <a:cs typeface="Calibri"/>
              </a:rPr>
              <a:t>у</a:t>
            </a:r>
            <a:r>
              <a:rPr sz="2200" b="1" i="1" spc="-5" dirty="0">
                <a:latin typeface="Calibri"/>
                <a:cs typeface="Calibri"/>
              </a:rPr>
              <a:t>ги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4051" y="3972779"/>
            <a:ext cx="2471674" cy="350822"/>
          </a:xfrm>
          <a:prstGeom prst="rect">
            <a:avLst/>
          </a:prstGeom>
        </p:spPr>
        <p:txBody>
          <a:bodyPr vert="horz" wrap="square" lIns="0" tIns="12149" rIns="0" bIns="0" rtlCol="0">
            <a:spAutoFit/>
          </a:bodyPr>
          <a:lstStyle/>
          <a:p>
            <a:pPr marL="12149">
              <a:spcBef>
                <a:spcPts val="96"/>
              </a:spcBef>
            </a:pPr>
            <a:r>
              <a:rPr sz="2200" b="1" i="1" spc="-5" dirty="0">
                <a:latin typeface="Calibri"/>
                <a:cs typeface="Calibri"/>
              </a:rPr>
              <a:t>права</a:t>
            </a:r>
            <a:r>
              <a:rPr sz="2200" b="1" i="1" spc="-33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покупателей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776064" y="3725"/>
            <a:ext cx="4808497" cy="542285"/>
          </a:xfrm>
          <a:prstGeom prst="rect">
            <a:avLst/>
          </a:prstGeom>
        </p:spPr>
        <p:txBody>
          <a:bodyPr vert="horz" wrap="square" lIns="0" tIns="12149" rIns="0" bIns="0" rtlCol="0" anchor="ctr">
            <a:spAutoFit/>
          </a:bodyPr>
          <a:lstStyle/>
          <a:p>
            <a:pPr marL="12149">
              <a:lnSpc>
                <a:spcPct val="100000"/>
              </a:lnSpc>
              <a:spcBef>
                <a:spcPts val="96"/>
              </a:spcBef>
            </a:pPr>
            <a:r>
              <a:rPr sz="3444" dirty="0"/>
              <a:t>Финансовая</a:t>
            </a:r>
            <a:r>
              <a:rPr sz="3444" spc="-86" dirty="0"/>
              <a:t> </a:t>
            </a:r>
            <a:r>
              <a:rPr sz="3444" spc="-5" dirty="0"/>
              <a:t>грамотность</a:t>
            </a:r>
            <a:endParaRPr sz="3444"/>
          </a:p>
        </p:txBody>
      </p:sp>
      <p:sp>
        <p:nvSpPr>
          <p:cNvPr id="32" name="object 32"/>
          <p:cNvSpPr txBox="1"/>
          <p:nvPr/>
        </p:nvSpPr>
        <p:spPr>
          <a:xfrm>
            <a:off x="1344068" y="507455"/>
            <a:ext cx="9672271" cy="954320"/>
          </a:xfrm>
          <a:prstGeom prst="rect">
            <a:avLst/>
          </a:prstGeom>
        </p:spPr>
        <p:txBody>
          <a:bodyPr vert="horz" wrap="square" lIns="0" tIns="12149" rIns="0" bIns="0" rtlCol="0">
            <a:spAutoFit/>
          </a:bodyPr>
          <a:lstStyle/>
          <a:p>
            <a:pPr marL="1195444" marR="4860" indent="-1183903">
              <a:spcBef>
                <a:spcPts val="96"/>
              </a:spcBef>
            </a:pPr>
            <a:r>
              <a:rPr sz="3061" b="1" spc="-5" dirty="0">
                <a:solidFill>
                  <a:srgbClr val="006FC0"/>
                </a:solidFill>
                <a:latin typeface="Calibri"/>
                <a:cs typeface="Calibri"/>
              </a:rPr>
              <a:t>Акцент на </a:t>
            </a:r>
            <a:r>
              <a:rPr sz="3061" b="1" spc="-10" dirty="0">
                <a:solidFill>
                  <a:srgbClr val="006FC0"/>
                </a:solidFill>
                <a:latin typeface="Calibri"/>
                <a:cs typeface="Calibri"/>
              </a:rPr>
              <a:t>конкретные </a:t>
            </a:r>
            <a:r>
              <a:rPr sz="3061" b="1" spc="-5" dirty="0">
                <a:solidFill>
                  <a:srgbClr val="006FC0"/>
                </a:solidFill>
                <a:latin typeface="Calibri"/>
                <a:cs typeface="Calibri"/>
              </a:rPr>
              <a:t>повседневные </a:t>
            </a:r>
            <a:r>
              <a:rPr sz="3061" b="1" dirty="0">
                <a:solidFill>
                  <a:srgbClr val="006FC0"/>
                </a:solidFill>
                <a:latin typeface="Calibri"/>
                <a:cs typeface="Calibri"/>
              </a:rPr>
              <a:t>ситуации решения  личных и </a:t>
            </a:r>
            <a:r>
              <a:rPr sz="3061" b="1" spc="-5" dirty="0">
                <a:solidFill>
                  <a:srgbClr val="006FC0"/>
                </a:solidFill>
                <a:latin typeface="Calibri"/>
                <a:cs typeface="Calibri"/>
              </a:rPr>
              <a:t>семейных </a:t>
            </a:r>
            <a:r>
              <a:rPr sz="3061" b="1" dirty="0">
                <a:solidFill>
                  <a:srgbClr val="006FC0"/>
                </a:solidFill>
                <a:latin typeface="Calibri"/>
                <a:cs typeface="Calibri"/>
              </a:rPr>
              <a:t>финансовых</a:t>
            </a:r>
            <a:r>
              <a:rPr sz="3061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61" b="1" dirty="0">
                <a:solidFill>
                  <a:srgbClr val="006FC0"/>
                </a:solidFill>
                <a:latin typeface="Calibri"/>
                <a:cs typeface="Calibri"/>
              </a:rPr>
              <a:t>вопросов</a:t>
            </a:r>
            <a:endParaRPr sz="3061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497819" y="1629640"/>
            <a:ext cx="3181164" cy="5121936"/>
            <a:chOff x="8454390" y="1703577"/>
            <a:chExt cx="3325495" cy="5354320"/>
          </a:xfrm>
        </p:grpSpPr>
        <p:sp>
          <p:nvSpPr>
            <p:cNvPr id="34" name="object 34"/>
            <p:cNvSpPr/>
            <p:nvPr/>
          </p:nvSpPr>
          <p:spPr>
            <a:xfrm>
              <a:off x="8460740" y="1710038"/>
              <a:ext cx="3312795" cy="5328920"/>
            </a:xfrm>
            <a:custGeom>
              <a:avLst/>
              <a:gdLst/>
              <a:ahLst/>
              <a:cxnLst/>
              <a:rect l="l" t="t" r="r" b="b"/>
              <a:pathLst>
                <a:path w="3312795" h="5328920">
                  <a:moveTo>
                    <a:pt x="3312413" y="0"/>
                  </a:moveTo>
                  <a:lnTo>
                    <a:pt x="0" y="0"/>
                  </a:lnTo>
                  <a:lnTo>
                    <a:pt x="0" y="5328539"/>
                  </a:lnTo>
                  <a:lnTo>
                    <a:pt x="3312413" y="5328539"/>
                  </a:lnTo>
                  <a:lnTo>
                    <a:pt x="3312413" y="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 sz="1722"/>
            </a:p>
          </p:txBody>
        </p:sp>
        <p:sp>
          <p:nvSpPr>
            <p:cNvPr id="35" name="object 35"/>
            <p:cNvSpPr/>
            <p:nvPr/>
          </p:nvSpPr>
          <p:spPr>
            <a:xfrm>
              <a:off x="8460740" y="1703577"/>
              <a:ext cx="3312795" cy="5354320"/>
            </a:xfrm>
            <a:custGeom>
              <a:avLst/>
              <a:gdLst/>
              <a:ahLst/>
              <a:cxnLst/>
              <a:rect l="l" t="t" r="r" b="b"/>
              <a:pathLst>
                <a:path w="3312795" h="5354320">
                  <a:moveTo>
                    <a:pt x="0" y="0"/>
                  </a:moveTo>
                  <a:lnTo>
                    <a:pt x="0" y="5354049"/>
                  </a:lnTo>
                </a:path>
                <a:path w="3312795" h="5354320">
                  <a:moveTo>
                    <a:pt x="3312286" y="0"/>
                  </a:moveTo>
                  <a:lnTo>
                    <a:pt x="3312286" y="535404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22"/>
            </a:p>
          </p:txBody>
        </p:sp>
        <p:sp>
          <p:nvSpPr>
            <p:cNvPr id="36" name="object 36"/>
            <p:cNvSpPr/>
            <p:nvPr/>
          </p:nvSpPr>
          <p:spPr>
            <a:xfrm>
              <a:off x="8454390" y="1703577"/>
              <a:ext cx="3325495" cy="12700"/>
            </a:xfrm>
            <a:custGeom>
              <a:avLst/>
              <a:gdLst/>
              <a:ahLst/>
              <a:cxnLst/>
              <a:rect l="l" t="t" r="r" b="b"/>
              <a:pathLst>
                <a:path w="3325495" h="12700">
                  <a:moveTo>
                    <a:pt x="0" y="12700"/>
                  </a:moveTo>
                  <a:lnTo>
                    <a:pt x="3324986" y="12700"/>
                  </a:lnTo>
                  <a:lnTo>
                    <a:pt x="3324986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22"/>
            </a:p>
          </p:txBody>
        </p:sp>
        <p:sp>
          <p:nvSpPr>
            <p:cNvPr id="37" name="object 37"/>
            <p:cNvSpPr/>
            <p:nvPr/>
          </p:nvSpPr>
          <p:spPr>
            <a:xfrm>
              <a:off x="8454390" y="7038577"/>
              <a:ext cx="3325495" cy="0"/>
            </a:xfrm>
            <a:custGeom>
              <a:avLst/>
              <a:gdLst/>
              <a:ahLst/>
              <a:cxnLst/>
              <a:rect l="l" t="t" r="r" b="b"/>
              <a:pathLst>
                <a:path w="3325495">
                  <a:moveTo>
                    <a:pt x="0" y="0"/>
                  </a:moveTo>
                  <a:lnTo>
                    <a:pt x="3324986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22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529284" y="1519451"/>
            <a:ext cx="2429153" cy="5343214"/>
          </a:xfrm>
          <a:prstGeom prst="rect">
            <a:avLst/>
          </a:prstGeom>
        </p:spPr>
        <p:txBody>
          <a:bodyPr vert="horz" wrap="square" lIns="0" tIns="12149" rIns="0" bIns="0" rtlCol="0">
            <a:spAutoFit/>
          </a:bodyPr>
          <a:lstStyle/>
          <a:p>
            <a:pPr marL="337130" marR="798177">
              <a:spcBef>
                <a:spcPts val="96"/>
              </a:spcBef>
            </a:pPr>
            <a:r>
              <a:rPr sz="2296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296" b="1" spc="-10" dirty="0">
                <a:solidFill>
                  <a:srgbClr val="001F5F"/>
                </a:solidFill>
                <a:latin typeface="Calibri"/>
                <a:cs typeface="Calibri"/>
              </a:rPr>
              <a:t>фокусе  </a:t>
            </a:r>
            <a:r>
              <a:rPr sz="2296" b="1" dirty="0">
                <a:solidFill>
                  <a:srgbClr val="001F5F"/>
                </a:solidFill>
                <a:latin typeface="Calibri"/>
                <a:cs typeface="Calibri"/>
              </a:rPr>
              <a:t>внимания  </a:t>
            </a:r>
            <a:r>
              <a:rPr sz="2296" b="1" spc="-24" dirty="0">
                <a:solidFill>
                  <a:srgbClr val="FF0000"/>
                </a:solidFill>
                <a:latin typeface="Calibri"/>
                <a:cs typeface="Calibri"/>
              </a:rPr>
              <a:t>модели</a:t>
            </a:r>
            <a:endParaRPr sz="2296">
              <a:latin typeface="Calibri"/>
              <a:cs typeface="Calibri"/>
            </a:endParaRPr>
          </a:p>
          <a:p>
            <a:pPr marL="337130"/>
            <a:r>
              <a:rPr sz="2296" b="1" spc="-10" dirty="0">
                <a:solidFill>
                  <a:srgbClr val="FF0000"/>
                </a:solidFill>
                <a:latin typeface="Calibri"/>
                <a:cs typeface="Calibri"/>
              </a:rPr>
              <a:t>поведения</a:t>
            </a:r>
            <a:endParaRPr sz="2296">
              <a:latin typeface="Calibri"/>
              <a:cs typeface="Calibri"/>
            </a:endParaRPr>
          </a:p>
          <a:p>
            <a:pPr marL="337130"/>
            <a:r>
              <a:rPr sz="2296" b="1" spc="-5" dirty="0">
                <a:solidFill>
                  <a:srgbClr val="FF0000"/>
                </a:solidFill>
                <a:latin typeface="Calibri"/>
                <a:cs typeface="Calibri"/>
              </a:rPr>
              <a:t>личности</a:t>
            </a:r>
            <a:r>
              <a:rPr sz="2296" b="1" spc="-8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96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endParaRPr sz="2296">
              <a:latin typeface="Calibri"/>
              <a:cs typeface="Calibri"/>
            </a:endParaRPr>
          </a:p>
          <a:p>
            <a:pPr marL="337130"/>
            <a:r>
              <a:rPr sz="2296" b="1" spc="-5" dirty="0">
                <a:solidFill>
                  <a:srgbClr val="FF0000"/>
                </a:solidFill>
                <a:latin typeface="Calibri"/>
                <a:cs typeface="Calibri"/>
              </a:rPr>
              <a:t>сфере</a:t>
            </a:r>
            <a:r>
              <a:rPr sz="2296" b="1" spc="-5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96" b="1" spc="-5" dirty="0">
                <a:solidFill>
                  <a:srgbClr val="FF0000"/>
                </a:solidFill>
                <a:latin typeface="Calibri"/>
                <a:cs typeface="Calibri"/>
              </a:rPr>
              <a:t>финансов</a:t>
            </a:r>
            <a:endParaRPr sz="2296">
              <a:latin typeface="Calibri"/>
              <a:cs typeface="Calibri"/>
            </a:endParaRPr>
          </a:p>
          <a:p>
            <a:pPr marL="338345" indent="-326803">
              <a:spcBef>
                <a:spcPts val="966"/>
              </a:spcBef>
              <a:buFont typeface="Wingdings"/>
              <a:buChar char=""/>
              <a:tabLst>
                <a:tab pos="338952" algn="l"/>
              </a:tabLst>
            </a:pPr>
            <a:r>
              <a:rPr sz="2296" spc="-10" dirty="0">
                <a:latin typeface="Calibri"/>
                <a:cs typeface="Calibri"/>
              </a:rPr>
              <a:t>покупка</a:t>
            </a:r>
            <a:r>
              <a:rPr sz="2296" spc="-48" dirty="0">
                <a:latin typeface="Calibri"/>
                <a:cs typeface="Calibri"/>
              </a:rPr>
              <a:t> </a:t>
            </a:r>
            <a:r>
              <a:rPr sz="2296" spc="-10" dirty="0">
                <a:latin typeface="Calibri"/>
                <a:cs typeface="Calibri"/>
              </a:rPr>
              <a:t>товаров</a:t>
            </a:r>
            <a:endParaRPr sz="2296">
              <a:latin typeface="Calibri"/>
              <a:cs typeface="Calibri"/>
            </a:endParaRPr>
          </a:p>
          <a:p>
            <a:pPr marL="338345"/>
            <a:r>
              <a:rPr sz="2296" dirty="0">
                <a:latin typeface="Calibri"/>
                <a:cs typeface="Calibri"/>
              </a:rPr>
              <a:t>и</a:t>
            </a:r>
            <a:r>
              <a:rPr sz="2296" spc="-5" dirty="0">
                <a:latin typeface="Calibri"/>
                <a:cs typeface="Calibri"/>
              </a:rPr>
              <a:t> услуг</a:t>
            </a:r>
            <a:endParaRPr sz="2296">
              <a:latin typeface="Calibri"/>
              <a:cs typeface="Calibri"/>
            </a:endParaRPr>
          </a:p>
          <a:p>
            <a:pPr marL="338345" marR="615338" indent="-326803">
              <a:spcBef>
                <a:spcPts val="951"/>
              </a:spcBef>
              <a:buFont typeface="Wingdings"/>
              <a:buChar char=""/>
              <a:tabLst>
                <a:tab pos="338952" algn="l"/>
              </a:tabLst>
            </a:pPr>
            <a:r>
              <a:rPr sz="2296" dirty="0">
                <a:latin typeface="Calibri"/>
                <a:cs typeface="Calibri"/>
              </a:rPr>
              <a:t>упра</a:t>
            </a:r>
            <a:r>
              <a:rPr sz="2296" spc="-19" dirty="0">
                <a:latin typeface="Calibri"/>
                <a:cs typeface="Calibri"/>
              </a:rPr>
              <a:t>в</a:t>
            </a:r>
            <a:r>
              <a:rPr sz="2296" spc="-5" dirty="0">
                <a:latin typeface="Calibri"/>
                <a:cs typeface="Calibri"/>
              </a:rPr>
              <a:t>ление  </a:t>
            </a:r>
            <a:r>
              <a:rPr sz="2296" dirty="0">
                <a:latin typeface="Calibri"/>
                <a:cs typeface="Calibri"/>
              </a:rPr>
              <a:t>семейным  </a:t>
            </a:r>
            <a:r>
              <a:rPr sz="2296" spc="-19" dirty="0">
                <a:latin typeface="Calibri"/>
                <a:cs typeface="Calibri"/>
              </a:rPr>
              <a:t>бюджетом</a:t>
            </a:r>
            <a:endParaRPr sz="2296">
              <a:latin typeface="Calibri"/>
              <a:cs typeface="Calibri"/>
            </a:endParaRPr>
          </a:p>
          <a:p>
            <a:pPr marL="338345" marR="37054" indent="-326803">
              <a:spcBef>
                <a:spcPts val="957"/>
              </a:spcBef>
              <a:buFont typeface="Wingdings"/>
              <a:buChar char=""/>
              <a:tabLst>
                <a:tab pos="338952" algn="l"/>
              </a:tabLst>
            </a:pPr>
            <a:r>
              <a:rPr sz="2296" dirty="0">
                <a:latin typeface="Calibri"/>
                <a:cs typeface="Calibri"/>
              </a:rPr>
              <a:t>планирование  </a:t>
            </a:r>
            <a:r>
              <a:rPr sz="2296" spc="-5" dirty="0">
                <a:latin typeface="Calibri"/>
                <a:cs typeface="Calibri"/>
              </a:rPr>
              <a:t>финансовых</a:t>
            </a:r>
            <a:r>
              <a:rPr sz="2296" spc="-77" dirty="0">
                <a:latin typeface="Calibri"/>
                <a:cs typeface="Calibri"/>
              </a:rPr>
              <a:t> </a:t>
            </a:r>
            <a:r>
              <a:rPr sz="2296" spc="-19" dirty="0">
                <a:latin typeface="Calibri"/>
                <a:cs typeface="Calibri"/>
              </a:rPr>
              <a:t>дел  </a:t>
            </a:r>
            <a:r>
              <a:rPr sz="2296" dirty="0">
                <a:latin typeface="Calibri"/>
                <a:cs typeface="Calibri"/>
              </a:rPr>
              <a:t>и</a:t>
            </a:r>
            <a:r>
              <a:rPr sz="2296" spc="-14" dirty="0">
                <a:latin typeface="Calibri"/>
                <a:cs typeface="Calibri"/>
              </a:rPr>
              <a:t> </a:t>
            </a:r>
            <a:r>
              <a:rPr sz="2296" spc="-5" dirty="0">
                <a:latin typeface="Calibri"/>
                <a:cs typeface="Calibri"/>
              </a:rPr>
              <a:t>др.</a:t>
            </a:r>
            <a:endParaRPr sz="2296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3752" y="1388001"/>
            <a:ext cx="9476067" cy="887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166" b="1" dirty="0">
                <a:solidFill>
                  <a:srgbClr val="002060"/>
                </a:solidFill>
                <a:latin typeface="Monotype Corsiva" pitchFamily="66" charset="0"/>
              </a:rPr>
              <a:t>    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10360" y="-191"/>
            <a:ext cx="11371281" cy="326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71" tIns="43736" rIns="87471" bIns="43736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874715" fontAlgn="base">
              <a:spcBef>
                <a:spcPct val="0"/>
              </a:spcBef>
              <a:spcAft>
                <a:spcPct val="0"/>
              </a:spcAft>
            </a:pPr>
            <a:r>
              <a:rPr lang="ru-RU" sz="3444" b="1" i="1" dirty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444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Мои ученики будут узнавать новое не от меня;</a:t>
            </a:r>
            <a:br>
              <a:rPr lang="ru-RU" sz="3444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444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 будут открывать это новое сами.</a:t>
            </a:r>
            <a:br>
              <a:rPr lang="ru-RU" sz="3444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444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Моя задача- помочь им раскрыться и развить собственные идеи</a:t>
            </a:r>
            <a:r>
              <a:rPr lang="ru-RU" sz="3444" b="1" i="1" dirty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444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444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3444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defTabSz="874715" fontAlgn="base">
              <a:spcBef>
                <a:spcPct val="0"/>
              </a:spcBef>
              <a:spcAft>
                <a:spcPct val="0"/>
              </a:spcAft>
            </a:pPr>
            <a:r>
              <a:rPr lang="ru-RU" sz="3444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И.Г.Песталоцци</a:t>
            </a:r>
            <a:endParaRPr lang="ru-RU" sz="34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AutoShape 3" descr="https://upload.wikimedia.org/wikipedia/commons/8/8a/Johann_Heinrich_Pestalozzi_%28Real_Academia_de_Bellas_Artes_de_San_Fernando%2C_Madrid%29.jpg"/>
          <p:cNvSpPr>
            <a:spLocks noChangeAspect="1" noChangeArrowheads="1"/>
          </p:cNvSpPr>
          <p:nvPr/>
        </p:nvSpPr>
        <p:spPr bwMode="auto">
          <a:xfrm>
            <a:off x="559183" y="-138193"/>
            <a:ext cx="291571" cy="291572"/>
          </a:xfrm>
          <a:prstGeom prst="rect">
            <a:avLst/>
          </a:prstGeom>
          <a:noFill/>
        </p:spPr>
        <p:txBody>
          <a:bodyPr vert="horz" wrap="square" lIns="87471" tIns="43736" rIns="87471" bIns="43736" numCol="1" anchor="t" anchorCtr="0" compatLnSpc="1">
            <a:prstTxWarp prst="textNoShape">
              <a:avLst/>
            </a:prstTxWarp>
          </a:bodyPr>
          <a:lstStyle/>
          <a:p>
            <a:endParaRPr lang="ru-RU" sz="1722"/>
          </a:p>
        </p:txBody>
      </p:sp>
      <p:pic>
        <p:nvPicPr>
          <p:cNvPr id="35844" name="Picture 4" descr="C:\Users\Учитель\Desktop\Johann_Heinrich_Pestalozzi_(Real_Academia_de_Bellas_Artes_de_San_Fernando,_Madri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395" y="1606680"/>
            <a:ext cx="3863320" cy="5038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018091" y="731965"/>
            <a:ext cx="9979028" cy="494623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296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96" b="1" dirty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296" dirty="0">
                <a:latin typeface="Times New Roman" pitchFamily="18" charset="0"/>
                <a:cs typeface="Times New Roman" pitchFamily="18" charset="0"/>
              </a:rPr>
              <a:t>В семье Антоновых совокупный доход составляет 38 тыс. р. Расходы на самое необходимое — 20 тыс. р. Максим Антонов тратит на машину, спорт, одежду и обувь ежемесячно 7,5 тыс. р., а его жена Мария тратит на косметику, спорт, одежду, обувь, театр и др. — 8 тыс. р. На их маленького сына Витю, который ходит в детский сад, уходит 4 тыс. р. </a:t>
            </a:r>
            <a:r>
              <a:rPr lang="ru-RU" sz="2296" i="1" dirty="0">
                <a:latin typeface="Times New Roman" pitchFamily="18" charset="0"/>
                <a:cs typeface="Times New Roman" pitchFamily="18" charset="0"/>
              </a:rPr>
              <a:t>( 38-20-7,5-8-4 = - 1,5)</a:t>
            </a:r>
          </a:p>
          <a:p>
            <a:r>
              <a:rPr lang="ru-RU" sz="2296" dirty="0">
                <a:latin typeface="Times New Roman" pitchFamily="18" charset="0"/>
                <a:cs typeface="Times New Roman" pitchFamily="18" charset="0"/>
              </a:rPr>
              <a:t> Выяснить:</a:t>
            </a:r>
          </a:p>
          <a:p>
            <a:r>
              <a:rPr lang="ru-RU" sz="2296" dirty="0">
                <a:latin typeface="Times New Roman" pitchFamily="18" charset="0"/>
                <a:cs typeface="Times New Roman" pitchFamily="18" charset="0"/>
              </a:rPr>
              <a:t> 1. Что образуется в результате такого ведения хозяйства? </a:t>
            </a:r>
          </a:p>
          <a:p>
            <a:r>
              <a:rPr lang="ru-RU" sz="2296" dirty="0">
                <a:latin typeface="Times New Roman" pitchFamily="18" charset="0"/>
                <a:cs typeface="Times New Roman" pitchFamily="18" charset="0"/>
              </a:rPr>
              <a:t>2. Живёт ли семья по средствам? </a:t>
            </a:r>
          </a:p>
          <a:p>
            <a:r>
              <a:rPr lang="ru-RU" sz="2296" dirty="0">
                <a:latin typeface="Times New Roman" pitchFamily="18" charset="0"/>
                <a:cs typeface="Times New Roman" pitchFamily="18" charset="0"/>
              </a:rPr>
              <a:t>3. Каковы последствия такого планирования своих финансов? </a:t>
            </a:r>
          </a:p>
          <a:p>
            <a:pPr marL="0" indent="0">
              <a:buNone/>
            </a:pPr>
            <a:endParaRPr lang="ru-RU" sz="2296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96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296" dirty="0">
                <a:latin typeface="Times New Roman" pitchFamily="18" charset="0"/>
                <a:cs typeface="Times New Roman" pitchFamily="18" charset="0"/>
              </a:rPr>
              <a:t> Доход семьи (родители и один ребенок) 30 тысяч рублей. </a:t>
            </a:r>
          </a:p>
          <a:p>
            <a:r>
              <a:rPr lang="ru-RU" sz="2296" dirty="0">
                <a:latin typeface="Times New Roman" pitchFamily="18" charset="0"/>
                <a:cs typeface="Times New Roman" pitchFamily="18" charset="0"/>
              </a:rPr>
              <a:t>Задача: распределить доход, обеспечив семью самым необходимым (включая оплату коммунальных услуг)</a:t>
            </a:r>
          </a:p>
          <a:p>
            <a:endParaRPr lang="ru-RU" sz="2296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0609" y="1393180"/>
            <a:ext cx="9621853" cy="4039103"/>
          </a:xfrm>
          <a:prstGeom prst="rect">
            <a:avLst/>
          </a:prstGeom>
        </p:spPr>
        <p:txBody>
          <a:bodyPr vert="horz" wrap="square" lIns="0" tIns="11541" rIns="0" bIns="0" rtlCol="0" anchor="ctr">
            <a:spAutoFit/>
          </a:bodyPr>
          <a:lstStyle/>
          <a:p>
            <a:r>
              <a:rPr lang="ru-RU" sz="3061" spc="-3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sz="3061" spc="-38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ГЛОБАЛЬНЫЕ </a:t>
            </a:r>
            <a:r>
              <a:rPr sz="3061" spc="-1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КОМПЕТЕНЦИИ</a:t>
            </a:r>
            <a:r>
              <a:rPr lang="ru-RU" sz="3061" spc="-1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061" spc="-1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96" spc="-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96" spc="-19" dirty="0">
                <a:latin typeface="Times New Roman" pitchFamily="18" charset="0"/>
                <a:cs typeface="Times New Roman" pitchFamily="18" charset="0"/>
              </a:rPr>
            </a:br>
            <a:r>
              <a:rPr lang="ru-RU" sz="2296" dirty="0">
                <a:latin typeface="Times New Roman" pitchFamily="18" charset="0"/>
                <a:cs typeface="Times New Roman" pitchFamily="18" charset="0"/>
              </a:rPr>
              <a:t>это способность критически рассматривать с различных точек зрения проблемы глобального характера и межкультурного взаимодействия,</a:t>
            </a:r>
            <a:br>
              <a:rPr lang="ru-RU" sz="2296" dirty="0">
                <a:latin typeface="Times New Roman" pitchFamily="18" charset="0"/>
                <a:cs typeface="Times New Roman" pitchFamily="18" charset="0"/>
              </a:rPr>
            </a:br>
            <a:r>
              <a:rPr lang="ru-RU" sz="2296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96" dirty="0">
                <a:latin typeface="Times New Roman" pitchFamily="18" charset="0"/>
                <a:cs typeface="Times New Roman" pitchFamily="18" charset="0"/>
              </a:rPr>
            </a:br>
            <a:r>
              <a:rPr lang="ru-RU" sz="2296" dirty="0">
                <a:latin typeface="Times New Roman" pitchFamily="18" charset="0"/>
                <a:cs typeface="Times New Roman" pitchFamily="18" charset="0"/>
              </a:rPr>
              <a:t>-способность изучать глобальные и межкультурные проблемы,</a:t>
            </a:r>
            <a:br>
              <a:rPr lang="ru-RU" sz="2296" dirty="0">
                <a:latin typeface="Times New Roman" pitchFamily="18" charset="0"/>
                <a:cs typeface="Times New Roman" pitchFamily="18" charset="0"/>
              </a:rPr>
            </a:br>
            <a:r>
              <a:rPr lang="ru-RU" sz="2296" dirty="0">
                <a:latin typeface="Times New Roman" pitchFamily="18" charset="0"/>
                <a:cs typeface="Times New Roman" pitchFamily="18" charset="0"/>
              </a:rPr>
              <a:t>- понимать и ценить различные взгляды и мировоззрения,</a:t>
            </a:r>
            <a:br>
              <a:rPr lang="ru-RU" sz="2296" dirty="0">
                <a:latin typeface="Times New Roman" pitchFamily="18" charset="0"/>
                <a:cs typeface="Times New Roman" pitchFamily="18" charset="0"/>
              </a:rPr>
            </a:br>
            <a:r>
              <a:rPr lang="ru-RU" sz="2296" dirty="0">
                <a:latin typeface="Times New Roman" pitchFamily="18" charset="0"/>
                <a:cs typeface="Times New Roman" pitchFamily="18" charset="0"/>
              </a:rPr>
              <a:t>- успешно и уважительно взаимодействовать с другими,</a:t>
            </a:r>
            <a:br>
              <a:rPr lang="ru-RU" sz="2296" dirty="0">
                <a:latin typeface="Times New Roman" pitchFamily="18" charset="0"/>
                <a:cs typeface="Times New Roman" pitchFamily="18" charset="0"/>
              </a:rPr>
            </a:br>
            <a:r>
              <a:rPr lang="ru-RU" sz="2296" dirty="0">
                <a:latin typeface="Times New Roman" pitchFamily="18" charset="0"/>
                <a:cs typeface="Times New Roman" pitchFamily="18" charset="0"/>
              </a:rPr>
              <a:t>- принимать меры для коллективного благополучия и</a:t>
            </a:r>
            <a:br>
              <a:rPr lang="ru-RU" sz="2296" dirty="0">
                <a:latin typeface="Times New Roman" pitchFamily="18" charset="0"/>
                <a:cs typeface="Times New Roman" pitchFamily="18" charset="0"/>
              </a:rPr>
            </a:br>
            <a:r>
              <a:rPr lang="ru-RU" sz="2296" dirty="0">
                <a:latin typeface="Times New Roman" pitchFamily="18" charset="0"/>
                <a:cs typeface="Times New Roman" pitchFamily="18" charset="0"/>
              </a:rPr>
              <a:t>устойчивого развития.</a:t>
            </a:r>
            <a:r>
              <a:rPr lang="ru-RU" sz="3826" dirty="0"/>
              <a:t/>
            </a:r>
            <a:br>
              <a:rPr lang="ru-RU" sz="3826" dirty="0"/>
            </a:br>
            <a:r>
              <a:rPr lang="ru-RU" sz="3826" dirty="0"/>
              <a:t> </a:t>
            </a:r>
            <a:br>
              <a:rPr lang="ru-RU" sz="3826" dirty="0"/>
            </a:br>
            <a:endParaRPr sz="382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967" y="0"/>
            <a:ext cx="9450797" cy="6918839"/>
          </a:xfrm>
        </p:spPr>
        <p:txBody>
          <a:bodyPr/>
          <a:lstStyle/>
          <a:p>
            <a:r>
              <a:rPr lang="ru-RU" sz="172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Практико-ориентированное задание по теме </a:t>
            </a:r>
            <a:br>
              <a:rPr lang="ru-RU" sz="172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2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«Религия и религиозные организации» </a:t>
            </a:r>
            <a:br>
              <a:rPr lang="ru-RU" sz="172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2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22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>1) Модель жизненной ситуации </a:t>
            </a:r>
            <a:br>
              <a:rPr lang="ru-RU" sz="1722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b="0" i="1" dirty="0">
                <a:latin typeface="Times New Roman" pitchFamily="18" charset="0"/>
                <a:cs typeface="Times New Roman" pitchFamily="18" charset="0"/>
              </a:rPr>
              <a:t>В городе </a:t>
            </a:r>
            <a:r>
              <a:rPr lang="en-US" sz="1722" b="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722" b="0" i="1" dirty="0">
                <a:latin typeface="Times New Roman" pitchFamily="18" charset="0"/>
                <a:cs typeface="Times New Roman" pitchFamily="18" charset="0"/>
              </a:rPr>
              <a:t> был проведён опрос среди населения, связанный с тем, что распространение религиозного экстремизма среди молодежи стало в наши дни одной из острейших проблем в мире и в нашей стране.  94% опрошенных понимает и признает проблему существования религиозного экстремизма в нашем государстве. Однако, не понимают сущности данного явления, приближая его к хулиганству и вандализму.</a:t>
            </a:r>
            <a:br>
              <a:rPr lang="ru-RU" sz="1722" b="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b="0" i="1" dirty="0">
                <a:latin typeface="Times New Roman" pitchFamily="18" charset="0"/>
                <a:cs typeface="Times New Roman" pitchFamily="18" charset="0"/>
              </a:rPr>
              <a:t>Так, по мнению респондентов под религиозным экстремизмом понимается:</a:t>
            </a:r>
            <a:br>
              <a:rPr lang="ru-RU" sz="1722" b="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b="0" i="1" dirty="0">
                <a:latin typeface="Times New Roman" pitchFamily="18" charset="0"/>
                <a:cs typeface="Times New Roman" pitchFamily="18" charset="0"/>
              </a:rPr>
              <a:t>жесткое утверждение своей системы религиозных взглядов (63,1%),</a:t>
            </a:r>
            <a:br>
              <a:rPr lang="ru-RU" sz="1722" b="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b="0" i="1" dirty="0">
                <a:latin typeface="Times New Roman" pitchFamily="18" charset="0"/>
                <a:cs typeface="Times New Roman" pitchFamily="18" charset="0"/>
              </a:rPr>
              <a:t>провокации по отношению к представителям иной веры (52,4%) и</a:t>
            </a:r>
            <a:br>
              <a:rPr lang="ru-RU" sz="1722" b="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b="0" i="1" dirty="0">
                <a:latin typeface="Times New Roman" pitchFamily="18" charset="0"/>
                <a:cs typeface="Times New Roman" pitchFamily="18" charset="0"/>
              </a:rPr>
              <a:t>осквернение памятников религиозной культуры (40,5%).</a:t>
            </a: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22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>2) Проблемное задание</a:t>
            </a:r>
            <a:br>
              <a:rPr lang="ru-RU" sz="1722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b="0" i="1" dirty="0">
                <a:latin typeface="Times New Roman" pitchFamily="18" charset="0"/>
                <a:cs typeface="Times New Roman" pitchFamily="18" charset="0"/>
              </a:rPr>
              <a:t>Выяснить, что такое религиозный экстремизм, что порождает его, как предупредить и не допустить развитие данной проблемы. </a:t>
            </a: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22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>3) Дедуктивный метод решения проблемы</a:t>
            </a:r>
            <a:br>
              <a:rPr lang="ru-RU" sz="1722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b="0" i="1" dirty="0">
                <a:latin typeface="Times New Roman" pitchFamily="18" charset="0"/>
                <a:cs typeface="Times New Roman" pitchFamily="18" charset="0"/>
              </a:rPr>
              <a:t>Работа со словарями по выяснению сущности понятия «религиозный экстремизм».</a:t>
            </a:r>
            <a:br>
              <a:rPr lang="ru-RU" sz="1722" b="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b="0" i="1" dirty="0">
                <a:latin typeface="Times New Roman" pitchFamily="18" charset="0"/>
                <a:cs typeface="Times New Roman" pitchFamily="18" charset="0"/>
              </a:rPr>
              <a:t>Работа с Конституцией РФ и Федеральным законом «О свободе совести и религиозных объединениях»</a:t>
            </a: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22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dirty="0">
                <a:latin typeface="Times New Roman" pitchFamily="18" charset="0"/>
                <a:cs typeface="Times New Roman" pitchFamily="18" charset="0"/>
              </a:rPr>
              <a:t>4)Полезность задания в практической жизни</a:t>
            </a:r>
            <a:r>
              <a:rPr lang="ru-RU" sz="1722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722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22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722" i="1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1722" b="0" dirty="0">
                <a:latin typeface="Times New Roman" pitchFamily="18" charset="0"/>
                <a:cs typeface="Times New Roman" pitchFamily="18" charset="0"/>
              </a:rPr>
              <a:t>Ребята, как вы считаете, где и как можно использовать те знания, которые вы получили сегодня на уроке? Почему это необходимо в наши дни?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5074" y="1334392"/>
            <a:ext cx="8877618" cy="2979004"/>
          </a:xfrm>
          <a:prstGeom prst="rect">
            <a:avLst/>
          </a:prstGeom>
        </p:spPr>
        <p:txBody>
          <a:bodyPr vert="horz" wrap="square" lIns="0" tIns="11541" rIns="0" bIns="0" rtlCol="0" anchor="ctr">
            <a:spAutoFit/>
          </a:bodyPr>
          <a:lstStyle/>
          <a:p>
            <a:pPr marL="12149">
              <a:spcBef>
                <a:spcPts val="91"/>
              </a:spcBef>
            </a:pPr>
            <a:r>
              <a:rPr sz="3061" spc="-2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ЕСТЕСТВЕННОНАУЧНАЯ</a:t>
            </a:r>
            <a:r>
              <a:rPr sz="3061" spc="-4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061" spc="-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3061" spc="-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061" spc="-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61" spc="-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61" spc="-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26" b="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отражает способность человека применять естественнонаучные знания и умения в реальных жизненных ситуациях.</a:t>
            </a:r>
            <a:r>
              <a:rPr lang="ru-RU" sz="4592" b="0" dirty="0">
                <a:latin typeface="Arial" pitchFamily="34" charset="0"/>
                <a:cs typeface="Arial" pitchFamily="34" charset="0"/>
              </a:rPr>
              <a:t/>
            </a:r>
            <a:br>
              <a:rPr lang="ru-RU" sz="4592" b="0" dirty="0">
                <a:latin typeface="Arial" pitchFamily="34" charset="0"/>
                <a:cs typeface="Arial" pitchFamily="34" charset="0"/>
              </a:rPr>
            </a:br>
            <a:r>
              <a:rPr lang="ru-RU" sz="3826" spc="-33" dirty="0"/>
              <a:t> </a:t>
            </a:r>
            <a:endParaRPr sz="3826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60" y="1"/>
            <a:ext cx="1137128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1109" y="-62349"/>
            <a:ext cx="7604908" cy="2043593"/>
          </a:xfrm>
          <a:prstGeom prst="rect">
            <a:avLst/>
          </a:prstGeom>
        </p:spPr>
        <p:txBody>
          <a:bodyPr vert="horz" wrap="square" lIns="0" tIns="12149" rIns="0" bIns="0" rtlCol="0" anchor="ctr">
            <a:spAutoFit/>
          </a:bodyPr>
          <a:lstStyle/>
          <a:p>
            <a:pPr marL="12149">
              <a:lnSpc>
                <a:spcPct val="100000"/>
              </a:lnSpc>
              <a:spcBef>
                <a:spcPts val="96"/>
              </a:spcBef>
            </a:pPr>
            <a:r>
              <a:rPr lang="ru-RU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sz="3826" spc="-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sz="3826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826" spc="-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3826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endParaRPr sz="3826" spc="-5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6645" y="2262715"/>
            <a:ext cx="9901396" cy="2098416"/>
          </a:xfrm>
          <a:prstGeom prst="rect">
            <a:avLst/>
          </a:prstGeom>
        </p:spPr>
        <p:txBody>
          <a:bodyPr vert="horz" wrap="square" lIns="0" tIns="12149" rIns="0" bIns="0" rtlCol="0">
            <a:spAutoFit/>
          </a:bodyPr>
          <a:lstStyle/>
          <a:p>
            <a:pPr marL="12149" marR="218679" algn="ctr">
              <a:spcBef>
                <a:spcPts val="96"/>
              </a:spcBef>
            </a:pPr>
            <a:r>
              <a:rPr lang="ru-RU" sz="2678" spc="-5" dirty="0">
                <a:latin typeface="Times New Roman" pitchFamily="18" charset="0"/>
                <a:cs typeface="Times New Roman" pitchFamily="18" charset="0"/>
              </a:rPr>
              <a:t>   с</a:t>
            </a:r>
            <a:r>
              <a:rPr sz="2678" spc="-5" dirty="0" err="1">
                <a:latin typeface="Times New Roman" pitchFamily="18" charset="0"/>
                <a:cs typeface="Times New Roman" pitchFamily="18" charset="0"/>
              </a:rPr>
              <a:t>пособность</a:t>
            </a:r>
            <a:r>
              <a:rPr sz="2678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78" spc="-14" dirty="0" err="1">
                <a:latin typeface="Times New Roman" pitchFamily="18" charset="0"/>
                <a:cs typeface="Times New Roman" pitchFamily="18" charset="0"/>
              </a:rPr>
              <a:t>продуктивно</a:t>
            </a:r>
            <a:r>
              <a:rPr sz="2678" spc="-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78" spc="-5" dirty="0" err="1">
                <a:latin typeface="Times New Roman" pitchFamily="18" charset="0"/>
                <a:cs typeface="Times New Roman" pitchFamily="18" charset="0"/>
              </a:rPr>
              <a:t>участвовать</a:t>
            </a:r>
            <a:r>
              <a:rPr sz="2678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78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678" spc="-10" dirty="0" err="1">
                <a:latin typeface="Times New Roman" pitchFamily="18" charset="0"/>
                <a:cs typeface="Times New Roman" pitchFamily="18" charset="0"/>
              </a:rPr>
              <a:t>процессе</a:t>
            </a:r>
            <a:r>
              <a:rPr sz="2678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78" b="1" spc="-5" dirty="0" err="1">
                <a:latin typeface="Times New Roman" pitchFamily="18" charset="0"/>
                <a:cs typeface="Times New Roman" pitchFamily="18" charset="0"/>
              </a:rPr>
              <a:t>выработки</a:t>
            </a:r>
            <a:r>
              <a:rPr sz="2678" spc="-5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sz="2678" b="1" spc="-10" dirty="0" err="1">
                <a:latin typeface="Times New Roman" pitchFamily="18" charset="0"/>
                <a:cs typeface="Times New Roman" pitchFamily="18" charset="0"/>
              </a:rPr>
              <a:t>оценки</a:t>
            </a:r>
            <a:r>
              <a:rPr sz="2678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78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678" b="1" spc="-5" dirty="0" err="1">
                <a:latin typeface="Times New Roman" pitchFamily="18" charset="0"/>
                <a:cs typeface="Times New Roman" pitchFamily="18" charset="0"/>
              </a:rPr>
              <a:t>совершенствовании</a:t>
            </a:r>
            <a:r>
              <a:rPr sz="2678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78" spc="-10" dirty="0" err="1">
                <a:latin typeface="Times New Roman" pitchFamily="18" charset="0"/>
                <a:cs typeface="Times New Roman" pitchFamily="18" charset="0"/>
              </a:rPr>
              <a:t>идей</a:t>
            </a:r>
            <a:r>
              <a:rPr sz="2678" spc="-1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678" spc="-10" dirty="0">
              <a:latin typeface="Times New Roman" pitchFamily="18" charset="0"/>
              <a:cs typeface="Times New Roman" pitchFamily="18" charset="0"/>
            </a:endParaRPr>
          </a:p>
          <a:p>
            <a:pPr marL="12149" marR="218679" algn="ctr">
              <a:spcBef>
                <a:spcPts val="96"/>
              </a:spcBef>
            </a:pPr>
            <a:r>
              <a:rPr sz="2678" spc="-5" dirty="0" err="1">
                <a:latin typeface="Times New Roman" pitchFamily="18" charset="0"/>
                <a:cs typeface="Times New Roman" pitchFamily="18" charset="0"/>
              </a:rPr>
              <a:t>направленных</a:t>
            </a:r>
            <a:r>
              <a:rPr sz="2678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78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67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78" spc="-14" dirty="0">
                <a:latin typeface="Times New Roman" pitchFamily="18" charset="0"/>
                <a:cs typeface="Times New Roman" pitchFamily="18" charset="0"/>
              </a:rPr>
              <a:t>получение</a:t>
            </a:r>
            <a:endParaRPr sz="2678" dirty="0">
              <a:latin typeface="Times New Roman" pitchFamily="18" charset="0"/>
              <a:cs typeface="Times New Roman" pitchFamily="18" charset="0"/>
            </a:endParaRPr>
          </a:p>
          <a:p>
            <a:pPr marL="12149" algn="ctr"/>
            <a:r>
              <a:rPr sz="2678" b="1" i="1" spc="-5" dirty="0" err="1">
                <a:latin typeface="Times New Roman" pitchFamily="18" charset="0"/>
                <a:cs typeface="Times New Roman" pitchFamily="18" charset="0"/>
              </a:rPr>
              <a:t>инновационных</a:t>
            </a:r>
            <a:r>
              <a:rPr sz="2678" b="1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78" dirty="0">
                <a:latin typeface="Times New Roman" pitchFamily="18" charset="0"/>
                <a:cs typeface="Times New Roman" pitchFamily="18" charset="0"/>
              </a:rPr>
              <a:t> и</a:t>
            </a:r>
            <a:r>
              <a:rPr sz="2678" spc="-2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78" b="1" i="1" dirty="0" err="1">
                <a:latin typeface="Times New Roman" pitchFamily="18" charset="0"/>
                <a:cs typeface="Times New Roman" pitchFamily="18" charset="0"/>
              </a:rPr>
              <a:t>эффективных</a:t>
            </a:r>
            <a:r>
              <a:rPr lang="ru-RU" sz="267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78" b="1" i="1" spc="-5" dirty="0" err="1">
                <a:latin typeface="Times New Roman" pitchFamily="18" charset="0"/>
                <a:cs typeface="Times New Roman" pitchFamily="18" charset="0"/>
              </a:rPr>
              <a:t>решений</a:t>
            </a:r>
            <a:r>
              <a:rPr sz="2678" spc="-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78" b="1" i="1" dirty="0">
                <a:latin typeface="Times New Roman" pitchFamily="18" charset="0"/>
                <a:cs typeface="Times New Roman" pitchFamily="18" charset="0"/>
              </a:rPr>
              <a:t>новых </a:t>
            </a:r>
            <a:r>
              <a:rPr lang="ru-RU" sz="2678" b="1" i="1" spc="-5" dirty="0">
                <a:latin typeface="Times New Roman" pitchFamily="18" charset="0"/>
                <a:cs typeface="Times New Roman" pitchFamily="18" charset="0"/>
              </a:rPr>
              <a:t>знаний.</a:t>
            </a:r>
            <a:endParaRPr sz="2678" dirty="0">
              <a:latin typeface="Times New Roman" pitchFamily="18" charset="0"/>
              <a:cs typeface="Times New Roman" pitchFamily="18" charset="0"/>
            </a:endParaRPr>
          </a:p>
          <a:p>
            <a:pPr marL="386332" indent="-374791">
              <a:spcBef>
                <a:spcPts val="96"/>
              </a:spcBef>
              <a:tabLst>
                <a:tab pos="386332" algn="l"/>
                <a:tab pos="386940" algn="l"/>
              </a:tabLst>
            </a:pPr>
            <a:endParaRPr sz="267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58058" y="5059490"/>
            <a:ext cx="117236" cy="453927"/>
          </a:xfrm>
          <a:prstGeom prst="rect">
            <a:avLst/>
          </a:prstGeom>
        </p:spPr>
        <p:txBody>
          <a:bodyPr vert="horz" wrap="square" lIns="0" tIns="12149" rIns="0" bIns="0" rtlCol="0">
            <a:spAutoFit/>
          </a:bodyPr>
          <a:lstStyle/>
          <a:p>
            <a:pPr marL="12149">
              <a:spcBef>
                <a:spcPts val="96"/>
              </a:spcBef>
            </a:pPr>
            <a:r>
              <a:rPr sz="1435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435">
              <a:latin typeface="Calibri"/>
              <a:cs typeface="Calibri"/>
            </a:endParaRPr>
          </a:p>
          <a:p>
            <a:pPr marL="12149"/>
            <a:r>
              <a:rPr sz="1435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435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BBCD0C-5C8B-40CE-7CC7-3CBF9091C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4927E38E-1E82-0DD7-F15D-7535F589CD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6664" y="-119879"/>
            <a:ext cx="8174624" cy="8106791"/>
          </a:xfrm>
          <a:prstGeom prst="rect">
            <a:avLst/>
          </a:prstGeom>
        </p:spPr>
        <p:txBody>
          <a:bodyPr vert="horz" wrap="square" lIns="0" tIns="12149" rIns="0" bIns="0" rtlCol="0" anchor="ctr">
            <a:spAutoFit/>
          </a:bodyPr>
          <a:lstStyle/>
          <a:p>
            <a:pPr marL="342900" indent="-342900"/>
            <a:r>
              <a:rPr lang="ru-RU" sz="16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«Гид по истории».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в свободной форме истории одного государства, события и т.д. Ученикам дается полная свобода в представлении информации по выбранной теме.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Крестики-нолики»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Известная игра, но с историческими вопросами. Класс делится на группы – «крестики» и «нолики», можно выделить третью группу «эксперты», которая будет задавать на каждый ход исторический вопрос.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«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справка».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составляют по заданной (или выбранной теме) справку. Например – 10 дат, 10 правителей, 10 терминов связанных с историей определенного государства, исторического периода.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sz="1600" spc="-5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7AB29C7A-3847-DD30-582A-43050D2D5126}"/>
              </a:ext>
            </a:extLst>
          </p:cNvPr>
          <p:cNvSpPr txBox="1"/>
          <p:nvPr/>
        </p:nvSpPr>
        <p:spPr>
          <a:xfrm>
            <a:off x="11058058" y="5059490"/>
            <a:ext cx="117236" cy="453927"/>
          </a:xfrm>
          <a:prstGeom prst="rect">
            <a:avLst/>
          </a:prstGeom>
        </p:spPr>
        <p:txBody>
          <a:bodyPr vert="horz" wrap="square" lIns="0" tIns="12149" rIns="0" bIns="0" rtlCol="0">
            <a:spAutoFit/>
          </a:bodyPr>
          <a:lstStyle/>
          <a:p>
            <a:pPr marL="12149">
              <a:spcBef>
                <a:spcPts val="96"/>
              </a:spcBef>
            </a:pPr>
            <a:r>
              <a:rPr sz="1435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435">
              <a:latin typeface="Calibri"/>
              <a:cs typeface="Calibri"/>
            </a:endParaRPr>
          </a:p>
          <a:p>
            <a:pPr marL="12149"/>
            <a:r>
              <a:rPr sz="1435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435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1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3753" y="804858"/>
            <a:ext cx="9186339" cy="3638324"/>
          </a:xfrm>
          <a:prstGeom prst="rect">
            <a:avLst/>
          </a:prstGeom>
          <a:noFill/>
        </p:spPr>
        <p:txBody>
          <a:bodyPr wrap="square" lIns="104161" tIns="52080" rIns="104161" bIns="52080" rtlCol="0">
            <a:spAutoFit/>
          </a:bodyPr>
          <a:lstStyle/>
          <a:p>
            <a:pPr algn="ctr"/>
            <a:r>
              <a:rPr lang="ru-RU" sz="4592" b="1" dirty="0">
                <a:solidFill>
                  <a:srgbClr val="C00000"/>
                </a:solidFill>
                <a:latin typeface="Sitka Subheading" panose="02000505000000020004" pitchFamily="2" charset="0"/>
              </a:rPr>
              <a:t>БЛАГОДАРЮ  </a:t>
            </a:r>
          </a:p>
          <a:p>
            <a:pPr algn="ctr"/>
            <a:r>
              <a:rPr lang="ru-RU" sz="4592" b="1" dirty="0">
                <a:solidFill>
                  <a:srgbClr val="C00000"/>
                </a:solidFill>
                <a:latin typeface="Sitka Subheading" panose="02000505000000020004" pitchFamily="2" charset="0"/>
              </a:rPr>
              <a:t>ЗА  ВНИМАНИЕ!</a:t>
            </a:r>
          </a:p>
          <a:p>
            <a:pPr algn="ctr"/>
            <a:r>
              <a:rPr lang="ru-RU" sz="4592" b="1" dirty="0">
                <a:solidFill>
                  <a:srgbClr val="C00000"/>
                </a:solidFill>
                <a:latin typeface="Sitka Subheading" panose="02000505000000020004" pitchFamily="2" charset="0"/>
              </a:rPr>
              <a:t>ЖЕЛАЮ ДУМАЮЩИХ И </a:t>
            </a:r>
          </a:p>
          <a:p>
            <a:pPr algn="ctr"/>
            <a:r>
              <a:rPr lang="ru-RU" sz="4592" b="1" dirty="0">
                <a:solidFill>
                  <a:srgbClr val="C00000"/>
                </a:solidFill>
                <a:latin typeface="Sitka Subheading" panose="02000505000000020004" pitchFamily="2" charset="0"/>
              </a:rPr>
              <a:t>ЧИТАЮЩИХ УЧЕНИКОВ</a:t>
            </a:r>
            <a:r>
              <a:rPr lang="ru-RU" sz="9183" b="1" dirty="0">
                <a:solidFill>
                  <a:srgbClr val="C00000"/>
                </a:solidFill>
                <a:latin typeface="Sitka Subheading" panose="02000505000000020004" pitchFamily="2" charset="0"/>
              </a:rPr>
              <a:t>!</a:t>
            </a:r>
          </a:p>
        </p:txBody>
      </p:sp>
      <p:pic>
        <p:nvPicPr>
          <p:cNvPr id="4" name="Picture 2" descr="D:\Мастерова З.П\для клипа\P1100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535" y="4449500"/>
            <a:ext cx="3863320" cy="2254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293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3752" y="513277"/>
            <a:ext cx="8956098" cy="660009"/>
          </a:xfrm>
          <a:prstGeom prst="rect">
            <a:avLst/>
          </a:prstGeom>
        </p:spPr>
        <p:txBody>
          <a:bodyPr vert="horz" wrap="square" lIns="0" tIns="12149" rIns="0" bIns="0" rtlCol="0" anchor="ctr">
            <a:spAutoFit/>
          </a:bodyPr>
          <a:lstStyle/>
          <a:p>
            <a:pPr marL="12149">
              <a:lnSpc>
                <a:spcPct val="100000"/>
              </a:lnSpc>
              <a:spcBef>
                <a:spcPts val="96"/>
              </a:spcBef>
              <a:tabLst>
                <a:tab pos="5943203" algn="l"/>
              </a:tabLst>
            </a:pPr>
            <a:r>
              <a:rPr lang="ru-RU" sz="3444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209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4209" spc="-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ункциональная</a:t>
            </a:r>
            <a:r>
              <a:rPr sz="4209" spc="-2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209" spc="-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4209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sz="3444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444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sz="3444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64132" y="5625673"/>
            <a:ext cx="117236" cy="233097"/>
          </a:xfrm>
          <a:prstGeom prst="rect">
            <a:avLst/>
          </a:prstGeom>
        </p:spPr>
        <p:txBody>
          <a:bodyPr vert="horz" wrap="square" lIns="0" tIns="12149" rIns="0" bIns="0" rtlCol="0">
            <a:spAutoFit/>
          </a:bodyPr>
          <a:lstStyle/>
          <a:p>
            <a:pPr marL="12149">
              <a:spcBef>
                <a:spcPts val="96"/>
              </a:spcBef>
            </a:pPr>
            <a:r>
              <a:rPr sz="1435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435">
              <a:latin typeface="Calibri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074" y="1460894"/>
            <a:ext cx="9111603" cy="2919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22" dirty="0"/>
              <a:t> </a:t>
            </a:r>
            <a:r>
              <a:rPr lang="ru-RU" sz="4592" dirty="0">
                <a:latin typeface="Times New Roman" pitchFamily="18" charset="0"/>
                <a:cs typeface="Times New Roman" pitchFamily="18" charset="0"/>
              </a:rPr>
              <a:t>это способность применять приобретённые знания, умения и навыки для решения жизненных задач в различных сферах.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0128" y="252938"/>
            <a:ext cx="9890949" cy="5828540"/>
          </a:xfrm>
          <a:prstGeom prst="rect">
            <a:avLst/>
          </a:prstGeom>
        </p:spPr>
        <p:txBody>
          <a:bodyPr vert="horz" wrap="square" lIns="0" tIns="12149" rIns="0" bIns="0" rtlCol="0">
            <a:spAutoFit/>
          </a:bodyPr>
          <a:lstStyle/>
          <a:p>
            <a:pPr marR="37661" algn="ctr">
              <a:lnSpc>
                <a:spcPts val="3721"/>
              </a:lnSpc>
              <a:spcBef>
                <a:spcPts val="96"/>
              </a:spcBef>
            </a:pPr>
            <a:r>
              <a:rPr sz="3826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sz="3826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sz="3826" b="1" spc="-2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826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формирования</a:t>
            </a:r>
            <a:endParaRPr sz="3826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401" marR="52240" algn="ctr">
              <a:lnSpc>
                <a:spcPts val="3310"/>
              </a:lnSpc>
              <a:spcBef>
                <a:spcPts val="383"/>
              </a:spcBef>
            </a:pPr>
            <a:r>
              <a:rPr sz="3826" b="1" spc="-1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функциональной</a:t>
            </a:r>
            <a:r>
              <a:rPr sz="3826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826" b="1" spc="-5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грамотности</a:t>
            </a:r>
            <a:endParaRPr lang="ru-RU" sz="3826" b="1" spc="-5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401" marR="52240" algn="ctr">
              <a:lnSpc>
                <a:spcPts val="3310"/>
              </a:lnSpc>
              <a:spcBef>
                <a:spcPts val="383"/>
              </a:spcBef>
            </a:pPr>
            <a:endParaRPr sz="3826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6659" indent="-385118">
              <a:spcBef>
                <a:spcPts val="1100"/>
              </a:spcBef>
              <a:buFont typeface="Arial"/>
              <a:buChar char="•"/>
              <a:tabLst>
                <a:tab pos="396659" algn="l"/>
                <a:tab pos="397266" algn="l"/>
              </a:tabLst>
            </a:pPr>
            <a:r>
              <a:rPr sz="3922" spc="-14" dirty="0">
                <a:latin typeface="Times New Roman" pitchFamily="18" charset="0"/>
                <a:cs typeface="Times New Roman" pitchFamily="18" charset="0"/>
              </a:rPr>
              <a:t>Математическая</a:t>
            </a:r>
            <a:r>
              <a:rPr sz="3922" spc="-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922" spc="-5" dirty="0"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sz="3922" dirty="0">
              <a:latin typeface="Times New Roman" pitchFamily="18" charset="0"/>
              <a:cs typeface="Times New Roman" pitchFamily="18" charset="0"/>
            </a:endParaRPr>
          </a:p>
          <a:p>
            <a:pPr marL="396659" indent="-385118">
              <a:spcBef>
                <a:spcPts val="287"/>
              </a:spcBef>
              <a:buFont typeface="Arial"/>
              <a:buChar char="•"/>
              <a:tabLst>
                <a:tab pos="396659" algn="l"/>
                <a:tab pos="397266" algn="l"/>
              </a:tabLst>
            </a:pPr>
            <a:r>
              <a:rPr sz="3922" spc="-14" dirty="0">
                <a:latin typeface="Times New Roman" pitchFamily="18" charset="0"/>
                <a:cs typeface="Times New Roman" pitchFamily="18" charset="0"/>
              </a:rPr>
              <a:t>Читательская</a:t>
            </a:r>
            <a:r>
              <a:rPr sz="3922" spc="-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922" spc="-5" dirty="0"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sz="3922" dirty="0">
              <a:latin typeface="Times New Roman" pitchFamily="18" charset="0"/>
              <a:cs typeface="Times New Roman" pitchFamily="18" charset="0"/>
            </a:endParaRPr>
          </a:p>
          <a:p>
            <a:pPr marL="396659" indent="-385118">
              <a:spcBef>
                <a:spcPts val="301"/>
              </a:spcBef>
              <a:buFont typeface="Arial"/>
              <a:buChar char="•"/>
              <a:tabLst>
                <a:tab pos="396659" algn="l"/>
                <a:tab pos="397266" algn="l"/>
              </a:tabLst>
            </a:pPr>
            <a:r>
              <a:rPr sz="3922" spc="-10" dirty="0">
                <a:latin typeface="Times New Roman" pitchFamily="18" charset="0"/>
                <a:cs typeface="Times New Roman" pitchFamily="18" charset="0"/>
              </a:rPr>
              <a:t>Естественнонаучная</a:t>
            </a:r>
            <a:r>
              <a:rPr sz="3922" spc="-5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922" spc="-5" dirty="0"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sz="3922" dirty="0">
              <a:latin typeface="Times New Roman" pitchFamily="18" charset="0"/>
              <a:cs typeface="Times New Roman" pitchFamily="18" charset="0"/>
            </a:endParaRPr>
          </a:p>
          <a:p>
            <a:pPr marL="396659" indent="-385118">
              <a:spcBef>
                <a:spcPts val="301"/>
              </a:spcBef>
              <a:buFont typeface="Arial"/>
              <a:buChar char="•"/>
              <a:tabLst>
                <a:tab pos="396659" algn="l"/>
                <a:tab pos="397266" algn="l"/>
              </a:tabLst>
            </a:pPr>
            <a:r>
              <a:rPr sz="3922" spc="-5" dirty="0">
                <a:latin typeface="Times New Roman" pitchFamily="18" charset="0"/>
                <a:cs typeface="Times New Roman" pitchFamily="18" charset="0"/>
              </a:rPr>
              <a:t>Финансовая</a:t>
            </a:r>
            <a:r>
              <a:rPr sz="3922" spc="-1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922" spc="-5" dirty="0"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sz="3922" dirty="0">
              <a:latin typeface="Times New Roman" pitchFamily="18" charset="0"/>
              <a:cs typeface="Times New Roman" pitchFamily="18" charset="0"/>
            </a:endParaRPr>
          </a:p>
          <a:p>
            <a:pPr marL="396659" indent="-385118">
              <a:spcBef>
                <a:spcPts val="287"/>
              </a:spcBef>
              <a:buFont typeface="Arial"/>
              <a:buChar char="•"/>
              <a:tabLst>
                <a:tab pos="396659" algn="l"/>
                <a:tab pos="397266" algn="l"/>
              </a:tabLst>
            </a:pPr>
            <a:r>
              <a:rPr sz="3922" spc="-43" dirty="0">
                <a:latin typeface="Times New Roman" pitchFamily="18" charset="0"/>
                <a:cs typeface="Times New Roman" pitchFamily="18" charset="0"/>
              </a:rPr>
              <a:t>Глобальные</a:t>
            </a:r>
            <a:r>
              <a:rPr sz="3922" spc="-4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922" spc="-14" dirty="0">
                <a:latin typeface="Times New Roman" pitchFamily="18" charset="0"/>
                <a:cs typeface="Times New Roman" pitchFamily="18" charset="0"/>
              </a:rPr>
              <a:t>компетенции</a:t>
            </a:r>
            <a:endParaRPr sz="3922" dirty="0">
              <a:latin typeface="Times New Roman" pitchFamily="18" charset="0"/>
              <a:cs typeface="Times New Roman" pitchFamily="18" charset="0"/>
            </a:endParaRPr>
          </a:p>
          <a:p>
            <a:pPr marL="396659" indent="-385118">
              <a:lnSpc>
                <a:spcPts val="4659"/>
              </a:lnSpc>
              <a:spcBef>
                <a:spcPts val="297"/>
              </a:spcBef>
              <a:buFont typeface="Arial"/>
              <a:buChar char="•"/>
              <a:tabLst>
                <a:tab pos="396659" algn="l"/>
                <a:tab pos="397266" algn="l"/>
              </a:tabLst>
            </a:pPr>
            <a:r>
              <a:rPr sz="3922" spc="-5" dirty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sz="3922" spc="-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922" spc="-5" dirty="0">
                <a:latin typeface="Times New Roman" pitchFamily="18" charset="0"/>
                <a:cs typeface="Times New Roman" pitchFamily="18" charset="0"/>
              </a:rPr>
              <a:t>мышление</a:t>
            </a:r>
            <a:endParaRPr sz="3922" dirty="0">
              <a:latin typeface="Times New Roman" pitchFamily="18" charset="0"/>
              <a:cs typeface="Times New Roman" pitchFamily="18" charset="0"/>
            </a:endParaRPr>
          </a:p>
          <a:p>
            <a:pPr marL="9785875">
              <a:lnSpc>
                <a:spcPts val="1674"/>
              </a:lnSpc>
            </a:pPr>
            <a:r>
              <a:rPr sz="1435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435" dirty="0">
              <a:latin typeface="Calibri"/>
              <a:cs typeface="Calibri"/>
            </a:endParaRPr>
          </a:p>
          <a:p>
            <a:pPr marL="9785875"/>
            <a:r>
              <a:rPr sz="1435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435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396" y="367545"/>
            <a:ext cx="10350780" cy="600405"/>
          </a:xfrm>
          <a:prstGeom prst="rect">
            <a:avLst/>
          </a:prstGeom>
        </p:spPr>
        <p:txBody>
          <a:bodyPr vert="horz" wrap="square" lIns="0" tIns="11541" rIns="0" bIns="0" rtlCol="0" anchor="ctr">
            <a:spAutoFit/>
          </a:bodyPr>
          <a:lstStyle/>
          <a:p>
            <a:pPr marL="12149">
              <a:lnSpc>
                <a:spcPct val="100000"/>
              </a:lnSpc>
              <a:spcBef>
                <a:spcPts val="91"/>
              </a:spcBef>
            </a:pPr>
            <a:r>
              <a:rPr lang="ru-RU" sz="3826" spc="-57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sz="3826" spc="-5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ЧИТАТЕЛЬСКАЯ</a:t>
            </a:r>
            <a:r>
              <a:rPr sz="3826" spc="-5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826" spc="-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sz="3826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Учитель\Desktop\970323b2b964f898ebf72db583f071d6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753" y="1096430"/>
            <a:ext cx="9312059" cy="576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9143" y="-28476"/>
            <a:ext cx="4665141" cy="588837"/>
          </a:xfrm>
        </p:spPr>
        <p:txBody>
          <a:bodyPr>
            <a:normAutofit/>
          </a:bodyPr>
          <a:lstStyle/>
          <a:p>
            <a:pPr algn="ctr"/>
            <a:r>
              <a:rPr lang="ru-RU" sz="191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Какой вывод можно сделать на основании этого документа?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038" y="148823"/>
            <a:ext cx="5102498" cy="6560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7571" y="659072"/>
            <a:ext cx="4883819" cy="605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60" y="1"/>
            <a:ext cx="6268783" cy="3647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0464" y="2262715"/>
            <a:ext cx="5321176" cy="4595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145" y="75930"/>
            <a:ext cx="5612748" cy="663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2036" y="148823"/>
            <a:ext cx="4564913" cy="269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2035" y="2918750"/>
            <a:ext cx="4592248" cy="371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752" y="513287"/>
            <a:ext cx="9184496" cy="6053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</TotalTime>
  <Words>1060</Words>
  <Application>Microsoft Office PowerPoint</Application>
  <PresentationFormat>Произвольный</PresentationFormat>
  <Paragraphs>106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Слайд 1</vt:lpstr>
      <vt:lpstr>Слайд 2</vt:lpstr>
      <vt:lpstr>       Функциональная грамотность -           </vt:lpstr>
      <vt:lpstr>Слайд 4</vt:lpstr>
      <vt:lpstr>        ЧИТАТЕЛЬСКАЯ ГРАМОТНОСТЬ</vt:lpstr>
      <vt:lpstr>Какой вывод можно сделать на основании этого документа?</vt:lpstr>
      <vt:lpstr>Слайд 7</vt:lpstr>
      <vt:lpstr>Слайд 8</vt:lpstr>
      <vt:lpstr>Слайд 9</vt:lpstr>
      <vt:lpstr>« Жил на свете человек..»</vt:lpstr>
      <vt:lpstr>           Приемы и методы кейс-технологии:  -метод разбора деловой корреспонденции;  -  метод ситуационного анализа (работа с кейсами).</vt:lpstr>
      <vt:lpstr> Пример по теме  «Права человека»     Пакет документов: «Всеобщая декларация прав человека», «Конвенция о правах ребенка», Конституция Российской Федерации, Закон «Об образовании».    «Татьяна закончила 9 класс школы, в которую ходила по месту жительства. В аттестате у девочки много «троек» и она не отличалась примерным поведением. Татьяну отказались принять в 10 класс родной школы, так как подобная учеба и поведение наносят урон престижу заведения. Девочке посоветовали поискать другую школу или поступить в колледж. Но родители Татьяны были не согласны с этим решением. Что им делать?»   Вопросы: -Какое право нарушено? -Кем нарушено? -На какие нормативные документы можно ссылаться, защищая свое право? -Что нужно сделать для его восстановления? -Кто обязан это сделать?   </vt:lpstr>
      <vt:lpstr>    МАТЕМАТИЧЕСКАЯ   ГРАМОТНОСТЬ- это способность  проводить математические рассуждения и применять, математику для решения проблем в разнообразных контекстах реального мира, способность определять и понимать роль математики в мире. </vt:lpstr>
      <vt:lpstr>Решение исторических задач</vt:lpstr>
      <vt:lpstr>Метод математического моделирования              </vt:lpstr>
      <vt:lpstr> -Применив знания исторических дат, произведите с ними арифметические действия, в результате которых будет выявлена дата важного исторического события. Назовите это событие. Чем оно было знаменательно для истории России?  Стояние на р.Угре – Куликовская битва + Начало первой мировой войны =?                            </vt:lpstr>
      <vt:lpstr>                        « Жил на свете человек»   Пифагор - его именем названа теорема, которую знают все. Родился он около  580 г. до н. э., а умер в 500 г. до н.э.). О жизни этого ученого известно немного, зато с его именем связано ряд легенд. Рассказывают, что он много путешествовал, был в Индии, Египте, Вавилоне, изучал древнюю культуру и достижения науки разных стран. Им было сделано много важных открытий в арифметике и геометрии. Архимед – родился в 287 году до нашей эры в греческом городе Сиракузы, учился в Александрии, где были собраны лучшие греческие ученые и мыслители, а также была основана самая большая в мире библиотека. Диофант – жил в III–IV веках нашей эры в городе Александрии, знаменитый греческий математик. Много внимания уделял уравнениям, а главное, много нового внес в способы их решения.  Вопросы:  1) Сколько лет назад родился Пифагор? (2025+580=2605) 2) Были ли лично знакомы Пифагор и Архимед? (нет, жили в разное время) 3) Были ли лично знакомы Диофант и Архимед? (нет, Архимед предположительно жил в III в. до н.э., а Диофант – в III в. нашей эры) 4) На сколько столетий позже Архимеда родился Диофант? (на 6) 5) На сколько столетий позже Пифагора родился Диофант? (на 9)  </vt:lpstr>
      <vt:lpstr>     ФИНАНСОВАЯ ГРАМОТНОСТЬ –  способность личности принимать разумные, целесообразные решения, связанные с финансами, в различных ситуациях собственной жизнедеятельности. </vt:lpstr>
      <vt:lpstr>Финансовая грамотность</vt:lpstr>
      <vt:lpstr>Слайд 20</vt:lpstr>
      <vt:lpstr>                ГЛОБАЛЬНЫЕ КОМПЕТЕНЦИИ –  это способность критически рассматривать с различных точек зрения проблемы глобального характера и межкультурного взаимодействия,  -способность изучать глобальные и межкультурные проблемы, - понимать и ценить различные взгляды и мировоззрения, - успешно и уважительно взаимодействовать с другими, - принимать меры для коллективного благополучия и устойчивого развития.   </vt:lpstr>
      <vt:lpstr>                           Практико-ориентированное задание по теме                                  «Религия и религиозные организации»    1) Модель жизненной ситуации  В городе Z был проведён опрос среди населения, связанный с тем, что распространение религиозного экстремизма среди молодежи стало в наши дни одной из острейших проблем в мире и в нашей стране.  94% опрошенных понимает и признает проблему существования религиозного экстремизма в нашем государстве. Однако, не понимают сущности данного явления, приближая его к хулиганству и вандализму. Так, по мнению респондентов под религиозным экстремизмом понимается: жесткое утверждение своей системы религиозных взглядов (63,1%), провокации по отношению к представителям иной веры (52,4%) и осквернение памятников религиозной культуры (40,5%). 2) Проблемное задание Выяснить, что такое религиозный экстремизм, что порождает его, как предупредить и не допустить развитие данной проблемы.  3) Дедуктивный метод решения проблемы Работа со словарями по выяснению сущности понятия «религиозный экстремизм». Работа с Конституцией РФ и Федеральным законом «О свободе совести и религиозных объединениях» 4)Полезность задания в практической жизни.   - Ребята, как вы считаете, где и как можно использовать те знания, которые вы получили сегодня на уроке? Почему это необходимо в наши дни? </vt:lpstr>
      <vt:lpstr>ЕСТЕСТВЕННОНАУЧНАЯ ГРАМОТНОСТЬ   отражает способность человека применять естественнонаучные знания и умения в реальных жизненных ситуациях.  </vt:lpstr>
      <vt:lpstr>Слайд 24</vt:lpstr>
      <vt:lpstr>           Креативное мышление - </vt:lpstr>
      <vt:lpstr>             «Гид по истории». Изложение в свободной форме истории одного государства, события и т.д. Ученикам дается полная свобода в представлении информации по выбранной теме.   «Крестики-нолики» Известная игра, но с историческими вопросами. Класс делится на группы – «крестики» и «нолики», можно выделить третью группу «эксперты», которая будет задавать на каждый ход исторический вопрос.      «Историческая справка». Учащиеся составляют по заданной (или выбранной теме) справку. Например – 10 дат, 10 правителей, 10 терминов связанных с историей определенного государства, исторического периода.           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6</cp:revision>
  <dcterms:created xsi:type="dcterms:W3CDTF">2025-11-30T20:38:29Z</dcterms:created>
  <dcterms:modified xsi:type="dcterms:W3CDTF">2025-12-03T09:02:55Z</dcterms:modified>
</cp:coreProperties>
</file>