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74" r:id="rId8"/>
    <p:sldId id="261" r:id="rId9"/>
    <p:sldId id="272" r:id="rId10"/>
    <p:sldId id="262" r:id="rId11"/>
    <p:sldId id="273" r:id="rId12"/>
    <p:sldId id="263" r:id="rId13"/>
    <p:sldId id="275" r:id="rId14"/>
    <p:sldId id="264" r:id="rId15"/>
    <p:sldId id="265" r:id="rId16"/>
    <p:sldId id="267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800000"/>
    <a:srgbClr val="9900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2;&#1072;&#1084;&#1072;\&#1061;&#1080;&#1084;&#1080;&#1103;\&#1074;&#1085;&#1077;&#1082;&#1083;-&#1077;%20&#1084;&#1077;&#1088;-&#1103;%20&#1087;&#1086;%20&#1093;&#1080;&#1084;&#1080;&#1080;\2015&#1075;&#1086;&#1076;\&#1057;&#1072;&#1083;&#1102;&#1090;%20&#1055;&#1086;&#1073;&#1077;&#1076;&#1099;%201945~1.av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72;&#1084;&#1072;\&#1061;&#1080;&#1084;&#1080;&#1103;\&#1074;&#1085;&#1077;&#1082;&#1083;-&#1077;%20&#1084;&#1077;&#1088;-&#1103;%20&#1087;&#1086;%20&#1093;&#1080;&#1084;&#1080;&#1080;\2015&#1075;&#1086;&#1076;\Vasiliy-&#1048;vanovich-Lebedev-Kumach---quotSvyaschennaya-Voynaquot-22-iyunya-1941-goda-v-4-chasa-utra-sluchilos_-samoe-strashnoe-za-vsyu-istoriyu-Nashey-strany-Velikaya-Otechestvennaya-Voyn(muzofon.com)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836712"/>
            <a:ext cx="77048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Конференция к 80-летию Победы: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270" y="2852936"/>
            <a:ext cx="80283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«Вклад ученых-химиков в Победу</a:t>
            </a: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36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Rockwell" panose="02060603020205020403" pitchFamily="18" charset="0"/>
              </a:rPr>
              <a:t>материалы ММО учителей химии на базе </a:t>
            </a:r>
            <a:br>
              <a:rPr lang="ru-RU" sz="2800" dirty="0" smtClean="0">
                <a:latin typeface="Rockwell" panose="02060603020205020403" pitchFamily="18" charset="0"/>
              </a:rPr>
            </a:br>
            <a:r>
              <a:rPr lang="ru-RU" sz="2800" dirty="0" smtClean="0">
                <a:latin typeface="Rockwell" panose="02060603020205020403" pitchFamily="18" charset="0"/>
              </a:rPr>
              <a:t>МОУ «</a:t>
            </a:r>
            <a:r>
              <a:rPr lang="ru-RU" sz="2800" dirty="0" err="1" smtClean="0">
                <a:latin typeface="Rockwell" panose="02060603020205020403" pitchFamily="18" charset="0"/>
              </a:rPr>
              <a:t>Вольновская</a:t>
            </a:r>
            <a:r>
              <a:rPr lang="ru-RU" sz="2800" dirty="0" smtClean="0">
                <a:latin typeface="Rockwell" panose="02060603020205020403" pitchFamily="18" charset="0"/>
              </a:rPr>
              <a:t> школа» 13.02.2025г.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ости NEWSru.com :: На территории Курчатовского института обезврежен артиллерийский снаря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987062"/>
            <a:ext cx="3648066" cy="2736051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51520" y="553616"/>
            <a:ext cx="84249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Ученые разрабатывали новые виды боеприпасов, горючего, военной техники. Только в 1942 году было внедрено около 50 важнейших оборонных работ, выполненных сотрудниками Академии наук.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07504" y="5157192"/>
            <a:ext cx="55801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1943 году был сформирован крупный научно-исследовательский  и производственный комплекс.  Его теоретическим центром стал Институт  атомной энергии.       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AutoShape 4" descr="ЯДЕРНЫЙ РЕАКТОР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ЯДЕРНЫЙ РЕАКТОР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628800"/>
            <a:ext cx="3876141" cy="295232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067944" y="2420888"/>
            <a:ext cx="5076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В 1942 году вновь развернулись начатые до войны исследования по созданию ядерного реактора.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EEAA76-629D-CECD-AA30-71890EE78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99B841D-FE61-7D9B-F1DC-D531D05AC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338137"/>
            <a:ext cx="4534868" cy="330688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5EA6387-4324-DBB4-C8FF-C952955FB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3284984"/>
            <a:ext cx="4822162" cy="31683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AE1D81-B1B7-4B7B-6DF9-936BF1020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78" y="4069060"/>
            <a:ext cx="2857500" cy="16002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3D0D53-3FA5-E81D-A079-AD733C3DF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6698" y="620688"/>
            <a:ext cx="3437384" cy="171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3651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аворски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230425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95536" y="3861048"/>
            <a:ext cx="21602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Алексей</a:t>
            </a:r>
            <a:r>
              <a:rPr kumimoji="0" lang="ru-RU" b="1" i="1" u="none" strike="noStrike" cap="none" normalizeH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err="1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Евграфович</a:t>
            </a:r>
            <a:endParaRPr kumimoji="0" lang="ru-RU" b="1" i="1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Фаворский</a:t>
            </a:r>
            <a:endParaRPr kumimoji="0" lang="ru-RU" sz="11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(1860-1945)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764704"/>
            <a:ext cx="62646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Герой Социалистического Труда академик Алексей </a:t>
            </a:r>
            <a:r>
              <a:rPr lang="ru-RU" b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Евграфович</a:t>
            </a:r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Фаворский изучил химические свойства и превращения ацетилена, разработал важнейший метод получения виниловых эфиров,  предложил оригинальные способы получения </a:t>
            </a:r>
            <a:r>
              <a:rPr lang="ru-RU" b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изопренового</a:t>
            </a:r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синтетического каучука на основе угля и воды. </a:t>
            </a:r>
          </a:p>
          <a:p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/>
              <a:t>    </a:t>
            </a:r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Лауреат Государственной премии, он был награжден тремя орденами Ленина и орденом Трудового Красного Знамени. В 1945 году Фаворский был награжден четвертым орденом Ленина и ему было присуждено звание Героя Социалистического Труда за выдающиеся научные достижения в области органической химии и подготовку высококвалифицированных кадров химиков.</a:t>
            </a:r>
          </a:p>
          <a:p>
            <a:endParaRPr lang="ru-RU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B8AE24-74BC-24DD-2297-5A5E90184F9F}"/>
                  </a:ext>
                </a:extLst>
              </p:cNvPr>
              <p:cNvSpPr txBox="1"/>
              <p:nvPr/>
            </p:nvSpPr>
            <p:spPr>
              <a:xfrm>
                <a:off x="2702522" y="4461212"/>
                <a:ext cx="5757909" cy="536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𝐶𝐻</m:t>
                        </m:r>
                        <m:r>
                          <a:rPr lang="ru-RU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≡</m:t>
                        </m:r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𝐶𝐻</m:t>
                        </m:r>
                        <m:r>
                          <a:rPr lang="ru-RU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𝐻𝑂</m:t>
                        </m:r>
                        <m:sSub>
                          <m:sSub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ru-RU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box>
                          <m:box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oxPr>
                          <m:e>
                            <m:groupChr>
                              <m:groupChrPr>
                                <m:chr m:val="→"/>
                                <m:vertJc m:val="bot"/>
                                <m:ctrlPr>
                                  <a:rPr lang="ru-RU" sz="1800" i="1"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groupChrPr>
                              <m:e>
                                <m:r>
                                  <a:rPr lang="en-US" sz="1800" i="1" ker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𝐾𝑂𝐻</m:t>
                                </m:r>
                                <m:r>
                                  <a:rPr lang="ru-RU" sz="1800" i="1" ker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 </m:t>
                                </m:r>
                                <m:sSup>
                                  <m:sSupPr>
                                    <m:ctrlPr>
                                      <a:rPr lang="ru-RU" sz="1800" i="1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800" i="1" kern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200</m:t>
                                    </m:r>
                                  </m:e>
                                  <m:sup>
                                    <m:r>
                                      <a:rPr lang="ru-RU" sz="1800" i="1" kern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800" i="1" ker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𝐶</m:t>
                                </m:r>
                              </m:e>
                            </m:groupChr>
                            <m:r>
                              <a:rPr lang="ru-RU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r>
                              <a:rPr lang="en-US" sz="1800" i="1" ker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𝐶𝐻</m:t>
                            </m:r>
                          </m:e>
                        </m:box>
                      </m:e>
                      <m:sub>
                        <m:r>
                          <a:rPr lang="ru-RU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ru-RU" sz="1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800" i="1" ker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𝐶𝐻𝑂</m:t>
                    </m:r>
                    <m:sSub>
                      <m:sSubPr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ru-RU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ru-RU" sz="1800" i="1" ker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/>
                </a:r>
                <a:endParaRPr lang="ru-RU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F4B8AE24-74BC-24DD-2297-5A5E90184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522" y="4461212"/>
                <a:ext cx="5757909" cy="5366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916B12-A9DB-0BAE-F12E-D92CE4FBA23D}"/>
              </a:ext>
            </a:extLst>
          </p:cNvPr>
          <p:cNvSpPr txBox="1"/>
          <p:nvPr/>
        </p:nvSpPr>
        <p:spPr>
          <a:xfrm>
            <a:off x="2702522" y="4876711"/>
            <a:ext cx="1077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ацетилен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E1370CA-8233-1B28-AD0F-680B0D46EFA3}"/>
              </a:ext>
            </a:extLst>
          </p:cNvPr>
          <p:cNvSpPr txBox="1"/>
          <p:nvPr/>
        </p:nvSpPr>
        <p:spPr>
          <a:xfrm>
            <a:off x="3915598" y="487671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этанол 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19FCB5F-3BAC-A075-6893-2DB6E6C350AC}"/>
              </a:ext>
            </a:extLst>
          </p:cNvPr>
          <p:cNvSpPr txBox="1"/>
          <p:nvPr/>
        </p:nvSpPr>
        <p:spPr>
          <a:xfrm>
            <a:off x="5581476" y="493730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винилэтиловый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эфир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051E09F-115D-916A-1A26-B25ECCEA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CF932C0-7AAE-0D34-357A-57E69568E1B7}"/>
              </a:ext>
            </a:extLst>
          </p:cNvPr>
          <p:cNvSpPr/>
          <p:nvPr/>
        </p:nvSpPr>
        <p:spPr>
          <a:xfrm>
            <a:off x="2771800" y="764704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A5C1EEF-8578-C36C-28F3-35F2FCB8D021}"/>
                  </a:ext>
                </a:extLst>
              </p:cNvPr>
              <p:cNvSpPr txBox="1"/>
              <p:nvPr/>
            </p:nvSpPr>
            <p:spPr>
              <a:xfrm>
                <a:off x="683568" y="692696"/>
                <a:ext cx="8640960" cy="1005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sz="4000" dirty="0"/>
                  <a:t>С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</a:rPr>
                      <m:t>𝑎𝑂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+3</m:t>
                    </m:r>
                    <m:r>
                      <a:rPr lang="ru-RU" sz="4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ru-RU" sz="4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sSup>
                          <m:sSupPr>
                            <m:ctrlPr>
                              <a:rPr lang="ru-RU" sz="40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4000" i="0">
                                <a:latin typeface="Cambria Math" panose="02040503050406030204" pitchFamily="18" charset="0"/>
                              </a:rPr>
                              <m:t>2500−3000</m:t>
                            </m:r>
                          </m:e>
                          <m:sup>
                            <m:r>
                              <a:rPr lang="ru-RU" sz="4000" i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ru-RU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groupChr>
                    <m:r>
                      <a:rPr lang="ru-RU" sz="4000" i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4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i="1">
                            <a:latin typeface="Cambria Math" panose="02040503050406030204" pitchFamily="18" charset="0"/>
                          </a:rPr>
                          <m:t>𝐶𝑎𝐶</m:t>
                        </m:r>
                      </m:e>
                      <m:sub>
                        <m:r>
                          <a:rPr lang="ru-RU" sz="400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4000" i="0">
                        <a:latin typeface="Cambria Math" panose="02040503050406030204" pitchFamily="18" charset="0"/>
                      </a:rPr>
                      <m:t>+ </m:t>
                    </m:r>
                    <m:r>
                      <a:rPr lang="ru-RU" sz="4000" i="1">
                        <a:latin typeface="Cambria Math" panose="02040503050406030204" pitchFamily="18" charset="0"/>
                      </a:rPr>
                      <m:t>𝐶𝑂</m:t>
                    </m:r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6A5C1EEF-8578-C36C-28F3-35F2FCB8D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692696"/>
                <a:ext cx="8640960" cy="1005403"/>
              </a:xfrm>
              <a:prstGeom prst="rect">
                <a:avLst/>
              </a:prstGeom>
              <a:blipFill>
                <a:blip r:embed="rId2"/>
                <a:stretch>
                  <a:fillRect l="-2468" b="-2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C38653-B8EA-47FB-4CAF-6B5FD4E2B79B}"/>
                  </a:ext>
                </a:extLst>
              </p:cNvPr>
              <p:cNvSpPr txBox="1"/>
              <p:nvPr/>
            </p:nvSpPr>
            <p:spPr>
              <a:xfrm>
                <a:off x="323528" y="2060848"/>
                <a:ext cx="83529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𝐶𝑎𝐶</m:t>
                          </m:r>
                        </m:e>
                        <m:sub>
                          <m:r>
                            <a:rPr lang="ru-RU" sz="36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3600" i="0">
                          <a:latin typeface="Cambria Math" panose="02040503050406030204" pitchFamily="18" charset="0"/>
                        </a:rPr>
                        <m:t>+ 2</m:t>
                      </m:r>
                      <m:sSub>
                        <m:sSubPr>
                          <m:ctrlPr>
                            <a:rPr lang="ru-RU" sz="3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ru-RU" sz="360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3600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ru-RU" sz="3600" i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ru-RU" sz="3600" i="1">
                          <a:latin typeface="Cambria Math" panose="02040503050406030204" pitchFamily="18" charset="0"/>
                        </a:rPr>
                        <m:t>𝐶𝐻</m:t>
                      </m:r>
                      <m:r>
                        <a:rPr lang="ru-RU" sz="3600" i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ru-RU" sz="3600" i="1">
                          <a:latin typeface="Cambria Math" panose="02040503050406030204" pitchFamily="18" charset="0"/>
                        </a:rPr>
                        <m:t>𝐶𝐻</m:t>
                      </m:r>
                      <m:r>
                        <a:rPr lang="ru-RU" sz="36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3600" i="1">
                          <a:latin typeface="Cambria Math" panose="02040503050406030204" pitchFamily="18" charset="0"/>
                        </a:rPr>
                        <m:t>𝐶𝑎</m:t>
                      </m:r>
                      <m:d>
                        <m:dPr>
                          <m:endChr m:val=""/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𝑂𝐻</m:t>
                          </m:r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)2</m:t>
                          </m:r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F9C38653-B8EA-47FB-4CAF-6B5FD4E2B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060848"/>
                <a:ext cx="835292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54BFC06-7B74-CB74-7868-97726B034CB1}"/>
              </a:ext>
            </a:extLst>
          </p:cNvPr>
          <p:cNvSpPr txBox="1"/>
          <p:nvPr/>
        </p:nvSpPr>
        <p:spPr>
          <a:xfrm>
            <a:off x="2564685" y="2633132"/>
            <a:ext cx="4663440" cy="490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ацетилен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77610CB7-558B-D704-BB9E-8C157255C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7469" y="4921513"/>
            <a:ext cx="5748575" cy="103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452D758-FD8A-0FE7-E925-755E68669D7F}"/>
              </a:ext>
            </a:extLst>
          </p:cNvPr>
          <p:cNvSpPr txBox="1"/>
          <p:nvPr/>
        </p:nvSpPr>
        <p:spPr>
          <a:xfrm>
            <a:off x="2987824" y="5853921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ацетилен 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83C5CAE-11DD-58D0-C63D-27DD9C035CED}"/>
              </a:ext>
            </a:extLst>
          </p:cNvPr>
          <p:cNvSpPr txBox="1"/>
          <p:nvPr/>
        </p:nvSpPr>
        <p:spPr>
          <a:xfrm>
            <a:off x="1240708" y="5869228"/>
            <a:ext cx="4663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ацетон</a:t>
            </a:r>
            <a:endParaRPr lang="ru-RU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C02BF-307A-C03B-93ED-604BC910FC2C}"/>
              </a:ext>
            </a:extLst>
          </p:cNvPr>
          <p:cNvSpPr txBox="1"/>
          <p:nvPr/>
        </p:nvSpPr>
        <p:spPr>
          <a:xfrm>
            <a:off x="107873" y="3734670"/>
            <a:ext cx="86409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Фаворского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производстве синтетического каучука.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5960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 100-летию со дня рождения академика Александра Николаевича Несмеянов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194421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9512" y="3501008"/>
            <a:ext cx="19442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Александр</a:t>
            </a:r>
            <a:r>
              <a:rPr kumimoji="0" lang="ru-RU" b="1" i="1" u="none" strike="noStrike" cap="none" normalizeH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Николаевич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Несмеянов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(1899-1980)        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411760" y="836712"/>
            <a:ext cx="648072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Александр Николаевич Несмеянов - один из создателей нового научного направления - химии металлоорганических соединений. Он синтезировал органические соединения ртути, олова, свинца, сурьмы, мышьяка, висмута и другие. эти соединения применяются в качестве антидетонаторов, инсектицидов, лекарственных препаратов, синтетических высококачественных материалов. Кроме того, им были разработаны методы ароматизации органических соединений, которые нашли применение во многих областях оборонной химии.</a:t>
            </a: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елинский Н.Д. Зелинский Николай Дмитриевич Русская портретн…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172819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2708920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Николай Дмитриевич Зелинский </a:t>
            </a:r>
          </a:p>
          <a:p>
            <a:pPr algn="ctr"/>
            <a:r>
              <a:rPr lang="ru-RU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(1861-1953) 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95736" y="260648"/>
            <a:ext cx="6768752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Николай Дмитриевич Зелинский </a:t>
            </a:r>
            <a:r>
              <a:rPr lang="ru-RU" sz="16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 замечательным ученым-химиком и большим патриотом своей Родины. в годы первой мировой войны он предложил использовать для адсорбции ядовитых газов активированный уголь. Изобретенный противогаз Зелинского оказался намного лучше всех известных средств защиты. в начале второй мировой войны он усовершенствовал свой противогаз.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Зелинскому удалось улучшить качество бензина.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Новый бензин дал возможность резко увеличить мощность моторов и скорость самолетов. Самолет смог взлетать с меньшего разбега, подниматься на большую высоту со значительным грузом.</a:t>
            </a:r>
            <a:r>
              <a:rPr lang="ru-RU" sz="1600" dirty="0"/>
              <a:t> 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работы по органической химии нефти и каталитических превращений углеводородов, академику Зелинскому в 1946 году была присуждена Государственная премия.         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Советский Фронтовой бомбардировщик Ту-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489573" cy="2054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932040" y="6309320"/>
            <a:ext cx="39239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Фронтовой бомбардировщик ТУ-2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 descr="Газовая война и противогаз Зелинского-Кумман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93096"/>
            <a:ext cx="4397040" cy="1800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115616" y="6165304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Противогаз Зелинского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правление культуры Миасского городского округ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158417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3140968"/>
            <a:ext cx="15281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Александр</a:t>
            </a:r>
          </a:p>
          <a:p>
            <a:pPr algn="ctr"/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Евгеньевич </a:t>
            </a:r>
          </a:p>
          <a:p>
            <a:pPr algn="ctr"/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Ферсман</a:t>
            </a:r>
          </a:p>
          <a:p>
            <a:pPr algn="ctr"/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(1883-1945)</a:t>
            </a:r>
            <a:endParaRPr lang="ru-RU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195736" y="502800"/>
            <a:ext cx="676875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омогал фронту, организуя поиски стратегического минерального сырья, разрабатывая методы его скорейшей переработки для неотложных нужд страны. По заданию Генерального штаба Советской Армии к декабрю 1942 года он составил сводку "Стратегическое сырье зарубежных стран". В 1943 году за выдающиеся заслуги в области развития геологических наук и в связи с 60-летием со дня рождения и 40-летием научной деятельности Ферсман был награжден орденом Трудового Красного Знамени. </a:t>
            </a:r>
            <a:endParaRPr kumimoji="0" lang="ru-RU" sz="11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1944 году Ферсман в составе группы ученых участвовал в разработке мероприятий по обеспечению развития добычи угля и нового шахматного строительства в Печорском угольном бассейне. В том же году Академия наук СССР получила поручение советского правительства заняться проблемой Череповецкого металлургического комбината. 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47664" y="332656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Салют Победы над Москвой 1945 года.</a:t>
            </a:r>
          </a:p>
        </p:txBody>
      </p:sp>
      <p:pic>
        <p:nvPicPr>
          <p:cNvPr id="6" name="Салют Победы 1945~1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23595" y="1196752"/>
            <a:ext cx="6912768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7504" y="1484784"/>
            <a:ext cx="5436096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знаем по сбивчивым, трудным рассказам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горьком победном пути,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Поэтому должен хотя бы наш разум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Дорогой страданья пройти.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мы разобраться обязаны сами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той боли, что мир перенес.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(Ю.Поляков. "Ответ фронтовику".)</a:t>
            </a:r>
            <a:endParaRPr kumimoji="0" lang="ru-RU" sz="3600" b="1" i="1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 descr="Страна встречает победителей. Интересные факты со всего мир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32656"/>
            <a:ext cx="3333750" cy="5010150"/>
          </a:xfrm>
          <a:prstGeom prst="rect">
            <a:avLst/>
          </a:prstGeom>
          <a:noFill/>
        </p:spPr>
      </p:pic>
      <p:pic>
        <p:nvPicPr>
          <p:cNvPr id="7" name="Vasiliy-Иvanovich-Lebedev-Kumach---quotSvyaschennaya-Voynaquot-22-iyunya-1941-goda-v-4-chasa-utra-sluchilos_-samoe-strashnoe-za-vsyu-istoriyu-Nashey-strany-Velikaya-Otechestvennaya-Voyn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55576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8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332656"/>
            <a:ext cx="511256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Шла война великая, шла война кровавая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Тысяча четыреста восемнадцать дней...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 война отметила метиной особою,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жизни нет и не было ничего трудней.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Стали поколению наивысшей пробою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Тысяча четыреста восемнадцать дней.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Сколько горя вынесло наше поколение, 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Каждый день теряли мы фронтовых друзей...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Нами было сделано все во имя Родины,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еще послужим мы Родине своей,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теперь под силу нам, если нами пройдены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Тысяча четыреста восемнадцать дней.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А.Николаев «1418 дней»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5" name="Picture 9" descr="Женские воспоминания о Великой Отечественной (ФОТО) Polit-MI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16632"/>
            <a:ext cx="3240360" cy="2430270"/>
          </a:xfrm>
          <a:prstGeom prst="rect">
            <a:avLst/>
          </a:prstGeom>
          <a:noFill/>
        </p:spPr>
      </p:pic>
      <p:pic>
        <p:nvPicPr>
          <p:cNvPr id="4107" name="Picture 11" descr="Авиакасса в Электростал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365104"/>
            <a:ext cx="3600400" cy="2355674"/>
          </a:xfrm>
          <a:prstGeom prst="rect">
            <a:avLst/>
          </a:prstGeom>
          <a:noFill/>
        </p:spPr>
      </p:pic>
      <p:pic>
        <p:nvPicPr>
          <p:cNvPr id="12" name="Picture 3" descr="По дорогам войн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420888"/>
            <a:ext cx="3312368" cy="2379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BABD211-0A38-F967-2E0E-270223E99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xmlns="" id="{E420B4D5-B6F3-1203-0478-6DB274171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4320"/>
            <a:ext cx="511256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Кто про химика сказал: Мало воевал.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Кто сказал: он маловато крови проливал?»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в свидетели зову химиков-друзей, -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Тех, кто смело бил врага до последних дней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Тех, кто с армией родной шел в одном строю,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Тех, кто грудью защитит Родину мою.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Сколько пройдено дорог, фронтовых путей…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Сколько полегло на них, молодых парней…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померкнет никогда память о войне,</a:t>
            </a:r>
          </a:p>
          <a:p>
            <a:pPr algn="just"/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Слава химикам живым, павшим – честь вдвойне!!!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97BD3C-9116-1B1C-8B50-3700C8FE1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88640"/>
            <a:ext cx="2912534" cy="208823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F286F7-29BE-3E57-8CF3-38E49350576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988659"/>
            <a:ext cx="3428653" cy="21086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4611977-F324-21B3-3FF1-F60CBD3B76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4576" y="4097281"/>
            <a:ext cx="3609055" cy="254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4377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АНК КВ-2 (1940 год) - Мегаэнциклопедия Кирилла и Мефодия - Медиаобъект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3124200" cy="1775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2132856"/>
            <a:ext cx="38884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Тяжелый танк КВ-2 (броня - 75 мм)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&quot;Катюша&quot; против &quot;Ванюши&quot;: 70 лет советскому чудо-оружию - Авто Мегаполи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88640"/>
            <a:ext cx="3135621" cy="21269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12160" y="234888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«Катюша»</a:t>
            </a:r>
          </a:p>
        </p:txBody>
      </p:sp>
      <p:pic>
        <p:nvPicPr>
          <p:cNvPr id="3079" name="Picture 7" descr="Солдаты-победители :: Все репортажи :: Фотобан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780928"/>
            <a:ext cx="3946800" cy="2826258"/>
          </a:xfrm>
          <a:prstGeom prst="rect">
            <a:avLst/>
          </a:prstGeom>
          <a:noFill/>
        </p:spPr>
      </p:pic>
      <p:pic>
        <p:nvPicPr>
          <p:cNvPr id="10" name="Picture 5" descr="Подвиг тыла.Будни войны.Великая Отечественная.1941-1945 года.Основные события,фотографии,уникальные документы,архив,воспоминан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4365104"/>
            <a:ext cx="3557368" cy="2388519"/>
          </a:xfrm>
          <a:prstGeom prst="rect">
            <a:avLst/>
          </a:prstGeom>
          <a:noFill/>
        </p:spPr>
      </p:pic>
      <p:pic>
        <p:nvPicPr>
          <p:cNvPr id="3081" name="Picture 9" descr="Оборона Сталинграда, Восточный фронт, Вторая мировая, Скачат…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2780928"/>
            <a:ext cx="3672408" cy="2388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773. Иллюстрации к пятому тексту &quot;Война и эвакуация. Посёлок Приуральный&quot; Березин Ф.Б. Персональный сай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284984"/>
            <a:ext cx="3168352" cy="2601143"/>
          </a:xfrm>
          <a:prstGeom prst="rect">
            <a:avLst/>
          </a:prstGeom>
          <a:noFill/>
        </p:spPr>
      </p:pic>
      <p:pic>
        <p:nvPicPr>
          <p:cNvPr id="2052" name="Picture 4" descr="Уральские регионы - промышленная гордость страны - празднуют 80-летний юбилей : Новости : Накануне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3816424" cy="2720071"/>
          </a:xfrm>
          <a:prstGeom prst="rect">
            <a:avLst/>
          </a:prstGeom>
          <a:noFill/>
        </p:spPr>
      </p:pic>
      <p:pic>
        <p:nvPicPr>
          <p:cNvPr id="2054" name="Picture 6" descr="Великая Отечественная война. Фотографии / 1943 го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65238"/>
            <a:ext cx="4392488" cy="2964930"/>
          </a:xfrm>
          <a:prstGeom prst="rect">
            <a:avLst/>
          </a:prstGeom>
          <a:noFill/>
        </p:spPr>
      </p:pic>
      <p:pic>
        <p:nvPicPr>
          <p:cNvPr id="2056" name="Picture 8" descr="Крым - край русский: Загадки подземного Севастополя (ФОТО. ВИДЕО) &quot; Южный фронт - Независимый информационно-аналитический портал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356992"/>
            <a:ext cx="5184576" cy="32273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24128" y="602128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Эшелоны идут на Восток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2924944"/>
            <a:ext cx="3888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Урале строятся военные заводы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C631B34-9248-AC89-A2EC-6F892046E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C59B1C5-16AD-611E-E169-B0ADB166111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5148064" cy="14076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3E19031-7D88-E530-B2F5-89469C013F39}"/>
              </a:ext>
            </a:extLst>
          </p:cNvPr>
          <p:cNvSpPr txBox="1"/>
          <p:nvPr/>
        </p:nvSpPr>
        <p:spPr>
          <a:xfrm>
            <a:off x="162420" y="2132856"/>
            <a:ext cx="5273676" cy="914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Новокаин (местное анестезирующее действие)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2D416A9-CCB0-61C3-4DA6-D085F6527AEB}"/>
              </a:ext>
            </a:extLst>
          </p:cNvPr>
          <p:cNvSpPr txBox="1"/>
          <p:nvPr/>
        </p:nvSpPr>
        <p:spPr>
          <a:xfrm>
            <a:off x="827584" y="3573016"/>
            <a:ext cx="1636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157C3F6-53FD-6366-5B49-8BF45559D1DD}"/>
              </a:ext>
            </a:extLst>
          </p:cNvPr>
          <p:cNvSpPr txBox="1"/>
          <p:nvPr/>
        </p:nvSpPr>
        <p:spPr>
          <a:xfrm>
            <a:off x="467544" y="4285351"/>
            <a:ext cx="3054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Хлорэтан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наркоза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93B6359-6381-035D-B5B4-BB4E20BEEACE}"/>
              </a:ext>
            </a:extLst>
          </p:cNvPr>
          <p:cNvSpPr txBox="1"/>
          <p:nvPr/>
        </p:nvSpPr>
        <p:spPr>
          <a:xfrm>
            <a:off x="4895528" y="3831246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Bi(OH)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FEAABDB-FA5A-46F1-B4AF-522753F6D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663" y="404664"/>
            <a:ext cx="2713484" cy="271348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973BE36-BDCA-06CC-00F8-8C4C33833E24}"/>
              </a:ext>
            </a:extLst>
          </p:cNvPr>
          <p:cNvSpPr txBox="1"/>
          <p:nvPr/>
        </p:nvSpPr>
        <p:spPr>
          <a:xfrm>
            <a:off x="4007039" y="4568415"/>
            <a:ext cx="4733108" cy="1764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основный нитрат висмута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(для наркоза)                                                (противовоспалительное действие)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CC77646-15C0-B5A8-3CC5-C0366AF7D8F7}"/>
              </a:ext>
            </a:extLst>
          </p:cNvPr>
          <p:cNvSpPr txBox="1"/>
          <p:nvPr/>
        </p:nvSpPr>
        <p:spPr>
          <a:xfrm>
            <a:off x="5911084" y="3118148"/>
            <a:ext cx="2540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Диэтиловый эфир</a:t>
            </a:r>
          </a:p>
        </p:txBody>
      </p:sp>
    </p:spTree>
    <p:extLst>
      <p:ext uri="{BB962C8B-B14F-4D97-AF65-F5344CB8AC3E}">
        <p14:creationId xmlns:p14="http://schemas.microsoft.com/office/powerpoint/2010/main" xmlns="" val="361400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Вклад энергетиков в Великую Побе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88640"/>
            <a:ext cx="4371975" cy="6096001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504" y="881137"/>
            <a:ext cx="439248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"Война потребовала грандиозных количеств стратегического сырья...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Бесконечное разнообразие различных химических веществ, начиная  со сплавов и кончая сложными продуктами переработки нефти, угля и пластмассами, - все это сейчас требуется в громадных количествах…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Только шесть химических элементов не нашли себе применения в военной </a:t>
            </a:r>
            <a:r>
              <a:rPr lang="ru-RU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технике...»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- писал в те годы Александр Евгеньевич Ферсман.</a:t>
            </a:r>
            <a:endParaRPr kumimoji="0" lang="ru-RU" sz="1100" b="1" i="1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E0CFA93-91BD-93F8-3E44-B708BC4BD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xmlns="" id="{98BFFD0E-B69C-64AD-B48F-0A6DF442E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34" y="1412776"/>
            <a:ext cx="511256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Трудились в лабораториях ночи и дни,</a:t>
            </a:r>
          </a:p>
          <a:p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 отдыха, сна и хлеба.</a:t>
            </a:r>
          </a:p>
          <a:p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Стремились приблизить победные дни,</a:t>
            </a:r>
          </a:p>
          <a:p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Чтобы чистым увидеть небо.</a:t>
            </a:r>
          </a:p>
          <a:p>
            <a:r>
              <a:rPr lang="ru-RU" sz="2000" b="1" i="1" dirty="0" err="1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Химоборона</a:t>
            </a:r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больших городов</a:t>
            </a:r>
          </a:p>
          <a:p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протяжении всей войны</a:t>
            </a:r>
          </a:p>
          <a:p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Легла на плечи тыловиков –</a:t>
            </a:r>
          </a:p>
          <a:p>
            <a:r>
              <a:rPr lang="ru-RU" sz="2000" b="1" i="1" dirty="0">
                <a:solidFill>
                  <a:srgbClr val="00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Химиков нашей страны…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395701-6B8A-FC9F-5A82-975902A8D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332656"/>
            <a:ext cx="2638425" cy="17335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3135FA6-7FBC-0B45-1254-BD87527C5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1861592"/>
            <a:ext cx="3854202" cy="25694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E030E73-3ACD-8D71-1E3E-A703E7D7C47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4260142"/>
            <a:ext cx="3590306" cy="237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88326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850</Words>
  <Application>Microsoft Office PowerPoint</Application>
  <PresentationFormat>Экран (4:3)</PresentationFormat>
  <Paragraphs>96</Paragraphs>
  <Slides>17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Ваня</dc:creator>
  <cp:lastModifiedBy>Admin</cp:lastModifiedBy>
  <cp:revision>80</cp:revision>
  <dcterms:created xsi:type="dcterms:W3CDTF">2015-01-07T06:34:28Z</dcterms:created>
  <dcterms:modified xsi:type="dcterms:W3CDTF">2025-06-02T06:07:27Z</dcterms:modified>
</cp:coreProperties>
</file>