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4" r:id="rId8"/>
    <p:sldId id="261" r:id="rId9"/>
    <p:sldId id="272" r:id="rId10"/>
    <p:sldId id="262" r:id="rId11"/>
    <p:sldId id="273" r:id="rId12"/>
    <p:sldId id="263" r:id="rId13"/>
    <p:sldId id="275" r:id="rId14"/>
    <p:sldId id="264" r:id="rId15"/>
    <p:sldId id="265" r:id="rId16"/>
    <p:sldId id="267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72;&#1084;&#1072;\&#1061;&#1080;&#1084;&#1080;&#1103;\&#1074;&#1085;&#1077;&#1082;&#1083;-&#1077;%20&#1084;&#1077;&#1088;-&#1103;%20&#1087;&#1086;%20&#1093;&#1080;&#1084;&#1080;&#1080;\2015&#1075;&#1086;&#1076;\&#1057;&#1072;&#1083;&#1102;&#1090;%20&#1055;&#1086;&#1073;&#1077;&#1076;&#1099;%201945~1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\&#1061;&#1080;&#1084;&#1080;&#1103;\&#1074;&#1085;&#1077;&#1082;&#1083;-&#1077;%20&#1084;&#1077;&#1088;-&#1103;%20&#1087;&#1086;%20&#1093;&#1080;&#1084;&#1080;&#1080;\2015&#1075;&#1086;&#1076;\Vasiliy-&#1048;vanovich-Lebedev-Kumach---quotSvyaschennaya-Voynaquot-22-iyunya-1941-goda-v-4-chasa-utra-sluchilos_-samoe-strashnoe-za-vsyu-istoriyu-Nashey-strany-Velikaya-Otechestvennaya-Voyn(muzofon.co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36712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Конференция к 80-летию Победы: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270" y="2852936"/>
            <a:ext cx="8028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«Вклад ученых-химиков в Победу</a:t>
            </a: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Rockwell" panose="02060603020205020403" pitchFamily="18" charset="0"/>
              </a:rPr>
              <a:t>материалы ММО учителей химии на базе </a:t>
            </a:r>
            <a:br>
              <a:rPr lang="ru-RU" sz="2800" dirty="0" smtClean="0">
                <a:latin typeface="Rockwell" panose="02060603020205020403" pitchFamily="18" charset="0"/>
              </a:rPr>
            </a:br>
            <a:r>
              <a:rPr lang="ru-RU" sz="2800" dirty="0" smtClean="0">
                <a:latin typeface="Rockwell" panose="02060603020205020403" pitchFamily="18" charset="0"/>
              </a:rPr>
              <a:t>МОУ «</a:t>
            </a:r>
            <a:r>
              <a:rPr lang="ru-RU" sz="2800" dirty="0" err="1" smtClean="0">
                <a:latin typeface="Rockwell" panose="02060603020205020403" pitchFamily="18" charset="0"/>
              </a:rPr>
              <a:t>Вольновская</a:t>
            </a:r>
            <a:r>
              <a:rPr lang="ru-RU" sz="2800" dirty="0" smtClean="0">
                <a:latin typeface="Rockwell" panose="02060603020205020403" pitchFamily="18" charset="0"/>
              </a:rPr>
              <a:t> школа» 13.02.2025г.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овости NEWSru.com :: На территории Курчатовского института обезврежен артиллерийский снаря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87062"/>
            <a:ext cx="3648066" cy="273605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553616"/>
            <a:ext cx="8424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Ученые разрабатывали новые виды боеприпасов, горючего, военной техники. Только в 1942 году было внедрено около 50 важнейших оборонных работ, выполненных сотрудниками Академии наук.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7504" y="5157192"/>
            <a:ext cx="55801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1943 году был сформирован крупный научно-исследовательский  и производственный комплекс.  Его теоретическим центром стал Институт  атомной энергии.      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AutoShape 4" descr="ЯДЕРНЫЙ РЕАКТОР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ЯДЕРНЫЙ РЕАКТОР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3876141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67944" y="2420888"/>
            <a:ext cx="50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 1942 году вновь развернулись начатые до войны исследования по созданию ядерного реактора.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EEAA76-629D-CECD-AA30-71890EE78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99B841D-FE61-7D9B-F1DC-D531D05AC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338137"/>
            <a:ext cx="4534868" cy="33068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EA6387-4324-DBB4-C8FF-C952955FB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84984"/>
            <a:ext cx="4822162" cy="31683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AE1D81-B1B7-4B7B-6DF9-936BF1020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78" y="4069060"/>
            <a:ext cx="2857500" cy="1600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3D0D53-3FA5-E81D-A079-AD733C3DF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698" y="620688"/>
            <a:ext cx="3437384" cy="17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65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ворск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3861048"/>
            <a:ext cx="2160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</a:t>
            </a:r>
            <a:r>
              <a:rPr kumimoji="0" lang="ru-RU" b="1" i="1" u="none" strike="noStrike" cap="none" normalizeH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Евграфович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Фаворский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(1860-1945)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764704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Герой Социалистического Труда академик Алексей </a:t>
            </a:r>
            <a:r>
              <a:rPr lang="ru-RU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Евграфович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Фаворский изучил химические свойства и превращения ацетилена, разработал важнейший метод получения виниловых эфиров,  предложил оригинальные способы получения </a:t>
            </a:r>
            <a:r>
              <a:rPr lang="ru-RU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изопренового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синтетического каучука на основе угля и воды. </a:t>
            </a:r>
          </a:p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/>
              <a:t>    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Лауреат Государственной премии, он был награжден тремя орденами Ленина и орденом Трудового Красного Знамени. В 1945 году Фаворский был награжден четвертым орденом Ленина и ему было присуждено звание Героя Социалистического Труда за выдающиеся научные достижения в области органической химии и подготовку высококвалифицированных кадров химиков.</a:t>
            </a:r>
          </a:p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B8AE24-74BC-24DD-2297-5A5E90184F9F}"/>
                  </a:ext>
                </a:extLst>
              </p:cNvPr>
              <p:cNvSpPr txBox="1"/>
              <p:nvPr/>
            </p:nvSpPr>
            <p:spPr>
              <a:xfrm>
                <a:off x="2702522" y="4461212"/>
                <a:ext cx="5757909" cy="536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𝐶𝐻</m:t>
                        </m:r>
                        <m:r>
                          <a:rPr lang="ru-RU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≡</m:t>
                        </m:r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𝐶𝐻</m:t>
                        </m:r>
                        <m:r>
                          <a:rPr lang="ru-RU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𝐻𝑂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18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sz="18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1800" i="1" ker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𝐾𝑂𝐻</m:t>
                                </m:r>
                                <m:r>
                                  <a:rPr lang="ru-RU" sz="1800" i="1" ker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 i="1" ker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200</m:t>
                                    </m:r>
                                  </m:e>
                                  <m:sup>
                                    <m:r>
                                      <a:rPr lang="ru-RU" sz="1800" i="1" ker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1800" i="1" ker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</m:groupChr>
                            <m:r>
                              <a:rPr lang="ru-RU" sz="18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18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𝐶𝐻</m:t>
                            </m:r>
                          </m:e>
                        </m:box>
                      </m:e>
                      <m:sub>
                        <m:r>
                          <a:rPr lang="ru-RU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𝐶𝐻𝑂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800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/>
                </a:r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4B8AE24-74BC-24DD-2297-5A5E90184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522" y="4461212"/>
                <a:ext cx="5757909" cy="53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916B12-A9DB-0BAE-F12E-D92CE4FBA23D}"/>
              </a:ext>
            </a:extLst>
          </p:cNvPr>
          <p:cNvSpPr txBox="1"/>
          <p:nvPr/>
        </p:nvSpPr>
        <p:spPr>
          <a:xfrm>
            <a:off x="2702522" y="4876711"/>
            <a:ext cx="1077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ацетилен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1370CA-8233-1B28-AD0F-680B0D46EFA3}"/>
              </a:ext>
            </a:extLst>
          </p:cNvPr>
          <p:cNvSpPr txBox="1"/>
          <p:nvPr/>
        </p:nvSpPr>
        <p:spPr>
          <a:xfrm>
            <a:off x="3915598" y="487671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этанол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9FCB5F-3BAC-A075-6893-2DB6E6C350AC}"/>
              </a:ext>
            </a:extLst>
          </p:cNvPr>
          <p:cNvSpPr txBox="1"/>
          <p:nvPr/>
        </p:nvSpPr>
        <p:spPr>
          <a:xfrm>
            <a:off x="5581476" y="49373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винилэтиловый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эфир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51E09F-115D-916A-1A26-B25ECCEAD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CF932C0-7AAE-0D34-357A-57E69568E1B7}"/>
              </a:ext>
            </a:extLst>
          </p:cNvPr>
          <p:cNvSpPr/>
          <p:nvPr/>
        </p:nvSpPr>
        <p:spPr>
          <a:xfrm>
            <a:off x="2771800" y="7647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C1EEF-8578-C36C-28F3-35F2FCB8D021}"/>
                  </a:ext>
                </a:extLst>
              </p:cNvPr>
              <p:cNvSpPr txBox="1"/>
              <p:nvPr/>
            </p:nvSpPr>
            <p:spPr>
              <a:xfrm>
                <a:off x="683568" y="692696"/>
                <a:ext cx="8640960" cy="1005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ru-RU" sz="4000" dirty="0"/>
                  <a:t>С</a:t>
                </a: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</a:rPr>
                      <m:t>𝑎𝑂</m:t>
                    </m:r>
                    <m:r>
                      <a:rPr lang="ru-RU" sz="4000" i="0">
                        <a:latin typeface="Cambria Math" panose="02040503050406030204" pitchFamily="18" charset="0"/>
                      </a:rPr>
                      <m:t>+3</m:t>
                    </m:r>
                    <m:r>
                      <a:rPr lang="ru-RU" sz="4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sz="4000" i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ru-RU" sz="4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ru-RU" sz="4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i="0">
                                <a:latin typeface="Cambria Math" panose="02040503050406030204" pitchFamily="18" charset="0"/>
                              </a:rPr>
                              <m:t>2500−3000</m:t>
                            </m:r>
                          </m:e>
                          <m:sup>
                            <m:r>
                              <a:rPr lang="ru-RU" sz="40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groupChr>
                    <m:r>
                      <a:rPr lang="ru-RU" sz="4000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4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𝐶𝑎𝐶</m:t>
                        </m:r>
                      </m:e>
                      <m:sub>
                        <m:r>
                          <a:rPr lang="ru-RU" sz="40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4000" i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ru-RU" sz="4000" i="1">
                        <a:latin typeface="Cambria Math" panose="02040503050406030204" pitchFamily="18" charset="0"/>
                      </a:rPr>
                      <m:t>𝐶𝑂</m:t>
                    </m:r>
                  </m:oMath>
                </a14:m>
                <a:endParaRPr lang="ru-RU" sz="4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A5C1EEF-8578-C36C-28F3-35F2FCB8D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92696"/>
                <a:ext cx="8640960" cy="1005403"/>
              </a:xfrm>
              <a:prstGeom prst="rect">
                <a:avLst/>
              </a:prstGeom>
              <a:blipFill>
                <a:blip r:embed="rId2"/>
                <a:stretch>
                  <a:fillRect l="-2468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C38653-B8EA-47FB-4CAF-6B5FD4E2B79B}"/>
                  </a:ext>
                </a:extLst>
              </p:cNvPr>
              <p:cNvSpPr txBox="1"/>
              <p:nvPr/>
            </p:nvSpPr>
            <p:spPr>
              <a:xfrm>
                <a:off x="323528" y="2060848"/>
                <a:ext cx="83529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𝐶𝑎𝐶</m:t>
                          </m:r>
                        </m:e>
                        <m:sub>
                          <m:r>
                            <a:rPr lang="ru-RU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3600" i="0">
                          <a:latin typeface="Cambria Math" panose="02040503050406030204" pitchFamily="18" charset="0"/>
                        </a:rPr>
                        <m:t>+ 2</m:t>
                      </m:r>
                      <m:sSub>
                        <m:sSubPr>
                          <m:ctrlPr>
                            <a:rPr lang="ru-RU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36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ru-RU" sz="3600" i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ru-RU" sz="3600" i="1"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ru-RU" sz="3600" i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ru-RU" sz="3600" i="1"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ru-RU" sz="3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3600" i="1">
                          <a:latin typeface="Cambria Math" panose="02040503050406030204" pitchFamily="18" charset="0"/>
                        </a:rPr>
                        <m:t>𝐶𝑎</m:t>
                      </m:r>
                      <m:d>
                        <m:dPr>
                          <m:endChr m:val=""/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)2</m:t>
                          </m: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9C38653-B8EA-47FB-4CAF-6B5FD4E2B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835292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4BFC06-7B74-CB74-7868-97726B034CB1}"/>
              </a:ext>
            </a:extLst>
          </p:cNvPr>
          <p:cNvSpPr txBox="1"/>
          <p:nvPr/>
        </p:nvSpPr>
        <p:spPr>
          <a:xfrm>
            <a:off x="2564685" y="2633132"/>
            <a:ext cx="466344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ацетилен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7610CB7-558B-D704-BB9E-8C157255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469" y="4921513"/>
            <a:ext cx="5748575" cy="103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52D758-FD8A-0FE7-E925-755E68669D7F}"/>
              </a:ext>
            </a:extLst>
          </p:cNvPr>
          <p:cNvSpPr txBox="1"/>
          <p:nvPr/>
        </p:nvSpPr>
        <p:spPr>
          <a:xfrm>
            <a:off x="2987824" y="5853921"/>
            <a:ext cx="466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ацетилен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3C5CAE-11DD-58D0-C63D-27DD9C035CED}"/>
              </a:ext>
            </a:extLst>
          </p:cNvPr>
          <p:cNvSpPr txBox="1"/>
          <p:nvPr/>
        </p:nvSpPr>
        <p:spPr>
          <a:xfrm>
            <a:off x="1240708" y="5869228"/>
            <a:ext cx="4663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ацетон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C02BF-307A-C03B-93ED-604BC910FC2C}"/>
              </a:ext>
            </a:extLst>
          </p:cNvPr>
          <p:cNvSpPr txBox="1"/>
          <p:nvPr/>
        </p:nvSpPr>
        <p:spPr>
          <a:xfrm>
            <a:off x="107873" y="3734670"/>
            <a:ext cx="864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Фаворского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производстве синтетического каучука.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96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 100-летию со дня рождения академика Александра Николаевича Несмеяно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3501008"/>
            <a:ext cx="1944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</a:t>
            </a:r>
            <a:r>
              <a:rPr kumimoji="0" lang="ru-RU" b="1" i="1" u="none" strike="noStrike" cap="none" normalizeH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Несмеянов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(1899-1980)       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411760" y="836712"/>
            <a:ext cx="64807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Николаевич Несмеянов - один из создателей нового научного направления - химии металлоорганических соединений. Он синтезировал органические соединения ртути, олова, свинца, сурьмы, мышьяка, висмута и другие. эти соединения применяются в качестве антидетонаторов, инсектицидов, лекарственных препаратов, синтетических высококачественных материалов. Кроме того, им были разработаны методы ароматизации органических соединений, которые нашли применение во многих областях оборонной химии.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линский Н.Д. Зелинский Николай Дмитриевич Русская портретн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7281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70892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 Дмитриевич Зелинский </a:t>
            </a:r>
          </a:p>
          <a:p>
            <a:pPr algn="ctr"/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(1861-1953) 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95736" y="260648"/>
            <a:ext cx="676875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 Дмитриевич Зелинский </a:t>
            </a:r>
            <a:r>
              <a:rPr lang="ru-RU" sz="1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замечательным ученым-химиком и большим патриотом своей Родины. в годы первой мировой войны он предложил использовать для адсорбции ядовитых газов активированный уголь. Изобретенный противогаз Зелинского оказался намного лучше всех известных средств защиты. в начале второй мировой войны он усовершенствовал свой противогаз.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Зелинскому удалось улучшить качество бензина.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бензин дал возможность резко увеличить мощность моторов и скорость самолетов. Самолет смог взлетать с меньшего разбега, подниматься на большую высоту со значительным грузом.</a:t>
            </a:r>
            <a:r>
              <a:rPr lang="ru-RU" sz="1600" dirty="0"/>
              <a:t>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работы по органической химии нефти и каталитических превращений углеводородов, академику Зелинскому в 1946 году была присуждена Государственная премия.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оветский Фронтовой бомбардировщик Ту-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489573" cy="20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932040" y="6309320"/>
            <a:ext cx="3923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Фронтовой бомбардировщик ТУ-2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Газовая война и противогаз Зелинского-Кумман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4397040" cy="18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616530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Противогаз Зелинского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авление культуры Миасского городского округ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15841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140968"/>
            <a:ext cx="1528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Евгеньевич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Ферсман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(1883-1945)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95736" y="502800"/>
            <a:ext cx="67687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омогал фронту, организуя поиски стратегического минерального сырья, разрабатывая методы его скорейшей переработки для неотложных нужд страны. По заданию Генерального штаба Советской Армии к декабрю 1942 года он составил сводку "Стратегическое сырье зарубежных стран". В 1943 году за выдающиеся заслуги в области развития геологических наук и в связи с 60-летием со дня рождения и 40-летием научной деятельности Ферсман был награжден орденом Трудового Красного Знамени. 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1944 году Ферсман в составе группы ученых участвовал в разработке мероприятий по обеспечению развития добычи угля и нового шахматного строительства в Печорском угольном бассейне. В том же году Академия наук СССР получила поручение советского правительства заняться проблемой Череповецкого металлургического комбината.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3326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Салют Победы над Москвой 1945 года.</a:t>
            </a:r>
          </a:p>
        </p:txBody>
      </p:sp>
      <p:pic>
        <p:nvPicPr>
          <p:cNvPr id="6" name="Салют Победы 1945~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3595" y="1196752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1484784"/>
            <a:ext cx="543609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знаем по сбивчивым, трудным рассказам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горьком победном пути,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должен хотя бы наш разум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Дорогой страданья пройти.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мы разобраться обязаны сами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той боли, что мир перенес.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(Ю.Поляков. "Ответ фронтовику".)</a:t>
            </a:r>
            <a:endParaRPr kumimoji="0" lang="ru-RU" sz="3600" b="1" i="1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Страна встречает победителей. Интересные факты со всего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333750" cy="5010150"/>
          </a:xfrm>
          <a:prstGeom prst="rect">
            <a:avLst/>
          </a:prstGeom>
          <a:noFill/>
        </p:spPr>
      </p:pic>
      <p:pic>
        <p:nvPicPr>
          <p:cNvPr id="7" name="Vasiliy-Иvanovich-Lebedev-Kumach---quotSvyaschennaya-Voynaquot-22-iyunya-1941-goda-v-4-chasa-utra-sluchilos_-samoe-strashnoe-za-vsyu-istoriyu-Nashey-strany-Velikaya-Otechestvennaya-Voy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32656"/>
            <a:ext cx="51125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Шла война великая, шла война кровавая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Тысяча четыреста восемнадцать дней...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война отметила метиной особою,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жизни нет и не было ничего трудней.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Стали поколению наивысшей пробою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Тысяча четыреста восемнадцать дней.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горя вынесло наше поколение,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день теряли мы фронтовых друзей...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Нами было сделано все во имя Родины,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еще послужим мы Родине своей,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теперь под силу нам, если нами пройдены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Тысяча четыреста восемнадцать дней.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А.Николаев «1418 дней»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9" descr="Женские воспоминания о Великой Отечественной (ФОТО) Polit-M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6632"/>
            <a:ext cx="3240360" cy="2430270"/>
          </a:xfrm>
          <a:prstGeom prst="rect">
            <a:avLst/>
          </a:prstGeom>
          <a:noFill/>
        </p:spPr>
      </p:pic>
      <p:pic>
        <p:nvPicPr>
          <p:cNvPr id="4107" name="Picture 11" descr="Авиакасса в Электроста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365104"/>
            <a:ext cx="3600400" cy="2355674"/>
          </a:xfrm>
          <a:prstGeom prst="rect">
            <a:avLst/>
          </a:prstGeom>
          <a:noFill/>
        </p:spPr>
      </p:pic>
      <p:pic>
        <p:nvPicPr>
          <p:cNvPr id="12" name="Picture 3" descr="По дорогам вой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20888"/>
            <a:ext cx="3312368" cy="2379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ABD211-0A38-F967-2E0E-270223E99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xmlns="" id="{E420B4D5-B6F3-1203-0478-6DB274171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4320"/>
            <a:ext cx="511256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Кто про химика сказал: Мало воевал.</a:t>
            </a:r>
          </a:p>
          <a:p>
            <a:pPr algn="just"/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Кто сказал: он маловато крови проливал?»</a:t>
            </a:r>
          </a:p>
          <a:p>
            <a:pPr algn="just"/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в свидетели зову химиков-друзей, -</a:t>
            </a:r>
          </a:p>
          <a:p>
            <a:pPr algn="just"/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Тех, кто смело бил врага до последних дней</a:t>
            </a:r>
          </a:p>
          <a:p>
            <a:pPr algn="just"/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Тех, кто с армией родной шел в одном строю,</a:t>
            </a:r>
          </a:p>
          <a:p>
            <a:pPr algn="just"/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Тех, кто грудью защитит Родину мою.</a:t>
            </a:r>
          </a:p>
          <a:p>
            <a:pPr algn="just"/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пройдено дорог, фронтовых путей…</a:t>
            </a:r>
          </a:p>
          <a:p>
            <a:pPr algn="just"/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полегло на них, молодых парней…</a:t>
            </a:r>
          </a:p>
          <a:p>
            <a:pPr algn="just"/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померкнет никогда память о войне,</a:t>
            </a:r>
          </a:p>
          <a:p>
            <a:pPr algn="just"/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Слава химикам живым, павшим – честь вдвойне!!!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F97BD3C-9116-1B1C-8B50-3700C8FE1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8640"/>
            <a:ext cx="2912534" cy="20882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F286F7-29BE-3E57-8CF3-38E4935057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88659"/>
            <a:ext cx="3428653" cy="2108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611977-F324-21B3-3FF1-F60CBD3B76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576" y="4097281"/>
            <a:ext cx="3609055" cy="25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37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НК КВ-2 (1940 год) - Мегаэнциклопедия Кирилла и Мефодия - Медиаобъек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124200" cy="177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2132856"/>
            <a:ext cx="3888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Тяжелый танк КВ-2 (броня - 75 мм)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&quot;Катюша&quot; против &quot;Ванюши&quot;: 70 лет советскому чудо-оружию - Авто Мегапол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135621" cy="21269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2160" y="234888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«Катюша»</a:t>
            </a:r>
          </a:p>
        </p:txBody>
      </p:sp>
      <p:pic>
        <p:nvPicPr>
          <p:cNvPr id="3079" name="Picture 7" descr="Солдаты-победители :: Все репортажи :: Фотобан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3946800" cy="2826258"/>
          </a:xfrm>
          <a:prstGeom prst="rect">
            <a:avLst/>
          </a:prstGeom>
          <a:noFill/>
        </p:spPr>
      </p:pic>
      <p:pic>
        <p:nvPicPr>
          <p:cNvPr id="10" name="Picture 5" descr="Подвиг тыла.Будни войны.Великая Отечественная.1941-1945 года.Основные события,фотографии,уникальные документы,архив,воспомина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365104"/>
            <a:ext cx="3557368" cy="2388519"/>
          </a:xfrm>
          <a:prstGeom prst="rect">
            <a:avLst/>
          </a:prstGeom>
          <a:noFill/>
        </p:spPr>
      </p:pic>
      <p:pic>
        <p:nvPicPr>
          <p:cNvPr id="3081" name="Picture 9" descr="Оборона Сталинграда, Восточный фронт, Вторая мировая, Скачат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780928"/>
            <a:ext cx="3672408" cy="238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73. Иллюстрации к пятому тексту &quot;Война и эвакуация. Посёлок Приуральный&quot; Березин Ф.Б.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84984"/>
            <a:ext cx="3168352" cy="2601143"/>
          </a:xfrm>
          <a:prstGeom prst="rect">
            <a:avLst/>
          </a:prstGeom>
          <a:noFill/>
        </p:spPr>
      </p:pic>
      <p:pic>
        <p:nvPicPr>
          <p:cNvPr id="2052" name="Picture 4" descr="Уральские регионы - промышленная гордость страны - празднуют 80-летний юбилей : Новости : Накануне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816424" cy="2720071"/>
          </a:xfrm>
          <a:prstGeom prst="rect">
            <a:avLst/>
          </a:prstGeom>
          <a:noFill/>
        </p:spPr>
      </p:pic>
      <p:pic>
        <p:nvPicPr>
          <p:cNvPr id="2054" name="Picture 6" descr="Великая Отечественная война. Фотографии / 1943 г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5238"/>
            <a:ext cx="4392488" cy="2964930"/>
          </a:xfrm>
          <a:prstGeom prst="rect">
            <a:avLst/>
          </a:prstGeom>
          <a:noFill/>
        </p:spPr>
      </p:pic>
      <p:pic>
        <p:nvPicPr>
          <p:cNvPr id="2056" name="Picture 8" descr="Крым - край русский: Загадки подземного Севастополя (ФОТО. ВИДЕО) &quot; Южный фронт - Независимый информационно-аналитический порт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5184576" cy="32273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24128" y="60212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Эшелоны идут на Восток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924944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Урале строятся военные заводы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631B34-9248-AC89-A2EC-6F892046E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59B1C5-16AD-611E-E169-B0ADB16611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5148064" cy="1407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E19031-7D88-E530-B2F5-89469C013F39}"/>
              </a:ext>
            </a:extLst>
          </p:cNvPr>
          <p:cNvSpPr txBox="1"/>
          <p:nvPr/>
        </p:nvSpPr>
        <p:spPr>
          <a:xfrm>
            <a:off x="162420" y="2132856"/>
            <a:ext cx="5273676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Новокаин (местное анестезирующее действие)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D416A9-CCB0-61C3-4DA6-D085F6527AEB}"/>
              </a:ext>
            </a:extLst>
          </p:cNvPr>
          <p:cNvSpPr txBox="1"/>
          <p:nvPr/>
        </p:nvSpPr>
        <p:spPr>
          <a:xfrm>
            <a:off x="827584" y="3573016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57C3F6-53FD-6366-5B49-8BF45559D1DD}"/>
              </a:ext>
            </a:extLst>
          </p:cNvPr>
          <p:cNvSpPr txBox="1"/>
          <p:nvPr/>
        </p:nvSpPr>
        <p:spPr>
          <a:xfrm>
            <a:off x="467544" y="4285351"/>
            <a:ext cx="3054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Хлорэтан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наркоза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93B6359-6381-035D-B5B4-BB4E20BEEACE}"/>
              </a:ext>
            </a:extLst>
          </p:cNvPr>
          <p:cNvSpPr txBox="1"/>
          <p:nvPr/>
        </p:nvSpPr>
        <p:spPr>
          <a:xfrm>
            <a:off x="4895528" y="383124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Bi(OH)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FEAABDB-FA5A-46F1-B4AF-522753F6D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663" y="404664"/>
            <a:ext cx="2713484" cy="27134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973BE36-BDCA-06CC-00F8-8C4C33833E24}"/>
              </a:ext>
            </a:extLst>
          </p:cNvPr>
          <p:cNvSpPr txBox="1"/>
          <p:nvPr/>
        </p:nvSpPr>
        <p:spPr>
          <a:xfrm>
            <a:off x="4007039" y="4568415"/>
            <a:ext cx="4733108" cy="176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основный нитрат висмута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(для наркоза)                                                (противовоспалительное действие)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C77646-15C0-B5A8-3CC5-C0366AF7D8F7}"/>
              </a:ext>
            </a:extLst>
          </p:cNvPr>
          <p:cNvSpPr txBox="1"/>
          <p:nvPr/>
        </p:nvSpPr>
        <p:spPr>
          <a:xfrm>
            <a:off x="5911084" y="3118148"/>
            <a:ext cx="254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Диэтиловый эфир</a:t>
            </a:r>
          </a:p>
        </p:txBody>
      </p:sp>
    </p:spTree>
    <p:extLst>
      <p:ext uri="{BB962C8B-B14F-4D97-AF65-F5344CB8AC3E}">
        <p14:creationId xmlns:p14="http://schemas.microsoft.com/office/powerpoint/2010/main" xmlns="" val="36140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Вклад энергетиков в Великую Побе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371975" cy="6096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881137"/>
            <a:ext cx="43924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"Война потребовала грандиозных количеств стратегического сырья...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Бесконечное разнообразие различных химических веществ, начиная  со сплавов и кончая сложными продуктами переработки нефти, угля и пластмассами, - все это сейчас требуется в громадных количествах…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шесть химических элементов не нашли себе применения в военной 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технике...»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- писал в те годы Александр Евгеньевич Ферсман.</a:t>
            </a:r>
            <a:endParaRPr kumimoji="0" lang="ru-RU" sz="1100" b="1" i="1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0CFA93-91BD-93F8-3E44-B708BC4BD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xmlns="" id="{98BFFD0E-B69C-64AD-B48F-0A6DF442E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34" y="1412776"/>
            <a:ext cx="51125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Трудились в лабораториях ночи и дни,</a:t>
            </a:r>
          </a:p>
          <a:p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 отдыха, сна и хлеба.</a:t>
            </a:r>
          </a:p>
          <a:p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Стремились приблизить победные дни,</a:t>
            </a:r>
          </a:p>
          <a:p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чистым увидеть небо.</a:t>
            </a:r>
          </a:p>
          <a:p>
            <a:r>
              <a:rPr lang="ru-RU" sz="2000" b="1" i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Химоборона</a:t>
            </a:r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больших городов</a:t>
            </a:r>
          </a:p>
          <a:p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протяжении всей войны</a:t>
            </a:r>
          </a:p>
          <a:p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Легла на плечи тыловиков –</a:t>
            </a:r>
          </a:p>
          <a:p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Химиков нашей страны…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395701-6B8A-FC9F-5A82-975902A8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32656"/>
            <a:ext cx="2638425" cy="1733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135FA6-7FBC-0B45-1254-BD87527C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61592"/>
            <a:ext cx="3854202" cy="25694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030E73-3ACD-8D71-1E3E-A703E7D7C4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260142"/>
            <a:ext cx="3590306" cy="23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832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850</Words>
  <Application>Microsoft Office PowerPoint</Application>
  <PresentationFormat>Экран (4:3)</PresentationFormat>
  <Paragraphs>96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</dc:creator>
  <cp:lastModifiedBy>Admin</cp:lastModifiedBy>
  <cp:revision>80</cp:revision>
  <dcterms:created xsi:type="dcterms:W3CDTF">2015-01-07T06:34:28Z</dcterms:created>
  <dcterms:modified xsi:type="dcterms:W3CDTF">2025-06-02T06:07:27Z</dcterms:modified>
</cp:coreProperties>
</file>