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9" r:id="rId4"/>
    <p:sldId id="317" r:id="rId5"/>
    <p:sldId id="316" r:id="rId6"/>
    <p:sldId id="318" r:id="rId7"/>
    <p:sldId id="319" r:id="rId8"/>
    <p:sldId id="335" r:id="rId9"/>
    <p:sldId id="325" r:id="rId10"/>
    <p:sldId id="326" r:id="rId11"/>
    <p:sldId id="327" r:id="rId12"/>
    <p:sldId id="328" r:id="rId13"/>
    <p:sldId id="329" r:id="rId14"/>
    <p:sldId id="330" r:id="rId15"/>
    <p:sldId id="296" r:id="rId16"/>
    <p:sldId id="320" r:id="rId17"/>
    <p:sldId id="331" r:id="rId18"/>
    <p:sldId id="332" r:id="rId19"/>
    <p:sldId id="333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80" autoAdjust="0"/>
  </p:normalViewPr>
  <p:slideViewPr>
    <p:cSldViewPr showGuides="1"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9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0017F-AD52-4608-AB9E-B355BB25F613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330B-56A6-4DB1-B60C-79F0B4DF6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30B-56A6-4DB1-B60C-79F0B4DF68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 стратегии прописано, какие качества присущи финансово грамотному гражданину. Человек</a:t>
            </a:r>
            <a:r>
              <a:rPr lang="ru-RU" b="1" baseline="0" dirty="0"/>
              <a:t> </a:t>
            </a:r>
            <a:r>
              <a:rPr lang="ru-RU" b="1" dirty="0"/>
              <a:t>должен как минимум:</a:t>
            </a:r>
          </a:p>
          <a:p>
            <a:r>
              <a:rPr lang="ru-RU" dirty="0"/>
              <a:t> следить за состоянием личных финансов;</a:t>
            </a:r>
          </a:p>
          <a:p>
            <a:r>
              <a:rPr lang="ru-RU" dirty="0"/>
              <a:t> планировать свои доходы и расходы;</a:t>
            </a:r>
          </a:p>
          <a:p>
            <a:r>
              <a:rPr lang="ru-RU" dirty="0"/>
              <a:t> формировать долгосрочные сбережения и финансовую "подушку безопасности" для</a:t>
            </a:r>
          </a:p>
          <a:p>
            <a:r>
              <a:rPr lang="ru-RU" dirty="0"/>
              <a:t>непредвиденных обстоятельств;</a:t>
            </a:r>
          </a:p>
          <a:p>
            <a:r>
              <a:rPr lang="ru-RU" dirty="0"/>
              <a:t> иметь представление о том, как искать и использовать необходимую финансовую</a:t>
            </a:r>
          </a:p>
          <a:p>
            <a:r>
              <a:rPr lang="ru-RU" dirty="0"/>
              <a:t>информацию;</a:t>
            </a:r>
          </a:p>
          <a:p>
            <a:r>
              <a:rPr lang="ru-RU" dirty="0"/>
              <a:t> рационально выбирать финансовые услуги;</a:t>
            </a:r>
          </a:p>
          <a:p>
            <a:r>
              <a:rPr lang="ru-RU" dirty="0"/>
              <a:t> жить по средствам, избегая несоразмерных доходам долгов и неплатежей по ним;</a:t>
            </a:r>
          </a:p>
          <a:p>
            <a:r>
              <a:rPr lang="ru-RU" dirty="0"/>
              <a:t> знать и уметь отстаивать свои законные права как потребителя финансовых услуг;</a:t>
            </a:r>
          </a:p>
          <a:p>
            <a:r>
              <a:rPr lang="ru-RU" dirty="0"/>
              <a:t> быть способным распознавать признаки финансового мошенничества;</a:t>
            </a:r>
          </a:p>
          <a:p>
            <a:r>
              <a:rPr lang="ru-RU" dirty="0"/>
              <a:t> знать о рисках на рынке финансовых услуг;</a:t>
            </a:r>
          </a:p>
          <a:p>
            <a:r>
              <a:rPr lang="ru-RU" dirty="0"/>
              <a:t> знать и выполнять свои обязанности налогоплательщика;</a:t>
            </a:r>
          </a:p>
          <a:p>
            <a:r>
              <a:rPr lang="ru-RU" dirty="0"/>
              <a:t> вести финансовую подготовку к жизни на пенсии.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30B-56A6-4DB1-B60C-79F0B4DF68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0" indent="0">
              <a:buNone/>
            </a:pPr>
            <a:r>
              <a:rPr lang="ru-RU" sz="9600" dirty="0">
                <a:latin typeface="Monotype Corsiva" panose="03010101010201010101" pitchFamily="66" charset="0"/>
              </a:rPr>
              <a:t>6 класс При изучении пропорций решаются задачи:</a:t>
            </a:r>
          </a:p>
          <a:p>
            <a:pPr marL="36830" indent="0">
              <a:buNone/>
            </a:pPr>
            <a:r>
              <a:rPr lang="ru-RU" sz="9600" dirty="0">
                <a:latin typeface="Monotype Corsiva" panose="03010101010201010101" pitchFamily="66" charset="0"/>
              </a:rPr>
              <a:t>- на снижение и увеличение цены, зарплаты и налогов;</a:t>
            </a:r>
          </a:p>
          <a:p>
            <a:pPr marL="36830" indent="0">
              <a:buNone/>
            </a:pPr>
            <a:r>
              <a:rPr lang="ru-RU" sz="9600" dirty="0">
                <a:latin typeface="Monotype Corsiva" panose="03010101010201010101" pitchFamily="66" charset="0"/>
              </a:rPr>
              <a:t>- деление в данном отношении позволяет рассмотреть проблему распределения прибыли пропорционально внесенным деньгам, оплаты за выполненную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30B-56A6-4DB1-B60C-79F0B4DF68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ko.ru/img/kartinka/3/dengi_chelovechek_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2872"/>
            <a:ext cx="3652776" cy="365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1717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КОМПОНЕНТ ФУНКЦИОНАЛЬНОЙ ГРАМОТНОСТИ 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110" y="5227955"/>
            <a:ext cx="3881120" cy="1240155"/>
          </a:xfrm>
        </p:spPr>
        <p:txBody>
          <a:bodyPr>
            <a:normAutofit fontScale="90000" lnSpcReduction="2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 МОУ 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ольновская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Калиниченко Я.С.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52"/>
            <a:ext cx="6572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«Главная причина того, что люди испытывают финансовые проблемы, заключается в том, что потратив годы в школе, они ничего не узнали о том, что такое деньги».</a:t>
            </a:r>
          </a:p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Роберт и Ким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188595"/>
            <a:ext cx="82296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57655"/>
            <a:ext cx="8229600" cy="4570095"/>
          </a:xfrm>
        </p:spPr>
        <p:txBody>
          <a:bodyPr>
            <a:normAutofit fontScale="67500" lnSpcReduction="20000"/>
          </a:bodyPr>
          <a:lstStyle/>
          <a:p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Обществознание.</a:t>
            </a:r>
          </a:p>
          <a:p>
            <a:pPr marL="0" indent="0">
              <a:buNone/>
            </a:pPr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 ОГЭ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Совершеннолетнему Роману Р. пришло сообщение от неизвестного абонента: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«Уважаемый клиент! Ваша карта заблокирована, была попытка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 снятия денег. Для возобновления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счетом сообщите по телефону *** данные по Вашей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карте: № и PIN-код. В ближайшее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вопрос будет решен. Банк».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поступить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 Р.?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51305"/>
            <a:ext cx="8229600" cy="4576445"/>
          </a:xfrm>
        </p:spPr>
        <p:txBody>
          <a:bodyPr/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Информатика.</a:t>
            </a:r>
          </a:p>
          <a:p>
            <a:pPr marL="0" indent="0"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7-й класс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таблицу «Семейный бюджет» и оформите ее в виде круговой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липестковой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«Доход-расход».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4613275"/>
          </a:xfrm>
        </p:spPr>
        <p:txBody>
          <a:bodyPr>
            <a:normAutofit fontScale="97500"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indent="0" algn="ctr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по финансовой грамотности в курсе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можно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темой «Как подготовиться к поездке в зарубежную страну». Включите задания о финансовой сфере, деньгах, валютном курсе, правилах пользования банковскими картами и финансовыми услугами в зарубежной стране.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5150"/>
          </a:xfrm>
        </p:spPr>
        <p:txBody>
          <a:bodyPr>
            <a:norm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иностранного языка включите темы финансовой грамотности. Например, можно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с детьми, как грамотно ходить в магазин, вести домашнее хозяйство, посещать банк, совершать валютный обмен.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744345"/>
            <a:ext cx="8229600" cy="4383405"/>
          </a:xfrm>
        </p:spPr>
        <p:txBody>
          <a:bodyPr>
            <a:norm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литературы можно внедрить темы финансовой грамотности, когда ученики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 произведения, в которых есть тема финансовых отношений. Например, «Мертвые души», «Вишневый сад», «Анна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Каренина», «Финансист».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bigtransfers.fra1.digitaloceanspaces.com/uploads/2021/10/28124407/Infly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417646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05" y="116205"/>
            <a:ext cx="7712075" cy="828675"/>
          </a:xfrm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ru-RU" sz="3600" dirty="0"/>
              <a:t>        </a:t>
            </a:r>
            <a:endParaRPr lang="ru-RU" sz="48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740" y="2023110"/>
            <a:ext cx="5797550" cy="1614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3683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проезда в пригородном электропоезде составляет 198 руб. Школьникам предоставляется скидка, равная половине цены проезда.</a:t>
            </a:r>
          </a:p>
          <a:p>
            <a:pPr marL="3683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стоит проезд группы из</a:t>
            </a:r>
          </a:p>
          <a:p>
            <a:pPr marL="3683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взрослых и 12 школьников?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765175" y="3637280"/>
            <a:ext cx="3643630" cy="511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dirty="0">
                <a:solidFill>
                  <a:schemeClr val="accent1"/>
                </a:solidFill>
                <a:latin typeface="Monotype Corsiva" panose="03010101010201010101" pitchFamily="66" charset="0"/>
              </a:rPr>
              <a:t>6 класс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4" y="4148839"/>
            <a:ext cx="4546397" cy="242924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4860290" y="1289050"/>
            <a:ext cx="304800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Monotype Corsiva" panose="03010101010201010101" pitchFamily="66" charset="0"/>
                <a:sym typeface="+mn-ea"/>
              </a:rPr>
              <a:t>5 класс</a:t>
            </a:r>
            <a:endParaRPr lang="ru-RU" sz="44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  <a:p>
            <a:r>
              <a:rPr lang="ru-RU" altLang="en-US"/>
              <a:t>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9750" y="217170"/>
            <a:ext cx="8170545" cy="97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 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67995" y="1340485"/>
            <a:ext cx="3636645" cy="573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Математика</a:t>
            </a:r>
          </a:p>
          <a:p>
            <a:endParaRPr lang="ru-RU" alt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311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11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11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11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555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финансовой грамотности в начальной школе необходимо на математике и окружающем мире.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557020"/>
            <a:ext cx="8229600" cy="456946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1-й класс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Мама Лисица потратила: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4 монетки на покупку продуктов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для ужина;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1 монетку на то, чтобы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ботинки;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1 монетку на оплату телефона за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месяц.</a:t>
            </a:r>
          </a:p>
          <a:p>
            <a:pPr marL="0" indent="0" algn="l">
              <a:buNone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расходы Лисицы.</a:t>
            </a:r>
          </a:p>
        </p:txBody>
      </p:sp>
      <p:pic>
        <p:nvPicPr>
          <p:cNvPr id="6146" name="Picture 2" descr="Финансовая Грамотность Рисунки, Богатые Люди, Фондовый Рынок, Финансовая Грамотность, Финансы, Картинка, Художественные Рисунки, Деньги,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429132"/>
            <a:ext cx="371474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2-й класс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 купца 3 золотые монеты, 3 серебряные и 3 медные. Часть монет он положил в сундук.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он положил золотых монет. Медных он положил меньше, чем серебряных. Сколько монет у купца в сундуке?</a:t>
            </a:r>
          </a:p>
        </p:txBody>
      </p:sp>
      <p:pic>
        <p:nvPicPr>
          <p:cNvPr id="5122" name="Picture 2" descr="Финансовая Грамотность Рисунки, Богатые Люди, Фондовый Рынок, Финансовая Грамотность, Финансы, Картинка, Художественные Рисунки, Деньги,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26845"/>
            <a:ext cx="3500430" cy="233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класс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деньги используют сейчас в нашей стране?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чего людям нужна валюта?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примеры.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чего нужны банки?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Чем безналичные деньги отличаются от наличных?</a:t>
            </a:r>
          </a:p>
        </p:txBody>
      </p:sp>
      <p:pic>
        <p:nvPicPr>
          <p:cNvPr id="4098" name="Picture 2" descr="Финансовая Грамотность Рисунки, Богатые Люди, Фондовый Рынок, Финансовая Грамотность, Финансы, Картинка, Художественные Рисунки, Деньги,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007" y="5072074"/>
            <a:ext cx="2788993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4-й класс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Маша, Саша и Алеша купили по одному мороженому за 25 рублей. Продавец дал сдачу: Маше – 75 руб., Саше – 25 руб., Алеше – 5 руб. Какими монетами или купюрами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могли рассчитаться за свое мороженое?</a:t>
            </a:r>
          </a:p>
        </p:txBody>
      </p:sp>
      <p:pic>
        <p:nvPicPr>
          <p:cNvPr id="3074" name="Picture 2" descr="Финансовая Грамотность Рисунки, Богатые Люди, Фондовый Рынок, Финансовая Грамотность, Финансы, Картинка, Художественные Рисунки, Деньги,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29132"/>
            <a:ext cx="350043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понятия!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3995766" cy="44116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вступать в отношения с внешней средой и максимально быстро адаптироваться и функционировать в ней.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571613"/>
            <a:ext cx="4191000" cy="4554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ru-RU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принимать разумные, целесообразные решения, связанные с финансами, в различных ситуациях собственной жизнедеятельности.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0941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620" y="1268730"/>
            <a:ext cx="7715250" cy="544639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учесть, что на протяжении обучения решению подобных задач через дискуссию, ученик должен приходить к самостоятельным выводам о том, как правильно распоряжаться финансами. Только в этом случае будет происходить не только практическое применение знаний, но формировании финансовой грамотности.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content.rozetka.com.ua/goods/images/original/17257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6" y="260648"/>
            <a:ext cx="5756647" cy="5382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50" y="5507355"/>
            <a:ext cx="7689850" cy="63563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грамотный человек</a:t>
            </a:r>
          </a:p>
        </p:txBody>
      </p:sp>
      <p:pic>
        <p:nvPicPr>
          <p:cNvPr id="4" name="Содержимое 3" descr="ок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1533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7043758" cy="13096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МОУ «</a:t>
            </a:r>
            <a:r>
              <a:rPr lang="ru-RU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Вольновская</a:t>
            </a:r>
            <a:r>
              <a:rPr lang="ru-RU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во внеурочной деятельности уже не первый год реализуется курс «Финансовая грамотность»</a:t>
            </a:r>
            <a:endParaRPr lang="ru-RU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357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курса: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«Знания»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«Умения»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Контекст: применение финансовых знаний в различных ситуациях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071942"/>
            <a:ext cx="5535295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410"/>
            <a:ext cx="8229600" cy="508635"/>
          </a:xfrm>
        </p:spPr>
        <p:txBody>
          <a:bodyPr/>
          <a:lstStyle/>
          <a:p>
            <a:pPr algn="ctr"/>
            <a:r>
              <a:rPr lang="ru-RU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«Знания»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404620"/>
            <a:ext cx="8229600" cy="4721860"/>
          </a:xfrm>
        </p:spPr>
        <p:txBody>
          <a:bodyPr>
            <a:normAutofit fontScale="90000" lnSpcReduction="10000"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назначение денег, простые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транзакции (банковские</a:t>
            </a: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карты, чеки, банковские счета, валюты).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управление финансами: доходы и способы контроля доходов и расходов.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рисками: понимание финансовых выгод и потерь для разных финансовых продуктов (кредиты, инвестиции).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среда: права и обязанности потребителя на финансовом рынке.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Компонент «Умения»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финансовой информации – умение работать с источниками финансовой информации.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информации – умение понимать и сопоставлять финансовую информацию.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финансовых ситуаций – умение разбираться, объяснять и оценивать различные финансовые ситуации.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7186634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Контекст: применение финансовых знаний в различных ситуациях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461770"/>
            <a:ext cx="8229600" cy="4665980"/>
          </a:xfrm>
        </p:spPr>
        <p:txBody>
          <a:bodyPr>
            <a:norm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работа.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дом.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финансовые решения (покупки, кредиты, сбережения).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финансовые решения (налоги, сборы, права и ответственность потребителей).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355725"/>
            <a:ext cx="8229600" cy="4772025"/>
          </a:xfrm>
        </p:spPr>
        <p:txBody>
          <a:bodyPr>
            <a:normAutofit fontScale="67500" lnSpcReduction="20000"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финансовой грамотности в начальной школе необходимо на математике и окружающем мире (пп. 7. п. 43.4, пп. 9 п. 43.5 ФГОС НОО – 2021). Для математики добавьте темы денег, семейных ресурсов, покупок в магазинах. В уроки по окружающему миру – темы простых расчетов покупок и решение бытовых задач.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школе финграмотность нужно развивать на математике, включая учебные курсы «Алгебра», «Геометрия», «Вероятность и статистика», обществознании, информатике и географии (пп. 8 п. 45. 5, пп. 13, 14, 15 п. 45. 6. 2, пп. 12 п. 45. 6. 3, пп. 9 п. 45. 5. 3 ФГОС ООО – 2021).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классах запланируйте обучение финансовой грамотности на математике, включая курсы «Алгебра и начала математического анализа», «Геометрия», «Вероятность и статистика» (пп. 6 п. 9.7. ФГОС СОО). А также на обществознании и ОБЖ (пп. 10, 12 п. 9.11 ФГОС СОО).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188595"/>
            <a:ext cx="7319667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предметах необходимо развивать финансовую грамотность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1824"/>
          </a:xfrm>
        </p:spPr>
        <p:txBody>
          <a:bodyPr>
            <a:normAutofit fontScale="82500" lnSpcReduction="20000"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Обществознание.</a:t>
            </a:r>
          </a:p>
          <a:p>
            <a:pPr marL="0" indent="0">
              <a:buNone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 ВПР. 6-й класс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магазины предлагают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товары в кредит. В чем, по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мнению, преимущество и в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опасность покупки товаров в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кредит? Чем, по Вашему мнению,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руководствоваться тому, кто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 оформить покупку в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кредит?</a:t>
            </a:r>
          </a:p>
        </p:txBody>
      </p:sp>
      <p:pic>
        <p:nvPicPr>
          <p:cNvPr id="14337" name="Picture 1" descr="C:\Users\Ученик-02\Downloads\Психология Ребе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292" y="3286124"/>
            <a:ext cx="325170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1143</Words>
  <Application>Microsoft Office PowerPoint</Application>
  <PresentationFormat>Экран (4:3)</PresentationFormat>
  <Paragraphs>129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Gear Drives</vt:lpstr>
      <vt:lpstr>ФИНАНСОВАЯ ГРАМОТНОСТЬ   КАК КОМПОНЕНТ ФУНКЦИОНАЛЬНОЙ ГРАМОТНОСТИ   </vt:lpstr>
      <vt:lpstr>Сравним понятия!</vt:lpstr>
      <vt:lpstr>Финансово грамотный человек</vt:lpstr>
      <vt:lpstr>В МОУ «Вольновская школа» во внеурочной деятельности уже не первый год реализуется курс «Финансовая грамотность»</vt:lpstr>
      <vt:lpstr>Компонент «Знания»</vt:lpstr>
      <vt:lpstr> Компонент «Умения»</vt:lpstr>
      <vt:lpstr> Контекст: применение финансовых знаний в различных ситуациях</vt:lpstr>
      <vt:lpstr>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  На каких предметах необходимо развивать финансовую грамотность</vt:lpstr>
      <vt:lpstr>Слайд 15</vt:lpstr>
      <vt:lpstr>  Обучать финансовой грамотности в начальной школе необходимо на математике и окружающем мире.</vt:lpstr>
      <vt:lpstr>Слайд 17</vt:lpstr>
      <vt:lpstr>Слайд 18</vt:lpstr>
      <vt:lpstr>Слайд 19</vt:lpstr>
      <vt:lpstr>Выводы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НА УРОКАХ МАТЕМАТИКИ</dc:title>
  <dc:creator>Ольга Шайтанова</dc:creator>
  <cp:lastModifiedBy>Учитель</cp:lastModifiedBy>
  <cp:revision>94</cp:revision>
  <dcterms:created xsi:type="dcterms:W3CDTF">2022-04-26T23:52:00Z</dcterms:created>
  <dcterms:modified xsi:type="dcterms:W3CDTF">2025-01-28T06:35:14Z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A99E00CDFECA4AF085D4DF688A1337D9_12</vt:lpwstr>
  </property>
  <property fmtid="{D5CDD505-2E9C-101B-9397-08002B2CF9AE}" pid="3" name="KSOProductBuildVer">
    <vt:lpwstr>1049-12.2.0.13431</vt:lpwstr>
  </property>
</Properties>
</file>