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8" r:id="rId4"/>
    <p:sldId id="266" r:id="rId5"/>
    <p:sldId id="26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-702" y="-4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9837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Функциональная грамотность и ключевые компетенции: обзор и ключевые темы
</a:t>
            </a:r>
            <a:endParaRPr lang="en-US" sz="2509" dirty="0"/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Функциональная грамотность — применение знаний в жизни, основа ключевых компетенций.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3641558" y="4723201"/>
            <a:ext cx="6440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Презентацию</a:t>
            </a:r>
            <a:r>
              <a:rPr lang="ru-RU" dirty="0" smtClean="0"/>
              <a:t> </a:t>
            </a:r>
            <a:r>
              <a:rPr lang="ru-RU" dirty="0" smtClean="0"/>
              <a:t>подготовила ЗД по УВР Литинецкая В.Л.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14" y="952500"/>
            <a:ext cx="4121872" cy="3786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21100" y="393900"/>
            <a:ext cx="83115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92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учителя в формировании функциональной грамотности
</a:t>
            </a:r>
            <a:endParaRPr lang="en-US" sz="1927" dirty="0"/>
          </a:p>
        </p:txBody>
      </p:sp>
      <p:sp>
        <p:nvSpPr>
          <p:cNvPr id="5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2"/>
          <p:cNvSpPr txBox="1"/>
          <p:nvPr/>
        </p:nvSpPr>
        <p:spPr>
          <a:xfrm>
            <a:off x="4545800" y="3070050"/>
            <a:ext cx="3898500" cy="125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педагогические подходы
</a:t>
            </a: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диалога, кооперации и рефлексии способствует глубокому усвоению знаний. Оценка через компетентностные методы подчеркивает актуальность навыков.
</a:t>
            </a:r>
            <a:endParaRPr lang="en-US" sz="1300" dirty="0"/>
          </a:p>
        </p:txBody>
      </p:sp>
      <p:sp>
        <p:nvSpPr>
          <p:cNvPr id="7" name="Text 3"/>
          <p:cNvSpPr txBox="1"/>
          <p:nvPr/>
        </p:nvSpPr>
        <p:spPr>
          <a:xfrm>
            <a:off x="4545800" y="1262250"/>
            <a:ext cx="3898500" cy="125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Фасилитация учебного процесса
</a:t>
            </a: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Учитель организует активное обучение, стимулирует самостоятельное исследование и поддержку учеников. Он выступает как модератор и консультант.
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729" y="1521533"/>
            <a:ext cx="4149693" cy="2401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Исследование МОН РФ, 2023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40900" cy="203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9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Школьники с высокими навыками функциональной грамотности показывают лучшие оценки во всех основных предметах.
Сильная положительная связь указывает на важность интеграции грамотности в образовательный процесс.
</a:t>
            </a:r>
            <a:endParaRPr lang="en-US" sz="1290" dirty="0"/>
          </a:p>
        </p:txBody>
      </p:sp>
      <p:sp>
        <p:nvSpPr>
          <p:cNvPr id="6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7" name="Text 3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функциональной грамотности на академическую успеваемость
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337920" y="393900"/>
            <a:ext cx="84678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Преодоление трудностей и планы развития
</a:t>
            </a:r>
            <a:endParaRPr lang="en-US" sz="2400" dirty="0"/>
          </a:p>
        </p:txBody>
      </p:sp>
      <p:sp>
        <p:nvSpPr>
          <p:cNvPr id="9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10" name="Text 2"/>
          <p:cNvSpPr txBox="1"/>
          <p:nvPr/>
        </p:nvSpPr>
        <p:spPr>
          <a:xfrm>
            <a:off x="497000" y="289677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39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Проблемы 2020 года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Недостаток методических материалов и мотивации среди учителей затрудняет внедрение функциональной грамотности.
</a:t>
            </a:r>
            <a:endParaRPr lang="en-US" sz="1200" dirty="0"/>
          </a:p>
        </p:txBody>
      </p:sp>
      <p:sp>
        <p:nvSpPr>
          <p:cNvPr id="11" name="Text 3"/>
          <p:cNvSpPr txBox="1"/>
          <p:nvPr/>
        </p:nvSpPr>
        <p:spPr>
          <a:xfrm>
            <a:off x="2413275" y="137172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Государственные инициативы 2021–2022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программ повышения квалификации и разработки цифровых ресурсов для школ по стране.
</a:t>
            </a:r>
            <a:endParaRPr lang="en-US" sz="1200" dirty="0"/>
          </a:p>
        </p:txBody>
      </p:sp>
      <p:sp>
        <p:nvSpPr>
          <p:cNvPr id="12" name="Text 4"/>
          <p:cNvSpPr txBox="1"/>
          <p:nvPr/>
        </p:nvSpPr>
        <p:spPr>
          <a:xfrm>
            <a:off x="4314525" y="288787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Международное сотрудничество 2023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Обмен опытом с иностранными экспертами для адаптации передовых методик и инструментов.
</a:t>
            </a:r>
            <a:endParaRPr lang="en-US" sz="1200" dirty="0"/>
          </a:p>
        </p:txBody>
      </p:sp>
      <p:sp>
        <p:nvSpPr>
          <p:cNvPr id="13" name="Text 5"/>
          <p:cNvSpPr txBox="1"/>
          <p:nvPr/>
        </p:nvSpPr>
        <p:spPr>
          <a:xfrm>
            <a:off x="6226925" y="137172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Перспективы 2024 и далее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Планируется системное обновление учебных планов и расширение практикоориентированных форм обучения.
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952500"/>
            <a:ext cx="7374600" cy="3014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Функциональная грамотность — фундамент успешного гражданина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Её внедрение усиливает универсальные компетенции, способствуя социализации и конкурентоспособности выпускников на рынке труда.
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Концепция функциональной грамотности возникла в 1990-х годах в международном образовании. OECD PISA подчеркнули её роль для жизненного успеха. Теории Колба и компетентностный подход стали основой современных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методик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ru-RU" sz="16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>
              <a:lnSpc>
                <a:spcPct val="115000"/>
              </a:lnSpc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27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Историческое становление функциональной грамотности
</a:t>
            </a:r>
            <a:endParaRPr lang="en-US" sz="2273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44000" y="1137600"/>
            <a:ext cx="4773600" cy="2777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1400" dirty="0" smtClean="0"/>
              <a:t>Понятие «</a:t>
            </a:r>
            <a:r>
              <a:rPr lang="ru-RU" sz="1400" b="1" dirty="0" smtClean="0"/>
              <a:t>функциональная грамотность</a:t>
            </a:r>
            <a:r>
              <a:rPr lang="ru-RU" sz="1400" dirty="0" smtClean="0"/>
              <a:t>» впервые введено ЮНЕСКО (международная организация по вопросам образования, науки и культуры) в 1957 году как совокупность умений читать и писать для решения житейских проблем в повседневной жизнедеятельности . В 1965 году на Всемирном конгрессе министров просвещения в Тегеране (Иран) впервые было предложено использовать термин «функциональная грамотность», как понятие, характеризующее качество образовательного процесса школьников и студентов колледжей.</a:t>
            </a:r>
          </a:p>
          <a:p>
            <a:pPr algn="ctr"/>
            <a:r>
              <a:rPr lang="ru-RU" sz="1400" dirty="0" smtClean="0"/>
              <a:t>В 1978 году ЮНЕСКО вносит уточнения: «функционально грамотным считается только тот, кто может принимать участие во всех видах деятельности, в которых грамотность необходима для эффективного функционирования его группы и которые дают ему также возможность продолжать пользоваться чтением, письмом и счетом для своего собственного развития и для дальнейшего развития общины (социального окружения)» 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337925" y="187200"/>
            <a:ext cx="4366200" cy="84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27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Историческое становление функциональной грамотности
</a:t>
            </a:r>
            <a:endParaRPr lang="en-US" sz="2273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3300" y="1165200"/>
            <a:ext cx="80135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Функциональная грамотность обучающихся </a:t>
            </a:r>
            <a:r>
              <a:rPr lang="ru-RU" dirty="0" smtClean="0"/>
              <a:t>– это способности решать учебные задачи и жизненные проблемные ситуации на основе сформированных предметных,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и универсальных способов деятельности</a:t>
            </a:r>
          </a:p>
          <a:p>
            <a:pPr algn="ctr"/>
            <a:r>
              <a:rPr lang="ru-RU" b="1" dirty="0" smtClean="0"/>
              <a:t>Функциональная грамотность</a:t>
            </a:r>
            <a:r>
              <a:rPr lang="ru-RU" dirty="0" smtClean="0"/>
              <a:t> включает овладение ключевыми компетенциями, составляющими основу готовности к успешному взаимодействию с изменяющимся миром и дальнейшему успешному образованию.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3300" y="374401"/>
            <a:ext cx="80135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Современное определение понятия </a:t>
            </a:r>
            <a:r>
              <a:rPr lang="ru-RU" b="1" u="sng" dirty="0" smtClean="0"/>
              <a:t>«Функциональная грамотность»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Новый словарь методических терминов и понятий:</a:t>
            </a:r>
          </a:p>
          <a:p>
            <a:pPr algn="ctr"/>
            <a:r>
              <a:rPr lang="ru-RU" b="1" dirty="0" smtClean="0"/>
              <a:t>«ФУНКЦИОНАЛЬНАЯ ГРАМОТНОСТЬ. </a:t>
            </a:r>
            <a:r>
              <a:rPr lang="ru-RU" dirty="0" smtClean="0"/>
              <a:t>Способность человека</a:t>
            </a:r>
          </a:p>
          <a:p>
            <a:pPr algn="ctr"/>
            <a:r>
              <a:rPr lang="ru-RU" dirty="0" smtClean="0"/>
              <a:t>вступать в отношения с внешней средой и максимально быстро</a:t>
            </a:r>
          </a:p>
          <a:p>
            <a:pPr algn="ctr"/>
            <a:r>
              <a:rPr lang="ru-RU" dirty="0" smtClean="0"/>
              <a:t>адаптироваться и функционировать в ней. В отличие от</a:t>
            </a:r>
          </a:p>
          <a:p>
            <a:pPr algn="ctr"/>
            <a:r>
              <a:rPr lang="ru-RU" dirty="0" smtClean="0"/>
              <a:t>элементарной грамотности как способности личности читать,</a:t>
            </a:r>
          </a:p>
          <a:p>
            <a:pPr algn="ctr"/>
            <a:r>
              <a:rPr lang="ru-RU" dirty="0" smtClean="0"/>
              <a:t>понимать, составлять короткие тексты и осуществлять</a:t>
            </a:r>
          </a:p>
          <a:p>
            <a:pPr algn="ctr"/>
            <a:r>
              <a:rPr lang="ru-RU" dirty="0" smtClean="0"/>
              <a:t>простейшие арифметические действия, Ф.г. есть уровень</a:t>
            </a:r>
          </a:p>
          <a:p>
            <a:pPr algn="ctr"/>
            <a:r>
              <a:rPr lang="ru-RU" dirty="0" smtClean="0"/>
              <a:t>знаний, умений и навыков, обеспечивающий нормальное</a:t>
            </a:r>
          </a:p>
          <a:p>
            <a:pPr algn="ctr"/>
            <a:r>
              <a:rPr lang="ru-RU" dirty="0" smtClean="0"/>
              <a:t>функционирование личности в системе социальных</a:t>
            </a:r>
          </a:p>
          <a:p>
            <a:pPr algn="ctr"/>
            <a:r>
              <a:rPr lang="ru-RU" dirty="0" smtClean="0"/>
              <a:t>отношений, который считается минимально необходимым для</a:t>
            </a:r>
          </a:p>
          <a:p>
            <a:pPr algn="ctr"/>
            <a:r>
              <a:rPr lang="ru-RU" dirty="0" smtClean="0"/>
              <a:t>осуществления жизнедеятельности личности в конкретной</a:t>
            </a:r>
          </a:p>
          <a:p>
            <a:pPr algn="ctr"/>
            <a:r>
              <a:rPr lang="ru-RU" dirty="0" smtClean="0"/>
              <a:t>культурной среде» [Азимов Э. Г., Щукин А. Н. Новый словарь</a:t>
            </a:r>
          </a:p>
          <a:p>
            <a:pPr algn="ctr"/>
            <a:r>
              <a:rPr lang="ru-RU" dirty="0" smtClean="0"/>
              <a:t>методических терминов и понятий (теория и практика обучения</a:t>
            </a:r>
          </a:p>
          <a:p>
            <a:pPr algn="ctr"/>
            <a:r>
              <a:rPr lang="ru-RU" dirty="0" smtClean="0"/>
              <a:t>языкам). М.: Икар, 2009. 448 с., С. 342].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3003627"/>
            <a:ext cx="2700000" cy="178769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475" y="3003627"/>
            <a:ext cx="2700000" cy="17876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0475" y="3003627"/>
            <a:ext cx="2700000" cy="17876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18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компоненты функциональной грамотности
</a:t>
            </a:r>
            <a:endParaRPr lang="en-US" sz="2184" dirty="0"/>
          </a:p>
        </p:txBody>
      </p:sp>
      <p:sp>
        <p:nvSpPr>
          <p:cNvPr id="12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13" name="Text 2"/>
          <p:cNvSpPr txBox="1"/>
          <p:nvPr/>
        </p:nvSpPr>
        <p:spPr>
          <a:xfrm>
            <a:off x="847125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Чтение с пониманием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умение извлекать и использовать информацию из текстов различных форматов. Навык позволяет связывать теорию с реальными ситуациями и принимать обоснованные решения.
</a:t>
            </a:r>
            <a:endParaRPr lang="en-US" sz="1027" dirty="0"/>
          </a:p>
        </p:txBody>
      </p:sp>
      <p:sp>
        <p:nvSpPr>
          <p:cNvPr id="14" name="Text 3"/>
          <p:cNvSpPr txBox="1"/>
          <p:nvPr/>
        </p:nvSpPr>
        <p:spPr>
          <a:xfrm>
            <a:off x="3677675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Математическая грамотность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Включает способность применять математические концепции для решения практических задач. Это основы анализа данных, работы с измерениями и финансовыми расчетами.
</a:t>
            </a:r>
            <a:endParaRPr lang="en-US" sz="1027" dirty="0"/>
          </a:p>
        </p:txBody>
      </p:sp>
      <p:sp>
        <p:nvSpPr>
          <p:cNvPr id="15" name="Text 4"/>
          <p:cNvSpPr txBox="1"/>
          <p:nvPr/>
        </p:nvSpPr>
        <p:spPr>
          <a:xfrm>
            <a:off x="6458600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Информационно-цифровая компетентность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Охватывает навыки поиска, оценки и использования цифровой информации. Важна для эффективного обучения и адаптации в информационном обществе.
</a:t>
            </a:r>
            <a:endParaRPr lang="en-US" sz="1027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729" y="1521533"/>
            <a:ext cx="4149693" cy="2401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OECD PISA, 2012–2018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40900" cy="203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баллов отражает постепенное улучшение навыков учащихся в разных предметных областях.
Данные демонстрируют положительную тенденцию и выявляют направления для дальнейшего развития.
</a:t>
            </a:r>
            <a:endParaRPr lang="en-US" sz="1300" dirty="0"/>
          </a:p>
        </p:txBody>
      </p:sp>
      <p:sp>
        <p:nvSpPr>
          <p:cNvPr id="6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7" name="Text 3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Статистика развития функциональной грамотности среди российских школьников
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81" y="1311265"/>
            <a:ext cx="218400" cy="17472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4256" y="1285525"/>
            <a:ext cx="169650" cy="226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819" y="3154675"/>
            <a:ext cx="197925" cy="226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89881" y="3180415"/>
            <a:ext cx="218400" cy="17472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21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 формирования функциональной грамотности
</a:t>
            </a:r>
            <a:endParaRPr lang="en-US" sz="2217" dirty="0"/>
          </a:p>
        </p:txBody>
      </p:sp>
      <p:sp>
        <p:nvSpPr>
          <p:cNvPr id="11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12" name="Text 2"/>
          <p:cNvSpPr txBox="1"/>
          <p:nvPr/>
        </p:nvSpPr>
        <p:spPr>
          <a:xfrm>
            <a:off x="541125" y="1743250"/>
            <a:ext cx="3706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Объединение разных предметов для решения комплексных задач стимулирует практическое применение знаний.
</a:t>
            </a:r>
            <a:endParaRPr lang="en-US" sz="1100" dirty="0"/>
          </a:p>
        </p:txBody>
      </p:sp>
      <p:sp>
        <p:nvSpPr>
          <p:cNvPr id="13" name="Text 3"/>
          <p:cNvSpPr txBox="1"/>
          <p:nvPr/>
        </p:nvSpPr>
        <p:spPr>
          <a:xfrm>
            <a:off x="1044400" y="1195575"/>
            <a:ext cx="32370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Междисциплинарные проекты
</a:t>
            </a:r>
            <a:endParaRPr lang="en-US" sz="1300" dirty="0"/>
          </a:p>
        </p:txBody>
      </p:sp>
      <p:sp>
        <p:nvSpPr>
          <p:cNvPr id="14" name="Text 4"/>
          <p:cNvSpPr txBox="1"/>
          <p:nvPr/>
        </p:nvSpPr>
        <p:spPr>
          <a:xfrm>
            <a:off x="4793425" y="1743250"/>
            <a:ext cx="3706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Активация критического мышления через анализ и решение жизненных ситуаций развивает гибкость мышления.
</a:t>
            </a:r>
            <a:endParaRPr lang="en-US" sz="1100" dirty="0"/>
          </a:p>
        </p:txBody>
      </p:sp>
      <p:sp>
        <p:nvSpPr>
          <p:cNvPr id="15" name="Text 5"/>
          <p:cNvSpPr txBox="1"/>
          <p:nvPr/>
        </p:nvSpPr>
        <p:spPr>
          <a:xfrm>
            <a:off x="5284550" y="1205175"/>
            <a:ext cx="32493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Проблемные задания
</a:t>
            </a:r>
            <a:endParaRPr lang="en-US" sz="1300" dirty="0"/>
          </a:p>
        </p:txBody>
      </p:sp>
      <p:sp>
        <p:nvSpPr>
          <p:cNvPr id="16" name="Text 6"/>
          <p:cNvSpPr txBox="1"/>
          <p:nvPr/>
        </p:nvSpPr>
        <p:spPr>
          <a:xfrm>
            <a:off x="541125" y="3588893"/>
            <a:ext cx="37404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Изучение реальных примеров способствует усвоению материала и подготовке к профессиональной деятельности.
</a:t>
            </a:r>
            <a:endParaRPr lang="en-US" sz="1100" dirty="0"/>
          </a:p>
        </p:txBody>
      </p:sp>
      <p:sp>
        <p:nvSpPr>
          <p:cNvPr id="17" name="Text 7"/>
          <p:cNvSpPr txBox="1"/>
          <p:nvPr/>
        </p:nvSpPr>
        <p:spPr>
          <a:xfrm>
            <a:off x="1044400" y="3071625"/>
            <a:ext cx="32370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Кейс-стади
</a:t>
            </a:r>
            <a:endParaRPr lang="en-US" sz="1300" dirty="0"/>
          </a:p>
        </p:txBody>
      </p:sp>
      <p:sp>
        <p:nvSpPr>
          <p:cNvPr id="18" name="Text 8"/>
          <p:cNvSpPr txBox="1"/>
          <p:nvPr/>
        </p:nvSpPr>
        <p:spPr>
          <a:xfrm>
            <a:off x="4793425" y="3588892"/>
            <a:ext cx="37404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современных цифровых ресурсов расширяет возможности обучения и повышает мотивацию школьников.
</a:t>
            </a:r>
            <a:endParaRPr lang="en-US" sz="1100" dirty="0"/>
          </a:p>
        </p:txBody>
      </p:sp>
      <p:sp>
        <p:nvSpPr>
          <p:cNvPr id="19" name="Text 9"/>
          <p:cNvSpPr txBox="1"/>
          <p:nvPr/>
        </p:nvSpPr>
        <p:spPr>
          <a:xfrm>
            <a:off x="5296700" y="3062025"/>
            <a:ext cx="32373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Цифровые технологии
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00" y="1631300"/>
            <a:ext cx="4152000" cy="215565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0100" y="4191525"/>
            <a:ext cx="35547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ФГОС, методические рекомендации 2023
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957350" y="2001700"/>
            <a:ext cx="3696300" cy="171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17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Таблица иллюстрирует связь ключевых компетенций с функциональной грамотностью и примерами использования в образовании.
Функциональная грамотность обеспечивает практическую реализацию ключевых компетенций.
</a:t>
            </a:r>
            <a:endParaRPr lang="en-US" sz="1171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20100" y="393900"/>
            <a:ext cx="84933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Сопоставление компетенций и функциональных навыков
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566</Words>
  <Application>Microsoft Office PowerPoint</Application>
  <PresentationFormat>Экран (16:9)</PresentationFormat>
  <Paragraphs>82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3</cp:revision>
  <dcterms:created xsi:type="dcterms:W3CDTF">2025-11-30T19:47:54Z</dcterms:created>
  <dcterms:modified xsi:type="dcterms:W3CDTF">2025-12-03T09:06:23Z</dcterms:modified>
</cp:coreProperties>
</file>