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1" r:id="rId3"/>
    <p:sldId id="260" r:id="rId4"/>
    <p:sldId id="264" r:id="rId5"/>
    <p:sldId id="270" r:id="rId6"/>
    <p:sldId id="259" r:id="rId7"/>
    <p:sldId id="267" r:id="rId8"/>
    <p:sldId id="269" r:id="rId9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F8D"/>
    <a:srgbClr val="1ECC9E"/>
    <a:srgbClr val="3C5ECA"/>
    <a:srgbClr val="2E4BA8"/>
    <a:srgbClr val="22DEAE"/>
    <a:srgbClr val="25A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1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A0A7A-247A-448B-A7A3-4E46F6A7C24D}" type="datetimeFigureOut">
              <a:rPr lang="ru-RU" smtClean="0"/>
              <a:t>18.06.2023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6F6EF1-46AD-48AB-AB9F-FA97BF7626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903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6F6EF1-46AD-48AB-AB9F-FA97BF76261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178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5621A9-B7D3-E7E4-8D32-9A8CA1F046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E03AD8-CA2B-9A2C-7F25-3D2A63D900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6619" y="2613884"/>
            <a:ext cx="6031345" cy="2387600"/>
          </a:xfrm>
        </p:spPr>
        <p:txBody>
          <a:bodyPr anchor="b">
            <a:normAutofit/>
          </a:bodyPr>
          <a:lstStyle>
            <a:lvl1pPr algn="r">
              <a:defRPr sz="7200" b="1">
                <a:ln w="25400">
                  <a:noFill/>
                </a:ln>
                <a:solidFill>
                  <a:srgbClr val="273F8D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218BB3-179C-F3B7-437F-58B6B1954E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6618" y="5070621"/>
            <a:ext cx="6031346" cy="775999"/>
          </a:xfrm>
        </p:spPr>
        <p:txBody>
          <a:bodyPr/>
          <a:lstStyle>
            <a:lvl1pPr marL="0" indent="0" algn="r">
              <a:buNone/>
              <a:defRPr sz="2400">
                <a:solidFill>
                  <a:srgbClr val="1ECC9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ru-UA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6BE31B-EC7A-FAF8-DCDE-E6A7F00C4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06/18/2023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2FF613-DDB2-267F-7F4B-66B45C1D2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8F27A9-6344-F5D5-99D9-8BD530412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19751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6F7A60-DDF5-171C-8EE2-37EA5C399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AD62A0-EC8F-8F3C-1A4D-7A8DA414E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F4A96D-A217-B664-142C-3569FE794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06/18/2023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116C93-99C3-1927-48FD-E2B5E62F5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7F001E-1EF8-7C15-2D71-A65E8D35B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55073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4A30EB-7058-563B-95D5-E13150D12F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33C0AD-9B6C-C83B-86CC-B77DE706F6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02439B-FBD1-1AE3-71E0-F8911DE77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06/18/2023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09FCC-04A7-65A2-3A41-60B981DE6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B57819-5C05-D555-BC4A-3111EBA4C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77590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6CDA0-A931-AA53-F10D-C66CA8783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AD20C7-3699-B2DE-A1A1-19C4DF985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6CED1A-E556-3D4D-7379-AA3FB60FA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06/18/2023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52C1E3-E57A-9C2D-1220-E09D8651E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112DC1-8724-EED2-AF19-F3AC2C8BC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78255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B6AA0-FD11-8E29-379A-F422C8D20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6C19A7-C467-D151-BFFC-E8B2EBCA6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E3E6A1-3207-3260-A426-C834A2BE7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06/18/2023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25C14D-29B4-FD1B-BEEC-FB0A68B7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C6E49C-FA4F-AE60-BCD7-46F0D4167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86786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21E875-00C3-B3F6-A788-4418FEE70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4EA467-9CC1-1524-06A0-B350C31C87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46F1DE-49FA-583C-0084-17DB136C6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3A772D-8588-CECC-8031-23B6BAA3A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06/18/2023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FFADFD-A58E-2573-8F28-E6FBA9ADA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77227B-27EC-E90C-E636-92C019136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76860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58B2B3-CDE8-C14B-80F3-8A4A60BB1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C3D184-5CB6-732B-0247-3FEE7654B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C6A74C4-3734-8F44-3DA5-19E12EF28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2F05AA0-5BA0-0E34-5365-8535F30464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98FFAF-A92F-CC7F-5962-7D32D53C13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6F9920D-01A7-5491-22B3-125227D92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06/18/2023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593D3FC-EF72-8258-2A03-F68D643D3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B85CB34-CF37-F2FB-8AE9-62527E8B6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26010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4286A5-CDE0-10C5-FEE5-E33C16818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D9B101F-8586-FA23-DF42-0BC10E2C5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06/18/2023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D8CD476-EE6E-70E5-BE26-830C8A6FF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B1736AA-DE71-A7DD-125B-FD9A3CB3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73003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4B66F34-FA61-3663-A345-9B794C777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06/18/2023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1C3128-8D0C-97CA-8CDF-CA6BF93D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5A3AE80-88DC-5FA1-C1E9-720510B4D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45922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ED14DB-5B7F-5016-3A6B-D1421D65A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358DBA-9A47-669E-BC61-B1E774D28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873C2F2-03C1-517A-A7CA-DDE327385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64420D-19D6-EDF2-A8D4-61CE7BA03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06/18/2023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634F08-4C2F-7609-FFF4-4D568C7E5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05D95DC-C02F-9D2D-556D-28B44416B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2926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BA7982-3142-2EF6-E3B8-E05B7292C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8C8A95-BEF2-1E88-D149-CC3CBE3E76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38BDE58-405E-8E88-06D7-94DF45761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9DD81B-B419-C3AE-94DF-C8B41D392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BEC1-8F69-4E98-BC00-FFF247C1B5A5}" type="datetimeFigureOut">
              <a:rPr lang="ru-UA" smtClean="0"/>
              <a:t>06/18/2023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96D572-8547-F44C-98F0-91DEBA704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033A1F-43C2-3229-A21D-8CABC4A7F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17192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квадрат&#10;&#10;Автоматически созданное описание">
            <a:extLst>
              <a:ext uri="{FF2B5EF4-FFF2-40B4-BE49-F238E27FC236}">
                <a16:creationId xmlns:a16="http://schemas.microsoft.com/office/drawing/2014/main" id="{A6BEA346-F643-4FC4-FEEF-47648D89E4C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C3B47-626A-9F8A-C42F-1FABE184B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9708" y="365125"/>
            <a:ext cx="9294091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ru-UA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46C3DB-B3DC-6FED-9C03-108D9402D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5037D2-96E7-B2EA-48DD-DFF717ED9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EBEC1-8F69-4E98-BC00-FFF247C1B5A5}" type="datetimeFigureOut">
              <a:rPr lang="ru-UA" smtClean="0"/>
              <a:t>06/18/2023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806411-D289-759A-46E4-9FFB4D25D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ED654A-3E84-AF0A-9A0D-C0B6049D27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790EC-C500-40DF-892E-462C9021DF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64010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73F8D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028@crimeaedu.ru" TargetMode="External"/><Relationship Id="rId7" Type="http://schemas.openxmlformats.org/officeDocument/2006/relationships/image" Target="../media/image11.sv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9FA99C-796D-2F05-A265-856BC19ECF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8113" y="669674"/>
            <a:ext cx="8066483" cy="3422932"/>
          </a:xfrm>
        </p:spPr>
        <p:txBody>
          <a:bodyPr>
            <a:normAutofit fontScale="90000"/>
          </a:bodyPr>
          <a:lstStyle/>
          <a:p>
            <a:r>
              <a:rPr lang="ru-RU" dirty="0"/>
              <a:t>РЕАЛИЗАЦИЯ</a:t>
            </a:r>
            <a:br>
              <a:rPr lang="ru-RU" dirty="0"/>
            </a:br>
            <a:r>
              <a:rPr lang="ru-RU" dirty="0"/>
              <a:t>ПИЛОТНОГО</a:t>
            </a:r>
            <a:br>
              <a:rPr lang="ru-RU" dirty="0"/>
            </a:br>
            <a:r>
              <a:rPr lang="ru-RU" dirty="0"/>
              <a:t>ПРОЕКТА</a:t>
            </a:r>
            <a:br>
              <a:rPr lang="ru-RU" dirty="0"/>
            </a:br>
            <a:r>
              <a:rPr lang="ru-RU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«Шаги к профессии»</a:t>
            </a:r>
            <a:endParaRPr lang="ru-UA" sz="5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E1A79A-5256-450F-80BF-A0B305285091}"/>
              </a:ext>
            </a:extLst>
          </p:cNvPr>
          <p:cNvSpPr txBox="1"/>
          <p:nvPr/>
        </p:nvSpPr>
        <p:spPr>
          <a:xfrm>
            <a:off x="8265111" y="4190261"/>
            <a:ext cx="34978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3C5ECA"/>
                </a:solidFill>
              </a:rPr>
              <a:t>в Республике Крым</a:t>
            </a:r>
          </a:p>
        </p:txBody>
      </p:sp>
    </p:spTree>
    <p:extLst>
      <p:ext uri="{BB962C8B-B14F-4D97-AF65-F5344CB8AC3E}">
        <p14:creationId xmlns:p14="http://schemas.microsoft.com/office/powerpoint/2010/main" val="2944786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3176" y="587183"/>
            <a:ext cx="9641061" cy="104104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Проект по профориентационной подготовке специалистов со средним профессиональным и высшим образованием по образовательной модели </a:t>
            </a:r>
            <a:br>
              <a:rPr lang="ru-RU" sz="2400" b="1" dirty="0"/>
            </a:br>
            <a:r>
              <a:rPr lang="ru-RU" sz="2400" b="1" dirty="0"/>
              <a:t>«Детский сад – Школа – Колледж – ВУЗ – Предприятие»</a:t>
            </a:r>
            <a:endParaRPr lang="en-UA" sz="2400" b="1" dirty="0"/>
          </a:p>
        </p:txBody>
      </p:sp>
      <p:grpSp>
        <p:nvGrpSpPr>
          <p:cNvPr id="4" name="组合 1">
            <a:extLst>
              <a:ext uri="{FF2B5EF4-FFF2-40B4-BE49-F238E27FC236}">
                <a16:creationId xmlns:a16="http://schemas.microsoft.com/office/drawing/2014/main" id="{2CF13DF9-9D71-FE42-AF70-897C1C1DDA1C}"/>
              </a:ext>
            </a:extLst>
          </p:cNvPr>
          <p:cNvGrpSpPr/>
          <p:nvPr/>
        </p:nvGrpSpPr>
        <p:grpSpPr>
          <a:xfrm>
            <a:off x="5186310" y="2075848"/>
            <a:ext cx="1819380" cy="3372069"/>
            <a:chOff x="4923304" y="1684213"/>
            <a:chExt cx="2229277" cy="4131782"/>
          </a:xfrm>
        </p:grpSpPr>
        <p:sp>
          <p:nvSpPr>
            <p:cNvPr id="5" name="Freeform 4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71CEFFB3-47C7-9F42-940E-4532F34282FE}"/>
                </a:ext>
              </a:extLst>
            </p:cNvPr>
            <p:cNvSpPr/>
            <p:nvPr/>
          </p:nvSpPr>
          <p:spPr>
            <a:xfrm>
              <a:off x="5793154" y="2315778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sp>
          <p:nvSpPr>
            <p:cNvPr id="6" name="Freeform 5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4923B1A9-4BDE-6945-AA3B-2466172733B1}"/>
                </a:ext>
              </a:extLst>
            </p:cNvPr>
            <p:cNvSpPr/>
            <p:nvPr/>
          </p:nvSpPr>
          <p:spPr>
            <a:xfrm>
              <a:off x="5306522" y="3320269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sp>
          <p:nvSpPr>
            <p:cNvPr id="7" name="Freeform 6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EC874660-1513-6B4C-A80F-AD05AC09EF91}"/>
                </a:ext>
              </a:extLst>
            </p:cNvPr>
            <p:cNvSpPr/>
            <p:nvPr/>
          </p:nvSpPr>
          <p:spPr>
            <a:xfrm>
              <a:off x="5793154" y="4299283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100" b="1" kern="1200">
                <a:solidFill>
                  <a:srgbClr val="595959">
                    <a:hueOff val="0"/>
                    <a:satOff val="0"/>
                    <a:lumOff val="0"/>
                    <a:alphaOff val="0"/>
                  </a:srgb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8" name="Freeform 7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3508B5E7-F1C4-5840-B4ED-8A32086E06B6}"/>
                </a:ext>
              </a:extLst>
            </p:cNvPr>
            <p:cNvSpPr/>
            <p:nvPr/>
          </p:nvSpPr>
          <p:spPr>
            <a:xfrm>
              <a:off x="5306522" y="5329250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grpSp>
          <p:nvGrpSpPr>
            <p:cNvPr id="9" name="Group 8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6078E9E7-6F42-AA41-B27E-49151C597E61}"/>
                </a:ext>
              </a:extLst>
            </p:cNvPr>
            <p:cNvGrpSpPr/>
            <p:nvPr/>
          </p:nvGrpSpPr>
          <p:grpSpPr>
            <a:xfrm>
              <a:off x="5407972" y="3693193"/>
              <a:ext cx="1744609" cy="1744787"/>
              <a:chOff x="5466028" y="3573608"/>
              <a:chExt cx="1744609" cy="1744787"/>
            </a:xfrm>
          </p:grpSpPr>
          <p:sp>
            <p:nvSpPr>
              <p:cNvPr id="19" name="Circular Arrow 18">
                <a:extLst>
                  <a:ext uri="{FF2B5EF4-FFF2-40B4-BE49-F238E27FC236}">
                    <a16:creationId xmlns:a16="http://schemas.microsoft.com/office/drawing/2014/main" id="{5902EFAC-1100-0B4D-B407-081ABAE3A1BA}"/>
                  </a:ext>
                </a:extLst>
              </p:cNvPr>
              <p:cNvSpPr/>
              <p:nvPr/>
            </p:nvSpPr>
            <p:spPr>
              <a:xfrm>
                <a:off x="5466028" y="3573608"/>
                <a:ext cx="1744609" cy="1744787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3500000"/>
                  <a:gd name="adj5" fmla="val 12500"/>
                </a:avLst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 dirty="0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071EED87-77EF-6F44-B9CE-7EA034B2AE80}"/>
                  </a:ext>
                </a:extLst>
              </p:cNvPr>
              <p:cNvSpPr/>
              <p:nvPr/>
            </p:nvSpPr>
            <p:spPr>
              <a:xfrm>
                <a:off x="6018081" y="4121528"/>
                <a:ext cx="584388" cy="584388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1" name="Group 10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BF41C622-7D5B-1F47-A66C-11A27984D68B}"/>
                </a:ext>
              </a:extLst>
            </p:cNvPr>
            <p:cNvGrpSpPr/>
            <p:nvPr/>
          </p:nvGrpSpPr>
          <p:grpSpPr>
            <a:xfrm>
              <a:off x="4923304" y="2686852"/>
              <a:ext cx="1744609" cy="1744787"/>
              <a:chOff x="4981360" y="2567267"/>
              <a:chExt cx="1744609" cy="1744787"/>
            </a:xfrm>
          </p:grpSpPr>
          <p:sp>
            <p:nvSpPr>
              <p:cNvPr id="15" name="Shape 14">
                <a:extLst>
                  <a:ext uri="{FF2B5EF4-FFF2-40B4-BE49-F238E27FC236}">
                    <a16:creationId xmlns:a16="http://schemas.microsoft.com/office/drawing/2014/main" id="{E6D6344C-31DC-3946-8046-46F889444BA7}"/>
                  </a:ext>
                </a:extLst>
              </p:cNvPr>
              <p:cNvSpPr/>
              <p:nvPr/>
            </p:nvSpPr>
            <p:spPr>
              <a:xfrm>
                <a:off x="4981360" y="2567267"/>
                <a:ext cx="1744609" cy="1744787"/>
              </a:xfrm>
              <a:prstGeom prst="leftCircularArrow">
                <a:avLst>
                  <a:gd name="adj1" fmla="val 10980"/>
                  <a:gd name="adj2" fmla="val 1142322"/>
                  <a:gd name="adj3" fmla="val 6300000"/>
                  <a:gd name="adj4" fmla="val 18900000"/>
                  <a:gd name="adj5" fmla="val 12500"/>
                </a:avLst>
              </a:prstGeom>
              <a:solidFill>
                <a:srgbClr val="FFFF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 dirty="0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2BAE6471-CFF3-B945-8CF5-5C02EB1795E7}"/>
                  </a:ext>
                </a:extLst>
              </p:cNvPr>
              <p:cNvSpPr/>
              <p:nvPr/>
            </p:nvSpPr>
            <p:spPr>
              <a:xfrm>
                <a:off x="5576543" y="3163803"/>
                <a:ext cx="584388" cy="584388"/>
              </a:xfrm>
              <a:prstGeom prst="ellipse">
                <a:avLst/>
              </a:prstGeom>
              <a:solidFill>
                <a:srgbClr val="FFFF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2" name="Group 11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163EDCB4-DCC1-3045-92AB-BF51E47552F4}"/>
                </a:ext>
              </a:extLst>
            </p:cNvPr>
            <p:cNvGrpSpPr/>
            <p:nvPr/>
          </p:nvGrpSpPr>
          <p:grpSpPr>
            <a:xfrm>
              <a:off x="5407972" y="1684213"/>
              <a:ext cx="1744609" cy="1744787"/>
              <a:chOff x="5466028" y="1564628"/>
              <a:chExt cx="1744609" cy="1744787"/>
            </a:xfrm>
          </p:grpSpPr>
          <p:sp>
            <p:nvSpPr>
              <p:cNvPr id="13" name="Circular Arrow 12">
                <a:extLst>
                  <a:ext uri="{FF2B5EF4-FFF2-40B4-BE49-F238E27FC236}">
                    <a16:creationId xmlns:a16="http://schemas.microsoft.com/office/drawing/2014/main" id="{83C2A2E4-05E2-EB4D-8DD5-4DC8E18C862B}"/>
                  </a:ext>
                </a:extLst>
              </p:cNvPr>
              <p:cNvSpPr/>
              <p:nvPr/>
            </p:nvSpPr>
            <p:spPr>
              <a:xfrm>
                <a:off x="5466028" y="1564628"/>
                <a:ext cx="1744609" cy="1744787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0800000"/>
                  <a:gd name="adj5" fmla="val 1250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595AE00-7FD9-3E42-893F-83785B60F62B}"/>
                  </a:ext>
                </a:extLst>
              </p:cNvPr>
              <p:cNvSpPr/>
              <p:nvPr/>
            </p:nvSpPr>
            <p:spPr>
              <a:xfrm>
                <a:off x="6050547" y="2147096"/>
                <a:ext cx="584388" cy="584388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</p:grpSp>
      <p:grpSp>
        <p:nvGrpSpPr>
          <p:cNvPr id="21" name="组合 33">
            <a:extLst>
              <a:ext uri="{FF2B5EF4-FFF2-40B4-BE49-F238E27FC236}">
                <a16:creationId xmlns:a16="http://schemas.microsoft.com/office/drawing/2014/main" id="{AB3F148F-6E87-5B42-BA04-3BC69914313D}"/>
              </a:ext>
            </a:extLst>
          </p:cNvPr>
          <p:cNvGrpSpPr/>
          <p:nvPr/>
        </p:nvGrpSpPr>
        <p:grpSpPr>
          <a:xfrm>
            <a:off x="7150971" y="1917459"/>
            <a:ext cx="2717425" cy="643966"/>
            <a:chOff x="874713" y="3451823"/>
            <a:chExt cx="2717425" cy="643966"/>
          </a:xfrm>
        </p:grpSpPr>
        <p:sp>
          <p:nvSpPr>
            <p:cNvPr id="22" name="矩形 34">
              <a:extLst>
                <a:ext uri="{FF2B5EF4-FFF2-40B4-BE49-F238E27FC236}">
                  <a16:creationId xmlns:a16="http://schemas.microsoft.com/office/drawing/2014/main" id="{E89AE25D-A166-8C47-9C23-5F94FB141FA3}"/>
                </a:ext>
              </a:extLst>
            </p:cNvPr>
            <p:cNvSpPr/>
            <p:nvPr/>
          </p:nvSpPr>
          <p:spPr>
            <a:xfrm>
              <a:off x="874714" y="3800644"/>
              <a:ext cx="2717424" cy="2951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altLang="zh-CN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ранняя профориентация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3" name="矩形 35">
              <a:extLst>
                <a:ext uri="{FF2B5EF4-FFF2-40B4-BE49-F238E27FC236}">
                  <a16:creationId xmlns:a16="http://schemas.microsoft.com/office/drawing/2014/main" id="{39A755D7-D049-4F44-8DD1-7C70AB604316}"/>
                </a:ext>
              </a:extLst>
            </p:cNvPr>
            <p:cNvSpPr/>
            <p:nvPr/>
          </p:nvSpPr>
          <p:spPr>
            <a:xfrm>
              <a:off x="874713" y="3451823"/>
              <a:ext cx="2241974" cy="39786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altLang="zh-CN" b="1" dirty="0">
                  <a:solidFill>
                    <a:srgbClr val="273F8D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Детский сад</a:t>
              </a:r>
              <a:endParaRPr lang="zh-CN" altLang="en-US" b="1" dirty="0">
                <a:solidFill>
                  <a:srgbClr val="273F8D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24" name="组合 36">
            <a:extLst>
              <a:ext uri="{FF2B5EF4-FFF2-40B4-BE49-F238E27FC236}">
                <a16:creationId xmlns:a16="http://schemas.microsoft.com/office/drawing/2014/main" id="{FCC9E676-400C-884C-BF17-B262D0222AF0}"/>
              </a:ext>
            </a:extLst>
          </p:cNvPr>
          <p:cNvGrpSpPr/>
          <p:nvPr/>
        </p:nvGrpSpPr>
        <p:grpSpPr>
          <a:xfrm>
            <a:off x="6509346" y="3615083"/>
            <a:ext cx="2883599" cy="1098450"/>
            <a:chOff x="233088" y="3451823"/>
            <a:chExt cx="2883599" cy="1098450"/>
          </a:xfrm>
        </p:grpSpPr>
        <p:sp>
          <p:nvSpPr>
            <p:cNvPr id="25" name="矩形 40">
              <a:extLst>
                <a:ext uri="{FF2B5EF4-FFF2-40B4-BE49-F238E27FC236}">
                  <a16:creationId xmlns:a16="http://schemas.microsoft.com/office/drawing/2014/main" id="{417635EC-A970-BA42-9075-98EA3A76F4B2}"/>
                </a:ext>
              </a:extLst>
            </p:cNvPr>
            <p:cNvSpPr/>
            <p:nvPr/>
          </p:nvSpPr>
          <p:spPr>
            <a:xfrm>
              <a:off x="233088" y="3811929"/>
              <a:ext cx="2717425" cy="73834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ru-RU" altLang="zh-CN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Подготовка квалифицированных специалистов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6" name="矩形 41">
              <a:extLst>
                <a:ext uri="{FF2B5EF4-FFF2-40B4-BE49-F238E27FC236}">
                  <a16:creationId xmlns:a16="http://schemas.microsoft.com/office/drawing/2014/main" id="{45901CF8-3E82-2249-A55F-E65587DB8B94}"/>
                </a:ext>
              </a:extLst>
            </p:cNvPr>
            <p:cNvSpPr/>
            <p:nvPr/>
          </p:nvSpPr>
          <p:spPr>
            <a:xfrm>
              <a:off x="874713" y="3451823"/>
              <a:ext cx="2241974" cy="39786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altLang="zh-CN" b="1" dirty="0">
                  <a:solidFill>
                    <a:srgbClr val="273F8D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Колледж</a:t>
              </a:r>
              <a:endParaRPr lang="zh-CN" altLang="en-US" b="1" dirty="0">
                <a:solidFill>
                  <a:srgbClr val="273F8D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27" name="组合 42">
            <a:extLst>
              <a:ext uri="{FF2B5EF4-FFF2-40B4-BE49-F238E27FC236}">
                <a16:creationId xmlns:a16="http://schemas.microsoft.com/office/drawing/2014/main" id="{A9D422EA-1810-434F-AD1C-C6EFD4D7926B}"/>
              </a:ext>
            </a:extLst>
          </p:cNvPr>
          <p:cNvGrpSpPr/>
          <p:nvPr/>
        </p:nvGrpSpPr>
        <p:grpSpPr>
          <a:xfrm>
            <a:off x="2090057" y="2676705"/>
            <a:ext cx="2915489" cy="643966"/>
            <a:chOff x="1493637" y="3451823"/>
            <a:chExt cx="2915489" cy="643966"/>
          </a:xfrm>
        </p:grpSpPr>
        <p:sp>
          <p:nvSpPr>
            <p:cNvPr id="28" name="矩形 43">
              <a:extLst>
                <a:ext uri="{FF2B5EF4-FFF2-40B4-BE49-F238E27FC236}">
                  <a16:creationId xmlns:a16="http://schemas.microsoft.com/office/drawing/2014/main" id="{82704E1F-46D9-6B43-97A4-2F15CECE3B46}"/>
                </a:ext>
              </a:extLst>
            </p:cNvPr>
            <p:cNvSpPr/>
            <p:nvPr/>
          </p:nvSpPr>
          <p:spPr>
            <a:xfrm>
              <a:off x="1493637" y="3800644"/>
              <a:ext cx="2915489" cy="2951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ru-RU" altLang="zh-CN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ранняя профориентация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9" name="矩形 44">
              <a:extLst>
                <a:ext uri="{FF2B5EF4-FFF2-40B4-BE49-F238E27FC236}">
                  <a16:creationId xmlns:a16="http://schemas.microsoft.com/office/drawing/2014/main" id="{5F473D60-3840-964A-AE77-4B3A3E9A8C54}"/>
                </a:ext>
              </a:extLst>
            </p:cNvPr>
            <p:cNvSpPr/>
            <p:nvPr/>
          </p:nvSpPr>
          <p:spPr>
            <a:xfrm>
              <a:off x="2167152" y="3451823"/>
              <a:ext cx="2241974" cy="39786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ru-RU" altLang="zh-CN" b="1" dirty="0">
                  <a:solidFill>
                    <a:srgbClr val="273F8D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Школа</a:t>
              </a:r>
              <a:endParaRPr lang="zh-CN" altLang="en-US" b="1" dirty="0">
                <a:solidFill>
                  <a:srgbClr val="273F8D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30" name="组合 45">
            <a:extLst>
              <a:ext uri="{FF2B5EF4-FFF2-40B4-BE49-F238E27FC236}">
                <a16:creationId xmlns:a16="http://schemas.microsoft.com/office/drawing/2014/main" id="{B319FABD-12D4-9F47-BB31-547FED1FC8BD}"/>
              </a:ext>
            </a:extLst>
          </p:cNvPr>
          <p:cNvGrpSpPr/>
          <p:nvPr/>
        </p:nvGrpSpPr>
        <p:grpSpPr>
          <a:xfrm>
            <a:off x="2090057" y="4465729"/>
            <a:ext cx="2915489" cy="643966"/>
            <a:chOff x="1493637" y="3451823"/>
            <a:chExt cx="2915489" cy="643966"/>
          </a:xfrm>
        </p:grpSpPr>
        <p:sp>
          <p:nvSpPr>
            <p:cNvPr id="31" name="矩形 46">
              <a:extLst>
                <a:ext uri="{FF2B5EF4-FFF2-40B4-BE49-F238E27FC236}">
                  <a16:creationId xmlns:a16="http://schemas.microsoft.com/office/drawing/2014/main" id="{2AF631A7-3775-1E48-B488-C1601D94D94D}"/>
                </a:ext>
              </a:extLst>
            </p:cNvPr>
            <p:cNvSpPr/>
            <p:nvPr/>
          </p:nvSpPr>
          <p:spPr>
            <a:xfrm>
              <a:off x="1493637" y="3800644"/>
              <a:ext cx="2915489" cy="2951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32" name="矩形 47">
              <a:extLst>
                <a:ext uri="{FF2B5EF4-FFF2-40B4-BE49-F238E27FC236}">
                  <a16:creationId xmlns:a16="http://schemas.microsoft.com/office/drawing/2014/main" id="{B87F231D-97BD-884B-99C6-7D2EE964690C}"/>
                </a:ext>
              </a:extLst>
            </p:cNvPr>
            <p:cNvSpPr/>
            <p:nvPr/>
          </p:nvSpPr>
          <p:spPr>
            <a:xfrm>
              <a:off x="2167152" y="3451823"/>
              <a:ext cx="2241974" cy="39786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ru-RU" altLang="zh-CN" b="1" dirty="0">
                  <a:solidFill>
                    <a:srgbClr val="273F8D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ВУЗ</a:t>
              </a:r>
              <a:endParaRPr lang="zh-CN" altLang="en-US" b="1" dirty="0">
                <a:solidFill>
                  <a:srgbClr val="273F8D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sp>
        <p:nvSpPr>
          <p:cNvPr id="33" name="Shape 32">
            <a:extLst>
              <a:ext uri="{FF2B5EF4-FFF2-40B4-BE49-F238E27FC236}">
                <a16:creationId xmlns:a16="http://schemas.microsoft.com/office/drawing/2014/main" id="{568E3CF1-436C-4E88-9500-7B3E98D28208}"/>
              </a:ext>
            </a:extLst>
          </p:cNvPr>
          <p:cNvSpPr/>
          <p:nvPr/>
        </p:nvSpPr>
        <p:spPr>
          <a:xfrm>
            <a:off x="5190098" y="4525895"/>
            <a:ext cx="1423828" cy="1423972"/>
          </a:xfrm>
          <a:prstGeom prst="leftCircularArrow">
            <a:avLst>
              <a:gd name="adj1" fmla="val 10980"/>
              <a:gd name="adj2" fmla="val 1142322"/>
              <a:gd name="adj3" fmla="val 6300000"/>
              <a:gd name="adj4" fmla="val 18900000"/>
              <a:gd name="adj5" fmla="val 12500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4" name="Oval 15">
            <a:extLst>
              <a:ext uri="{FF2B5EF4-FFF2-40B4-BE49-F238E27FC236}">
                <a16:creationId xmlns:a16="http://schemas.microsoft.com/office/drawing/2014/main" id="{CAB48AB6-19FB-4B47-B858-C02C7F2588A1}"/>
              </a:ext>
            </a:extLst>
          </p:cNvPr>
          <p:cNvSpPr/>
          <p:nvPr/>
        </p:nvSpPr>
        <p:spPr>
          <a:xfrm>
            <a:off x="5581862" y="4964290"/>
            <a:ext cx="476937" cy="476936"/>
          </a:xfrm>
          <a:prstGeom prst="ellipse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371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7" name="Oval 19">
            <a:extLst>
              <a:ext uri="{FF2B5EF4-FFF2-40B4-BE49-F238E27FC236}">
                <a16:creationId xmlns:a16="http://schemas.microsoft.com/office/drawing/2014/main" id="{C3D7900A-FB1B-4FCD-9717-66783159292D}"/>
              </a:ext>
            </a:extLst>
          </p:cNvPr>
          <p:cNvSpPr/>
          <p:nvPr/>
        </p:nvSpPr>
        <p:spPr>
          <a:xfrm>
            <a:off x="6068157" y="5788742"/>
            <a:ext cx="476937" cy="476936"/>
          </a:xfrm>
          <a:prstGeom prst="ellipse">
            <a:avLst/>
          </a:prstGeom>
          <a:solidFill>
            <a:srgbClr val="1ECC9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371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grpSp>
        <p:nvGrpSpPr>
          <p:cNvPr id="38" name="组合 36">
            <a:extLst>
              <a:ext uri="{FF2B5EF4-FFF2-40B4-BE49-F238E27FC236}">
                <a16:creationId xmlns:a16="http://schemas.microsoft.com/office/drawing/2014/main" id="{98A1F7FD-8F89-4A88-BB3D-16FFC9ABAB0D}"/>
              </a:ext>
            </a:extLst>
          </p:cNvPr>
          <p:cNvGrpSpPr/>
          <p:nvPr/>
        </p:nvGrpSpPr>
        <p:grpSpPr>
          <a:xfrm>
            <a:off x="7088486" y="5585034"/>
            <a:ext cx="2717425" cy="643966"/>
            <a:chOff x="874713" y="3451823"/>
            <a:chExt cx="2717425" cy="643966"/>
          </a:xfrm>
        </p:grpSpPr>
        <p:sp>
          <p:nvSpPr>
            <p:cNvPr id="39" name="矩形 40">
              <a:extLst>
                <a:ext uri="{FF2B5EF4-FFF2-40B4-BE49-F238E27FC236}">
                  <a16:creationId xmlns:a16="http://schemas.microsoft.com/office/drawing/2014/main" id="{1116FD27-FD3C-41F8-A398-A515515DE764}"/>
                </a:ext>
              </a:extLst>
            </p:cNvPr>
            <p:cNvSpPr/>
            <p:nvPr/>
          </p:nvSpPr>
          <p:spPr>
            <a:xfrm>
              <a:off x="874713" y="3800644"/>
              <a:ext cx="2717425" cy="2951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40" name="矩形 41">
              <a:extLst>
                <a:ext uri="{FF2B5EF4-FFF2-40B4-BE49-F238E27FC236}">
                  <a16:creationId xmlns:a16="http://schemas.microsoft.com/office/drawing/2014/main" id="{A826D378-79E2-4690-AC90-776C586E3680}"/>
                </a:ext>
              </a:extLst>
            </p:cNvPr>
            <p:cNvSpPr/>
            <p:nvPr/>
          </p:nvSpPr>
          <p:spPr>
            <a:xfrm>
              <a:off x="874713" y="3451823"/>
              <a:ext cx="2241974" cy="39786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altLang="zh-CN" b="1" dirty="0">
                  <a:solidFill>
                    <a:srgbClr val="273F8D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Предприятие</a:t>
              </a:r>
              <a:endParaRPr lang="zh-CN" altLang="en-US" b="1" dirty="0">
                <a:solidFill>
                  <a:srgbClr val="273F8D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sp>
        <p:nvSpPr>
          <p:cNvPr id="41" name="Block Arc 16">
            <a:extLst>
              <a:ext uri="{FF2B5EF4-FFF2-40B4-BE49-F238E27FC236}">
                <a16:creationId xmlns:a16="http://schemas.microsoft.com/office/drawing/2014/main" id="{90FF2C76-A4EB-4BE1-AC3E-98A149E2B937}"/>
              </a:ext>
            </a:extLst>
          </p:cNvPr>
          <p:cNvSpPr/>
          <p:nvPr/>
        </p:nvSpPr>
        <p:spPr>
          <a:xfrm rot="13438689">
            <a:off x="5695001" y="5392531"/>
            <a:ext cx="1223248" cy="1223838"/>
          </a:xfrm>
          <a:prstGeom prst="blockArc">
            <a:avLst>
              <a:gd name="adj1" fmla="val 0"/>
              <a:gd name="adj2" fmla="val 18900000"/>
              <a:gd name="adj3" fmla="val 12740"/>
            </a:avLst>
          </a:prstGeom>
          <a:solidFill>
            <a:srgbClr val="1ECC9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zh-CN" altLang="en-US" dirty="0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2" name="矩形 40">
            <a:extLst>
              <a:ext uri="{FF2B5EF4-FFF2-40B4-BE49-F238E27FC236}">
                <a16:creationId xmlns:a16="http://schemas.microsoft.com/office/drawing/2014/main" id="{F399E9CE-5C0C-4520-A083-4CC063CFB42B}"/>
              </a:ext>
            </a:extLst>
          </p:cNvPr>
          <p:cNvSpPr/>
          <p:nvPr/>
        </p:nvSpPr>
        <p:spPr>
          <a:xfrm>
            <a:off x="2969017" y="4789186"/>
            <a:ext cx="2717425" cy="5167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ru-RU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Привлечение, подготовка молодых специалистов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3" name="矩形 40">
            <a:extLst>
              <a:ext uri="{FF2B5EF4-FFF2-40B4-BE49-F238E27FC236}">
                <a16:creationId xmlns:a16="http://schemas.microsoft.com/office/drawing/2014/main" id="{D553688C-8384-45A1-AF46-0E0D1F4FF1E2}"/>
              </a:ext>
            </a:extLst>
          </p:cNvPr>
          <p:cNvSpPr/>
          <p:nvPr/>
        </p:nvSpPr>
        <p:spPr>
          <a:xfrm>
            <a:off x="6690798" y="5962549"/>
            <a:ext cx="2717425" cy="2951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ru-RU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трудоустройство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0867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C9C45-5498-884F-B1E1-489210D4F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Участники проекта</a:t>
            </a:r>
            <a:endParaRPr lang="en-UA" dirty="0"/>
          </a:p>
        </p:txBody>
      </p:sp>
      <p:sp>
        <p:nvSpPr>
          <p:cNvPr id="64" name="Freeform 9">
            <a:extLst>
              <a:ext uri="{FF2B5EF4-FFF2-40B4-BE49-F238E27FC236}">
                <a16:creationId xmlns:a16="http://schemas.microsoft.com/office/drawing/2014/main" id="{81FDF239-07A1-0149-8D22-FD607EDC3A0D}"/>
              </a:ext>
            </a:extLst>
          </p:cNvPr>
          <p:cNvSpPr>
            <a:spLocks/>
          </p:cNvSpPr>
          <p:nvPr/>
        </p:nvSpPr>
        <p:spPr bwMode="auto">
          <a:xfrm>
            <a:off x="4697301" y="2341043"/>
            <a:ext cx="3329201" cy="3327668"/>
          </a:xfrm>
          <a:custGeom>
            <a:avLst/>
            <a:gdLst>
              <a:gd name="T0" fmla="*/ 0 w 986"/>
              <a:gd name="T1" fmla="*/ 817 h 986"/>
              <a:gd name="T2" fmla="*/ 75 w 986"/>
              <a:gd name="T3" fmla="*/ 741 h 986"/>
              <a:gd name="T4" fmla="*/ 741 w 986"/>
              <a:gd name="T5" fmla="*/ 741 h 986"/>
              <a:gd name="T6" fmla="*/ 741 w 986"/>
              <a:gd name="T7" fmla="*/ 75 h 986"/>
              <a:gd name="T8" fmla="*/ 817 w 986"/>
              <a:gd name="T9" fmla="*/ 0 h 986"/>
              <a:gd name="T10" fmla="*/ 986 w 986"/>
              <a:gd name="T11" fmla="*/ 408 h 986"/>
              <a:gd name="T12" fmla="*/ 817 w 986"/>
              <a:gd name="T13" fmla="*/ 817 h 986"/>
              <a:gd name="T14" fmla="*/ 408 w 986"/>
              <a:gd name="T15" fmla="*/ 986 h 986"/>
              <a:gd name="T16" fmla="*/ 0 w 986"/>
              <a:gd name="T17" fmla="*/ 817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86" h="986">
                <a:moveTo>
                  <a:pt x="0" y="817"/>
                </a:moveTo>
                <a:cubicBezTo>
                  <a:pt x="75" y="741"/>
                  <a:pt x="75" y="741"/>
                  <a:pt x="75" y="741"/>
                </a:cubicBezTo>
                <a:cubicBezTo>
                  <a:pt x="259" y="925"/>
                  <a:pt x="558" y="925"/>
                  <a:pt x="741" y="741"/>
                </a:cubicBezTo>
                <a:cubicBezTo>
                  <a:pt x="925" y="558"/>
                  <a:pt x="925" y="259"/>
                  <a:pt x="741" y="75"/>
                </a:cubicBezTo>
                <a:cubicBezTo>
                  <a:pt x="817" y="0"/>
                  <a:pt x="817" y="0"/>
                  <a:pt x="817" y="0"/>
                </a:cubicBezTo>
                <a:cubicBezTo>
                  <a:pt x="926" y="109"/>
                  <a:pt x="986" y="254"/>
                  <a:pt x="986" y="408"/>
                </a:cubicBezTo>
                <a:cubicBezTo>
                  <a:pt x="986" y="563"/>
                  <a:pt x="926" y="708"/>
                  <a:pt x="817" y="817"/>
                </a:cubicBezTo>
                <a:cubicBezTo>
                  <a:pt x="708" y="926"/>
                  <a:pt x="563" y="986"/>
                  <a:pt x="408" y="986"/>
                </a:cubicBezTo>
                <a:cubicBezTo>
                  <a:pt x="254" y="986"/>
                  <a:pt x="109" y="926"/>
                  <a:pt x="0" y="8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21883" tIns="60941" rIns="121883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7" name="Freeform 7">
            <a:extLst>
              <a:ext uri="{FF2B5EF4-FFF2-40B4-BE49-F238E27FC236}">
                <a16:creationId xmlns:a16="http://schemas.microsoft.com/office/drawing/2014/main" id="{636CBEF0-F258-B746-9A2B-D1BEC9B8A619}"/>
              </a:ext>
            </a:extLst>
          </p:cNvPr>
          <p:cNvSpPr>
            <a:spLocks/>
          </p:cNvSpPr>
          <p:nvPr/>
        </p:nvSpPr>
        <p:spPr bwMode="auto">
          <a:xfrm>
            <a:off x="4360392" y="1982444"/>
            <a:ext cx="2747881" cy="2748252"/>
          </a:xfrm>
          <a:custGeom>
            <a:avLst/>
            <a:gdLst>
              <a:gd name="T0" fmla="*/ 174 w 814"/>
              <a:gd name="T1" fmla="*/ 814 h 814"/>
              <a:gd name="T2" fmla="*/ 179 w 814"/>
              <a:gd name="T3" fmla="*/ 179 h 814"/>
              <a:gd name="T4" fmla="*/ 814 w 814"/>
              <a:gd name="T5" fmla="*/ 174 h 814"/>
              <a:gd name="T6" fmla="*/ 739 w 814"/>
              <a:gd name="T7" fmla="*/ 249 h 814"/>
              <a:gd name="T8" fmla="*/ 255 w 814"/>
              <a:gd name="T9" fmla="*/ 255 h 814"/>
              <a:gd name="T10" fmla="*/ 250 w 814"/>
              <a:gd name="T11" fmla="*/ 738 h 814"/>
              <a:gd name="T12" fmla="*/ 174 w 814"/>
              <a:gd name="T13" fmla="*/ 814 h 8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14" h="814">
                <a:moveTo>
                  <a:pt x="174" y="814"/>
                </a:moveTo>
                <a:cubicBezTo>
                  <a:pt x="0" y="640"/>
                  <a:pt x="3" y="355"/>
                  <a:pt x="179" y="179"/>
                </a:cubicBezTo>
                <a:cubicBezTo>
                  <a:pt x="356" y="2"/>
                  <a:pt x="641" y="0"/>
                  <a:pt x="814" y="174"/>
                </a:cubicBezTo>
                <a:cubicBezTo>
                  <a:pt x="739" y="249"/>
                  <a:pt x="739" y="249"/>
                  <a:pt x="739" y="249"/>
                </a:cubicBezTo>
                <a:cubicBezTo>
                  <a:pt x="607" y="117"/>
                  <a:pt x="390" y="120"/>
                  <a:pt x="255" y="255"/>
                </a:cubicBezTo>
                <a:cubicBezTo>
                  <a:pt x="120" y="389"/>
                  <a:pt x="118" y="606"/>
                  <a:pt x="250" y="738"/>
                </a:cubicBezTo>
                <a:lnTo>
                  <a:pt x="174" y="814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vert="horz" wrap="square" lIns="121883" tIns="60941" rIns="121883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0" name="Freeform 6">
            <a:extLst>
              <a:ext uri="{FF2B5EF4-FFF2-40B4-BE49-F238E27FC236}">
                <a16:creationId xmlns:a16="http://schemas.microsoft.com/office/drawing/2014/main" id="{60DDDB96-D0E4-784E-BA45-7297C52B3FA3}"/>
              </a:ext>
            </a:extLst>
          </p:cNvPr>
          <p:cNvSpPr>
            <a:spLocks/>
          </p:cNvSpPr>
          <p:nvPr/>
        </p:nvSpPr>
        <p:spPr bwMode="auto">
          <a:xfrm>
            <a:off x="5165907" y="2790051"/>
            <a:ext cx="1414613" cy="1414803"/>
          </a:xfrm>
          <a:custGeom>
            <a:avLst/>
            <a:gdLst>
              <a:gd name="T0" fmla="*/ 91 w 419"/>
              <a:gd name="T1" fmla="*/ 419 h 419"/>
              <a:gd name="T2" fmla="*/ 91 w 419"/>
              <a:gd name="T3" fmla="*/ 91 h 419"/>
              <a:gd name="T4" fmla="*/ 419 w 419"/>
              <a:gd name="T5" fmla="*/ 91 h 419"/>
              <a:gd name="T6" fmla="*/ 344 w 419"/>
              <a:gd name="T7" fmla="*/ 166 h 419"/>
              <a:gd name="T8" fmla="*/ 167 w 419"/>
              <a:gd name="T9" fmla="*/ 166 h 419"/>
              <a:gd name="T10" fmla="*/ 167 w 419"/>
              <a:gd name="T11" fmla="*/ 343 h 419"/>
              <a:gd name="T12" fmla="*/ 91 w 419"/>
              <a:gd name="T13" fmla="*/ 419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9" h="419">
                <a:moveTo>
                  <a:pt x="91" y="419"/>
                </a:moveTo>
                <a:cubicBezTo>
                  <a:pt x="0" y="329"/>
                  <a:pt x="0" y="181"/>
                  <a:pt x="91" y="91"/>
                </a:cubicBezTo>
                <a:cubicBezTo>
                  <a:pt x="181" y="0"/>
                  <a:pt x="329" y="0"/>
                  <a:pt x="419" y="91"/>
                </a:cubicBezTo>
                <a:cubicBezTo>
                  <a:pt x="344" y="166"/>
                  <a:pt x="344" y="166"/>
                  <a:pt x="344" y="166"/>
                </a:cubicBezTo>
                <a:cubicBezTo>
                  <a:pt x="295" y="117"/>
                  <a:pt x="215" y="117"/>
                  <a:pt x="167" y="166"/>
                </a:cubicBezTo>
                <a:cubicBezTo>
                  <a:pt x="118" y="215"/>
                  <a:pt x="118" y="295"/>
                  <a:pt x="167" y="343"/>
                </a:cubicBezTo>
                <a:lnTo>
                  <a:pt x="91" y="419"/>
                </a:lnTo>
                <a:close/>
              </a:path>
            </a:pathLst>
          </a:custGeom>
          <a:solidFill>
            <a:srgbClr val="3C5ECA"/>
          </a:solidFill>
          <a:ln>
            <a:noFill/>
          </a:ln>
        </p:spPr>
        <p:txBody>
          <a:bodyPr vert="horz" wrap="square" lIns="121883" tIns="60941" rIns="121883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3" name="Freeform 8">
            <a:extLst>
              <a:ext uri="{FF2B5EF4-FFF2-40B4-BE49-F238E27FC236}">
                <a16:creationId xmlns:a16="http://schemas.microsoft.com/office/drawing/2014/main" id="{49B92DD6-3A35-474A-8C02-2039D7ED2F5E}"/>
              </a:ext>
            </a:extLst>
          </p:cNvPr>
          <p:cNvSpPr>
            <a:spLocks/>
          </p:cNvSpPr>
          <p:nvPr/>
        </p:nvSpPr>
        <p:spPr bwMode="auto">
          <a:xfrm>
            <a:off x="5304787" y="2905139"/>
            <a:ext cx="2065376" cy="2065653"/>
          </a:xfrm>
          <a:custGeom>
            <a:avLst/>
            <a:gdLst>
              <a:gd name="T0" fmla="*/ 0 w 612"/>
              <a:gd name="T1" fmla="*/ 480 h 612"/>
              <a:gd name="T2" fmla="*/ 76 w 612"/>
              <a:gd name="T3" fmla="*/ 404 h 612"/>
              <a:gd name="T4" fmla="*/ 404 w 612"/>
              <a:gd name="T5" fmla="*/ 404 h 612"/>
              <a:gd name="T6" fmla="*/ 404 w 612"/>
              <a:gd name="T7" fmla="*/ 76 h 612"/>
              <a:gd name="T8" fmla="*/ 480 w 612"/>
              <a:gd name="T9" fmla="*/ 0 h 612"/>
              <a:gd name="T10" fmla="*/ 480 w 612"/>
              <a:gd name="T11" fmla="*/ 480 h 612"/>
              <a:gd name="T12" fmla="*/ 0 w 612"/>
              <a:gd name="T13" fmla="*/ 480 h 6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12" h="612">
                <a:moveTo>
                  <a:pt x="0" y="480"/>
                </a:moveTo>
                <a:cubicBezTo>
                  <a:pt x="76" y="404"/>
                  <a:pt x="76" y="404"/>
                  <a:pt x="76" y="404"/>
                </a:cubicBezTo>
                <a:cubicBezTo>
                  <a:pt x="166" y="495"/>
                  <a:pt x="314" y="495"/>
                  <a:pt x="404" y="404"/>
                </a:cubicBezTo>
                <a:cubicBezTo>
                  <a:pt x="495" y="314"/>
                  <a:pt x="495" y="166"/>
                  <a:pt x="404" y="76"/>
                </a:cubicBezTo>
                <a:cubicBezTo>
                  <a:pt x="480" y="0"/>
                  <a:pt x="480" y="0"/>
                  <a:pt x="480" y="0"/>
                </a:cubicBezTo>
                <a:cubicBezTo>
                  <a:pt x="612" y="132"/>
                  <a:pt x="612" y="348"/>
                  <a:pt x="480" y="480"/>
                </a:cubicBezTo>
                <a:cubicBezTo>
                  <a:pt x="348" y="612"/>
                  <a:pt x="133" y="612"/>
                  <a:pt x="0" y="48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vert="horz" wrap="square" lIns="121883" tIns="60941" rIns="121883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77" name="组合 57">
            <a:extLst>
              <a:ext uri="{FF2B5EF4-FFF2-40B4-BE49-F238E27FC236}">
                <a16:creationId xmlns:a16="http://schemas.microsoft.com/office/drawing/2014/main" id="{B5F4B809-DEC2-7C4A-BFD4-28E64DC16D4E}"/>
              </a:ext>
            </a:extLst>
          </p:cNvPr>
          <p:cNvGrpSpPr/>
          <p:nvPr/>
        </p:nvGrpSpPr>
        <p:grpSpPr>
          <a:xfrm>
            <a:off x="8396017" y="3753063"/>
            <a:ext cx="2592777" cy="1440275"/>
            <a:chOff x="6445250" y="1920736"/>
            <a:chExt cx="2074302" cy="1152421"/>
          </a:xfrm>
        </p:grpSpPr>
        <p:sp>
          <p:nvSpPr>
            <p:cNvPr id="78" name="TextBox 110">
              <a:extLst>
                <a:ext uri="{FF2B5EF4-FFF2-40B4-BE49-F238E27FC236}">
                  <a16:creationId xmlns:a16="http://schemas.microsoft.com/office/drawing/2014/main" id="{A8A11F64-DF85-904E-AC63-52FFCA3E81CC}"/>
                </a:ext>
              </a:extLst>
            </p:cNvPr>
            <p:cNvSpPr txBox="1"/>
            <p:nvPr/>
          </p:nvSpPr>
          <p:spPr>
            <a:xfrm>
              <a:off x="6447907" y="2051160"/>
              <a:ext cx="2071645" cy="1021997"/>
            </a:xfrm>
            <a:prstGeom prst="rect">
              <a:avLst/>
            </a:prstGeom>
            <a:noFill/>
          </p:spPr>
          <p:txBody>
            <a:bodyPr wrap="square" lIns="0" tIns="0" rtlCol="0" anchor="t">
              <a:spAutoFit/>
            </a:bodyPr>
            <a:lstStyle>
              <a:defPPr>
                <a:defRPr lang="zh-CN"/>
              </a:defPPr>
              <a:lvl1pPr defTabSz="1219170">
                <a:spcBef>
                  <a:spcPct val="20000"/>
                </a:spcBef>
                <a:defRPr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ru-RU" sz="1600" b="1" kern="1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ГБОУ ВО РК «Крымский инженерно-педагогический университет им. </a:t>
              </a:r>
              <a:r>
                <a:rPr lang="ru-RU" sz="1600" b="1" kern="12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Февзи</a:t>
              </a:r>
              <a:r>
                <a:rPr lang="ru-RU" sz="1600" b="1" kern="1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Якубова»</a:t>
              </a:r>
            </a:p>
          </p:txBody>
        </p:sp>
        <p:cxnSp>
          <p:nvCxnSpPr>
            <p:cNvPr id="80" name="直接连接符 87">
              <a:extLst>
                <a:ext uri="{FF2B5EF4-FFF2-40B4-BE49-F238E27FC236}">
                  <a16:creationId xmlns:a16="http://schemas.microsoft.com/office/drawing/2014/main" id="{E2BE165C-3B2B-9F44-A263-B49F54E23018}"/>
                </a:ext>
              </a:extLst>
            </p:cNvPr>
            <p:cNvCxnSpPr/>
            <p:nvPr/>
          </p:nvCxnSpPr>
          <p:spPr>
            <a:xfrm>
              <a:off x="6445250" y="1920736"/>
              <a:ext cx="1875790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任意多边形 88">
            <a:extLst>
              <a:ext uri="{FF2B5EF4-FFF2-40B4-BE49-F238E27FC236}">
                <a16:creationId xmlns:a16="http://schemas.microsoft.com/office/drawing/2014/main" id="{752FACCB-9D23-1843-8E23-78124F0E4C1C}"/>
              </a:ext>
            </a:extLst>
          </p:cNvPr>
          <p:cNvSpPr/>
          <p:nvPr/>
        </p:nvSpPr>
        <p:spPr>
          <a:xfrm rot="2946198">
            <a:off x="7277213" y="4727863"/>
            <a:ext cx="685743" cy="773874"/>
          </a:xfrm>
          <a:custGeom>
            <a:avLst/>
            <a:gdLst>
              <a:gd name="connsiteX0" fmla="*/ 0 w 1306285"/>
              <a:gd name="connsiteY0" fmla="*/ 1320800 h 1320800"/>
              <a:gd name="connsiteX1" fmla="*/ 43542 w 1306285"/>
              <a:gd name="connsiteY1" fmla="*/ 1277257 h 1320800"/>
              <a:gd name="connsiteX2" fmla="*/ 1306285 w 1306285"/>
              <a:gd name="connsiteY2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6285" h="1320800">
                <a:moveTo>
                  <a:pt x="0" y="1320800"/>
                </a:moveTo>
                <a:lnTo>
                  <a:pt x="43542" y="1277257"/>
                </a:lnTo>
                <a:lnTo>
                  <a:pt x="1306285" y="0"/>
                </a:lnTo>
              </a:path>
            </a:pathLst>
          </a:custGeom>
          <a:noFill/>
          <a:ln w="12700">
            <a:solidFill>
              <a:srgbClr val="261F1C"/>
            </a:solidFill>
            <a:prstDash val="sys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85" name="组合 92">
            <a:extLst>
              <a:ext uri="{FF2B5EF4-FFF2-40B4-BE49-F238E27FC236}">
                <a16:creationId xmlns:a16="http://schemas.microsoft.com/office/drawing/2014/main" id="{D7F05762-BABC-8147-95DF-5E473A3E8467}"/>
              </a:ext>
            </a:extLst>
          </p:cNvPr>
          <p:cNvGrpSpPr/>
          <p:nvPr/>
        </p:nvGrpSpPr>
        <p:grpSpPr>
          <a:xfrm>
            <a:off x="1047456" y="1815207"/>
            <a:ext cx="2589459" cy="953189"/>
            <a:chOff x="6432912" y="1920736"/>
            <a:chExt cx="2071645" cy="762687"/>
          </a:xfrm>
        </p:grpSpPr>
        <p:sp>
          <p:nvSpPr>
            <p:cNvPr id="86" name="TextBox 126">
              <a:extLst>
                <a:ext uri="{FF2B5EF4-FFF2-40B4-BE49-F238E27FC236}">
                  <a16:creationId xmlns:a16="http://schemas.microsoft.com/office/drawing/2014/main" id="{1320BDF5-FDCB-C94F-B0FA-00D839A4AFEF}"/>
                </a:ext>
              </a:extLst>
            </p:cNvPr>
            <p:cNvSpPr txBox="1"/>
            <p:nvPr/>
          </p:nvSpPr>
          <p:spPr>
            <a:xfrm>
              <a:off x="6432912" y="2055447"/>
              <a:ext cx="2071645" cy="627976"/>
            </a:xfrm>
            <a:prstGeom prst="rect">
              <a:avLst/>
            </a:prstGeom>
            <a:noFill/>
          </p:spPr>
          <p:txBody>
            <a:bodyPr wrap="square" lIns="0" tIns="0" rtlCol="0" anchor="t">
              <a:spAutoFit/>
            </a:bodyPr>
            <a:lstStyle>
              <a:defPPr>
                <a:defRPr lang="zh-CN"/>
              </a:defPPr>
              <a:lvl1pPr defTabSz="1219170">
                <a:spcBef>
                  <a:spcPct val="20000"/>
                </a:spcBef>
                <a:defRPr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ru-RU" sz="1600" b="1" kern="1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Крымский агропромышленный комплекс «СКВОРЦОВО»</a:t>
              </a:r>
            </a:p>
          </p:txBody>
        </p:sp>
        <p:cxnSp>
          <p:nvCxnSpPr>
            <p:cNvPr id="88" name="直接连接符 95">
              <a:extLst>
                <a:ext uri="{FF2B5EF4-FFF2-40B4-BE49-F238E27FC236}">
                  <a16:creationId xmlns:a16="http://schemas.microsoft.com/office/drawing/2014/main" id="{8C24A585-AF00-254C-9690-E877D382C66C}"/>
                </a:ext>
              </a:extLst>
            </p:cNvPr>
            <p:cNvCxnSpPr/>
            <p:nvPr/>
          </p:nvCxnSpPr>
          <p:spPr>
            <a:xfrm>
              <a:off x="6445250" y="1920736"/>
              <a:ext cx="1875790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任意多边形 96">
            <a:extLst>
              <a:ext uri="{FF2B5EF4-FFF2-40B4-BE49-F238E27FC236}">
                <a16:creationId xmlns:a16="http://schemas.microsoft.com/office/drawing/2014/main" id="{4EE07FA7-0A07-7C47-B64B-9403CE24299B}"/>
              </a:ext>
            </a:extLst>
          </p:cNvPr>
          <p:cNvSpPr/>
          <p:nvPr/>
        </p:nvSpPr>
        <p:spPr>
          <a:xfrm rot="10800000">
            <a:off x="6396931" y="1314437"/>
            <a:ext cx="1142800" cy="1142956"/>
          </a:xfrm>
          <a:custGeom>
            <a:avLst/>
            <a:gdLst>
              <a:gd name="connsiteX0" fmla="*/ 914400 w 914400"/>
              <a:gd name="connsiteY0" fmla="*/ 0 h 914400"/>
              <a:gd name="connsiteX1" fmla="*/ 0 w 914400"/>
              <a:gd name="connsiteY1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4400" h="914400">
                <a:moveTo>
                  <a:pt x="914400" y="0"/>
                </a:moveTo>
                <a:lnTo>
                  <a:pt x="0" y="914400"/>
                </a:lnTo>
              </a:path>
            </a:pathLst>
          </a:custGeom>
          <a:noFill/>
          <a:ln w="12700">
            <a:solidFill>
              <a:srgbClr val="261F1C"/>
            </a:solidFill>
            <a:prstDash val="sys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97" name="组合 104">
            <a:extLst>
              <a:ext uri="{FF2B5EF4-FFF2-40B4-BE49-F238E27FC236}">
                <a16:creationId xmlns:a16="http://schemas.microsoft.com/office/drawing/2014/main" id="{BAA05454-422D-1946-B956-82B4AAAA1E18}"/>
              </a:ext>
            </a:extLst>
          </p:cNvPr>
          <p:cNvGrpSpPr/>
          <p:nvPr/>
        </p:nvGrpSpPr>
        <p:grpSpPr>
          <a:xfrm>
            <a:off x="946103" y="5354513"/>
            <a:ext cx="2589459" cy="561140"/>
            <a:chOff x="6422835" y="1920736"/>
            <a:chExt cx="2071645" cy="448990"/>
          </a:xfrm>
        </p:grpSpPr>
        <p:sp>
          <p:nvSpPr>
            <p:cNvPr id="98" name="TextBox 122">
              <a:extLst>
                <a:ext uri="{FF2B5EF4-FFF2-40B4-BE49-F238E27FC236}">
                  <a16:creationId xmlns:a16="http://schemas.microsoft.com/office/drawing/2014/main" id="{3CB437E4-0285-8C45-8F44-D98E98D28B82}"/>
                </a:ext>
              </a:extLst>
            </p:cNvPr>
            <p:cNvSpPr txBox="1"/>
            <p:nvPr/>
          </p:nvSpPr>
          <p:spPr>
            <a:xfrm>
              <a:off x="6422835" y="1938764"/>
              <a:ext cx="2071645" cy="430962"/>
            </a:xfrm>
            <a:prstGeom prst="rect">
              <a:avLst/>
            </a:prstGeom>
            <a:noFill/>
          </p:spPr>
          <p:txBody>
            <a:bodyPr wrap="square" lIns="0" tIns="0" rtlCol="0" anchor="t">
              <a:spAutoFit/>
            </a:bodyPr>
            <a:lstStyle>
              <a:defPPr>
                <a:defRPr lang="zh-CN"/>
              </a:defPPr>
              <a:lvl1pPr defTabSz="1219170">
                <a:spcBef>
                  <a:spcPct val="20000"/>
                </a:spcBef>
                <a:defRPr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ru-RU" sz="1600" b="1" kern="1200" dirty="0">
                  <a:solidFill>
                    <a:schemeClr val="dk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МБДОУ «Детский сад «Колосок» с. </a:t>
              </a:r>
              <a:r>
                <a:rPr lang="ru-RU" sz="1600" b="1" kern="1200" dirty="0" err="1">
                  <a:solidFill>
                    <a:schemeClr val="dk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Скворцово</a:t>
              </a:r>
              <a:endParaRPr lang="ru-RU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0" name="直接连接符 107">
              <a:extLst>
                <a:ext uri="{FF2B5EF4-FFF2-40B4-BE49-F238E27FC236}">
                  <a16:creationId xmlns:a16="http://schemas.microsoft.com/office/drawing/2014/main" id="{05EFA2BB-FEEE-2444-91F2-A765D2D77C70}"/>
                </a:ext>
              </a:extLst>
            </p:cNvPr>
            <p:cNvCxnSpPr/>
            <p:nvPr/>
          </p:nvCxnSpPr>
          <p:spPr>
            <a:xfrm>
              <a:off x="6445250" y="1920736"/>
              <a:ext cx="1875790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任意多边形 108">
            <a:extLst>
              <a:ext uri="{FF2B5EF4-FFF2-40B4-BE49-F238E27FC236}">
                <a16:creationId xmlns:a16="http://schemas.microsoft.com/office/drawing/2014/main" id="{87CAA1BA-83E6-7D40-BE34-419DC8C8AD6A}"/>
              </a:ext>
            </a:extLst>
          </p:cNvPr>
          <p:cNvSpPr/>
          <p:nvPr/>
        </p:nvSpPr>
        <p:spPr>
          <a:xfrm>
            <a:off x="3424159" y="3281760"/>
            <a:ext cx="2185605" cy="2185905"/>
          </a:xfrm>
          <a:custGeom>
            <a:avLst/>
            <a:gdLst>
              <a:gd name="connsiteX0" fmla="*/ 1748790 w 1748790"/>
              <a:gd name="connsiteY0" fmla="*/ 0 h 1748790"/>
              <a:gd name="connsiteX1" fmla="*/ 0 w 1748790"/>
              <a:gd name="connsiteY1" fmla="*/ 1748790 h 174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48790" h="1748790">
                <a:moveTo>
                  <a:pt x="1748790" y="0"/>
                </a:moveTo>
                <a:lnTo>
                  <a:pt x="0" y="1748790"/>
                </a:lnTo>
              </a:path>
            </a:pathLst>
          </a:custGeom>
          <a:noFill/>
          <a:ln w="12700">
            <a:solidFill>
              <a:srgbClr val="261F1C"/>
            </a:solidFill>
            <a:prstDash val="sys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102" name="组合 109">
            <a:extLst>
              <a:ext uri="{FF2B5EF4-FFF2-40B4-BE49-F238E27FC236}">
                <a16:creationId xmlns:a16="http://schemas.microsoft.com/office/drawing/2014/main" id="{04463E4C-6947-1443-BFB5-3B4753B4CF37}"/>
              </a:ext>
            </a:extLst>
          </p:cNvPr>
          <p:cNvGrpSpPr/>
          <p:nvPr/>
        </p:nvGrpSpPr>
        <p:grpSpPr>
          <a:xfrm>
            <a:off x="9050124" y="2262838"/>
            <a:ext cx="2365955" cy="594170"/>
            <a:chOff x="6303904" y="1920736"/>
            <a:chExt cx="2071645" cy="550525"/>
          </a:xfrm>
        </p:grpSpPr>
        <p:sp>
          <p:nvSpPr>
            <p:cNvPr id="103" name="TextBox 106">
              <a:extLst>
                <a:ext uri="{FF2B5EF4-FFF2-40B4-BE49-F238E27FC236}">
                  <a16:creationId xmlns:a16="http://schemas.microsoft.com/office/drawing/2014/main" id="{4EA90AB1-23B6-8F4E-80EB-169A42B6BCED}"/>
                </a:ext>
              </a:extLst>
            </p:cNvPr>
            <p:cNvSpPr txBox="1"/>
            <p:nvPr/>
          </p:nvSpPr>
          <p:spPr>
            <a:xfrm>
              <a:off x="6303904" y="1972216"/>
              <a:ext cx="2071645" cy="499045"/>
            </a:xfrm>
            <a:prstGeom prst="rect">
              <a:avLst/>
            </a:prstGeom>
            <a:noFill/>
          </p:spPr>
          <p:txBody>
            <a:bodyPr wrap="square" lIns="0" tIns="0" rtlCol="0" anchor="t">
              <a:spAutoFit/>
            </a:bodyPr>
            <a:lstStyle>
              <a:defPPr>
                <a:defRPr lang="zh-CN"/>
              </a:defPPr>
              <a:lvl1pPr defTabSz="1219170">
                <a:spcBef>
                  <a:spcPct val="20000"/>
                </a:spcBef>
                <a:defRPr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b="1" kern="1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МБОУ «Гвардейская школа № 1»</a:t>
              </a:r>
            </a:p>
          </p:txBody>
        </p:sp>
        <p:cxnSp>
          <p:nvCxnSpPr>
            <p:cNvPr id="105" name="直接连接符 112">
              <a:extLst>
                <a:ext uri="{FF2B5EF4-FFF2-40B4-BE49-F238E27FC236}">
                  <a16:creationId xmlns:a16="http://schemas.microsoft.com/office/drawing/2014/main" id="{FB515C4B-AA06-DE4D-8233-FE1DBE98CEF7}"/>
                </a:ext>
              </a:extLst>
            </p:cNvPr>
            <p:cNvCxnSpPr/>
            <p:nvPr/>
          </p:nvCxnSpPr>
          <p:spPr>
            <a:xfrm>
              <a:off x="6445250" y="1920736"/>
              <a:ext cx="1875790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任意多边形 113">
            <a:extLst>
              <a:ext uri="{FF2B5EF4-FFF2-40B4-BE49-F238E27FC236}">
                <a16:creationId xmlns:a16="http://schemas.microsoft.com/office/drawing/2014/main" id="{57E760DC-48EC-7242-887F-E88D6942F220}"/>
              </a:ext>
            </a:extLst>
          </p:cNvPr>
          <p:cNvSpPr/>
          <p:nvPr/>
        </p:nvSpPr>
        <p:spPr>
          <a:xfrm rot="1462950">
            <a:off x="7240404" y="2375722"/>
            <a:ext cx="1632572" cy="1650936"/>
          </a:xfrm>
          <a:custGeom>
            <a:avLst/>
            <a:gdLst>
              <a:gd name="connsiteX0" fmla="*/ 0 w 1306285"/>
              <a:gd name="connsiteY0" fmla="*/ 1320800 h 1320800"/>
              <a:gd name="connsiteX1" fmla="*/ 43542 w 1306285"/>
              <a:gd name="connsiteY1" fmla="*/ 1277257 h 1320800"/>
              <a:gd name="connsiteX2" fmla="*/ 1306285 w 1306285"/>
              <a:gd name="connsiteY2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6285" h="1320800">
                <a:moveTo>
                  <a:pt x="0" y="1320800"/>
                </a:moveTo>
                <a:lnTo>
                  <a:pt x="43542" y="1277257"/>
                </a:lnTo>
                <a:lnTo>
                  <a:pt x="1306285" y="0"/>
                </a:lnTo>
              </a:path>
            </a:pathLst>
          </a:custGeom>
          <a:solidFill>
            <a:srgbClr val="261F1C"/>
          </a:solidFill>
          <a:ln w="12700">
            <a:solidFill>
              <a:srgbClr val="261F1C"/>
            </a:solidFill>
            <a:prstDash val="sys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2" name="Freeform 9">
            <a:extLst>
              <a:ext uri="{FF2B5EF4-FFF2-40B4-BE49-F238E27FC236}">
                <a16:creationId xmlns:a16="http://schemas.microsoft.com/office/drawing/2014/main" id="{B17F6B46-8F81-43B4-A429-BFDF6D1429B6}"/>
              </a:ext>
            </a:extLst>
          </p:cNvPr>
          <p:cNvSpPr>
            <a:spLocks/>
          </p:cNvSpPr>
          <p:nvPr/>
        </p:nvSpPr>
        <p:spPr bwMode="auto">
          <a:xfrm rot="10800000">
            <a:off x="3707519" y="1280337"/>
            <a:ext cx="4035624" cy="3978469"/>
          </a:xfrm>
          <a:custGeom>
            <a:avLst/>
            <a:gdLst>
              <a:gd name="T0" fmla="*/ 0 w 986"/>
              <a:gd name="T1" fmla="*/ 817 h 986"/>
              <a:gd name="T2" fmla="*/ 75 w 986"/>
              <a:gd name="T3" fmla="*/ 741 h 986"/>
              <a:gd name="T4" fmla="*/ 741 w 986"/>
              <a:gd name="T5" fmla="*/ 741 h 986"/>
              <a:gd name="T6" fmla="*/ 741 w 986"/>
              <a:gd name="T7" fmla="*/ 75 h 986"/>
              <a:gd name="T8" fmla="*/ 817 w 986"/>
              <a:gd name="T9" fmla="*/ 0 h 986"/>
              <a:gd name="T10" fmla="*/ 986 w 986"/>
              <a:gd name="T11" fmla="*/ 408 h 986"/>
              <a:gd name="T12" fmla="*/ 817 w 986"/>
              <a:gd name="T13" fmla="*/ 817 h 986"/>
              <a:gd name="T14" fmla="*/ 408 w 986"/>
              <a:gd name="T15" fmla="*/ 986 h 986"/>
              <a:gd name="T16" fmla="*/ 0 w 986"/>
              <a:gd name="T17" fmla="*/ 817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86" h="986">
                <a:moveTo>
                  <a:pt x="0" y="817"/>
                </a:moveTo>
                <a:cubicBezTo>
                  <a:pt x="75" y="741"/>
                  <a:pt x="75" y="741"/>
                  <a:pt x="75" y="741"/>
                </a:cubicBezTo>
                <a:cubicBezTo>
                  <a:pt x="259" y="925"/>
                  <a:pt x="558" y="925"/>
                  <a:pt x="741" y="741"/>
                </a:cubicBezTo>
                <a:cubicBezTo>
                  <a:pt x="925" y="558"/>
                  <a:pt x="925" y="259"/>
                  <a:pt x="741" y="75"/>
                </a:cubicBezTo>
                <a:cubicBezTo>
                  <a:pt x="817" y="0"/>
                  <a:pt x="817" y="0"/>
                  <a:pt x="817" y="0"/>
                </a:cubicBezTo>
                <a:cubicBezTo>
                  <a:pt x="926" y="109"/>
                  <a:pt x="986" y="254"/>
                  <a:pt x="986" y="408"/>
                </a:cubicBezTo>
                <a:cubicBezTo>
                  <a:pt x="986" y="563"/>
                  <a:pt x="926" y="708"/>
                  <a:pt x="817" y="817"/>
                </a:cubicBezTo>
                <a:cubicBezTo>
                  <a:pt x="708" y="926"/>
                  <a:pt x="563" y="986"/>
                  <a:pt x="408" y="986"/>
                </a:cubicBezTo>
                <a:cubicBezTo>
                  <a:pt x="254" y="986"/>
                  <a:pt x="109" y="926"/>
                  <a:pt x="0" y="817"/>
                </a:cubicBezTo>
                <a:close/>
              </a:path>
            </a:pathLst>
          </a:custGeom>
          <a:solidFill>
            <a:srgbClr val="1ECC9E"/>
          </a:solidFill>
          <a:ln>
            <a:noFill/>
          </a:ln>
        </p:spPr>
        <p:txBody>
          <a:bodyPr vert="horz" wrap="square" lIns="121883" tIns="60941" rIns="121883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5F0512-E505-463D-BF92-9F740412D51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954" y="3415139"/>
            <a:ext cx="1593330" cy="799235"/>
          </a:xfrm>
          <a:prstGeom prst="rect">
            <a:avLst/>
          </a:prstGeom>
        </p:spPr>
      </p:pic>
      <p:grpSp>
        <p:nvGrpSpPr>
          <p:cNvPr id="56" name="组合 92">
            <a:extLst>
              <a:ext uri="{FF2B5EF4-FFF2-40B4-BE49-F238E27FC236}">
                <a16:creationId xmlns:a16="http://schemas.microsoft.com/office/drawing/2014/main" id="{3B2CFE59-2C5D-46FF-AF4E-03AAAC48FEB2}"/>
              </a:ext>
            </a:extLst>
          </p:cNvPr>
          <p:cNvGrpSpPr/>
          <p:nvPr/>
        </p:nvGrpSpPr>
        <p:grpSpPr>
          <a:xfrm>
            <a:off x="7727579" y="568236"/>
            <a:ext cx="2326999" cy="1197538"/>
            <a:chOff x="6294364" y="1917863"/>
            <a:chExt cx="2210193" cy="989635"/>
          </a:xfrm>
        </p:grpSpPr>
        <p:sp>
          <p:nvSpPr>
            <p:cNvPr id="57" name="TextBox 126">
              <a:extLst>
                <a:ext uri="{FF2B5EF4-FFF2-40B4-BE49-F238E27FC236}">
                  <a16:creationId xmlns:a16="http://schemas.microsoft.com/office/drawing/2014/main" id="{72E3CB93-79BD-4E91-8740-C34EA07E0815}"/>
                </a:ext>
              </a:extLst>
            </p:cNvPr>
            <p:cNvSpPr txBox="1"/>
            <p:nvPr/>
          </p:nvSpPr>
          <p:spPr>
            <a:xfrm>
              <a:off x="6432912" y="2055447"/>
              <a:ext cx="2071645" cy="852051"/>
            </a:xfrm>
            <a:prstGeom prst="rect">
              <a:avLst/>
            </a:prstGeom>
            <a:noFill/>
          </p:spPr>
          <p:txBody>
            <a:bodyPr wrap="square" lIns="0" tIns="0" rtlCol="0" anchor="t">
              <a:spAutoFit/>
            </a:bodyPr>
            <a:lstStyle>
              <a:defPPr>
                <a:defRPr lang="zh-CN"/>
              </a:defPPr>
              <a:lvl1pPr defTabSz="1219170">
                <a:spcBef>
                  <a:spcPct val="20000"/>
                </a:spcBef>
                <a:defRPr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ru-RU" sz="1600" b="1" kern="1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ГБПОУ РК «Симферопольский политехнический колледж»</a:t>
              </a:r>
            </a:p>
          </p:txBody>
        </p:sp>
        <p:cxnSp>
          <p:nvCxnSpPr>
            <p:cNvPr id="58" name="直接连接符 95">
              <a:extLst>
                <a:ext uri="{FF2B5EF4-FFF2-40B4-BE49-F238E27FC236}">
                  <a16:creationId xmlns:a16="http://schemas.microsoft.com/office/drawing/2014/main" id="{FDE1F60A-8765-4C2D-A2C5-F067D0D60319}"/>
                </a:ext>
              </a:extLst>
            </p:cNvPr>
            <p:cNvCxnSpPr/>
            <p:nvPr/>
          </p:nvCxnSpPr>
          <p:spPr>
            <a:xfrm>
              <a:off x="6294364" y="1917863"/>
              <a:ext cx="1875790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组合 57">
            <a:extLst>
              <a:ext uri="{FF2B5EF4-FFF2-40B4-BE49-F238E27FC236}">
                <a16:creationId xmlns:a16="http://schemas.microsoft.com/office/drawing/2014/main" id="{9A2F2314-08B7-4236-8C15-C6344F2F3000}"/>
              </a:ext>
            </a:extLst>
          </p:cNvPr>
          <p:cNvGrpSpPr/>
          <p:nvPr/>
        </p:nvGrpSpPr>
        <p:grpSpPr>
          <a:xfrm>
            <a:off x="8373209" y="5159362"/>
            <a:ext cx="2592777" cy="947832"/>
            <a:chOff x="6445250" y="1920736"/>
            <a:chExt cx="2074302" cy="758398"/>
          </a:xfrm>
        </p:grpSpPr>
        <p:sp>
          <p:nvSpPr>
            <p:cNvPr id="60" name="TextBox 110">
              <a:extLst>
                <a:ext uri="{FF2B5EF4-FFF2-40B4-BE49-F238E27FC236}">
                  <a16:creationId xmlns:a16="http://schemas.microsoft.com/office/drawing/2014/main" id="{3FC5D04A-E399-456E-8B23-A25E75A5A4CD}"/>
                </a:ext>
              </a:extLst>
            </p:cNvPr>
            <p:cNvSpPr txBox="1"/>
            <p:nvPr/>
          </p:nvSpPr>
          <p:spPr>
            <a:xfrm>
              <a:off x="6447907" y="2051160"/>
              <a:ext cx="2071645" cy="627974"/>
            </a:xfrm>
            <a:prstGeom prst="rect">
              <a:avLst/>
            </a:prstGeom>
            <a:noFill/>
          </p:spPr>
          <p:txBody>
            <a:bodyPr wrap="square" lIns="0" tIns="0" rtlCol="0" anchor="t">
              <a:spAutoFit/>
            </a:bodyPr>
            <a:lstStyle>
              <a:defPPr>
                <a:defRPr lang="zh-CN"/>
              </a:defPPr>
              <a:lvl1pPr defTabSz="1219170">
                <a:spcBef>
                  <a:spcPct val="20000"/>
                </a:spcBef>
                <a:defRPr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ru-RU" sz="16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ФГАОУ ВО «Крымский федеральный университет имени В.И. Вернадского»</a:t>
              </a:r>
              <a:endParaRPr lang="ru-RU" sz="16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cxnSp>
          <p:nvCxnSpPr>
            <p:cNvPr id="61" name="直接连接符 87">
              <a:extLst>
                <a:ext uri="{FF2B5EF4-FFF2-40B4-BE49-F238E27FC236}">
                  <a16:creationId xmlns:a16="http://schemas.microsoft.com/office/drawing/2014/main" id="{3D367195-6A10-4827-8AE0-B815A9C01F1C}"/>
                </a:ext>
              </a:extLst>
            </p:cNvPr>
            <p:cNvCxnSpPr/>
            <p:nvPr/>
          </p:nvCxnSpPr>
          <p:spPr>
            <a:xfrm>
              <a:off x="6445250" y="1920736"/>
              <a:ext cx="1875790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任意多边形 88">
            <a:extLst>
              <a:ext uri="{FF2B5EF4-FFF2-40B4-BE49-F238E27FC236}">
                <a16:creationId xmlns:a16="http://schemas.microsoft.com/office/drawing/2014/main" id="{D9D13CFA-8769-44BC-9F65-E4FCAB7737C4}"/>
              </a:ext>
            </a:extLst>
          </p:cNvPr>
          <p:cNvSpPr/>
          <p:nvPr/>
        </p:nvSpPr>
        <p:spPr>
          <a:xfrm rot="13726927">
            <a:off x="3832532" y="1569757"/>
            <a:ext cx="685743" cy="773874"/>
          </a:xfrm>
          <a:custGeom>
            <a:avLst/>
            <a:gdLst>
              <a:gd name="connsiteX0" fmla="*/ 0 w 1306285"/>
              <a:gd name="connsiteY0" fmla="*/ 1320800 h 1320800"/>
              <a:gd name="connsiteX1" fmla="*/ 43542 w 1306285"/>
              <a:gd name="connsiteY1" fmla="*/ 1277257 h 1320800"/>
              <a:gd name="connsiteX2" fmla="*/ 1306285 w 1306285"/>
              <a:gd name="connsiteY2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6285" h="1320800">
                <a:moveTo>
                  <a:pt x="0" y="1320800"/>
                </a:moveTo>
                <a:lnTo>
                  <a:pt x="43542" y="1277257"/>
                </a:lnTo>
                <a:lnTo>
                  <a:pt x="1306285" y="0"/>
                </a:lnTo>
              </a:path>
            </a:pathLst>
          </a:custGeom>
          <a:noFill/>
          <a:ln w="12700">
            <a:solidFill>
              <a:srgbClr val="261F1C"/>
            </a:solidFill>
            <a:prstDash val="sys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zh-CN" altLang="en-US" sz="2399" dirty="0">
              <a:solidFill>
                <a:srgbClr val="261F1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208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9" grpId="0" animBg="1"/>
      <p:bldP spid="101" grpId="0" animBg="1"/>
      <p:bldP spid="106" grpId="0" animBg="1"/>
      <p:bldP spid="6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17">
            <a:extLst>
              <a:ext uri="{FF2B5EF4-FFF2-40B4-BE49-F238E27FC236}">
                <a16:creationId xmlns:a16="http://schemas.microsoft.com/office/drawing/2014/main" id="{82F21C21-95E0-4134-8ACE-B339A85C70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6979359"/>
              </p:ext>
            </p:extLst>
          </p:nvPr>
        </p:nvGraphicFramePr>
        <p:xfrm>
          <a:off x="156839" y="53453"/>
          <a:ext cx="11878322" cy="6804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4097">
                  <a:extLst>
                    <a:ext uri="{9D8B030D-6E8A-4147-A177-3AD203B41FA5}">
                      <a16:colId xmlns:a16="http://schemas.microsoft.com/office/drawing/2014/main" val="2534126421"/>
                    </a:ext>
                  </a:extLst>
                </a:gridCol>
                <a:gridCol w="967569">
                  <a:extLst>
                    <a:ext uri="{9D8B030D-6E8A-4147-A177-3AD203B41FA5}">
                      <a16:colId xmlns:a16="http://schemas.microsoft.com/office/drawing/2014/main" val="3480015258"/>
                    </a:ext>
                  </a:extLst>
                </a:gridCol>
                <a:gridCol w="1094282">
                  <a:extLst>
                    <a:ext uri="{9D8B030D-6E8A-4147-A177-3AD203B41FA5}">
                      <a16:colId xmlns:a16="http://schemas.microsoft.com/office/drawing/2014/main" val="3440488235"/>
                    </a:ext>
                  </a:extLst>
                </a:gridCol>
                <a:gridCol w="1094282">
                  <a:extLst>
                    <a:ext uri="{9D8B030D-6E8A-4147-A177-3AD203B41FA5}">
                      <a16:colId xmlns:a16="http://schemas.microsoft.com/office/drawing/2014/main" val="4178320225"/>
                    </a:ext>
                  </a:extLst>
                </a:gridCol>
                <a:gridCol w="5666282">
                  <a:extLst>
                    <a:ext uri="{9D8B030D-6E8A-4147-A177-3AD203B41FA5}">
                      <a16:colId xmlns:a16="http://schemas.microsoft.com/office/drawing/2014/main" val="550645289"/>
                    </a:ext>
                  </a:extLst>
                </a:gridCol>
                <a:gridCol w="1901810">
                  <a:extLst>
                    <a:ext uri="{9D8B030D-6E8A-4147-A177-3AD203B41FA5}">
                      <a16:colId xmlns:a16="http://schemas.microsoft.com/office/drawing/2014/main" val="2640501813"/>
                    </a:ext>
                  </a:extLst>
                </a:gridCol>
              </a:tblGrid>
              <a:tr h="1653744">
                <a:tc>
                  <a:txBody>
                    <a:bodyPr/>
                    <a:lstStyle/>
                    <a:p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МБДОУ «Детский сад «Колосок» с. </a:t>
                      </a:r>
                      <a:r>
                        <a:rPr lang="ru-RU" sz="1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Скворцово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МБОУ «Гвардейская школа № 1» 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ГБПОУ РК «Симферопольский политехнический колледж»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ФГБОУ ВО «Крымский федеральный университет имени В.И. Вернадского»</a:t>
                      </a:r>
                    </a:p>
                    <a:p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ГБОУ ВО РК «Крымский инженерно-педагогический </a:t>
                      </a:r>
                    </a:p>
                    <a:p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университет имени </a:t>
                      </a:r>
                      <a:r>
                        <a:rPr lang="ru-RU" sz="1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Февзи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Якубова» </a:t>
                      </a:r>
                    </a:p>
                    <a:p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Крымский агропромышленный комплекс «СКВОРЦОВО»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0837616"/>
                  </a:ext>
                </a:extLst>
              </a:tr>
              <a:tr h="6835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МБДОУ «Детский сад «Колосок» с. </a:t>
                      </a:r>
                      <a:r>
                        <a:rPr lang="ru-RU" sz="1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Скворцово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3C5E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kern="1200" dirty="0">
                        <a:solidFill>
                          <a:schemeClr val="dk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kern="1200" dirty="0">
                        <a:solidFill>
                          <a:schemeClr val="dk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789324"/>
                  </a:ext>
                </a:extLst>
              </a:tr>
              <a:tr h="4675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МБОУ «Гвардейская школа № 1» 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Всекрымский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конкурс «Уютный класс» 2023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695256"/>
                  </a:ext>
                </a:extLst>
              </a:tr>
              <a:tr h="22687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ГБПОУ РК «Симферопольский политехнический колледж»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highlight>
                          <a:srgbClr val="FF0000"/>
                        </a:highligh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марта 2023 года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Открытая региональная научно-практическая конференция «Студенческие научные исследования в современных реалиях Крыма» КФУ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февраля 2023 года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профориентационное мероприятие Института «Агротехнологическая академия» ФГАОУ ВО «КФУ им. В.И. Вернадского»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18.11.2022 г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экскурсия в  Институт «Агротехнологическая академия» КФУ им. В.И. Вернадского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апреля 2023 года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круглый стол «Определение общего вектора развития СПО с учётом особенностей реального рынка труда»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 ноября 2022 г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мастер-класс от кафедры электромеханики и сварки на тему «Технологии лазерной обработки материалов»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731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484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876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C35497-5817-4DB8-9CFC-BA8DD6BB16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53" t="13203" r="11495" b="5209"/>
          <a:stretch/>
        </p:blipFill>
        <p:spPr>
          <a:xfrm>
            <a:off x="314792" y="1440491"/>
            <a:ext cx="6312665" cy="38224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3637DD-A6DF-484F-ADEA-62A017EB07B3}"/>
              </a:ext>
            </a:extLst>
          </p:cNvPr>
          <p:cNvSpPr txBox="1"/>
          <p:nvPr/>
        </p:nvSpPr>
        <p:spPr>
          <a:xfrm>
            <a:off x="1903750" y="668499"/>
            <a:ext cx="10148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273F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Освещение реализации проекта в СМИ и социальных сетях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021E1E-3C86-41F6-AE58-7DA04696FD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87" t="20990" r="11475" b="5333"/>
          <a:stretch/>
        </p:blipFill>
        <p:spPr>
          <a:xfrm>
            <a:off x="5576341" y="3044438"/>
            <a:ext cx="6312665" cy="345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342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477" y="439526"/>
            <a:ext cx="9812502" cy="139283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Раздел «Проект по непрерывной профориентации обучающихся «Шаги к профессии»</a:t>
            </a:r>
            <a:endParaRPr lang="en-UA" sz="32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671A4CD-310A-794A-8ECE-50D538BD7646}"/>
              </a:ext>
            </a:extLst>
          </p:cNvPr>
          <p:cNvGrpSpPr/>
          <p:nvPr/>
        </p:nvGrpSpPr>
        <p:grpSpPr>
          <a:xfrm>
            <a:off x="1355717" y="1822753"/>
            <a:ext cx="1049867" cy="1049867"/>
            <a:chOff x="1016000" y="1689100"/>
            <a:chExt cx="787400" cy="7874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C1B06D1-9D27-414C-BECF-B02CC58E3BDC}"/>
                </a:ext>
              </a:extLst>
            </p:cNvPr>
            <p:cNvGrpSpPr/>
            <p:nvPr/>
          </p:nvGrpSpPr>
          <p:grpSpPr>
            <a:xfrm>
              <a:off x="1016000" y="1689100"/>
              <a:ext cx="787400" cy="787400"/>
              <a:chOff x="4343400" y="1854885"/>
              <a:chExt cx="457200" cy="4572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019DD0E3-D548-E14F-B423-C017ED644577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07AB0B8D-8596-A546-9F1A-D41182FA0740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3903C33-7E4C-484D-8F83-794FC00C9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7654" y="1960311"/>
              <a:ext cx="284092" cy="244978"/>
            </a:xfrm>
            <a:custGeom>
              <a:avLst/>
              <a:gdLst/>
              <a:ahLst/>
              <a:cxnLst>
                <a:cxn ang="0">
                  <a:pos x="64" y="51"/>
                </a:cxn>
                <a:cxn ang="0">
                  <a:pos x="60" y="55"/>
                </a:cxn>
                <a:cxn ang="0">
                  <a:pos x="49" y="55"/>
                </a:cxn>
                <a:cxn ang="0">
                  <a:pos x="45" y="51"/>
                </a:cxn>
                <a:cxn ang="0">
                  <a:pos x="45" y="40"/>
                </a:cxn>
                <a:cxn ang="0">
                  <a:pos x="49" y="36"/>
                </a:cxn>
                <a:cxn ang="0">
                  <a:pos x="52" y="36"/>
                </a:cxn>
                <a:cxn ang="0">
                  <a:pos x="52" y="30"/>
                </a:cxn>
                <a:cxn ang="0">
                  <a:pos x="34" y="30"/>
                </a:cxn>
                <a:cxn ang="0">
                  <a:pos x="34" y="36"/>
                </a:cxn>
                <a:cxn ang="0">
                  <a:pos x="37" y="36"/>
                </a:cxn>
                <a:cxn ang="0">
                  <a:pos x="41" y="40"/>
                </a:cxn>
                <a:cxn ang="0">
                  <a:pos x="41" y="51"/>
                </a:cxn>
                <a:cxn ang="0">
                  <a:pos x="37" y="55"/>
                </a:cxn>
                <a:cxn ang="0">
                  <a:pos x="26" y="55"/>
                </a:cxn>
                <a:cxn ang="0">
                  <a:pos x="23" y="51"/>
                </a:cxn>
                <a:cxn ang="0">
                  <a:pos x="23" y="40"/>
                </a:cxn>
                <a:cxn ang="0">
                  <a:pos x="26" y="36"/>
                </a:cxn>
                <a:cxn ang="0">
                  <a:pos x="29" y="36"/>
                </a:cxn>
                <a:cxn ang="0">
                  <a:pos x="29" y="30"/>
                </a:cxn>
                <a:cxn ang="0">
                  <a:pos x="11" y="30"/>
                </a:cxn>
                <a:cxn ang="0">
                  <a:pos x="11" y="36"/>
                </a:cxn>
                <a:cxn ang="0">
                  <a:pos x="15" y="36"/>
                </a:cxn>
                <a:cxn ang="0">
                  <a:pos x="18" y="40"/>
                </a:cxn>
                <a:cxn ang="0">
                  <a:pos x="18" y="51"/>
                </a:cxn>
                <a:cxn ang="0">
                  <a:pos x="15" y="55"/>
                </a:cxn>
                <a:cxn ang="0">
                  <a:pos x="3" y="55"/>
                </a:cxn>
                <a:cxn ang="0">
                  <a:pos x="0" y="51"/>
                </a:cxn>
                <a:cxn ang="0">
                  <a:pos x="0" y="40"/>
                </a:cxn>
                <a:cxn ang="0">
                  <a:pos x="3" y="36"/>
                </a:cxn>
                <a:cxn ang="0">
                  <a:pos x="7" y="36"/>
                </a:cxn>
                <a:cxn ang="0">
                  <a:pos x="7" y="30"/>
                </a:cxn>
                <a:cxn ang="0">
                  <a:pos x="11" y="25"/>
                </a:cxn>
                <a:cxn ang="0">
                  <a:pos x="29" y="25"/>
                </a:cxn>
                <a:cxn ang="0">
                  <a:pos x="29" y="18"/>
                </a:cxn>
                <a:cxn ang="0">
                  <a:pos x="26" y="18"/>
                </a:cxn>
                <a:cxn ang="0">
                  <a:pos x="23" y="15"/>
                </a:cxn>
                <a:cxn ang="0">
                  <a:pos x="23" y="3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41" y="3"/>
                </a:cxn>
                <a:cxn ang="0">
                  <a:pos x="41" y="15"/>
                </a:cxn>
                <a:cxn ang="0">
                  <a:pos x="37" y="18"/>
                </a:cxn>
                <a:cxn ang="0">
                  <a:pos x="34" y="18"/>
                </a:cxn>
                <a:cxn ang="0">
                  <a:pos x="34" y="25"/>
                </a:cxn>
                <a:cxn ang="0">
                  <a:pos x="52" y="25"/>
                </a:cxn>
                <a:cxn ang="0">
                  <a:pos x="57" y="30"/>
                </a:cxn>
                <a:cxn ang="0">
                  <a:pos x="57" y="36"/>
                </a:cxn>
                <a:cxn ang="0">
                  <a:pos x="60" y="36"/>
                </a:cxn>
                <a:cxn ang="0">
                  <a:pos x="64" y="40"/>
                </a:cxn>
                <a:cxn ang="0">
                  <a:pos x="64" y="51"/>
                </a:cxn>
              </a:cxnLst>
              <a:rect l="0" t="0" r="r" b="b"/>
              <a:pathLst>
                <a:path w="64" h="55">
                  <a:moveTo>
                    <a:pt x="64" y="51"/>
                  </a:moveTo>
                  <a:cubicBezTo>
                    <a:pt x="64" y="53"/>
                    <a:pt x="62" y="55"/>
                    <a:pt x="60" y="55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7" y="55"/>
                    <a:pt x="45" y="53"/>
                    <a:pt x="45" y="51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45" y="38"/>
                    <a:pt x="47" y="36"/>
                    <a:pt x="49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9" y="36"/>
                    <a:pt x="41" y="38"/>
                    <a:pt x="41" y="40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3"/>
                    <a:pt x="39" y="55"/>
                    <a:pt x="37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4" y="55"/>
                    <a:pt x="23" y="53"/>
                    <a:pt x="23" y="51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38"/>
                    <a:pt x="24" y="36"/>
                    <a:pt x="26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7" y="36"/>
                    <a:pt x="18" y="38"/>
                    <a:pt x="18" y="40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3"/>
                    <a:pt x="17" y="55"/>
                    <a:pt x="15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1" y="55"/>
                    <a:pt x="0" y="53"/>
                    <a:pt x="0" y="51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38"/>
                    <a:pt x="1" y="36"/>
                    <a:pt x="3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27"/>
                    <a:pt x="9" y="25"/>
                    <a:pt x="11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4" y="18"/>
                    <a:pt x="23" y="17"/>
                    <a:pt x="23" y="15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1"/>
                    <a:pt x="24" y="0"/>
                    <a:pt x="26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9" y="0"/>
                    <a:pt x="41" y="1"/>
                    <a:pt x="41" y="3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17"/>
                    <a:pt x="39" y="18"/>
                    <a:pt x="37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5" y="25"/>
                    <a:pt x="57" y="27"/>
                    <a:pt x="57" y="30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2" y="36"/>
                    <a:pt x="64" y="38"/>
                    <a:pt x="64" y="40"/>
                  </a:cubicBezTo>
                  <a:lnTo>
                    <a:pt x="64" y="5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1680980-D510-A845-B3FC-D53E82094021}"/>
              </a:ext>
            </a:extLst>
          </p:cNvPr>
          <p:cNvSpPr>
            <a:spLocks/>
          </p:cNvSpPr>
          <p:nvPr/>
        </p:nvSpPr>
        <p:spPr bwMode="auto">
          <a:xfrm>
            <a:off x="1107021" y="2847220"/>
            <a:ext cx="1547259" cy="194996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1">
              <a:alpha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2569B6CD-7279-324C-A021-C547CA512538}"/>
              </a:ext>
            </a:extLst>
          </p:cNvPr>
          <p:cNvGrpSpPr/>
          <p:nvPr/>
        </p:nvGrpSpPr>
        <p:grpSpPr>
          <a:xfrm>
            <a:off x="3463392" y="1822753"/>
            <a:ext cx="1049867" cy="1049867"/>
            <a:chOff x="2597150" y="1689100"/>
            <a:chExt cx="787400" cy="787400"/>
          </a:xfrm>
        </p:grpSpPr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E27608FE-8EC0-D347-97FA-58D507E9F943}"/>
                </a:ext>
              </a:extLst>
            </p:cNvPr>
            <p:cNvGrpSpPr/>
            <p:nvPr/>
          </p:nvGrpSpPr>
          <p:grpSpPr>
            <a:xfrm>
              <a:off x="2597150" y="1689100"/>
              <a:ext cx="787400" cy="787400"/>
              <a:chOff x="4343400" y="1854885"/>
              <a:chExt cx="457200" cy="457200"/>
            </a:xfrm>
          </p:grpSpPr>
          <p:sp>
            <p:nvSpPr>
              <p:cNvPr id="15" name="Oval 15">
                <a:extLst>
                  <a:ext uri="{FF2B5EF4-FFF2-40B4-BE49-F238E27FC236}">
                    <a16:creationId xmlns:a16="http://schemas.microsoft.com/office/drawing/2014/main" id="{EAA7841C-7AA8-4243-B3BE-55D29526B254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6" name="Oval 16">
                <a:extLst>
                  <a:ext uri="{FF2B5EF4-FFF2-40B4-BE49-F238E27FC236}">
                    <a16:creationId xmlns:a16="http://schemas.microsoft.com/office/drawing/2014/main" id="{85CD68A4-0C3C-824F-A6FA-AB20F163BD02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8F44946F-7A4F-0643-9CD2-9367F0AE9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775" y="1970605"/>
              <a:ext cx="286150" cy="224390"/>
            </a:xfrm>
            <a:custGeom>
              <a:avLst/>
              <a:gdLst/>
              <a:ahLst/>
              <a:cxnLst>
                <a:cxn ang="0">
                  <a:pos x="45" y="14"/>
                </a:cxn>
                <a:cxn ang="0">
                  <a:pos x="32" y="10"/>
                </a:cxn>
                <a:cxn ang="0">
                  <a:pos x="18" y="14"/>
                </a:cxn>
                <a:cxn ang="0">
                  <a:pos x="0" y="14"/>
                </a:cxn>
                <a:cxn ang="0">
                  <a:pos x="64" y="14"/>
                </a:cxn>
                <a:cxn ang="0">
                  <a:pos x="0" y="15"/>
                </a:cxn>
                <a:cxn ang="0">
                  <a:pos x="18" y="20"/>
                </a:cxn>
                <a:cxn ang="0">
                  <a:pos x="2" y="22"/>
                </a:cxn>
                <a:cxn ang="0">
                  <a:pos x="9" y="35"/>
                </a:cxn>
                <a:cxn ang="0">
                  <a:pos x="1" y="36"/>
                </a:cxn>
                <a:cxn ang="0">
                  <a:pos x="0" y="28"/>
                </a:cxn>
                <a:cxn ang="0">
                  <a:pos x="8" y="27"/>
                </a:cxn>
                <a:cxn ang="0">
                  <a:pos x="9" y="35"/>
                </a:cxn>
                <a:cxn ang="0">
                  <a:pos x="15" y="50"/>
                </a:cxn>
                <a:cxn ang="0">
                  <a:pos x="7" y="49"/>
                </a:cxn>
                <a:cxn ang="0">
                  <a:pos x="8" y="41"/>
                </a:cxn>
                <a:cxn ang="0">
                  <a:pos x="16" y="42"/>
                </a:cxn>
                <a:cxn ang="0">
                  <a:pos x="23" y="35"/>
                </a:cxn>
                <a:cxn ang="0">
                  <a:pos x="15" y="36"/>
                </a:cxn>
                <a:cxn ang="0">
                  <a:pos x="13" y="28"/>
                </a:cxn>
                <a:cxn ang="0">
                  <a:pos x="21" y="27"/>
                </a:cxn>
                <a:cxn ang="0">
                  <a:pos x="23" y="35"/>
                </a:cxn>
                <a:cxn ang="0">
                  <a:pos x="28" y="50"/>
                </a:cxn>
                <a:cxn ang="0">
                  <a:pos x="20" y="49"/>
                </a:cxn>
                <a:cxn ang="0">
                  <a:pos x="21" y="41"/>
                </a:cxn>
                <a:cxn ang="0">
                  <a:pos x="29" y="42"/>
                </a:cxn>
                <a:cxn ang="0">
                  <a:pos x="36" y="35"/>
                </a:cxn>
                <a:cxn ang="0">
                  <a:pos x="28" y="36"/>
                </a:cxn>
                <a:cxn ang="0">
                  <a:pos x="27" y="28"/>
                </a:cxn>
                <a:cxn ang="0">
                  <a:pos x="35" y="27"/>
                </a:cxn>
                <a:cxn ang="0">
                  <a:pos x="36" y="35"/>
                </a:cxn>
                <a:cxn ang="0">
                  <a:pos x="42" y="50"/>
                </a:cxn>
                <a:cxn ang="0">
                  <a:pos x="34" y="49"/>
                </a:cxn>
                <a:cxn ang="0">
                  <a:pos x="35" y="41"/>
                </a:cxn>
                <a:cxn ang="0">
                  <a:pos x="43" y="42"/>
                </a:cxn>
                <a:cxn ang="0">
                  <a:pos x="50" y="35"/>
                </a:cxn>
                <a:cxn ang="0">
                  <a:pos x="42" y="36"/>
                </a:cxn>
                <a:cxn ang="0">
                  <a:pos x="41" y="28"/>
                </a:cxn>
                <a:cxn ang="0">
                  <a:pos x="49" y="27"/>
                </a:cxn>
                <a:cxn ang="0">
                  <a:pos x="50" y="35"/>
                </a:cxn>
                <a:cxn ang="0">
                  <a:pos x="61" y="22"/>
                </a:cxn>
                <a:cxn ang="0">
                  <a:pos x="45" y="20"/>
                </a:cxn>
                <a:cxn ang="0">
                  <a:pos x="64" y="15"/>
                </a:cxn>
                <a:cxn ang="0">
                  <a:pos x="57" y="49"/>
                </a:cxn>
                <a:cxn ang="0">
                  <a:pos x="49" y="50"/>
                </a:cxn>
                <a:cxn ang="0">
                  <a:pos x="48" y="42"/>
                </a:cxn>
                <a:cxn ang="0">
                  <a:pos x="56" y="41"/>
                </a:cxn>
                <a:cxn ang="0">
                  <a:pos x="57" y="49"/>
                </a:cxn>
                <a:cxn ang="0">
                  <a:pos x="63" y="36"/>
                </a:cxn>
                <a:cxn ang="0">
                  <a:pos x="55" y="35"/>
                </a:cxn>
                <a:cxn ang="0">
                  <a:pos x="56" y="27"/>
                </a:cxn>
                <a:cxn ang="0">
                  <a:pos x="64" y="28"/>
                </a:cxn>
              </a:cxnLst>
              <a:rect l="0" t="0" r="r" b="b"/>
              <a:pathLst>
                <a:path w="64" h="50">
                  <a:moveTo>
                    <a:pt x="64" y="14"/>
                  </a:move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2"/>
                    <a:pt x="44" y="10"/>
                    <a:pt x="32" y="10"/>
                  </a:cubicBezTo>
                  <a:cubicBezTo>
                    <a:pt x="19" y="10"/>
                    <a:pt x="18" y="12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1"/>
                    <a:pt x="4" y="0"/>
                    <a:pt x="32" y="0"/>
                  </a:cubicBezTo>
                  <a:cubicBezTo>
                    <a:pt x="59" y="0"/>
                    <a:pt x="64" y="11"/>
                    <a:pt x="64" y="14"/>
                  </a:cubicBezTo>
                  <a:close/>
                  <a:moveTo>
                    <a:pt x="0" y="20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1"/>
                    <a:pt x="17" y="22"/>
                    <a:pt x="16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2"/>
                    <a:pt x="0" y="21"/>
                    <a:pt x="0" y="20"/>
                  </a:cubicBezTo>
                  <a:close/>
                  <a:moveTo>
                    <a:pt x="9" y="35"/>
                  </a:moveTo>
                  <a:cubicBezTo>
                    <a:pt x="9" y="36"/>
                    <a:pt x="8" y="36"/>
                    <a:pt x="8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0" y="36"/>
                    <a:pt x="0" y="36"/>
                    <a:pt x="0" y="35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9" y="27"/>
                    <a:pt x="9" y="28"/>
                  </a:cubicBezTo>
                  <a:lnTo>
                    <a:pt x="9" y="35"/>
                  </a:lnTo>
                  <a:close/>
                  <a:moveTo>
                    <a:pt x="16" y="49"/>
                  </a:moveTo>
                  <a:cubicBezTo>
                    <a:pt x="16" y="49"/>
                    <a:pt x="15" y="50"/>
                    <a:pt x="15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49"/>
                    <a:pt x="7" y="49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1"/>
                    <a:pt x="7" y="41"/>
                    <a:pt x="8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6" y="41"/>
                    <a:pt x="16" y="42"/>
                  </a:cubicBezTo>
                  <a:lnTo>
                    <a:pt x="16" y="49"/>
                  </a:lnTo>
                  <a:close/>
                  <a:moveTo>
                    <a:pt x="23" y="35"/>
                  </a:moveTo>
                  <a:cubicBezTo>
                    <a:pt x="23" y="36"/>
                    <a:pt x="22" y="36"/>
                    <a:pt x="21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4" y="36"/>
                    <a:pt x="13" y="36"/>
                    <a:pt x="13" y="35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7"/>
                    <a:pt x="14" y="27"/>
                    <a:pt x="15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2" y="27"/>
                    <a:pt x="23" y="27"/>
                    <a:pt x="23" y="28"/>
                  </a:cubicBezTo>
                  <a:lnTo>
                    <a:pt x="23" y="35"/>
                  </a:lnTo>
                  <a:close/>
                  <a:moveTo>
                    <a:pt x="29" y="49"/>
                  </a:moveTo>
                  <a:cubicBezTo>
                    <a:pt x="29" y="49"/>
                    <a:pt x="29" y="50"/>
                    <a:pt x="28" y="50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1" y="50"/>
                    <a:pt x="20" y="49"/>
                    <a:pt x="20" y="49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1"/>
                    <a:pt x="21" y="41"/>
                    <a:pt x="21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9" y="41"/>
                    <a:pt x="29" y="41"/>
                    <a:pt x="29" y="42"/>
                  </a:cubicBezTo>
                  <a:lnTo>
                    <a:pt x="29" y="49"/>
                  </a:lnTo>
                  <a:close/>
                  <a:moveTo>
                    <a:pt x="36" y="35"/>
                  </a:moveTo>
                  <a:cubicBezTo>
                    <a:pt x="36" y="36"/>
                    <a:pt x="36" y="36"/>
                    <a:pt x="35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7" y="36"/>
                    <a:pt x="27" y="35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7"/>
                    <a:pt x="28" y="27"/>
                    <a:pt x="28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6" y="27"/>
                    <a:pt x="36" y="27"/>
                    <a:pt x="36" y="28"/>
                  </a:cubicBezTo>
                  <a:lnTo>
                    <a:pt x="36" y="35"/>
                  </a:lnTo>
                  <a:close/>
                  <a:moveTo>
                    <a:pt x="43" y="49"/>
                  </a:moveTo>
                  <a:cubicBezTo>
                    <a:pt x="43" y="49"/>
                    <a:pt x="43" y="50"/>
                    <a:pt x="42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5" y="50"/>
                    <a:pt x="34" y="49"/>
                    <a:pt x="34" y="49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1"/>
                    <a:pt x="35" y="41"/>
                    <a:pt x="35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3" y="41"/>
                    <a:pt x="43" y="41"/>
                    <a:pt x="43" y="42"/>
                  </a:cubicBezTo>
                  <a:lnTo>
                    <a:pt x="43" y="49"/>
                  </a:lnTo>
                  <a:close/>
                  <a:moveTo>
                    <a:pt x="50" y="35"/>
                  </a:moveTo>
                  <a:cubicBezTo>
                    <a:pt x="50" y="36"/>
                    <a:pt x="50" y="36"/>
                    <a:pt x="49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1" y="36"/>
                    <a:pt x="41" y="36"/>
                    <a:pt x="41" y="35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7"/>
                    <a:pt x="41" y="27"/>
                    <a:pt x="42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50" y="27"/>
                    <a:pt x="50" y="27"/>
                    <a:pt x="50" y="28"/>
                  </a:cubicBezTo>
                  <a:lnTo>
                    <a:pt x="50" y="35"/>
                  </a:lnTo>
                  <a:close/>
                  <a:moveTo>
                    <a:pt x="64" y="20"/>
                  </a:moveTo>
                  <a:cubicBezTo>
                    <a:pt x="64" y="21"/>
                    <a:pt x="63" y="22"/>
                    <a:pt x="61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6" y="22"/>
                    <a:pt x="45" y="21"/>
                    <a:pt x="45" y="20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64" y="15"/>
                    <a:pt x="64" y="15"/>
                    <a:pt x="64" y="15"/>
                  </a:cubicBezTo>
                  <a:lnTo>
                    <a:pt x="64" y="20"/>
                  </a:lnTo>
                  <a:close/>
                  <a:moveTo>
                    <a:pt x="57" y="49"/>
                  </a:moveTo>
                  <a:cubicBezTo>
                    <a:pt x="57" y="49"/>
                    <a:pt x="56" y="50"/>
                    <a:pt x="56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8" y="50"/>
                    <a:pt x="48" y="49"/>
                    <a:pt x="48" y="49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1"/>
                    <a:pt x="48" y="41"/>
                    <a:pt x="49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6" y="41"/>
                    <a:pt x="57" y="41"/>
                    <a:pt x="57" y="42"/>
                  </a:cubicBezTo>
                  <a:lnTo>
                    <a:pt x="57" y="49"/>
                  </a:lnTo>
                  <a:close/>
                  <a:moveTo>
                    <a:pt x="64" y="35"/>
                  </a:moveTo>
                  <a:cubicBezTo>
                    <a:pt x="64" y="36"/>
                    <a:pt x="63" y="36"/>
                    <a:pt x="63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5" y="36"/>
                    <a:pt x="55" y="36"/>
                    <a:pt x="55" y="35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7"/>
                    <a:pt x="55" y="27"/>
                    <a:pt x="56" y="27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3" y="27"/>
                    <a:pt x="64" y="27"/>
                    <a:pt x="64" y="28"/>
                  </a:cubicBezTo>
                  <a:lnTo>
                    <a:pt x="64" y="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8" name="Freeform: Shape 18">
            <a:extLst>
              <a:ext uri="{FF2B5EF4-FFF2-40B4-BE49-F238E27FC236}">
                <a16:creationId xmlns:a16="http://schemas.microsoft.com/office/drawing/2014/main" id="{8A785149-2749-5641-A210-DDE343C720A9}"/>
              </a:ext>
            </a:extLst>
          </p:cNvPr>
          <p:cNvSpPr>
            <a:spLocks/>
          </p:cNvSpPr>
          <p:nvPr/>
        </p:nvSpPr>
        <p:spPr bwMode="auto">
          <a:xfrm>
            <a:off x="3214696" y="2847220"/>
            <a:ext cx="1547259" cy="194996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dirty="0">
              <a:cs typeface="+mn-ea"/>
              <a:sym typeface="+mn-lt"/>
            </a:endParaRPr>
          </a:p>
        </p:txBody>
      </p:sp>
      <p:grpSp>
        <p:nvGrpSpPr>
          <p:cNvPr id="20" name="Group 21">
            <a:extLst>
              <a:ext uri="{FF2B5EF4-FFF2-40B4-BE49-F238E27FC236}">
                <a16:creationId xmlns:a16="http://schemas.microsoft.com/office/drawing/2014/main" id="{B0FBDEA9-9723-5946-8C32-D2266FA37501}"/>
              </a:ext>
            </a:extLst>
          </p:cNvPr>
          <p:cNvGrpSpPr/>
          <p:nvPr/>
        </p:nvGrpSpPr>
        <p:grpSpPr>
          <a:xfrm>
            <a:off x="5571067" y="1822753"/>
            <a:ext cx="1049867" cy="1049867"/>
            <a:chOff x="4178300" y="1689100"/>
            <a:chExt cx="787400" cy="787400"/>
          </a:xfrm>
        </p:grpSpPr>
        <p:grpSp>
          <p:nvGrpSpPr>
            <p:cNvPr id="21" name="Group 22">
              <a:extLst>
                <a:ext uri="{FF2B5EF4-FFF2-40B4-BE49-F238E27FC236}">
                  <a16:creationId xmlns:a16="http://schemas.microsoft.com/office/drawing/2014/main" id="{AE067047-17ED-0042-B3CD-4755C1B36047}"/>
                </a:ext>
              </a:extLst>
            </p:cNvPr>
            <p:cNvGrpSpPr/>
            <p:nvPr/>
          </p:nvGrpSpPr>
          <p:grpSpPr>
            <a:xfrm>
              <a:off x="4178300" y="1689100"/>
              <a:ext cx="787400" cy="787400"/>
              <a:chOff x="4343400" y="1854885"/>
              <a:chExt cx="457200" cy="457200"/>
            </a:xfrm>
          </p:grpSpPr>
          <p:sp>
            <p:nvSpPr>
              <p:cNvPr id="23" name="Oval 24">
                <a:extLst>
                  <a:ext uri="{FF2B5EF4-FFF2-40B4-BE49-F238E27FC236}">
                    <a16:creationId xmlns:a16="http://schemas.microsoft.com/office/drawing/2014/main" id="{4A2A5270-29A5-2D4C-A1D7-1C41B419E977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4" name="Oval 25">
                <a:extLst>
                  <a:ext uri="{FF2B5EF4-FFF2-40B4-BE49-F238E27FC236}">
                    <a16:creationId xmlns:a16="http://schemas.microsoft.com/office/drawing/2014/main" id="{4D0E82FC-FDAA-5D4B-8E33-4F761C2A0DE1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22" name="Freeform: Shape 23">
              <a:extLst>
                <a:ext uri="{FF2B5EF4-FFF2-40B4-BE49-F238E27FC236}">
                  <a16:creationId xmlns:a16="http://schemas.microsoft.com/office/drawing/2014/main" id="{02282448-A85A-9940-A4D3-13BC01695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954" y="1979868"/>
              <a:ext cx="284092" cy="205864"/>
            </a:xfrm>
            <a:custGeom>
              <a:avLst/>
              <a:gdLst/>
              <a:ahLst/>
              <a:cxnLst>
                <a:cxn ang="0">
                  <a:pos x="64" y="42"/>
                </a:cxn>
                <a:cxn ang="0">
                  <a:pos x="62" y="44"/>
                </a:cxn>
                <a:cxn ang="0">
                  <a:pos x="61" y="45"/>
                </a:cxn>
                <a:cxn ang="0">
                  <a:pos x="60" y="44"/>
                </a:cxn>
                <a:cxn ang="0">
                  <a:pos x="45" y="30"/>
                </a:cxn>
                <a:cxn ang="0">
                  <a:pos x="45" y="36"/>
                </a:cxn>
                <a:cxn ang="0">
                  <a:pos x="35" y="46"/>
                </a:cxn>
                <a:cxn ang="0">
                  <a:pos x="10" y="46"/>
                </a:cxn>
                <a:cxn ang="0">
                  <a:pos x="0" y="36"/>
                </a:cxn>
                <a:cxn ang="0">
                  <a:pos x="0" y="10"/>
                </a:cxn>
                <a:cxn ang="0">
                  <a:pos x="10" y="0"/>
                </a:cxn>
                <a:cxn ang="0">
                  <a:pos x="35" y="0"/>
                </a:cxn>
                <a:cxn ang="0">
                  <a:pos x="45" y="10"/>
                </a:cxn>
                <a:cxn ang="0">
                  <a:pos x="45" y="16"/>
                </a:cxn>
                <a:cxn ang="0">
                  <a:pos x="60" y="2"/>
                </a:cxn>
                <a:cxn ang="0">
                  <a:pos x="61" y="1"/>
                </a:cxn>
                <a:cxn ang="0">
                  <a:pos x="62" y="1"/>
                </a:cxn>
                <a:cxn ang="0">
                  <a:pos x="64" y="4"/>
                </a:cxn>
                <a:cxn ang="0">
                  <a:pos x="64" y="42"/>
                </a:cxn>
              </a:cxnLst>
              <a:rect l="0" t="0" r="r" b="b"/>
              <a:pathLst>
                <a:path w="64" h="46">
                  <a:moveTo>
                    <a:pt x="64" y="42"/>
                  </a:moveTo>
                  <a:cubicBezTo>
                    <a:pt x="64" y="43"/>
                    <a:pt x="63" y="44"/>
                    <a:pt x="62" y="44"/>
                  </a:cubicBezTo>
                  <a:cubicBezTo>
                    <a:pt x="62" y="45"/>
                    <a:pt x="62" y="45"/>
                    <a:pt x="61" y="45"/>
                  </a:cubicBezTo>
                  <a:cubicBezTo>
                    <a:pt x="61" y="45"/>
                    <a:pt x="60" y="44"/>
                    <a:pt x="60" y="44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41"/>
                    <a:pt x="41" y="46"/>
                    <a:pt x="35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4" y="46"/>
                    <a:pt x="0" y="41"/>
                    <a:pt x="0" y="36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41" y="0"/>
                    <a:pt x="45" y="5"/>
                    <a:pt x="45" y="10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0" y="1"/>
                    <a:pt x="61" y="1"/>
                    <a:pt x="61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3" y="2"/>
                    <a:pt x="64" y="3"/>
                    <a:pt x="64" y="4"/>
                  </a:cubicBezTo>
                  <a:lnTo>
                    <a:pt x="64" y="4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26" name="Freeform: Shape 27">
            <a:extLst>
              <a:ext uri="{FF2B5EF4-FFF2-40B4-BE49-F238E27FC236}">
                <a16:creationId xmlns:a16="http://schemas.microsoft.com/office/drawing/2014/main" id="{F3DF0746-20EF-E149-AC81-64E68D3830A4}"/>
              </a:ext>
            </a:extLst>
          </p:cNvPr>
          <p:cNvSpPr>
            <a:spLocks/>
          </p:cNvSpPr>
          <p:nvPr/>
        </p:nvSpPr>
        <p:spPr bwMode="auto">
          <a:xfrm>
            <a:off x="5322372" y="2847220"/>
            <a:ext cx="1547259" cy="194996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3">
              <a:alpha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28" name="Group 30">
            <a:extLst>
              <a:ext uri="{FF2B5EF4-FFF2-40B4-BE49-F238E27FC236}">
                <a16:creationId xmlns:a16="http://schemas.microsoft.com/office/drawing/2014/main" id="{466CEC11-56CE-2A41-9A7A-E51575734232}"/>
              </a:ext>
            </a:extLst>
          </p:cNvPr>
          <p:cNvGrpSpPr/>
          <p:nvPr/>
        </p:nvGrpSpPr>
        <p:grpSpPr>
          <a:xfrm>
            <a:off x="7678741" y="1822753"/>
            <a:ext cx="1049867" cy="1049867"/>
            <a:chOff x="5759450" y="1689100"/>
            <a:chExt cx="787400" cy="787400"/>
          </a:xfrm>
        </p:grpSpPr>
        <p:grpSp>
          <p:nvGrpSpPr>
            <p:cNvPr id="29" name="Group 31">
              <a:extLst>
                <a:ext uri="{FF2B5EF4-FFF2-40B4-BE49-F238E27FC236}">
                  <a16:creationId xmlns:a16="http://schemas.microsoft.com/office/drawing/2014/main" id="{118E5217-E072-2C4C-AD2C-3D4AB135F5CA}"/>
                </a:ext>
              </a:extLst>
            </p:cNvPr>
            <p:cNvGrpSpPr/>
            <p:nvPr/>
          </p:nvGrpSpPr>
          <p:grpSpPr>
            <a:xfrm>
              <a:off x="5759450" y="1689100"/>
              <a:ext cx="787400" cy="787400"/>
              <a:chOff x="4343400" y="1854885"/>
              <a:chExt cx="457200" cy="457200"/>
            </a:xfrm>
          </p:grpSpPr>
          <p:sp>
            <p:nvSpPr>
              <p:cNvPr id="31" name="Oval 33">
                <a:extLst>
                  <a:ext uri="{FF2B5EF4-FFF2-40B4-BE49-F238E27FC236}">
                    <a16:creationId xmlns:a16="http://schemas.microsoft.com/office/drawing/2014/main" id="{DC91552F-6EE7-7740-9AD6-26F10564EB4A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4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2" name="Oval 34">
                <a:extLst>
                  <a:ext uri="{FF2B5EF4-FFF2-40B4-BE49-F238E27FC236}">
                    <a16:creationId xmlns:a16="http://schemas.microsoft.com/office/drawing/2014/main" id="{61BF5840-CEC1-A445-8403-669B37DA9F6B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30" name="Freeform: Shape 32">
              <a:extLst>
                <a:ext uri="{FF2B5EF4-FFF2-40B4-BE49-F238E27FC236}">
                  <a16:creationId xmlns:a16="http://schemas.microsoft.com/office/drawing/2014/main" id="{F7424034-6CC0-4246-A1F2-C2B7CDAA9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0661" y="1960311"/>
              <a:ext cx="244978" cy="244978"/>
            </a:xfrm>
            <a:custGeom>
              <a:avLst/>
              <a:gdLst/>
              <a:ahLst/>
              <a:cxnLst>
                <a:cxn ang="0">
                  <a:pos x="55" y="31"/>
                </a:cxn>
                <a:cxn ang="0">
                  <a:pos x="54" y="33"/>
                </a:cxn>
                <a:cxn ang="0">
                  <a:pos x="47" y="34"/>
                </a:cxn>
                <a:cxn ang="0">
                  <a:pos x="46" y="37"/>
                </a:cxn>
                <a:cxn ang="0">
                  <a:pos x="49" y="42"/>
                </a:cxn>
                <a:cxn ang="0">
                  <a:pos x="50" y="43"/>
                </a:cxn>
                <a:cxn ang="0">
                  <a:pos x="49" y="44"/>
                </a:cxn>
                <a:cxn ang="0">
                  <a:pos x="43" y="50"/>
                </a:cxn>
                <a:cxn ang="0">
                  <a:pos x="42" y="50"/>
                </a:cxn>
                <a:cxn ang="0">
                  <a:pos x="37" y="46"/>
                </a:cxn>
                <a:cxn ang="0">
                  <a:pos x="33" y="47"/>
                </a:cxn>
                <a:cxn ang="0">
                  <a:pos x="32" y="54"/>
                </a:cxn>
                <a:cxn ang="0">
                  <a:pos x="31" y="55"/>
                </a:cxn>
                <a:cxn ang="0">
                  <a:pos x="23" y="55"/>
                </a:cxn>
                <a:cxn ang="0">
                  <a:pos x="22" y="54"/>
                </a:cxn>
                <a:cxn ang="0">
                  <a:pos x="21" y="47"/>
                </a:cxn>
                <a:cxn ang="0">
                  <a:pos x="18" y="46"/>
                </a:cxn>
                <a:cxn ang="0">
                  <a:pos x="13" y="50"/>
                </a:cxn>
                <a:cxn ang="0">
                  <a:pos x="12" y="50"/>
                </a:cxn>
                <a:cxn ang="0">
                  <a:pos x="11" y="50"/>
                </a:cxn>
                <a:cxn ang="0">
                  <a:pos x="5" y="44"/>
                </a:cxn>
                <a:cxn ang="0">
                  <a:pos x="5" y="43"/>
                </a:cxn>
                <a:cxn ang="0">
                  <a:pos x="5" y="42"/>
                </a:cxn>
                <a:cxn ang="0">
                  <a:pos x="9" y="37"/>
                </a:cxn>
                <a:cxn ang="0">
                  <a:pos x="7" y="33"/>
                </a:cxn>
                <a:cxn ang="0">
                  <a:pos x="1" y="33"/>
                </a:cxn>
                <a:cxn ang="0">
                  <a:pos x="0" y="31"/>
                </a:cxn>
                <a:cxn ang="0">
                  <a:pos x="0" y="23"/>
                </a:cxn>
                <a:cxn ang="0">
                  <a:pos x="1" y="22"/>
                </a:cxn>
                <a:cxn ang="0">
                  <a:pos x="7" y="21"/>
                </a:cxn>
                <a:cxn ang="0">
                  <a:pos x="9" y="18"/>
                </a:cxn>
                <a:cxn ang="0">
                  <a:pos x="5" y="13"/>
                </a:cxn>
                <a:cxn ang="0">
                  <a:pos x="5" y="12"/>
                </a:cxn>
                <a:cxn ang="0">
                  <a:pos x="5" y="11"/>
                </a:cxn>
                <a:cxn ang="0">
                  <a:pos x="12" y="5"/>
                </a:cxn>
                <a:cxn ang="0">
                  <a:pos x="13" y="5"/>
                </a:cxn>
                <a:cxn ang="0">
                  <a:pos x="18" y="9"/>
                </a:cxn>
                <a:cxn ang="0">
                  <a:pos x="21" y="8"/>
                </a:cxn>
                <a:cxn ang="0">
                  <a:pos x="22" y="1"/>
                </a:cxn>
                <a:cxn ang="0">
                  <a:pos x="23" y="0"/>
                </a:cxn>
                <a:cxn ang="0">
                  <a:pos x="31" y="0"/>
                </a:cxn>
                <a:cxn ang="0">
                  <a:pos x="32" y="1"/>
                </a:cxn>
                <a:cxn ang="0">
                  <a:pos x="33" y="8"/>
                </a:cxn>
                <a:cxn ang="0">
                  <a:pos x="37" y="9"/>
                </a:cxn>
                <a:cxn ang="0">
                  <a:pos x="42" y="5"/>
                </a:cxn>
                <a:cxn ang="0">
                  <a:pos x="43" y="5"/>
                </a:cxn>
                <a:cxn ang="0">
                  <a:pos x="43" y="5"/>
                </a:cxn>
                <a:cxn ang="0">
                  <a:pos x="49" y="11"/>
                </a:cxn>
                <a:cxn ang="0">
                  <a:pos x="50" y="12"/>
                </a:cxn>
                <a:cxn ang="0">
                  <a:pos x="49" y="13"/>
                </a:cxn>
                <a:cxn ang="0">
                  <a:pos x="46" y="18"/>
                </a:cxn>
                <a:cxn ang="0">
                  <a:pos x="47" y="21"/>
                </a:cxn>
                <a:cxn ang="0">
                  <a:pos x="54" y="22"/>
                </a:cxn>
                <a:cxn ang="0">
                  <a:pos x="55" y="23"/>
                </a:cxn>
                <a:cxn ang="0">
                  <a:pos x="55" y="31"/>
                </a:cxn>
                <a:cxn ang="0">
                  <a:pos x="27" y="18"/>
                </a:cxn>
                <a:cxn ang="0">
                  <a:pos x="18" y="27"/>
                </a:cxn>
                <a:cxn ang="0">
                  <a:pos x="27" y="36"/>
                </a:cxn>
                <a:cxn ang="0">
                  <a:pos x="36" y="27"/>
                </a:cxn>
                <a:cxn ang="0">
                  <a:pos x="27" y="18"/>
                </a:cxn>
              </a:cxnLst>
              <a:rect l="0" t="0" r="r" b="b"/>
              <a:pathLst>
                <a:path w="55" h="55">
                  <a:moveTo>
                    <a:pt x="55" y="31"/>
                  </a:moveTo>
                  <a:cubicBezTo>
                    <a:pt x="55" y="32"/>
                    <a:pt x="54" y="33"/>
                    <a:pt x="54" y="33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5"/>
                    <a:pt x="46" y="36"/>
                    <a:pt x="46" y="37"/>
                  </a:cubicBezTo>
                  <a:cubicBezTo>
                    <a:pt x="47" y="39"/>
                    <a:pt x="48" y="40"/>
                    <a:pt x="49" y="42"/>
                  </a:cubicBezTo>
                  <a:cubicBezTo>
                    <a:pt x="50" y="42"/>
                    <a:pt x="50" y="42"/>
                    <a:pt x="50" y="43"/>
                  </a:cubicBezTo>
                  <a:cubicBezTo>
                    <a:pt x="50" y="43"/>
                    <a:pt x="50" y="43"/>
                    <a:pt x="49" y="44"/>
                  </a:cubicBezTo>
                  <a:cubicBezTo>
                    <a:pt x="49" y="45"/>
                    <a:pt x="44" y="50"/>
                    <a:pt x="43" y="50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6" y="46"/>
                    <a:pt x="35" y="47"/>
                    <a:pt x="33" y="47"/>
                  </a:cubicBezTo>
                  <a:cubicBezTo>
                    <a:pt x="33" y="49"/>
                    <a:pt x="33" y="52"/>
                    <a:pt x="32" y="54"/>
                  </a:cubicBezTo>
                  <a:cubicBezTo>
                    <a:pt x="32" y="54"/>
                    <a:pt x="32" y="55"/>
                    <a:pt x="31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2" y="54"/>
                    <a:pt x="22" y="54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0" y="47"/>
                    <a:pt x="19" y="46"/>
                    <a:pt x="18" y="46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" y="48"/>
                    <a:pt x="7" y="46"/>
                    <a:pt x="5" y="44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6" y="40"/>
                    <a:pt x="8" y="39"/>
                    <a:pt x="9" y="37"/>
                  </a:cubicBezTo>
                  <a:cubicBezTo>
                    <a:pt x="8" y="36"/>
                    <a:pt x="8" y="35"/>
                    <a:pt x="7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2"/>
                    <a:pt x="0" y="32"/>
                    <a:pt x="0" y="31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8" y="20"/>
                    <a:pt x="8" y="19"/>
                    <a:pt x="9" y="18"/>
                  </a:cubicBezTo>
                  <a:cubicBezTo>
                    <a:pt x="8" y="16"/>
                    <a:pt x="6" y="14"/>
                    <a:pt x="5" y="13"/>
                  </a:cubicBezTo>
                  <a:cubicBezTo>
                    <a:pt x="5" y="13"/>
                    <a:pt x="5" y="12"/>
                    <a:pt x="5" y="12"/>
                  </a:cubicBezTo>
                  <a:cubicBezTo>
                    <a:pt x="5" y="12"/>
                    <a:pt x="5" y="11"/>
                    <a:pt x="5" y="11"/>
                  </a:cubicBezTo>
                  <a:cubicBezTo>
                    <a:pt x="6" y="10"/>
                    <a:pt x="11" y="5"/>
                    <a:pt x="12" y="5"/>
                  </a:cubicBezTo>
                  <a:cubicBezTo>
                    <a:pt x="12" y="5"/>
                    <a:pt x="12" y="5"/>
                    <a:pt x="13" y="5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9" y="8"/>
                    <a:pt x="20" y="8"/>
                    <a:pt x="21" y="8"/>
                  </a:cubicBezTo>
                  <a:cubicBezTo>
                    <a:pt x="21" y="5"/>
                    <a:pt x="21" y="3"/>
                    <a:pt x="22" y="1"/>
                  </a:cubicBezTo>
                  <a:cubicBezTo>
                    <a:pt x="22" y="0"/>
                    <a:pt x="23" y="0"/>
                    <a:pt x="23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2" y="0"/>
                    <a:pt x="32" y="0"/>
                    <a:pt x="32" y="1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5" y="8"/>
                    <a:pt x="36" y="8"/>
                    <a:pt x="37" y="9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3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5" y="7"/>
                    <a:pt x="48" y="9"/>
                    <a:pt x="49" y="11"/>
                  </a:cubicBezTo>
                  <a:cubicBezTo>
                    <a:pt x="50" y="11"/>
                    <a:pt x="50" y="12"/>
                    <a:pt x="50" y="12"/>
                  </a:cubicBezTo>
                  <a:cubicBezTo>
                    <a:pt x="50" y="12"/>
                    <a:pt x="49" y="13"/>
                    <a:pt x="49" y="13"/>
                  </a:cubicBezTo>
                  <a:cubicBezTo>
                    <a:pt x="48" y="14"/>
                    <a:pt x="47" y="16"/>
                    <a:pt x="46" y="18"/>
                  </a:cubicBezTo>
                  <a:cubicBezTo>
                    <a:pt x="46" y="19"/>
                    <a:pt x="47" y="20"/>
                    <a:pt x="47" y="21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4" y="22"/>
                    <a:pt x="55" y="23"/>
                    <a:pt x="55" y="23"/>
                  </a:cubicBezTo>
                  <a:lnTo>
                    <a:pt x="55" y="31"/>
                  </a:lnTo>
                  <a:close/>
                  <a:moveTo>
                    <a:pt x="27" y="18"/>
                  </a:moveTo>
                  <a:cubicBezTo>
                    <a:pt x="22" y="18"/>
                    <a:pt x="18" y="22"/>
                    <a:pt x="18" y="27"/>
                  </a:cubicBezTo>
                  <a:cubicBezTo>
                    <a:pt x="18" y="32"/>
                    <a:pt x="22" y="36"/>
                    <a:pt x="27" y="36"/>
                  </a:cubicBezTo>
                  <a:cubicBezTo>
                    <a:pt x="32" y="36"/>
                    <a:pt x="36" y="32"/>
                    <a:pt x="36" y="27"/>
                  </a:cubicBezTo>
                  <a:cubicBezTo>
                    <a:pt x="36" y="22"/>
                    <a:pt x="32" y="18"/>
                    <a:pt x="27" y="1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34" name="Freeform: Shape 36">
            <a:extLst>
              <a:ext uri="{FF2B5EF4-FFF2-40B4-BE49-F238E27FC236}">
                <a16:creationId xmlns:a16="http://schemas.microsoft.com/office/drawing/2014/main" id="{5EC93C6A-B1DE-6649-A624-2C5A85FB1264}"/>
              </a:ext>
            </a:extLst>
          </p:cNvPr>
          <p:cNvSpPr>
            <a:spLocks/>
          </p:cNvSpPr>
          <p:nvPr/>
        </p:nvSpPr>
        <p:spPr bwMode="auto">
          <a:xfrm flipH="1">
            <a:off x="7430045" y="2847220"/>
            <a:ext cx="1547259" cy="194996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4">
              <a:alpha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36" name="Group 39">
            <a:extLst>
              <a:ext uri="{FF2B5EF4-FFF2-40B4-BE49-F238E27FC236}">
                <a16:creationId xmlns:a16="http://schemas.microsoft.com/office/drawing/2014/main" id="{03F37059-CC62-7F47-87FE-CE284FDD29D3}"/>
              </a:ext>
            </a:extLst>
          </p:cNvPr>
          <p:cNvGrpSpPr/>
          <p:nvPr/>
        </p:nvGrpSpPr>
        <p:grpSpPr>
          <a:xfrm>
            <a:off x="9786416" y="1822753"/>
            <a:ext cx="1049867" cy="1049867"/>
            <a:chOff x="7340600" y="1689100"/>
            <a:chExt cx="787400" cy="787400"/>
          </a:xfrm>
        </p:grpSpPr>
        <p:grpSp>
          <p:nvGrpSpPr>
            <p:cNvPr id="37" name="Group 40">
              <a:extLst>
                <a:ext uri="{FF2B5EF4-FFF2-40B4-BE49-F238E27FC236}">
                  <a16:creationId xmlns:a16="http://schemas.microsoft.com/office/drawing/2014/main" id="{DF529922-157C-714D-81DA-84EA4FCB762D}"/>
                </a:ext>
              </a:extLst>
            </p:cNvPr>
            <p:cNvGrpSpPr/>
            <p:nvPr/>
          </p:nvGrpSpPr>
          <p:grpSpPr>
            <a:xfrm>
              <a:off x="7340600" y="1689100"/>
              <a:ext cx="787400" cy="787400"/>
              <a:chOff x="4343400" y="1854885"/>
              <a:chExt cx="457200" cy="457200"/>
            </a:xfrm>
          </p:grpSpPr>
          <p:sp>
            <p:nvSpPr>
              <p:cNvPr id="39" name="Oval 42">
                <a:extLst>
                  <a:ext uri="{FF2B5EF4-FFF2-40B4-BE49-F238E27FC236}">
                    <a16:creationId xmlns:a16="http://schemas.microsoft.com/office/drawing/2014/main" id="{A25B7585-9597-604D-8F24-83EE257D15C1}"/>
                  </a:ext>
                </a:extLst>
              </p:cNvPr>
              <p:cNvSpPr/>
              <p:nvPr/>
            </p:nvSpPr>
            <p:spPr>
              <a:xfrm>
                <a:off x="4343400" y="185488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0" name="Oval 43">
                <a:extLst>
                  <a:ext uri="{FF2B5EF4-FFF2-40B4-BE49-F238E27FC236}">
                    <a16:creationId xmlns:a16="http://schemas.microsoft.com/office/drawing/2014/main" id="{1BE87A02-F9A0-C049-8D7B-6729B8C2262E}"/>
                  </a:ext>
                </a:extLst>
              </p:cNvPr>
              <p:cNvSpPr/>
              <p:nvPr/>
            </p:nvSpPr>
            <p:spPr>
              <a:xfrm>
                <a:off x="4408030" y="1919516"/>
                <a:ext cx="327939" cy="327939"/>
              </a:xfrm>
              <a:prstGeom prst="ellipse">
                <a:avLst/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38" name="Freeform: Shape 41">
              <a:extLst>
                <a:ext uri="{FF2B5EF4-FFF2-40B4-BE49-F238E27FC236}">
                  <a16:creationId xmlns:a16="http://schemas.microsoft.com/office/drawing/2014/main" id="{939E277E-6D95-1F4D-A97B-87DE28806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6665" y="1979869"/>
              <a:ext cx="255270" cy="205862"/>
            </a:xfrm>
            <a:custGeom>
              <a:avLst/>
              <a:gdLst/>
              <a:ahLst/>
              <a:cxnLst>
                <a:cxn ang="0">
                  <a:pos x="55" y="27"/>
                </a:cxn>
                <a:cxn ang="0">
                  <a:pos x="54" y="27"/>
                </a:cxn>
                <a:cxn ang="0">
                  <a:pos x="54" y="27"/>
                </a:cxn>
                <a:cxn ang="0">
                  <a:pos x="53" y="27"/>
                </a:cxn>
                <a:cxn ang="0">
                  <a:pos x="28" y="6"/>
                </a:cxn>
                <a:cxn ang="0">
                  <a:pos x="4" y="27"/>
                </a:cxn>
                <a:cxn ang="0">
                  <a:pos x="3" y="27"/>
                </a:cxn>
                <a:cxn ang="0">
                  <a:pos x="2" y="27"/>
                </a:cxn>
                <a:cxn ang="0">
                  <a:pos x="0" y="24"/>
                </a:cxn>
                <a:cxn ang="0">
                  <a:pos x="0" y="23"/>
                </a:cxn>
                <a:cxn ang="0">
                  <a:pos x="26" y="1"/>
                </a:cxn>
                <a:cxn ang="0">
                  <a:pos x="31" y="1"/>
                </a:cxn>
                <a:cxn ang="0">
                  <a:pos x="40" y="8"/>
                </a:cxn>
                <a:cxn ang="0">
                  <a:pos x="40" y="1"/>
                </a:cxn>
                <a:cxn ang="0">
                  <a:pos x="41" y="0"/>
                </a:cxn>
                <a:cxn ang="0">
                  <a:pos x="48" y="0"/>
                </a:cxn>
                <a:cxn ang="0">
                  <a:pos x="49" y="1"/>
                </a:cxn>
                <a:cxn ang="0">
                  <a:pos x="49" y="16"/>
                </a:cxn>
                <a:cxn ang="0">
                  <a:pos x="57" y="23"/>
                </a:cxn>
                <a:cxn ang="0">
                  <a:pos x="57" y="24"/>
                </a:cxn>
                <a:cxn ang="0">
                  <a:pos x="55" y="27"/>
                </a:cxn>
                <a:cxn ang="0">
                  <a:pos x="49" y="44"/>
                </a:cxn>
                <a:cxn ang="0">
                  <a:pos x="47" y="46"/>
                </a:cxn>
                <a:cxn ang="0">
                  <a:pos x="33" y="46"/>
                </a:cxn>
                <a:cxn ang="0">
                  <a:pos x="33" y="32"/>
                </a:cxn>
                <a:cxn ang="0">
                  <a:pos x="24" y="32"/>
                </a:cxn>
                <a:cxn ang="0">
                  <a:pos x="24" y="46"/>
                </a:cxn>
                <a:cxn ang="0">
                  <a:pos x="10" y="46"/>
                </a:cxn>
                <a:cxn ang="0">
                  <a:pos x="8" y="44"/>
                </a:cxn>
                <a:cxn ang="0">
                  <a:pos x="8" y="27"/>
                </a:cxn>
                <a:cxn ang="0">
                  <a:pos x="8" y="26"/>
                </a:cxn>
                <a:cxn ang="0">
                  <a:pos x="28" y="9"/>
                </a:cxn>
                <a:cxn ang="0">
                  <a:pos x="49" y="26"/>
                </a:cxn>
                <a:cxn ang="0">
                  <a:pos x="49" y="27"/>
                </a:cxn>
                <a:cxn ang="0">
                  <a:pos x="49" y="44"/>
                </a:cxn>
              </a:cxnLst>
              <a:rect l="0" t="0" r="r" b="b"/>
              <a:pathLst>
                <a:path w="57" h="46">
                  <a:moveTo>
                    <a:pt x="55" y="27"/>
                  </a:moveTo>
                  <a:cubicBezTo>
                    <a:pt x="55" y="27"/>
                    <a:pt x="54" y="27"/>
                    <a:pt x="54" y="27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3" y="27"/>
                    <a:pt x="53" y="27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3" y="27"/>
                    <a:pt x="3" y="27"/>
                  </a:cubicBezTo>
                  <a:cubicBezTo>
                    <a:pt x="3" y="27"/>
                    <a:pt x="2" y="27"/>
                    <a:pt x="2" y="27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3"/>
                    <a:pt x="0" y="23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7" y="0"/>
                    <a:pt x="30" y="0"/>
                    <a:pt x="31" y="1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0" y="1"/>
                    <a:pt x="40" y="0"/>
                    <a:pt x="41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9" y="0"/>
                    <a:pt x="49" y="1"/>
                    <a:pt x="49" y="1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3"/>
                    <a:pt x="57" y="24"/>
                    <a:pt x="57" y="24"/>
                  </a:cubicBezTo>
                  <a:lnTo>
                    <a:pt x="55" y="27"/>
                  </a:lnTo>
                  <a:close/>
                  <a:moveTo>
                    <a:pt x="49" y="44"/>
                  </a:moveTo>
                  <a:cubicBezTo>
                    <a:pt x="49" y="45"/>
                    <a:pt x="48" y="46"/>
                    <a:pt x="47" y="46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6"/>
                    <a:pt x="8" y="45"/>
                    <a:pt x="8" y="44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8" y="26"/>
                    <a:pt x="8" y="26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6"/>
                    <a:pt x="49" y="27"/>
                    <a:pt x="49" y="27"/>
                  </a:cubicBezTo>
                  <a:lnTo>
                    <a:pt x="49" y="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42" name="Freeform: Shape 45">
            <a:extLst>
              <a:ext uri="{FF2B5EF4-FFF2-40B4-BE49-F238E27FC236}">
                <a16:creationId xmlns:a16="http://schemas.microsoft.com/office/drawing/2014/main" id="{D9CB586B-89BF-F04B-99E9-F07007216E6C}"/>
              </a:ext>
            </a:extLst>
          </p:cNvPr>
          <p:cNvSpPr>
            <a:spLocks/>
          </p:cNvSpPr>
          <p:nvPr/>
        </p:nvSpPr>
        <p:spPr bwMode="auto">
          <a:xfrm flipH="1">
            <a:off x="9537720" y="2847220"/>
            <a:ext cx="1547259" cy="194996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5">
              <a:alpha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dirty="0">
              <a:cs typeface="+mn-ea"/>
              <a:sym typeface="+mn-lt"/>
            </a:endParaRPr>
          </a:p>
        </p:txBody>
      </p:sp>
      <p:sp>
        <p:nvSpPr>
          <p:cNvPr id="46" name="TextBox 50">
            <a:extLst>
              <a:ext uri="{FF2B5EF4-FFF2-40B4-BE49-F238E27FC236}">
                <a16:creationId xmlns:a16="http://schemas.microsoft.com/office/drawing/2014/main" id="{21FF1077-D325-3143-9932-3FC53AE9DC34}"/>
              </a:ext>
            </a:extLst>
          </p:cNvPr>
          <p:cNvSpPr txBox="1">
            <a:spLocks/>
          </p:cNvSpPr>
          <p:nvPr/>
        </p:nvSpPr>
        <p:spPr>
          <a:xfrm>
            <a:off x="1064335" y="5265117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Участники Проекта</a:t>
            </a:r>
          </a:p>
          <a:p>
            <a:pPr algn="ctr">
              <a:lnSpc>
                <a:spcPct val="120000"/>
              </a:lnSpc>
            </a:pPr>
            <a:r>
              <a:rPr lang="ru-RU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(указать всех партнёров)</a:t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9" name="TextBox 53">
            <a:extLst>
              <a:ext uri="{FF2B5EF4-FFF2-40B4-BE49-F238E27FC236}">
                <a16:creationId xmlns:a16="http://schemas.microsoft.com/office/drawing/2014/main" id="{6F5DD0EB-05AA-934E-A5D1-7B81C5B3F078}"/>
              </a:ext>
            </a:extLst>
          </p:cNvPr>
          <p:cNvSpPr txBox="1">
            <a:spLocks/>
          </p:cNvSpPr>
          <p:nvPr/>
        </p:nvSpPr>
        <p:spPr>
          <a:xfrm>
            <a:off x="3214696" y="5363969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Ссылки на официальные сайты и контакты партнёров</a:t>
            </a:r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2" name="TextBox 56">
            <a:extLst>
              <a:ext uri="{FF2B5EF4-FFF2-40B4-BE49-F238E27FC236}">
                <a16:creationId xmlns:a16="http://schemas.microsoft.com/office/drawing/2014/main" id="{72C33E5D-0FB5-C34F-8C2B-111D8A825F55}"/>
              </a:ext>
            </a:extLst>
          </p:cNvPr>
          <p:cNvSpPr txBox="1">
            <a:spLocks/>
          </p:cNvSpPr>
          <p:nvPr/>
        </p:nvSpPr>
        <p:spPr>
          <a:xfrm>
            <a:off x="5279685" y="5265117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Новостная лента</a:t>
            </a:r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5" name="TextBox 59">
            <a:extLst>
              <a:ext uri="{FF2B5EF4-FFF2-40B4-BE49-F238E27FC236}">
                <a16:creationId xmlns:a16="http://schemas.microsoft.com/office/drawing/2014/main" id="{E4BE603C-8EEE-4845-B407-B24440F17CF0}"/>
              </a:ext>
            </a:extLst>
          </p:cNvPr>
          <p:cNvSpPr txBox="1">
            <a:spLocks/>
          </p:cNvSpPr>
          <p:nvPr/>
        </p:nvSpPr>
        <p:spPr>
          <a:xfrm>
            <a:off x="7393656" y="5528650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Нормативно – правовая документация (разместить соглашение о партнёрстве)</a:t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8" name="TextBox 62">
            <a:extLst>
              <a:ext uri="{FF2B5EF4-FFF2-40B4-BE49-F238E27FC236}">
                <a16:creationId xmlns:a16="http://schemas.microsoft.com/office/drawing/2014/main" id="{C2F93BB6-35BE-B24B-BC2B-AD8D7F53E6E7}"/>
              </a:ext>
            </a:extLst>
          </p:cNvPr>
          <p:cNvSpPr txBox="1">
            <a:spLocks/>
          </p:cNvSpPr>
          <p:nvPr/>
        </p:nvSpPr>
        <p:spPr>
          <a:xfrm>
            <a:off x="9272557" y="5363969"/>
            <a:ext cx="2077582" cy="684860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План – мероприятий в рамках сотрудничества + информация для родителей (законных представителей) участников Проекта</a:t>
            </a:r>
            <a:br>
              <a:rPr lang="zh-CN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</a:b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30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7B2334-1CBA-4569-A737-02CC940ECF6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08" y="2357437"/>
            <a:ext cx="2143125" cy="214312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7E83F8B-7BB3-431B-9B4A-68EEAF6FAA60}"/>
              </a:ext>
            </a:extLst>
          </p:cNvPr>
          <p:cNvSpPr/>
          <p:nvPr/>
        </p:nvSpPr>
        <p:spPr>
          <a:xfrm>
            <a:off x="2099607" y="1830638"/>
            <a:ext cx="99100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НепрерывнаяПрофориентация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FEBD00D-8167-4054-940F-8F8915167CE4}"/>
              </a:ext>
            </a:extLst>
          </p:cNvPr>
          <p:cNvSpPr/>
          <p:nvPr/>
        </p:nvSpPr>
        <p:spPr>
          <a:xfrm>
            <a:off x="3054348" y="3429000"/>
            <a:ext cx="58520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ШагиКПрофессии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4F94B61-4E99-4237-A689-AFF372FD1F6F}"/>
              </a:ext>
            </a:extLst>
          </p:cNvPr>
          <p:cNvSpPr/>
          <p:nvPr/>
        </p:nvSpPr>
        <p:spPr>
          <a:xfrm>
            <a:off x="2484143" y="5027362"/>
            <a:ext cx="57774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СоздаёмБудущее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65F085-CD28-4422-8E02-6BA16483045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055" y="441746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02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3209A0B-729D-4E60-BF77-7BA4FB7CA8BD}"/>
              </a:ext>
            </a:extLst>
          </p:cNvPr>
          <p:cNvSpPr/>
          <p:nvPr/>
        </p:nvSpPr>
        <p:spPr>
          <a:xfrm>
            <a:off x="1650201" y="586742"/>
            <a:ext cx="101843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Региональный </a:t>
            </a:r>
            <a:r>
              <a:rPr lang="ru-RU" sz="5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оператор Проекта</a:t>
            </a:r>
            <a:endParaRPr lang="ru-RU" sz="54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1FEC987-4526-4178-AA83-0CA86FD5B32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32" y="1834930"/>
            <a:ext cx="1813691" cy="18300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029048-0781-43FA-8740-7E5C811319CC}"/>
              </a:ext>
            </a:extLst>
          </p:cNvPr>
          <p:cNvSpPr txBox="1"/>
          <p:nvPr/>
        </p:nvSpPr>
        <p:spPr>
          <a:xfrm>
            <a:off x="2412123" y="1688116"/>
            <a:ext cx="95696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образования Республики Крым «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биологический центр»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Симферополь, ул. Шмидта, 27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+ 7978 </a:t>
            </a:r>
            <a:r>
              <a:rPr lang="ru-RU" sz="240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025 4771           </a:t>
            </a:r>
            <a:r>
              <a:rPr lang="en-US" sz="2400" i="0" u="none" strike="noStrike" dirty="0">
                <a:solidFill>
                  <a:srgbClr val="16683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028@crimeaedu.ru</a:t>
            </a:r>
            <a:r>
              <a:rPr lang="ru-RU" sz="2400" i="0" u="none" strike="noStrike" dirty="0">
                <a:solidFill>
                  <a:srgbClr val="16683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400" b="1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экобиоцентр-крым.рф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Короткая женщина с волосой">
            <a:extLst>
              <a:ext uri="{FF2B5EF4-FFF2-40B4-BE49-F238E27FC236}">
                <a16:creationId xmlns:a16="http://schemas.microsoft.com/office/drawing/2014/main" id="{0BFE9099-A9CF-4A54-BDDF-CC61E017E2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015" y="4329769"/>
            <a:ext cx="1726884" cy="151582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3468C1F-B351-4A5F-834E-0EFB95BD808A}"/>
              </a:ext>
            </a:extLst>
          </p:cNvPr>
          <p:cNvSpPr txBox="1"/>
          <p:nvPr/>
        </p:nvSpPr>
        <p:spPr>
          <a:xfrm>
            <a:off x="3310759" y="4329769"/>
            <a:ext cx="22229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Рыбка Наталья Сергеевна</a:t>
            </a:r>
          </a:p>
          <a:p>
            <a:endParaRPr lang="ru-RU" dirty="0"/>
          </a:p>
          <a:p>
            <a:r>
              <a:rPr lang="ru-RU" dirty="0"/>
              <a:t>+ 79788477151</a:t>
            </a:r>
          </a:p>
        </p:txBody>
      </p:sp>
      <p:pic>
        <p:nvPicPr>
          <p:cNvPr id="15" name="Рисунок 14" descr="Женский с челкой">
            <a:extLst>
              <a:ext uri="{FF2B5EF4-FFF2-40B4-BE49-F238E27FC236}">
                <a16:creationId xmlns:a16="http://schemas.microsoft.com/office/drawing/2014/main" id="{938C6F32-D91B-4816-AB7A-E73DC60900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96000" y="4263226"/>
            <a:ext cx="1726883" cy="236944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DF56FD0-2E16-428B-92AC-FF16643F07BC}"/>
              </a:ext>
            </a:extLst>
          </p:cNvPr>
          <p:cNvSpPr txBox="1"/>
          <p:nvPr/>
        </p:nvSpPr>
        <p:spPr>
          <a:xfrm>
            <a:off x="8523889" y="4329769"/>
            <a:ext cx="24016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Елена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Александровна</a:t>
            </a:r>
          </a:p>
          <a:p>
            <a:endParaRPr lang="ru-RU" dirty="0"/>
          </a:p>
          <a:p>
            <a:r>
              <a:rPr lang="ru-RU" dirty="0"/>
              <a:t>+ 79781103445</a:t>
            </a:r>
          </a:p>
        </p:txBody>
      </p:sp>
    </p:spTree>
    <p:extLst>
      <p:ext uri="{BB962C8B-B14F-4D97-AF65-F5344CB8AC3E}">
        <p14:creationId xmlns:p14="http://schemas.microsoft.com/office/powerpoint/2010/main" val="10336602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425</Words>
  <Application>Microsoft Office PowerPoint</Application>
  <PresentationFormat>Широкоэкранный</PresentationFormat>
  <Paragraphs>65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华文新魏</vt:lpstr>
      <vt:lpstr>Arial</vt:lpstr>
      <vt:lpstr>Calibri</vt:lpstr>
      <vt:lpstr>Calibri Light</vt:lpstr>
      <vt:lpstr>inpin heiti</vt:lpstr>
      <vt:lpstr>Times New Roman</vt:lpstr>
      <vt:lpstr>Тема Office</vt:lpstr>
      <vt:lpstr>РЕАЛИЗАЦИЯ ПИЛОТНОГО ПРОЕКТА «Шаги к профессии»</vt:lpstr>
      <vt:lpstr>Проект по профориентационной подготовке специалистов со средним профессиональным и высшим образованием по образовательной модели  «Детский сад – Школа – Колледж – ВУЗ – Предприятие»</vt:lpstr>
      <vt:lpstr>Участники проекта</vt:lpstr>
      <vt:lpstr>Презентация PowerPoint</vt:lpstr>
      <vt:lpstr>Презентация PowerPoint</vt:lpstr>
      <vt:lpstr>Раздел «Проект по непрерывной профориентации обучающихся «Шаги к профессии»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Марина Маркасьян</dc:creator>
  <cp:lastModifiedBy>LDmesh</cp:lastModifiedBy>
  <cp:revision>37</cp:revision>
  <dcterms:created xsi:type="dcterms:W3CDTF">2023-02-11T07:11:43Z</dcterms:created>
  <dcterms:modified xsi:type="dcterms:W3CDTF">2023-06-18T18:44:43Z</dcterms:modified>
</cp:coreProperties>
</file>