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74" r:id="rId2"/>
  </p:sldMasterIdLst>
  <p:notesMasterIdLst>
    <p:notesMasterId r:id="rId66"/>
  </p:notesMasterIdLst>
  <p:handoutMasterIdLst>
    <p:handoutMasterId r:id="rId67"/>
  </p:handoutMasterIdLst>
  <p:sldIdLst>
    <p:sldId id="566" r:id="rId3"/>
    <p:sldId id="572" r:id="rId4"/>
    <p:sldId id="573" r:id="rId5"/>
    <p:sldId id="574" r:id="rId6"/>
    <p:sldId id="575" r:id="rId7"/>
    <p:sldId id="576" r:id="rId8"/>
    <p:sldId id="577" r:id="rId9"/>
    <p:sldId id="578" r:id="rId10"/>
    <p:sldId id="580" r:id="rId11"/>
    <p:sldId id="579" r:id="rId12"/>
    <p:sldId id="584" r:id="rId13"/>
    <p:sldId id="581" r:id="rId14"/>
    <p:sldId id="588" r:id="rId15"/>
    <p:sldId id="589" r:id="rId16"/>
    <p:sldId id="590" r:id="rId17"/>
    <p:sldId id="585" r:id="rId18"/>
    <p:sldId id="592" r:id="rId19"/>
    <p:sldId id="593" r:id="rId20"/>
    <p:sldId id="594" r:id="rId21"/>
    <p:sldId id="600" r:id="rId22"/>
    <p:sldId id="601" r:id="rId23"/>
    <p:sldId id="602" r:id="rId24"/>
    <p:sldId id="603" r:id="rId25"/>
    <p:sldId id="604" r:id="rId26"/>
    <p:sldId id="605" r:id="rId27"/>
    <p:sldId id="620" r:id="rId28"/>
    <p:sldId id="622" r:id="rId29"/>
    <p:sldId id="606" r:id="rId30"/>
    <p:sldId id="608" r:id="rId31"/>
    <p:sldId id="607" r:id="rId32"/>
    <p:sldId id="616" r:id="rId33"/>
    <p:sldId id="617" r:id="rId34"/>
    <p:sldId id="623" r:id="rId35"/>
    <p:sldId id="624" r:id="rId36"/>
    <p:sldId id="625" r:id="rId37"/>
    <p:sldId id="626" r:id="rId38"/>
    <p:sldId id="627" r:id="rId39"/>
    <p:sldId id="628" r:id="rId40"/>
    <p:sldId id="630" r:id="rId41"/>
    <p:sldId id="631" r:id="rId42"/>
    <p:sldId id="635" r:id="rId43"/>
    <p:sldId id="637" r:id="rId44"/>
    <p:sldId id="672" r:id="rId45"/>
    <p:sldId id="638" r:id="rId46"/>
    <p:sldId id="639" r:id="rId47"/>
    <p:sldId id="640" r:id="rId48"/>
    <p:sldId id="642" r:id="rId49"/>
    <p:sldId id="643" r:id="rId50"/>
    <p:sldId id="645" r:id="rId51"/>
    <p:sldId id="646" r:id="rId52"/>
    <p:sldId id="647" r:id="rId53"/>
    <p:sldId id="648" r:id="rId54"/>
    <p:sldId id="649" r:id="rId55"/>
    <p:sldId id="651" r:id="rId56"/>
    <p:sldId id="652" r:id="rId57"/>
    <p:sldId id="653" r:id="rId58"/>
    <p:sldId id="658" r:id="rId59"/>
    <p:sldId id="659" r:id="rId60"/>
    <p:sldId id="662" r:id="rId61"/>
    <p:sldId id="666" r:id="rId62"/>
    <p:sldId id="668" r:id="rId63"/>
    <p:sldId id="513" r:id="rId64"/>
    <p:sldId id="531" r:id="rId65"/>
  </p:sldIdLst>
  <p:sldSz cx="12190413" cy="6859588"/>
  <p:notesSz cx="6669088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54425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108850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63275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217700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721254" algn="l" defTabSz="1088502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3265505" algn="l" defTabSz="1088502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809756" algn="l" defTabSz="1088502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4354007" algn="l" defTabSz="1088502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99"/>
    <a:srgbClr val="0000CC"/>
    <a:srgbClr val="FF9900"/>
    <a:srgbClr val="FF3300"/>
    <a:srgbClr val="8989B1"/>
    <a:srgbClr val="8B8BB3"/>
    <a:srgbClr val="3366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99" autoAdjust="0"/>
    <p:restoredTop sz="94679" autoAdjust="0"/>
  </p:normalViewPr>
  <p:slideViewPr>
    <p:cSldViewPr>
      <p:cViewPr varScale="1">
        <p:scale>
          <a:sx n="85" d="100"/>
          <a:sy n="85" d="100"/>
        </p:scale>
        <p:origin x="874" y="62"/>
      </p:cViewPr>
      <p:guideLst>
        <p:guide orient="horz" pos="2161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816" y="-78"/>
      </p:cViewPr>
      <p:guideLst>
        <p:guide orient="horz" pos="3126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8" tIns="46049" rIns="92098" bIns="46049" numCol="1" anchor="t" anchorCtr="0" compatLnSpc="1">
            <a:prstTxWarp prst="textNoShape">
              <a:avLst/>
            </a:prstTxWarp>
          </a:bodyPr>
          <a:lstStyle>
            <a:lvl1pPr defTabSz="92075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8" tIns="46049" rIns="92098" bIns="46049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8908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8" tIns="46049" rIns="92098" bIns="46049" numCol="1" anchor="b" anchorCtr="0" compatLnSpc="1">
            <a:prstTxWarp prst="textNoShape">
              <a:avLst/>
            </a:prstTxWarp>
          </a:bodyPr>
          <a:lstStyle>
            <a:lvl1pPr defTabSz="92075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31338"/>
            <a:ext cx="28908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8" tIns="46049" rIns="92098" bIns="46049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/>
            </a:lvl1pPr>
          </a:lstStyle>
          <a:p>
            <a:pPr>
              <a:defRPr/>
            </a:pPr>
            <a:fld id="{CC30DB18-F17A-438A-9ADF-76B70870A9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EB83E-5700-449B-9128-4BB210103C76}" type="datetimeFigureOut">
              <a:rPr lang="ru-RU" smtClean="0"/>
              <a:t>03.10.2025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1241425"/>
            <a:ext cx="595153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750" y="4778375"/>
            <a:ext cx="5335588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590D6-48A2-4C6E-B2CC-3E8F30A47C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678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744970" y="3887100"/>
            <a:ext cx="5350237" cy="1822872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4348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76218"/>
            <a:ext cx="10971372" cy="1905441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 build="p" autoUpdateAnimBg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x" preserve="1">
  <p:cSld name="Заголовок и вертикальный текст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itleAndTx" preserve="1">
  <p:cSld name="Вертикальный заголовок и текст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36463" y="2375450"/>
            <a:ext cx="2641256" cy="36457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694" y="2375450"/>
            <a:ext cx="7720595" cy="36457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744970" y="3887100"/>
            <a:ext cx="5350237" cy="1822872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4348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76218"/>
            <a:ext cx="10971372" cy="1905441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0849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 build="p" autoUpdateAnimBg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Заголовок и объект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918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preserve="1">
  <p:cSld name="Заголовок раздела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59" y="4407921"/>
            <a:ext cx="10361851" cy="1362390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59" y="2907387"/>
            <a:ext cx="10361851" cy="1500534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91" indent="0">
              <a:buNone/>
              <a:defRPr sz="1800"/>
            </a:lvl2pPr>
            <a:lvl3pPr marL="914583" indent="0">
              <a:buNone/>
              <a:defRPr sz="1600"/>
            </a:lvl3pPr>
            <a:lvl4pPr marL="1371874" indent="0">
              <a:buNone/>
              <a:defRPr sz="1400"/>
            </a:lvl4pPr>
            <a:lvl5pPr marL="1829166" indent="0">
              <a:buNone/>
              <a:defRPr sz="1400"/>
            </a:lvl5pPr>
            <a:lvl6pPr marL="2286457" indent="0">
              <a:buNone/>
              <a:defRPr sz="1400"/>
            </a:lvl6pPr>
            <a:lvl7pPr marL="2743749" indent="0">
              <a:buNone/>
              <a:defRPr sz="1400"/>
            </a:lvl7pPr>
            <a:lvl8pPr marL="3201040" indent="0">
              <a:buNone/>
              <a:defRPr sz="1400"/>
            </a:lvl8pPr>
            <a:lvl9pPr marL="3658332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5774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Obj" preserve="1">
  <p:cSld name="Два объекта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67192" y="2820053"/>
            <a:ext cx="5026428" cy="3201141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6794" y="2820053"/>
            <a:ext cx="5026430" cy="3201141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7523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" grpId="0" build="p" autoUpdateAnimBg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TxTwoObj" preserve="1">
  <p:cSld name="Сравнение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61" y="2175379"/>
            <a:ext cx="5388332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5551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" grpId="0" build="p" autoUpdateAnimBg="0"/>
      <p:bldP spid="5" grpId="0" build="p" autoUpdateAnimBg="0"/>
      <p:bldP spid="6" grpId="0" build="p" autoUpdateAnimBg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Only" preserve="1">
  <p:cSld name="Только заголовок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4604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>
  <p:cSld name="Пустой слайд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02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Tx" preserve="1">
  <p:cSld name="Объект с подписью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8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1" y="1435433"/>
            <a:ext cx="4010562" cy="4692149"/>
          </a:xfrm>
        </p:spPr>
        <p:txBody>
          <a:bodyPr/>
          <a:lstStyle>
            <a:lvl1pPr marL="0" indent="0">
              <a:buNone/>
              <a:defRPr sz="1400"/>
            </a:lvl1pPr>
            <a:lvl2pPr marL="457291" indent="0">
              <a:buNone/>
              <a:defRPr sz="1200"/>
            </a:lvl2pPr>
            <a:lvl3pPr marL="914583" indent="0">
              <a:buNone/>
              <a:defRPr sz="1000"/>
            </a:lvl3pPr>
            <a:lvl4pPr marL="1371874" indent="0">
              <a:buNone/>
              <a:defRPr sz="900"/>
            </a:lvl4pPr>
            <a:lvl5pPr marL="1829166" indent="0">
              <a:buNone/>
              <a:defRPr sz="900"/>
            </a:lvl5pPr>
            <a:lvl6pPr marL="2286457" indent="0">
              <a:buNone/>
              <a:defRPr sz="900"/>
            </a:lvl6pPr>
            <a:lvl7pPr marL="2743749" indent="0">
              <a:buNone/>
              <a:defRPr sz="900"/>
            </a:lvl7pPr>
            <a:lvl8pPr marL="3201040" indent="0">
              <a:buNone/>
              <a:defRPr sz="900"/>
            </a:lvl8pPr>
            <a:lvl9pPr marL="3658332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489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" grpId="0" build="p" autoUpdateAnimBg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Заголовок и объект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picTx" preserve="1">
  <p:cSld name="Рисунок с подписью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6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3201"/>
            </a:lvl1pPr>
            <a:lvl2pPr marL="457291" indent="0">
              <a:buNone/>
              <a:defRPr sz="2801"/>
            </a:lvl2pPr>
            <a:lvl3pPr marL="914583" indent="0">
              <a:buNone/>
              <a:defRPr sz="2400"/>
            </a:lvl3pPr>
            <a:lvl4pPr marL="1371874" indent="0">
              <a:buNone/>
              <a:defRPr sz="2000"/>
            </a:lvl4pPr>
            <a:lvl5pPr marL="1829166" indent="0">
              <a:buNone/>
              <a:defRPr sz="2000"/>
            </a:lvl5pPr>
            <a:lvl6pPr marL="2286457" indent="0">
              <a:buNone/>
              <a:defRPr sz="2000"/>
            </a:lvl6pPr>
            <a:lvl7pPr marL="2743749" indent="0">
              <a:buNone/>
              <a:defRPr sz="2000"/>
            </a:lvl7pPr>
            <a:lvl8pPr marL="3201040" indent="0">
              <a:buNone/>
              <a:defRPr sz="2000"/>
            </a:lvl8pPr>
            <a:lvl9pPr marL="3658332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400"/>
            </a:lvl1pPr>
            <a:lvl2pPr marL="457291" indent="0">
              <a:buNone/>
              <a:defRPr sz="1200"/>
            </a:lvl2pPr>
            <a:lvl3pPr marL="914583" indent="0">
              <a:buNone/>
              <a:defRPr sz="1000"/>
            </a:lvl3pPr>
            <a:lvl4pPr marL="1371874" indent="0">
              <a:buNone/>
              <a:defRPr sz="900"/>
            </a:lvl4pPr>
            <a:lvl5pPr marL="1829166" indent="0">
              <a:buNone/>
              <a:defRPr sz="900"/>
            </a:lvl5pPr>
            <a:lvl6pPr marL="2286457" indent="0">
              <a:buNone/>
              <a:defRPr sz="900"/>
            </a:lvl6pPr>
            <a:lvl7pPr marL="2743749" indent="0">
              <a:buNone/>
              <a:defRPr sz="900"/>
            </a:lvl7pPr>
            <a:lvl8pPr marL="3201040" indent="0">
              <a:buNone/>
              <a:defRPr sz="900"/>
            </a:lvl8pPr>
            <a:lvl9pPr marL="3658332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8773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" grpId="0" build="p" autoUpdateAnimBg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x" preserve="1">
  <p:cSld name="Заголовок и вертикальный текст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3423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itleAndTx" preserve="1">
  <p:cSld name="Вертикальный заголовок и текст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36463" y="2375450"/>
            <a:ext cx="2641256" cy="36457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694" y="2375450"/>
            <a:ext cx="7720595" cy="36457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6402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preserve="1">
  <p:cSld name="Заголовок раздела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59" y="4407921"/>
            <a:ext cx="10361851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59" y="2907387"/>
            <a:ext cx="10361851" cy="1500534"/>
          </a:xfrm>
        </p:spPr>
        <p:txBody>
          <a:bodyPr anchor="b"/>
          <a:lstStyle>
            <a:lvl1pPr marL="0" indent="0">
              <a:buNone/>
              <a:defRPr sz="2400"/>
            </a:lvl1pPr>
            <a:lvl2pPr marL="544251" indent="0">
              <a:buNone/>
              <a:defRPr sz="2100"/>
            </a:lvl2pPr>
            <a:lvl3pPr marL="1088502" indent="0">
              <a:buNone/>
              <a:defRPr sz="1900"/>
            </a:lvl3pPr>
            <a:lvl4pPr marL="1632753" indent="0">
              <a:buNone/>
              <a:defRPr sz="1700"/>
            </a:lvl4pPr>
            <a:lvl5pPr marL="2177004" indent="0">
              <a:buNone/>
              <a:defRPr sz="1700"/>
            </a:lvl5pPr>
            <a:lvl6pPr marL="2721254" indent="0">
              <a:buNone/>
              <a:defRPr sz="1700"/>
            </a:lvl6pPr>
            <a:lvl7pPr marL="3265505" indent="0">
              <a:buNone/>
              <a:defRPr sz="1700"/>
            </a:lvl7pPr>
            <a:lvl8pPr marL="3809756" indent="0">
              <a:buNone/>
              <a:defRPr sz="1700"/>
            </a:lvl8pPr>
            <a:lvl9pPr marL="4354007" indent="0">
              <a:buNone/>
              <a:defRPr sz="1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Obj" preserve="1">
  <p:cSld name="Два объекта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67192" y="2820053"/>
            <a:ext cx="5026428" cy="320114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6794" y="2820053"/>
            <a:ext cx="5026430" cy="320114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" grpId="0" build="p" autoUpdateAnimBg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TxTwoObj" preserve="1">
  <p:cSld name="Сравнение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61" y="2175379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" grpId="0" build="p" autoUpdateAnimBg="0"/>
      <p:bldP spid="5" grpId="0" build="p" autoUpdateAnimBg="0"/>
      <p:bldP spid="6" grpId="0" build="p" autoUpdateAnimBg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Only" preserve="1">
  <p:cSld name="Только заголовок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>
  <p:cSld name="Пустой слайд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Tx" preserve="1">
  <p:cSld name="Объект с подписью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1" y="1435433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" grpId="0" build="p" autoUpdateAnimBg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picTx" preserve="1">
  <p:cSld name="Рисунок с подписью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69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251" indent="0">
              <a:buNone/>
              <a:defRPr sz="3300"/>
            </a:lvl2pPr>
            <a:lvl3pPr marL="1088502" indent="0">
              <a:buNone/>
              <a:defRPr sz="2900"/>
            </a:lvl3pPr>
            <a:lvl4pPr marL="1632753" indent="0">
              <a:buNone/>
              <a:defRPr sz="2400"/>
            </a:lvl4pPr>
            <a:lvl5pPr marL="2177004" indent="0">
              <a:buNone/>
              <a:defRPr sz="2400"/>
            </a:lvl5pPr>
            <a:lvl6pPr marL="2721254" indent="0">
              <a:buNone/>
              <a:defRPr sz="2400"/>
            </a:lvl6pPr>
            <a:lvl7pPr marL="3265505" indent="0">
              <a:buNone/>
              <a:defRPr sz="2400"/>
            </a:lvl7pPr>
            <a:lvl8pPr marL="3809756" indent="0">
              <a:buNone/>
              <a:defRPr sz="2400"/>
            </a:lvl8pPr>
            <a:lvl9pPr marL="4354007" indent="0">
              <a:buNone/>
              <a:defRPr sz="24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" grpId="0" build="p" autoUpdateAnimBg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033"/>
          <p:cNvSpPr>
            <a:spLocks noGrp="1" noChangeArrowheads="1"/>
          </p:cNvSpPr>
          <p:nvPr>
            <p:ph type="title"/>
          </p:nvPr>
        </p:nvSpPr>
        <p:spPr bwMode="auto">
          <a:xfrm>
            <a:off x="812694" y="2375450"/>
            <a:ext cx="10565025" cy="533524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108850" tIns="54425" rIns="108850" bIns="5442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3322" name="Rectangle 103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7192" y="2820053"/>
            <a:ext cx="10256031" cy="320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Arial" charset="0"/>
          <a:cs typeface="Arial" charset="0"/>
        </a:defRPr>
      </a:lvl5pPr>
      <a:lvl6pPr marL="544251" algn="l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Arial" charset="0"/>
          <a:cs typeface="Arial" charset="0"/>
        </a:defRPr>
      </a:lvl6pPr>
      <a:lvl7pPr marL="1088502" algn="l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Arial" charset="0"/>
          <a:cs typeface="Arial" charset="0"/>
        </a:defRPr>
      </a:lvl7pPr>
      <a:lvl8pPr marL="1632753" algn="l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Arial" charset="0"/>
          <a:cs typeface="Arial" charset="0"/>
        </a:defRPr>
      </a:lvl8pPr>
      <a:lvl9pPr marL="2177004" algn="l" rtl="0" fontAlgn="base">
        <a:lnSpc>
          <a:spcPct val="90000"/>
        </a:lnSpc>
        <a:spcBef>
          <a:spcPct val="0"/>
        </a:spcBef>
        <a:spcAft>
          <a:spcPct val="0"/>
        </a:spcAft>
        <a:defRPr sz="43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408188" indent="-4081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3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900">
          <a:solidFill>
            <a:schemeClr val="tx1"/>
          </a:solidFill>
          <a:latin typeface="+mn-lt"/>
          <a:cs typeface="+mn-cs"/>
        </a:defRPr>
      </a:lvl2pPr>
      <a:lvl3pPr marL="1360627" indent="-27212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latin typeface="+mn-lt"/>
          <a:cs typeface="+mn-cs"/>
        </a:defRPr>
      </a:lvl3pPr>
      <a:lvl4pPr marL="1904878" indent="-27212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400">
          <a:solidFill>
            <a:schemeClr val="tx1"/>
          </a:solidFill>
          <a:latin typeface="+mn-lt"/>
          <a:cs typeface="+mn-cs"/>
        </a:defRPr>
      </a:lvl4pPr>
      <a:lvl5pPr marL="2449129" indent="-27212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  <a:cs typeface="+mn-cs"/>
        </a:defRPr>
      </a:lvl5pPr>
      <a:lvl6pPr marL="2993380" indent="-272125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6pPr>
      <a:lvl7pPr marL="3537631" indent="-272125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7pPr>
      <a:lvl8pPr marL="4081882" indent="-272125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8pPr>
      <a:lvl9pPr marL="4626132" indent="-272125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033"/>
          <p:cNvSpPr>
            <a:spLocks noGrp="1" noChangeArrowheads="1"/>
          </p:cNvSpPr>
          <p:nvPr>
            <p:ph type="title"/>
          </p:nvPr>
        </p:nvSpPr>
        <p:spPr bwMode="auto">
          <a:xfrm>
            <a:off x="812694" y="2375450"/>
            <a:ext cx="10565025" cy="533524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3322" name="Rectangle 103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7192" y="2820053"/>
            <a:ext cx="10256031" cy="320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4130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1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1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1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1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1" b="1">
          <a:solidFill>
            <a:schemeClr val="tx1"/>
          </a:solidFill>
          <a:latin typeface="Arial" charset="0"/>
          <a:cs typeface="Arial" charset="0"/>
        </a:defRPr>
      </a:lvl5pPr>
      <a:lvl6pPr marL="457291" algn="l" rtl="0" fontAlgn="base">
        <a:lnSpc>
          <a:spcPct val="90000"/>
        </a:lnSpc>
        <a:spcBef>
          <a:spcPct val="0"/>
        </a:spcBef>
        <a:spcAft>
          <a:spcPct val="0"/>
        </a:spcAft>
        <a:defRPr sz="3601" b="1">
          <a:solidFill>
            <a:schemeClr val="tx1"/>
          </a:solidFill>
          <a:latin typeface="Arial" charset="0"/>
          <a:cs typeface="Arial" charset="0"/>
        </a:defRPr>
      </a:lvl6pPr>
      <a:lvl7pPr marL="914583" algn="l" rtl="0" fontAlgn="base">
        <a:lnSpc>
          <a:spcPct val="90000"/>
        </a:lnSpc>
        <a:spcBef>
          <a:spcPct val="0"/>
        </a:spcBef>
        <a:spcAft>
          <a:spcPct val="0"/>
        </a:spcAft>
        <a:defRPr sz="3601" b="1">
          <a:solidFill>
            <a:schemeClr val="tx1"/>
          </a:solidFill>
          <a:latin typeface="Arial" charset="0"/>
          <a:cs typeface="Arial" charset="0"/>
        </a:defRPr>
      </a:lvl7pPr>
      <a:lvl8pPr marL="1371874" algn="l" rtl="0" fontAlgn="base">
        <a:lnSpc>
          <a:spcPct val="90000"/>
        </a:lnSpc>
        <a:spcBef>
          <a:spcPct val="0"/>
        </a:spcBef>
        <a:spcAft>
          <a:spcPct val="0"/>
        </a:spcAft>
        <a:defRPr sz="3601" b="1">
          <a:solidFill>
            <a:schemeClr val="tx1"/>
          </a:solidFill>
          <a:latin typeface="Arial" charset="0"/>
          <a:cs typeface="Arial" charset="0"/>
        </a:defRPr>
      </a:lvl8pPr>
      <a:lvl9pPr marL="1829166" algn="l" rtl="0" fontAlgn="base">
        <a:lnSpc>
          <a:spcPct val="90000"/>
        </a:lnSpc>
        <a:spcBef>
          <a:spcPct val="0"/>
        </a:spcBef>
        <a:spcAft>
          <a:spcPct val="0"/>
        </a:spcAft>
        <a:defRPr sz="3601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69" indent="-34296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1">
          <a:solidFill>
            <a:schemeClr val="tx1"/>
          </a:solidFill>
          <a:latin typeface="+mn-lt"/>
          <a:ea typeface="+mn-ea"/>
          <a:cs typeface="+mn-cs"/>
        </a:defRPr>
      </a:lvl1pPr>
      <a:lvl2pPr marL="743099" indent="-285807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229" indent="-228646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3pPr>
      <a:lvl4pPr marL="1600520" indent="-228646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811" indent="-228646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5pPr>
      <a:lvl6pPr marL="2515103" indent="-228646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6pPr>
      <a:lvl7pPr marL="2972394" indent="-228646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7pPr>
      <a:lvl8pPr marL="3429686" indent="-228646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8pPr>
      <a:lvl9pPr marL="3886977" indent="-228646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91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83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74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66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457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749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4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32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Grp="1" noChangeArrowheads="1"/>
          </p:cNvSpPr>
          <p:nvPr>
            <p:ph type="title"/>
          </p:nvPr>
        </p:nvSpPr>
        <p:spPr>
          <a:xfrm>
            <a:off x="1629676" y="1845253"/>
            <a:ext cx="8787010" cy="1945386"/>
          </a:xfrm>
        </p:spPr>
        <p:txBody>
          <a:bodyPr/>
          <a:lstStyle/>
          <a:p>
            <a:pPr algn="ctr" eaLnBrk="1" hangingPunct="1"/>
            <a:r>
              <a:rPr lang="ru-RU" sz="4001" dirty="0"/>
              <a:t>Методические аспекты подготовки к ГИА </a:t>
            </a:r>
            <a:br>
              <a:rPr lang="ru-RU" sz="4001" dirty="0"/>
            </a:br>
            <a:r>
              <a:rPr lang="ru-RU" sz="4001" dirty="0"/>
              <a:t>по русскому языку в 2026 году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F5F49AED-E9DB-DC7B-C0F8-97F07A860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6367" y="4940113"/>
            <a:ext cx="6914368" cy="1945387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61" tIns="45731" rIns="91461" bIns="45731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defTabSz="914583" eaLnBrk="1" hangingPunct="1"/>
            <a:r>
              <a:rPr lang="ru-RU" sz="3201" b="0" kern="0" dirty="0">
                <a:solidFill>
                  <a:srgbClr val="003366"/>
                </a:solidFill>
                <a:latin typeface="Arial"/>
                <a:cs typeface="Arial"/>
              </a:rPr>
              <a:t>Дощинский Роман Анатольевич, канд. пед. наук, зав. лабораторий русского языка и литературы ФГБНУ «ФИПИ» </a:t>
            </a:r>
          </a:p>
        </p:txBody>
      </p:sp>
    </p:spTree>
    <p:extLst>
      <p:ext uri="{BB962C8B-B14F-4D97-AF65-F5344CB8AC3E}">
        <p14:creationId xmlns:p14="http://schemas.microsoft.com/office/powerpoint/2010/main" val="218004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2BC3D2-5549-32FF-CA24-46D09D8E0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730535DE-AAE7-F5A2-D518-BC02BC6A10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1701" y="4831"/>
            <a:ext cx="8430807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Причины низких результатов </a:t>
            </a:r>
            <a:br>
              <a:rPr lang="ru-RU" sz="3201" dirty="0"/>
            </a:br>
            <a:r>
              <a:rPr lang="ru-RU" sz="3201" dirty="0"/>
              <a:t>по отдельным заданиям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EF3D0BA-A904-A7C2-3E82-E462E33785A0}"/>
              </a:ext>
            </a:extLst>
          </p:cNvPr>
          <p:cNvSpPr/>
          <p:nvPr/>
        </p:nvSpPr>
        <p:spPr>
          <a:xfrm>
            <a:off x="2762139" y="1468086"/>
            <a:ext cx="6309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2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. Причины, не зависящие от педагогов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C00BC064-4030-5713-A537-FB9743CBE04A}"/>
              </a:ext>
            </a:extLst>
          </p:cNvPr>
          <p:cNvSpPr txBox="1"/>
          <p:nvPr/>
        </p:nvSpPr>
        <p:spPr>
          <a:xfrm>
            <a:off x="370570" y="2349674"/>
            <a:ext cx="11449272" cy="1576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5080" lvl="0" indent="-457200" algn="l" defTabSz="914400" rtl="0" eaLnBrk="1" fontAlgn="base" latinLnBrk="0" hangingPunct="1">
              <a:lnSpc>
                <a:spcPct val="100400"/>
              </a:lnSpc>
              <a:spcBef>
                <a:spcPts val="9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Geologica"/>
              </a:rPr>
              <a:t>невостребованность в повседневной жизни школьников </a:t>
            </a:r>
            <a:r>
              <a:rPr kumimoji="0" lang="ru-RU" sz="2500" b="0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Geologica"/>
              </a:rPr>
              <a:t>норм</a:t>
            </a:r>
            <a: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Geologica"/>
              </a:rPr>
              <a:t> современного русского литературного языка;</a:t>
            </a:r>
          </a:p>
          <a:p>
            <a:pPr marL="12700" marR="5080" lvl="0" algn="l" defTabSz="914400" rtl="0" eaLnBrk="1" fontAlgn="base" latinLnBrk="0" hangingPunct="1">
              <a:lnSpc>
                <a:spcPct val="100400"/>
              </a:lnSpc>
              <a:spcBef>
                <a:spcPts val="95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Geologica"/>
            </a:endParaRPr>
          </a:p>
          <a:p>
            <a:pPr marL="469900" marR="5080" lvl="0" indent="-457200" algn="l" defTabSz="914400" rtl="0" eaLnBrk="1" fontAlgn="base" latinLnBrk="0" hangingPunct="1">
              <a:lnSpc>
                <a:spcPct val="100400"/>
              </a:lnSpc>
              <a:spcBef>
                <a:spcPts val="9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Geologica"/>
              </a:rPr>
              <a:t>низкий уровень начитанности выпускников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Geologica"/>
              <a:ea typeface="+mn-ea"/>
              <a:cs typeface="Geologica"/>
            </a:endParaRPr>
          </a:p>
        </p:txBody>
      </p:sp>
    </p:spTree>
    <p:extLst>
      <p:ext uri="{BB962C8B-B14F-4D97-AF65-F5344CB8AC3E}">
        <p14:creationId xmlns:p14="http://schemas.microsoft.com/office/powerpoint/2010/main" val="32183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D06945-4006-F9BA-0E6C-9FE2334B8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9987BCCA-8B12-7305-1E98-27D63B42C9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1701" y="4831"/>
            <a:ext cx="8430807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Включение в кодификаторы списка источников при составлении заданий</a:t>
            </a: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80E6ED38-C7F6-BF5F-ECCF-530319097512}"/>
              </a:ext>
            </a:extLst>
          </p:cNvPr>
          <p:cNvSpPr txBox="1"/>
          <p:nvPr/>
        </p:nvSpPr>
        <p:spPr>
          <a:xfrm>
            <a:off x="550590" y="1341562"/>
            <a:ext cx="10585176" cy="3969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Geologica SemiBold"/>
              </a:rPr>
              <a:t>Выполнение распоряжения Правительства РФ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A5CB76-9CEF-57C5-5790-7E0B99E7CC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923" b="14678"/>
          <a:stretch>
            <a:fillRect/>
          </a:stretch>
        </p:blipFill>
        <p:spPr>
          <a:xfrm>
            <a:off x="28495" y="1865495"/>
            <a:ext cx="12021673" cy="421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7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5F207C-EA15-4F9C-CB60-15CEFCA8D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7D49AB85-7F12-B86D-CCA9-02E746B934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1701" y="4831"/>
            <a:ext cx="8430807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Причины низких результатов </a:t>
            </a:r>
            <a:br>
              <a:rPr lang="ru-RU" sz="3201" dirty="0"/>
            </a:br>
            <a:r>
              <a:rPr lang="ru-RU" sz="3201" dirty="0"/>
              <a:t>по отдельным заданиям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8473A0B-5EB0-4357-6FBB-0C310699BD94}"/>
              </a:ext>
            </a:extLst>
          </p:cNvPr>
          <p:cNvSpPr/>
          <p:nvPr/>
        </p:nvSpPr>
        <p:spPr>
          <a:xfrm>
            <a:off x="1126654" y="1393174"/>
            <a:ext cx="105131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3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. Специфика учебного предмета «Русский язык», содержание которого богато КЛЮЧЕВЫМИ (СКВОЗНЫМИ) темами:</a:t>
            </a:r>
          </a:p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b="1" dirty="0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являются основополагающими;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2400" dirty="0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изучаются на протяжении нескольких лет;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2400" dirty="0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имеют накопительный эффект;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2400" dirty="0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выносятся в том или ином виде на ГИА;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2400" dirty="0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любые не ликвидированные вовремя пробелы (дефициты) приводят  к риску невыполнения определённых экзаменационных заданий </a:t>
            </a:r>
          </a:p>
        </p:txBody>
      </p:sp>
    </p:spTree>
    <p:extLst>
      <p:ext uri="{BB962C8B-B14F-4D97-AF65-F5344CB8AC3E}">
        <p14:creationId xmlns:p14="http://schemas.microsoft.com/office/powerpoint/2010/main" val="331348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C78992-F9FD-8404-C81C-2B45C35CA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1E619563-7BA3-D530-EA5F-77E8D40315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1701" y="4831"/>
            <a:ext cx="8430807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Пример задания 12 </a:t>
            </a:r>
            <a:br>
              <a:rPr lang="ru-RU" sz="3201" dirty="0"/>
            </a:br>
            <a:r>
              <a:rPr lang="ru-RU" sz="3201" dirty="0"/>
              <a:t>ЕГЭ по русскому языку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6C23B9-07D7-5A6E-919B-DF02A28DEA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153" t="41462" r="17997" b="27978"/>
          <a:stretch>
            <a:fillRect/>
          </a:stretch>
        </p:blipFill>
        <p:spPr>
          <a:xfrm>
            <a:off x="262558" y="1629594"/>
            <a:ext cx="9086928" cy="2485280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AEAC628-0596-A4F7-67C2-4B5140462F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2849697"/>
              </p:ext>
            </p:extLst>
          </p:nvPr>
        </p:nvGraphicFramePr>
        <p:xfrm>
          <a:off x="7463358" y="2205658"/>
          <a:ext cx="4608512" cy="2804160"/>
        </p:xfrm>
        <a:graphic>
          <a:graphicData uri="http://schemas.openxmlformats.org/drawingml/2006/table">
            <a:tbl>
              <a:tblPr firstRow="1" bandRow="1"/>
              <a:tblGrid>
                <a:gridCol w="4608512">
                  <a:extLst>
                    <a:ext uri="{9D8B030D-6E8A-4147-A177-3AD203B41FA5}">
                      <a16:colId xmlns:a16="http://schemas.microsoft.com/office/drawing/2014/main" val="2314682143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91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583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874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9166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457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749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1040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8332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4000" dirty="0">
                          <a:latin typeface="+mn-lt"/>
                        </a:rPr>
                        <a:t>10 класс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06233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4000" dirty="0">
                          <a:latin typeface="+mn-lt"/>
                        </a:rPr>
                        <a:t>7 класс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1492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4000" dirty="0">
                          <a:latin typeface="+mn-lt"/>
                        </a:rPr>
                        <a:t>5 класс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89842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4000" dirty="0">
                          <a:latin typeface="+mn-lt"/>
                        </a:rPr>
                        <a:t>4 класс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241762"/>
                  </a:ext>
                </a:extLst>
              </a:tr>
            </a:tbl>
          </a:graphicData>
        </a:graphic>
      </p:graphicFrame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D7DAE3B6-1608-59D6-7FC5-47EE49DB5AB9}"/>
              </a:ext>
            </a:extLst>
          </p:cNvPr>
          <p:cNvSpPr/>
          <p:nvPr/>
        </p:nvSpPr>
        <p:spPr>
          <a:xfrm rot="17612187">
            <a:off x="5872115" y="2155938"/>
            <a:ext cx="89975" cy="3659516"/>
          </a:xfrm>
          <a:prstGeom prst="down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30A7AFB3-3752-CF21-C356-14B0698EC9F8}"/>
              </a:ext>
            </a:extLst>
          </p:cNvPr>
          <p:cNvSpPr/>
          <p:nvPr/>
        </p:nvSpPr>
        <p:spPr>
          <a:xfrm rot="17612187">
            <a:off x="7097645" y="1600035"/>
            <a:ext cx="89975" cy="3659516"/>
          </a:xfrm>
          <a:prstGeom prst="down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FAF75693-D7C0-45A5-FFEE-14CB0BB92E24}"/>
              </a:ext>
            </a:extLst>
          </p:cNvPr>
          <p:cNvSpPr/>
          <p:nvPr/>
        </p:nvSpPr>
        <p:spPr>
          <a:xfrm rot="16511109">
            <a:off x="6757341" y="1389869"/>
            <a:ext cx="89975" cy="3659516"/>
          </a:xfrm>
          <a:prstGeom prst="down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0F5C80C3-149C-C1DE-0973-F2D786A99B7F}"/>
              </a:ext>
            </a:extLst>
          </p:cNvPr>
          <p:cNvSpPr/>
          <p:nvPr/>
        </p:nvSpPr>
        <p:spPr>
          <a:xfrm rot="15875757">
            <a:off x="5862873" y="507635"/>
            <a:ext cx="111751" cy="4418850"/>
          </a:xfrm>
          <a:prstGeom prst="down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49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B80995-EAF4-8EB9-0628-76DB64399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0184F75A-8147-9B40-15C3-5E54CA7501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1701" y="4831"/>
            <a:ext cx="8430807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Пример задания 16 </a:t>
            </a:r>
            <a:br>
              <a:rPr lang="ru-RU" sz="3201" dirty="0"/>
            </a:br>
            <a:r>
              <a:rPr lang="ru-RU" sz="3201" dirty="0"/>
              <a:t>ЕГЭ по русскому языку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436C91F-D55B-A346-8504-9443B738A3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230904"/>
              </p:ext>
            </p:extLst>
          </p:nvPr>
        </p:nvGraphicFramePr>
        <p:xfrm>
          <a:off x="7463358" y="2205658"/>
          <a:ext cx="4608512" cy="2804160"/>
        </p:xfrm>
        <a:graphic>
          <a:graphicData uri="http://schemas.openxmlformats.org/drawingml/2006/table">
            <a:tbl>
              <a:tblPr firstRow="1" bandRow="1"/>
              <a:tblGrid>
                <a:gridCol w="4608512">
                  <a:extLst>
                    <a:ext uri="{9D8B030D-6E8A-4147-A177-3AD203B41FA5}">
                      <a16:colId xmlns:a16="http://schemas.microsoft.com/office/drawing/2014/main" val="2314682143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91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583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874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9166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457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749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1040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8332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4000" dirty="0">
                          <a:latin typeface="+mn-lt"/>
                        </a:rPr>
                        <a:t>11 класс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06233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4000" dirty="0">
                          <a:latin typeface="+mn-lt"/>
                        </a:rPr>
                        <a:t>7–8 классы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1492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4000" dirty="0">
                          <a:latin typeface="+mn-lt"/>
                        </a:rPr>
                        <a:t>5 класс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89842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4000" dirty="0">
                          <a:latin typeface="+mn-lt"/>
                        </a:rPr>
                        <a:t>3–4 классы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241762"/>
                  </a:ext>
                </a:extLst>
              </a:tr>
            </a:tbl>
          </a:graphicData>
        </a:graphic>
      </p:graphicFrame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0AC4DED8-BC70-31DC-03FF-B3459C88FB08}"/>
              </a:ext>
            </a:extLst>
          </p:cNvPr>
          <p:cNvSpPr/>
          <p:nvPr/>
        </p:nvSpPr>
        <p:spPr>
          <a:xfrm rot="14528984">
            <a:off x="6805058" y="2416421"/>
            <a:ext cx="89975" cy="3659516"/>
          </a:xfrm>
          <a:prstGeom prst="down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E32CB71D-B093-364B-0E0F-C79DB67AF574}"/>
              </a:ext>
            </a:extLst>
          </p:cNvPr>
          <p:cNvSpPr/>
          <p:nvPr/>
        </p:nvSpPr>
        <p:spPr>
          <a:xfrm rot="18168949">
            <a:off x="6660507" y="1858525"/>
            <a:ext cx="89975" cy="3659516"/>
          </a:xfrm>
          <a:prstGeom prst="down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0C740555-D04A-FA44-3600-93806D550034}"/>
              </a:ext>
            </a:extLst>
          </p:cNvPr>
          <p:cNvSpPr/>
          <p:nvPr/>
        </p:nvSpPr>
        <p:spPr>
          <a:xfrm rot="16696999">
            <a:off x="6774338" y="2105381"/>
            <a:ext cx="95605" cy="3280582"/>
          </a:xfrm>
          <a:prstGeom prst="down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A7B63920-10D7-C249-2F2C-5D9719C15999}"/>
              </a:ext>
            </a:extLst>
          </p:cNvPr>
          <p:cNvSpPr/>
          <p:nvPr/>
        </p:nvSpPr>
        <p:spPr>
          <a:xfrm rot="15875757">
            <a:off x="6780560" y="2612443"/>
            <a:ext cx="109707" cy="3248887"/>
          </a:xfrm>
          <a:prstGeom prst="down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E460C5-F27B-ED64-40D9-68BF9D477EAE}"/>
              </a:ext>
            </a:extLst>
          </p:cNvPr>
          <p:cNvSpPr txBox="1"/>
          <p:nvPr/>
        </p:nvSpPr>
        <p:spPr>
          <a:xfrm>
            <a:off x="-17798" y="1629594"/>
            <a:ext cx="7463358" cy="4203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Укажите предложения, в которых нужно поставить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ОДНУ</a:t>
            </a:r>
            <a:r>
              <a:rPr lang="ru-RU" sz="20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запятую. Запишите номера этих предложений. 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1) Происшествия последних дней были так неожиданны так внезапны.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2) Мне это было не в привычку и я не сумел оценить вас.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3) Мы поднимались по узкой украшенной резьбой лестнице.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4) Наталья опустила письмо Рудина к себе на колени и долго сидела неподвижно.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0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5) Я не хочу ни оправдываться ни обвинять кого бы то ни было.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518009C0-9DF7-A1B8-207E-27B8881022D1}"/>
              </a:ext>
            </a:extLst>
          </p:cNvPr>
          <p:cNvSpPr/>
          <p:nvPr/>
        </p:nvSpPr>
        <p:spPr>
          <a:xfrm rot="14908689">
            <a:off x="6652762" y="1474263"/>
            <a:ext cx="109707" cy="3248887"/>
          </a:xfrm>
          <a:prstGeom prst="down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180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7C9E7E-DA78-732C-A965-55B9CAC7E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DF9E9468-2B53-7077-9B6A-1AE2A6B460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1701" y="4831"/>
            <a:ext cx="8430807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Пример задания 25 </a:t>
            </a:r>
            <a:br>
              <a:rPr lang="ru-RU" sz="3201" dirty="0"/>
            </a:br>
            <a:r>
              <a:rPr lang="ru-RU" sz="3201" dirty="0"/>
              <a:t>ЕГЭ по русскому языку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65B70E4-502F-77D4-41F9-4E97421EBA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090796"/>
              </p:ext>
            </p:extLst>
          </p:nvPr>
        </p:nvGraphicFramePr>
        <p:xfrm>
          <a:off x="7463358" y="2205658"/>
          <a:ext cx="4608512" cy="2804160"/>
        </p:xfrm>
        <a:graphic>
          <a:graphicData uri="http://schemas.openxmlformats.org/drawingml/2006/table">
            <a:tbl>
              <a:tblPr firstRow="1" bandRow="1"/>
              <a:tblGrid>
                <a:gridCol w="4608512">
                  <a:extLst>
                    <a:ext uri="{9D8B030D-6E8A-4147-A177-3AD203B41FA5}">
                      <a16:colId xmlns:a16="http://schemas.microsoft.com/office/drawing/2014/main" val="2314682143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91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583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874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9166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457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749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1040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8332" algn="l" defTabSz="914583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4000" dirty="0">
                          <a:latin typeface="+mn-lt"/>
                        </a:rPr>
                        <a:t>10 класс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06233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4000" dirty="0">
                          <a:latin typeface="+mn-lt"/>
                        </a:rPr>
                        <a:t>6 класс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1492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4000" dirty="0">
                          <a:latin typeface="+mn-lt"/>
                        </a:rPr>
                        <a:t>5 класс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89842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4000" dirty="0">
                          <a:latin typeface="+mn-lt"/>
                        </a:rPr>
                        <a:t>2, 4 классы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241762"/>
                  </a:ext>
                </a:extLst>
              </a:tr>
            </a:tbl>
          </a:graphicData>
        </a:graphic>
      </p:graphicFrame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71318E9C-57E5-8BA9-E38F-CB2A4F159698}"/>
              </a:ext>
            </a:extLst>
          </p:cNvPr>
          <p:cNvSpPr/>
          <p:nvPr/>
        </p:nvSpPr>
        <p:spPr>
          <a:xfrm rot="16200000">
            <a:off x="7781054" y="4120210"/>
            <a:ext cx="75649" cy="1143088"/>
          </a:xfrm>
          <a:prstGeom prst="down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F04F58-9284-5D14-644C-4C1FAA9DF5AB}"/>
              </a:ext>
            </a:extLst>
          </p:cNvPr>
          <p:cNvSpPr txBox="1"/>
          <p:nvPr/>
        </p:nvSpPr>
        <p:spPr>
          <a:xfrm>
            <a:off x="0" y="1543796"/>
            <a:ext cx="7463358" cy="3771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Из предложения… выпишите контекстные синонимы (антонимы). </a:t>
            </a:r>
          </a:p>
          <a:p>
            <a:pPr marL="0" marR="0" lvl="0" indent="44958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Из предложения… выпишите один фразеологизм (ответ: главным образом). </a:t>
            </a:r>
          </a:p>
          <a:p>
            <a:pPr marL="0" marR="0" lvl="0" indent="449580" algn="just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Из предложения… выпишите один фразеологизм (ответ: глазом не моргнул). 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Из предложения… выпишите синонимы (синонимическую пару</a:t>
            </a:r>
            <a:r>
              <a:rPr lang="ru-RU" sz="2000" dirty="0">
                <a:solidFill>
                  <a:srgbClr val="003366">
                    <a:lumMod val="50000"/>
                  </a:srgb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3366">
                    <a:lumMod val="50000"/>
                  </a:srgbClr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Из предложения… выпишите антонимы (антонимическую пару). </a:t>
            </a:r>
          </a:p>
        </p:txBody>
      </p:sp>
      <p:sp>
        <p:nvSpPr>
          <p:cNvPr id="2" name="Стрелка: вниз 1">
            <a:extLst>
              <a:ext uri="{FF2B5EF4-FFF2-40B4-BE49-F238E27FC236}">
                <a16:creationId xmlns:a16="http://schemas.microsoft.com/office/drawing/2014/main" id="{BDFC806D-FBBF-E3E8-583B-1408E946B378}"/>
              </a:ext>
            </a:extLst>
          </p:cNvPr>
          <p:cNvSpPr/>
          <p:nvPr/>
        </p:nvSpPr>
        <p:spPr>
          <a:xfrm rot="16200000">
            <a:off x="7781055" y="3256114"/>
            <a:ext cx="75649" cy="1143088"/>
          </a:xfrm>
          <a:prstGeom prst="down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877B83A3-87AC-47CE-CB98-868769C8F685}"/>
              </a:ext>
            </a:extLst>
          </p:cNvPr>
          <p:cNvSpPr/>
          <p:nvPr/>
        </p:nvSpPr>
        <p:spPr>
          <a:xfrm rot="16200000">
            <a:off x="7781054" y="2799290"/>
            <a:ext cx="75649" cy="1143088"/>
          </a:xfrm>
          <a:prstGeom prst="down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1B799050-B1CE-8611-1299-2814DBEE8299}"/>
              </a:ext>
            </a:extLst>
          </p:cNvPr>
          <p:cNvSpPr/>
          <p:nvPr/>
        </p:nvSpPr>
        <p:spPr>
          <a:xfrm rot="18171918">
            <a:off x="8112843" y="2960982"/>
            <a:ext cx="90015" cy="2174333"/>
          </a:xfrm>
          <a:prstGeom prst="down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EB07E2AD-4C60-6495-DE44-AB9C80A2C7EB}"/>
              </a:ext>
            </a:extLst>
          </p:cNvPr>
          <p:cNvSpPr/>
          <p:nvPr/>
        </p:nvSpPr>
        <p:spPr>
          <a:xfrm rot="17712365">
            <a:off x="7742742" y="1642531"/>
            <a:ext cx="75649" cy="1143088"/>
          </a:xfrm>
          <a:prstGeom prst="down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F201A77A-52F0-DEFE-FD01-B60818486132}"/>
              </a:ext>
            </a:extLst>
          </p:cNvPr>
          <p:cNvSpPr/>
          <p:nvPr/>
        </p:nvSpPr>
        <p:spPr>
          <a:xfrm rot="16200000">
            <a:off x="7768540" y="2087109"/>
            <a:ext cx="75649" cy="1143088"/>
          </a:xfrm>
          <a:prstGeom prst="down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928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1206DC-01F7-80C6-3D59-8EDAAB7F5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EE234A18-E56A-6AE8-5DFE-9B36200473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1701" y="4831"/>
            <a:ext cx="8430807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Отражение в спецификациях соответствий школьной программе</a:t>
            </a: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F089B0ED-BF72-2106-BCB9-BC0D72F7C311}"/>
              </a:ext>
            </a:extLst>
          </p:cNvPr>
          <p:cNvSpPr txBox="1"/>
          <p:nvPr/>
        </p:nvSpPr>
        <p:spPr>
          <a:xfrm>
            <a:off x="478582" y="1229972"/>
            <a:ext cx="10585176" cy="3969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Geologica SemiBold"/>
              </a:rPr>
              <a:t>Выполнение поручения Президента РФ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D4688D-0C5C-7551-4C67-5E5CAA2B94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163" r="4298"/>
          <a:stretch>
            <a:fillRect/>
          </a:stretch>
        </p:blipFill>
        <p:spPr>
          <a:xfrm>
            <a:off x="766614" y="1747807"/>
            <a:ext cx="10441160" cy="502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8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D923DA-B57F-3006-ACA9-FFF552A80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3">
            <a:extLst>
              <a:ext uri="{FF2B5EF4-FFF2-40B4-BE49-F238E27FC236}">
                <a16:creationId xmlns:a16="http://schemas.microsoft.com/office/drawing/2014/main" id="{2222ED22-0482-183A-6588-D2E78B5B3194}"/>
              </a:ext>
            </a:extLst>
          </p:cNvPr>
          <p:cNvSpPr/>
          <p:nvPr/>
        </p:nvSpPr>
        <p:spPr bwMode="auto">
          <a:xfrm>
            <a:off x="9771399" y="3779705"/>
            <a:ext cx="2228464" cy="2676806"/>
          </a:xfrm>
          <a:prstGeom prst="roundRect">
            <a:avLst>
              <a:gd name="adj" fmla="val 819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98" name="AutoShape 2">
            <a:extLst>
              <a:ext uri="{FF2B5EF4-FFF2-40B4-BE49-F238E27FC236}">
                <a16:creationId xmlns:a16="http://schemas.microsoft.com/office/drawing/2014/main" id="{491A7CB5-5D4F-D93B-4E00-1BE54D3931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726" y="261442"/>
            <a:ext cx="8430807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Как повлияли изменения </a:t>
            </a:r>
            <a:br>
              <a:rPr lang="ru-RU" sz="3201" dirty="0"/>
            </a:br>
            <a:r>
              <a:rPr lang="ru-RU" sz="3201" dirty="0"/>
              <a:t>на результаты в 2025 году </a:t>
            </a:r>
            <a:br>
              <a:rPr lang="ru-RU" sz="3201" dirty="0"/>
            </a:br>
            <a:r>
              <a:rPr lang="ru-RU" sz="3201" dirty="0"/>
              <a:t>(на примере ЕГЭ по русскому языку)?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F5E8D8-FA8E-3F4E-EADC-42C1711045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198"/>
          <a:stretch>
            <a:fillRect/>
          </a:stretch>
        </p:blipFill>
        <p:spPr>
          <a:xfrm>
            <a:off x="190550" y="1595661"/>
            <a:ext cx="9449504" cy="493310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858ED4-DD53-8EEB-2489-D09D4A682EEE}"/>
              </a:ext>
            </a:extLst>
          </p:cNvPr>
          <p:cNvSpPr/>
          <p:nvPr/>
        </p:nvSpPr>
        <p:spPr>
          <a:xfrm>
            <a:off x="8831510" y="1845618"/>
            <a:ext cx="108012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9D96B850-587C-A317-DD9F-16701EB3341A}"/>
              </a:ext>
            </a:extLst>
          </p:cNvPr>
          <p:cNvSpPr/>
          <p:nvPr/>
        </p:nvSpPr>
        <p:spPr>
          <a:xfrm>
            <a:off x="190550" y="6275176"/>
            <a:ext cx="1751650" cy="3626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328DCD3-8E8D-62B8-B54E-57220D2BA07B}"/>
              </a:ext>
            </a:extLst>
          </p:cNvPr>
          <p:cNvSpPr/>
          <p:nvPr/>
        </p:nvSpPr>
        <p:spPr>
          <a:xfrm>
            <a:off x="9771399" y="3910426"/>
            <a:ext cx="2228464" cy="2364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lang="ru-RU" sz="2000" b="1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75 % </a:t>
            </a:r>
            <a:r>
              <a:rPr lang="ru-RU" sz="1600" b="1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или более </a:t>
            </a:r>
            <a:r>
              <a:rPr lang="ru-RU" b="1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– </a:t>
            </a:r>
            <a:endParaRPr lang="en-US" b="1" i="1" dirty="0">
              <a:solidFill>
                <a:schemeClr val="bg2">
                  <a:lumMod val="10000"/>
                </a:schemeClr>
              </a:solidFill>
              <a:cs typeface="Geologica"/>
            </a:endParaRPr>
          </a:p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lang="ru-RU" sz="1600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для заданий базового уровня сложности; </a:t>
            </a:r>
            <a:endParaRPr lang="en-US" sz="1600" i="1" dirty="0">
              <a:solidFill>
                <a:schemeClr val="bg2">
                  <a:lumMod val="10000"/>
                </a:schemeClr>
              </a:solidFill>
              <a:cs typeface="Geologica"/>
            </a:endParaRPr>
          </a:p>
          <a:p>
            <a:pPr marL="12700" marR="5080">
              <a:lnSpc>
                <a:spcPct val="100400"/>
              </a:lnSpc>
              <a:spcBef>
                <a:spcPts val="1200"/>
              </a:spcBef>
            </a:pPr>
            <a:r>
              <a:rPr lang="ru-RU" sz="2000" b="1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50 % </a:t>
            </a:r>
            <a:r>
              <a:rPr lang="ru-RU" sz="1600" b="1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или более </a:t>
            </a:r>
            <a:r>
              <a:rPr lang="ru-RU" b="1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– </a:t>
            </a:r>
            <a:endParaRPr lang="en-US" b="1" i="1" dirty="0">
              <a:solidFill>
                <a:schemeClr val="bg2">
                  <a:lumMod val="10000"/>
                </a:schemeClr>
              </a:solidFill>
              <a:cs typeface="Geologica"/>
            </a:endParaRPr>
          </a:p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lang="ru-RU" sz="1600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для заданий повышенного </a:t>
            </a:r>
            <a:br>
              <a:rPr lang="en-US" sz="1600" i="1" dirty="0">
                <a:solidFill>
                  <a:schemeClr val="bg2">
                    <a:lumMod val="10000"/>
                  </a:schemeClr>
                </a:solidFill>
                <a:cs typeface="Geologica"/>
              </a:rPr>
            </a:br>
            <a:r>
              <a:rPr lang="ru-RU" sz="1600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уровня сложности</a:t>
            </a:r>
          </a:p>
        </p:txBody>
      </p:sp>
    </p:spTree>
    <p:extLst>
      <p:ext uri="{BB962C8B-B14F-4D97-AF65-F5344CB8AC3E}">
        <p14:creationId xmlns:p14="http://schemas.microsoft.com/office/powerpoint/2010/main" val="386178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6F6959-9FF3-94F5-0CA6-F14B4412A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5E34F057-BD71-E0E6-24F2-1B537C0B6D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726" y="261442"/>
            <a:ext cx="8430807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Как повлияли изменения </a:t>
            </a:r>
            <a:br>
              <a:rPr lang="ru-RU" sz="3201" dirty="0"/>
            </a:br>
            <a:r>
              <a:rPr lang="ru-RU" sz="3201" dirty="0"/>
              <a:t>на результаты в 2025 году </a:t>
            </a:r>
            <a:br>
              <a:rPr lang="ru-RU" sz="3201" dirty="0"/>
            </a:br>
            <a:r>
              <a:rPr lang="ru-RU" sz="3201" dirty="0"/>
              <a:t>(на примере ЕГЭ по русскому языку)?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8164208-96CE-E7EC-ABED-8F5A1EB11F5A}"/>
              </a:ext>
            </a:extLst>
          </p:cNvPr>
          <p:cNvSpPr txBox="1"/>
          <p:nvPr/>
        </p:nvSpPr>
        <p:spPr>
          <a:xfrm>
            <a:off x="1740723" y="1557586"/>
            <a:ext cx="8964996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defTabSz="91440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Geologica"/>
              </a:rPr>
              <a:t>Исходные данные для задания с развёрнутым ответом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Geologica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BE741D-EF9F-8AEA-E430-40B5F04B60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204" b="5204"/>
          <a:stretch>
            <a:fillRect/>
          </a:stretch>
        </p:blipFill>
        <p:spPr>
          <a:xfrm>
            <a:off x="694606" y="2010104"/>
            <a:ext cx="10901774" cy="463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1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8BD211-3EDE-A44B-FE06-1100DA901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477EED5C-A1E3-93AE-7ED5-BFAF5139B7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950607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Действительно ли экзаменуемые стали несвободными при написании сочинения?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FBB1F2-04FD-D331-424D-25F7C9E03C7A}"/>
              </a:ext>
            </a:extLst>
          </p:cNvPr>
          <p:cNvSpPr/>
          <p:nvPr/>
        </p:nvSpPr>
        <p:spPr>
          <a:xfrm>
            <a:off x="1126654" y="1393174"/>
            <a:ext cx="105131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Изменение подхода к предъявлению проблематики                              в исходном тексте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позволило снять возможное напряжение по поводу сложностей                 в понимании текстов и выравнять шансы участников экзамена                  на успешное написание сочинения-рассуждения;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устранило критику в части необходимости «угадывать» формулировку проблемы, заложенную разработчиками КИМ                    в виде информации о тексте;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привело к  тому, что стало невозможным воспроизведение «золотых» репетиторских сочинений по предельно обобщенной проблематике (например, «универсальные» сочинения к любому тексту о Великой Отечественной войне, семье и семейных отношениях, природе)</a:t>
            </a:r>
          </a:p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30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FB780D-D0C3-AF49-EF4F-6EFC37FD6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A8478E4F-FE70-682B-ED55-57E38FDFEB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1701" y="4831"/>
            <a:ext cx="8430807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Как сдали экзамены в 2025 году?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6A8EA2-FDFD-65CB-12EB-864AF253A2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228"/>
          <a:stretch>
            <a:fillRect/>
          </a:stretch>
        </p:blipFill>
        <p:spPr>
          <a:xfrm>
            <a:off x="1389280" y="2083117"/>
            <a:ext cx="9411852" cy="4113142"/>
          </a:xfrm>
          <a:prstGeom prst="rect">
            <a:avLst/>
          </a:prstGeom>
        </p:spPr>
      </p:pic>
      <p:sp>
        <p:nvSpPr>
          <p:cNvPr id="3" name="object 4">
            <a:extLst>
              <a:ext uri="{FF2B5EF4-FFF2-40B4-BE49-F238E27FC236}">
                <a16:creationId xmlns:a16="http://schemas.microsoft.com/office/drawing/2014/main" id="{F6FB239A-B653-9A0F-067C-6DE086D0B736}"/>
              </a:ext>
            </a:extLst>
          </p:cNvPr>
          <p:cNvSpPr txBox="1"/>
          <p:nvPr/>
        </p:nvSpPr>
        <p:spPr>
          <a:xfrm>
            <a:off x="298562" y="1557586"/>
            <a:ext cx="11593288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defTabSz="91440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Geologica"/>
              </a:rPr>
              <a:t>Кривая распределения участников ЕГЭ по полученным первичным баллам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Geologica"/>
            </a:endParaRPr>
          </a:p>
        </p:txBody>
      </p:sp>
    </p:spTree>
    <p:extLst>
      <p:ext uri="{BB962C8B-B14F-4D97-AF65-F5344CB8AC3E}">
        <p14:creationId xmlns:p14="http://schemas.microsoft.com/office/powerpoint/2010/main" val="128833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03FC23-6732-F24B-C174-34F986CB0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A8351721-0E54-9221-A85C-0EE9958111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950607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Как повлияло на результаты изменение подходов к комментированию?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DB72EA5-7A93-C2CE-4E78-9315CFF2C99F}"/>
              </a:ext>
            </a:extLst>
          </p:cNvPr>
          <p:cNvSpPr/>
          <p:nvPr/>
        </p:nvSpPr>
        <p:spPr>
          <a:xfrm>
            <a:off x="1126654" y="1393174"/>
            <a:ext cx="1051316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Смещение акцентов в комментарии как части экзаменационного сочинения с комментирования проблемы исходного текста на комментирование авторской позиции в содержательном или содержательно-формальном аспекте не привело в 2025 г. к снижению результатов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2400" dirty="0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Тем не менее необходимо продолжить совершенствование методики развития связной речи обучающихся в направлении формирования базовых логических операций, в частности, умения устанавливать смысловые связи между примерами-иллюстрациями </a:t>
            </a:r>
          </a:p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54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A54011-93BA-A1B0-BF11-3BFD4F18B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C6AF0641-2CF9-23E9-66D3-B12849C98A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Как повлияло на результаты изменение подходов к обоснованию собственного мнения?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B225E25-872D-3E3E-16C2-8CB7E13E581C}"/>
              </a:ext>
            </a:extLst>
          </p:cNvPr>
          <p:cNvSpPr/>
          <p:nvPr/>
        </p:nvSpPr>
        <p:spPr>
          <a:xfrm>
            <a:off x="1126654" y="1393174"/>
            <a:ext cx="105131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Большинство экзаменуемых апеллирует исключительно                           к жизненному (конкретно личному) опыту, не обращаясь к более весомым, сильным аргументам (художественной, научной литературе и проч.)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При этом представляемый в ученических работах жизненный опыт во многом примитивен. Часто мало чем отличается от примера, приведенного автором в исходном тексте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Отсутствием ссылок на литературные источники в первую очередь объясняется высокий средний процент по критерию К4 (Фактическая точность речи)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По критерию К5 (Логичность речи) отмечается относительная стабилизация результатов (средний процент – 79) 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18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F42ACC-4131-84B7-7B20-71F524015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A4329376-CF1D-36A8-63BA-C5F7CDB3C1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Как повлияло на результаты изменение подходов к оцениванию грамотности?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DF45CD-5890-7F7B-E1CB-A746AFC42B4D}"/>
              </a:ext>
            </a:extLst>
          </p:cNvPr>
          <p:cNvSpPr/>
          <p:nvPr/>
        </p:nvSpPr>
        <p:spPr>
          <a:xfrm>
            <a:off x="1126654" y="1393174"/>
            <a:ext cx="1051316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Принятые разработчиками КИМ меры по объективизации качества выполнения задания 27, </a:t>
            </a: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с одной стороны, стабилизировали достаточно высокий уровень выполнения требований по содержательным критериям, </a:t>
            </a: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а с другой стороны, снизили показатели по критериям грамотности, что позволило получить реалистичную картину обретенных выпускниками практических навыков письменной речи и привести        к корреляции тематически соотносимые результаты 1 и 2 части экзаменационной работы</a:t>
            </a:r>
          </a:p>
        </p:txBody>
      </p:sp>
    </p:spTree>
    <p:extLst>
      <p:ext uri="{BB962C8B-B14F-4D97-AF65-F5344CB8AC3E}">
        <p14:creationId xmlns:p14="http://schemas.microsoft.com/office/powerpoint/2010/main" val="287988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60EA8F-9782-82A6-5EA3-863FDC33B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27FCD4ED-41E9-ACEF-98F4-34C59BB57C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Планируемые изменения </a:t>
            </a:r>
            <a:br>
              <a:rPr lang="ru-RU" sz="3201" dirty="0"/>
            </a:br>
            <a:r>
              <a:rPr lang="ru-RU" sz="3201" dirty="0"/>
              <a:t>в 2026 году минимальны!</a:t>
            </a: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8E793387-3FC8-BF5D-EE33-9D81FF731DAD}"/>
              </a:ext>
            </a:extLst>
          </p:cNvPr>
          <p:cNvSpPr txBox="1"/>
          <p:nvPr/>
        </p:nvSpPr>
        <p:spPr>
          <a:xfrm>
            <a:off x="334566" y="2565698"/>
            <a:ext cx="4551660" cy="640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defTabSz="91440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b="1" dirty="0">
                <a:solidFill>
                  <a:prstClr val="black"/>
                </a:solidFill>
                <a:latin typeface="Geologica"/>
                <a:cs typeface="Geologica"/>
              </a:rPr>
              <a:t>ИТОГОВОЕ СОБЕСЕДОВАНИЕ </a:t>
            </a:r>
          </a:p>
          <a:p>
            <a:pPr marL="12700" marR="5080" lvl="0" defTabSz="91440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b="1" dirty="0">
                <a:solidFill>
                  <a:prstClr val="black"/>
                </a:solidFill>
                <a:latin typeface="Geologica"/>
                <a:cs typeface="Geologica"/>
              </a:rPr>
              <a:t>ПО РУССКОМУ ЯЗЫКУ В 9 КЛАССЕ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logica"/>
              <a:cs typeface="Geologic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1D32D4-90B4-96A6-AB49-85AA9F7E2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137" y="1341562"/>
            <a:ext cx="5199489" cy="529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CA71D1-DC65-A26A-5179-C9910FF90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B754A38F-D61A-8194-9FF3-7641D3AC0D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Планируемые изменения </a:t>
            </a:r>
            <a:br>
              <a:rPr lang="ru-RU" sz="3201" dirty="0"/>
            </a:br>
            <a:r>
              <a:rPr lang="ru-RU" sz="3201" dirty="0"/>
              <a:t>в 2026 году минимальны!</a:t>
            </a: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ABC631DD-0AA1-DDF7-93B4-8D5CC61A83BA}"/>
              </a:ext>
            </a:extLst>
          </p:cNvPr>
          <p:cNvSpPr txBox="1"/>
          <p:nvPr/>
        </p:nvSpPr>
        <p:spPr>
          <a:xfrm>
            <a:off x="262558" y="1341562"/>
            <a:ext cx="455166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ea typeface="+mn-ea"/>
                <a:cs typeface="Geologica"/>
              </a:rPr>
              <a:t>ОГЭ ПО РУССКОМУ ЯЗЫКУ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logica"/>
              <a:ea typeface="+mn-ea"/>
              <a:cs typeface="Geologica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362809E-294C-BB08-4059-63CE0F55D63B}"/>
              </a:ext>
            </a:extLst>
          </p:cNvPr>
          <p:cNvGrpSpPr/>
          <p:nvPr/>
        </p:nvGrpSpPr>
        <p:grpSpPr>
          <a:xfrm>
            <a:off x="262558" y="2061643"/>
            <a:ext cx="5400600" cy="2304256"/>
            <a:chOff x="994689" y="2520872"/>
            <a:chExt cx="4724400" cy="2183811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7198CEF8-8A68-7A1D-A751-4F0154855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333" t="39704" r="51917" b="28453"/>
            <a:stretch>
              <a:fillRect/>
            </a:stretch>
          </p:blipFill>
          <p:spPr>
            <a:xfrm>
              <a:off x="994689" y="2520872"/>
              <a:ext cx="4724400" cy="2183811"/>
            </a:xfrm>
            <a:prstGeom prst="rect">
              <a:avLst/>
            </a:prstGeom>
          </p:spPr>
        </p:pic>
        <p:sp>
          <p:nvSpPr>
            <p:cNvPr id="6" name="Скругленный прямоугольник 12">
              <a:extLst>
                <a:ext uri="{FF2B5EF4-FFF2-40B4-BE49-F238E27FC236}">
                  <a16:creationId xmlns:a16="http://schemas.microsoft.com/office/drawing/2014/main" id="{9B039AB3-015B-DBC4-4538-26DE0BD38349}"/>
                </a:ext>
              </a:extLst>
            </p:cNvPr>
            <p:cNvSpPr/>
            <p:nvPr/>
          </p:nvSpPr>
          <p:spPr bwMode="auto">
            <a:xfrm>
              <a:off x="1503909" y="3030061"/>
              <a:ext cx="4136727" cy="319067"/>
            </a:xfrm>
            <a:prstGeom prst="roundRect">
              <a:avLst/>
            </a:prstGeom>
            <a:solidFill>
              <a:srgbClr val="2E78E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58BFDE-47F9-7F5C-98CB-9535D1C6DB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666" t="21332" r="8750" b="11177"/>
          <a:stretch>
            <a:fillRect/>
          </a:stretch>
        </p:blipFill>
        <p:spPr>
          <a:xfrm>
            <a:off x="6284834" y="1220872"/>
            <a:ext cx="5336882" cy="5354618"/>
          </a:xfrm>
          <a:prstGeom prst="rect">
            <a:avLst/>
          </a:prstGeom>
        </p:spPr>
      </p:pic>
      <p:sp>
        <p:nvSpPr>
          <p:cNvPr id="8" name="Текст 9">
            <a:extLst>
              <a:ext uri="{FF2B5EF4-FFF2-40B4-BE49-F238E27FC236}">
                <a16:creationId xmlns:a16="http://schemas.microsoft.com/office/drawing/2014/main" id="{2409984B-DA0D-F28B-11D0-1B4E9C9A1475}"/>
              </a:ext>
            </a:extLst>
          </p:cNvPr>
          <p:cNvSpPr txBox="1">
            <a:spLocks/>
          </p:cNvSpPr>
          <p:nvPr/>
        </p:nvSpPr>
        <p:spPr bwMode="auto">
          <a:xfrm>
            <a:off x="406574" y="4181645"/>
            <a:ext cx="8205398" cy="295297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ru-RU" sz="7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5080" indent="0">
              <a:lnSpc>
                <a:spcPct val="100400"/>
              </a:lnSpc>
              <a:spcBef>
                <a:spcPts val="500"/>
              </a:spcBef>
              <a:buNone/>
              <a:defRPr/>
            </a:pPr>
            <a:r>
              <a:rPr lang="ru-RU" sz="2000" b="1" dirty="0">
                <a:solidFill>
                  <a:prstClr val="black"/>
                </a:solidFill>
                <a:latin typeface="Geologica" panose="020B0604020202020204" charset="0"/>
                <a:cs typeface="Geologica"/>
              </a:rPr>
              <a:t>Единообразие формулировок: </a:t>
            </a:r>
          </a:p>
          <a:p>
            <a:pPr marL="216000" marR="5080" indent="-216000">
              <a:lnSpc>
                <a:spcPct val="100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Geologica" panose="020B0604020202020204" charset="0"/>
                <a:cs typeface="Geologica"/>
              </a:rPr>
              <a:t>вопрос</a:t>
            </a:r>
          </a:p>
          <a:p>
            <a:pPr marL="216000" marR="5080" indent="-216000">
              <a:lnSpc>
                <a:spcPct val="100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Geologica" panose="020B0604020202020204" charset="0"/>
                <a:cs typeface="Geologica"/>
              </a:rPr>
              <a:t>ответ на вопрос </a:t>
            </a:r>
          </a:p>
          <a:p>
            <a:pPr marL="216000" marR="5080" indent="-216000">
              <a:lnSpc>
                <a:spcPct val="100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Geologica" panose="020B0604020202020204" charset="0"/>
                <a:cs typeface="Geologica"/>
              </a:rPr>
              <a:t>два примера из текста</a:t>
            </a:r>
          </a:p>
          <a:p>
            <a:pPr marL="216000" marR="5080" indent="-216000">
              <a:lnSpc>
                <a:spcPct val="100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Geologica" panose="020B0604020202020204" charset="0"/>
                <a:cs typeface="Geologica"/>
              </a:rPr>
              <a:t>вывод</a:t>
            </a:r>
          </a:p>
          <a:p>
            <a:pPr marL="0" marR="5080" indent="0">
              <a:lnSpc>
                <a:spcPct val="100400"/>
              </a:lnSpc>
              <a:spcBef>
                <a:spcPts val="500"/>
              </a:spcBef>
              <a:buNone/>
              <a:defRPr/>
            </a:pPr>
            <a:r>
              <a:rPr lang="ru-RU" sz="2000" dirty="0">
                <a:solidFill>
                  <a:prstClr val="black"/>
                </a:solidFill>
                <a:latin typeface="Geologica" panose="020B0604020202020204" charset="0"/>
                <a:cs typeface="Geologica"/>
              </a:rPr>
              <a:t>____________</a:t>
            </a:r>
          </a:p>
          <a:p>
            <a:pPr marL="216000" marR="5080" indent="-216000">
              <a:lnSpc>
                <a:spcPct val="100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FF0000"/>
                </a:solidFill>
                <a:latin typeface="Geologica" panose="020B0604020202020204" charset="0"/>
                <a:cs typeface="Geologica"/>
              </a:rPr>
              <a:t>соблюдение норм СРЛЯ</a:t>
            </a:r>
          </a:p>
          <a:p>
            <a:pPr marL="216000" marR="5080" indent="-216000">
              <a:lnSpc>
                <a:spcPct val="100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endParaRPr lang="ru-RU" sz="1800" b="1" dirty="0">
              <a:solidFill>
                <a:prstClr val="black"/>
              </a:solidFill>
              <a:latin typeface="+mj-lt"/>
              <a:cs typeface="Geologica"/>
            </a:endParaRPr>
          </a:p>
        </p:txBody>
      </p:sp>
    </p:spTree>
    <p:extLst>
      <p:ext uri="{BB962C8B-B14F-4D97-AF65-F5344CB8AC3E}">
        <p14:creationId xmlns:p14="http://schemas.microsoft.com/office/powerpoint/2010/main" val="183172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5F670D-6DA9-5F06-DD5A-9D0B14319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8A6D40F2-1D01-8C76-53FD-492034B064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Планируемые изменения </a:t>
            </a:r>
            <a:br>
              <a:rPr lang="ru-RU" sz="3201" dirty="0"/>
            </a:br>
            <a:r>
              <a:rPr lang="ru-RU" sz="3201" dirty="0"/>
              <a:t>в 2026 году минимальны!</a:t>
            </a: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63B802FE-C73D-3F57-0462-3BD094F501B4}"/>
              </a:ext>
            </a:extLst>
          </p:cNvPr>
          <p:cNvSpPr txBox="1"/>
          <p:nvPr/>
        </p:nvSpPr>
        <p:spPr>
          <a:xfrm>
            <a:off x="666246" y="1341562"/>
            <a:ext cx="455166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ea typeface="+mn-ea"/>
                <a:cs typeface="Geologica"/>
              </a:rPr>
              <a:t>ОГЭ ПО РУССКОМУ ЯЗЫКУ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logica"/>
              <a:ea typeface="+mn-ea"/>
              <a:cs typeface="Geologic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095A5E-24F4-F4F8-A3FD-F1878ACC7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550" y="1225141"/>
            <a:ext cx="4662196" cy="5374010"/>
          </a:xfrm>
          <a:prstGeom prst="rect">
            <a:avLst/>
          </a:prstGeom>
        </p:spPr>
      </p:pic>
      <p:sp>
        <p:nvSpPr>
          <p:cNvPr id="9" name="Стрелка вниз 2">
            <a:extLst>
              <a:ext uri="{FF2B5EF4-FFF2-40B4-BE49-F238E27FC236}">
                <a16:creationId xmlns:a16="http://schemas.microsoft.com/office/drawing/2014/main" id="{80664E74-8F10-3D28-8ACD-1C09B27FD41C}"/>
              </a:ext>
            </a:extLst>
          </p:cNvPr>
          <p:cNvSpPr/>
          <p:nvPr/>
        </p:nvSpPr>
        <p:spPr>
          <a:xfrm rot="5400000">
            <a:off x="5436435" y="2125961"/>
            <a:ext cx="186953" cy="2757844"/>
          </a:xfrm>
          <a:prstGeom prst="downArrow">
            <a:avLst/>
          </a:prstGeom>
          <a:solidFill>
            <a:srgbClr val="2E7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E78E0"/>
              </a:solidFill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B5DAEDA7-3698-0CD5-7BB7-37A8BEE28211}"/>
              </a:ext>
            </a:extLst>
          </p:cNvPr>
          <p:cNvSpPr txBox="1">
            <a:spLocks/>
          </p:cNvSpPr>
          <p:nvPr/>
        </p:nvSpPr>
        <p:spPr bwMode="auto">
          <a:xfrm>
            <a:off x="666246" y="3213770"/>
            <a:ext cx="4276832" cy="282473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ru-RU" sz="7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5080" indent="0">
              <a:lnSpc>
                <a:spcPct val="100400"/>
              </a:lnSpc>
              <a:spcBef>
                <a:spcPts val="500"/>
              </a:spcBef>
              <a:buNone/>
              <a:defRPr/>
            </a:pPr>
            <a:r>
              <a:rPr lang="ru-RU" sz="2000" b="1" dirty="0">
                <a:solidFill>
                  <a:prstClr val="black"/>
                </a:solidFill>
                <a:latin typeface="Geologica" panose="020B0604020202020204" charset="0"/>
                <a:cs typeface="Geologica"/>
              </a:rPr>
              <a:t>Расшифровка: </a:t>
            </a:r>
          </a:p>
          <a:p>
            <a:pPr marL="216000" marR="5080" indent="-216000">
              <a:lnSpc>
                <a:spcPct val="100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Geologica" panose="020B0604020202020204" charset="0"/>
                <a:cs typeface="Geologica"/>
              </a:rPr>
              <a:t>Есть 2 примера из текста = 3 б.</a:t>
            </a:r>
          </a:p>
          <a:p>
            <a:pPr marL="216000" marR="5080" indent="-216000">
              <a:lnSpc>
                <a:spcPct val="100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Geologica" panose="020B0604020202020204" charset="0"/>
                <a:cs typeface="Geologica"/>
              </a:rPr>
              <a:t>Есть 1 пример из текста (второй не имеет значения) = 2 б.</a:t>
            </a:r>
          </a:p>
          <a:p>
            <a:pPr marL="216000" marR="5080" indent="-216000">
              <a:lnSpc>
                <a:spcPct val="100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Geologica" panose="020B0604020202020204" charset="0"/>
                <a:cs typeface="Geologica"/>
              </a:rPr>
              <a:t>Нет примеров из текста, но есть другие = 1 б.</a:t>
            </a:r>
          </a:p>
          <a:p>
            <a:pPr marL="216000" marR="5080" indent="-216000">
              <a:lnSpc>
                <a:spcPct val="100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prstClr val="black"/>
                </a:solidFill>
                <a:latin typeface="Geologica" panose="020B0604020202020204" charset="0"/>
                <a:cs typeface="Geologica"/>
              </a:rPr>
              <a:t>Нет примеров = 0 б.</a:t>
            </a:r>
          </a:p>
          <a:p>
            <a:pPr marL="216000" marR="5080" indent="-216000">
              <a:lnSpc>
                <a:spcPct val="1004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endParaRPr lang="ru-RU" sz="1800" b="1" dirty="0">
              <a:solidFill>
                <a:prstClr val="black"/>
              </a:solidFill>
              <a:latin typeface="+mj-lt"/>
              <a:cs typeface="Geologica"/>
            </a:endParaRPr>
          </a:p>
        </p:txBody>
      </p:sp>
    </p:spTree>
    <p:extLst>
      <p:ext uri="{BB962C8B-B14F-4D97-AF65-F5344CB8AC3E}">
        <p14:creationId xmlns:p14="http://schemas.microsoft.com/office/powerpoint/2010/main" val="384164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46BB0E-3BEC-0315-0CC5-87B4007DC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3A69E28E-A9C5-7DE4-68A5-C8FFFCB33F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98662" y="-458638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Пример формулировок задания 13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8273AF-D561-2F88-E5F8-BAF1EEAFEF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554" t="14295" r="26372" b="11146"/>
          <a:stretch>
            <a:fillRect/>
          </a:stretch>
        </p:blipFill>
        <p:spPr>
          <a:xfrm>
            <a:off x="2854846" y="696668"/>
            <a:ext cx="6768752" cy="616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7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059642-0235-58C1-E9B0-F98A42DC5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36CEE9DC-2251-53BD-3551-B4DBAE0CC6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82638" y="-38663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Исходный текст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2893DB-2E30-071E-94A6-24F6C12A64E5}"/>
              </a:ext>
            </a:extLst>
          </p:cNvPr>
          <p:cNvSpPr txBox="1"/>
          <p:nvPr/>
        </p:nvSpPr>
        <p:spPr>
          <a:xfrm>
            <a:off x="190550" y="534780"/>
            <a:ext cx="11737304" cy="6324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5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     </a:t>
            </a:r>
            <a:r>
              <a:rPr lang="ru-RU" sz="20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(1)Во время половодья я заболел малярией. (2)Я оглох и </a:t>
            </a:r>
            <a:r>
              <a:rPr lang="ru-RU" sz="2000" dirty="0">
                <a:effectLst/>
                <a:highlight>
                  <a:srgbClr val="FFFF00"/>
                </a:highlight>
                <a:latin typeface="SchoolBookC"/>
                <a:ea typeface="Times New Roman" panose="02020603050405020304" pitchFamily="18" charset="0"/>
                <a:cs typeface="SchoolBookC"/>
              </a:rPr>
              <a:t>начал жить</a:t>
            </a:r>
            <a:r>
              <a:rPr lang="ru-RU" sz="20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 как бы сам в себе, </a:t>
            </a:r>
            <a:r>
              <a:rPr lang="ru-RU" sz="2000" dirty="0">
                <a:effectLst/>
                <a:highlight>
                  <a:srgbClr val="FFFF00"/>
                </a:highlight>
                <a:latin typeface="SchoolBookC"/>
                <a:ea typeface="Times New Roman" panose="02020603050405020304" pitchFamily="18" charset="0"/>
                <a:cs typeface="SchoolBookC"/>
              </a:rPr>
              <a:t>сделался задумчивым</a:t>
            </a:r>
            <a:r>
              <a:rPr lang="ru-RU" sz="20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 и всё чего-то </a:t>
            </a:r>
            <a:r>
              <a:rPr lang="ru-RU" sz="2000" dirty="0">
                <a:effectLst/>
                <a:highlight>
                  <a:srgbClr val="FFFF00"/>
                </a:highlight>
                <a:latin typeface="SchoolBookC"/>
                <a:ea typeface="Times New Roman" panose="02020603050405020304" pitchFamily="18" charset="0"/>
                <a:cs typeface="SchoolBookC"/>
              </a:rPr>
              <a:t>искал</a:t>
            </a:r>
            <a:r>
              <a:rPr lang="ru-RU" sz="20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. (3)Со двора меня никуда не выпускали.</a:t>
            </a:r>
          </a:p>
          <a:p>
            <a:pPr algn="just">
              <a:buNone/>
            </a:pPr>
            <a:r>
              <a:rPr lang="ru-RU" sz="20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     (4)У каждого мальчишки есть свой тайный уголок в избе или во дворе, будь эта изба или двор хоть                     с ладошку величиной. (5)Появился такой уголок и у меня. (6)Я сыскал его за сеновалом, в углу огорода. (7)Здесь стеной стояла лебеда и крапива. </a:t>
            </a:r>
          </a:p>
          <a:p>
            <a:pPr algn="just">
              <a:buNone/>
            </a:pPr>
            <a:r>
              <a:rPr lang="ru-RU" sz="20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     (8)Иногда в лебеде появлялась маленькая птичка мухоловка. (9)Она деловито ощипывалась, дружески глядела на меня, клевала мух и саранчу. (10)В дождь она сидела нахохленная под листом лопуха. (11)Глаза птички затягивало слепой плёнкой. (12)Глядя на птичку, и я начинал зевать, меня пробирало ознобом, губы мои тряслись.</a:t>
            </a:r>
          </a:p>
          <a:p>
            <a:pPr algn="just">
              <a:buNone/>
            </a:pPr>
            <a:r>
              <a:rPr lang="ru-RU" sz="20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     (13)Я </a:t>
            </a:r>
            <a:r>
              <a:rPr lang="ru-RU" sz="2000" dirty="0" err="1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засыпа</a:t>
            </a:r>
            <a:r>
              <a:rPr lang="ru-RU" sz="2000" spc="-10" dirty="0" err="1">
                <a:effectLst/>
                <a:latin typeface="Times" panose="02020603050405020304" pitchFamily="18" charset="0"/>
                <a:ea typeface="Times New Roman" panose="02020603050405020304" pitchFamily="18" charset="0"/>
                <a:cs typeface="SchoolBookC"/>
              </a:rPr>
              <a:t>́</a:t>
            </a:r>
            <a:r>
              <a:rPr lang="ru-RU" sz="2000" dirty="0" err="1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л</a:t>
            </a:r>
            <a:r>
              <a:rPr lang="ru-RU" sz="20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 под тихий, неслышный дождь и думал о том, что хорошо бы посадить на моей земле дерево. (14)Выросло бы оно большое-пребольшое. (15)И птичка свила бы на нём гнездо, и кошка бы ни за что его не достала. </a:t>
            </a:r>
          </a:p>
          <a:p>
            <a:pPr algn="just">
              <a:buNone/>
            </a:pPr>
            <a:r>
              <a:rPr lang="ru-RU" sz="20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     (16)В один жаркий, солнечный день, когда болезнь моя утихла и мне даже стало тепло, я пошёл за баню и нашёл там росточек с коричневым стебельком и двумя блестящими листками. (17)Я </a:t>
            </a:r>
            <a:r>
              <a:rPr lang="ru-RU" sz="2000" dirty="0">
                <a:effectLst/>
                <a:highlight>
                  <a:srgbClr val="FFFF00"/>
                </a:highlight>
                <a:latin typeface="SchoolBookC"/>
                <a:ea typeface="Times New Roman" panose="02020603050405020304" pitchFamily="18" charset="0"/>
                <a:cs typeface="SchoolBookC"/>
              </a:rPr>
              <a:t>решил</a:t>
            </a:r>
            <a:r>
              <a:rPr lang="ru-RU" sz="20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, что это боярышник, </a:t>
            </a:r>
            <a:r>
              <a:rPr lang="ru-RU" sz="2000" dirty="0">
                <a:effectLst/>
                <a:highlight>
                  <a:srgbClr val="FFFF00"/>
                </a:highlight>
                <a:latin typeface="SchoolBookC"/>
                <a:ea typeface="Times New Roman" panose="02020603050405020304" pitchFamily="18" charset="0"/>
                <a:cs typeface="SchoolBookC"/>
              </a:rPr>
              <a:t>выкопал</a:t>
            </a:r>
            <a:r>
              <a:rPr lang="ru-RU" sz="20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 и </a:t>
            </a:r>
            <a:r>
              <a:rPr lang="ru-RU" sz="2000" dirty="0">
                <a:effectLst/>
                <a:highlight>
                  <a:srgbClr val="FFFF00"/>
                </a:highlight>
                <a:latin typeface="SchoolBookC"/>
                <a:ea typeface="Times New Roman" panose="02020603050405020304" pitchFamily="18" charset="0"/>
                <a:cs typeface="SchoolBookC"/>
              </a:rPr>
              <a:t>посадил</a:t>
            </a:r>
            <a:r>
              <a:rPr lang="ru-RU" sz="20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 за сараем. </a:t>
            </a:r>
            <a:r>
              <a:rPr lang="ru-RU" sz="2000" dirty="0">
                <a:effectLst/>
                <a:highlight>
                  <a:srgbClr val="00FF00"/>
                </a:highlight>
                <a:latin typeface="SchoolBookC"/>
                <a:ea typeface="Times New Roman" panose="02020603050405020304" pitchFamily="18" charset="0"/>
                <a:cs typeface="SchoolBookC"/>
              </a:rPr>
              <a:t>(18)У меня появилась </a:t>
            </a:r>
            <a:r>
              <a:rPr lang="ru-RU" sz="2000" dirty="0">
                <a:effectLst/>
                <a:highlight>
                  <a:srgbClr val="FF00FF"/>
                </a:highlight>
                <a:latin typeface="SchoolBookC"/>
                <a:ea typeface="Times New Roman" panose="02020603050405020304" pitchFamily="18" charset="0"/>
                <a:cs typeface="SchoolBookC"/>
              </a:rPr>
              <a:t>забота и работа</a:t>
            </a:r>
            <a:r>
              <a:rPr lang="ru-RU" sz="20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. (19)Ковшиком </a:t>
            </a:r>
            <a:r>
              <a:rPr lang="ru-RU" sz="2000" dirty="0">
                <a:effectLst/>
                <a:highlight>
                  <a:srgbClr val="FFFF00"/>
                </a:highlight>
                <a:latin typeface="SchoolBookC"/>
                <a:ea typeface="Times New Roman" panose="02020603050405020304" pitchFamily="18" charset="0"/>
                <a:cs typeface="SchoolBookC"/>
              </a:rPr>
              <a:t>носил</a:t>
            </a:r>
            <a:r>
              <a:rPr lang="ru-RU" sz="20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 я воду из кадки и </a:t>
            </a:r>
            <a:r>
              <a:rPr lang="ru-RU" sz="2000" dirty="0">
                <a:effectLst/>
                <a:highlight>
                  <a:srgbClr val="FFFF00"/>
                </a:highlight>
                <a:latin typeface="SchoolBookC"/>
                <a:ea typeface="Times New Roman" panose="02020603050405020304" pitchFamily="18" charset="0"/>
                <a:cs typeface="SchoolBookC"/>
              </a:rPr>
              <a:t>поливал</a:t>
            </a:r>
            <a:r>
              <a:rPr lang="ru-RU" sz="20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 саженец. (20)Часами смотрел я на него. (21)Мне он начинал казаться большим </a:t>
            </a:r>
            <a:r>
              <a:rPr lang="ru-RU" sz="2000" dirty="0" err="1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остроиглым</a:t>
            </a:r>
            <a:r>
              <a:rPr lang="ru-RU" sz="2000" dirty="0">
                <a:effectLst/>
                <a:latin typeface="SchoolBookC"/>
                <a:ea typeface="Times New Roman" panose="02020603050405020304" pitchFamily="18" charset="0"/>
                <a:cs typeface="SchoolBookC"/>
              </a:rPr>
              <a:t> боярышником. (22)Весь он был густо запорошен цветами, обвит листвой, потом на нём уголочками загорались ягоды с косточкой, крепкой, как камушек. (23)На боярышник прилетала не только мухоловка, но и щеглы, и овсянки, и зяблики, и снегири, и всякие другие птицы. (24)Всем тут хватит места! (25)Дерево-то будет расти и расти… (По В.П. Астафьеву)</a:t>
            </a:r>
          </a:p>
        </p:txBody>
      </p:sp>
    </p:spTree>
    <p:extLst>
      <p:ext uri="{BB962C8B-B14F-4D97-AF65-F5344CB8AC3E}">
        <p14:creationId xmlns:p14="http://schemas.microsoft.com/office/powerpoint/2010/main" val="48611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BB9309-8056-84EA-6E37-665460AE7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52D75070-5E10-5CE5-7405-82D9D006AE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Планируемые изменения </a:t>
            </a:r>
            <a:br>
              <a:rPr lang="ru-RU" sz="3201" dirty="0"/>
            </a:br>
            <a:r>
              <a:rPr lang="ru-RU" sz="3201" dirty="0"/>
              <a:t>в 2026 году минимальны!</a:t>
            </a: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C4B52906-15F5-26B5-26ED-822A7E9D5B86}"/>
              </a:ext>
            </a:extLst>
          </p:cNvPr>
          <p:cNvSpPr txBox="1"/>
          <p:nvPr/>
        </p:nvSpPr>
        <p:spPr>
          <a:xfrm>
            <a:off x="666246" y="1341562"/>
            <a:ext cx="455166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ea typeface="+mn-ea"/>
                <a:cs typeface="Geologica"/>
              </a:rPr>
              <a:t>ОГЭ И ЕГЭ ПО РУССКОМУ ЯЗЫКУ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logica"/>
              <a:ea typeface="+mn-ea"/>
              <a:cs typeface="Geolog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B9F7AC-C638-ECEB-0224-EEFA88ED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334" t="41481" r="12084" b="28453"/>
          <a:stretch>
            <a:fillRect/>
          </a:stretch>
        </p:blipFill>
        <p:spPr>
          <a:xfrm>
            <a:off x="118542" y="2133650"/>
            <a:ext cx="11628887" cy="278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6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5FB07F-C18F-CECE-46EF-CC9210A8B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CE32454C-6E34-0161-620B-F72824D500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С 2025 года работаем с новым классификатором логических ошибок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AA870E-E653-37F4-E44A-26D6F71C4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169" y="1341562"/>
            <a:ext cx="979990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1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9882E3-F928-C6B3-1518-1376E102E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F71AEAD5-F66B-5A2F-1F76-778152E9F8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1701" y="4831"/>
            <a:ext cx="8430807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Как сдали экзамены в 2025 году?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F8F6AF36-C575-D932-4E3E-15AA423F9FE0}"/>
              </a:ext>
            </a:extLst>
          </p:cNvPr>
          <p:cNvSpPr txBox="1"/>
          <p:nvPr/>
        </p:nvSpPr>
        <p:spPr>
          <a:xfrm>
            <a:off x="910630" y="1917626"/>
            <a:ext cx="1044116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>
                <a:solidFill>
                  <a:prstClr val="black"/>
                </a:solidFill>
                <a:latin typeface="Arial"/>
                <a:cs typeface="Geologica"/>
              </a:rPr>
              <a:t>Распределение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Geologica"/>
              </a:rPr>
              <a:t>участников ЕГЭ с различным уровнем подготовки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Geolog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01178A-366D-EAB6-FAEE-039D56605D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865"/>
          <a:stretch>
            <a:fillRect/>
          </a:stretch>
        </p:blipFill>
        <p:spPr>
          <a:xfrm>
            <a:off x="572725" y="2637706"/>
            <a:ext cx="11044962" cy="288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8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1E4F96-E861-9461-726F-2DE7FF4C2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BEB341D5-234D-847B-28DA-1E8462641C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Планируемые изменения </a:t>
            </a:r>
            <a:br>
              <a:rPr lang="ru-RU" sz="3201" dirty="0"/>
            </a:br>
            <a:r>
              <a:rPr lang="ru-RU" sz="3201" dirty="0"/>
              <a:t>в 2026 году минимальны!</a:t>
            </a: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6B9F601F-C9C8-AD3B-3733-2D20CD5B33D7}"/>
              </a:ext>
            </a:extLst>
          </p:cNvPr>
          <p:cNvSpPr txBox="1"/>
          <p:nvPr/>
        </p:nvSpPr>
        <p:spPr>
          <a:xfrm>
            <a:off x="666246" y="1341562"/>
            <a:ext cx="455166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ea typeface="+mn-ea"/>
                <a:cs typeface="Geologica"/>
              </a:rPr>
              <a:t>ОГЭ И ЕГЭ ПО РУССКОМУ ЯЗЫКУ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logica"/>
              <a:ea typeface="+mn-ea"/>
              <a:cs typeface="Geologica"/>
            </a:endParaRP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087D79BE-F57A-AAC7-A985-583DBD9A3E69}"/>
              </a:ext>
            </a:extLst>
          </p:cNvPr>
          <p:cNvSpPr txBox="1"/>
          <p:nvPr/>
        </p:nvSpPr>
        <p:spPr>
          <a:xfrm>
            <a:off x="550590" y="2061642"/>
            <a:ext cx="11089232" cy="7816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5080" lvl="0" indent="-457200" defTabSz="91440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cs typeface="Geologica"/>
              </a:rPr>
              <a:t>При оценивании грамотности речи предлагается исключить особый подход    к оцениванию работ, объем которых составляет </a:t>
            </a:r>
            <a:r>
              <a:rPr kumimoji="0" lang="ru-RU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cs typeface="Geologica"/>
              </a:rPr>
              <a:t>100–139(149)</a:t>
            </a:r>
            <a:r>
              <a:rPr kumimoji="0" lang="ru-RU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cs typeface="Geologica"/>
              </a:rPr>
              <a:t> слов</a:t>
            </a:r>
          </a:p>
        </p:txBody>
      </p:sp>
    </p:spTree>
    <p:extLst>
      <p:ext uri="{BB962C8B-B14F-4D97-AF65-F5344CB8AC3E}">
        <p14:creationId xmlns:p14="http://schemas.microsoft.com/office/powerpoint/2010/main" val="68173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1CF094-D974-775D-6851-91022EB25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6ECFD5A6-20E5-08AD-171D-213CA358E9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Планируемые изменения </a:t>
            </a:r>
            <a:br>
              <a:rPr lang="ru-RU" sz="3201" dirty="0"/>
            </a:br>
            <a:r>
              <a:rPr lang="ru-RU" sz="3201" dirty="0"/>
              <a:t>в 2026 году минимальны!</a:t>
            </a: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F57F582D-0808-2F25-4F25-C5ECB3505016}"/>
              </a:ext>
            </a:extLst>
          </p:cNvPr>
          <p:cNvSpPr txBox="1"/>
          <p:nvPr/>
        </p:nvSpPr>
        <p:spPr>
          <a:xfrm>
            <a:off x="666246" y="1341562"/>
            <a:ext cx="455166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ea typeface="+mn-ea"/>
                <a:cs typeface="Geologica"/>
              </a:rPr>
              <a:t>ЕГЭ ПО РУССКОМУ ЯЗЫКУ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logica"/>
              <a:ea typeface="+mn-ea"/>
              <a:cs typeface="Geolog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DCEB78-C1AA-FA35-16F7-0B76A043F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718" y="1777942"/>
            <a:ext cx="9144000" cy="31470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C1D923-427D-3264-2400-04DB4D9D6DFE}"/>
              </a:ext>
            </a:extLst>
          </p:cNvPr>
          <p:cNvSpPr txBox="1"/>
          <p:nvPr/>
        </p:nvSpPr>
        <p:spPr>
          <a:xfrm>
            <a:off x="2026754" y="4789791"/>
            <a:ext cx="8136904" cy="2069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lvl="0" defTabSz="91440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cs typeface="Geologica"/>
              </a:rPr>
              <a:t>Причины расширения языкового материала:</a:t>
            </a:r>
          </a:p>
          <a:p>
            <a:pPr marL="469900" marR="5080" lvl="0" indent="-457200" defTabSz="91440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cs typeface="Geologica"/>
              </a:rPr>
              <a:t>Большая часть морфологических норм становится вариативной</a:t>
            </a:r>
          </a:p>
          <a:p>
            <a:pPr marL="469900" marR="5080" lvl="0" indent="-457200" defTabSz="91440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kern="0" dirty="0">
                <a:solidFill>
                  <a:prstClr val="black"/>
                </a:solidFill>
                <a:latin typeface="Geologica"/>
                <a:cs typeface="Geologica"/>
              </a:rPr>
              <a:t>Подвижные границы между морфологическими и синтаксическими нормами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logica"/>
              <a:cs typeface="Geologica"/>
            </a:endParaRPr>
          </a:p>
          <a:p>
            <a:pPr marL="469900" marR="5080" lvl="0" indent="-457200" defTabSz="91440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cs typeface="Geologica"/>
              </a:rPr>
              <a:t>К частотным грамматическим ошибкам в сочинениях относится в том числе ошибочное словообразование: </a:t>
            </a:r>
            <a:r>
              <a:rPr kumimoji="0" lang="ru-RU" sz="1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cs typeface="Geologica"/>
              </a:rPr>
              <a:t>прочитание</a:t>
            </a:r>
            <a:r>
              <a:rPr kumimoji="0" lang="ru-RU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cs typeface="Geologica"/>
              </a:rPr>
              <a:t>, </a:t>
            </a:r>
            <a:r>
              <a:rPr kumimoji="0" lang="ru-RU" sz="1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cs typeface="Geologica"/>
              </a:rPr>
              <a:t>мирозрение</a:t>
            </a:r>
            <a:r>
              <a:rPr kumimoji="0" lang="ru-RU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cs typeface="Geologica"/>
              </a:rPr>
              <a:t>, любопытность, </a:t>
            </a:r>
            <a:r>
              <a:rPr kumimoji="0" lang="ru-RU" sz="1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cs typeface="Geologica"/>
              </a:rPr>
              <a:t>будочи</a:t>
            </a:r>
            <a:r>
              <a:rPr kumimoji="0" lang="ru-RU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cs typeface="Geologica"/>
              </a:rPr>
              <a:t>, </a:t>
            </a:r>
            <a:r>
              <a:rPr kumimoji="0" lang="ru-RU" sz="1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cs typeface="Geologica"/>
              </a:rPr>
              <a:t>будующий</a:t>
            </a:r>
            <a:endParaRPr kumimoji="0" lang="ru-RU" sz="1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logica"/>
              <a:cs typeface="Geologica"/>
            </a:endParaRPr>
          </a:p>
        </p:txBody>
      </p:sp>
    </p:spTree>
    <p:extLst>
      <p:ext uri="{BB962C8B-B14F-4D97-AF65-F5344CB8AC3E}">
        <p14:creationId xmlns:p14="http://schemas.microsoft.com/office/powerpoint/2010/main" val="43475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D77DB0-3088-3A86-0F35-4B9B992E6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37B2BE88-0EAD-9D0E-D868-EF1321B5CF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Возможные языковые ситуации в задании 7 </a:t>
            </a:r>
            <a:br>
              <a:rPr lang="ru-RU" sz="3201" dirty="0"/>
            </a:br>
            <a:r>
              <a:rPr lang="ru-RU" sz="3201" dirty="0"/>
              <a:t>ЕГЭ по русскому языку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D103ED-2504-B104-5243-E6F1F4DB48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372" t="45799" r="26963" b="39499"/>
          <a:stretch>
            <a:fillRect/>
          </a:stretch>
        </p:blipFill>
        <p:spPr>
          <a:xfrm>
            <a:off x="478582" y="2061642"/>
            <a:ext cx="10970933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2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A6D2EC-8F8E-0917-2AB0-11E25A2C7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2DFF2074-7FEE-6CD5-20DD-8E94095D25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Возможные языковые ситуации в задании 7 </a:t>
            </a:r>
            <a:br>
              <a:rPr lang="ru-RU" sz="3201" dirty="0"/>
            </a:br>
            <a:r>
              <a:rPr lang="ru-RU" sz="3201" dirty="0"/>
              <a:t>ЕГЭ по русскому языку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958AFC-B245-FBE2-644D-70C7230E48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782" t="36349" r="26963" b="43699"/>
          <a:stretch>
            <a:fillRect/>
          </a:stretch>
        </p:blipFill>
        <p:spPr>
          <a:xfrm>
            <a:off x="838622" y="1989634"/>
            <a:ext cx="10308514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8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D2C8EA-8E08-F8BE-ABA8-50D87AFE0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C232B3EA-DC20-1138-4954-70D2A65524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Возможные языковые ситуации в задании 7 </a:t>
            </a:r>
            <a:br>
              <a:rPr lang="ru-RU" sz="3201" dirty="0"/>
            </a:br>
            <a:r>
              <a:rPr lang="ru-RU" sz="3201" dirty="0"/>
              <a:t>ЕГЭ по русскому языку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D7DE58-F367-9CE2-5DEA-F63438C190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782" t="47900" r="26963" b="28997"/>
          <a:stretch>
            <a:fillRect/>
          </a:stretch>
        </p:blipFill>
        <p:spPr>
          <a:xfrm>
            <a:off x="1355261" y="1845618"/>
            <a:ext cx="995019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4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9762CC-62A2-B616-25B9-FF27A3D72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AA909FFD-D170-ECD0-AB7B-D78E55FEFE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Возможные языковые ситуации в задании 7 </a:t>
            </a:r>
            <a:br>
              <a:rPr lang="ru-RU" sz="3201" dirty="0"/>
            </a:br>
            <a:r>
              <a:rPr lang="ru-RU" sz="3201" dirty="0"/>
              <a:t>ЕГЭ по русскому языку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DD5193-BD90-EAC3-13D6-D8962352E9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963" t="45799" r="26963" b="35299"/>
          <a:stretch>
            <a:fillRect/>
          </a:stretch>
        </p:blipFill>
        <p:spPr>
          <a:xfrm>
            <a:off x="910630" y="2061642"/>
            <a:ext cx="10921213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4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A8A9F8-7614-FA92-7D84-68F5939FA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5C4C7591-96B4-D045-925D-88581DAC70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Возможные языковые ситуации в задании 7 </a:t>
            </a:r>
            <a:br>
              <a:rPr lang="ru-RU" sz="3201" dirty="0"/>
            </a:br>
            <a:r>
              <a:rPr lang="ru-RU" sz="3201" dirty="0"/>
              <a:t>ЕГЭ по русскому языку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F60CCF-2576-7137-EF20-6FFE34FEDA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782" t="42649" r="26963" b="43700"/>
          <a:stretch>
            <a:fillRect/>
          </a:stretch>
        </p:blipFill>
        <p:spPr>
          <a:xfrm>
            <a:off x="444307" y="2205658"/>
            <a:ext cx="10407280" cy="169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0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7A80C8-8043-2917-FA6D-E6E325DD4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8FF7F370-86F2-C96F-BBAD-836D9B8D1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Возможные языковые ситуации в задании 7 </a:t>
            </a:r>
            <a:br>
              <a:rPr lang="ru-RU" sz="3201" dirty="0"/>
            </a:br>
            <a:r>
              <a:rPr lang="ru-RU" sz="3201" dirty="0"/>
              <a:t>ЕГЭ по русскому языку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B094B9-137B-1BEB-880D-3E910F7FE3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372" t="42649" r="26963" b="37399"/>
          <a:stretch>
            <a:fillRect/>
          </a:stretch>
        </p:blipFill>
        <p:spPr>
          <a:xfrm>
            <a:off x="1702718" y="2168649"/>
            <a:ext cx="8682649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8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9D14D1-4E84-DF32-5499-A9CF40BBC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6F8AF1FA-F10D-CAF2-43C8-3454A769F1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Возможные языковые ситуации в задании 7 </a:t>
            </a:r>
            <a:br>
              <a:rPr lang="ru-RU" sz="3201" dirty="0"/>
            </a:br>
            <a:r>
              <a:rPr lang="ru-RU" sz="3201" dirty="0"/>
              <a:t>ЕГЭ по русскому языку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864B9F-5ADF-623F-5A4C-86698EC53E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668" t="61570" r="26667" b="22696"/>
          <a:stretch>
            <a:fillRect/>
          </a:stretch>
        </p:blipFill>
        <p:spPr>
          <a:xfrm>
            <a:off x="629149" y="2061642"/>
            <a:ext cx="11010673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9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BAF420-B356-D23B-98AA-A5BEEE8D4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7CFD39D4-E3D3-8C2E-FDE1-88A41E8B45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Планируемые изменения </a:t>
            </a:r>
            <a:br>
              <a:rPr lang="ru-RU" sz="3201" dirty="0"/>
            </a:br>
            <a:r>
              <a:rPr lang="ru-RU" sz="3201" dirty="0"/>
              <a:t>в 2026 году минимальны!</a:t>
            </a: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36578621-1D67-3D8F-AA15-8322DB62A8DC}"/>
              </a:ext>
            </a:extLst>
          </p:cNvPr>
          <p:cNvSpPr txBox="1"/>
          <p:nvPr/>
        </p:nvSpPr>
        <p:spPr>
          <a:xfrm>
            <a:off x="666246" y="1341562"/>
            <a:ext cx="455166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4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logica"/>
                <a:ea typeface="+mn-ea"/>
                <a:cs typeface="Geologica"/>
              </a:rPr>
              <a:t>ЕГЭ ПО РУССКОМУ ЯЗЫКУ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logica"/>
              <a:ea typeface="+mn-ea"/>
              <a:cs typeface="Geologic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848B84-6D4F-0A68-C60D-D43693E8F8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001" t="32444" r="10749" b="16444"/>
          <a:stretch>
            <a:fillRect/>
          </a:stretch>
        </p:blipFill>
        <p:spPr>
          <a:xfrm>
            <a:off x="2825915" y="1641355"/>
            <a:ext cx="6538581" cy="504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6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B62637-66A1-F5E2-86DA-48A0743C1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1913401E-0DEC-3285-A34C-823FB0F588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2598" y="-314622"/>
            <a:ext cx="11161240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Задания с наименьшими процентами выполнения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941F815-45AC-D623-A759-B46EB025A409}"/>
              </a:ext>
            </a:extLst>
          </p:cNvPr>
          <p:cNvSpPr/>
          <p:nvPr/>
        </p:nvSpPr>
        <p:spPr>
          <a:xfrm>
            <a:off x="190550" y="934560"/>
            <a:ext cx="820891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807" marR="0" lvl="0" indent="-285807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задание 3 (Функциональная стилистика. Культура речи)</a:t>
            </a:r>
          </a:p>
          <a:p>
            <a:pPr marL="285807" marR="0" lvl="0" indent="-285807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задание 10 (Употребление ъ и ь (в том числе разделительных). Правописание приставок. Буквы ы – и после приставок)</a:t>
            </a:r>
          </a:p>
          <a:p>
            <a:pPr marL="285807" marR="0" lvl="0" indent="-285807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задание 11 (Правописание суффиксов (кроме суффиксов причастий, деепричастий)) </a:t>
            </a:r>
          </a:p>
          <a:p>
            <a:pPr marL="285807" marR="0" lvl="0" indent="-285807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задание 12 (Правописание личных окончаний глаголов                      и суффиксов причастий, деепричастий) </a:t>
            </a:r>
          </a:p>
          <a:p>
            <a:pPr marL="285807" marR="0" lvl="0" indent="-285807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задание 13 (Правописание не и ни)</a:t>
            </a:r>
          </a:p>
          <a:p>
            <a:pPr marL="285807" marR="0" lvl="0" indent="-285807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задание 14 (Слитное, дефисное и раздельное написание слов разных частей речи) </a:t>
            </a:r>
          </a:p>
          <a:p>
            <a:pPr marL="285807" marR="0" lvl="0" indent="-285807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задание 18 (Знаки препинания в предложениях с вводными конструкциями, обращениями, междометиями)</a:t>
            </a:r>
          </a:p>
          <a:p>
            <a:pPr marL="285807" marR="0" lvl="0" indent="-285807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задание 21 (Пунктуационный анализ предложения) </a:t>
            </a:r>
          </a:p>
          <a:p>
            <a:pPr marL="285807" marR="0" lvl="0" indent="-285807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задание 24 (Информативность текста. Виды информации             в тексте) </a:t>
            </a:r>
          </a:p>
          <a:p>
            <a:pPr marL="285807" marR="0" lvl="0" indent="-285807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задание 26 (Логико-смысловые отношения между предложениями в тексте) </a:t>
            </a:r>
          </a:p>
          <a:p>
            <a:pPr marL="285807" marR="0" lvl="0" indent="-285807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задание 27, критерий К8 (Соблюдение пунктуационных норм)</a:t>
            </a:r>
          </a:p>
          <a:p>
            <a:pPr marL="285807" marR="0" lvl="0" indent="-285807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</p:txBody>
      </p:sp>
      <p:sp>
        <p:nvSpPr>
          <p:cNvPr id="2" name="Скругленный прямоугольник 3">
            <a:extLst>
              <a:ext uri="{FF2B5EF4-FFF2-40B4-BE49-F238E27FC236}">
                <a16:creationId xmlns:a16="http://schemas.microsoft.com/office/drawing/2014/main" id="{14B167C2-67D1-0DA4-72CB-7A177513D85D}"/>
              </a:ext>
            </a:extLst>
          </p:cNvPr>
          <p:cNvSpPr/>
          <p:nvPr/>
        </p:nvSpPr>
        <p:spPr bwMode="auto">
          <a:xfrm>
            <a:off x="9263558" y="3908863"/>
            <a:ext cx="2208378" cy="2676806"/>
          </a:xfrm>
          <a:prstGeom prst="roundRect">
            <a:avLst>
              <a:gd name="adj" fmla="val 819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6FD3BE-BFFC-F91F-9A61-0545EAFD9757}"/>
              </a:ext>
            </a:extLst>
          </p:cNvPr>
          <p:cNvSpPr/>
          <p:nvPr/>
        </p:nvSpPr>
        <p:spPr>
          <a:xfrm>
            <a:off x="9335566" y="3945226"/>
            <a:ext cx="2228464" cy="2364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lang="ru-RU" sz="2000" b="1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50 % </a:t>
            </a:r>
            <a:r>
              <a:rPr lang="ru-RU" sz="1600" b="1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или менее </a:t>
            </a:r>
            <a:r>
              <a:rPr lang="ru-RU" b="1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– </a:t>
            </a:r>
            <a:endParaRPr lang="en-US" b="1" i="1" dirty="0">
              <a:solidFill>
                <a:schemeClr val="bg2">
                  <a:lumMod val="10000"/>
                </a:schemeClr>
              </a:solidFill>
              <a:cs typeface="Geologica"/>
            </a:endParaRPr>
          </a:p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lang="ru-RU" sz="1600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для заданий базового уровня сложности; </a:t>
            </a:r>
            <a:endParaRPr lang="en-US" sz="1600" i="1" dirty="0">
              <a:solidFill>
                <a:schemeClr val="bg2">
                  <a:lumMod val="10000"/>
                </a:schemeClr>
              </a:solidFill>
              <a:cs typeface="Geologica"/>
            </a:endParaRPr>
          </a:p>
          <a:p>
            <a:pPr marL="12700" marR="5080">
              <a:lnSpc>
                <a:spcPct val="100400"/>
              </a:lnSpc>
              <a:spcBef>
                <a:spcPts val="1200"/>
              </a:spcBef>
            </a:pPr>
            <a:r>
              <a:rPr lang="ru-RU" sz="2000" b="1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40 % </a:t>
            </a:r>
            <a:r>
              <a:rPr lang="ru-RU" sz="1600" b="1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или менее </a:t>
            </a:r>
            <a:r>
              <a:rPr lang="ru-RU" b="1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– </a:t>
            </a:r>
            <a:endParaRPr lang="en-US" b="1" i="1" dirty="0">
              <a:solidFill>
                <a:schemeClr val="bg2">
                  <a:lumMod val="10000"/>
                </a:schemeClr>
              </a:solidFill>
              <a:cs typeface="Geologica"/>
            </a:endParaRPr>
          </a:p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lang="ru-RU" sz="1600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для заданий повышенного </a:t>
            </a:r>
            <a:br>
              <a:rPr lang="en-US" sz="1600" i="1" dirty="0">
                <a:solidFill>
                  <a:schemeClr val="bg2">
                    <a:lumMod val="10000"/>
                  </a:schemeClr>
                </a:solidFill>
                <a:cs typeface="Geologica"/>
              </a:rPr>
            </a:br>
            <a:r>
              <a:rPr lang="ru-RU" sz="1600" i="1" dirty="0">
                <a:solidFill>
                  <a:schemeClr val="bg2">
                    <a:lumMod val="10000"/>
                  </a:schemeClr>
                </a:solidFill>
                <a:cs typeface="Geologica"/>
              </a:rPr>
              <a:t>уровня сложности</a:t>
            </a:r>
          </a:p>
        </p:txBody>
      </p:sp>
      <p:sp>
        <p:nvSpPr>
          <p:cNvPr id="4" name="Правая фигурная скобка 3">
            <a:extLst>
              <a:ext uri="{FF2B5EF4-FFF2-40B4-BE49-F238E27FC236}">
                <a16:creationId xmlns:a16="http://schemas.microsoft.com/office/drawing/2014/main" id="{21617199-3A45-5ADD-D2BE-272252146A09}"/>
              </a:ext>
            </a:extLst>
          </p:cNvPr>
          <p:cNvSpPr/>
          <p:nvPr/>
        </p:nvSpPr>
        <p:spPr>
          <a:xfrm>
            <a:off x="7829276" y="1334294"/>
            <a:ext cx="570186" cy="2676806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06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5B0963-00B9-7597-3FEB-1BB329DB8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8E9A5358-3421-B005-4DA8-0817DC7E4D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Перспективы в разработке КИМ в контексте поддержки и защиты русского языка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716A74F-F850-5102-73A5-0876F32D3B90}"/>
              </a:ext>
            </a:extLst>
          </p:cNvPr>
          <p:cNvSpPr/>
          <p:nvPr/>
        </p:nvSpPr>
        <p:spPr>
          <a:xfrm>
            <a:off x="1126654" y="1393174"/>
            <a:ext cx="105131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1. Активное использование в заданиях измерителей ОГЭ и ЕГЭ языкового материала учебников по русскому языку, входящих                      в Федеральный перечень</a:t>
            </a:r>
          </a:p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2. Реализация межпредметных связей посредством привлечения                       текстов из других школьных предметов (литература, история, обществознание, география, физика, химия, биология и др.)</a:t>
            </a:r>
          </a:p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3. Разработка и применение единых критериев отбора текстов для экзамена</a:t>
            </a:r>
          </a:p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4. Дальнейшее развитие модели итогового собеседования по русскому языку (усиление контроля сформированности навыков смыслового чтения текста) </a:t>
            </a:r>
          </a:p>
        </p:txBody>
      </p:sp>
    </p:spTree>
    <p:extLst>
      <p:ext uri="{BB962C8B-B14F-4D97-AF65-F5344CB8AC3E}">
        <p14:creationId xmlns:p14="http://schemas.microsoft.com/office/powerpoint/2010/main" val="135213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2D66B3-C9E0-4347-3176-892744284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96B8D559-9CC0-E817-6995-301BD0FB5A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Рекомендации к ЕГЭ по русскому языку. Задание 1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4FDAA8D-84F9-D7C1-4D64-7DA336B365A3}"/>
              </a:ext>
            </a:extLst>
          </p:cNvPr>
          <p:cNvSpPr/>
          <p:nvPr/>
        </p:nvSpPr>
        <p:spPr>
          <a:xfrm>
            <a:off x="550591" y="1125538"/>
            <a:ext cx="110172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Чтобы беспроблемно решать задание 1, выпускник обязательно должен повторить следующий достаточно объемный учебный материал: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разряды предлогов,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разряды союзов, 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разряды частиц,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разряды местоимений,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группы местоименных наречий (поэтому, так, там, тут, здесь, тогда…),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группы вводных слов и конструкций (во-первых, во-вторых; таким образом, значит; кроме того; например, в частности…)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2400" dirty="0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Распространённая ошибка: сочинительный разделительный союз </a:t>
            </a: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lvl="0" algn="ctr" defTabSz="685937"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арбуз &lt;…&gt; дыня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63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1950D2-01A6-7E47-11C1-8905DBD73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50D65D0A-AC41-5E17-439F-AC4FAF2993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Рекомендации к ЕГЭ по русскому языку. Задание 3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AF3B06A-ECB6-2864-B5B5-D7A4D2A960D4}"/>
              </a:ext>
            </a:extLst>
          </p:cNvPr>
          <p:cNvSpPr/>
          <p:nvPr/>
        </p:nvSpPr>
        <p:spPr>
          <a:xfrm>
            <a:off x="694606" y="1485578"/>
            <a:ext cx="110172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Рекомендуется формировать у обучающихся умения различать все возможные функциональные разновидности языка (научный, публицистический и официально-деловой стили, язык художественной литературы и разговорная речь)</a:t>
            </a: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Помните, что для успешного выполнения задания 3 требуются навыки, необходимые для успешного выполнения других заданий ЕГЭ                  по русскому языку (в частности, 22, 24 и 26)</a:t>
            </a:r>
          </a:p>
        </p:txBody>
      </p:sp>
    </p:spTree>
    <p:extLst>
      <p:ext uri="{BB962C8B-B14F-4D97-AF65-F5344CB8AC3E}">
        <p14:creationId xmlns:p14="http://schemas.microsoft.com/office/powerpoint/2010/main" val="424825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73985C-61FE-E889-15D3-550A4000D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4F72FB43-C6B3-2399-76CF-91742DF2B9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Рекомендации к ЕГЭ по русскому языку. Задание 3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6B2598E-61B2-86C9-CC7D-84C9CAF550DD}"/>
              </a:ext>
            </a:extLst>
          </p:cNvPr>
          <p:cNvSpPr/>
          <p:nvPr/>
        </p:nvSpPr>
        <p:spPr>
          <a:xfrm>
            <a:off x="694606" y="1231082"/>
            <a:ext cx="1101722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В курсе русского языка в старшей школе важно освоить ряд терминов,   не введенных в основной школе. Например, отвлеченные имена существительные, отглагольные имена существительные, цепочка форм родительного падежа, канцеляризмы, штампы и проч.  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2400" dirty="0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Помните, что формулировка «сложные предложения с разными видами связи» обозначает, что в тексте есть хотя бы по </a:t>
            </a:r>
            <a:r>
              <a:rPr lang="ru-RU" sz="240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одному сложному предложению </a:t>
            </a: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каждого вида: с сочинительной связью, с подчинительной связью</a:t>
            </a:r>
            <a:r>
              <a:rPr lang="ru-RU" sz="240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, с </a:t>
            </a: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бессоюзной связью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Следует большое внимание уделить работе над читательской грамотностью (осмысление маркированного текста, обнаружение логических противоречий в высказываниях и проч.)</a:t>
            </a:r>
          </a:p>
        </p:txBody>
      </p:sp>
    </p:spTree>
    <p:extLst>
      <p:ext uri="{BB962C8B-B14F-4D97-AF65-F5344CB8AC3E}">
        <p14:creationId xmlns:p14="http://schemas.microsoft.com/office/powerpoint/2010/main" val="6594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763BC2-D1E0-A60D-E597-10DDA14D4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C08DE9F1-F560-B941-596C-91F13261B1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Рекомендации к ЕГЭ по русскому языку. Задание 4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922D933-3AD1-CA4A-BFD3-C5776DFD9C8B}"/>
              </a:ext>
            </a:extLst>
          </p:cNvPr>
          <p:cNvSpPr/>
          <p:nvPr/>
        </p:nvSpPr>
        <p:spPr>
          <a:xfrm>
            <a:off x="766614" y="982970"/>
            <a:ext cx="110172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Начинаем работать с государственными словарями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Из Навигатора самостоятельной работы будут удалены 10 слов                    с </a:t>
            </a: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возможностью компенсации другими словами в последующем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:</a:t>
            </a:r>
            <a:endParaRPr lang="ru-RU" sz="2400" dirty="0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2400" dirty="0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НАРОСТ</a:t>
            </a: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ПОРУЧНИ</a:t>
            </a: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ЖИЛОСЬ</a:t>
            </a: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НАВРАЛА</a:t>
            </a: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СОВРАЛА</a:t>
            </a: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СОРИТ</a:t>
            </a: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КОРМЯЩИЙ</a:t>
            </a: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ПОДНЯВ</a:t>
            </a: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ДОНЕЛЬЗЯ</a:t>
            </a: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ЗАТЕМНО</a:t>
            </a:r>
          </a:p>
        </p:txBody>
      </p:sp>
    </p:spTree>
    <p:extLst>
      <p:ext uri="{BB962C8B-B14F-4D97-AF65-F5344CB8AC3E}">
        <p14:creationId xmlns:p14="http://schemas.microsoft.com/office/powerpoint/2010/main" val="101717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400FD0-8BDF-E423-9759-E1E93531E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92A6AFFA-B7B6-3059-9B97-5D3E673390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Рекомендации к ЕГЭ по русскому языку. Задание 5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D17EBD9-A58B-11B2-CD91-75C100ECBC83}"/>
              </a:ext>
            </a:extLst>
          </p:cNvPr>
          <p:cNvSpPr/>
          <p:nvPr/>
        </p:nvSpPr>
        <p:spPr>
          <a:xfrm>
            <a:off x="622598" y="1225141"/>
            <a:ext cx="112332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Пробелы во владении паронимами-прилагательными: 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наблюдательский – наблюдательный, великий – величественный – величавый, царский – царственный, будний – будничный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 и др. 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Словами-лидерами по количеству допущенных орфографических ошибок, стали (приведены самые частотные ошибочные написания): </a:t>
            </a:r>
            <a:r>
              <a:rPr kumimoji="0" lang="ru-RU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искуственного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kumimoji="0" lang="ru-RU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исскуственного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kumimoji="0" lang="ru-RU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искусственого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kumimoji="0" lang="ru-RU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гуманнистический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kumimoji="0" lang="ru-RU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гумманистический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kumimoji="0" lang="ru-RU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гарантированого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и др. 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Целесообразно при организации работы со «Списком паронимов», размещенным в Навигаторе самостоятельной подготовки, обращать внимание не только на сам состав паронимических пар и рядов, особенности их лексического значения и употребления, но и на орфографическое оформление предъявленных слов</a:t>
            </a:r>
          </a:p>
        </p:txBody>
      </p:sp>
    </p:spTree>
    <p:extLst>
      <p:ext uri="{BB962C8B-B14F-4D97-AF65-F5344CB8AC3E}">
        <p14:creationId xmlns:p14="http://schemas.microsoft.com/office/powerpoint/2010/main" val="82528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17AA72-E683-05FD-A363-5C7A0FB39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586D6960-0890-85A4-193F-15E77997A9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Рекомендации к ЕГЭ по русскому языку. Задание 8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2EDE237-1239-6C59-2F89-7837374AA30A}"/>
              </a:ext>
            </a:extLst>
          </p:cNvPr>
          <p:cNvSpPr/>
          <p:nvPr/>
        </p:nvSpPr>
        <p:spPr>
          <a:xfrm>
            <a:off x="550591" y="1341562"/>
            <a:ext cx="112332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Можно выделить следующие типичные ошибки: невозможность идентифицировать ошибку в предложении с однородными членами (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Литература не только развивает в человеке чувство красоты,              но и понимание жизни, всех ее сложностей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); невозможность определить нарушение связи между подлежащим и сказуемым (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Многих читателей экономических журналов интересует в первую очередь теоретические статьи, в которых поднимаются проблемные вопросы; Идея всеобщей изменчивости и движения – главные идеи теории Гераклита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)</a:t>
            </a: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Расширение языкового материала (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заведующий библиотекой, рецензия на книгу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и др.) не повлияло на существенное отклонение в показателях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57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CE1D7C-83C9-5DFF-1353-9D701F4C2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87DF48ED-38E3-0AC1-4E2E-EC1773596D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Рекомендации к ЕГЭ по русскому языку. Задание 10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BD1A030-356D-F80A-DBCB-A8ADDE66C440}"/>
              </a:ext>
            </a:extLst>
          </p:cNvPr>
          <p:cNvSpPr/>
          <p:nvPr/>
        </p:nvSpPr>
        <p:spPr>
          <a:xfrm>
            <a:off x="406574" y="1485578"/>
            <a:ext cx="112332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Затруднения участников экзамена в первую очередь связаны с бедностью лексического запаса: они испытывают сложности в понимании смысла таких заимствованных и исконно русских слов (или их морфем), как </a:t>
            </a:r>
            <a:r>
              <a:rPr kumimoji="0" lang="ru-RU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н..дорваться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, под..</a:t>
            </a:r>
            <a:r>
              <a:rPr kumimoji="0" lang="ru-RU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нтегральный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, бе..</a:t>
            </a:r>
            <a:r>
              <a:rPr kumimoji="0" lang="ru-RU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пробудный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, (камень) </a:t>
            </a:r>
            <a:r>
              <a:rPr kumimoji="0" lang="ru-RU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пр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..</a:t>
            </a:r>
            <a:r>
              <a:rPr kumimoji="0" lang="ru-RU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ткновения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, ад..</a:t>
            </a:r>
            <a:r>
              <a:rPr kumimoji="0" lang="ru-RU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ютант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, кон..</a:t>
            </a:r>
            <a:r>
              <a:rPr kumimoji="0" lang="ru-RU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юнктура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  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Успешному выполнению задания будет способствовать четкое разграничение по смыслу таких пар слов, как 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непреложный (неоспоримый) – неприложимый (неподходящий), пребывать (находиться где-то) – прибывать (приходить), претворить (в жизнь) – притворить (дверь)</a:t>
            </a: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2400" dirty="0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3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D5D257-F890-2CBC-F56E-D9C89BE61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35587BF0-619E-B5FD-D3F4-20599BFA3A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Рекомендации к ЕГЭ по русскому языку. Задание 11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6ED601F-7620-FCCC-8CA1-6D893330B5CB}"/>
              </a:ext>
            </a:extLst>
          </p:cNvPr>
          <p:cNvSpPr/>
          <p:nvPr/>
        </p:nvSpPr>
        <p:spPr>
          <a:xfrm>
            <a:off x="478582" y="1125538"/>
            <a:ext cx="112332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Среди суффиксов, которые вызывают трудности в написании, отметим прежде всего глагольные суффиксы: </a:t>
            </a:r>
            <a:r>
              <a:rPr kumimoji="0" lang="ru-RU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зала..ла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kumimoji="0" lang="ru-RU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раста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..</a:t>
            </a:r>
            <a:r>
              <a:rPr kumimoji="0" lang="ru-RU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ть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, </a:t>
            </a:r>
            <a:r>
              <a:rPr kumimoji="0" lang="ru-RU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ненавид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..</a:t>
            </a:r>
            <a:r>
              <a:rPr kumimoji="0" lang="ru-RU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ть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         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Обратить внимание на глаголы-исключения, в том числе 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затмевать, продлевать, застревать </a:t>
            </a: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Особо отработать ряд слов 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разведывать – заведовать – проповедовать</a:t>
            </a: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Не менее важно при любой работе с текстом фокусировать внимание обучающихся на малоупотребительных словах и особенностях использованных в них суффиксов: 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гуттаперчевый, кумачовый, парчовый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64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84F0AA-DE27-A4BD-853A-D94618011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91EEE7C9-9463-5FB2-3A55-B6278F4C69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Рекомендации к ЕГЭ по русскому языку. Задание 13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4DEB63C-3AA8-2146-279B-57D2DD7508D1}"/>
              </a:ext>
            </a:extLst>
          </p:cNvPr>
          <p:cNvSpPr/>
          <p:nvPr/>
        </p:nvSpPr>
        <p:spPr>
          <a:xfrm>
            <a:off x="550591" y="1053530"/>
            <a:ext cx="112332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Значительную трудность для экзаменуемых составляют слова 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крайне, совершенно, абсолютно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 и др., которые очень часто путаются со словами-«магнитами» 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отнюдь, далеко, ничуть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 и др. </a:t>
            </a: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Слабо сформированные навыки применения орфографического правила                    (в частности, игнорирование начального звена работы – определения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частеречной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 принадлежности слова и его формы) привели некоторых экзаменуемых к ошибочным вариантам действий (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незначительный по объёму, неспособный к действию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) 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09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EBD70E-CCAB-D705-6989-094B4D1CA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DD603126-A443-4DDF-3DD9-B26864B3C6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1701" y="4831"/>
            <a:ext cx="8430807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Выполнение заданий разными группами экзаменуемых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5D6C1F-0C46-C9C2-6A8D-7D8B0395D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623" y="1341562"/>
            <a:ext cx="10213165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6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7BFD6-B40B-53AB-A5FC-362BF3907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0C54D919-F2B0-05E5-65FB-B017053F44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Рекомендации к ЕГЭ по русскому языку. Задание 14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F0C1DF1-76B1-6CCA-C65E-64E9002F10E4}"/>
              </a:ext>
            </a:extLst>
          </p:cNvPr>
          <p:cNvSpPr/>
          <p:nvPr/>
        </p:nvSpPr>
        <p:spPr>
          <a:xfrm>
            <a:off x="550591" y="1053530"/>
            <a:ext cx="112332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Неумение различать омонимичные и частично омонимичные слова             (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поэтому – по этому; по-моему – по моему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)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Не до конца освоенное правило написания элемента 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пол-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; подобная ситуация приводит к интуитивным решениям экзаменуемых, которым кажется, что 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(пол)года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невозможно написать слитно</a:t>
            </a: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Воспроизведение когда-то неверно закрепившихся в сознании участников экзамена написаний (например, попытка 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(по)моему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написать слитно)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2400" dirty="0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Слабая осведомлённость о Навигаторе самостоятельной подготовки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10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1A679E-68A3-F163-364E-A75D2405B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023766D5-4F52-D812-D95B-BD88646D28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Рекомендации к ЕГЭ по русскому языку. Задание 15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8AE95FD-4237-F475-A026-A962D67AF406}"/>
              </a:ext>
            </a:extLst>
          </p:cNvPr>
          <p:cNvSpPr/>
          <p:nvPr/>
        </p:nvSpPr>
        <p:spPr>
          <a:xfrm>
            <a:off x="478582" y="1225141"/>
            <a:ext cx="112332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Неумение применить принцип аналогии: «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подновле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(2)ы» = «покраше(3)ы»</a:t>
            </a: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Формальная проверка написания Н/НН в слове «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изукраше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(4)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ое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» подбором глагола несовершенного вида «красить»</a:t>
            </a:r>
          </a:p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Поиск орфографического решения для слова «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сторо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(1)е» в плоскости известных формулировок правил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52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B29632-9C1B-D48D-2436-C7D67CD80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6D666EBE-B84D-88EF-F779-4D73583D49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Рекомендации к ЕГЭ по русскому языку. Задание 16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27A95F-F086-599F-8696-914C902D10DB}"/>
              </a:ext>
            </a:extLst>
          </p:cNvPr>
          <p:cNvSpPr/>
          <p:nvPr/>
        </p:nvSpPr>
        <p:spPr>
          <a:xfrm>
            <a:off x="478582" y="1341562"/>
            <a:ext cx="1123324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Для обеспечения улучшения качества выполнения задания 16 учителям следует усилить работу над медленным смысловым чтением предъявленных предложений, адекватным восприятием содержащейся         в них информации, её структурированием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2400" dirty="0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Так, подростки готовы воспринимать как одного человека обозначение, встретившееся в предложении в виде сочетания «Моцарта Глинки», как одно растение – «вербы осины» и т.д. Безусловно, при таких семантических ошибках неизбежны ошибки в области пунктуационного оформления предложений</a:t>
            </a: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342900" marR="0" lvl="0" indent="-34290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Решение вопроса об однородности/неоднородности определение является в первую очередь смысловым решением</a:t>
            </a:r>
          </a:p>
        </p:txBody>
      </p:sp>
    </p:spTree>
    <p:extLst>
      <p:ext uri="{BB962C8B-B14F-4D97-AF65-F5344CB8AC3E}">
        <p14:creationId xmlns:p14="http://schemas.microsoft.com/office/powerpoint/2010/main" val="26654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55F1FE-1405-F465-49D9-839793BBA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9D715C4F-DA8D-FA88-E3FD-EE399E031E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Рекомендации к ЕГЭ по русскому языку. Задание 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97CCC-747B-B54B-35BE-01794938F88B}"/>
              </a:ext>
            </a:extLst>
          </p:cNvPr>
          <p:cNvSpPr txBox="1"/>
          <p:nvPr/>
        </p:nvSpPr>
        <p:spPr>
          <a:xfrm>
            <a:off x="982638" y="1413570"/>
            <a:ext cx="10297652" cy="507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3500" kern="0" dirty="0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Укажите цифру(-ы), на месте которой(-ых) должна(-ы) стоять запятая(-</a:t>
            </a:r>
            <a:r>
              <a:rPr lang="ru-RU" sz="3500" kern="0" dirty="0" err="1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ые</a:t>
            </a:r>
            <a:r>
              <a:rPr lang="ru-RU" sz="3500" kern="0" dirty="0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indent="449580" algn="just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3500" kern="0" dirty="0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И вот (1) приходит этот жаркий час (2) самый счастливый для неподвижных деревьев (3) и (4) страшный для зверей и птиц.</a:t>
            </a:r>
          </a:p>
          <a:p>
            <a:pPr indent="449580" algn="just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endParaRPr lang="ru-RU" sz="3500" kern="0" dirty="0">
              <a:solidFill>
                <a:sysClr val="windowText" lastClr="000000"/>
              </a:solidFill>
              <a:latin typeface="Geologica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ru-RU" sz="3500" kern="0" dirty="0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1 цифра в ответе</a:t>
            </a:r>
          </a:p>
          <a:p>
            <a:pPr marL="457200" indent="-457200" algn="just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ru-RU" sz="3500" kern="0" dirty="0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смежные явления</a:t>
            </a:r>
          </a:p>
        </p:txBody>
      </p:sp>
    </p:spTree>
    <p:extLst>
      <p:ext uri="{BB962C8B-B14F-4D97-AF65-F5344CB8AC3E}">
        <p14:creationId xmlns:p14="http://schemas.microsoft.com/office/powerpoint/2010/main" val="10409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095F5B-B2B8-9266-5E5C-22E5660CC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ABD9D43A-7977-2685-3C02-5C0F31F483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Рекомендации к ЕГЭ по русскому языку. Задание 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0B410E-D757-C1C6-417E-27B4C8B74063}"/>
              </a:ext>
            </a:extLst>
          </p:cNvPr>
          <p:cNvSpPr txBox="1"/>
          <p:nvPr/>
        </p:nvSpPr>
        <p:spPr>
          <a:xfrm>
            <a:off x="190550" y="1225141"/>
            <a:ext cx="11521280" cy="3118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Укажите цифру(-ы), на месте которой(-ых) должна(-ы) стоять запятая(-</a:t>
            </a:r>
            <a:r>
              <a:rPr kumimoji="0" lang="ru-RU" sz="3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ые</a:t>
            </a:r>
            <a:r>
              <a:rPr kumimoji="0" lang="ru-RU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0" marR="0" lvl="0" indent="44958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Как только поезд тронулся (1) пассажиры повеселели и стали обсуждать (2) почему все-таки он стоял </a:t>
            </a:r>
            <a:r>
              <a:rPr kumimoji="0" lang="ru-RU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FFFF00"/>
                </a:highlight>
                <a:uLnTx/>
                <a:uFillTx/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(3) и (4)</a:t>
            </a:r>
            <a:r>
              <a:rPr kumimoji="0" lang="ru-RU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каковы причины неожиданной стоянки.</a:t>
            </a:r>
          </a:p>
          <a:p>
            <a:pPr marL="0" marR="0" lvl="0" indent="44958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ru-RU" sz="2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logica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04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25B293-7DB2-239F-92BF-B544D3B5B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9699E026-DA80-1021-7578-9E7F271F90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Рекомендации к ЕГЭ по русскому языку. Задание 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A48A84-43D1-1125-4FB2-B93294291994}"/>
              </a:ext>
            </a:extLst>
          </p:cNvPr>
          <p:cNvSpPr txBox="1"/>
          <p:nvPr/>
        </p:nvSpPr>
        <p:spPr>
          <a:xfrm>
            <a:off x="190550" y="1225141"/>
            <a:ext cx="11521280" cy="3118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Укажите цифру(-ы), на месте которой(-ых) должна(-ы) стоять запятая(-</a:t>
            </a:r>
            <a:r>
              <a:rPr kumimoji="0" lang="ru-RU" sz="3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ые</a:t>
            </a:r>
            <a:r>
              <a:rPr kumimoji="0" lang="ru-RU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0" marR="0" lvl="0" indent="44958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Элдар сел (1) </a:t>
            </a:r>
            <a:r>
              <a:rPr kumimoji="0" lang="ru-RU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00FF00"/>
                </a:highlight>
                <a:uLnTx/>
                <a:uFillTx/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kumimoji="0" lang="ru-RU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(2) </a:t>
            </a:r>
            <a:r>
              <a:rPr kumimoji="0" lang="ru-RU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FFFF00"/>
                </a:highlight>
                <a:uLnTx/>
                <a:uFillTx/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</a:t>
            </a:r>
            <a:r>
              <a:rPr kumimoji="0" lang="ru-RU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скрестил ноги (3) </a:t>
            </a:r>
            <a:r>
              <a:rPr kumimoji="0" lang="ru-RU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FFFF00"/>
                </a:highlight>
                <a:uLnTx/>
                <a:uFillTx/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то</a:t>
            </a:r>
            <a:r>
              <a:rPr kumimoji="0" lang="ru-RU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он молча уставился своими красивыми глазами (4) на лицо разговорившегося старика. </a:t>
            </a:r>
          </a:p>
          <a:p>
            <a:pPr marL="0" marR="0" lvl="0" indent="44958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ru-RU" sz="2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logica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39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6D60C3-06D8-2B78-82A3-DC9E2B5AC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585C870F-B6C9-863B-74A0-28DB035B5A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Рекомендации к ЕГЭ по русскому языку. Задание 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7F2D30-0BB6-3969-752E-B1660966A28E}"/>
              </a:ext>
            </a:extLst>
          </p:cNvPr>
          <p:cNvSpPr txBox="1"/>
          <p:nvPr/>
        </p:nvSpPr>
        <p:spPr>
          <a:xfrm>
            <a:off x="190550" y="1225141"/>
            <a:ext cx="11521280" cy="4888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2200" kern="0" dirty="0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Найдите предложения, в которых </a:t>
            </a:r>
            <a:r>
              <a:rPr lang="ru-RU" sz="2200" b="1" kern="0" dirty="0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запятая(-</a:t>
            </a:r>
            <a:r>
              <a:rPr lang="ru-RU" sz="2200" b="1" kern="0" dirty="0" err="1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ые</a:t>
            </a:r>
            <a:r>
              <a:rPr lang="ru-RU" sz="2200" b="1" kern="0" dirty="0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2200" kern="0" dirty="0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ставится(-</a:t>
            </a:r>
            <a:r>
              <a:rPr lang="ru-RU" sz="2200" kern="0" dirty="0" err="1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ятся</a:t>
            </a:r>
            <a:r>
              <a:rPr lang="ru-RU" sz="2200" kern="0" dirty="0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) в соответствии                                 с одним и тем же правилом пунктуации. Запишите номера этих предложений. </a:t>
            </a:r>
          </a:p>
          <a:p>
            <a:pPr marL="0" marR="0" lvl="0" indent="449580" algn="just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2200" kern="0" dirty="0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(1)Кулундинская степь – самый низкий и самый маловодный район Алтая. (2)Из четырех сотен рек равнинной части только около полусотни питают эту местность. (3)Многие из них сезонно пересыхают, оставляя в руслах лишь мелкие озерца. </a:t>
            </a:r>
            <a:r>
              <a:rPr lang="ru-RU" sz="2200" kern="0" dirty="0">
                <a:solidFill>
                  <a:sysClr val="windowText" lastClr="000000"/>
                </a:solidFill>
                <a:highlight>
                  <a:srgbClr val="FFFF00"/>
                </a:highlight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(4)</a:t>
            </a:r>
            <a:r>
              <a:rPr lang="ru-RU" sz="2200" kern="0" dirty="0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Озера Кулундинской степи – это остатки древнего моря, дном которого некогда была Кулундинская впадина. (5)Озер насчитывается более двух тысяч. </a:t>
            </a:r>
            <a:r>
              <a:rPr lang="ru-RU" sz="2200" kern="0" dirty="0">
                <a:solidFill>
                  <a:sysClr val="windowText" lastClr="000000"/>
                </a:solidFill>
                <a:highlight>
                  <a:srgbClr val="FFFF00"/>
                </a:highlight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(6)</a:t>
            </a:r>
            <a:r>
              <a:rPr lang="ru-RU" sz="2200" kern="0" dirty="0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Приобском плато, где сохранились ложбины древнего стока, проложили русла современные равнинные реки </a:t>
            </a:r>
            <a:r>
              <a:rPr lang="ru-RU" sz="2200" kern="0" dirty="0" err="1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Барнаулка</a:t>
            </a:r>
            <a:r>
              <a:rPr lang="ru-RU" sz="2200" kern="0" dirty="0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, Касмала, Кулунда, Бурла. (7)А в наследство от древних ледниковых вод и рек осталось множество озер, характерно узких и вытянутых в длину. </a:t>
            </a:r>
            <a:r>
              <a:rPr lang="ru-RU" sz="2200" kern="0" dirty="0">
                <a:solidFill>
                  <a:sysClr val="windowText" lastClr="000000"/>
                </a:solidFill>
                <a:highlight>
                  <a:srgbClr val="FFFF00"/>
                </a:highlight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(8)</a:t>
            </a:r>
            <a:r>
              <a:rPr lang="ru-RU" sz="2200" kern="0" dirty="0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Большинство озер степного Алтая имеет соленую или горько-соленую воду, которая обладает лечебными свойствами. </a:t>
            </a:r>
            <a:r>
              <a:rPr lang="ru-RU" sz="2200" kern="0" dirty="0">
                <a:solidFill>
                  <a:sysClr val="windowText" lastClr="000000"/>
                </a:solidFill>
                <a:highlight>
                  <a:srgbClr val="FFFF00"/>
                </a:highlight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(9)</a:t>
            </a:r>
            <a:r>
              <a:rPr lang="ru-RU" sz="2200" kern="0" dirty="0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Пресные только проточные или искусственные водоемы, которые расположены вперемежку, и разделяют их порой лишь небольшие перешейки. </a:t>
            </a:r>
          </a:p>
        </p:txBody>
      </p:sp>
    </p:spTree>
    <p:extLst>
      <p:ext uri="{BB962C8B-B14F-4D97-AF65-F5344CB8AC3E}">
        <p14:creationId xmlns:p14="http://schemas.microsoft.com/office/powerpoint/2010/main" val="76398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184FE2-14E5-662E-4D34-F7C190FE5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10A2DC6B-281C-7EE9-CCAA-7724B85F33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Рекомендации к ЕГЭ по русскому языку. Задание 26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6CAC5F-6E9B-9D9D-D9BA-1C1398801D4A}"/>
              </a:ext>
            </a:extLst>
          </p:cNvPr>
          <p:cNvSpPr txBox="1"/>
          <p:nvPr/>
        </p:nvSpPr>
        <p:spPr>
          <a:xfrm>
            <a:off x="190550" y="1225141"/>
            <a:ext cx="11521280" cy="4725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Следует прислушаться ко всем уже </a:t>
            </a:r>
            <a:r>
              <a:rPr lang="ru-RU" sz="2600" kern="0" dirty="0">
                <a:solidFill>
                  <a:sysClr val="windowText" lastClr="000000"/>
                </a:solidFill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данным </a:t>
            </a: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советам из Навигатора самостоятельной подготовки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logica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 важно, чтобы выпускники системно, в комплексе представляли себе все имеющиеся в русском языке средства связи предложений в тексте: лексические средства (лексический повтор, </a:t>
            </a: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FFFF00"/>
                </a:highlight>
                <a:uLnTx/>
                <a:uFillTx/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одного и</a:t>
            </a:r>
            <a:r>
              <a:rPr lang="ru-RU" sz="2600" kern="0" dirty="0">
                <a:solidFill>
                  <a:sysClr val="windowText" lastClr="000000"/>
                </a:solidFill>
                <a:highlight>
                  <a:srgbClr val="FFFF00"/>
                </a:highlight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highlight>
                  <a:srgbClr val="FFFF00"/>
                </a:highlight>
                <a:uLnTx/>
                <a:uFillTx/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того же слова, однокоренные слова</a:t>
            </a: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logic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, синонимы, антонимы), морфологические (местоимения различных разрядов, местоименные наречия, союзы, частицы) и синтаксические (вводные слова и конструкции)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logica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94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B83BCA-5B81-7C3E-37F7-07A717E7B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AB1DE536-0467-560D-5B36-87A1C0B30B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2169" y="0"/>
            <a:ext cx="10297653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Сочинение-рассуждение </a:t>
            </a:r>
            <a:br>
              <a:rPr lang="ru-RU" sz="3201" dirty="0"/>
            </a:br>
            <a:r>
              <a:rPr lang="ru-RU" sz="3201" dirty="0"/>
              <a:t>в ЕГЭ по русскому языку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6DF2B5-2FD9-FBEA-31E7-CB8B70910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966" y="1125538"/>
            <a:ext cx="5040560" cy="555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0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9B3417-9ED9-6237-1CA9-9E13662D2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96F47E99-8170-6923-5616-E46B3B58DA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0670" y="-167234"/>
            <a:ext cx="10297653" cy="765498"/>
          </a:xfrm>
        </p:spPr>
        <p:txBody>
          <a:bodyPr/>
          <a:lstStyle/>
          <a:p>
            <a:pPr algn="ctr" eaLnBrk="1" hangingPunct="1"/>
            <a:r>
              <a:rPr lang="ru-RU" sz="3201" dirty="0"/>
              <a:t>Теория смысловых связей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261EFCF-9C82-0A64-7418-2678E3F460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99874"/>
              </p:ext>
            </p:extLst>
          </p:nvPr>
        </p:nvGraphicFramePr>
        <p:xfrm>
          <a:off x="946380" y="559920"/>
          <a:ext cx="10297652" cy="626132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14609">
                  <a:extLst>
                    <a:ext uri="{9D8B030D-6E8A-4147-A177-3AD203B41FA5}">
                      <a16:colId xmlns:a16="http://schemas.microsoft.com/office/drawing/2014/main" val="4034819189"/>
                    </a:ext>
                  </a:extLst>
                </a:gridCol>
                <a:gridCol w="3312837">
                  <a:extLst>
                    <a:ext uri="{9D8B030D-6E8A-4147-A177-3AD203B41FA5}">
                      <a16:colId xmlns:a16="http://schemas.microsoft.com/office/drawing/2014/main" val="2300807846"/>
                    </a:ext>
                  </a:extLst>
                </a:gridCol>
                <a:gridCol w="6470206">
                  <a:extLst>
                    <a:ext uri="{9D8B030D-6E8A-4147-A177-3AD203B41FA5}">
                      <a16:colId xmlns:a16="http://schemas.microsoft.com/office/drawing/2014/main" val="76037341"/>
                    </a:ext>
                  </a:extLst>
                </a:gridCol>
              </a:tblGrid>
              <a:tr h="417834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№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Смысловая связь между примерами-иллюстрациями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buNone/>
                      </a:pPr>
                      <a:r>
                        <a:rPr lang="ru-RU" sz="1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Сущность (+ примеры Ян Олегович </a:t>
                      </a:r>
                      <a:r>
                        <a:rPr lang="ru-RU" sz="1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Копарулин</a:t>
                      </a:r>
                      <a:r>
                        <a:rPr lang="ru-RU" sz="15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953788"/>
                  </a:ext>
                </a:extLst>
              </a:tr>
              <a:tr h="226096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Противопоставление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Одно явление противоположно другому явлению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0228248"/>
                  </a:ext>
                </a:extLst>
              </a:tr>
              <a:tr h="226096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Уступительные отношения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Одно явление происходит вопреки другому яв­лению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4684956"/>
                  </a:ext>
                </a:extLst>
              </a:tr>
              <a:tr h="226096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Сопоставление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Одно явление сравнивается с другим явлением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3523408"/>
                  </a:ext>
                </a:extLst>
              </a:tr>
              <a:tr h="211786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Аналогия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Одно явление похоже на другое явление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7839100"/>
                  </a:ext>
                </a:extLst>
              </a:tr>
              <a:tr h="417834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Дополнение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Одно явление служит добавлением к другому яв­лению для создания целостного образа, картины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1000664"/>
                  </a:ext>
                </a:extLst>
              </a:tr>
              <a:tr h="211786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7729673"/>
                  </a:ext>
                </a:extLst>
              </a:tr>
              <a:tr h="226096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Причинно-следственные отношения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Одно явление представляет собой причину, а дру­гое явление – следствие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6289149"/>
                  </a:ext>
                </a:extLst>
              </a:tr>
              <a:tr h="446453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Указание на цель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Одно явление представляет собой цель, а другое явление – средство её достижения или процесс реализации цели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5238020"/>
                  </a:ext>
                </a:extLst>
              </a:tr>
              <a:tr h="226096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Указание на условие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Одно явление выступает условием для другого яв­ления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9629452"/>
                  </a:ext>
                </a:extLst>
              </a:tr>
              <a:tr h="211786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5503783"/>
                  </a:ext>
                </a:extLst>
              </a:tr>
              <a:tr h="417834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Детализация (конкретизация, уточнение, иллюстрация)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Одно явление более подробно показывает то, что было представлено в другом явлении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891214"/>
                  </a:ext>
                </a:extLst>
              </a:tr>
              <a:tr h="226096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Пояснение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Одно явление делает более понятным другое яв­ление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4873940"/>
                  </a:ext>
                </a:extLst>
              </a:tr>
              <a:tr h="226096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Выделение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Одно явление подчёркивает главное (важное) в другом явлении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052484"/>
                  </a:ext>
                </a:extLst>
              </a:tr>
              <a:tr h="211786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0384710"/>
                  </a:ext>
                </a:extLst>
              </a:tr>
              <a:tr h="226096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Обобщение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Одно явление в более обобщённом виде пред­ставляет другое явление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9505602"/>
                  </a:ext>
                </a:extLst>
              </a:tr>
              <a:tr h="226096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Заключение (вывод)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Одно явление представляет собой логический итог другого явления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9844635"/>
                  </a:ext>
                </a:extLst>
              </a:tr>
              <a:tr h="211786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3718467"/>
                  </a:ext>
                </a:extLst>
              </a:tr>
              <a:tr h="336275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Подтверждение (аргументация, обоснование)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Одно явление доказывает существование другого яв­ления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7460502"/>
                  </a:ext>
                </a:extLst>
              </a:tr>
              <a:tr h="226096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Определение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Одно явление обозначает ключевое понятие другого явления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9254645"/>
                  </a:ext>
                </a:extLst>
              </a:tr>
              <a:tr h="417834"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None/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Объяснение</a:t>
                      </a: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91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583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874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9166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457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749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1040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8332" algn="l" defTabSz="914583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None/>
                      </a:pPr>
                      <a:r>
                        <a:rPr lang="ru-RU" sz="1500" spc="-2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Одно явление растолковывает другое явление, об­ращаясь к его сущности, устройству, функции и т.д.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3203" marR="23203" marT="42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9681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164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E6EBCA-1F59-6BE4-2721-2BD8EF164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388AEDF3-4387-4653-B143-9570F676DA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1701" y="4831"/>
            <a:ext cx="8430807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Причины низких результатов </a:t>
            </a:r>
            <a:br>
              <a:rPr lang="ru-RU" sz="3201" dirty="0"/>
            </a:br>
            <a:r>
              <a:rPr lang="ru-RU" sz="3201" dirty="0"/>
              <a:t>по отдельным заданиям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8AB73E7-E8B7-52D6-E824-856C95A9D471}"/>
              </a:ext>
            </a:extLst>
          </p:cNvPr>
          <p:cNvSpPr/>
          <p:nvPr/>
        </p:nvSpPr>
        <p:spPr>
          <a:xfrm>
            <a:off x="2161541" y="1449286"/>
            <a:ext cx="8430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1. Новые требования, предъявляемые к выпускнику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C6389CB2-87E2-6048-64FD-C783C746EBE9}"/>
              </a:ext>
            </a:extLst>
          </p:cNvPr>
          <p:cNvSpPr txBox="1"/>
          <p:nvPr/>
        </p:nvSpPr>
        <p:spPr>
          <a:xfrm>
            <a:off x="406574" y="2133650"/>
            <a:ext cx="11449272" cy="4757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400"/>
              </a:lnSpc>
              <a:spcBef>
                <a:spcPts val="95"/>
              </a:spcBef>
            </a:pPr>
            <a:r>
              <a:rPr lang="ru-RU" sz="2500" b="1" dirty="0">
                <a:solidFill>
                  <a:schemeClr val="tx1">
                    <a:lumMod val="50000"/>
                  </a:schemeClr>
                </a:solidFill>
                <a:latin typeface="+mn-lt"/>
                <a:cs typeface="Geologica"/>
              </a:rPr>
              <a:t>ДЛЯ ЕГЭ</a:t>
            </a:r>
          </a:p>
          <a:p>
            <a:pPr marL="469900" marR="5080" indent="-457200">
              <a:lnSpc>
                <a:spcPct val="1004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ru-RU" sz="2500" dirty="0">
                <a:solidFill>
                  <a:schemeClr val="tx1">
                    <a:lumMod val="50000"/>
                  </a:schemeClr>
                </a:solidFill>
                <a:latin typeface="+mn-lt"/>
                <a:cs typeface="Geologica"/>
              </a:rPr>
              <a:t>ФГОС СОО (на основе приказа Министерства просвещения Российской Федерации от 12.08.2022 № 732 «О внесении изменений в федеральный государственный образовательный стандарт среднего общего образования, утвержденный приказом Министерства образования                    и науки Российской Федерации от 17.05.2012 № 413»)</a:t>
            </a:r>
          </a:p>
          <a:p>
            <a:pPr marL="12700" marR="5080">
              <a:lnSpc>
                <a:spcPct val="100400"/>
              </a:lnSpc>
              <a:spcBef>
                <a:spcPts val="95"/>
              </a:spcBef>
            </a:pPr>
            <a:endParaRPr lang="ru-RU" sz="2500" dirty="0">
              <a:solidFill>
                <a:schemeClr val="tx1">
                  <a:lumMod val="50000"/>
                </a:schemeClr>
              </a:solidFill>
              <a:latin typeface="+mn-lt"/>
              <a:cs typeface="Geologica"/>
            </a:endParaRPr>
          </a:p>
          <a:p>
            <a:pPr marL="469900" marR="5080" indent="-457200">
              <a:lnSpc>
                <a:spcPct val="1004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ru-RU" sz="2500" dirty="0">
                <a:solidFill>
                  <a:schemeClr val="tx1">
                    <a:lumMod val="50000"/>
                  </a:schemeClr>
                </a:solidFill>
                <a:latin typeface="+mn-lt"/>
                <a:cs typeface="Geologica"/>
              </a:rPr>
              <a:t>ФОП СОО (на основе приказа Министерства просвещения Российской Федерации от 18.05.2023 № 371 «Об утверждении федеральной образовательной программы среднего общего образования»                                (с изменениями))</a:t>
            </a:r>
          </a:p>
          <a:p>
            <a:pPr marL="12700" marR="5080">
              <a:lnSpc>
                <a:spcPct val="100400"/>
              </a:lnSpc>
              <a:spcBef>
                <a:spcPts val="95"/>
              </a:spcBef>
            </a:pPr>
            <a:endParaRPr sz="3000" dirty="0">
              <a:latin typeface="Geologica"/>
              <a:cs typeface="Geologica"/>
            </a:endParaRPr>
          </a:p>
        </p:txBody>
      </p:sp>
    </p:spTree>
    <p:extLst>
      <p:ext uri="{BB962C8B-B14F-4D97-AF65-F5344CB8AC3E}">
        <p14:creationId xmlns:p14="http://schemas.microsoft.com/office/powerpoint/2010/main" val="172526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F471D0-A56E-8676-0596-D9306021F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18D1C7A6-191D-4E1E-F8BD-B9217C62D6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0670" y="189434"/>
            <a:ext cx="10297653" cy="765498"/>
          </a:xfrm>
        </p:spPr>
        <p:txBody>
          <a:bodyPr/>
          <a:lstStyle/>
          <a:p>
            <a:pPr algn="ctr" eaLnBrk="1" hangingPunct="1"/>
            <a:r>
              <a:rPr lang="ru-RU" sz="3201" dirty="0"/>
              <a:t>Признаки примера-аргумента: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463CB09-3561-2D8B-DEB4-5D0F5270971C}"/>
              </a:ext>
            </a:extLst>
          </p:cNvPr>
          <p:cNvSpPr/>
          <p:nvPr/>
        </p:nvSpPr>
        <p:spPr>
          <a:xfrm>
            <a:off x="478582" y="693490"/>
            <a:ext cx="10801199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Признаки примера:</a:t>
            </a:r>
          </a:p>
          <a:p>
            <a:pPr marL="285750" marR="0" lvl="0" indent="-28575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опора на читательский, историко-культурный или жизненный опыт экзаменуемого (= неиспользование в качестве опоры исходного текста)</a:t>
            </a:r>
          </a:p>
          <a:p>
            <a:pPr marL="285750" marR="0" lvl="0" indent="-28575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максимальная конкретность используемого материала </a:t>
            </a:r>
          </a:p>
          <a:p>
            <a:pPr marL="285750" marR="0" lvl="0" indent="-28575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5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Times New Roman" panose="02020603050405020304" pitchFamily="18" charset="0"/>
                <a:cs typeface="Arial" pitchFamily="34" charset="0"/>
              </a:rPr>
              <a:t>отсутствие дублирования хода авторских рассуждений</a:t>
            </a: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285750" marR="0" lvl="0" indent="-28575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5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при использовании отсылок к произведениям литературы                            и искусства наличие маркеров, позволяющих точно идентифицировать произведение </a:t>
            </a:r>
          </a:p>
          <a:p>
            <a:pPr marL="285750" marR="0" lvl="0" indent="-28575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отсутствие ссылок на комикс, аниме, мангу, фанфик, графический роман, компьютерную игру и другие подобные виды представления информации</a:t>
            </a:r>
          </a:p>
          <a:p>
            <a:pPr marR="0" lvl="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R="0" lvl="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500" b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Признак аргумента: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  <a:p>
            <a:pPr marL="285750" marR="0" lvl="0" indent="-28575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наличие пояснения к примеру и/или вывода, соответствующих тезису и придающих примеру силу убедительности</a:t>
            </a:r>
          </a:p>
          <a:p>
            <a:pPr marR="0" lvl="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57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D94D90-F880-F98C-D21A-DF58344BD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DF89078D-D43A-0302-004C-64A937A2EA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622" y="117426"/>
            <a:ext cx="10297653" cy="1053530"/>
          </a:xfrm>
        </p:spPr>
        <p:txBody>
          <a:bodyPr/>
          <a:lstStyle/>
          <a:p>
            <a:pPr algn="ctr" eaLnBrk="1" hangingPunct="1"/>
            <a:r>
              <a:rPr lang="ru-RU" sz="3201" dirty="0"/>
              <a:t>Фрагмент сочинения по тексту А.Я. </a:t>
            </a:r>
            <a:r>
              <a:rPr lang="ru-RU" sz="3201" dirty="0" err="1"/>
              <a:t>Бруштейн</a:t>
            </a:r>
            <a:endParaRPr lang="ru-RU" sz="320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7F0E42-9417-3EC3-6594-FAE5D1D491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50" t="32928" r="12200" b="20599"/>
          <a:stretch>
            <a:fillRect/>
          </a:stretch>
        </p:blipFill>
        <p:spPr>
          <a:xfrm>
            <a:off x="830748" y="1170956"/>
            <a:ext cx="10783034" cy="389063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660349F-84DA-B45F-BB28-D7CA94EF175F}"/>
              </a:ext>
            </a:extLst>
          </p:cNvPr>
          <p:cNvSpPr/>
          <p:nvPr/>
        </p:nvSpPr>
        <p:spPr>
          <a:xfrm>
            <a:off x="2998862" y="5411633"/>
            <a:ext cx="67687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3000" b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itchFamily="34" charset="0"/>
              </a:rPr>
              <a:t>1 балл: нет признака новизны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71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>
            <a:spLocks noGrp="1" noChangeArrowheads="1"/>
          </p:cNvSpPr>
          <p:nvPr>
            <p:ph type="title"/>
          </p:nvPr>
        </p:nvSpPr>
        <p:spPr>
          <a:xfrm>
            <a:off x="1630710" y="1557586"/>
            <a:ext cx="10416569" cy="533524"/>
          </a:xfrm>
        </p:spPr>
        <p:txBody>
          <a:bodyPr/>
          <a:lstStyle/>
          <a:p>
            <a:pPr eaLnBrk="1" hangingPunct="1">
              <a:lnSpc>
                <a:spcPts val="5119"/>
              </a:lnSpc>
            </a:pPr>
            <a:r>
              <a:rPr lang="ru-RU" sz="3200" dirty="0"/>
              <a:t>Типовые варианты экзаменационных заданий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774726" y="2018802"/>
            <a:ext cx="10415687" cy="45719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lIns="108850" tIns="54425" rIns="108850" bIns="54425" anchor="ctr"/>
          <a:lstStyle/>
          <a:p>
            <a:endParaRPr lang="ru-RU"/>
          </a:p>
        </p:txBody>
      </p:sp>
      <p:sp>
        <p:nvSpPr>
          <p:cNvPr id="16" name="Rectangle 9"/>
          <p:cNvSpPr txBox="1">
            <a:spLocks noChangeArrowheads="1"/>
          </p:cNvSpPr>
          <p:nvPr/>
        </p:nvSpPr>
        <p:spPr bwMode="auto">
          <a:xfrm>
            <a:off x="7967414" y="2277666"/>
            <a:ext cx="4032448" cy="389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/>
          <a:p>
            <a:r>
              <a:rPr lang="ru-RU" sz="2400" dirty="0"/>
              <a:t>Пособия по подготовке </a:t>
            </a:r>
            <a:br>
              <a:rPr lang="ru-RU" sz="2400" dirty="0"/>
            </a:br>
            <a:r>
              <a:rPr lang="ru-RU" sz="2400" dirty="0"/>
              <a:t>к ЕГЭ проходят ежегодную научно-методическую </a:t>
            </a:r>
            <a:r>
              <a:rPr lang="ru-RU" sz="2400" b="1" dirty="0"/>
              <a:t>оценку ФГБНУ ФИПИ</a:t>
            </a:r>
            <a:r>
              <a:rPr lang="ru-RU" sz="2400" dirty="0"/>
              <a:t> </a:t>
            </a:r>
            <a:br>
              <a:rPr lang="ru-RU" sz="2400" dirty="0"/>
            </a:br>
            <a:r>
              <a:rPr lang="ru-RU" sz="2400" dirty="0"/>
              <a:t>и имеют гриф «Издание прошло научно-методическую экспертизу ФГБНУ ФИПИ». </a:t>
            </a:r>
            <a:br>
              <a:rPr lang="ru-RU" sz="2400" dirty="0"/>
            </a:br>
            <a:r>
              <a:rPr lang="ru-RU" sz="2400" dirty="0"/>
              <a:t>Гриф обозначен </a:t>
            </a:r>
            <a:br>
              <a:rPr lang="ru-RU" sz="2400" dirty="0"/>
            </a:br>
            <a:r>
              <a:rPr lang="ru-RU" sz="2400" dirty="0"/>
              <a:t>на обложках изданий.</a:t>
            </a:r>
          </a:p>
        </p:txBody>
      </p:sp>
      <p:pic>
        <p:nvPicPr>
          <p:cNvPr id="2" name="Picture 2" descr="D:\OBLOZHKI\EGE2008\2025\обложки на 4 сторонку\ЕГЭ ФИПИ\JPEG\377-21966-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4726" y="2205658"/>
            <a:ext cx="2884417" cy="3960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3" name="Picture 3" descr="D:\OBLOZHKI\EGE2008\2025\обложки на 4 сторонку\ЕГЭ ФИПИ\JPEG\377-21972-9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9062" y="2205658"/>
            <a:ext cx="2847885" cy="3960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 autoUpdateAnimBg="0" advAuto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>
            <a:spLocks noGrp="1" noChangeArrowheads="1"/>
          </p:cNvSpPr>
          <p:nvPr>
            <p:ph type="title"/>
          </p:nvPr>
        </p:nvSpPr>
        <p:spPr>
          <a:xfrm>
            <a:off x="1630710" y="1557586"/>
            <a:ext cx="10416569" cy="533524"/>
          </a:xfrm>
        </p:spPr>
        <p:txBody>
          <a:bodyPr/>
          <a:lstStyle/>
          <a:p>
            <a:pPr eaLnBrk="1" hangingPunct="1">
              <a:lnSpc>
                <a:spcPts val="5119"/>
              </a:lnSpc>
            </a:pPr>
            <a:r>
              <a:rPr lang="ru-RU" sz="3200" dirty="0"/>
              <a:t>Типовые варианты экзаменационных заданий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774726" y="2018802"/>
            <a:ext cx="10415687" cy="45719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lIns="108850" tIns="54425" rIns="108850" bIns="54425" anchor="ctr"/>
          <a:lstStyle/>
          <a:p>
            <a:endParaRPr lang="ru-RU"/>
          </a:p>
        </p:txBody>
      </p:sp>
      <p:pic>
        <p:nvPicPr>
          <p:cNvPr id="1026" name="Picture 2" descr="D:\OBLOZHKI\EGE2008\2025\обложки на 4 сторонку\ЕГЭ русский язык\jpeg\rus_EGE60х90_15v_2026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9462" y="2218560"/>
            <a:ext cx="2808312" cy="3868417"/>
          </a:xfrm>
          <a:prstGeom prst="rect">
            <a:avLst/>
          </a:prstGeom>
          <a:noFill/>
          <a:ln>
            <a:solidFill>
              <a:schemeClr val="accent4">
                <a:lumMod val="25000"/>
                <a:lumOff val="75000"/>
              </a:schemeClr>
            </a:solidFill>
          </a:ln>
        </p:spPr>
      </p:pic>
      <p:pic>
        <p:nvPicPr>
          <p:cNvPr id="1027" name="Picture 3" descr="D:\OBLOZHKI\EGE2008\2025\обложки на 4 сторонку\ЕГЭ русский язык\jpeg\rus_EGE60х90_50v_2026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4726" y="2212108"/>
            <a:ext cx="2808312" cy="3881320"/>
          </a:xfrm>
          <a:prstGeom prst="rect">
            <a:avLst/>
          </a:prstGeom>
          <a:noFill/>
          <a:ln>
            <a:solidFill>
              <a:schemeClr val="accent4">
                <a:lumMod val="25000"/>
                <a:lumOff val="75000"/>
              </a:schemeClr>
            </a:solidFill>
          </a:ln>
        </p:spPr>
      </p:pic>
      <p:pic>
        <p:nvPicPr>
          <p:cNvPr id="1028" name="Picture 4" descr="D:\OBLOZHKI\EGE2008\2025\обложки на 4 сторонку\ЕГЭ русский язык\jpeg\rus_EGE60х90c_30v_2026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7094" y="2205658"/>
            <a:ext cx="2808312" cy="3894221"/>
          </a:xfrm>
          <a:prstGeom prst="rect">
            <a:avLst/>
          </a:prstGeom>
          <a:noFill/>
          <a:ln>
            <a:solidFill>
              <a:schemeClr val="accent4">
                <a:lumMod val="25000"/>
                <a:lumOff val="7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2F62D8-4F52-E9F4-D18F-0938D81C8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4CC550F4-EFAB-3B2B-51A9-DF3AA17D84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1701" y="4831"/>
            <a:ext cx="8430807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Устройство кодификаторов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F1EC2D-F13C-BC20-AE0F-876953F027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250" t="28191" r="15000" b="11831"/>
          <a:stretch>
            <a:fillRect/>
          </a:stretch>
        </p:blipFill>
        <p:spPr>
          <a:xfrm>
            <a:off x="1064313" y="1229972"/>
            <a:ext cx="9705582" cy="5136372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7E68A7A1-F6FE-E8EA-AE35-CCFDE5A6F30E}"/>
              </a:ext>
            </a:extLst>
          </p:cNvPr>
          <p:cNvSpPr/>
          <p:nvPr/>
        </p:nvSpPr>
        <p:spPr>
          <a:xfrm>
            <a:off x="1701700" y="3285778"/>
            <a:ext cx="4393505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B1BAD503-9923-6AC5-91AF-6385FA2DD8E2}"/>
              </a:ext>
            </a:extLst>
          </p:cNvPr>
          <p:cNvSpPr/>
          <p:nvPr/>
        </p:nvSpPr>
        <p:spPr>
          <a:xfrm rot="4027535">
            <a:off x="1256227" y="3765760"/>
            <a:ext cx="235841" cy="1637283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E42FB2FA-A098-2D35-2531-8A02E9146637}"/>
              </a:ext>
            </a:extLst>
          </p:cNvPr>
          <p:cNvSpPr txBox="1"/>
          <p:nvPr/>
        </p:nvSpPr>
        <p:spPr>
          <a:xfrm>
            <a:off x="31254" y="4869954"/>
            <a:ext cx="1815480" cy="20383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lang="ru-RU" sz="2000" dirty="0">
                <a:solidFill>
                  <a:srgbClr val="FF0000"/>
                </a:solidFill>
                <a:latin typeface="+mn-lt"/>
                <a:cs typeface="Geologica"/>
              </a:rPr>
              <a:t>предметная составляющая</a:t>
            </a:r>
          </a:p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lang="ru-RU" sz="2000" dirty="0">
                <a:solidFill>
                  <a:srgbClr val="FF0000"/>
                </a:solidFill>
                <a:latin typeface="+mn-lt"/>
                <a:cs typeface="Geologica"/>
              </a:rPr>
              <a:t>(умения              и знания             по предмету)</a:t>
            </a:r>
          </a:p>
          <a:p>
            <a:pPr marL="12700" marR="5080">
              <a:lnSpc>
                <a:spcPct val="100400"/>
              </a:lnSpc>
              <a:spcBef>
                <a:spcPts val="95"/>
              </a:spcBef>
            </a:pPr>
            <a:endParaRPr sz="3000" dirty="0">
              <a:latin typeface="Geologica"/>
              <a:cs typeface="Geologica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3C6D91C7-94A7-4B56-8E54-6E3D17CCCAED}"/>
              </a:ext>
            </a:extLst>
          </p:cNvPr>
          <p:cNvSpPr/>
          <p:nvPr/>
        </p:nvSpPr>
        <p:spPr>
          <a:xfrm>
            <a:off x="6573304" y="3285778"/>
            <a:ext cx="1751650" cy="10827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3D049634-A733-E8F7-D83C-63E361AA7CE4}"/>
              </a:ext>
            </a:extLst>
          </p:cNvPr>
          <p:cNvSpPr/>
          <p:nvPr/>
        </p:nvSpPr>
        <p:spPr>
          <a:xfrm rot="17854303" flipH="1">
            <a:off x="9419917" y="3311208"/>
            <a:ext cx="188078" cy="3011462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C92A3027-2581-FE49-C2CD-7E5CB0259CB1}"/>
              </a:ext>
            </a:extLst>
          </p:cNvPr>
          <p:cNvSpPr txBox="1"/>
          <p:nvPr/>
        </p:nvSpPr>
        <p:spPr>
          <a:xfrm>
            <a:off x="9829279" y="5448731"/>
            <a:ext cx="2125866" cy="11022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lang="ru-RU" sz="2000" dirty="0">
                <a:solidFill>
                  <a:srgbClr val="FF0000"/>
                </a:solidFill>
                <a:latin typeface="+mn-lt"/>
                <a:cs typeface="Geologica"/>
              </a:rPr>
              <a:t>метапредметная составляющая</a:t>
            </a:r>
          </a:p>
          <a:p>
            <a:pPr marL="12700" marR="5080">
              <a:lnSpc>
                <a:spcPct val="100400"/>
              </a:lnSpc>
              <a:spcBef>
                <a:spcPts val="95"/>
              </a:spcBef>
            </a:pPr>
            <a:endParaRPr sz="3000" dirty="0">
              <a:latin typeface="Geologica"/>
              <a:cs typeface="Geologica"/>
            </a:endParaRPr>
          </a:p>
        </p:txBody>
      </p:sp>
    </p:spTree>
    <p:extLst>
      <p:ext uri="{BB962C8B-B14F-4D97-AF65-F5344CB8AC3E}">
        <p14:creationId xmlns:p14="http://schemas.microsoft.com/office/powerpoint/2010/main" val="73630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CC78AE-82F7-5794-635A-56425FC92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8F4A0C54-7A12-DF3A-2FBF-AF472C4929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1701" y="4831"/>
            <a:ext cx="8430807" cy="976691"/>
          </a:xfrm>
        </p:spPr>
        <p:txBody>
          <a:bodyPr/>
          <a:lstStyle/>
          <a:p>
            <a:pPr algn="ctr" eaLnBrk="1" hangingPunct="1"/>
            <a:r>
              <a:rPr lang="ru-RU" sz="3201" dirty="0"/>
              <a:t>Комплексный характер заданий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DFB4CD-1358-FD02-E81A-9C00960EEC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890"/>
          <a:stretch>
            <a:fillRect/>
          </a:stretch>
        </p:blipFill>
        <p:spPr>
          <a:xfrm>
            <a:off x="79799" y="1053530"/>
            <a:ext cx="12110614" cy="566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1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3C2A26-1FD7-1BEB-A46E-D7233DE3F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07F8AAD6-63B0-FDC4-3A0B-81B8C3AADE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1701" y="4831"/>
            <a:ext cx="8430807" cy="1225141"/>
          </a:xfrm>
        </p:spPr>
        <p:txBody>
          <a:bodyPr/>
          <a:lstStyle/>
          <a:p>
            <a:pPr algn="ctr" eaLnBrk="1" hangingPunct="1"/>
            <a:r>
              <a:rPr lang="ru-RU" sz="3201" dirty="0"/>
              <a:t>Расширение языкового материала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072DEF0-6566-3F53-3210-7993C5BD50A6}"/>
              </a:ext>
            </a:extLst>
          </p:cNvPr>
          <p:cNvSpPr/>
          <p:nvPr/>
        </p:nvSpPr>
        <p:spPr>
          <a:xfrm>
            <a:off x="1486694" y="1293448"/>
            <a:ext cx="98257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Помогает проверить не то, что запомнил экзаменуемый, </a:t>
            </a:r>
          </a:p>
          <a:p>
            <a:pPr marL="0" marR="0" lvl="0" indent="0" algn="l" defTabSz="68593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 pitchFamily="34" charset="0"/>
              </a:rPr>
              <a:t>а то, как он может применить умение в новых условиях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150B47F7-2C79-78C2-5907-A65526B28B99}"/>
              </a:ext>
            </a:extLst>
          </p:cNvPr>
          <p:cNvSpPr txBox="1"/>
          <p:nvPr/>
        </p:nvSpPr>
        <p:spPr>
          <a:xfrm>
            <a:off x="370570" y="2116401"/>
            <a:ext cx="11449272" cy="42979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5080" lvl="0" indent="-457200" algn="l" defTabSz="914400" rtl="0" eaLnBrk="1" fontAlgn="base" latinLnBrk="0" hangingPunct="1">
              <a:lnSpc>
                <a:spcPct val="100400"/>
              </a:lnSpc>
              <a:spcBef>
                <a:spcPts val="9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Geologica"/>
              </a:rPr>
              <a:t>задание 9 (трудности с написанием слова «</a:t>
            </a:r>
            <a:r>
              <a:rPr kumimoji="0" lang="ru-RU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Geologica"/>
              </a:rPr>
              <a:t>проск</a:t>
            </a: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Geologica"/>
              </a:rPr>
              <a:t>..чу (на лошади)»: экзаменуемые не смогли соотнести то исключение, которое запомнили («скачу») и предложенное слово;</a:t>
            </a:r>
          </a:p>
          <a:p>
            <a:pPr marL="469900" marR="5080" lvl="0" indent="-457200" algn="l" defTabSz="914400" rtl="0" eaLnBrk="1" fontAlgn="base" latinLnBrk="0" hangingPunct="1">
              <a:lnSpc>
                <a:spcPct val="100400"/>
              </a:lnSpc>
              <a:spcBef>
                <a:spcPts val="9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Geologica"/>
              </a:rPr>
              <a:t>задание 10 (трудности с написанием слов «</a:t>
            </a:r>
            <a:r>
              <a:rPr kumimoji="0" lang="ru-RU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Geologica"/>
              </a:rPr>
              <a:t>орг..единица</a:t>
            </a: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Geologica"/>
              </a:rPr>
              <a:t>» и «об..</a:t>
            </a:r>
            <a:r>
              <a:rPr kumimoji="0" lang="ru-RU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Geologica"/>
              </a:rPr>
              <a:t>ндеветь</a:t>
            </a: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Geologica"/>
              </a:rPr>
              <a:t>»: экзаменуемые не знали значения слов, потому что они отсутствовали в их лексиконе);</a:t>
            </a:r>
          </a:p>
          <a:p>
            <a:pPr marL="469900" marR="5080" lvl="0" indent="-457200" algn="l" defTabSz="914400" rtl="0" eaLnBrk="1" fontAlgn="base" latinLnBrk="0" hangingPunct="1">
              <a:lnSpc>
                <a:spcPct val="100400"/>
              </a:lnSpc>
              <a:spcBef>
                <a:spcPts val="9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Geologica"/>
              </a:rPr>
              <a:t>задание 13 (трудности с написанием слова «(не)даром»: экзаменуемые не смогли правильно определить значение слова на основе предъявленного контекста);</a:t>
            </a:r>
          </a:p>
          <a:p>
            <a:pPr marL="469900" marR="5080" lvl="0" indent="-457200" algn="l" defTabSz="914400" rtl="0" eaLnBrk="1" fontAlgn="base" latinLnBrk="0" hangingPunct="1">
              <a:lnSpc>
                <a:spcPct val="100400"/>
              </a:lnSpc>
              <a:spcBef>
                <a:spcPts val="9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300" b="0" i="0" u="none" strike="noStrike" kern="1200" cap="none" spc="0" normalizeH="0" baseline="0" noProof="0" dirty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Geologica"/>
              </a:rPr>
              <a:t>задание 18 (трудности с расстановкой знаков препинания при вводном слове «впрочем»: по-видимому, слово редко используется в устной речи школьников, не говоря уже о его оформлении на письме)</a:t>
            </a:r>
          </a:p>
        </p:txBody>
      </p:sp>
    </p:spTree>
    <p:extLst>
      <p:ext uri="{BB962C8B-B14F-4D97-AF65-F5344CB8AC3E}">
        <p14:creationId xmlns:p14="http://schemas.microsoft.com/office/powerpoint/2010/main" val="93562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Капсулы">
  <a:themeElements>
    <a:clrScheme name="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Капсулы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Капсулы">
  <a:themeElements>
    <a:clrScheme name="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Капсулы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33666</TotalTime>
  <Words>3839</Words>
  <Application>Microsoft Office PowerPoint</Application>
  <PresentationFormat>Произвольный</PresentationFormat>
  <Paragraphs>352</Paragraphs>
  <Slides>63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63</vt:i4>
      </vt:variant>
    </vt:vector>
  </HeadingPairs>
  <TitlesOfParts>
    <vt:vector size="72" baseType="lpstr">
      <vt:lpstr>Arial</vt:lpstr>
      <vt:lpstr>Calibri</vt:lpstr>
      <vt:lpstr>Geologica</vt:lpstr>
      <vt:lpstr>SchoolBookC</vt:lpstr>
      <vt:lpstr>Times</vt:lpstr>
      <vt:lpstr>Times New Roman</vt:lpstr>
      <vt:lpstr>Wingdings</vt:lpstr>
      <vt:lpstr>Капсулы</vt:lpstr>
      <vt:lpstr>1_Капсулы</vt:lpstr>
      <vt:lpstr>Методические аспекты подготовки к ГИА  по русскому языку в 2026 году</vt:lpstr>
      <vt:lpstr>Как сдали экзамены в 2025 году?</vt:lpstr>
      <vt:lpstr>Как сдали экзамены в 2025 году?</vt:lpstr>
      <vt:lpstr>Задания с наименьшими процентами выполнения </vt:lpstr>
      <vt:lpstr>Выполнение заданий разными группами экзаменуемых</vt:lpstr>
      <vt:lpstr>Причины низких результатов  по отдельным заданиям</vt:lpstr>
      <vt:lpstr>Устройство кодификаторов</vt:lpstr>
      <vt:lpstr>Комплексный характер заданий</vt:lpstr>
      <vt:lpstr>Расширение языкового материала</vt:lpstr>
      <vt:lpstr>Причины низких результатов  по отдельным заданиям</vt:lpstr>
      <vt:lpstr>Включение в кодификаторы списка источников при составлении заданий</vt:lpstr>
      <vt:lpstr>Причины низких результатов  по отдельным заданиям</vt:lpstr>
      <vt:lpstr>Пример задания 12  ЕГЭ по русскому языку</vt:lpstr>
      <vt:lpstr>Пример задания 16  ЕГЭ по русскому языку</vt:lpstr>
      <vt:lpstr>Пример задания 25  ЕГЭ по русскому языку</vt:lpstr>
      <vt:lpstr>Отражение в спецификациях соответствий школьной программе</vt:lpstr>
      <vt:lpstr>Как повлияли изменения  на результаты в 2025 году  (на примере ЕГЭ по русскому языку)?</vt:lpstr>
      <vt:lpstr>Как повлияли изменения  на результаты в 2025 году  (на примере ЕГЭ по русскому языку)?</vt:lpstr>
      <vt:lpstr>Действительно ли экзаменуемые стали несвободными при написании сочинения?</vt:lpstr>
      <vt:lpstr>Как повлияло на результаты изменение подходов к комментированию?</vt:lpstr>
      <vt:lpstr>Как повлияло на результаты изменение подходов к обоснованию собственного мнения?</vt:lpstr>
      <vt:lpstr>Как повлияло на результаты изменение подходов к оцениванию грамотности?</vt:lpstr>
      <vt:lpstr>Планируемые изменения  в 2026 году минимальны!</vt:lpstr>
      <vt:lpstr>Планируемые изменения  в 2026 году минимальны!</vt:lpstr>
      <vt:lpstr>Планируемые изменения  в 2026 году минимальны!</vt:lpstr>
      <vt:lpstr>Пример формулировок задания 13</vt:lpstr>
      <vt:lpstr>Исходный текст</vt:lpstr>
      <vt:lpstr>Планируемые изменения  в 2026 году минимальны!</vt:lpstr>
      <vt:lpstr>С 2025 года работаем с новым классификатором логических ошибок</vt:lpstr>
      <vt:lpstr>Планируемые изменения  в 2026 году минимальны!</vt:lpstr>
      <vt:lpstr>Планируемые изменения  в 2026 году минимальны!</vt:lpstr>
      <vt:lpstr>Возможные языковые ситуации в задании 7  ЕГЭ по русскому языку</vt:lpstr>
      <vt:lpstr>Возможные языковые ситуации в задании 7  ЕГЭ по русскому языку</vt:lpstr>
      <vt:lpstr>Возможные языковые ситуации в задании 7  ЕГЭ по русскому языку</vt:lpstr>
      <vt:lpstr>Возможные языковые ситуации в задании 7  ЕГЭ по русскому языку</vt:lpstr>
      <vt:lpstr>Возможные языковые ситуации в задании 7  ЕГЭ по русскому языку</vt:lpstr>
      <vt:lpstr>Возможные языковые ситуации в задании 7  ЕГЭ по русскому языку</vt:lpstr>
      <vt:lpstr>Возможные языковые ситуации в задании 7  ЕГЭ по русскому языку</vt:lpstr>
      <vt:lpstr>Планируемые изменения  в 2026 году минимальны!</vt:lpstr>
      <vt:lpstr>Перспективы в разработке КИМ в контексте поддержки и защиты русского языка</vt:lpstr>
      <vt:lpstr>Рекомендации к ЕГЭ по русскому языку. Задание 1</vt:lpstr>
      <vt:lpstr>Рекомендации к ЕГЭ по русскому языку. Задание 3</vt:lpstr>
      <vt:lpstr>Рекомендации к ЕГЭ по русскому языку. Задание 3</vt:lpstr>
      <vt:lpstr>Рекомендации к ЕГЭ по русскому языку. Задание 4</vt:lpstr>
      <vt:lpstr>Рекомендации к ЕГЭ по русскому языку. Задание 5</vt:lpstr>
      <vt:lpstr>Рекомендации к ЕГЭ по русскому языку. Задание 8</vt:lpstr>
      <vt:lpstr>Рекомендации к ЕГЭ по русскому языку. Задание 10</vt:lpstr>
      <vt:lpstr>Рекомендации к ЕГЭ по русскому языку. Задание 11</vt:lpstr>
      <vt:lpstr>Рекомендации к ЕГЭ по русскому языку. Задание 13</vt:lpstr>
      <vt:lpstr>Рекомендации к ЕГЭ по русскому языку. Задание 14</vt:lpstr>
      <vt:lpstr>Рекомендации к ЕГЭ по русскому языку. Задание 15</vt:lpstr>
      <vt:lpstr>Рекомендации к ЕГЭ по русскому языку. Задание 16</vt:lpstr>
      <vt:lpstr>Рекомендации к ЕГЭ по русскому языку. Задание 17</vt:lpstr>
      <vt:lpstr>Рекомендации к ЕГЭ по русскому языку. Задание 19</vt:lpstr>
      <vt:lpstr>Рекомендации к ЕГЭ по русскому языку. Задание 20</vt:lpstr>
      <vt:lpstr>Рекомендации к ЕГЭ по русскому языку. Задание 21</vt:lpstr>
      <vt:lpstr>Рекомендации к ЕГЭ по русскому языку. Задание 26</vt:lpstr>
      <vt:lpstr>Сочинение-рассуждение  в ЕГЭ по русскому языку</vt:lpstr>
      <vt:lpstr>Теория смысловых связей</vt:lpstr>
      <vt:lpstr>Признаки примера-аргумента:</vt:lpstr>
      <vt:lpstr>Фрагмент сочинения по тексту А.Я. Бруштейн</vt:lpstr>
      <vt:lpstr>Типовые варианты экзаменационных заданий</vt:lpstr>
      <vt:lpstr>Типовые варианты экзаменационных заданий</vt:lpstr>
    </vt:vector>
  </TitlesOfParts>
  <Company>345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Пособия для подготовки к ЕГЭ</dc:title>
  <dc:creator>user</dc:creator>
  <cp:lastModifiedBy>Темурбек Бердикулов</cp:lastModifiedBy>
  <cp:revision>918</cp:revision>
  <dcterms:created xsi:type="dcterms:W3CDTF">2008-07-15T09:20:04Z</dcterms:created>
  <dcterms:modified xsi:type="dcterms:W3CDTF">2025-10-03T08:16:48Z</dcterms:modified>
</cp:coreProperties>
</file>