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68" r:id="rId3"/>
    <p:sldId id="355" r:id="rId4"/>
    <p:sldId id="322" r:id="rId5"/>
    <p:sldId id="339" r:id="rId6"/>
    <p:sldId id="328" r:id="rId7"/>
    <p:sldId id="337" r:id="rId8"/>
    <p:sldId id="354" r:id="rId9"/>
    <p:sldId id="356" r:id="rId10"/>
    <p:sldId id="352" r:id="rId11"/>
    <p:sldId id="291" r:id="rId12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867" autoAdjust="0"/>
  </p:normalViewPr>
  <p:slideViewPr>
    <p:cSldViewPr>
      <p:cViewPr varScale="1">
        <p:scale>
          <a:sx n="82" d="100"/>
          <a:sy n="82" d="100"/>
        </p:scale>
        <p:origin x="763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2BEE1BA-594A-41D5-BCBB-A73182F804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A7DBC7-F82B-4B19-9076-4F5E29C797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D487A-A7A7-4857-8A8E-334D1DEEC6D3}" type="datetimeFigureOut">
              <a:rPr lang="ru-RU" smtClean="0"/>
              <a:t>пн 23.03.26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CB8EA9-B162-4016-A8A8-5E8A0746F1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C86B63-25C0-471D-8C14-784991C75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64549-295E-43FE-984A-0A1BEFD5D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14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A71AF-615A-40CC-8DC5-E244F78A1F4C}" type="datetimeFigureOut">
              <a:rPr lang="ru-RU" smtClean="0"/>
              <a:t>пн 23.03.26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BB7DF-C45C-4F8A-8DDA-0EBF2A76D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7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0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6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D7658-50D8-4B7F-97A9-DD9B6282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2C6C3B-99B1-4324-B6B1-02CA4C107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8BC9ED-8635-42D8-80B1-E43AC1E4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pPr/>
              <a:t>пн 23.03.26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2AFFC-26FB-4878-A310-D689F47E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9B1D0D-6027-4F2F-88AC-B7F447C0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3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C4E09-4CB6-40A1-A45E-AC466005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A90A8-3D7E-4EDB-9C5A-CCFB0532F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0C2E98-DB8A-42CE-849D-0D0F66A5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pPr/>
              <a:t>пн 23.03.26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584BA-8140-464F-B526-761660F8E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1F34E-EF27-48A2-B7B0-87F1E858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6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DFCE7-8995-4CA7-A9FB-7C3DF7FF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698F8D-FC5A-43E5-AD0D-C55CF96B8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05C800-CB6B-4042-AF36-70F3B47A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pPr/>
              <a:t>пн 23.03.26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07555-DD8A-4F5C-9AE1-81B9ED14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905DF-E8D4-4362-AB7C-8048DD25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38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4725B-50C7-418D-9461-A4B1C2AA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664B5-C987-49C2-8952-49AB4E059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60A921-57BD-4DFB-92B1-E8E9F4314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EF9BFF-C449-4EB2-87B3-7961AC9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pPr/>
              <a:t>пн 23.03.26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84DC8-4A3B-4502-B69F-BCC8811B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B93589-A92D-4480-B4D3-9988CC13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50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9820F-160F-43E9-9603-0B0AC4E3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1AC05-321D-4F75-A4BC-EF12CA5A0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7FA6D-3F9A-493E-A494-0A6E966F3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A061C9-279C-455C-894A-58EEA1FA1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566D09-E985-4A95-AB86-0450B522F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138FA3-48BA-48A5-9738-1840799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pPr/>
              <a:t>пн 23.03.26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D3D019-6EAB-4967-9A0F-394CA8C9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2D74B-3418-4842-9D20-766C4C0B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85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4C631-33CC-4A32-B141-0EF934A1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6C0A31-C5B2-4DB5-BC3B-8E22E360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pPr/>
              <a:t>пн 23.03.26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8C6CD2-0AC7-4A24-8E40-9454CBFF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409F50-58B2-4653-B818-BDA3EADA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55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304FFB-1560-40F2-A03E-DF745812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pPr/>
              <a:t>пн 23.03.26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7F88AC-4334-462C-A1A0-8A22D1E4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B346DE-B8E7-44AD-A4E8-7D9462AB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9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5F81B-001B-4DD0-96B9-E3A1AD4E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D83C0-5AFF-45B8-A37A-BE9AE3CCA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B5DF5-34AE-4B1A-AC3C-3E6C6BFA6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0CBDE-07C0-474D-9AB4-98DCAC2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pPr/>
              <a:t>пн 23.03.26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D8938D-3660-4E67-8AF2-E464B731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8609AD-F3F1-4079-8E62-E99D5560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13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8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23D10-F823-4883-B28A-C690DBD0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991128-9326-46D7-9B11-B65D8EAFA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B6750F-E04C-465A-9953-B7E7CD602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A9BF04-FAAC-48E9-ADE2-2B33D9D7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pPr/>
              <a:t>пн 23.03.26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CB8B7-29C5-4CC5-BB77-CF1B80BE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E0E0E5-5F80-45B8-8505-040A37FC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58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BF681-1A56-405F-907C-67D20F1A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2EFA45-387C-478C-8071-CEE2BFBF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8032D4-4B39-40A6-BEA9-CA542DDD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pPr/>
              <a:t>пн 23.03.26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E2F57-ECC4-4289-9045-82AD7172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CD56B-7A65-468A-B633-A262D5D3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42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B1BC6F-F4FE-4717-9EEE-504ABC4C4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D2603C-4DA8-4426-BBC5-FE284B037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2FB60-4D8D-4FA7-82E6-D713735A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EEA1-7B15-4B13-B6F9-F02A5F0E2D55}" type="datetimeFigureOut">
              <a:rPr lang="ru-RU" smtClean="0"/>
              <a:pPr/>
              <a:t>пн 23.03.26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54DD2-B6A0-450B-B8F6-023B2BEA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E2635-2931-4F2A-9836-A3CF18E7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2D2-5D12-4AFD-BAD4-820A6F00E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36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/>
              <a:t>ОКРУЖНОЕ</a:t>
            </a:r>
            <a:r>
              <a:rPr spc="-60" dirty="0"/>
              <a:t> </a:t>
            </a:r>
            <a:r>
              <a:rPr spc="-10" dirty="0"/>
              <a:t>МЕТОДИЧЕСКОЕ </a:t>
            </a:r>
            <a:r>
              <a:rPr dirty="0"/>
              <a:t>СОВЕЩАНИЕ</a:t>
            </a:r>
            <a:r>
              <a:rPr spc="-60" dirty="0"/>
              <a:t> </a:t>
            </a:r>
            <a:r>
              <a:rPr spc="-20" dirty="0"/>
              <a:t>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Century Gothic"/>
                <a:cs typeface="Century Gothic"/>
              </a:defRPr>
            </a:lvl1pPr>
          </a:lstStyle>
          <a:p>
            <a:pPr marL="1016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95" dirty="0"/>
              <a:t>‹#›</a:t>
            </a:fld>
            <a:endParaRPr spc="95" dirty="0"/>
          </a:p>
        </p:txBody>
      </p:sp>
    </p:spTree>
    <p:extLst>
      <p:ext uri="{BB962C8B-B14F-4D97-AF65-F5344CB8AC3E}">
        <p14:creationId xmlns:p14="http://schemas.microsoft.com/office/powerpoint/2010/main" val="313403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0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5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6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8F9AF-754E-44CB-9289-615B191A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002C1A-F809-4B66-9078-7F21B1086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5E12D-3F7F-4EDC-832F-31A1B0E0F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EEA1-7B15-4B13-B6F9-F02A5F0E2D55}" type="datetimeFigureOut">
              <a:rPr lang="ru-RU" smtClean="0"/>
              <a:pPr/>
              <a:t>пн 23.03.26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87B04-F842-4766-AB2B-AE4812254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1A9A6-6191-4D46-A73A-B99D8E1C5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C2D2-5D12-4AFD-BAD4-820A6F00E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6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rippo.ru/index.php/14-moduli/3318-krym-geografiya-pobedy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krippo.ru/index.php/14-moduli/2708-uchitelskij-panteon-respubliki-kry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https://www.krippo.ru/files/hist/131025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publication.pravo.gov.ru/Document/View/0001202107050027#print" TargetMode="External"/><Relationship Id="rId7" Type="http://schemas.openxmlformats.org/officeDocument/2006/relationships/hyperlink" Target="http://publication.pravo.gov.ru/document/000120260212000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ation.pravo.gov.ru/document/0001202512040010" TargetMode="External"/><Relationship Id="rId5" Type="http://schemas.openxmlformats.org/officeDocument/2006/relationships/hyperlink" Target="http://publication.pravo.gov.ru/document/0001202502120007" TargetMode="External"/><Relationship Id="rId4" Type="http://schemas.openxmlformats.org/officeDocument/2006/relationships/hyperlink" Target="http://publication.pravo.gov.ru/document/00012024041200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b12aa655a39f6016af3974a98620bc34/download/3243/" TargetMode="External"/><Relationship Id="rId2" Type="http://schemas.openxmlformats.org/officeDocument/2006/relationships/hyperlink" Target="https://shkn-2.gosuslugi.ru/netcat_files/30/50/Pismo_ot_07_08_o_edinykh_uchebnikakh_istorii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publication.pravo.gov.ru/document/000120250729000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08/30_&#1060;&#1056;&#1055;_&#1048;&#1089;&#1090;&#1086;&#1088;&#1080;&#1103;_10-11-&#1082;&#1083;&#1072;&#1089;&#1089;&#1099;_&#1091;&#1075;&#1083;.pdf" TargetMode="External"/><Relationship Id="rId2" Type="http://schemas.openxmlformats.org/officeDocument/2006/relationships/hyperlink" Target="https://edsoo.ru/wp-content/uploads/2025/07/2025_soo_frp_istoriya_10_11_baz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0001202512040010" TargetMode="External"/><Relationship Id="rId2" Type="http://schemas.openxmlformats.org/officeDocument/2006/relationships/hyperlink" Target="http://publication.pravo.gov.ru/document/00012025021200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hyperlink" Target="http://publication.pravo.gov.ru/document/000120260212000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F6100-9622-4861-90B3-7DC0E5DAE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114" y="2688146"/>
            <a:ext cx="10811891" cy="14041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Актуальные вопросы историко-обществоведческого образования  в общеобразовательных организациях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20B919-A713-4F44-B944-EC09C6F7A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66883"/>
            <a:ext cx="1480923" cy="92683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D0D8090-BA8E-4CA0-BD21-ED664384FDDA}"/>
              </a:ext>
            </a:extLst>
          </p:cNvPr>
          <p:cNvSpPr txBox="1">
            <a:spLocks/>
          </p:cNvSpPr>
          <p:nvPr/>
        </p:nvSpPr>
        <p:spPr>
          <a:xfrm>
            <a:off x="4704682" y="367419"/>
            <a:ext cx="2301707" cy="725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ДПО РК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«Крымский республиканский институт постдипломного педагогического образования»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22150-E116-7C5A-79EF-88CD0C084DE7}"/>
              </a:ext>
            </a:extLst>
          </p:cNvPr>
          <p:cNvSpPr txBox="1"/>
          <p:nvPr/>
        </p:nvSpPr>
        <p:spPr>
          <a:xfrm>
            <a:off x="5164503" y="5103674"/>
            <a:ext cx="6764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/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Крыжко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Евгеньевна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центром непрерывного повышения профессионального мастерств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ГБОУ ДПО РК КРИППО, </a:t>
            </a:r>
          </a:p>
          <a:p>
            <a:pPr lvl="0" algn="just" defTabSz="6858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работник образования Республики Крым,</a:t>
            </a:r>
          </a:p>
          <a:p>
            <a:pPr lvl="0" algn="just" defTabSz="6858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региональной предметной комиссии ЕГЭ по истории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38CC6-FE87-AB7A-C907-BDAAE32D75BD}"/>
              </a:ext>
            </a:extLst>
          </p:cNvPr>
          <p:cNvSpPr txBox="1"/>
          <p:nvPr/>
        </p:nvSpPr>
        <p:spPr>
          <a:xfrm>
            <a:off x="4475607" y="3824505"/>
            <a:ext cx="2759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2026/2027 учебном году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A19E0-684B-48AC-92A0-C736DB766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65" y="116632"/>
            <a:ext cx="248128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2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50D7D-6024-4E86-B76C-DA25E46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704" y="254457"/>
            <a:ext cx="8506234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 КРИППО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https://krippo.ru/index.php/14-moduli/2708-uchitelskij-panteon-respubliki-krym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8B6965-67E1-4B90-8879-3B4BA288ACE5}"/>
              </a:ext>
            </a:extLst>
          </p:cNvPr>
          <p:cNvSpPr txBox="1"/>
          <p:nvPr/>
        </p:nvSpPr>
        <p:spPr>
          <a:xfrm>
            <a:off x="4799856" y="4472253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карта памятников, посвященных Великой Отечественной войне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https://krippo.ru/index.php/14-moduli/3318-krym-geografiya-pobedy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https://www.krippo.ru/files/hist/131025.pdf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AF403B7-1399-418E-99CA-C396347AC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04664"/>
            <a:ext cx="2517995" cy="2548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63252B-B80F-4D61-876D-4089FD2B6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501008"/>
            <a:ext cx="3985209" cy="266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18563B-2844-4CBA-B271-D908681B2B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4112" y="1580020"/>
            <a:ext cx="4271487" cy="2861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78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D75511-9459-4E87-A9EF-173C5CF5B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1545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444" y="154242"/>
            <a:ext cx="10515600" cy="534761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421" y="941995"/>
            <a:ext cx="11698014" cy="5697116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08.05.2024 № 314 «Об утверждении Основ государственной политики Российской Федерации в области исторического просвещения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31.05.2021 № 287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 утверждении федерального государственного образовательного стандарта основного общего образования» 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изменениями). Режим доступа: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http://publication.pravo.gov.ru/Document/View/0001202107050027#print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19.03.2024 года № 171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 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образования». Режим доступа: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http://publication.pravo.gov.ru/document/0001202404120003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09.10.2024 года № 704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 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образования». Режим доступа: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http://publication.pravo.gov.ru/document/0001202502120007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8 октября 2025 г. № 729                   </a:t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образования». Режим доступа: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http://publication.pravo.gov.ru/document/0001202512040010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 10.11.2025 № 80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образования». Режим доступа: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http://publication.pravo.gov.ru/document/0001202602120006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lv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AutoShape 4" descr="https://uchitel.club/uploads/2022/12/8SJGM8dsZ0Z6v6Xs3GWRsnYpczaU8xbR4MhjtEf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uchitel.club/uploads/2022/12/8SJGM8dsZ0Z6v6Xs3GWRsnYpczaU8xbR4MhjtEf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Федеральный перечень учеб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Федеральный перечень учеб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Без названия (1).jfif"/>
          <p:cNvPicPr>
            <a:picLocks noChangeAspect="1"/>
          </p:cNvPicPr>
          <p:nvPr/>
        </p:nvPicPr>
        <p:blipFill>
          <a:blip r:embed="rId8" cstate="print"/>
          <a:srcRect b="14918"/>
          <a:stretch>
            <a:fillRect/>
          </a:stretch>
        </p:blipFill>
        <p:spPr>
          <a:xfrm>
            <a:off x="15240" y="68541"/>
            <a:ext cx="1988287" cy="93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1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48868"/>
            <a:ext cx="10515600" cy="534761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345" y="583629"/>
            <a:ext cx="11720532" cy="5982045"/>
          </a:xfrm>
        </p:spPr>
        <p:txBody>
          <a:bodyPr>
            <a:noAutofit/>
          </a:bodyPr>
          <a:lstStyle/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Письмо Министерства просвещения Российской Федерации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от 07.08.2023 № АБ-3318/03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«Об использовании единых учебников истории для 10-11 классов». Режим доступа: </a:t>
            </a:r>
            <a:r>
              <a:rPr lang="ru-RU" sz="2100" dirty="0">
                <a:latin typeface="Times New Roman" pitchFamily="18" charset="0"/>
                <a:cs typeface="Times New Roman" pitchFamily="18" charset="0"/>
                <a:hlinkClick r:id="rId2"/>
              </a:rPr>
              <a:t>https://shkn-2.gosuslugi.ru/netcat_files/30/50/Pismo_ot_07_08_o_edinykh_uchebnikakh_istorii.pdf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«Концепция преподавания учебного курса «История России» в образовательных организациях Российской Федерации, реализующих основные общеобразовательные программы», утвержденная решением Коллегии Министерства просвещения Российской Федерации (протокол от 23.10.2020 № ПК-1вн). Режим доступа: </a:t>
            </a:r>
            <a:r>
              <a:rPr lang="ru-RU" sz="2100" dirty="0">
                <a:latin typeface="Times New Roman" pitchFamily="18" charset="0"/>
                <a:cs typeface="Times New Roman" pitchFamily="18" charset="0"/>
                <a:hlinkClick r:id="rId3"/>
              </a:rPr>
              <a:t>https://docs.edu.gov.ru/document/b12aa655a39f6016af3974a98620bc34/download/3243/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Историко-культурный стандарт, принятый Российским историческим обществом в 2014 году и актуализированный в вышеуказанной Концепции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26.06.2025 № 495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 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установлении предельного срока использования исключенных учебников и разработанных в комплекте с ними учебных пособий». Режим доступа: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http://publication.pravo.gov.ru/document/0001202507290005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Без названия.jfif"/>
          <p:cNvPicPr>
            <a:picLocks noChangeAspect="1"/>
          </p:cNvPicPr>
          <p:nvPr/>
        </p:nvPicPr>
        <p:blipFill>
          <a:blip r:embed="rId5" cstate="print"/>
          <a:srcRect t="8428" b="16318"/>
          <a:stretch>
            <a:fillRect/>
          </a:stretch>
        </p:blipFill>
        <p:spPr>
          <a:xfrm>
            <a:off x="692968" y="54778"/>
            <a:ext cx="959768" cy="5288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620" y="202184"/>
            <a:ext cx="7416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4" dirty="0">
                <a:solidFill>
                  <a:srgbClr val="FFFFFF"/>
                </a:solidFill>
                <a:latin typeface="Calibri"/>
                <a:cs typeface="Calibri"/>
              </a:rPr>
              <a:t>Приказ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Минпросвещения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России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35" dirty="0">
                <a:solidFill>
                  <a:srgbClr val="FFFFFF"/>
                </a:solidFill>
                <a:latin typeface="Calibri"/>
                <a:cs typeface="Calibri"/>
              </a:rPr>
              <a:t>октября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0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10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704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056" y="59216"/>
            <a:ext cx="11170243" cy="1736373"/>
          </a:xfrm>
          <a:prstGeom prst="rect">
            <a:avLst/>
          </a:prstGeom>
          <a:ln>
            <a:solidFill>
              <a:srgbClr val="90A7DE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8 октября 2025 г. № 729</a:t>
            </a:r>
            <a:r>
              <a:rPr lang="ru-RU" sz="21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с.15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58 приложения к приказу </a:t>
            </a:r>
            <a:endParaRPr sz="1800" i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ru-RU"/>
              <a:t>ОКРУЖНОЕ</a:t>
            </a:r>
            <a:r>
              <a:rPr lang="ru-RU" spc="-60"/>
              <a:t> </a:t>
            </a:r>
            <a:r>
              <a:rPr lang="ru-RU" spc="-10"/>
              <a:t>МЕТОДИЧЕСКОЕ </a:t>
            </a:r>
            <a:r>
              <a:rPr lang="ru-RU"/>
              <a:t>СОВЕЩАНИЕ</a:t>
            </a:r>
            <a:r>
              <a:rPr lang="ru-RU" spc="-60"/>
              <a:t> </a:t>
            </a:r>
            <a:r>
              <a:rPr lang="ru-RU" spc="-20"/>
              <a:t>2025</a:t>
            </a:r>
            <a:endParaRPr spc="-2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400" b="0" i="0">
                <a:solidFill>
                  <a:srgbClr val="A6A6A6"/>
                </a:solidFill>
                <a:latin typeface="Century Gothic"/>
                <a:cs typeface="Century Gothic"/>
              </a:defRPr>
            </a:lvl1pPr>
          </a:lstStyle>
          <a:p>
            <a:pPr marL="1016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95" smtClean="0"/>
              <a:pPr marL="101600">
                <a:lnSpc>
                  <a:spcPct val="100000"/>
                </a:lnSpc>
                <a:spcBef>
                  <a:spcPts val="60"/>
                </a:spcBef>
              </a:pPr>
              <a:t>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10878" y="1716339"/>
            <a:ext cx="10914774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95"/>
              </a:spcBef>
            </a:pPr>
            <a:r>
              <a:rPr lang="ru-RU" sz="2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преподавания учебного предмета «История»</a:t>
            </a:r>
            <a:endParaRPr lang="ru-RU" sz="2200" b="1" spc="5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69873"/>
              </p:ext>
            </p:extLst>
          </p:nvPr>
        </p:nvGraphicFramePr>
        <p:xfrm>
          <a:off x="510878" y="2107395"/>
          <a:ext cx="11170244" cy="46140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85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348">
                <a:tc gridSpan="2"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ru-RU" sz="1800" spc="29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sz="1800" spc="29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800" spc="7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2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800" spc="9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2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  <a:r>
                        <a:rPr sz="1800" spc="9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16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1800" spc="8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155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cell3D prstMaterial="dkEdge">
                      <a:bevel/>
                      <a:lightRig rig="flood" dir="t"/>
                    </a:cell3D>
                    <a:solidFill>
                      <a:srgbClr val="90A7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800" spc="29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800" spc="7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2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800" spc="9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2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  <a:r>
                        <a:rPr sz="1800" spc="9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16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1800" spc="8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15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2555" marB="0">
                    <a:cell3D prstMaterial="dkEdge">
                      <a:bevel/>
                      <a:lightRig rig="flood" dir="t"/>
                    </a:cell3D>
                    <a:solidFill>
                      <a:srgbClr val="90A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731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800" spc="2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8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sz="18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3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классах</a:t>
                      </a:r>
                      <a:r>
                        <a:rPr sz="1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sz="1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отводимых </a:t>
                      </a:r>
                      <a:r>
                        <a:rPr sz="1800" spc="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10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изучения</a:t>
                      </a:r>
                      <a:r>
                        <a:rPr sz="1800" spc="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1800" spc="10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составляет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1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3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неделю</a:t>
                      </a:r>
                      <a:r>
                        <a:rPr lang="ru-RU" sz="1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118110" algn="ctr">
                        <a:lnSpc>
                          <a:spcPct val="110000"/>
                        </a:lnSpc>
                        <a:spcBef>
                          <a:spcPts val="790"/>
                        </a:spcBef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8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sz="1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sz="1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часа, из них: </a:t>
                      </a:r>
                      <a:r>
                        <a:rPr sz="1800" spc="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sz="18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sz="1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</a:t>
                      </a:r>
                      <a:r>
                        <a:rPr sz="18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сеобщая</a:t>
                      </a:r>
                      <a:r>
                        <a:rPr sz="1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sz="1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sz="18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6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sz="1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курс «И</a:t>
                      </a:r>
                      <a:r>
                        <a:rPr sz="1800" spc="3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стория</a:t>
                      </a:r>
                      <a:r>
                        <a:rPr sz="1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нашего</a:t>
                      </a:r>
                      <a:r>
                        <a:rPr sz="18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spc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8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sz="1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sz="18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часа, из них: </a:t>
                      </a:r>
                      <a:r>
                        <a:rPr sz="18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sz="18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sz="18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</a:t>
                      </a:r>
                      <a:r>
                        <a:rPr sz="18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сеобщая</a:t>
                      </a:r>
                      <a:r>
                        <a:rPr sz="1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sz="1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sz="1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стория</a:t>
                      </a:r>
                      <a:r>
                        <a:rPr sz="18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sz="1800" spc="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sz="1800" spc="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sz="1800" spc="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курс «История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нашего</a:t>
                      </a:r>
                      <a:r>
                        <a:rPr lang="ru-RU" sz="18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687070" algn="ctr">
                        <a:lnSpc>
                          <a:spcPct val="110000"/>
                        </a:lnSpc>
                        <a:spcBef>
                          <a:spcPts val="805"/>
                        </a:spcBef>
                      </a:pPr>
                      <a:r>
                        <a:rPr sz="18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8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sz="1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sz="18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часа, из них: </a:t>
                      </a:r>
                      <a:r>
                        <a:rPr sz="18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sz="1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sz="1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«Всеобщая</a:t>
                      </a:r>
                      <a:r>
                        <a:rPr lang="ru-RU" sz="1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история»),</a:t>
                      </a:r>
                      <a:r>
                        <a:rPr lang="ru-RU" sz="1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ru-RU" sz="1800" spc="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(«История</a:t>
                      </a:r>
                      <a:r>
                        <a:rPr lang="ru-RU" sz="18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ru-RU" sz="1800" spc="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800" spc="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lang="ru-RU" sz="1800" spc="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курс «История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нашего</a:t>
                      </a:r>
                      <a:r>
                        <a:rPr lang="ru-RU" sz="18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800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часа, из них: </a:t>
                      </a:r>
                      <a:r>
                        <a:rPr sz="1800" spc="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sz="18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sz="1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«Всеобщая</a:t>
                      </a:r>
                      <a:r>
                        <a:rPr lang="ru-RU" sz="1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история»),</a:t>
                      </a:r>
                      <a:r>
                        <a:rPr lang="ru-RU" sz="1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sz="18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sz="1800" spc="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(«История</a:t>
                      </a:r>
                      <a:r>
                        <a:rPr lang="ru-RU" sz="18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800" spc="9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sz="18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часов, из них: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sz="1800" spc="-5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</a:t>
                      </a:r>
                      <a:r>
                        <a:rPr sz="18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«Всеобщая</a:t>
                      </a:r>
                      <a:r>
                        <a:rPr lang="ru-RU" sz="18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история»),</a:t>
                      </a:r>
                      <a:r>
                        <a:rPr lang="ru-RU" sz="18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sz="1800" spc="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r>
                        <a:rPr sz="1800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(«История</a:t>
                      </a:r>
                      <a:r>
                        <a:rPr lang="ru-RU" sz="18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D23EF5-37BD-45AA-8928-F4F3AC27B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366" y="3885562"/>
            <a:ext cx="1273986" cy="1702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0CF0D7-CE27-48CC-A333-67C0AB3222F9}"/>
              </a:ext>
            </a:extLst>
          </p:cNvPr>
          <p:cNvSpPr txBox="1"/>
          <p:nvPr/>
        </p:nvSpPr>
        <p:spPr>
          <a:xfrm>
            <a:off x="6459591" y="4113466"/>
            <a:ext cx="3326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Изучение истории первой четверти XIX века перенесено из программы 9 класса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8 класса.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137E2-B9D8-47DD-BE6F-58DDD4B32B0E}"/>
              </a:ext>
            </a:extLst>
          </p:cNvPr>
          <p:cNvSpPr txBox="1"/>
          <p:nvPr/>
        </p:nvSpPr>
        <p:spPr>
          <a:xfrm>
            <a:off x="6096000" y="5615582"/>
            <a:ext cx="3689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«Введение в новейшую историю России» в 9 классе </a:t>
            </a:r>
          </a:p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изучается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B53ACC-711E-4B3F-9B4B-6040E4A49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53" t="13254" r="34644" b="8000"/>
          <a:stretch/>
        </p:blipFill>
        <p:spPr>
          <a:xfrm>
            <a:off x="9724708" y="4976425"/>
            <a:ext cx="1104209" cy="156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0CB59F-2DC7-4826-A5B3-4DF2B247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23" y="211731"/>
            <a:ext cx="11589245" cy="258226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количество часов, отводимых для изучения истории: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5–8 классы – 3 часа в неделю при 34 учебных неделях;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9 класс, 10–11 классы (базовый уровень) – 2 часа в неделю при 34 учебных неделях;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10–11 классах (углубленный уровень) – 4 часа в неделю при 34 учебных неделях.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50000"/>
              </a:lnSpc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учебных часов между курсами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272548"/>
              </p:ext>
            </p:extLst>
          </p:nvPr>
        </p:nvGraphicFramePr>
        <p:xfrm>
          <a:off x="362123" y="1700809"/>
          <a:ext cx="11206485" cy="381642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71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789">
                  <a:extLst>
                    <a:ext uri="{9D8B030D-6E8A-4147-A177-3AD203B41FA5}">
                      <a16:colId xmlns:a16="http://schemas.microsoft.com/office/drawing/2014/main" val="3194696717"/>
                    </a:ext>
                  </a:extLst>
                </a:gridCol>
                <a:gridCol w="1940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144">
                  <a:extLst>
                    <a:ext uri="{9D8B030D-6E8A-4147-A177-3AD203B41FA5}">
                      <a16:colId xmlns:a16="http://schemas.microsoft.com/office/drawing/2014/main" val="3530846839"/>
                    </a:ext>
                  </a:extLst>
                </a:gridCol>
                <a:gridCol w="2003351">
                  <a:extLst>
                    <a:ext uri="{9D8B030D-6E8A-4147-A177-3AD203B41FA5}">
                      <a16:colId xmlns:a16="http://schemas.microsoft.com/office/drawing/2014/main" val="823229878"/>
                    </a:ext>
                  </a:extLst>
                </a:gridCol>
                <a:gridCol w="2432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8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rgbClr val="90A7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Общее количество часов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rgbClr val="90A7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Всеобщая история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rgbClr val="90A7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России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rgbClr val="90A7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История нашего края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(ч)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rgbClr val="90A7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Обобщающее повторение по курсу «Россия с древнейших времен до 1914 года»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rgbClr val="90A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18771257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 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(Б)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(Б)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(У)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(У)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212545-1FE6-4CA7-B32C-F06B0E805507}"/>
              </a:ext>
            </a:extLst>
          </p:cNvPr>
          <p:cNvSpPr txBox="1"/>
          <p:nvPr/>
        </p:nvSpPr>
        <p:spPr>
          <a:xfrm>
            <a:off x="382318" y="5589240"/>
            <a:ext cx="11809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приказом Минпросвещения России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8 октября 2025 г. № 729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(кодификаторы) к результатам освоения основных образовательных программ по истории в 5-7 классах;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элементы содержания (кодификаторы) по истории для 5-7 классов;               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(табл. 16-16.5)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элементов содержания (кодификаторы), проверяемых на ОГЭ по истории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(табл. 16.11)</a:t>
            </a:r>
          </a:p>
        </p:txBody>
      </p:sp>
    </p:spTree>
    <p:extLst>
      <p:ext uri="{BB962C8B-B14F-4D97-AF65-F5344CB8AC3E}">
        <p14:creationId xmlns:p14="http://schemas.microsoft.com/office/powerpoint/2010/main" val="360358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C51E4-8ABA-4417-9610-B02AC2444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409"/>
            <a:ext cx="10515600" cy="75859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РАБОЧИЕ ПРОГРАММЫ (ФРП) ПО УЧЕБНОМУ ПРЕДМЕТУ «ИСТОРИЯ» В 2026/2027 УЧЕБНОМ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A1FB4-B63B-4F47-B496-1EC1AFB3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94" y="1660004"/>
            <a:ext cx="11413475" cy="5398265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5–9 КЛАССЫ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ФРП основного общего образования. История (для 5–9 классов образовательных организаций), 2026 год (в соответствии с приказами Минпросвещения России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09.10.2024 года № 704, от 8 октября 2025 г. № 729 </a:t>
            </a:r>
          </a:p>
          <a:p>
            <a:pPr marL="0" lv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составляется для 5–9 классов,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учебный курс «История нашего края»</a:t>
            </a:r>
          </a:p>
          <a:p>
            <a:pPr marL="0" indent="0" algn="just">
              <a:buNone/>
            </a:pP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10–11 КЛАССЫ (Базовый уровень)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Федеральная рабочая программа среднего общего образования. История (базовый уровень) (для 10–11 классов образовательных организаций), 2025 год. Режим доступа: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https://edsoo.ru/wp-content/uploads/2025/07/2025_soo_frp_istoriya_10_11_baza.pdf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(Использовалась в 2025/2026 учебном году только в 10классах).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программа на уровень среднего общего образования для 10-11 классов</a:t>
            </a:r>
          </a:p>
          <a:p>
            <a:pPr marL="0" lvl="0" indent="0" algn="just">
              <a:buNone/>
            </a:pP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10–11 КЛАССЫ (Углубленный уровень)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среднего общего образования. История (углубленный уровень) (для 10–11 классов образовательных организаций). Режим доступа: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https://edsoo.ru/wp-content/uploads/2023/08/30_ФРП_История_10-11-классы_угл.pdf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ИЗМЕНЕНИЙ. Используется программа прошлого года.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DD7209-FE58-4847-B2B5-2F460DA22084}"/>
              </a:ext>
            </a:extLst>
          </p:cNvPr>
          <p:cNvSpPr/>
          <p:nvPr/>
        </p:nvSpPr>
        <p:spPr>
          <a:xfrm>
            <a:off x="529895" y="131968"/>
            <a:ext cx="11413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ИЗУЧЕНИЕ УЧЕБНОГО ПРЕДМЕТА «ИСТОРИЯ» В 5–11 КЛАССАХ ОСУЩЕСТВЛЯЕТСЯ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ТОЛЬКО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ФЕДЕРАЛЬНЫМ РАБОЧИМ ПРОГРАММАМ </a:t>
            </a: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9CC735-FC7B-401D-A857-1DFD3FF11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600" y="805791"/>
            <a:ext cx="1422400" cy="62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1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5F89CDE-D3CB-40C1-9375-91C052F70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520549"/>
              </p:ext>
            </p:extLst>
          </p:nvPr>
        </p:nvGraphicFramePr>
        <p:xfrm>
          <a:off x="227348" y="836712"/>
          <a:ext cx="11737304" cy="6540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741">
                  <a:extLst>
                    <a:ext uri="{9D8B030D-6E8A-4147-A177-3AD203B41FA5}">
                      <a16:colId xmlns:a16="http://schemas.microsoft.com/office/drawing/2014/main" val="2623008372"/>
                    </a:ext>
                  </a:extLst>
                </a:gridCol>
                <a:gridCol w="5766973">
                  <a:extLst>
                    <a:ext uri="{9D8B030D-6E8A-4147-A177-3AD203B41FA5}">
                      <a16:colId xmlns:a16="http://schemas.microsoft.com/office/drawing/2014/main" val="1517860642"/>
                    </a:ext>
                  </a:extLst>
                </a:gridCol>
                <a:gridCol w="5313590">
                  <a:extLst>
                    <a:ext uri="{9D8B030D-6E8A-4147-A177-3AD203B41FA5}">
                      <a16:colId xmlns:a16="http://schemas.microsoft.com/office/drawing/2014/main" val="1654031595"/>
                    </a:ext>
                  </a:extLst>
                </a:gridCol>
              </a:tblGrid>
              <a:tr h="262760">
                <a:tc gridSpan="3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96" marR="18096" marT="18096" marB="18096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83494"/>
                  </a:ext>
                </a:extLst>
              </a:tr>
              <a:tr h="26276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урока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96" marR="18096" marT="18096" marB="18096">
                    <a:cell3D prstMaterial="dkEdge">
                      <a:bevel prst="convex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темы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96" marR="18096" marT="18096" marB="18096"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385390"/>
                  </a:ext>
                </a:extLst>
              </a:tr>
              <a:tr h="262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96" marR="18096" marT="18096" marB="18096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96" marR="18096" marT="18096" marB="18096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77239438"/>
                  </a:ext>
                </a:extLst>
              </a:tr>
              <a:tr h="256408"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6-й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00183"/>
                  </a:ext>
                </a:extLst>
              </a:tr>
              <a:tr h="481061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повторения, обобщения и контроля по теме «Страны и народы Азии, Африки и Америки в средние века»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Европа в XIV – первой половине XV 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73177417"/>
                  </a:ext>
                </a:extLst>
              </a:tr>
              <a:tr h="256408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и место России в мировой истории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36257327"/>
                  </a:ext>
                </a:extLst>
              </a:tr>
              <a:tr h="288458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Распад государства Русь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Политическая раздробленность Руси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01299302"/>
                  </a:ext>
                </a:extLst>
              </a:tr>
              <a:tr h="256408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50, 51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повседневность Руси в IX –XIII вв.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быт в IX–XIII вв.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59527741"/>
                  </a:ext>
                </a:extLst>
              </a:tr>
              <a:tr h="609342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68, 69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повторения и обобщения по теме «Русские земли и их соседи в середине XIII–XIV в.»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повторения и обобщения по теме «Русские земли в середине XIII–XIV в.»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4092861"/>
                  </a:ext>
                </a:extLst>
              </a:tr>
              <a:tr h="397533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79, 80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Руси в XIII – первой трети XVI в.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во второй половине XIII – первой трети XVI 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43581479"/>
                  </a:ext>
                </a:extLst>
              </a:tr>
              <a:tr h="256408"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8-й класс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773067"/>
                  </a:ext>
                </a:extLst>
              </a:tr>
              <a:tr h="256408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реформ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войны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311427"/>
                  </a:ext>
                </a:extLst>
              </a:tr>
              <a:tr h="54516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54–55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 повторения и обобщения по теме «Рождение российской империи»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 повторения и обобщения по теме «Рождение Российской империи»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31161"/>
                  </a:ext>
                </a:extLst>
              </a:tr>
              <a:tr h="416812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контроля по теме «Рождение российской империи»</a:t>
                      </a:r>
                      <a:endParaRPr lang="ru-RU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контроля по теме «Рождение Российской империи»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92861051"/>
                  </a:ext>
                </a:extLst>
              </a:tr>
              <a:tr h="73769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итогового повторения и обобщения по теме «История России XVIII – начало XIX в.»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итогового повторения и обобщения по теме «История России XVIII – первой четверти XIX в.»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16699118"/>
                  </a:ext>
                </a:extLst>
              </a:tr>
              <a:tr h="481061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итогового контроля по теме «История России XVIII – начало XIX в.»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итогового контроля по теме «История России XVIII – первой четверти XIX в.»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48759644"/>
                  </a:ext>
                </a:extLst>
              </a:tr>
              <a:tr h="256408"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9-й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82657"/>
                  </a:ext>
                </a:extLst>
              </a:tr>
              <a:tr h="256408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быту россиян в первой половине XIX в.</a:t>
                      </a: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быту в первой половине XIX 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60" marR="30160" marT="15080" marB="1508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035090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AA378B-D51E-42E0-B102-6AB30C3185F5}"/>
              </a:ext>
            </a:extLst>
          </p:cNvPr>
          <p:cNvSpPr txBox="1"/>
          <p:nvPr/>
        </p:nvSpPr>
        <p:spPr>
          <a:xfrm>
            <a:off x="551384" y="12866"/>
            <a:ext cx="108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поурочных планированиях по истории 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приказом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8 октября 2025 г. № 729)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2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19806"/>
            <a:ext cx="10515600" cy="534761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УЧЕБНОГО КУРСА «ИСТОРИЯ НАШЕГО КРАЯ»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710" y="692349"/>
            <a:ext cx="11698014" cy="5697116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09.10.2024 года № 704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 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образования». Режим доступа: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http://publication.pravo.gov.ru/document/0001202502120007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8 октября 2025 г. № 729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образования». Режим доступа: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http://publication.pravo.gov.ru/document/0001202512040010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 10.11.2025 № 80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образования». Режим доступа: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http://publication.pravo.gov.ru/document/0001202602120006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– 34 часа (1 час в неделю);                      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– 17 часов (0, 5 часа в неделю);         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– 17 часов (0, 5 часа в неделю).</a:t>
            </a:r>
          </a:p>
        </p:txBody>
      </p:sp>
      <p:sp>
        <p:nvSpPr>
          <p:cNvPr id="3076" name="AutoShape 4" descr="https://uchitel.club/uploads/2022/12/8SJGM8dsZ0Z6v6Xs3GWRsnYpczaU8xbR4MhjtEf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AutoShape 6" descr="https://uchitel.club/uploads/2022/12/8SJGM8dsZ0Z6v6Xs3GWRsnYpczaU8xbR4MhjtEf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0" name="AutoShape 8" descr="Федеральный перечень учеб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2" name="AutoShape 10" descr="Федеральный перечень учеб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 descr="Без названия (1).jfif"/>
          <p:cNvPicPr>
            <a:picLocks noChangeAspect="1"/>
          </p:cNvPicPr>
          <p:nvPr/>
        </p:nvPicPr>
        <p:blipFill rotWithShape="1">
          <a:blip r:embed="rId5" cstate="print"/>
          <a:srcRect b="43891"/>
          <a:stretch/>
        </p:blipFill>
        <p:spPr>
          <a:xfrm>
            <a:off x="9951836" y="119806"/>
            <a:ext cx="1779789" cy="55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8C2CCE-71D0-4FA8-AEC6-B74EA0D9F34D}"/>
              </a:ext>
            </a:extLst>
          </p:cNvPr>
          <p:cNvSpPr/>
          <p:nvPr/>
        </p:nvSpPr>
        <p:spPr>
          <a:xfrm>
            <a:off x="460375" y="3952555"/>
            <a:ext cx="72002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!!!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НАЗВАНИЕ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УЧЕБНОГО КУРСА: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«ИСТОРИЯ НАШЕГО КРАЯ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CF780-4721-4FF6-9467-5F6ECF949A29}"/>
              </a:ext>
            </a:extLst>
          </p:cNvPr>
          <p:cNvSpPr txBox="1"/>
          <p:nvPr/>
        </p:nvSpPr>
        <p:spPr>
          <a:xfrm>
            <a:off x="5753735" y="5257800"/>
            <a:ext cx="5600065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!!!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Изучение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учебного курса «История нашего края»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 втором полугодии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завершения освоения курсов «Всеобщая история», «История России»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393B45-1B99-4220-A9D5-D5F1E00C7E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237"/>
          <a:stretch/>
        </p:blipFill>
        <p:spPr>
          <a:xfrm>
            <a:off x="-58387" y="3294685"/>
            <a:ext cx="45966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6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FB4C-F783-4743-8BAB-4E7EC114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учебного курса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нашего края» (5–7 классы)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 общеобразовательных организаций Республики Крым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и рекомендована для использования в коллегией Министерства образования, науки и молодежи Республики Крым (протокол от 22.10.2025 № 6/5)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F371-0DA1-44D2-B7DD-AAAAA9158602}"/>
              </a:ext>
            </a:extLst>
          </p:cNvPr>
          <p:cNvSpPr txBox="1"/>
          <p:nvPr/>
        </p:nvSpPr>
        <p:spPr>
          <a:xfrm>
            <a:off x="4223792" y="2245639"/>
            <a:ext cx="7488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по учебно-методическому обеспечению учебного курса «История нашего края»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(5-7 классы)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рабочая группа из числа ведущих учителей истории по разработке сценариев уроков учебного курса «История нашего края» (5-7 классы).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сценарии уроков учебного курса «История нашего края».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от 25.11.2025 № 1815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разработке рукописей региональных учебных пособий по курсу «История нашего края»» созданы рабочие группы по разработке и подготовке к изданию учебных пособий по учебному курсу «История нашего края» для 5–7 классов  из числа ведущих историков ФГАОУ ВО «КФУ им. В.И. Вернадского», ГБОУВО РК КИПУ имени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Февзи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Якубова, ГБОУ ДПО РК КРИППО по разработке учебного пособия «История нашего края» в 3-х частях (приказ Минобразования Крыма)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AFDBE77-B6A1-430B-8C7F-B3DE3CE3A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6968" t="12024" r="36968" b="21781"/>
          <a:stretch/>
        </p:blipFill>
        <p:spPr>
          <a:xfrm>
            <a:off x="623392" y="2348879"/>
            <a:ext cx="2952328" cy="421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713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fd5a2e896511782338cbda8213df345feb27be7"/>
</p:tagLst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1299</Words>
  <Application>Microsoft Office PowerPoint</Application>
  <PresentationFormat>Широкоэкранный</PresentationFormat>
  <Paragraphs>170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Default</vt:lpstr>
      <vt:lpstr>Тема Office</vt:lpstr>
      <vt:lpstr>Актуальные вопросы историко-обществоведческого образования  в общеобразовательных организациях   </vt:lpstr>
      <vt:lpstr>НОРМАТИВНО-ПРАВОВЫЕ ДОКУМЕНТЫ</vt:lpstr>
      <vt:lpstr>НОРМАТИВНО-ПРАВОВЫЕ ДОКУМЕНТЫ</vt:lpstr>
      <vt:lpstr>Приказ Министерства просвещения Российской Федерации от 8 октября 2025 г. № 729                   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  с.15–58 приложения к приказу </vt:lpstr>
      <vt:lpstr>Презентация PowerPoint</vt:lpstr>
      <vt:lpstr>ФЕДЕРАЛЬНЫЕ РАБОЧИЕ ПРОГРАММЫ (ФРП) ПО УЧЕБНОМУ ПРЕДМЕТУ «ИСТОРИЯ» В 2026/2027 УЧЕБНОМ ГОДУ</vt:lpstr>
      <vt:lpstr>Презентация PowerPoint</vt:lpstr>
      <vt:lpstr>ИЗУЧЕНИЕ УЧЕБНОГО КУРСА «ИСТОРИЯ НАШЕГО КРАЯ»</vt:lpstr>
      <vt:lpstr>Рабочая программа учебного курса  «История нашего края» (5–7 классы) для общеобразовательных организаций Республики Крым утверждена и рекомендована для использования в коллегией Министерства образования, науки и молодежи Республики Крым (протокол от 22.10.2025 № 6/5)</vt:lpstr>
      <vt:lpstr>Образовательные ресурсы  ГБОУ ДПО РК КРИППО https://krippo.ru/index.php/14-moduli/2708-uchitelskij-panteon-respubliki-krym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Проблемы, с которыми сталкивается молодой педагог, пути ихрешения</dc:title>
  <dc:creator>Пользователь Windows</dc:creator>
  <cp:lastModifiedBy>Пользователь</cp:lastModifiedBy>
  <cp:revision>209</cp:revision>
  <dcterms:created xsi:type="dcterms:W3CDTF">2023-11-12T14:34:40Z</dcterms:created>
  <dcterms:modified xsi:type="dcterms:W3CDTF">2026-03-23T11:59:22Z</dcterms:modified>
</cp:coreProperties>
</file>