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2" r:id="rId2"/>
    <p:sldId id="295" r:id="rId3"/>
    <p:sldId id="296" r:id="rId4"/>
    <p:sldId id="297" r:id="rId5"/>
    <p:sldId id="298" r:id="rId6"/>
    <p:sldId id="314" r:id="rId7"/>
    <p:sldId id="319" r:id="rId8"/>
    <p:sldId id="329" r:id="rId9"/>
    <p:sldId id="320" r:id="rId10"/>
    <p:sldId id="315" r:id="rId11"/>
    <p:sldId id="316" r:id="rId12"/>
    <p:sldId id="318" r:id="rId13"/>
    <p:sldId id="321" r:id="rId14"/>
    <p:sldId id="299" r:id="rId15"/>
    <p:sldId id="300" r:id="rId16"/>
    <p:sldId id="301" r:id="rId17"/>
    <p:sldId id="334" r:id="rId18"/>
    <p:sldId id="302" r:id="rId19"/>
    <p:sldId id="330" r:id="rId20"/>
    <p:sldId id="303" r:id="rId21"/>
    <p:sldId id="335" r:id="rId22"/>
    <p:sldId id="336" r:id="rId23"/>
    <p:sldId id="331" r:id="rId24"/>
    <p:sldId id="304" r:id="rId25"/>
    <p:sldId id="306" r:id="rId26"/>
    <p:sldId id="305" r:id="rId27"/>
    <p:sldId id="307" r:id="rId28"/>
    <p:sldId id="308" r:id="rId29"/>
    <p:sldId id="322" r:id="rId30"/>
    <p:sldId id="332" r:id="rId31"/>
    <p:sldId id="333" r:id="rId32"/>
    <p:sldId id="337" r:id="rId33"/>
    <p:sldId id="326" r:id="rId34"/>
    <p:sldId id="323" r:id="rId35"/>
    <p:sldId id="324" r:id="rId36"/>
    <p:sldId id="325" r:id="rId37"/>
    <p:sldId id="313" r:id="rId38"/>
    <p:sldId id="32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мя Фамилия" initials="ИФ" lastIdx="1" clrIdx="0">
    <p:extLst>
      <p:ext uri="{19B8F6BF-5375-455C-9EA6-DF929625EA0E}">
        <p15:presenceInfo xmlns:p15="http://schemas.microsoft.com/office/powerpoint/2012/main" userId="355a324f942e25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19T13:03:10.952" idx="1">
    <p:pos x="1761" y="259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389560/" TargetMode="External"/><Relationship Id="rId2" Type="http://schemas.openxmlformats.org/officeDocument/2006/relationships/hyperlink" Target="https://www.consultant.ru/document/cons_doc_LAW_389561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0001202505290040" TargetMode="External"/><Relationship Id="rId2" Type="http://schemas.openxmlformats.org/officeDocument/2006/relationships/hyperlink" Target="http://publication.pravo.gov.ru/document/0001202505290036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normativ_docs" TargetMode="External"/><Relationship Id="rId2" Type="http://schemas.openxmlformats.org/officeDocument/2006/relationships/hyperlink" Target="https://fioco.ru/nav-vpr-o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oco.ru/expert_of_ed_pub" TargetMode="External"/><Relationship Id="rId5" Type="http://schemas.openxmlformats.org/officeDocument/2006/relationships/hyperlink" Target="https://fioco.ru/obraztsi_i_opisaniya_vpr" TargetMode="External"/><Relationship Id="rId4" Type="http://schemas.openxmlformats.org/officeDocument/2006/relationships/hyperlink" Target="https://fioco.ru/metod_recomend_vp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0001202307130017" TargetMode="External"/><Relationship Id="rId2" Type="http://schemas.openxmlformats.org/officeDocument/2006/relationships/hyperlink" Target="https://www.consultant.ru/document/cons_doc_LAW_13113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oo.ru/normativnye-dokumenty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krippo.ru/index.php/olimpiadu-i-konkyrsu/14-moduli/2782-2020-1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kostecka6@mail.ru" TargetMode="External"/><Relationship Id="rId2" Type="http://schemas.openxmlformats.org/officeDocument/2006/relationships/hyperlink" Target="https://krippo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0001202408160022" TargetMode="External"/><Relationship Id="rId2" Type="http://schemas.openxmlformats.org/officeDocument/2006/relationships/hyperlink" Target="http://publication.pravo.gov.ru/document/000120250729000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ltant.ru/document/cons_doc_LAW_140174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onsultant.ru/document/cons_doc_LAW_140174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soo.ru/rabochie-programm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00936-3D16-40D1-BA53-67DFCE42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595" y="284922"/>
            <a:ext cx="8072301" cy="1133475"/>
          </a:xfrm>
        </p:spPr>
        <p:txBody>
          <a:bodyPr>
            <a:normAutofit/>
          </a:bodyPr>
          <a:lstStyle/>
          <a:p>
            <a:pPr indent="34290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«КРЫМСКИЙ РЕСПУБЛИКАНСКИЙ ИНСТИТУТ ПОСТДИПЛОМНОГО</a:t>
            </a:r>
            <a:b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ПЕДАГОГИЧЕСКОГО ОБРАЗОВАНИЯ»</a:t>
            </a:r>
            <a:b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AE64F7-FB95-44BF-81BB-BDF12A998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165" y="1583841"/>
            <a:ext cx="10762491" cy="4989237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131445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Инструктивно-методическое совещание </a:t>
            </a:r>
            <a:r>
              <a:rPr lang="ru-RU" sz="20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методистов (специалистов) муниципальных методических служб, курирующих преподавание иностранных языков, руководителей методических объединений</a:t>
            </a:r>
          </a:p>
          <a:p>
            <a:pPr marL="0" indent="0" algn="ctr">
              <a:buNone/>
            </a:pPr>
            <a:endParaRPr lang="ru-RU" sz="2800" b="1" i="1" kern="1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i="1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 особенностях преподавания иностранных языков в общеобразовательных организациях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i="1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Крым  в 2025/2026 учебном году</a:t>
            </a:r>
            <a:endParaRPr lang="ru-RU" sz="2800" kern="1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kern="1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kern="1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проведения:22 августа 2025 г.</a:t>
            </a:r>
            <a:endParaRPr lang="ru-RU" sz="1800" kern="150" dirty="0">
              <a:effectLst/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400050" lvl="1" indent="0" algn="r">
              <a:lnSpc>
                <a:spcPct val="120000"/>
              </a:lnSpc>
              <a:spcBef>
                <a:spcPts val="0"/>
              </a:spcBef>
              <a:buClr>
                <a:srgbClr val="90C226"/>
              </a:buClr>
              <a:buSzPct val="80000"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  <a:p>
            <a:pPr marL="400050" lvl="1" indent="0" algn="r">
              <a:lnSpc>
                <a:spcPct val="120000"/>
              </a:lnSpc>
              <a:spcBef>
                <a:spcPts val="0"/>
              </a:spcBef>
              <a:buClr>
                <a:srgbClr val="90C226"/>
              </a:buClr>
              <a:buSzPct val="80000"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Костецкая Л.М. заведующий центром филологического образования 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19849A-0333-4E10-AFA9-BC1FE288D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09" y="284922"/>
            <a:ext cx="1762539" cy="1298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72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15B73-16F5-9BE5-26D0-82F623CE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497" y="198784"/>
            <a:ext cx="10007116" cy="44266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Приказ Минпросвещения России от 9 октября 2024 г. № 704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B7ABEC-975C-5391-DB12-24FDB8AEB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7" y="755373"/>
            <a:ext cx="11211338" cy="5903844"/>
          </a:xfrm>
        </p:spPr>
        <p:txBody>
          <a:bodyPr/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 Федеральные рабочие программы по предмету «Иностранный язык»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добавлены: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ФРП ООО: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1). Перечень (кодификатор) распределенных по классам проверяемых требований к результатам освоения основной образовательной программы основного общего образования и элементов содержания по иностранному языку.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2). Перечень (кодификатор) проверяемых требований к результатам освоения основной образовательной программы основного общего образования и элементов содержания по иностранному языку.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Проверяемые на ОГЭ по иностранному языку требования к результатам освоения основной образовательной программы основного общего образования.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элементов содержания, проверяемых на ОГЭ по иностранному языку.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4DA6F6-6070-B2F0-A3BD-E5899DA4C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517" y="3548417"/>
            <a:ext cx="5404513" cy="31107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FEE33A-525E-5164-E202-4ACC41886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7" y="3712191"/>
            <a:ext cx="5667577" cy="29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92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81CE4-0F51-45FC-007A-F23783D2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5" y="313900"/>
            <a:ext cx="11179494" cy="532262"/>
          </a:xfrm>
        </p:spPr>
        <p:txBody>
          <a:bodyPr>
            <a:noAutofit/>
          </a:bodyPr>
          <a:lstStyle/>
          <a:p>
            <a:pPr marL="342900" marR="0" lvl="0" indent="449580" defTabSz="4572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Приказ Минпросвещения России от 9 октября 2024 г. № 704</a:t>
            </a:r>
            <a:endParaRPr lang="ru-RU" sz="2400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A40BCA2F-ADAA-D412-5C5C-5F81576D5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15" y="968991"/>
            <a:ext cx="11450472" cy="5575109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 Федеральные рабочие программы по предмету «Иностранный язык»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добавлены:</a:t>
            </a:r>
          </a:p>
          <a:p>
            <a:pPr marL="36000" indent="180000" algn="just"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ФРП СОО – базовый уровень: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indent="18000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1). Перечень (кодификатор) проверяемых требований к результатам освоения основной образовательной программы среднего общего образования и элементов содержания по иностранному языку.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indent="180000"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ФРП СОО – углублённый уровень: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indent="18000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1). Перечень (кодификатор) проверяемых требований к результатам освоения основной образовательной программы среднего общего образования и элементов содержания по иностранному языку.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indent="18000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2). Перечень (кодификатор) проверяемых требований к результатам освоения основной образовательной программы среднего общего образования и элементов содержания по иностранному языку.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indent="18000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Проверяемые на ЕГЭ по иностранному языку требования к результатам освоения основной образовательной программы среднего общего образования.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indent="18000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элементов содержания, проверяемых на ЕГЭ по иностранному языку.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indent="180000" algn="just"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перечень на всех уровнях распределяется по классам, второй – на уровень, то есть то, что выносится на экзамен.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96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2F50A-415B-678D-FC31-27D95C66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313899"/>
            <a:ext cx="10126188" cy="1637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9D99EC-5046-3C0C-58FD-04066F158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387" y="477673"/>
            <a:ext cx="4913193" cy="27909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0C99DC-0355-A37D-0886-8C631BE80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674" y="313899"/>
            <a:ext cx="5253939" cy="26613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40E877-64C9-C76A-D1AF-0E550182F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09" y="3589358"/>
            <a:ext cx="4913193" cy="31526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4F0270-B8A7-0E51-BF9F-28B0BB2FF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482" y="3268644"/>
            <a:ext cx="5991366" cy="34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5E583-4ED8-9070-9413-42F624185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55" y="129656"/>
            <a:ext cx="10454185" cy="1480781"/>
          </a:xfrm>
        </p:spPr>
        <p:txBody>
          <a:bodyPr>
            <a:noAutofit/>
          </a:bodyPr>
          <a:lstStyle/>
          <a:p>
            <a:pPr indent="449580" algn="just" fontAlgn="base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Тематическое планирование –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 и содержание берём полностью из федеральной рабочей программы по предмету. Добавляем только в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обязательном порядке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графу с ЭОР/ЦОР, где необходимо указать какие электронные ресурсы и для изучения каких тем вы планируете использовать.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D2053-4EEB-8842-8DF0-438ADED61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81" y="1746913"/>
            <a:ext cx="11546006" cy="4708477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  <a:tabLst>
                <a:tab pos="180340" algn="l"/>
              </a:tabLst>
            </a:pP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Проверяемые предметные результаты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освоения основной образовательной программы отражены в графе «Программное содержание»,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проверяемые элементы содержания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отражены в графе «Основные виды деятельности обучающихся».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  <a:tabLst>
                <a:tab pos="180340" algn="l"/>
              </a:tabLs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20EF8E-311C-1105-5461-D462F980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699" y="3043452"/>
            <a:ext cx="5054220" cy="12555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FDB4DC-98DC-0E99-7B5B-51946CCFF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81" y="3043451"/>
            <a:ext cx="5813947" cy="36848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F2535C-1A03-26B8-C3BE-0BA3E8536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516" y="4299044"/>
            <a:ext cx="5163403" cy="24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06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1A689-B850-A59D-7F11-EB52E88D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730" y="232013"/>
            <a:ext cx="10417935" cy="4503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</a:pP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Образец формы тематического планирования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5E59158-9EF8-C464-0793-4EC5BC5B0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322" y="873457"/>
            <a:ext cx="9908275" cy="5609230"/>
          </a:xfrm>
        </p:spPr>
      </p:pic>
    </p:spTree>
    <p:extLst>
      <p:ext uri="{BB962C8B-B14F-4D97-AF65-F5344CB8AC3E}">
        <p14:creationId xmlns:p14="http://schemas.microsoft.com/office/powerpoint/2010/main" val="1390014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4A29D-0149-25EA-AAE6-61C6ADDE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8" y="172279"/>
            <a:ext cx="11224591" cy="67586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Рекомендуемая форма календарно-тематического плана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(Образец заполнения 4 класс тема «Семья»)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33AF602-EA3A-C6EC-8EB0-08700040A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814066"/>
              </p:ext>
            </p:extLst>
          </p:nvPr>
        </p:nvGraphicFramePr>
        <p:xfrm>
          <a:off x="755375" y="1205948"/>
          <a:ext cx="11131825" cy="5300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778">
                  <a:extLst>
                    <a:ext uri="{9D8B030D-6E8A-4147-A177-3AD203B41FA5}">
                      <a16:colId xmlns:a16="http://schemas.microsoft.com/office/drawing/2014/main" val="166589652"/>
                    </a:ext>
                  </a:extLst>
                </a:gridCol>
                <a:gridCol w="940699">
                  <a:extLst>
                    <a:ext uri="{9D8B030D-6E8A-4147-A177-3AD203B41FA5}">
                      <a16:colId xmlns:a16="http://schemas.microsoft.com/office/drawing/2014/main" val="101996420"/>
                    </a:ext>
                  </a:extLst>
                </a:gridCol>
                <a:gridCol w="970345">
                  <a:extLst>
                    <a:ext uri="{9D8B030D-6E8A-4147-A177-3AD203B41FA5}">
                      <a16:colId xmlns:a16="http://schemas.microsoft.com/office/drawing/2014/main" val="3069562972"/>
                    </a:ext>
                  </a:extLst>
                </a:gridCol>
                <a:gridCol w="1299874">
                  <a:extLst>
                    <a:ext uri="{9D8B030D-6E8A-4147-A177-3AD203B41FA5}">
                      <a16:colId xmlns:a16="http://schemas.microsoft.com/office/drawing/2014/main" val="890365525"/>
                    </a:ext>
                  </a:extLst>
                </a:gridCol>
                <a:gridCol w="1299874">
                  <a:extLst>
                    <a:ext uri="{9D8B030D-6E8A-4147-A177-3AD203B41FA5}">
                      <a16:colId xmlns:a16="http://schemas.microsoft.com/office/drawing/2014/main" val="2126565856"/>
                    </a:ext>
                  </a:extLst>
                </a:gridCol>
                <a:gridCol w="1443545">
                  <a:extLst>
                    <a:ext uri="{9D8B030D-6E8A-4147-A177-3AD203B41FA5}">
                      <a16:colId xmlns:a16="http://schemas.microsoft.com/office/drawing/2014/main" val="3638632782"/>
                    </a:ext>
                  </a:extLst>
                </a:gridCol>
                <a:gridCol w="1294173">
                  <a:extLst>
                    <a:ext uri="{9D8B030D-6E8A-4147-A177-3AD203B41FA5}">
                      <a16:colId xmlns:a16="http://schemas.microsoft.com/office/drawing/2014/main" val="623660099"/>
                    </a:ext>
                  </a:extLst>
                </a:gridCol>
                <a:gridCol w="1069546">
                  <a:extLst>
                    <a:ext uri="{9D8B030D-6E8A-4147-A177-3AD203B41FA5}">
                      <a16:colId xmlns:a16="http://schemas.microsoft.com/office/drawing/2014/main" val="3741327806"/>
                    </a:ext>
                  </a:extLst>
                </a:gridCol>
                <a:gridCol w="1364867">
                  <a:extLst>
                    <a:ext uri="{9D8B030D-6E8A-4147-A177-3AD203B41FA5}">
                      <a16:colId xmlns:a16="http://schemas.microsoft.com/office/drawing/2014/main" val="2790715952"/>
                    </a:ext>
                  </a:extLst>
                </a:gridCol>
                <a:gridCol w="1253124">
                  <a:extLst>
                    <a:ext uri="{9D8B030D-6E8A-4147-A177-3AD203B41FA5}">
                      <a16:colId xmlns:a16="http://schemas.microsoft.com/office/drawing/2014/main" val="913857119"/>
                    </a:ext>
                  </a:extLst>
                </a:gridCol>
              </a:tblGrid>
              <a:tr h="889656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 плану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 факту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урока/контроля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Говорение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Лексика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8863124"/>
                  </a:ext>
                </a:extLst>
              </a:tr>
              <a:tr h="4411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Моя семья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упр.5 стр.9 (с полным пониманием)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упр. 1,2 стр. 8 (ознакомительное и поисковое)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диалогической речи (диалог-расспрос) упр.4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Орфография (словарный диктант), упр.6 стр9 (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Uncle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aunt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cousin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kind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slim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(минимум 5 новых слов на каждом уроке)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Предлоги места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behind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Continuous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(указываем всю грамматику, которая задействована на уроке)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3806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581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0A48A-2E61-7308-67D0-0986E38F0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7" y="204716"/>
            <a:ext cx="10364925" cy="5459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ПЭС (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проверяемые элементы содержания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A4428-630E-F045-E9D7-2E066FC16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846161"/>
            <a:ext cx="11158868" cy="5807123"/>
          </a:xfrm>
        </p:spPr>
        <p:txBody>
          <a:bodyPr>
            <a:normAutofit/>
          </a:bodyPr>
          <a:lstStyle/>
          <a:p>
            <a:pPr marL="36000" indent="450215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элементы урока, наличие которых проверяется при составлении календарно-тематического плана и при проведении анализа контрольных работ. ПЭС определяются из кодификаторов проверяемых требований к результатам освоения основной образовательной программы и элементов содержания по иностранному языку.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indent="450215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Проверяемый элемент содержания является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основой каждой контрольной работы, теста.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indent="450215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180340" algn="l"/>
              </a:tabLst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подготовке к уроку учителю необходимо:</a:t>
            </a:r>
            <a:endParaRPr lang="ru-RU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lvl="0" indent="-34290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SzPts val="1000"/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Определить, какие элементы содержания необходимы для достижения конкретных требований к результатам.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lvl="0" indent="-34290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SzPts val="1000"/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учебный процесс таким образом, чтобы ученики освоили эти элементы содержания.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lvl="0" indent="-34290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SzPts val="1000"/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задания и тесты, которые проверяют, как ученики применяют освоенные знания и умения на практике.  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095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F31B6-61E9-E092-32A1-EC28571E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5" y="397566"/>
            <a:ext cx="10192647" cy="75537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приказа 704 - для учителя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47116-C52F-6147-A243-6BF290DAF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1444487"/>
            <a:ext cx="10734261" cy="501594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Перенести элементы содержания из  ФРП в тематическое планирование РП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Перевести проверяемые требования ФРП в планируемые результаты РП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Вывести планируемые результаты в кодификаторы тематических (модульных) контрольных работ и подобрать соответствующие оценочные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4201466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F062A-9F71-C554-B234-A82D3683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443" y="510210"/>
            <a:ext cx="10561983" cy="897485"/>
          </a:xfrm>
        </p:spPr>
        <p:txBody>
          <a:bodyPr>
            <a:noAutofit/>
          </a:bodyPr>
          <a:lstStyle/>
          <a:p>
            <a:pPr indent="450215" algn="ctr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Поурочный план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документом для учителя, регламентирующим деятельность учителя и обучаемых на уроке.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2C8BDC-6EE1-FCFC-C876-1BF30D2CA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69" y="1612232"/>
            <a:ext cx="10984832" cy="473555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18034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и содержание поурочного плана (технологической карты) должны строго соответствовать «Положению о поурочном плане учителя» образовательной организации.</a:t>
            </a:r>
          </a:p>
          <a:p>
            <a:pPr marL="0" indent="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180340" algn="l"/>
              </a:tabLs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для обучающихся:</a:t>
            </a:r>
          </a:p>
          <a:p>
            <a:pPr marL="0" indent="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18034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формулируются через деятельность ученика и результат его деятельности: </a:t>
            </a:r>
          </a:p>
          <a:p>
            <a:pPr marL="0" indent="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180340" algn="l"/>
              </a:tabLst>
            </a:pPr>
            <a:r>
              <a:rPr lang="en-US" sz="2800" b="1" dirty="0">
                <a:latin typeface="Times New Roman" panose="02020603050405020304" pitchFamily="18" charset="0"/>
              </a:rPr>
              <a:t>By the end of the lesson you will be able to……</a:t>
            </a:r>
            <a:endParaRPr lang="ru-RU" sz="2800" b="1" dirty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180340" algn="l"/>
              </a:tabLs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18034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должен «научить учиться», то есть создать такие условия для формирования, развития, совершенствования умений и навыков.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25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9837D-8A72-83C9-E230-60F6A81B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991" y="624110"/>
            <a:ext cx="10033621" cy="1280890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урока- это конечный результат, на который направлен весь учебный процесс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7CE85C-E112-5507-E369-8DEEEDB5E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35" y="2133600"/>
            <a:ext cx="10378177" cy="442622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современного урока: создать (обеспечить) условия для формирования (развития, совершенствования) навыка (умения)………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 призваны детализировать цель, «разбить» на конкретные пути достижения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 соотносятся с планируемыми результатами (они отражены в рабочей программе)</a:t>
            </a:r>
          </a:p>
        </p:txBody>
      </p:sp>
    </p:spTree>
    <p:extLst>
      <p:ext uri="{BB962C8B-B14F-4D97-AF65-F5344CB8AC3E}">
        <p14:creationId xmlns:p14="http://schemas.microsoft.com/office/powerpoint/2010/main" val="380146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B83FE-3668-CC53-6140-60BDC123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65" y="132523"/>
            <a:ext cx="10893287" cy="7951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документы, регламентирующие деятельность учителя иностранного языка в образовательной организации в 2025-2026 учебном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E6109F-E697-79D3-A7B8-8F7F4D5A2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1020417"/>
            <a:ext cx="11184835" cy="57050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общее образование:</a:t>
            </a:r>
          </a:p>
          <a:p>
            <a:pPr>
              <a:buFontTx/>
              <a:buChar char="-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начального общего образования, утвержденный приказом Министерства просвещения Российской Федерации от 31.05.2021 № 286 (ред. от 22.01.2024) </a:t>
            </a: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https://www.consultant.ru/document/cons_doc_LAW_389561/</a:t>
            </a: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</a:p>
          <a:p>
            <a:pPr>
              <a:buFontTx/>
              <a:buChar char="-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федеральная образовательная программа начального общего образования, утвержденная приказом Министерства просвещения Российской Федерации от 18.05.2023 № 372 (ред. от 19.03.2024) 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http://publication.pravo.gov.ru/document/0001202307130044</a:t>
            </a:r>
            <a:endParaRPr lang="ru-RU" sz="3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общее образование:</a:t>
            </a:r>
          </a:p>
          <a:p>
            <a:pPr>
              <a:buFontTx/>
              <a:buChar char="-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основного общего образования, утвержденный приказом Министерства просвещения Российской Федерации от 31.05.2021 № 287 (ред. от 22.01.2024)  </a:t>
            </a: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https://www.consultant.ru/document/cons_doc_LAW_389560/</a:t>
            </a: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 основного общего образования, утвержденная приказом Министерства просвещения Российской Федерации от 18.05.2023 № 370 (ред. от 19.03.2024)</a:t>
            </a:r>
          </a:p>
          <a:p>
            <a:pPr>
              <a:buFontTx/>
              <a:buChar char="-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http://publication.pravo.gov.ru/document/0001202307140040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088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D7639-B012-9B8B-BCB1-CE187A1A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08" y="265043"/>
            <a:ext cx="11376047" cy="21506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 обучении иностранным языкам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внимание. «Код проверяемого результата» и «код» из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Перечня (кодификатор) проверяемых требований к результатам освоения основной образовательной программы и элементов содержания по иностранному языку – это основа перечня заданий тематического контроля и промежуточной аттестации, то есть учитель при разработке заданий для контрольных работ должен охватить процедурами контроля все «коды».</a:t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50A150D-399A-8844-8888-7CB275C88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909" y="2755848"/>
            <a:ext cx="2968487" cy="370330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5C5402-2AEC-2144-A2A2-AF3DF169F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867" y="2755848"/>
            <a:ext cx="3127509" cy="36470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0D7AA2-DB6C-7062-DD27-9A14C60E5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791" y="2647665"/>
            <a:ext cx="4055165" cy="39257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768BC1-248F-9FF3-D723-387914059DD5}"/>
              </a:ext>
            </a:extLst>
          </p:cNvPr>
          <p:cNvSpPr txBox="1"/>
          <p:nvPr/>
        </p:nvSpPr>
        <p:spPr>
          <a:xfrm>
            <a:off x="3026391" y="2755848"/>
            <a:ext cx="6107372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41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60249-3B7D-CBEE-3960-8681DE89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57" y="251792"/>
            <a:ext cx="10442713" cy="8083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Междисциплинарные понятия в контроле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988562-9F5D-7F60-84D7-02DEA914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7" y="1060174"/>
            <a:ext cx="11184834" cy="528761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Междисциплинарные понятия – составляющая метапредметных образовательных результатов.</a:t>
            </a:r>
          </a:p>
          <a:p>
            <a:pPr algn="just"/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п.8 ФГОС ООО сказано, что контролю подлежат</a:t>
            </a:r>
          </a:p>
          <a:p>
            <a:pPr algn="just"/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НО! Под УУД разработаны кодификаторы, которые включены в ФРП и внесены в оценочные подразделы ФООП, а перечень междисциплинарных понятий учителя формируют самостоятельно.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70BDF-DA3A-A729-7DFF-6AF6578D8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4" y="2464904"/>
            <a:ext cx="7235688" cy="20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60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1EBC5-6ADE-615B-BA80-3219F2CE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452" y="410817"/>
            <a:ext cx="10482469" cy="940905"/>
          </a:xfrm>
        </p:spPr>
        <p:txBody>
          <a:bodyPr>
            <a:normAutofit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Междисциплинарные понятия в контроле результатов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6B1673-431B-F02B-30C7-9021467B3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143" y="1524000"/>
            <a:ext cx="10482469" cy="4923182"/>
          </a:xfrm>
        </p:spPr>
        <p:txBody>
          <a:bodyPr/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 соотносить такие понятия с УУД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с связке с познавательными УУД пойдут такие междисциплинарные понятия, как: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-задача, способ, план, алгоритм, гипотеза, предположение)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традиционные предметные недели можно встраивать межпредметные дни, где одна тема раскрывается через несколько дисциплин одновременно.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337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846D1-CE66-8095-ED76-B63D7577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26" y="185530"/>
            <a:ext cx="10482470" cy="111318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ДОСТИЖЕНИЯ ОБУЧАЮЩИМИСЯ ПЛАНИРУЕМЫХ РЕЗУЛЬТАТОВ ОСВОЕНИЯ ОБРАЗОВАТЕЛЬНЫХ ПРОГРАММ НА УРОВНЯХ ОСНОВНОГО ОБЩЕГО И СРЕДНЕГО ОБЩЕГО ОБРАЗОВАНИЯ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BB1B9F-8D99-1AEC-DEE7-3C1458D35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175" y="2597426"/>
            <a:ext cx="4200938" cy="40750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E6D55E-7D72-9CD1-9492-F9E462589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9" y="1192697"/>
            <a:ext cx="5433391" cy="12457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89B621-2071-934F-51C1-7333BD75A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286" y="1298713"/>
            <a:ext cx="5539409" cy="26769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B3C322-44BC-FFB1-4847-D0F4233A8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1113" y="3975651"/>
            <a:ext cx="6599581" cy="269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46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B3845-E2A2-F42D-EFA1-8AF2F6FE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9" y="304801"/>
            <a:ext cx="10535478" cy="9011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оценочным процедурам в рамках изучения предмета «Иностранный язык» относится только контрольная работа по окончании изучения раздела. </a:t>
            </a:r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99B11E-FF68-4A76-81F3-A55F8E3A1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5" y="1311965"/>
            <a:ext cx="11462932" cy="5241234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18034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контрольных работ в течение четверти определено в тематическом планировании. Контрольная работа по разделу проводится в течении всего урока (40-45 мин).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сокращения нагрузки на обучающихся приказом №704 определено максимальное количество контрольных мероприятий (в том числе ВПР, НИКО или международные исследования). Оно не должно превышать 10% от всего объёма учебного времени, отводимого на изучение данного учебного предмета в данном классе в текущем учебном году.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18034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не проводить контрольные работы на первом и последнем уроках и не проводить для обучающихся одного класса более одной контрольной в день.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878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B61AE-B817-1305-1C32-A409CC034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58418"/>
            <a:ext cx="8911687" cy="2186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394922-4D2C-0457-79D4-4BE26DA52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1060174"/>
            <a:ext cx="10510699" cy="5539409"/>
          </a:xfrm>
        </p:spPr>
        <p:txBody>
          <a:bodyPr/>
          <a:lstStyle/>
          <a:p>
            <a:pPr marL="342900" marR="0" lvl="0" indent="0" algn="just" defTabSz="457200" rtl="0" eaLnBrk="1" fontAlgn="auto" latinLnBrk="0" hangingPunct="1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99CB38"/>
              </a:buClr>
              <a:buSzTx/>
              <a:buFont typeface="Wingdings 3" charset="2"/>
              <a:buNone/>
              <a:tabLst>
                <a:tab pos="18034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каждой учебной четверти рекомендовано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практическую работу по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одному из четырех видов речевой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(чтение – 1 четверть, аудирование – 2 четверть, говорение – 3 четверть, письмо - 4 четверть)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AFBFC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Длительность проведения практической работы –20-25 минут по одному из видов речевой деятельности на уроке, на практическую работу по говорению отводится отдельный урок.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9A59D8-7BE6-4247-BD91-179CB2EFF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10" y="3882886"/>
            <a:ext cx="8815580" cy="25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47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7127C-671B-E522-30CE-ADDA696D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531" y="212036"/>
            <a:ext cx="9795082" cy="63610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аполнение предметной страницы электронного журнала 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E71D6F-392A-BA8D-7076-26B1797AB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848140"/>
            <a:ext cx="10809818" cy="5797824"/>
          </a:xfrm>
        </p:spPr>
        <p:txBody>
          <a:bodyPr>
            <a:normAutofit fontScale="62500" lnSpcReduction="20000"/>
          </a:bodyPr>
          <a:lstStyle/>
          <a:p>
            <a:pPr marL="3600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4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Записи на страницах предмета «Иностранный язык» ведутся на русском языке. </a:t>
            </a:r>
            <a:endParaRPr lang="ru-RU" sz="4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4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Столбец для выставления отметки за контрольную работу формируется с выбором типа отметок: - «05.10 КР».</a:t>
            </a:r>
          </a:p>
          <a:p>
            <a:pPr marL="3600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проведении на уроке </a:t>
            </a:r>
            <a:r>
              <a:rPr lang="ru-RU" sz="4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практической работы по </a:t>
            </a:r>
            <a:r>
              <a:rPr lang="ru-RU" sz="4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одному из четырех видов речевой деятельности (аудирование, чтение, говорение, письмо), </a:t>
            </a:r>
            <a:r>
              <a:rPr lang="ru-RU" sz="4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столбец для выставления отметки за практическую работу формируется с выбором типа отметок: «15.12 ПР».</a:t>
            </a:r>
          </a:p>
          <a:p>
            <a:pPr marL="36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Для выставления отметок за тетрадь и словарь создается дополнительный столбец с выбором типа отметок: «ВТ», «СЛ», соответственно.</a:t>
            </a:r>
            <a:endParaRPr lang="ru-RU" sz="4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646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C1B5A-BF44-EEAB-DB27-4C59E419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291548"/>
            <a:ext cx="10073377" cy="1351722"/>
          </a:xfrm>
        </p:spPr>
        <p:txBody>
          <a:bodyPr>
            <a:no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в Российской Федерации создана разноаспектная система оценки качества образования, состоящая из следующих процедур: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6DC85D-F57B-C851-355D-4FD07CAC5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242" y="1643270"/>
            <a:ext cx="10604309" cy="492318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ОГЭ; ЕГЭ;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Национальные исследования оценки качества образования (НИКО);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Всероссийские проверочные работы (ВПР);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Исследования профессиональных компетенций учителей.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Рособрнадзор выпустил два приказа, в которых утвердил состав участников, сроки и продолжительность проведения всероссийских проверочных работ (ВПР) </a:t>
            </a:r>
            <a:r>
              <a:rPr lang="ru-RU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http://publication.pravo.gov.ru/document/0001202505290036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национальных сопоставительных исследований качества общего образования в 2025–2026 учебном году </a:t>
            </a:r>
            <a:r>
              <a:rPr lang="ru-RU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http://publication.pravo.gov.ru/document/0001202505290040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«Иностранный язык» (английский, немецкий, французский) включен в перечень предметов по выбору с 4 по 8 класс и в 10 классе.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Обращаем ваше внимание!</a:t>
            </a:r>
            <a:r>
              <a:rPr lang="ru-RU" sz="24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предметов на основе случайного выбора осуществляет Федеральный организатор.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567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5AB8A-F8C2-4814-D717-515F5C2E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9" y="318052"/>
            <a:ext cx="9993864" cy="795130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алгоритм подготовки обучающихся к ВПР.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CE5EAB-B4EF-237A-DCA7-ACF062DBC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457" y="1113182"/>
            <a:ext cx="11000491" cy="542676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Изучить «Проверяемые элементы содержания». (В «Описании контрольных измерительных материалов для проведения в 2026 году проверочной работы по иностранному языку» для каждого конкретного класса отдельно).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Обсудить с обучающимися особенности формулировки заданий ВПР.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Обсудить с обучающимися возможные стратегии выполнения различных заданий.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Выполнить несколько проверочных работ заданий в формате ВПР на разные разделы программы.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Включить задания, вызвавшие затруднения у обучающихся, в дидактические материалы уроков для повторения по разделам учебной программы.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578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439A9-A055-E99C-CCE0-39467848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259308"/>
            <a:ext cx="10809025" cy="1337480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700" b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При организации подготовки обучающихся к выполнению всероссийских проверочных работ</a:t>
            </a: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иностранному языку </a:t>
            </a: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рекомендуется использовать </a:t>
            </a:r>
            <a:r>
              <a:rPr lang="ru-RU" sz="2700" b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материалы </a:t>
            </a: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официального сайта ФГБУ «ФИОКО». </a:t>
            </a:r>
            <a:b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B711C6-386F-363C-D9EF-0772CD4DE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7" y="1760561"/>
            <a:ext cx="10809025" cy="4612943"/>
          </a:xfrm>
        </p:spPr>
        <p:txBody>
          <a:bodyPr>
            <a:normAutofit/>
          </a:bodyPr>
          <a:lstStyle/>
          <a:p>
            <a:pPr marL="3600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разделе «Навигатор ОКО» – «Навигатор ВПР в ОО» (</a:t>
            </a:r>
            <a:r>
              <a:rPr lang="ru-RU" sz="24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https://fioco.ru/nav-vpr-oo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EE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размещены: </a:t>
            </a:r>
          </a:p>
          <a:p>
            <a:pPr marL="3600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–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документы ВПР (</a:t>
            </a:r>
            <a:r>
              <a:rPr lang="ru-RU" sz="24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https://fioco.ru/normativ_docs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3600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–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материалы по проведению ВПР (</a:t>
            </a:r>
            <a:r>
              <a:rPr lang="ru-RU" sz="24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https://fioco.ru/metod_recomend_vpr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3600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–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образцы и описания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проверочных работ для проведения ВПР в 2026 году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https://fioco.ru/obraztsi_i_opisaniya_vpr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 marL="3600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–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учебных изданий по тематике ВПР, прошедших экспертизу и получивших положительную экспертную оценку ФГБУ «ФИОКО» (</a:t>
            </a:r>
            <a:r>
              <a:rPr lang="ru-RU" sz="24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https://fioco.ru/expert_of_ed_pub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50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9C68B-BA0B-DA0B-FBC6-82892654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757" y="198784"/>
            <a:ext cx="10151165" cy="1099930"/>
          </a:xfrm>
        </p:spPr>
        <p:txBody>
          <a:bodyPr>
            <a:no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Нормативные документы, регламентирующие деятельность учителя иностранного языка в образовательной организации в 2025-2026 учебном году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1BD39B-DE2D-9EEE-D1C2-6FC7B2C03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8" y="1510748"/>
            <a:ext cx="11423374" cy="51650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	Среднее общее образование: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17.05.2012 № 413 (ред. от 27.12.2023) </a:t>
            </a:r>
            <a:r>
              <a:rPr lang="ru-RU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https://www.consultant.ru/document/cons_doc_LAW_131131/</a:t>
            </a:r>
            <a:r>
              <a:rPr lang="ru-RU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федеральная образовательная программа среднего общего образования, утвержденная приказом Министерства просвещения Российской Федерации от 18.05.2023 № 371 (ред. от 19.03.2024) </a:t>
            </a:r>
            <a:r>
              <a:rPr lang="en-US" sz="26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http://publication.pravo.gov.ru/document/0001202307130017</a:t>
            </a:r>
            <a:endParaRPr lang="ru-RU" sz="2600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представлены на портале «Единое содержание общего образования» в разделе «Нормативные документы» по адресу: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https://edsoo.ru/normativnye-dokumenty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076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EA611-0335-161C-C655-1ACC2010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27" y="278296"/>
            <a:ext cx="10126386" cy="668482"/>
          </a:xfrm>
        </p:spPr>
        <p:txBody>
          <a:bodyPr/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Приказ Минпросвещения России от 9 октября 2024 г. № 704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4B241-F69B-1761-7824-B9C6C01B7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5" y="1073426"/>
            <a:ext cx="10840278" cy="550627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Суммарный объём домашнего задания по всем предметам для каждого класса не должен превышать следующей продолжительности выполнения: 1 час – для 1 класса, 1,5 часа – для 2 и 3 классов, 2 часа – для 4 и 5 классов, 2,5 часа – для 6–8 классов, 3,5 часа – для 9–11 классов. Образовательной организацией осуществляется координация и контроль объёма домашнего задания обучающихся каждого класса по всем учебным предметам в соответствии с Гигиеническими нормативами.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Домашнее задание на следующий урок рекомендуется задавать на текущем уроке с занесением в электронный журнал не позднее времени окончания учебного дня. Для выполнения задания, требующего длительной подготовки (например, подготовка доклада, реферата, оформление презентации, заучивание стихотворений), рекомендуется предоставлять достаточное количество времени.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395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5B605-CF2A-EBCA-0140-07F43A56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384314"/>
            <a:ext cx="10073377" cy="562464"/>
          </a:xfrm>
        </p:spPr>
        <p:txBody>
          <a:bodyPr/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Приказ Минпросвещения России от 9 октября 2024 г. № 704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EC1C6F-A889-7F1E-2FCF-DDB2A91F1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232452"/>
            <a:ext cx="10431186" cy="5241234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Определена продолжительность использования электронных средств обучения, к которым относится интерактивная доска, интерактивная панель, персональный компьютер, ноутбук, планшет.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Интерактивная доска на учебном занятии –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1–3 классы – используется не более 20 мин.;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класс, 5–11 классы – используется не более 30 минут.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664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14743-33EA-7ACE-965B-E6DB38DC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513" y="304800"/>
            <a:ext cx="9901099" cy="834887"/>
          </a:xfrm>
        </p:spPr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Приказ Минпросвещения России от 9 октября 2024 г. № 704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C45FD4-C246-BF64-7AC5-D146DCD91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184" y="1139688"/>
            <a:ext cx="10226330" cy="541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78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E0DF9-3A1C-B40C-720F-FE750110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379" y="423082"/>
            <a:ext cx="9853233" cy="6005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2025 год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6FDC4E-14F8-AF15-8835-4474B6CC7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663" y="1023583"/>
            <a:ext cx="9621671" cy="55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51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E1CD1-17DA-1150-34E9-26E614B3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958" y="211541"/>
            <a:ext cx="8911687" cy="7574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2026 год  -   72 часа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91CB2C-49AA-CD01-B543-F18B6ADF1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231" y="1132764"/>
            <a:ext cx="10849970" cy="55136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к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учебного процесса по английскому языку в условиях реализации Федеральной образовательной программы» (72 ч.);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63055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«Современные подходы к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учебного процесса по немецкому языку в условиях реализации Федеральной образовательной программы» (72 ч.);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63055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«Современные подходы к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учебного процесса по французскому языку в условиях реализации Федеральной образовательной программы» (72 ч.);</a:t>
            </a:r>
          </a:p>
        </p:txBody>
      </p:sp>
    </p:spTree>
    <p:extLst>
      <p:ext uri="{BB962C8B-B14F-4D97-AF65-F5344CB8AC3E}">
        <p14:creationId xmlns:p14="http://schemas.microsoft.com/office/powerpoint/2010/main" val="4135050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D612D-4378-2FDC-060E-1BDCF213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481" y="300251"/>
            <a:ext cx="10167131" cy="614149"/>
          </a:xfrm>
        </p:spPr>
        <p:txBody>
          <a:bodyPr/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Курсы 2026 год  -   36 часов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768682-44B0-D318-42A3-7986B5200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482" y="1009933"/>
            <a:ext cx="10399594" cy="5547815"/>
          </a:xfrm>
        </p:spPr>
        <p:txBody>
          <a:bodyPr>
            <a:normAutofit lnSpcReduction="10000"/>
          </a:bodyPr>
          <a:lstStyle/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Tx/>
              <a:buFont typeface="Wingdings 3" charset="2"/>
              <a:buNone/>
              <a:tabLst>
                <a:tab pos="63055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«Актуальные вопросы подготовки обучающихся к государственной итоговой аттестации по образовательным программам основного общего образования (английский язык)» (36 ч.);</a:t>
            </a:r>
          </a:p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Tx/>
              <a:buFont typeface="Wingdings 3" charset="2"/>
              <a:buNone/>
              <a:tabLst>
                <a:tab pos="63055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«Актуальные вопросы подготовки обучающихся к государственной итоговой аттестации по образовательным программам среднего общего образования (английский язык)» (36 ч.);</a:t>
            </a:r>
          </a:p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Tx/>
              <a:buFont typeface="Wingdings 3" charset="2"/>
              <a:buNone/>
              <a:tabLst>
                <a:tab pos="63055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«Особенности формирования функциональной грамотности обучающихся на уроках английского языка» (36 ч.);</a:t>
            </a:r>
          </a:p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Tx/>
              <a:buFont typeface="Wingdings 3" charset="2"/>
              <a:buNone/>
              <a:tabLst>
                <a:tab pos="63055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«Системно-деятельностный подход при формировании лексико-грамматических навыков на уроке английского языка в рамках реализации обновлённых ФГОС» (36 ч.);</a:t>
            </a:r>
          </a:p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Tx/>
              <a:buFont typeface="Wingdings 3" charset="2"/>
              <a:buNone/>
              <a:tabLst>
                <a:tab pos="63055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«Развитие когнитивных компетенций обучающихся через групповые формы работы на уроке английского языка»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(36 ч.);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Tx/>
              <a:buFont typeface="Wingdings 3" charset="2"/>
              <a:buNone/>
              <a:tabLst>
                <a:tab pos="63055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«Смысловое чтение и работа с текстом на уроке английского языка в условиях реализации Федеральных рабочих программ» (36 ч.);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699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5270D-C906-CD04-2BFE-530CDDC9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016" y="279779"/>
            <a:ext cx="9784994" cy="470848"/>
          </a:xfrm>
        </p:spPr>
        <p:txBody>
          <a:bodyPr>
            <a:norm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Курсы 2026 год  -   18 часов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6235E0-037C-FF54-84F8-6639D7CEC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991" y="750627"/>
            <a:ext cx="10954152" cy="582759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«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профессиональных компетенций учителей английского языка: современные подходы и практические инструменты» (18 ч.);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«Формирование духовно-нравственных ценностей российского народа через межкультурную коммуникацию в обучении английскому языку» (18 ч.);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«Проектирование современного урока английского языка на основе системно-деятельностного подхода» (18 ч.);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«Всероссийские проверочные работы (ВПР) по английскому языку как инструмент внутренней системы оценки качества образования» (18 ч.);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«Soft skills на уроках английского языка как необходимое условие успешной реализации образовательной траектории обучающихся» (18 ч.);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«Особенности организации образовательного процесса в контексте реализации обновленных федеральных государственных образовательных стандартов основного общего образования» (английский язык) (18 ч.);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«Обучение второму иностранному языку (немецкий) как фактор формирования многоязычной личности» (18 ч.);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«Особенности обучения второму иностранному языку (французский) в общеобразовательных учебных заведениях Республики Крым в соответствии с ФГОС» (18 ч.);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«Особенности обучения второму иностранному языку (китайский) в общеобразовательных учебных заведениях Республики Крым в соответствии с ФГОС» (18 ч.);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222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0DC6B-6F60-FC48-E91E-3296C68A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359" y="624110"/>
            <a:ext cx="9844254" cy="5670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D0675B-574A-B241-DE37-899C41248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875" y="1275347"/>
            <a:ext cx="10409738" cy="4635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Всероссийского конкурса «Учитель года России»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этап Всероссийского конкурса «Педагогический дебют»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https://krippo.ru/index.php/olimpiadu-i-konkyrsu/14-moduli/2782-2020-10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 получение премии лучшими учителями за достижения в педагогической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611985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8E816-DF2E-A6B0-2E4A-E0738B31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267" y="436728"/>
            <a:ext cx="9771346" cy="75062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061F2-827E-7D28-10EB-BF6E8EAEF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833" y="1337481"/>
            <a:ext cx="10549719" cy="5083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 КРИППО  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https://krippo.ru/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центром филологического образования</a:t>
            </a:r>
          </a:p>
          <a:p>
            <a:pPr marL="0" indent="0">
              <a:buNone/>
            </a:pP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Костецкая Людмила Михайловна</a:t>
            </a:r>
          </a:p>
          <a:p>
            <a:pPr marL="0" indent="0">
              <a:buNone/>
            </a:pPr>
            <a:endParaRPr lang="ru-RU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+79787183658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kostecka6@mail.ru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2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DED94-6A2B-8D89-7053-F3C04AA17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765" y="278296"/>
            <a:ext cx="9887847" cy="25179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72F980F-0B3D-58F2-696F-C5618E477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096" y="424070"/>
            <a:ext cx="5340628" cy="54201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2EA043-49F2-6AE4-3CA7-63D8DCF10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95061"/>
            <a:ext cx="5857460" cy="46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6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3AEC2-3F62-359C-F3D0-C67D53B0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6" y="225287"/>
            <a:ext cx="10866783" cy="954156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Учебники, учебные пособия, цифровые и электронные образовательные ресурсы, используемые в преподавании и изучении иностранных языков: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37210C-7D1B-6561-EBDE-83942B546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29" y="1444487"/>
            <a:ext cx="11183110" cy="5002696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buClr>
                <a:srgbClr val="99CB38"/>
              </a:buClr>
              <a:buSzTx/>
              <a:buNone/>
              <a:tabLst/>
              <a:defRPr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и учебные пособия из федерального перечня учебников, утвержденного приказом Минпросвещения России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 26 июня 2025 года № 495.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spcBef>
                <a:spcPts val="1000"/>
              </a:spcBef>
              <a:spcAft>
                <a:spcPts val="800"/>
              </a:spcAft>
              <a:buClr>
                <a:srgbClr val="99CB38"/>
              </a:buClr>
              <a:buSz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http://publication.pravo.gov.ru/document/0001202507290005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spcBef>
                <a:spcPts val="1000"/>
              </a:spcBef>
              <a:spcAft>
                <a:spcPts val="800"/>
              </a:spcAft>
              <a:buClr>
                <a:srgbClr val="99CB38"/>
              </a:buClr>
              <a:buSzTx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и электронные образовательные ресурсы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федерального перечня электронных образовательных ресурсов, допущенных к использованию, утвержденный </a:t>
            </a:r>
            <a:r>
              <a:rPr lang="ru-RU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приказом Министерства просвещения Российской </a:t>
            </a:r>
            <a:r>
              <a:rPr lang="ru-RU" sz="28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 от 18 июля 2024 г. N </a:t>
            </a:r>
            <a:r>
              <a:rPr lang="ru-RU" sz="2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499.</a:t>
            </a:r>
            <a:endParaRPr lang="ru-RU" sz="2800" dirty="0">
              <a:solidFill>
                <a:schemeClr val="tx1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spcBef>
                <a:spcPts val="0"/>
              </a:spcBef>
              <a:buClr>
                <a:srgbClr val="99CB38"/>
              </a:buClr>
              <a:buSzTx/>
              <a:buNone/>
              <a:tabLst/>
              <a:defRPr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http://publication.pravo.gov.ru/document/0001202408160022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13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BB6B9-062D-C3C9-74CD-6F2C4050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2" y="198783"/>
            <a:ext cx="11648660" cy="160351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от 9 октября 2024 г. № 704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(Зарегистрирован 11.02.2025 № 81220)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A4EC9E6-9FAA-FB1A-D408-AE87AF7D3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165" y="1948071"/>
            <a:ext cx="3313044" cy="47111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C7B61A-6F22-408B-0FF1-371FF9B86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65" y="4041913"/>
            <a:ext cx="7354956" cy="21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3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626A2-5B42-2BF8-8484-0EA73756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901" y="272955"/>
            <a:ext cx="9989711" cy="532263"/>
          </a:xfrm>
        </p:spPr>
        <p:txBody>
          <a:bodyPr/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Приказ Минпросвещения России от 9 октября 2024 г. № 704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A1C8F3-97C8-41C6-0C1D-D8792D8F0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40" y="946779"/>
            <a:ext cx="11245755" cy="5754272"/>
          </a:xfrm>
        </p:spPr>
        <p:txBody>
          <a:bodyPr/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целях сокращения нагрузки на обучающихся приказом определено максимальное количество контрольных мероприятий (в том числе ВПР, НИКО или международные исследования). Оно не должно превышать 10% от всего объёма учебного времени, отводимого на изучение данного учебного предмета в данном классе в текущем учебном году.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Приказом № 704 закреплён перечень (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кодификатор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проверяемых требований к метапредметным и предметным результатам освоения основных общеобразовательных программ при проведении федеральных и региональных процедур оценки качества образования.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синхронизированы с основным государственным экзаменом и единым государственным экзаменом: по каждому учебному предмету указан перечень элементов содержания, проверяемых на ОГЭ и ЕГЭ.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в программы внесено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поурочное планирование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учебным предметам непосредственного применения (предметы перечисленные в части 6.3 статьи 12 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Федерального закона от 29.12.2012 № 273-ФЗ (ред. от 23.05.2025).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77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B7F82-5B88-2338-BA01-19DACF51B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568D3-B983-933D-5571-81FB57A3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31" y="327546"/>
            <a:ext cx="10904560" cy="1460311"/>
          </a:xfrm>
        </p:spPr>
        <p:txBody>
          <a:bodyPr>
            <a:noAutofit/>
          </a:bodyPr>
          <a:lstStyle/>
          <a:p>
            <a:pPr marL="342900" marR="0" lvl="0" indent="449580" defTabSz="4572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программы внесено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поурочное планирование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учебным предметам непосредственного применения (предметы перечисленные в части 6.3 статьи 12 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Федерального закона от 29.12.2012 № 273-ФЗ (ред. от 23.05.2025).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475836-411F-9F7C-24F5-41D3C9CF4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731" y="1787857"/>
            <a:ext cx="9517038" cy="474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D7E51-4F1D-A6EF-EDB6-5A8E3BE02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105" y="204717"/>
            <a:ext cx="11041038" cy="114641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Федеральные рабочие программы по учебным предметам, с учётом изменений, внесённых Приказом № 704, размещенные на портале «Единое содержание общего образования» по адресу </a:t>
            </a:r>
            <a:r>
              <a:rPr lang="ru-RU" sz="24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https://edsoo.ru/rabochie-programmy/</a:t>
            </a:r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8F60BB-D774-D50A-3B14-A4DEA680F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80" y="1398894"/>
            <a:ext cx="11341289" cy="5192973"/>
          </a:xfrm>
        </p:spPr>
        <p:txBody>
          <a:bodyPr/>
          <a:lstStyle/>
          <a:p>
            <a:pPr indent="449580" algn="just" fontAlgn="base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Федеральные рабочие программы по предмету «Иностранный язык»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добавлены:</a:t>
            </a:r>
          </a:p>
          <a:p>
            <a:pPr indent="449580" algn="just" fontAlgn="base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ФРП НОО: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1). Перечень (кодификатор) распределенных по классам проверяемых требований к результатам освоения основной образовательной программы начального общего образования и элементов содержания по иностранному языку.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05E239-9CBB-81AC-2E07-8383BB318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81" y="3179927"/>
            <a:ext cx="5308979" cy="32345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CCCFAE-70DC-ADB3-175C-F99CD2BA0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942" y="3316406"/>
            <a:ext cx="5631972" cy="309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8074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1888</TotalTime>
  <Words>3087</Words>
  <Application>Microsoft Office PowerPoint</Application>
  <PresentationFormat>Широкоэкранный</PresentationFormat>
  <Paragraphs>194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Symbol</vt:lpstr>
      <vt:lpstr>Times New Roman</vt:lpstr>
      <vt:lpstr>Wingdings 3</vt:lpstr>
      <vt:lpstr>Легкий дым</vt:lpstr>
      <vt:lpstr>ГБОУ ДПО РК  «КРЫМСКИЙ РЕСПУБЛИКАНСКИЙ ИНСТИТУТ ПОСТДИПЛОМНОГО ПЕДАГОГИЧЕСКОГО ОБРАЗОВАНИЯ» </vt:lpstr>
      <vt:lpstr>Нормативные документы, регламентирующие деятельность учителя иностранного языка в образовательной организации в 2025-2026 учебном году</vt:lpstr>
      <vt:lpstr>Нормативные документы, регламентирующие деятельность учителя иностранного языка в образовательной организации в 2025-2026 учебном году</vt:lpstr>
      <vt:lpstr>Презентация PowerPoint</vt:lpstr>
      <vt:lpstr>Учебники, учебные пособия, цифровые и электронные образовательные ресурсы, используемые в преподавании и изучении иностранных языков: </vt:lpstr>
      <vt:lpstr>Приказ Минпросвещения России от 9 октября 2024 г. № 704 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 (Зарегистрирован 11.02.2025 № 81220)</vt:lpstr>
      <vt:lpstr>Приказ Минпросвещения России от 9 октября 2024 г. № 704</vt:lpstr>
      <vt:lpstr>В программы внесено поурочное планирование по учебным предметам непосредственного применения (предметы перечисленные в части 6.3 статьи 12 Федерального закона от 29.12.2012 № 273-ФЗ (ред. от 23.05.2025).  </vt:lpstr>
      <vt:lpstr>Федеральные рабочие программы по учебным предметам, с учётом изменений, внесённых Приказом № 704, размещенные на портале «Единое содержание общего образования» по адресу https://edsoo.ru/rabochie-programmy/</vt:lpstr>
      <vt:lpstr>Приказ Минпросвещения России от 9 октября 2024 г. № 704</vt:lpstr>
      <vt:lpstr>Приказ Минпросвещения России от 9 октября 2024 г. № 704</vt:lpstr>
      <vt:lpstr>Презентация PowerPoint</vt:lpstr>
      <vt:lpstr>Тематическое планирование – форму и содержание берём полностью из федеральной рабочей программы по предмету. Добавляем только в обязательном порядке графу с ЭОР/ЦОР, где необходимо указать какие электронные ресурсы и для изучения каких тем вы планируете использовать. </vt:lpstr>
      <vt:lpstr>Образец формы тематического планирования </vt:lpstr>
      <vt:lpstr>Рекомендуемая форма календарно-тематического плана (Образец заполнения 4 класс тема «Семья») </vt:lpstr>
      <vt:lpstr>ПЭС (проверяемые элементы содержания) </vt:lpstr>
      <vt:lpstr>Реализация приказа 704 - для учителя</vt:lpstr>
      <vt:lpstr>Поурочный план является документом для учителя, регламентирующим деятельность учителя и обучаемых на уроке. </vt:lpstr>
      <vt:lpstr>Цель урока- это конечный результат, на который направлен весь учебный процесс</vt:lpstr>
      <vt:lpstr>Контроль в обучении иностранным языкам Обращаем ваше внимание. «Код проверяемого результата» и «код» из Перечня (кодификатор) проверяемых требований к результатам освоения основной образовательной программы и элементов содержания по иностранному языку – это основа перечня заданий тематического контроля и промежуточной аттестации, то есть учитель при разработке заданий для контрольных работ должен охватить процедурами контроля все «коды». </vt:lpstr>
      <vt:lpstr>Междисциплинарные понятия в контроле результатов</vt:lpstr>
      <vt:lpstr>Междисциплинарные понятия в контроле результатов</vt:lpstr>
      <vt:lpstr>СИСТЕМА ОЦЕНКИ ДОСТИЖЕНИЯ ОБУЧАЮЩИМИСЯ ПЛАНИРУЕМЫХ РЕЗУЛЬТАТОВ ОСВОЕНИЯ ОБРАЗОВАТЕЛЬНЫХ ПРОГРАММ НА УРОВНЯХ ОСНОВНОГО ОБЩЕГО И СРЕДНЕГО ОБЩЕГО ОБРАЗОВАНИЯ</vt:lpstr>
      <vt:lpstr>К оценочным процедурам в рамках изучения предмета «Иностранный язык» относится только контрольная работа по окончании изучения раздела. </vt:lpstr>
      <vt:lpstr>Презентация PowerPoint</vt:lpstr>
      <vt:lpstr>Заполнение предметной страницы электронного журнала </vt:lpstr>
      <vt:lpstr>В настоящее время в Российской Федерации создана разноаспектная система оценки качества образования, состоящая из следующих процедур: </vt:lpstr>
      <vt:lpstr>Общий алгоритм подготовки обучающихся к ВПР. </vt:lpstr>
      <vt:lpstr>При организации подготовки обучающихся к выполнению всероссийских проверочных работ по иностранному языку рекомендуется использовать материалы официального сайта ФГБУ «ФИОКО».  </vt:lpstr>
      <vt:lpstr>Приказ Минпросвещения России от 9 октября 2024 г. № 704</vt:lpstr>
      <vt:lpstr>Приказ Минпросвещения России от 9 октября 2024 г. № 704</vt:lpstr>
      <vt:lpstr>Приказ Минпросвещения России от 9 октября 2024 г. № 704</vt:lpstr>
      <vt:lpstr>Курсы 2025 год</vt:lpstr>
      <vt:lpstr>Курсы 2026 год  -   72 часа</vt:lpstr>
      <vt:lpstr>Курсы 2026 год  -   36 часов</vt:lpstr>
      <vt:lpstr>Курсы 2026 год  -   18 часов</vt:lpstr>
      <vt:lpstr>Конкурсы</vt:lpstr>
      <vt:lpstr>Наши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урока английского языка в соответствии с требованиями ФГОС</dc:title>
  <dc:creator>kostecka6@mail.ru</dc:creator>
  <cp:lastModifiedBy>Имя Фамилия</cp:lastModifiedBy>
  <cp:revision>239</cp:revision>
  <dcterms:created xsi:type="dcterms:W3CDTF">2020-10-26T20:06:26Z</dcterms:created>
  <dcterms:modified xsi:type="dcterms:W3CDTF">2025-08-21T14:43:27Z</dcterms:modified>
</cp:coreProperties>
</file>