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6" r:id="rId8"/>
    <p:sldId id="276" r:id="rId9"/>
    <p:sldId id="263" r:id="rId10"/>
    <p:sldId id="272" r:id="rId11"/>
    <p:sldId id="271" r:id="rId12"/>
    <p:sldId id="264" r:id="rId13"/>
    <p:sldId id="269" r:id="rId14"/>
    <p:sldId id="270" r:id="rId15"/>
    <p:sldId id="268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AAA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89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623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002825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7496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754515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5543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3969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989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428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0121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400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562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588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310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419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193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5B740-0847-4CB6-BC49-B7FA3430E837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61CD068-AC23-4255-BB74-789BB3723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842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8859" y="1073791"/>
            <a:ext cx="8715922" cy="23552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Алгоритм решения 19 задания ЕГЭ по русскому языку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A4586B7-5F4F-476E-8872-70E587506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966" y="4226766"/>
            <a:ext cx="5700068" cy="195942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Алиева Наталья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Бадалиевна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, учитель-методист </a:t>
            </a:r>
          </a:p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МБОУ СОШ №23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г.Симферополь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5318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2943" y="1400502"/>
            <a:ext cx="9606014" cy="3734582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200000"/>
              </a:lnSpc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300" b="1" dirty="0">
                <a:solidFill>
                  <a:srgbClr val="C00000"/>
                </a:solidFill>
              </a:rPr>
              <a:t>[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Сейчас,(1) </a:t>
            </a:r>
            <a:r>
              <a:rPr lang="ru-RU" sz="4300" b="1" dirty="0">
                <a:solidFill>
                  <a:srgbClr val="C00000"/>
                </a:solidFill>
              </a:rPr>
              <a:t>( 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когда </a:t>
            </a:r>
            <a:r>
              <a:rPr lang="ru-RU" sz="4300" b="1" u="sng" dirty="0">
                <a:solidFill>
                  <a:schemeClr val="accent1">
                    <a:lumMod val="50000"/>
                  </a:schemeClr>
                </a:solidFill>
              </a:rPr>
              <a:t>грузовик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300" b="1" u="sng" dirty="0">
                <a:solidFill>
                  <a:schemeClr val="accent1">
                    <a:lumMod val="50000"/>
                  </a:schemeClr>
                </a:solidFill>
              </a:rPr>
              <a:t>свернул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(2) к деревне</a:t>
            </a:r>
            <a:r>
              <a:rPr lang="ru-RU" sz="4300" b="1" dirty="0">
                <a:solidFill>
                  <a:srgbClr val="C00000"/>
                </a:solidFill>
              </a:rPr>
              <a:t>)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, (3) </a:t>
            </a:r>
            <a:r>
              <a:rPr lang="ru-RU" sz="4300" b="1" u="sng" dirty="0">
                <a:solidFill>
                  <a:schemeClr val="accent1">
                    <a:lumMod val="50000"/>
                  </a:schemeClr>
                </a:solidFill>
              </a:rPr>
              <a:t>озеро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300" b="1" u="sng" dirty="0">
                <a:solidFill>
                  <a:schemeClr val="accent1">
                    <a:lumMod val="50000"/>
                  </a:schemeClr>
                </a:solidFill>
              </a:rPr>
              <a:t>осталось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 позади</a:t>
            </a:r>
            <a:r>
              <a:rPr lang="ru-RU" sz="4300" b="1" dirty="0">
                <a:solidFill>
                  <a:srgbClr val="C00000"/>
                </a:solidFill>
              </a:rPr>
              <a:t>]</a:t>
            </a:r>
            <a:r>
              <a:rPr lang="ru-RU" sz="43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algn="l">
              <a:lnSpc>
                <a:spcPct val="200000"/>
              </a:lnSpc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ОТВЕТ: 13.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01523861-D59A-49D4-B337-53D1F89AEB78}"/>
              </a:ext>
            </a:extLst>
          </p:cNvPr>
          <p:cNvSpPr/>
          <p:nvPr/>
        </p:nvSpPr>
        <p:spPr>
          <a:xfrm>
            <a:off x="5540443" y="1655370"/>
            <a:ext cx="1337911" cy="7026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64B807A0-1380-4D27-838F-451B799E66E9}"/>
              </a:ext>
            </a:extLst>
          </p:cNvPr>
          <p:cNvCxnSpPr>
            <a:cxnSpLocks/>
          </p:cNvCxnSpPr>
          <p:nvPr/>
        </p:nvCxnSpPr>
        <p:spPr>
          <a:xfrm>
            <a:off x="8934105" y="2248692"/>
            <a:ext cx="1753384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68CAB3DB-A590-4DB0-9847-7DAF6B837BDC}"/>
              </a:ext>
            </a:extLst>
          </p:cNvPr>
          <p:cNvCxnSpPr>
            <a:cxnSpLocks/>
          </p:cNvCxnSpPr>
          <p:nvPr/>
        </p:nvCxnSpPr>
        <p:spPr>
          <a:xfrm>
            <a:off x="7006220" y="3183197"/>
            <a:ext cx="1961526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69655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1E51ABE-94C2-4E72-80C3-285A8D688971}"/>
              </a:ext>
            </a:extLst>
          </p:cNvPr>
          <p:cNvSpPr/>
          <p:nvPr/>
        </p:nvSpPr>
        <p:spPr>
          <a:xfrm>
            <a:off x="2829827" y="1373288"/>
            <a:ext cx="8681988" cy="361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ru-RU" sz="4000" b="1" dirty="0">
                <a:solidFill>
                  <a:srgbClr val="C00000"/>
                </a:solidFill>
              </a:rPr>
              <a:t>Количество запятых в СПП с одним придаточным зависит от местоположения придаточной части.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3528545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9CBC9039-3A9A-4784-94F7-6892F9B81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898" y="-166274"/>
            <a:ext cx="11397724" cy="239933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Запятая НЕ ВСЕГДА ставится перед союзом, ведь союзу или союзному слову </a:t>
            </a: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(который)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могут предшествовать другие слова.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114" y="3031958"/>
            <a:ext cx="10561584" cy="350359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4000" b="1" dirty="0">
                <a:solidFill>
                  <a:srgbClr val="C00000"/>
                </a:solidFill>
              </a:rPr>
              <a:t>[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Утром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горы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(1)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лежали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в тумане</a:t>
            </a:r>
            <a:r>
              <a:rPr lang="ru-RU" sz="4000" b="1" dirty="0">
                <a:solidFill>
                  <a:srgbClr val="C00000"/>
                </a:solidFill>
              </a:rPr>
              <a:t>],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(2) </a:t>
            </a:r>
            <a:r>
              <a:rPr lang="ru-RU" sz="4000" b="1" dirty="0">
                <a:solidFill>
                  <a:srgbClr val="C00000"/>
                </a:solidFill>
              </a:rPr>
              <a:t>(сквозь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(3) который (4) едва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виднелись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их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очертания</a:t>
            </a:r>
            <a:r>
              <a:rPr lang="ru-RU" sz="4000" b="1" dirty="0">
                <a:solidFill>
                  <a:srgbClr val="C00000"/>
                </a:solidFill>
              </a:rPr>
              <a:t>)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                  </a:t>
            </a:r>
            <a:r>
              <a:rPr lang="ru-RU" sz="4000" b="1" dirty="0">
                <a:solidFill>
                  <a:schemeClr val="tx1"/>
                </a:solidFill>
              </a:rPr>
              <a:t>ОТВЕТ:2</a:t>
            </a:r>
          </a:p>
          <a:p>
            <a:pPr algn="just">
              <a:lnSpc>
                <a:spcPct val="150000"/>
              </a:lnSpc>
            </a:pP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E2156810-6696-401C-803B-5BAEE4D16F8D}"/>
              </a:ext>
            </a:extLst>
          </p:cNvPr>
          <p:cNvCxnSpPr>
            <a:cxnSpLocks/>
          </p:cNvCxnSpPr>
          <p:nvPr/>
        </p:nvCxnSpPr>
        <p:spPr>
          <a:xfrm>
            <a:off x="6339604" y="3927107"/>
            <a:ext cx="1873218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BC517AD4-829F-4C8F-B63C-075461D19B51}"/>
              </a:ext>
            </a:extLst>
          </p:cNvPr>
          <p:cNvCxnSpPr>
            <a:cxnSpLocks/>
          </p:cNvCxnSpPr>
          <p:nvPr/>
        </p:nvCxnSpPr>
        <p:spPr>
          <a:xfrm>
            <a:off x="9388097" y="4883452"/>
            <a:ext cx="269752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28655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649" y="245444"/>
            <a:ext cx="11693351" cy="4031303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Если перед подчинительными союзами в СПП стоят усилительно-ограничительные слова (частицы, союзы или их сочетания, вводные слова) </a:t>
            </a: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особенно, даже, в частности, в том числе, в особенности, а именно, а также, как раз, лишь, исключительно, только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, то между союзами и этими словами запятая не ставится.</a:t>
            </a: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0551" y="3976115"/>
            <a:ext cx="10650300" cy="2636441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600" b="1" dirty="0">
                <a:solidFill>
                  <a:srgbClr val="C00000"/>
                </a:solidFill>
              </a:rPr>
              <a:t>[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Некоторые </a:t>
            </a:r>
            <a:r>
              <a:rPr lang="ru-RU" sz="4600" b="1" u="sng" dirty="0">
                <a:solidFill>
                  <a:schemeClr val="accent1">
                    <a:lumMod val="50000"/>
                  </a:schemeClr>
                </a:solidFill>
              </a:rPr>
              <a:t>голоса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 (1) </a:t>
            </a:r>
            <a:r>
              <a:rPr lang="ru-RU" sz="4600" b="1" u="sng" dirty="0">
                <a:solidFill>
                  <a:schemeClr val="accent1">
                    <a:lumMod val="50000"/>
                  </a:schemeClr>
                </a:solidFill>
              </a:rPr>
              <a:t>стали слышны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 хорошо</a:t>
            </a:r>
            <a:r>
              <a:rPr lang="ru-RU" sz="4600" b="1" dirty="0">
                <a:solidFill>
                  <a:srgbClr val="C00000"/>
                </a:solidFill>
              </a:rPr>
              <a:t>]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, (2) </a:t>
            </a:r>
            <a:r>
              <a:rPr lang="ru-RU" sz="4600" b="1" dirty="0">
                <a:solidFill>
                  <a:srgbClr val="C00000"/>
                </a:solidFill>
              </a:rPr>
              <a:t>(особенно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 (3) когда </a:t>
            </a:r>
            <a:r>
              <a:rPr lang="ru-RU" sz="4600" b="1" u="sng" dirty="0">
                <a:solidFill>
                  <a:schemeClr val="accent1">
                    <a:lumMod val="50000"/>
                  </a:schemeClr>
                </a:solidFill>
              </a:rPr>
              <a:t>группа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600" b="1" u="sng" dirty="0">
                <a:solidFill>
                  <a:schemeClr val="accent1">
                    <a:lumMod val="50000"/>
                  </a:schemeClr>
                </a:solidFill>
              </a:rPr>
              <a:t>приблизилась</a:t>
            </a:r>
            <a:r>
              <a:rPr lang="ru-RU" sz="4600" b="1" dirty="0">
                <a:solidFill>
                  <a:srgbClr val="C00000"/>
                </a:solidFill>
              </a:rPr>
              <a:t>)</a:t>
            </a: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l">
              <a:lnSpc>
                <a:spcPct val="170000"/>
              </a:lnSpc>
            </a:pPr>
            <a:r>
              <a:rPr lang="ru-RU" sz="4000" b="1" dirty="0">
                <a:solidFill>
                  <a:schemeClr val="tx1"/>
                </a:solidFill>
              </a:rPr>
              <a:t>ОТВЕТ: 2.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DE850BCC-8618-4B07-96C9-C4F9DB65CB46}"/>
              </a:ext>
            </a:extLst>
          </p:cNvPr>
          <p:cNvCxnSpPr>
            <a:cxnSpLocks/>
          </p:cNvCxnSpPr>
          <p:nvPr/>
        </p:nvCxnSpPr>
        <p:spPr>
          <a:xfrm>
            <a:off x="6885701" y="4722282"/>
            <a:ext cx="3107691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9532840B-37BC-488E-BBE5-C1550568435E}"/>
              </a:ext>
            </a:extLst>
          </p:cNvPr>
          <p:cNvCxnSpPr>
            <a:cxnSpLocks/>
          </p:cNvCxnSpPr>
          <p:nvPr/>
        </p:nvCxnSpPr>
        <p:spPr>
          <a:xfrm>
            <a:off x="8112154" y="5450256"/>
            <a:ext cx="2859851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94477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1423" y="3984"/>
            <a:ext cx="10164278" cy="2431208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Особую трудность вызывает постановка запятых в СПП с составными союзами.</a:t>
            </a: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6037" y="2344935"/>
            <a:ext cx="10063119" cy="4215256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r>
              <a:rPr lang="ru-RU" sz="3200" b="1" i="1" dirty="0">
                <a:solidFill>
                  <a:schemeClr val="tx1"/>
                </a:solidFill>
              </a:rPr>
              <a:t>Ваши доводы мы принимаем только </a:t>
            </a:r>
            <a:r>
              <a:rPr lang="ru-RU" sz="3200" b="1" i="1" dirty="0">
                <a:solidFill>
                  <a:srgbClr val="C00000"/>
                </a:solidFill>
              </a:rPr>
              <a:t>потому,      что   </a:t>
            </a:r>
            <a:r>
              <a:rPr lang="ru-RU" sz="3200" b="1" i="1" dirty="0">
                <a:solidFill>
                  <a:schemeClr val="tx1"/>
                </a:solidFill>
              </a:rPr>
              <a:t>вы очень убедительно их отстаиваете. </a:t>
            </a:r>
          </a:p>
          <a:p>
            <a:pPr marL="457200" indent="-457200" algn="l">
              <a:buAutoNum type="arabicPeriod"/>
            </a:pPr>
            <a:r>
              <a:rPr lang="ru-RU" sz="3200" b="1" i="1" dirty="0">
                <a:solidFill>
                  <a:schemeClr val="tx1"/>
                </a:solidFill>
              </a:rPr>
              <a:t>Вы понравились даме</a:t>
            </a:r>
            <a:r>
              <a:rPr lang="ru-RU" sz="3200" b="1" i="1" dirty="0"/>
              <a:t>, </a:t>
            </a:r>
            <a:r>
              <a:rPr lang="ru-RU" sz="3200" b="1" i="1" dirty="0">
                <a:solidFill>
                  <a:srgbClr val="C00000"/>
                </a:solidFill>
              </a:rPr>
              <a:t>потому что   </a:t>
            </a:r>
            <a:r>
              <a:rPr lang="ru-RU" sz="3200" b="1" i="1" dirty="0">
                <a:solidFill>
                  <a:schemeClr val="tx1"/>
                </a:solidFill>
              </a:rPr>
              <a:t>вели себя как настоящий джентльмен</a:t>
            </a:r>
            <a:r>
              <a:rPr lang="ru-RU" sz="2800" b="1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ru-RU" sz="3500" b="1" dirty="0">
                <a:solidFill>
                  <a:srgbClr val="C00000"/>
                </a:solidFill>
              </a:rPr>
              <a:t>Запятая никогда не ставится внутри составных союзов </a:t>
            </a:r>
            <a:r>
              <a:rPr lang="ru-RU" sz="35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ТОГДА КАК, КАК ЕСЛИ БЫ, СЛОВНО КАК, МЕЖДУ ТЕМ КАК.</a:t>
            </a:r>
          </a:p>
          <a:p>
            <a:pPr algn="l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F3154C14-BCB1-4F6D-95F7-507B6A6942DE}"/>
              </a:ext>
            </a:extLst>
          </p:cNvPr>
          <p:cNvSpPr/>
          <p:nvPr/>
        </p:nvSpPr>
        <p:spPr>
          <a:xfrm>
            <a:off x="1853968" y="2718034"/>
            <a:ext cx="947956" cy="64595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B1DF577C-1F35-42CB-BC7A-AE25953850B6}"/>
              </a:ext>
            </a:extLst>
          </p:cNvPr>
          <p:cNvSpPr/>
          <p:nvPr/>
        </p:nvSpPr>
        <p:spPr>
          <a:xfrm>
            <a:off x="6753139" y="3238151"/>
            <a:ext cx="2499920" cy="72145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7396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643" y="3984"/>
            <a:ext cx="9767847" cy="1640258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sz="5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9059" y="1802651"/>
            <a:ext cx="7317180" cy="5186984"/>
          </a:xfrm>
        </p:spPr>
        <p:txBody>
          <a:bodyPr>
            <a:normAutofit/>
          </a:bodyPr>
          <a:lstStyle/>
          <a:p>
            <a:pPr algn="l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E584CB-486B-4D89-AC03-7DFDE067B54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3906" y="1538942"/>
            <a:ext cx="8390965" cy="5268823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3681375-79E0-4A24-9332-9E8D7949E4F2}"/>
              </a:ext>
            </a:extLst>
          </p:cNvPr>
          <p:cNvSpPr/>
          <p:nvPr/>
        </p:nvSpPr>
        <p:spPr>
          <a:xfrm>
            <a:off x="1659468" y="162393"/>
            <a:ext cx="103658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Знаки препинания в СПП с несколькими придаточными</a:t>
            </a:r>
          </a:p>
        </p:txBody>
      </p:sp>
    </p:spTree>
    <p:extLst>
      <p:ext uri="{BB962C8B-B14F-4D97-AF65-F5344CB8AC3E}">
        <p14:creationId xmlns:p14="http://schemas.microsoft.com/office/powerpoint/2010/main" xmlns="" val="39651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844" y="3984"/>
            <a:ext cx="11311156" cy="6992434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При параллельном неоднородном и последовательном подчинениях придаточных запятой отделяется каждая часть.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[</a:t>
            </a:r>
            <a:r>
              <a:rPr lang="ru-RU" sz="3600" b="1" i="1" u="sng" dirty="0">
                <a:latin typeface="+mn-lt"/>
              </a:rPr>
              <a:t>Процесс</a:t>
            </a:r>
            <a:r>
              <a:rPr lang="ru-RU" sz="3600" b="1" i="1" dirty="0">
                <a:latin typeface="+mn-lt"/>
              </a:rPr>
              <a:t> творчества </a:t>
            </a:r>
            <a:r>
              <a:rPr lang="ru-RU" sz="3600" b="1" i="1" u="sng" dirty="0">
                <a:latin typeface="+mn-lt"/>
              </a:rPr>
              <a:t>характеризуется</a:t>
            </a:r>
            <a:r>
              <a:rPr lang="ru-RU" sz="3600" b="1" i="1" dirty="0">
                <a:latin typeface="+mn-lt"/>
              </a:rPr>
              <a:t> тем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]</a:t>
            </a:r>
            <a:r>
              <a:rPr lang="ru-RU" sz="3600" b="1" i="1" dirty="0">
                <a:latin typeface="+mn-lt"/>
              </a:rPr>
              <a:t>, (1) 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(</a:t>
            </a:r>
            <a:r>
              <a:rPr lang="ru-RU" sz="3600" b="1" i="1" dirty="0">
                <a:latin typeface="+mn-lt"/>
              </a:rPr>
              <a:t>что (2) </a:t>
            </a:r>
            <a:r>
              <a:rPr lang="ru-RU" sz="3600" b="1" i="1" u="sng" dirty="0">
                <a:latin typeface="+mn-lt"/>
              </a:rPr>
              <a:t>творец</a:t>
            </a:r>
            <a:r>
              <a:rPr lang="ru-RU" sz="3600" b="1" i="1" dirty="0">
                <a:latin typeface="+mn-lt"/>
              </a:rPr>
              <a:t> своей работой и её результатами </a:t>
            </a:r>
            <a:r>
              <a:rPr lang="ru-RU" sz="3600" b="1" i="1" u="sng" dirty="0">
                <a:latin typeface="+mn-lt"/>
              </a:rPr>
              <a:t>оказывает</a:t>
            </a:r>
            <a:r>
              <a:rPr lang="ru-RU" sz="3600" b="1" i="1" dirty="0">
                <a:latin typeface="+mn-lt"/>
              </a:rPr>
              <a:t> огромное </a:t>
            </a:r>
            <a:r>
              <a:rPr lang="ru-RU" sz="3600" b="1" i="1" u="sng" dirty="0">
                <a:latin typeface="+mn-lt"/>
              </a:rPr>
              <a:t>влияние</a:t>
            </a:r>
            <a:r>
              <a:rPr lang="ru-RU" sz="3600" b="1" i="1" dirty="0">
                <a:latin typeface="+mn-lt"/>
              </a:rPr>
              <a:t> на тех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)</a:t>
            </a:r>
            <a:r>
              <a:rPr lang="ru-RU" sz="3600" b="1" i="1" dirty="0">
                <a:latin typeface="+mn-lt"/>
              </a:rPr>
              <a:t>, (3)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(</a:t>
            </a:r>
            <a:r>
              <a:rPr lang="ru-RU" sz="3600" b="1" i="1" u="sng" dirty="0">
                <a:latin typeface="+mn-lt"/>
              </a:rPr>
              <a:t>кто</a:t>
            </a:r>
            <a:r>
              <a:rPr lang="ru-RU" sz="3600" b="1" i="1" dirty="0">
                <a:latin typeface="+mn-lt"/>
              </a:rPr>
              <a:t> (4) </a:t>
            </a:r>
            <a:r>
              <a:rPr lang="ru-RU" sz="3600" b="1" i="1" u="sng" dirty="0">
                <a:latin typeface="+mn-lt"/>
              </a:rPr>
              <a:t>находится</a:t>
            </a:r>
            <a:r>
              <a:rPr lang="ru-RU" sz="3600" b="1" i="1" dirty="0">
                <a:latin typeface="+mn-lt"/>
              </a:rPr>
              <a:t> рядом с ним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)</a:t>
            </a:r>
            <a:r>
              <a:rPr lang="ru-RU" sz="3600" b="1" i="1" dirty="0">
                <a:latin typeface="+mn-lt"/>
              </a:rPr>
              <a:t>.</a:t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/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/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(</a:t>
            </a:r>
            <a:r>
              <a:rPr lang="ru-RU" sz="3600" b="1" i="1" dirty="0">
                <a:latin typeface="+mn-lt"/>
              </a:rPr>
              <a:t>Когда </a:t>
            </a:r>
            <a:r>
              <a:rPr lang="ru-RU" sz="3600" b="1" i="1" u="sng" dirty="0">
                <a:latin typeface="+mn-lt"/>
              </a:rPr>
              <a:t>наступит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весна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)</a:t>
            </a:r>
            <a:r>
              <a:rPr lang="ru-RU" sz="3600" b="1" i="1" dirty="0">
                <a:latin typeface="+mn-lt"/>
              </a:rPr>
              <a:t>, (1) 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[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я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услышу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]</a:t>
            </a:r>
            <a:r>
              <a:rPr lang="ru-RU" sz="3600" b="1" i="1" dirty="0">
                <a:latin typeface="+mn-lt"/>
              </a:rPr>
              <a:t>,(2) 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(</a:t>
            </a:r>
            <a:r>
              <a:rPr lang="ru-RU" sz="3600" b="1" i="1" dirty="0">
                <a:latin typeface="+mn-lt"/>
              </a:rPr>
              <a:t>как (3)</a:t>
            </a:r>
            <a:r>
              <a:rPr lang="ru-RU" sz="3600" b="1" i="1" u="sng" dirty="0">
                <a:latin typeface="+mn-lt"/>
              </a:rPr>
              <a:t>запоют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птицы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)</a:t>
            </a:r>
            <a:r>
              <a:rPr lang="ru-RU" sz="3600" b="1" i="1" dirty="0">
                <a:latin typeface="+mn-lt"/>
              </a:rPr>
              <a:t>.</a:t>
            </a:r>
            <a:br>
              <a:rPr lang="ru-RU" sz="3600" b="1" i="1" dirty="0"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B20DF73-42B9-4A80-8C23-EFCC09926E33}"/>
              </a:ext>
            </a:extLst>
          </p:cNvPr>
          <p:cNvCxnSpPr>
            <a:cxnSpLocks/>
          </p:cNvCxnSpPr>
          <p:nvPr/>
        </p:nvCxnSpPr>
        <p:spPr>
          <a:xfrm>
            <a:off x="5629013" y="2617365"/>
            <a:ext cx="360726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97685986-3753-4822-B722-10E4F2246A0A}"/>
              </a:ext>
            </a:extLst>
          </p:cNvPr>
          <p:cNvCxnSpPr>
            <a:cxnSpLocks/>
          </p:cNvCxnSpPr>
          <p:nvPr/>
        </p:nvCxnSpPr>
        <p:spPr>
          <a:xfrm>
            <a:off x="956345" y="3600275"/>
            <a:ext cx="2248249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F979F2A1-655A-4C48-B922-9D05560ADD2F}"/>
              </a:ext>
            </a:extLst>
          </p:cNvPr>
          <p:cNvCxnSpPr>
            <a:cxnSpLocks/>
          </p:cNvCxnSpPr>
          <p:nvPr/>
        </p:nvCxnSpPr>
        <p:spPr>
          <a:xfrm>
            <a:off x="956345" y="4095226"/>
            <a:ext cx="2248249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206D97F8-5F9F-43E6-A587-F28137B3F9A2}"/>
              </a:ext>
            </a:extLst>
          </p:cNvPr>
          <p:cNvCxnSpPr>
            <a:cxnSpLocks/>
          </p:cNvCxnSpPr>
          <p:nvPr/>
        </p:nvCxnSpPr>
        <p:spPr>
          <a:xfrm>
            <a:off x="2424418" y="5539530"/>
            <a:ext cx="192946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A01DE1EC-2FCD-4002-ABAC-9F46301B65A0}"/>
              </a:ext>
            </a:extLst>
          </p:cNvPr>
          <p:cNvCxnSpPr>
            <a:cxnSpLocks/>
          </p:cNvCxnSpPr>
          <p:nvPr/>
        </p:nvCxnSpPr>
        <p:spPr>
          <a:xfrm>
            <a:off x="1526796" y="6026091"/>
            <a:ext cx="147646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4C68F2CE-8C0A-4765-9BD2-CF41F019C51F}"/>
              </a:ext>
            </a:extLst>
          </p:cNvPr>
          <p:cNvCxnSpPr>
            <a:cxnSpLocks/>
          </p:cNvCxnSpPr>
          <p:nvPr/>
        </p:nvCxnSpPr>
        <p:spPr>
          <a:xfrm>
            <a:off x="7331978" y="5540928"/>
            <a:ext cx="1616279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трелка: развернутая 39">
            <a:extLst>
              <a:ext uri="{FF2B5EF4-FFF2-40B4-BE49-F238E27FC236}">
                <a16:creationId xmlns:a16="http://schemas.microsoft.com/office/drawing/2014/main" xmlns="" id="{255252D8-B69E-49B5-80B1-8410C3090F3B}"/>
              </a:ext>
            </a:extLst>
          </p:cNvPr>
          <p:cNvSpPr/>
          <p:nvPr/>
        </p:nvSpPr>
        <p:spPr>
          <a:xfrm>
            <a:off x="9907397" y="1744910"/>
            <a:ext cx="1806430" cy="276837"/>
          </a:xfrm>
          <a:prstGeom prst="utur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Стрелка: развернутая 40">
            <a:extLst>
              <a:ext uri="{FF2B5EF4-FFF2-40B4-BE49-F238E27FC236}">
                <a16:creationId xmlns:a16="http://schemas.microsoft.com/office/drawing/2014/main" xmlns="" id="{C0DF4040-64C9-4E36-B59E-F564FC3F15D9}"/>
              </a:ext>
            </a:extLst>
          </p:cNvPr>
          <p:cNvSpPr/>
          <p:nvPr/>
        </p:nvSpPr>
        <p:spPr>
          <a:xfrm>
            <a:off x="8258362" y="3017962"/>
            <a:ext cx="1955834" cy="218099"/>
          </a:xfrm>
          <a:prstGeom prst="utur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037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244" y="3982"/>
            <a:ext cx="10242958" cy="5851534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При параллельном однородном подчинении придаточные части отделяются друг от друга в соответствии с правилами постановки знаков препинания при однородных членах.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(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Пока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мы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живы</a:t>
            </a:r>
            <a:r>
              <a:rPr lang="ru-RU" sz="3600" b="1" i="1" dirty="0">
                <a:latin typeface="+mn-lt"/>
              </a:rPr>
              <a:t>), (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пока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бьются</a:t>
            </a:r>
            <a:r>
              <a:rPr lang="ru-RU" sz="3600" b="1" i="1" dirty="0">
                <a:latin typeface="+mn-lt"/>
              </a:rPr>
              <a:t> наши </a:t>
            </a:r>
            <a:r>
              <a:rPr lang="ru-RU" sz="3600" b="1" i="1" u="sng" dirty="0">
                <a:latin typeface="+mn-lt"/>
              </a:rPr>
              <a:t>сердца</a:t>
            </a:r>
            <a:r>
              <a:rPr lang="ru-RU" sz="3600" b="1" i="1" dirty="0">
                <a:latin typeface="+mn-lt"/>
              </a:rPr>
              <a:t>), </a:t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>[</a:t>
            </a:r>
            <a:r>
              <a:rPr lang="ru-RU" sz="3600" b="1" i="1" u="sng" dirty="0">
                <a:latin typeface="+mn-lt"/>
              </a:rPr>
              <a:t>давайте думать</a:t>
            </a:r>
            <a:r>
              <a:rPr lang="ru-RU" sz="3600" b="1" i="1" dirty="0">
                <a:latin typeface="+mn-lt"/>
              </a:rPr>
              <a:t> о прекрасном! ]</a:t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/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>[</a:t>
            </a:r>
            <a:r>
              <a:rPr lang="ru-RU" sz="3600" b="1" i="1" u="sng" dirty="0">
                <a:latin typeface="+mn-lt"/>
              </a:rPr>
              <a:t>Я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знаю</a:t>
            </a:r>
            <a:r>
              <a:rPr lang="ru-RU" sz="3600" b="1" i="1" dirty="0">
                <a:latin typeface="+mn-lt"/>
              </a:rPr>
              <a:t>], (</a:t>
            </a:r>
            <a:r>
              <a:rPr lang="ru-RU" sz="3600" b="1" i="1" dirty="0">
                <a:solidFill>
                  <a:srgbClr val="C00000"/>
                </a:solidFill>
                <a:latin typeface="+mn-lt"/>
              </a:rPr>
              <a:t>что</a:t>
            </a:r>
            <a:r>
              <a:rPr lang="ru-RU" sz="3600" b="1" i="1" dirty="0">
                <a:latin typeface="+mn-lt"/>
              </a:rPr>
              <a:t> скоро </a:t>
            </a:r>
            <a:r>
              <a:rPr lang="ru-RU" sz="3600" b="1" i="1" u="sng" dirty="0">
                <a:latin typeface="+mn-lt"/>
              </a:rPr>
              <a:t>наступит</a:t>
            </a:r>
            <a:r>
              <a:rPr lang="ru-RU" sz="3600" b="1" i="1" dirty="0">
                <a:latin typeface="+mn-lt"/>
              </a:rPr>
              <a:t> </a:t>
            </a:r>
            <a:r>
              <a:rPr lang="ru-RU" sz="3600" b="1" i="1" u="sng" dirty="0">
                <a:latin typeface="+mn-lt"/>
              </a:rPr>
              <a:t>весна</a:t>
            </a:r>
            <a:r>
              <a:rPr lang="ru-RU" sz="3600" b="1" i="1" dirty="0">
                <a:latin typeface="+mn-lt"/>
              </a:rPr>
              <a:t>) и </a:t>
            </a:r>
            <a:br>
              <a:rPr lang="ru-RU" sz="3600" b="1" i="1" dirty="0">
                <a:latin typeface="+mn-lt"/>
              </a:rPr>
            </a:br>
            <a:r>
              <a:rPr lang="ru-RU" sz="3600" b="1" i="1" dirty="0">
                <a:latin typeface="+mn-lt"/>
              </a:rPr>
              <a:t>(</a:t>
            </a:r>
            <a:r>
              <a:rPr lang="ru-RU" sz="3600" b="1" i="1" u="sng" dirty="0">
                <a:latin typeface="+mn-lt"/>
              </a:rPr>
              <a:t>вернутся</a:t>
            </a:r>
            <a:r>
              <a:rPr lang="ru-RU" sz="3600" b="1" i="1" dirty="0">
                <a:latin typeface="+mn-lt"/>
              </a:rPr>
              <a:t> домой перелетные </a:t>
            </a:r>
            <a:r>
              <a:rPr lang="ru-RU" sz="3600" b="1" i="1" u="sng" dirty="0">
                <a:latin typeface="+mn-lt"/>
              </a:rPr>
              <a:t>птицы</a:t>
            </a:r>
            <a:r>
              <a:rPr lang="ru-RU" sz="3600" b="1" i="1" dirty="0">
                <a:latin typeface="+mn-lt"/>
              </a:rPr>
              <a:t>).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D0DADC6F-7D3F-499F-9120-890028D48B36}"/>
              </a:ext>
            </a:extLst>
          </p:cNvPr>
          <p:cNvCxnSpPr>
            <a:cxnSpLocks/>
          </p:cNvCxnSpPr>
          <p:nvPr/>
        </p:nvCxnSpPr>
        <p:spPr>
          <a:xfrm>
            <a:off x="3976382" y="3917659"/>
            <a:ext cx="1090569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E82CFAE-9F76-4B19-A26D-2A626BD3B497}"/>
              </a:ext>
            </a:extLst>
          </p:cNvPr>
          <p:cNvCxnSpPr>
            <a:cxnSpLocks/>
          </p:cNvCxnSpPr>
          <p:nvPr/>
        </p:nvCxnSpPr>
        <p:spPr>
          <a:xfrm>
            <a:off x="6769916" y="3917659"/>
            <a:ext cx="151001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A3C8443A-1EF9-4673-8642-41028FA65CF4}"/>
              </a:ext>
            </a:extLst>
          </p:cNvPr>
          <p:cNvCxnSpPr>
            <a:cxnSpLocks/>
          </p:cNvCxnSpPr>
          <p:nvPr/>
        </p:nvCxnSpPr>
        <p:spPr>
          <a:xfrm>
            <a:off x="2021746" y="4397230"/>
            <a:ext cx="334720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28FDAD21-9894-40D8-A2E2-27CC4EEC51D3}"/>
              </a:ext>
            </a:extLst>
          </p:cNvPr>
          <p:cNvCxnSpPr>
            <a:cxnSpLocks/>
          </p:cNvCxnSpPr>
          <p:nvPr/>
        </p:nvCxnSpPr>
        <p:spPr>
          <a:xfrm>
            <a:off x="2357307" y="5387131"/>
            <a:ext cx="107379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4BF7837A-2EBF-4B64-AF63-5998EEC82740}"/>
              </a:ext>
            </a:extLst>
          </p:cNvPr>
          <p:cNvCxnSpPr>
            <a:cxnSpLocks/>
          </p:cNvCxnSpPr>
          <p:nvPr/>
        </p:nvCxnSpPr>
        <p:spPr>
          <a:xfrm>
            <a:off x="6191075" y="5387131"/>
            <a:ext cx="189591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35D2C0E8-155E-4D74-82A9-2A6EA971743B}"/>
              </a:ext>
            </a:extLst>
          </p:cNvPr>
          <p:cNvCxnSpPr>
            <a:cxnSpLocks/>
          </p:cNvCxnSpPr>
          <p:nvPr/>
        </p:nvCxnSpPr>
        <p:spPr>
          <a:xfrm>
            <a:off x="2021746" y="5855516"/>
            <a:ext cx="189591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28714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244" y="3982"/>
            <a:ext cx="10242958" cy="5851534"/>
          </a:xfrm>
        </p:spPr>
        <p:txBody>
          <a:bodyPr>
            <a:normAutofit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i="1" dirty="0">
                <a:solidFill>
                  <a:srgbClr val="C00000"/>
                </a:solidFill>
              </a:rPr>
              <a:t>Спасибо за внимание!</a:t>
            </a:r>
            <a:br>
              <a:rPr lang="ru-RU" sz="5200" b="1" i="1" dirty="0">
                <a:solidFill>
                  <a:srgbClr val="C00000"/>
                </a:solidFill>
              </a:rPr>
            </a:br>
            <a:r>
              <a:rPr lang="ru-RU" sz="5200" b="1" i="1" dirty="0">
                <a:solidFill>
                  <a:srgbClr val="C00000"/>
                </a:solidFill>
              </a:rPr>
              <a:t/>
            </a:r>
            <a:br>
              <a:rPr lang="ru-RU" sz="5200" b="1" i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endParaRPr lang="ru-RU" sz="36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214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2248" y="1786855"/>
            <a:ext cx="8959391" cy="2975995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Знаки препинания </a:t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СПП с одним или</a:t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несколькими придаточными </a:t>
            </a:r>
          </a:p>
        </p:txBody>
      </p:sp>
    </p:spTree>
    <p:extLst>
      <p:ext uri="{BB962C8B-B14F-4D97-AF65-F5344CB8AC3E}">
        <p14:creationId xmlns:p14="http://schemas.microsoft.com/office/powerpoint/2010/main" xmlns="" val="7856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341" y="218114"/>
            <a:ext cx="10536573" cy="2355210"/>
          </a:xfrm>
        </p:spPr>
        <p:txBody>
          <a:bodyPr>
            <a:normAutofit/>
          </a:bodyPr>
          <a:lstStyle/>
          <a:p>
            <a:pPr algn="just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19. Укажите цифру(-ы), на месте которой(-ых) должна(-ы) стоять запятая(-</a:t>
            </a:r>
            <a:r>
              <a:rPr lang="ru-RU" sz="4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ые</a:t>
            </a:r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A4586B7-5F4F-476E-8872-70E587506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9163" y="2493838"/>
            <a:ext cx="10101809" cy="3177119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Пушкин крайне заинтересовался рассказом П. В. Нащокина и принялся за составление планов, а вскоре и за писание романа (1) герой (2) которого (3) в первоначальном плане (4) фигурирует под фамилией Островского, измененной затем на Дубровского.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352844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7E528-D48E-4AC1-A0DC-CFE26976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617" y="3984"/>
            <a:ext cx="11480873" cy="1640258"/>
          </a:xfrm>
        </p:spPr>
        <p:txBody>
          <a:bodyPr>
            <a:normAutofit fontScale="90000"/>
          </a:bodyPr>
          <a:lstStyle/>
          <a:p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Алгоритм выполнения задания 19</a:t>
            </a:r>
            <a:br>
              <a:rPr lang="ru-RU" sz="5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sz="5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5729" y="1199626"/>
            <a:ext cx="10735966" cy="5654389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1. Прочитайте внимательно задание и предложение, выделите грамматические основы.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2. Найдите главное предложение и определите, каким образом связано/ы с ним придаточное/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ые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3. Если СПП с одним придаточным предложением, то необходимо поставить запятую на границе предложений.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Если придаточная часть в середине главного предложения, то необходимо поставить две запятые.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4. Если в СПП больше одного придаточного предложения, то лучше нарисовать схему, чтобы точно узнать тип подчинения (последовательное или параллельное). От этого зависит количество запятых.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5. В соответствии с правилами расставьте запятые и проверьте еще раз схему предложения.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6. Внесите ответ в бланк.</a:t>
            </a:r>
          </a:p>
        </p:txBody>
      </p:sp>
    </p:spTree>
    <p:extLst>
      <p:ext uri="{BB962C8B-B14F-4D97-AF65-F5344CB8AC3E}">
        <p14:creationId xmlns:p14="http://schemas.microsoft.com/office/powerpoint/2010/main" xmlns="" val="377065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18C26AF-8D55-4913-B6E9-748BD7F5CF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5760" t="5506" r="3458" b="9480"/>
          <a:stretch/>
        </p:blipFill>
        <p:spPr>
          <a:xfrm>
            <a:off x="2248250" y="157294"/>
            <a:ext cx="9943445" cy="697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5872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E7365827-5A08-4BCA-B16E-3F19D10AD014}"/>
              </a:ext>
            </a:extLst>
          </p:cNvPr>
          <p:cNvSpPr/>
          <p:nvPr/>
        </p:nvSpPr>
        <p:spPr>
          <a:xfrm>
            <a:off x="6333687" y="3429000"/>
            <a:ext cx="1921079" cy="748717"/>
          </a:xfrm>
          <a:prstGeom prst="ellipse">
            <a:avLst/>
          </a:prstGeom>
          <a:noFill/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244" y="1241569"/>
            <a:ext cx="8363824" cy="6006517"/>
          </a:xfrm>
        </p:spPr>
        <p:txBody>
          <a:bodyPr>
            <a:normAutofit fontScale="77500" lnSpcReduction="20000"/>
          </a:bodyPr>
          <a:lstStyle/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Природа находилась еще в том (1) </a:t>
            </a:r>
          </a:p>
          <a:p>
            <a:pPr algn="just">
              <a:lnSpc>
                <a:spcPct val="200000"/>
              </a:lnSpc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состоянии покоя (2)   когда    (3) </a:t>
            </a:r>
          </a:p>
          <a:p>
            <a:pPr algn="just">
              <a:lnSpc>
                <a:spcPct val="200000"/>
              </a:lnSpc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всё дремлет и наслаждается </a:t>
            </a:r>
          </a:p>
          <a:p>
            <a:pPr algn="just">
              <a:lnSpc>
                <a:spcPct val="200000"/>
              </a:lnSpc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предрассветным отдыхом.</a:t>
            </a:r>
          </a:p>
        </p:txBody>
      </p:sp>
    </p:spTree>
    <p:extLst>
      <p:ext uri="{BB962C8B-B14F-4D97-AF65-F5344CB8AC3E}">
        <p14:creationId xmlns:p14="http://schemas.microsoft.com/office/powerpoint/2010/main" xmlns="" val="63088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E7365827-5A08-4BCA-B16E-3F19D10AD014}"/>
              </a:ext>
            </a:extLst>
          </p:cNvPr>
          <p:cNvSpPr/>
          <p:nvPr/>
        </p:nvSpPr>
        <p:spPr>
          <a:xfrm>
            <a:off x="7401912" y="3096059"/>
            <a:ext cx="1921079" cy="748717"/>
          </a:xfrm>
          <a:prstGeom prst="ellipse">
            <a:avLst/>
          </a:prstGeom>
          <a:noFill/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2290" y="396801"/>
            <a:ext cx="10341083" cy="6064397"/>
          </a:xfrm>
        </p:spPr>
        <p:txBody>
          <a:bodyPr>
            <a:normAutofit/>
          </a:bodyPr>
          <a:lstStyle/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Природа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находилась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еще в том (1) состоянии покоя (2)    когда    (3)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всё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дремлет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и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наслаждается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предрассветным отдыхом.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19250F2C-0CC7-4944-85EB-076B21D3BD50}"/>
              </a:ext>
            </a:extLst>
          </p:cNvPr>
          <p:cNvCxnSpPr>
            <a:cxnSpLocks/>
          </p:cNvCxnSpPr>
          <p:nvPr/>
        </p:nvCxnSpPr>
        <p:spPr>
          <a:xfrm>
            <a:off x="4325958" y="2670100"/>
            <a:ext cx="2647410" cy="0"/>
          </a:xfrm>
          <a:prstGeom prst="line">
            <a:avLst/>
          </a:prstGeom>
          <a:ln w="349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4BFAC40F-3351-4FD0-A1D1-44C3C8613008}"/>
              </a:ext>
            </a:extLst>
          </p:cNvPr>
          <p:cNvCxnSpPr>
            <a:cxnSpLocks/>
          </p:cNvCxnSpPr>
          <p:nvPr/>
        </p:nvCxnSpPr>
        <p:spPr>
          <a:xfrm>
            <a:off x="4325958" y="4778628"/>
            <a:ext cx="3356711" cy="0"/>
          </a:xfrm>
          <a:prstGeom prst="line">
            <a:avLst/>
          </a:prstGeom>
          <a:ln w="349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9D863E7B-2AE8-4B4B-90D0-E5A55160EA09}"/>
              </a:ext>
            </a:extLst>
          </p:cNvPr>
          <p:cNvCxnSpPr>
            <a:cxnSpLocks/>
          </p:cNvCxnSpPr>
          <p:nvPr/>
        </p:nvCxnSpPr>
        <p:spPr>
          <a:xfrm flipV="1">
            <a:off x="1755618" y="4778628"/>
            <a:ext cx="1927619" cy="1862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04849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E7365827-5A08-4BCA-B16E-3F19D10AD014}"/>
              </a:ext>
            </a:extLst>
          </p:cNvPr>
          <p:cNvSpPr/>
          <p:nvPr/>
        </p:nvSpPr>
        <p:spPr>
          <a:xfrm>
            <a:off x="7401912" y="3096059"/>
            <a:ext cx="1921079" cy="748717"/>
          </a:xfrm>
          <a:prstGeom prst="ellipse">
            <a:avLst/>
          </a:prstGeom>
          <a:noFill/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6969" y="482259"/>
            <a:ext cx="10231485" cy="6375741"/>
          </a:xfrm>
        </p:spPr>
        <p:txBody>
          <a:bodyPr>
            <a:normAutofit/>
          </a:bodyPr>
          <a:lstStyle/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ru-RU" sz="3500" b="1" u="sng" dirty="0">
                <a:solidFill>
                  <a:srgbClr val="FF0000"/>
                </a:solidFill>
              </a:rPr>
              <a:t>[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Природа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находилась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еще в том (1) состоянии покоя</a:t>
            </a:r>
            <a:r>
              <a:rPr lang="ru-RU" sz="3500" b="1" dirty="0">
                <a:solidFill>
                  <a:srgbClr val="FF0000"/>
                </a:solidFill>
              </a:rPr>
              <a:t>]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, (2)  </a:t>
            </a:r>
            <a:r>
              <a:rPr lang="ru-RU" sz="3500" b="1" dirty="0">
                <a:solidFill>
                  <a:srgbClr val="FF0000"/>
                </a:solidFill>
              </a:rPr>
              <a:t>( 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 когда    (3)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всё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дремлет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и </a:t>
            </a:r>
            <a:r>
              <a:rPr lang="ru-RU" sz="3500" b="1" u="sng" dirty="0">
                <a:solidFill>
                  <a:schemeClr val="accent1">
                    <a:lumMod val="50000"/>
                  </a:schemeClr>
                </a:solidFill>
              </a:rPr>
              <a:t>наслаждается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 предрассветным отдыхом</a:t>
            </a:r>
            <a:r>
              <a:rPr lang="ru-RU" sz="3500" b="1" dirty="0">
                <a:solidFill>
                  <a:srgbClr val="FF0000"/>
                </a:solidFill>
              </a:rPr>
              <a:t>)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.                                  </a:t>
            </a:r>
            <a:r>
              <a:rPr lang="ru-RU" sz="3500" b="1" dirty="0">
                <a:solidFill>
                  <a:schemeClr val="tx1"/>
                </a:solidFill>
              </a:rPr>
              <a:t>ОТВЕТ: 2</a:t>
            </a:r>
          </a:p>
          <a:p>
            <a:pPr algn="just">
              <a:lnSpc>
                <a:spcPct val="200000"/>
              </a:lnSpc>
            </a:pPr>
            <a:endParaRPr lang="ru-RU" sz="35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19250F2C-0CC7-4944-85EB-076B21D3BD50}"/>
              </a:ext>
            </a:extLst>
          </p:cNvPr>
          <p:cNvCxnSpPr>
            <a:cxnSpLocks/>
          </p:cNvCxnSpPr>
          <p:nvPr/>
        </p:nvCxnSpPr>
        <p:spPr>
          <a:xfrm>
            <a:off x="4266137" y="2687192"/>
            <a:ext cx="2647410" cy="0"/>
          </a:xfrm>
          <a:prstGeom prst="line">
            <a:avLst/>
          </a:prstGeom>
          <a:ln w="349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4BFAC40F-3351-4FD0-A1D1-44C3C8613008}"/>
              </a:ext>
            </a:extLst>
          </p:cNvPr>
          <p:cNvCxnSpPr>
            <a:cxnSpLocks/>
          </p:cNvCxnSpPr>
          <p:nvPr/>
        </p:nvCxnSpPr>
        <p:spPr>
          <a:xfrm>
            <a:off x="4137950" y="4857069"/>
            <a:ext cx="3356711" cy="0"/>
          </a:xfrm>
          <a:prstGeom prst="line">
            <a:avLst/>
          </a:prstGeom>
          <a:ln w="349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9D863E7B-2AE8-4B4B-90D0-E5A55160EA09}"/>
              </a:ext>
            </a:extLst>
          </p:cNvPr>
          <p:cNvCxnSpPr>
            <a:cxnSpLocks/>
          </p:cNvCxnSpPr>
          <p:nvPr/>
        </p:nvCxnSpPr>
        <p:spPr>
          <a:xfrm flipV="1">
            <a:off x="1635977" y="4838449"/>
            <a:ext cx="1927619" cy="1862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0455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9513F764-9CC7-49AE-9F60-0B1F35C4B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061" y="1617044"/>
            <a:ext cx="10562634" cy="3763477"/>
          </a:xfrm>
        </p:spPr>
        <p:txBody>
          <a:bodyPr>
            <a:normAutofit fontScale="92500"/>
          </a:bodyPr>
          <a:lstStyle/>
          <a:p>
            <a:pPr algn="l">
              <a:lnSpc>
                <a:spcPct val="200000"/>
              </a:lnSpc>
            </a:pPr>
            <a:r>
              <a:rPr lang="ru-RU" sz="4000" b="1" dirty="0">
                <a:solidFill>
                  <a:srgbClr val="C00000"/>
                </a:solidFill>
              </a:rPr>
              <a:t>(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Пока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наездники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о (1) чём-то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говорили</a:t>
            </a:r>
            <a:r>
              <a:rPr lang="ru-RU" sz="4000" b="1" dirty="0">
                <a:solidFill>
                  <a:srgbClr val="C00000"/>
                </a:solidFill>
              </a:rPr>
              <a:t>)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,(2) </a:t>
            </a:r>
            <a:r>
              <a:rPr lang="ru-RU" sz="4000" b="1" dirty="0">
                <a:solidFill>
                  <a:srgbClr val="C00000"/>
                </a:solidFill>
              </a:rPr>
              <a:t>[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лошади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u="sng" dirty="0">
                <a:solidFill>
                  <a:schemeClr val="accent1">
                    <a:lumMod val="50000"/>
                  </a:schemeClr>
                </a:solidFill>
              </a:rPr>
              <a:t>шли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(3) некоторое время рядом</a:t>
            </a:r>
            <a:r>
              <a:rPr lang="ru-RU" sz="4000" b="1" dirty="0">
                <a:solidFill>
                  <a:srgbClr val="C00000"/>
                </a:solidFill>
              </a:rPr>
              <a:t>]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ОТВЕТ: 2.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01523861-D59A-49D4-B337-53D1F89AEB78}"/>
              </a:ext>
            </a:extLst>
          </p:cNvPr>
          <p:cNvSpPr/>
          <p:nvPr/>
        </p:nvSpPr>
        <p:spPr>
          <a:xfrm>
            <a:off x="1905801" y="1971420"/>
            <a:ext cx="1357516" cy="79103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64B807A0-1380-4D27-838F-451B799E66E9}"/>
              </a:ext>
            </a:extLst>
          </p:cNvPr>
          <p:cNvCxnSpPr>
            <a:cxnSpLocks/>
          </p:cNvCxnSpPr>
          <p:nvPr/>
        </p:nvCxnSpPr>
        <p:spPr>
          <a:xfrm>
            <a:off x="9005625" y="2678561"/>
            <a:ext cx="2098308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68CAB3DB-A590-4DB0-9847-7DAF6B837BDC}"/>
              </a:ext>
            </a:extLst>
          </p:cNvPr>
          <p:cNvCxnSpPr>
            <a:cxnSpLocks/>
          </p:cNvCxnSpPr>
          <p:nvPr/>
        </p:nvCxnSpPr>
        <p:spPr>
          <a:xfrm>
            <a:off x="3895228" y="3791912"/>
            <a:ext cx="972152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7900332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229</TotalTime>
  <Words>334</Words>
  <Application>Microsoft Office PowerPoint</Application>
  <PresentationFormat>Произвольный</PresentationFormat>
  <Paragraphs>43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Алгоритм решения 19 задания ЕГЭ по русскому языку</vt:lpstr>
      <vt:lpstr>Знаки препинания  в СПП с одним или  несколькими придаточными </vt:lpstr>
      <vt:lpstr>19. Укажите цифру(-ы), на месте которой(-ых) должна(-ы) стоять запятая(-ые).</vt:lpstr>
      <vt:lpstr>   Алгоритм выполнения задания 19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Запятая НЕ ВСЕГДА ставится перед союзом, ведь союзу или союзному слову (который) могут предшествовать другие слова.</vt:lpstr>
      <vt:lpstr>   Если перед подчинительными союзами в СПП стоят усилительно-ограничительные слова (частицы, союзы или их сочетания, вводные слова) особенно, даже, в частности, в том числе, в особенности, а именно, а также, как раз, лишь, исключительно, только, то между союзами и этими словами запятая не ставится. </vt:lpstr>
      <vt:lpstr>   Особую трудность вызывает постановка запятых в СПП с составными союзами. </vt:lpstr>
      <vt:lpstr>   </vt:lpstr>
      <vt:lpstr>   При параллельном неоднородном и последовательном подчинениях придаточных запятой отделяется каждая часть.  [Процесс творчества характеризуется тем], (1) (что (2) творец своей работой и её результатами оказывает огромное влияние на тех), (3)(кто (4) находится рядом с ним).   (Когда наступит весна), (1) [ я услышу],(2) (как (3)запоют птицы).  </vt:lpstr>
      <vt:lpstr>   При параллельном однородном подчинении придаточные части отделяются друг от друга в соответствии с правилами постановки знаков препинания при однородных членах.   (Пока мы живы), (пока бьются наши сердца),  [давайте думать о прекрасном! ]  [Я знаю], (что скоро наступит весна) и  (вернутся домой перелетные птицы).</vt:lpstr>
      <vt:lpstr> Спасибо за внимание!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решения задания 19 ЕГЭ по русскому языку</dc:title>
  <dc:creator>Дом</dc:creator>
  <cp:lastModifiedBy>admin</cp:lastModifiedBy>
  <cp:revision>8</cp:revision>
  <dcterms:created xsi:type="dcterms:W3CDTF">2025-09-09T07:51:39Z</dcterms:created>
  <dcterms:modified xsi:type="dcterms:W3CDTF">2025-10-28T18:49:46Z</dcterms:modified>
</cp:coreProperties>
</file>