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66" r:id="rId9"/>
    <p:sldId id="268" r:id="rId10"/>
    <p:sldId id="267" r:id="rId11"/>
    <p:sldId id="259" r:id="rId12"/>
    <p:sldId id="269" r:id="rId13"/>
    <p:sldId id="271" r:id="rId14"/>
    <p:sldId id="270" r:id="rId15"/>
    <p:sldId id="260" r:id="rId16"/>
    <p:sldId id="272" r:id="rId17"/>
    <p:sldId id="273" r:id="rId18"/>
    <p:sldId id="274" r:id="rId19"/>
    <p:sldId id="275" r:id="rId20"/>
    <p:sldId id="276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7" d="100"/>
          <a:sy n="77" d="100"/>
        </p:scale>
        <p:origin x="68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972B7A-95A4-4F04-8228-9115D5ECAF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23017" y="1691989"/>
            <a:ext cx="8849193" cy="2387600"/>
          </a:xfrm>
        </p:spPr>
        <p:txBody>
          <a:bodyPr anchor="b"/>
          <a:lstStyle>
            <a:lvl1pPr algn="ctr">
              <a:defRPr sz="6000">
                <a:effectLst>
                  <a:glow rad="762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FEE9083-CAE9-4D6B-9238-E80E8DC20E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23017" y="4171664"/>
            <a:ext cx="8849193" cy="1655762"/>
          </a:xfrm>
        </p:spPr>
        <p:txBody>
          <a:bodyPr>
            <a:normAutofit/>
          </a:bodyPr>
          <a:lstStyle>
            <a:lvl1pPr marL="0" indent="0" algn="ctr">
              <a:buNone/>
              <a:defRPr sz="2800" b="1">
                <a:effectLst>
                  <a:glow rad="762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277F922-F81E-46AE-81F0-AF0848225A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D974D-7DF8-4839-9243-C0A308A50B59}" type="datetimeFigureOut">
              <a:rPr lang="ru-RU" smtClean="0"/>
              <a:t>10.12.2025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2A805D3-4A45-4013-925D-7775002D05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CBE6371-CC94-4BD0-B46C-70158A56A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D0E57-34B9-4BF9-A314-FED41F209B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17309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32C78D-1F96-472E-B084-680D7C8644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D99BA37-011F-433D-97C1-F882F11487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AA5B26F-6A7C-415E-8B9E-BE4F1A503F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D974D-7DF8-4839-9243-C0A308A50B59}" type="datetimeFigureOut">
              <a:rPr lang="ru-RU" smtClean="0"/>
              <a:t>10.12.2025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8FCCA81-954E-4518-83AB-415E8C5FE7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D99C13B-F163-4EC0-9CDC-4911A2F4C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D0E57-34B9-4BF9-A314-FED41F209B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6232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0B12F86-489E-4B99-BBA7-709EC7A633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52066AF-0C3F-494A-BC62-A2B019E00B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10C3F48-B2B9-40AC-885E-E0E90DEFE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D974D-7DF8-4839-9243-C0A308A50B59}" type="datetimeFigureOut">
              <a:rPr lang="ru-RU" smtClean="0"/>
              <a:t>10.12.2025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E0B00D1-F89C-4CAB-9DAE-2173F9527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C6C48D7-05DE-4E59-9824-83D6D6EC1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D0E57-34B9-4BF9-A314-FED41F209B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011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DC6DB7-B4A2-4C79-B6D0-A376F077CC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829A3E2-3CA5-4440-ADAB-6BB1670C5F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ED7CF75-079B-4357-BCE8-19EB011BE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D974D-7DF8-4839-9243-C0A308A50B59}" type="datetimeFigureOut">
              <a:rPr lang="ru-RU" smtClean="0"/>
              <a:t>10.12.2025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A7EAED-15CC-4E73-82C7-D056BB243F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B47C577-15DA-431A-A7F2-0301E7663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D0E57-34B9-4BF9-A314-FED41F209B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9013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AA0BCA-3BCC-44D1-988C-0CC5BC744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3260" y="1439915"/>
            <a:ext cx="9129010" cy="2852737"/>
          </a:xfrm>
        </p:spPr>
        <p:txBody>
          <a:bodyPr anchor="b"/>
          <a:lstStyle>
            <a:lvl1pPr algn="ctr">
              <a:defRPr sz="6000">
                <a:effectLst>
                  <a:glow rad="762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5A9AB1-E41D-4289-94F8-885520DD21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53260" y="4319640"/>
            <a:ext cx="9129010" cy="1500187"/>
          </a:xfrm>
        </p:spPr>
        <p:txBody>
          <a:bodyPr>
            <a:normAutofit/>
          </a:bodyPr>
          <a:lstStyle>
            <a:lvl1pPr marL="0" indent="0" algn="ctr">
              <a:buNone/>
              <a:defRPr sz="3200" b="1">
                <a:solidFill>
                  <a:schemeClr val="tx1"/>
                </a:solidFill>
                <a:effectLst>
                  <a:glow rad="889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A1667E-478A-4520-9049-4D498E342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D974D-7DF8-4839-9243-C0A308A50B59}" type="datetimeFigureOut">
              <a:rPr lang="ru-RU" smtClean="0"/>
              <a:t>10.12.2025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E651BB1-E556-4EBD-A26B-31BFC0416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6FE9E95-B379-4683-9920-F9A74AD94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D0E57-34B9-4BF9-A314-FED41F209B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1318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312955-2A93-47A2-8AB5-C70A66E62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2A31A91-EEAE-4FFA-A31A-FD2C9B6524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94E4DA3-74A6-4A34-90F9-B50352CCA9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2308DCD-AF93-44F1-93F7-A692380A1D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D974D-7DF8-4839-9243-C0A308A50B59}" type="datetimeFigureOut">
              <a:rPr lang="ru-RU" smtClean="0"/>
              <a:t>10.12.2025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F1D9426-A2F9-4E17-A524-EBA658AAF2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F8B5BC4-C6DB-420C-AFEB-3D96B94CA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D0E57-34B9-4BF9-A314-FED41F209B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9989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911481-FA2E-45A8-9A10-521FA10A6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5A4FC4A-33F8-4874-9BA3-3B2D973FE3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14AA5B5-A72E-4F38-B723-22E57D68B8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DE11E23-A07E-4819-B21E-6020E6EC22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79447E7-1E7A-4FF3-83F3-271367703F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B811426-9AF0-4BCA-A7AC-54800E5303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D974D-7DF8-4839-9243-C0A308A50B59}" type="datetimeFigureOut">
              <a:rPr lang="ru-RU" smtClean="0"/>
              <a:t>10.12.2025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BC95BB8-BAF3-4B34-9C20-6D5A2C02F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A1B8C82-F705-44A5-AAF0-459239112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D0E57-34B9-4BF9-A314-FED41F209B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410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1B9A2B-8F5D-41BD-8143-A21E2FC8C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257691B-2C0A-4E47-AFA8-C2C1DFE75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D974D-7DF8-4839-9243-C0A308A50B59}" type="datetimeFigureOut">
              <a:rPr lang="ru-RU" smtClean="0"/>
              <a:t>10.12.2025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368875B-7303-499B-932D-D128C8A72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AE71F3A-8F6B-4B22-9387-1E4B99320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D0E57-34B9-4BF9-A314-FED41F209B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0608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7AA7161-B4AE-4831-9820-7C03227196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D974D-7DF8-4839-9243-C0A308A50B59}" type="datetimeFigureOut">
              <a:rPr lang="ru-RU" smtClean="0"/>
              <a:t>10.12.2025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8FDEB9B-8540-436C-9D63-6F75B37CE6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88CE0D9-E40C-4DA9-AB04-94E030F2A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D0E57-34B9-4BF9-A314-FED41F209B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4663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DF7EDF-9070-430E-8720-EAF1525E4B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A87D074-CB16-4FD5-BA27-A07D70BB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A476D8F-80FA-4F30-9CC5-61CA46E6B0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571DC51-EAFF-4CBD-A5A3-9064E46A6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D974D-7DF8-4839-9243-C0A308A50B59}" type="datetimeFigureOut">
              <a:rPr lang="ru-RU" smtClean="0"/>
              <a:t>10.12.2025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E23C4FB-F926-4EA9-B2F1-D3298EEEB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E1B8B36-7FCC-469C-A5E3-3B5E34899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D0E57-34B9-4BF9-A314-FED41F209B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5248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CEC386-0E37-44E5-81D5-ACE5EF0B1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0E38FCE-69CB-4CFB-B46A-1E99AD04B3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0A0F6F5-7F27-4522-8296-92AFC24CD8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AB7C6AC-ECE2-43D2-A028-08E6FDE87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D974D-7DF8-4839-9243-C0A308A50B59}" type="datetimeFigureOut">
              <a:rPr lang="ru-RU" smtClean="0"/>
              <a:t>10.12.2025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8667B69-81DF-45AD-9E61-A7EFE61F0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65D9F85-88A3-4517-A402-FA1A3AA19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D0E57-34B9-4BF9-A314-FED41F209B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5968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4391ED-BB02-4216-A4BD-1B83F49DB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flood" dir="t"/>
            </a:scene3d>
            <a:sp3d extrusionH="57150" contourW="12700" prstMaterial="softEdge">
              <a:bevelT w="38100" h="38100"/>
              <a:contourClr>
                <a:srgbClr val="767300"/>
              </a:contourClr>
            </a:sp3d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326E368-DB61-4927-B7ED-5DFFA42B4C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D69D444-6F0B-467B-9990-4FAA4F0261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9D974D-7DF8-4839-9243-C0A308A50B59}" type="datetimeFigureOut">
              <a:rPr lang="ru-RU" smtClean="0"/>
              <a:t>10.12.2025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5F6B70-F019-49AA-942F-3A3137486C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5DFABEA-AF66-403C-ABA4-8D01BD30A1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D0E57-34B9-4BF9-A314-FED41F209B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6618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8A2100"/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E94214-1276-4479-BDBC-1CE02BDF5D4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4400" dirty="0"/>
              <a:t>Специфика подготовки учащихся к заданиям </a:t>
            </a: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>по </a:t>
            </a:r>
            <a:r>
              <a:rPr lang="ru-RU" sz="4400" dirty="0"/>
              <a:t>лексикологии</a:t>
            </a:r>
            <a:endParaRPr lang="ru-RU" sz="44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6F31316-89FD-4230-9B5F-B5123D491E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73874" y="4985358"/>
            <a:ext cx="6398336" cy="842067"/>
          </a:xfrm>
        </p:spPr>
        <p:txBody>
          <a:bodyPr>
            <a:normAutofit lnSpcReduction="10000"/>
          </a:bodyPr>
          <a:lstStyle/>
          <a:p>
            <a:r>
              <a:rPr lang="ru-RU" sz="2400" dirty="0" smtClean="0"/>
              <a:t>А.С. </a:t>
            </a:r>
            <a:r>
              <a:rPr lang="ru-RU" sz="2400" dirty="0" err="1" smtClean="0"/>
              <a:t>Бурдина</a:t>
            </a:r>
            <a:r>
              <a:rPr lang="ru-RU" sz="2400" dirty="0" smtClean="0"/>
              <a:t>, </a:t>
            </a:r>
            <a:r>
              <a:rPr lang="ru-RU" sz="2400" dirty="0"/>
              <a:t>зав. отделом русской </a:t>
            </a:r>
            <a:r>
              <a:rPr lang="ru-RU" sz="2400" dirty="0" smtClean="0"/>
              <a:t>филологии</a:t>
            </a:r>
          </a:p>
          <a:p>
            <a:r>
              <a:rPr lang="ru-RU" sz="2400" dirty="0" smtClean="0"/>
              <a:t> </a:t>
            </a:r>
            <a:r>
              <a:rPr lang="ru-RU" sz="2400" dirty="0"/>
              <a:t>ГБОУ ДПО РК КРИППО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4869" y="345572"/>
            <a:ext cx="1767993" cy="145707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9446" y="448755"/>
            <a:ext cx="5046179" cy="1140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6287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663879"/>
            <a:ext cx="10515600" cy="5513084"/>
          </a:xfrm>
        </p:spPr>
        <p:txBody>
          <a:bodyPr/>
          <a:lstStyle/>
          <a:p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7862" y="562524"/>
            <a:ext cx="9607463" cy="5938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329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89764" y="638827"/>
            <a:ext cx="10546915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+mj-lt"/>
              <a:buAutoNum type="arabicPeriod" startAt="2"/>
            </a:pPr>
            <a:r>
              <a:rPr lang="ru-RU" sz="2800" b="1" dirty="0">
                <a:latin typeface="YS Geo"/>
              </a:rPr>
              <a:t>Учебные пособия</a:t>
            </a:r>
            <a:r>
              <a:rPr lang="ru-RU" sz="2800" dirty="0">
                <a:latin typeface="YS Geo"/>
              </a:rPr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800" dirty="0" err="1">
                <a:latin typeface="YS Geo"/>
              </a:rPr>
              <a:t>Шанский</a:t>
            </a:r>
            <a:r>
              <a:rPr lang="ru-RU" sz="2800" dirty="0">
                <a:latin typeface="YS Geo"/>
              </a:rPr>
              <a:t> Н. М. </a:t>
            </a:r>
            <a:r>
              <a:rPr lang="ru-RU" sz="2800" i="1" dirty="0">
                <a:latin typeface="YS Geo"/>
              </a:rPr>
              <a:t>Лексикология современного русского языка</a:t>
            </a:r>
            <a:r>
              <a:rPr lang="ru-RU" sz="2800" dirty="0">
                <a:latin typeface="YS Geo"/>
              </a:rPr>
              <a:t>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800" dirty="0">
                <a:latin typeface="YS Geo"/>
              </a:rPr>
              <a:t>Виноградов В. В. </a:t>
            </a:r>
            <a:r>
              <a:rPr lang="ru-RU" sz="2800" i="1" dirty="0">
                <a:latin typeface="YS Geo"/>
              </a:rPr>
              <a:t>Лексикология и лексикография: избранные труды</a:t>
            </a:r>
            <a:r>
              <a:rPr lang="ru-RU" sz="2800" dirty="0">
                <a:latin typeface="YS Geo"/>
              </a:rPr>
              <a:t>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800" dirty="0">
                <a:latin typeface="YS Geo"/>
              </a:rPr>
              <a:t>Розенталь Д. Э., Голуб И. Б. </a:t>
            </a:r>
            <a:r>
              <a:rPr lang="ru-RU" sz="2800" i="1" dirty="0">
                <a:latin typeface="YS Geo"/>
              </a:rPr>
              <a:t>Современный русский язык</a:t>
            </a:r>
            <a:r>
              <a:rPr lang="ru-RU" sz="2800" dirty="0">
                <a:latin typeface="YS Geo"/>
              </a:rPr>
              <a:t>.</a:t>
            </a:r>
          </a:p>
          <a:p>
            <a:pPr>
              <a:buFont typeface="+mj-lt"/>
              <a:buAutoNum type="arabicPeriod" startAt="3"/>
            </a:pPr>
            <a:r>
              <a:rPr lang="ru-RU" sz="2800" b="1" dirty="0">
                <a:latin typeface="YS Geo"/>
              </a:rPr>
              <a:t>Онлайн‑ресурсы</a:t>
            </a:r>
            <a:r>
              <a:rPr lang="ru-RU" sz="2800" dirty="0">
                <a:latin typeface="YS Geo"/>
              </a:rPr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800" dirty="0">
                <a:latin typeface="YS Geo"/>
              </a:rPr>
              <a:t>Национальный корпус русского языка (ruscorpora.ru) — для анализа употребления слов в текстах;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800" dirty="0">
                <a:latin typeface="YS Geo"/>
              </a:rPr>
              <a:t>Этимологический словарь Фасмера (на сайте etymolog.ruslang.ru);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800" dirty="0">
                <a:latin typeface="YS Geo"/>
              </a:rPr>
              <a:t>Портал «</a:t>
            </a:r>
            <a:r>
              <a:rPr lang="ru-RU" sz="2800" dirty="0" err="1">
                <a:latin typeface="YS Geo"/>
              </a:rPr>
              <a:t>Грамота.ру</a:t>
            </a:r>
            <a:r>
              <a:rPr lang="ru-RU" sz="2800" dirty="0">
                <a:latin typeface="YS Geo"/>
              </a:rPr>
              <a:t>» (gramota.ru) — справочные материалы и тесты.</a:t>
            </a:r>
            <a:endParaRPr lang="ru-RU" sz="2800" b="0" i="0" dirty="0">
              <a:effectLst/>
              <a:latin typeface="YS Geo"/>
            </a:endParaRPr>
          </a:p>
        </p:txBody>
      </p:sp>
    </p:spTree>
    <p:extLst>
      <p:ext uri="{BB962C8B-B14F-4D97-AF65-F5344CB8AC3E}">
        <p14:creationId xmlns:p14="http://schemas.microsoft.com/office/powerpoint/2010/main" val="922643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Советы по подготовке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873636" cy="4351338"/>
          </a:xfrm>
        </p:spPr>
        <p:txBody>
          <a:bodyPr>
            <a:normAutofit fontScale="92500" lnSpcReduction="10000"/>
          </a:bodyPr>
          <a:lstStyle/>
          <a:p>
            <a:pPr>
              <a:buFont typeface="+mj-lt"/>
              <a:buAutoNum type="arabicPeriod"/>
            </a:pPr>
            <a:r>
              <a:rPr lang="ru-RU" b="1" dirty="0">
                <a:latin typeface="YS Geo"/>
              </a:rPr>
              <a:t>Систематизируйте знания</a:t>
            </a:r>
            <a:r>
              <a:rPr lang="ru-RU" dirty="0">
                <a:latin typeface="YS Geo"/>
              </a:rPr>
              <a:t>: составляйте таблицы по темам (например, «Признаки заимствованных слов», «Типы фразеологизмов»).</a:t>
            </a:r>
          </a:p>
          <a:p>
            <a:pPr>
              <a:buFont typeface="+mj-lt"/>
              <a:buAutoNum type="arabicPeriod"/>
            </a:pPr>
            <a:r>
              <a:rPr lang="ru-RU" b="1" dirty="0">
                <a:latin typeface="YS Geo"/>
              </a:rPr>
              <a:t>Анализируйте тексты</a:t>
            </a:r>
            <a:r>
              <a:rPr lang="ru-RU" dirty="0">
                <a:latin typeface="YS Geo"/>
              </a:rPr>
              <a:t>: выделяйте в художественных произведениях многозначные слова, синонимы, фразеологизмы.</a:t>
            </a:r>
          </a:p>
          <a:p>
            <a:pPr>
              <a:buFont typeface="+mj-lt"/>
              <a:buAutoNum type="arabicPeriod"/>
            </a:pPr>
            <a:r>
              <a:rPr lang="ru-RU" b="1" dirty="0">
                <a:latin typeface="YS Geo"/>
              </a:rPr>
              <a:t>Решайте олимпиадные задания прошлых лет</a:t>
            </a:r>
            <a:r>
              <a:rPr lang="ru-RU" dirty="0">
                <a:latin typeface="YS Geo"/>
              </a:rPr>
              <a:t> (доступны на сайтах olimpiada.ru, postnauka.ru).</a:t>
            </a:r>
          </a:p>
          <a:p>
            <a:pPr>
              <a:buFont typeface="+mj-lt"/>
              <a:buAutoNum type="arabicPeriod"/>
            </a:pPr>
            <a:r>
              <a:rPr lang="ru-RU" b="1" dirty="0">
                <a:latin typeface="YS Geo"/>
              </a:rPr>
              <a:t>Ведите словарь трудных случаев</a:t>
            </a:r>
            <a:r>
              <a:rPr lang="ru-RU" dirty="0">
                <a:latin typeface="YS Geo"/>
              </a:rPr>
              <a:t>: записывайте слова с неочевидной этимологией, редкие фразеологизмы, паронимы.</a:t>
            </a:r>
          </a:p>
          <a:p>
            <a:pPr>
              <a:buFont typeface="+mj-lt"/>
              <a:buAutoNum type="arabicPeriod"/>
            </a:pPr>
            <a:r>
              <a:rPr lang="ru-RU" b="1" dirty="0">
                <a:latin typeface="YS Geo"/>
              </a:rPr>
              <a:t>Практикуйтесь в стилистическом редактировании</a:t>
            </a:r>
            <a:r>
              <a:rPr lang="ru-RU" dirty="0">
                <a:latin typeface="YS Geo"/>
              </a:rPr>
              <a:t>: исправляйте речевые ошибки в предложенных текстах.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9288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Примеры заданий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52812"/>
            <a:ext cx="10515600" cy="5035462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 </a:t>
            </a:r>
            <a:r>
              <a:rPr lang="ru-RU" dirty="0"/>
              <a:t>Это языковое явление связано с системными </a:t>
            </a:r>
            <a:r>
              <a:rPr lang="ru-RU" dirty="0" smtClean="0"/>
              <a:t>отношениями в </a:t>
            </a:r>
            <a:r>
              <a:rPr lang="ru-RU" dirty="0"/>
              <a:t>лексике. Яркими примерами служат такие слова, как </a:t>
            </a:r>
            <a:r>
              <a:rPr lang="ru-RU" b="1" dirty="0" smtClean="0"/>
              <a:t>бесценный, просмотреть</a:t>
            </a:r>
            <a:r>
              <a:rPr lang="ru-RU" dirty="0"/>
              <a:t>. Назовите это языковое явление. Приведите примеры таких слов, сформулировав их значение для того, чтобы раскрыть суть явления (не более трех).</a:t>
            </a:r>
          </a:p>
          <a:p>
            <a:r>
              <a:rPr lang="ru-RU" dirty="0"/>
              <a:t>Модель ответа:</a:t>
            </a:r>
          </a:p>
          <a:p>
            <a:r>
              <a:rPr lang="ru-RU" dirty="0"/>
              <a:t>Явление носит название </a:t>
            </a:r>
            <a:r>
              <a:rPr lang="ru-RU" i="1" dirty="0" err="1"/>
              <a:t>энантиосемия</a:t>
            </a:r>
            <a:r>
              <a:rPr lang="ru-RU" dirty="0"/>
              <a:t>, или внутрисловная антонимия. Суть её сводится к тому, что одно и то же слово </a:t>
            </a:r>
            <a:r>
              <a:rPr lang="ru-RU" dirty="0" smtClean="0"/>
              <a:t>может выражать </a:t>
            </a:r>
            <a:r>
              <a:rPr lang="ru-RU" dirty="0"/>
              <a:t>противоположные лексические значения. </a:t>
            </a:r>
            <a:r>
              <a:rPr lang="ru-RU" dirty="0" smtClean="0"/>
              <a:t>Примеры </a:t>
            </a:r>
            <a:r>
              <a:rPr lang="ru-RU" dirty="0" err="1" smtClean="0"/>
              <a:t>энантиосемии</a:t>
            </a:r>
            <a:r>
              <a:rPr lang="ru-RU" dirty="0"/>
              <a:t>: прослушать ‘пропустить информацию, не </a:t>
            </a:r>
            <a:r>
              <a:rPr lang="ru-RU" dirty="0" smtClean="0"/>
              <a:t>извлечь ничего </a:t>
            </a:r>
            <a:r>
              <a:rPr lang="ru-RU" dirty="0"/>
              <a:t>полезного’ (прослушать нотации) и ‘слушать на протяжении какого-то времени’ (прослушать курс лекций); </a:t>
            </a:r>
            <a:endParaRPr lang="ru-RU" dirty="0" smtClean="0"/>
          </a:p>
          <a:p>
            <a:r>
              <a:rPr lang="ru-RU" dirty="0" smtClean="0"/>
              <a:t>вывести </a:t>
            </a:r>
            <a:r>
              <a:rPr lang="ru-RU" dirty="0"/>
              <a:t>‘уничтожить’ (вывести тараканов) и ‘создать’ (вывести новый </a:t>
            </a:r>
            <a:r>
              <a:rPr lang="ru-RU" dirty="0" smtClean="0"/>
              <a:t>сорт томатов</a:t>
            </a:r>
            <a:r>
              <a:rPr lang="ru-RU" dirty="0"/>
              <a:t>), </a:t>
            </a:r>
            <a:endParaRPr lang="ru-RU" dirty="0" smtClean="0"/>
          </a:p>
          <a:p>
            <a:r>
              <a:rPr lang="ru-RU" dirty="0" smtClean="0"/>
              <a:t>занять </a:t>
            </a:r>
            <a:r>
              <a:rPr lang="ru-RU" dirty="0"/>
              <a:t>‘взять в долг’ и ‘одолжить у кого-то’.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3776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5885" y="350729"/>
            <a:ext cx="11649205" cy="582623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200" dirty="0"/>
              <a:t>В шутливой эпиграмме А.С. Пушкина, посвящённой одному из лицейских друзей, есть слово </a:t>
            </a:r>
            <a:r>
              <a:rPr lang="ru-RU" sz="2200" i="1" dirty="0" err="1"/>
              <a:t>кюхельбекерно</a:t>
            </a:r>
            <a:r>
              <a:rPr lang="ru-RU" sz="2200" dirty="0"/>
              <a:t>: </a:t>
            </a:r>
            <a:endParaRPr lang="ru-RU" sz="2200" dirty="0" smtClean="0"/>
          </a:p>
          <a:p>
            <a:pPr>
              <a:lnSpc>
                <a:spcPct val="100000"/>
              </a:lnSpc>
            </a:pPr>
            <a:r>
              <a:rPr lang="ru-RU" sz="2200" dirty="0" smtClean="0"/>
              <a:t>За </a:t>
            </a:r>
            <a:r>
              <a:rPr lang="ru-RU" sz="2200" dirty="0"/>
              <a:t>ужином объелся я, </a:t>
            </a:r>
            <a:endParaRPr lang="ru-RU" sz="2200" dirty="0" smtClean="0"/>
          </a:p>
          <a:p>
            <a:pPr>
              <a:lnSpc>
                <a:spcPct val="100000"/>
              </a:lnSpc>
            </a:pPr>
            <a:r>
              <a:rPr lang="ru-RU" sz="2200" dirty="0" smtClean="0"/>
              <a:t>Да </a:t>
            </a:r>
            <a:r>
              <a:rPr lang="ru-RU" sz="2200" dirty="0"/>
              <a:t>Яков дверь закрыл оплошно. </a:t>
            </a:r>
            <a:endParaRPr lang="ru-RU" sz="2200" dirty="0" smtClean="0"/>
          </a:p>
          <a:p>
            <a:pPr>
              <a:lnSpc>
                <a:spcPct val="100000"/>
              </a:lnSpc>
            </a:pPr>
            <a:r>
              <a:rPr lang="ru-RU" sz="2200" dirty="0" smtClean="0"/>
              <a:t>Так </a:t>
            </a:r>
            <a:r>
              <a:rPr lang="ru-RU" sz="2200" dirty="0"/>
              <a:t>было мне, мои друзья, </a:t>
            </a:r>
            <a:endParaRPr lang="ru-RU" sz="2200" dirty="0" smtClean="0"/>
          </a:p>
          <a:p>
            <a:pPr>
              <a:lnSpc>
                <a:spcPct val="100000"/>
              </a:lnSpc>
            </a:pPr>
            <a:r>
              <a:rPr lang="ru-RU" sz="2200" dirty="0" smtClean="0"/>
              <a:t>И </a:t>
            </a:r>
            <a:r>
              <a:rPr lang="ru-RU" sz="2200" dirty="0" err="1"/>
              <a:t>кюхельбекерно</a:t>
            </a:r>
            <a:r>
              <a:rPr lang="ru-RU" sz="2200" dirty="0"/>
              <a:t>, и тошно. </a:t>
            </a:r>
            <a:endParaRPr lang="ru-RU" sz="2200" dirty="0" smtClean="0"/>
          </a:p>
          <a:p>
            <a:pPr marL="0" indent="0">
              <a:lnSpc>
                <a:spcPct val="100000"/>
              </a:lnSpc>
              <a:buNone/>
            </a:pPr>
            <a:r>
              <a:rPr lang="ru-RU" sz="2200" dirty="0" smtClean="0"/>
              <a:t> </a:t>
            </a:r>
            <a:r>
              <a:rPr lang="ru-RU" sz="2200" dirty="0"/>
              <a:t>Какое правило нарушено при образовании этого слова? Что оно обозначает? Каким термином называются слова такого типа? </a:t>
            </a:r>
            <a:endParaRPr lang="ru-RU" sz="2200" dirty="0" smtClean="0"/>
          </a:p>
          <a:p>
            <a:pPr marL="0" indent="0">
              <a:lnSpc>
                <a:spcPct val="100000"/>
              </a:lnSpc>
              <a:buNone/>
            </a:pPr>
            <a:r>
              <a:rPr lang="ru-RU" sz="2200" dirty="0" smtClean="0"/>
              <a:t>Модель </a:t>
            </a:r>
            <a:r>
              <a:rPr lang="ru-RU" sz="2200" dirty="0"/>
              <a:t>ответа: Это слово категории состояния на -о, которое образуется от соответствующих прилагательных или причастий. Прилагательного «</a:t>
            </a:r>
            <a:r>
              <a:rPr lang="ru-RU" sz="2200" dirty="0" err="1"/>
              <a:t>кюхельбекерный</a:t>
            </a:r>
            <a:r>
              <a:rPr lang="ru-RU" sz="2200" dirty="0"/>
              <a:t>» в русском языке нет, поэтому слово образовано с нарушением правил от существительного (имени собственного) Кюхельбекер. Слово </a:t>
            </a:r>
            <a:r>
              <a:rPr lang="ru-RU" sz="2200" dirty="0" err="1"/>
              <a:t>кюхельбекерно</a:t>
            </a:r>
            <a:r>
              <a:rPr lang="ru-RU" sz="2200" dirty="0"/>
              <a:t> в эпиграмме имеет значение ‘тоскливо, грустно’, что соответствует действительности, так как лицейский приятель А. Пушкина Вильгельм Кюхельбекер был человеком невесёлым. Слова, подобные анализируемому, называют </a:t>
            </a:r>
            <a:r>
              <a:rPr lang="ru-RU" sz="2200" i="1" dirty="0"/>
              <a:t>окказионализмами или авторскими </a:t>
            </a:r>
            <a:r>
              <a:rPr lang="ru-RU" sz="2200" i="1" dirty="0" smtClean="0"/>
              <a:t>неологизмами</a:t>
            </a:r>
            <a:r>
              <a:rPr lang="ru-RU" sz="2200" dirty="0" smtClean="0"/>
              <a:t>. 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3924581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5781" y="300624"/>
            <a:ext cx="11323528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sz="2400" dirty="0"/>
              <a:t>Многим поклонникам Владимира Высоцкого был известен его каламбур: </a:t>
            </a:r>
            <a:r>
              <a:rPr lang="ru-RU" sz="2400" i="1" dirty="0"/>
              <a:t>«Я хорошо усвоил чувство локтя, который мне совали под ребро»</a:t>
            </a:r>
            <a:r>
              <a:rPr lang="ru-RU" sz="2400" dirty="0"/>
              <a:t>. Какая языковая единица становится стержнем этого каламбура? Какое переосмысление она получает в данном тексте, какие приметы времени/эпохи через неё обличает В. Высоцкий? Модель ответа: </a:t>
            </a:r>
            <a:endParaRPr lang="ru-RU" sz="2400" dirty="0" smtClean="0"/>
          </a:p>
          <a:p>
            <a:r>
              <a:rPr lang="ru-RU" sz="2400" dirty="0" smtClean="0"/>
              <a:t>Стержнем </a:t>
            </a:r>
            <a:r>
              <a:rPr lang="ru-RU" sz="2400" dirty="0"/>
              <a:t>каламбура является фразеологизм, который в данном контексте подвергается </a:t>
            </a:r>
            <a:r>
              <a:rPr lang="ru-RU" sz="2400" i="1" dirty="0" err="1"/>
              <a:t>десемантизации</a:t>
            </a:r>
            <a:r>
              <a:rPr lang="ru-RU" sz="2400" i="1" dirty="0"/>
              <a:t>.</a:t>
            </a:r>
            <a:r>
              <a:rPr lang="ru-RU" sz="2400" dirty="0"/>
              <a:t> Фразеологизм – это устойчивое выражение, которое представляет собой употребление слов в переносном смысле. В данном же контексте слова актуализируют своё прямое значение, что делает фразу ещё более острой и отсылает к той эпохе, в которой жил и творил В. Высоцкий. Чувство локтя – устойчивое сочетание, актуализированное в эпоху СССР, пришедшее из армейского языка (на параде строй получается ровным, если солдаты идут локоть к локтю). Этот фразеологизм употребляется при характеристике совместной коллективной работы и дружбы с базовой позитивной оценкой. В приведённом же контексте фразеологизм приобретает </a:t>
            </a:r>
            <a:r>
              <a:rPr lang="ru-RU" sz="2400" i="1" dirty="0"/>
              <a:t>негативную коннотацию</a:t>
            </a:r>
            <a:r>
              <a:rPr lang="ru-RU" sz="2400" dirty="0"/>
              <a:t>: посредством </a:t>
            </a:r>
            <a:r>
              <a:rPr lang="ru-RU" sz="2400" dirty="0" err="1"/>
              <a:t>десемантизации</a:t>
            </a:r>
            <a:r>
              <a:rPr lang="ru-RU" sz="2400" dirty="0"/>
              <a:t> В. Высоцкий обличает абсолютизацию коллективизма, неискренней дружбы, иллюзию безусловной порядочности в трудовом коллективе на благо общества</a:t>
            </a:r>
          </a:p>
        </p:txBody>
      </p:sp>
    </p:spTree>
    <p:extLst>
      <p:ext uri="{BB962C8B-B14F-4D97-AF65-F5344CB8AC3E}">
        <p14:creationId xmlns:p14="http://schemas.microsoft.com/office/powerpoint/2010/main" val="1239461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14400" y="363256"/>
            <a:ext cx="10822488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0000"/>
                </a:solidFill>
                <a:latin typeface="TimesNewRomanPS-BoldMT"/>
              </a:rPr>
              <a:t>РЭ 23\24    ВОПРОС </a:t>
            </a:r>
            <a:r>
              <a:rPr lang="ru-RU" sz="2000" b="1" dirty="0">
                <a:solidFill>
                  <a:srgbClr val="000000"/>
                </a:solidFill>
                <a:latin typeface="TimesNewRomanPS-BoldMT"/>
              </a:rPr>
              <a:t>№ 3</a:t>
            </a:r>
          </a:p>
          <a:p>
            <a:r>
              <a:rPr lang="ru-RU" sz="2000" dirty="0">
                <a:solidFill>
                  <a:srgbClr val="000000"/>
                </a:solidFill>
                <a:latin typeface="TimesNewRomanPSMT"/>
              </a:rPr>
              <a:t>Прочитайте два фрагмента смоленского диалектного текста, изданного в конце XIX века с попыткой отразить на письме особенности звучащей речи, и ответьте на вопросы.</a:t>
            </a:r>
          </a:p>
          <a:p>
            <a:r>
              <a:rPr lang="ru-RU" sz="2000" b="1" dirty="0">
                <a:solidFill>
                  <a:srgbClr val="000000"/>
                </a:solidFill>
                <a:latin typeface="TimesNewRomanPS-BoldMT"/>
              </a:rPr>
              <a:t>Фрагмент 1</a:t>
            </a:r>
          </a:p>
          <a:p>
            <a:r>
              <a:rPr lang="ru-RU" sz="2000" dirty="0">
                <a:solidFill>
                  <a:srgbClr val="000000"/>
                </a:solidFill>
                <a:latin typeface="TimesNewRomanPSMT"/>
              </a:rPr>
              <a:t>Арина </a:t>
            </a:r>
            <a:r>
              <a:rPr lang="ru-RU" sz="2000" dirty="0" err="1">
                <a:solidFill>
                  <a:srgbClr val="000000"/>
                </a:solidFill>
                <a:latin typeface="TimesNewRomanPSMT"/>
              </a:rPr>
              <a:t>панисла</a:t>
            </a:r>
            <a:r>
              <a:rPr lang="ru-RU" sz="2000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NewRomanPSMT"/>
              </a:rPr>
              <a:t>работникамъ</a:t>
            </a:r>
            <a:r>
              <a:rPr lang="ru-RU" sz="2000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NewRomanPSMT"/>
              </a:rPr>
              <a:t>ѣсь</a:t>
            </a:r>
            <a:r>
              <a:rPr lang="ru-RU" sz="2000" dirty="0">
                <a:solidFill>
                  <a:srgbClr val="000000"/>
                </a:solidFill>
                <a:latin typeface="TimesNewRomanPSMT"/>
              </a:rPr>
              <a:t>; </a:t>
            </a:r>
            <a:r>
              <a:rPr lang="ru-RU" sz="2000" dirty="0" err="1">
                <a:solidFill>
                  <a:srgbClr val="000000"/>
                </a:solidFill>
                <a:latin typeface="TimesNewRomanPSMT"/>
              </a:rPr>
              <a:t>сустричаитца</a:t>
            </a:r>
            <a:r>
              <a:rPr lang="ru-RU" sz="2000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NewRomanPSMT"/>
              </a:rPr>
              <a:t>зъ</a:t>
            </a:r>
            <a:r>
              <a:rPr lang="ru-RU" sz="2000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NewRomanPSMT"/>
              </a:rPr>
              <a:t>ёю</a:t>
            </a:r>
            <a:r>
              <a:rPr lang="ru-RU" sz="2000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NewRomanPSMT"/>
              </a:rPr>
              <a:t>сивенькій</a:t>
            </a:r>
            <a:r>
              <a:rPr lang="ru-RU" sz="2000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NewRomanPSMT"/>
              </a:rPr>
              <a:t>старичекъ</a:t>
            </a:r>
            <a:r>
              <a:rPr lang="ru-RU" sz="2000" dirty="0" smtClean="0">
                <a:solidFill>
                  <a:srgbClr val="000000"/>
                </a:solidFill>
                <a:latin typeface="TimesNewRomanPSMT"/>
              </a:rPr>
              <a:t>.</a:t>
            </a:r>
          </a:p>
          <a:p>
            <a:r>
              <a:rPr lang="ru-RU" sz="2000" dirty="0" smtClean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TimesNewRomanPSMT"/>
              </a:rPr>
              <a:t>— </a:t>
            </a:r>
            <a:r>
              <a:rPr lang="ru-RU" sz="2000" dirty="0" err="1">
                <a:solidFill>
                  <a:srgbClr val="000000"/>
                </a:solidFill>
                <a:latin typeface="TimesNewRomanPSMT"/>
              </a:rPr>
              <a:t>Здрастуй</a:t>
            </a:r>
            <a:r>
              <a:rPr lang="ru-RU" sz="2000" dirty="0">
                <a:solidFill>
                  <a:srgbClr val="000000"/>
                </a:solidFill>
                <a:latin typeface="TimesNewRomanPSMT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TimesNewRomanPSMT"/>
              </a:rPr>
              <a:t>дѣтычка</a:t>
            </a:r>
            <a:r>
              <a:rPr lang="ru-RU" sz="2000" dirty="0">
                <a:solidFill>
                  <a:srgbClr val="000000"/>
                </a:solidFill>
                <a:latin typeface="TimesNewRomanPSMT"/>
              </a:rPr>
              <a:t>! </a:t>
            </a:r>
            <a:r>
              <a:rPr lang="ru-RU" sz="2000" dirty="0" err="1">
                <a:solidFill>
                  <a:srgbClr val="000000"/>
                </a:solidFill>
                <a:latin typeface="TimesNewRomanPSMT"/>
              </a:rPr>
              <a:t>кудажъ</a:t>
            </a:r>
            <a:r>
              <a:rPr lang="ru-RU" sz="2000" dirty="0">
                <a:solidFill>
                  <a:srgbClr val="000000"/>
                </a:solidFill>
                <a:latin typeface="TimesNewRomanPSMT"/>
              </a:rPr>
              <a:t> ты </a:t>
            </a:r>
            <a:r>
              <a:rPr lang="ru-RU" sz="2000" dirty="0" err="1">
                <a:solidFill>
                  <a:srgbClr val="000000"/>
                </a:solidFill>
                <a:latin typeface="TimesNewRomanPSMT"/>
              </a:rPr>
              <a:t>ета</a:t>
            </a:r>
            <a:r>
              <a:rPr lang="ru-RU" sz="2000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NewRomanPSMT"/>
              </a:rPr>
              <a:t>идешъ</a:t>
            </a:r>
            <a:r>
              <a:rPr lang="ru-RU" sz="2000" dirty="0">
                <a:solidFill>
                  <a:srgbClr val="000000"/>
                </a:solidFill>
                <a:latin typeface="TimesNewRomanPSMT"/>
              </a:rPr>
              <a:t>? </a:t>
            </a:r>
            <a:endParaRPr lang="ru-RU" sz="2000" dirty="0" smtClean="0">
              <a:solidFill>
                <a:srgbClr val="000000"/>
              </a:solidFill>
              <a:latin typeface="TimesNewRomanPSMT"/>
            </a:endParaRPr>
          </a:p>
          <a:p>
            <a:r>
              <a:rPr lang="ru-RU" sz="2000" dirty="0" smtClean="0">
                <a:solidFill>
                  <a:srgbClr val="000000"/>
                </a:solidFill>
                <a:latin typeface="TimesNewRomanPSMT"/>
              </a:rPr>
              <a:t>— </a:t>
            </a:r>
            <a:r>
              <a:rPr lang="ru-RU" sz="2000" dirty="0" err="1">
                <a:solidFill>
                  <a:srgbClr val="000000"/>
                </a:solidFill>
                <a:latin typeface="TimesNewRomanPSMT"/>
              </a:rPr>
              <a:t>Нясу</a:t>
            </a:r>
            <a:r>
              <a:rPr lang="ru-RU" sz="2000" dirty="0">
                <a:solidFill>
                  <a:srgbClr val="000000"/>
                </a:solidFill>
                <a:latin typeface="TimesNewRomanPSMT"/>
              </a:rPr>
              <a:t> на </a:t>
            </a:r>
            <a:r>
              <a:rPr lang="ru-RU" sz="2000" dirty="0" err="1">
                <a:solidFill>
                  <a:srgbClr val="000000"/>
                </a:solidFill>
                <a:latin typeface="TimesNewRomanPSMT"/>
              </a:rPr>
              <a:t>пакосъ</a:t>
            </a:r>
            <a:r>
              <a:rPr lang="ru-RU" sz="2000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NewRomanPSMT"/>
              </a:rPr>
              <a:t>работникамъ</a:t>
            </a:r>
            <a:r>
              <a:rPr lang="ru-RU" sz="2000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NewRomanPSMT"/>
              </a:rPr>
              <a:t>ѣсь</a:t>
            </a:r>
            <a:r>
              <a:rPr lang="ru-RU" sz="2000" dirty="0">
                <a:solidFill>
                  <a:srgbClr val="000000"/>
                </a:solidFill>
                <a:latin typeface="TimesNewRomanPSMT"/>
              </a:rPr>
              <a:t>.</a:t>
            </a:r>
          </a:p>
          <a:p>
            <a:r>
              <a:rPr lang="ru-RU" sz="2000" dirty="0">
                <a:solidFill>
                  <a:srgbClr val="000000"/>
                </a:solidFill>
                <a:latin typeface="TimesNewRomanPSMT"/>
              </a:rPr>
              <a:t>— </a:t>
            </a:r>
            <a:r>
              <a:rPr lang="ru-RU" sz="2000" dirty="0" err="1">
                <a:solidFill>
                  <a:srgbClr val="000000"/>
                </a:solidFill>
                <a:latin typeface="TimesNewRomanPSMT"/>
              </a:rPr>
              <a:t>Пастау</a:t>
            </a:r>
            <a:r>
              <a:rPr lang="ru-RU" sz="2000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NewRomanPSMT"/>
              </a:rPr>
              <a:t>ря́жички</a:t>
            </a:r>
            <a:r>
              <a:rPr lang="ru-RU" sz="2000" dirty="0">
                <a:solidFill>
                  <a:srgbClr val="000000"/>
                </a:solidFill>
                <a:latin typeface="TimesNewRomanPSMT"/>
              </a:rPr>
              <a:t>.</a:t>
            </a:r>
          </a:p>
          <a:p>
            <a:r>
              <a:rPr lang="ru-RU" sz="2000" b="1" dirty="0">
                <a:solidFill>
                  <a:srgbClr val="000000"/>
                </a:solidFill>
                <a:latin typeface="TimesNewRomanPS-BoldMT"/>
              </a:rPr>
              <a:t>Фрагмент 2</a:t>
            </a:r>
          </a:p>
          <a:p>
            <a:r>
              <a:rPr lang="ru-RU" sz="2000" dirty="0" err="1">
                <a:solidFill>
                  <a:srgbClr val="000000"/>
                </a:solidFill>
                <a:latin typeface="TimesNewRomanPSMT"/>
              </a:rPr>
              <a:t>Садъ</a:t>
            </a:r>
            <a:r>
              <a:rPr lang="ru-RU" sz="2000" dirty="0">
                <a:solidFill>
                  <a:srgbClr val="000000"/>
                </a:solidFill>
                <a:latin typeface="TimesNewRomanPSMT"/>
              </a:rPr>
              <a:t> был </a:t>
            </a:r>
            <a:r>
              <a:rPr lang="ru-RU" sz="2000" dirty="0" err="1">
                <a:solidFill>
                  <a:srgbClr val="000000"/>
                </a:solidFill>
                <a:latin typeface="TimesNewRomanPSMT"/>
              </a:rPr>
              <a:t>бальшей</a:t>
            </a:r>
            <a:r>
              <a:rPr lang="ru-RU" sz="2000" dirty="0">
                <a:solidFill>
                  <a:srgbClr val="000000"/>
                </a:solidFill>
                <a:latin typeface="TimesNewRomanPSMT"/>
              </a:rPr>
              <a:t> – </a:t>
            </a:r>
            <a:r>
              <a:rPr lang="ru-RU" sz="2000" dirty="0" err="1">
                <a:solidFill>
                  <a:srgbClr val="000000"/>
                </a:solidFill>
                <a:latin typeface="TimesNewRomanPSMT"/>
              </a:rPr>
              <a:t>вишанникъ</a:t>
            </a:r>
            <a:r>
              <a:rPr lang="ru-RU" sz="2000" dirty="0">
                <a:solidFill>
                  <a:srgbClr val="000000"/>
                </a:solidFill>
                <a:latin typeface="TimesNewRomanPSMT"/>
              </a:rPr>
              <a:t>; </a:t>
            </a:r>
            <a:r>
              <a:rPr lang="ru-RU" sz="2000" dirty="0" err="1">
                <a:solidFill>
                  <a:srgbClr val="000000"/>
                </a:solidFill>
                <a:latin typeface="TimesNewRomanPSMT"/>
              </a:rPr>
              <a:t>паспели</a:t>
            </a:r>
            <a:r>
              <a:rPr lang="ru-RU" sz="2000" dirty="0">
                <a:solidFill>
                  <a:srgbClr val="000000"/>
                </a:solidFill>
                <a:latin typeface="TimesNewRomanPSMT"/>
              </a:rPr>
              <a:t> вишни &lt;…&gt; </a:t>
            </a:r>
            <a:r>
              <a:rPr lang="ru-RU" sz="2000" dirty="0" err="1">
                <a:solidFill>
                  <a:srgbClr val="000000"/>
                </a:solidFill>
                <a:latin typeface="TimesNewRomanPSMT"/>
              </a:rPr>
              <a:t>Забярись</a:t>
            </a:r>
            <a:r>
              <a:rPr lang="ru-RU" sz="2000" dirty="0">
                <a:solidFill>
                  <a:srgbClr val="000000"/>
                </a:solidFill>
                <a:latin typeface="TimesNewRomanPSMT"/>
              </a:rPr>
              <a:t> мы у вишни, и не заметили, что </a:t>
            </a:r>
            <a:r>
              <a:rPr lang="ru-RU" sz="2000" dirty="0" err="1">
                <a:solidFill>
                  <a:srgbClr val="000000"/>
                </a:solidFill>
                <a:latin typeface="TimesNewRomanPSMT"/>
              </a:rPr>
              <a:t>баринъ</a:t>
            </a:r>
            <a:r>
              <a:rPr lang="ru-RU" sz="2000" dirty="0">
                <a:solidFill>
                  <a:srgbClr val="000000"/>
                </a:solidFill>
                <a:latin typeface="TimesNewRomanPSMT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TimesNewRomanPSMT"/>
              </a:rPr>
              <a:t>вашъ</a:t>
            </a:r>
            <a:r>
              <a:rPr lang="ru-RU" sz="2000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NewRomanPSMT"/>
              </a:rPr>
              <a:t>дядуня</a:t>
            </a:r>
            <a:r>
              <a:rPr lang="ru-RU" sz="2000" dirty="0">
                <a:solidFill>
                  <a:srgbClr val="000000"/>
                </a:solidFill>
                <a:latin typeface="TimesNewRomanPSMT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TimesNewRomanPSMT"/>
              </a:rPr>
              <a:t>палзеть</a:t>
            </a:r>
            <a:r>
              <a:rPr lang="ru-RU" sz="2000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NewRomanPSMT"/>
              </a:rPr>
              <a:t>къ</a:t>
            </a:r>
            <a:r>
              <a:rPr lang="ru-RU" sz="2000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NewRomanPSMT"/>
              </a:rPr>
              <a:t>намъ</a:t>
            </a:r>
            <a:r>
              <a:rPr lang="ru-RU" sz="2000" dirty="0">
                <a:solidFill>
                  <a:srgbClr val="000000"/>
                </a:solidFill>
                <a:latin typeface="TimesNewRomanPSMT"/>
              </a:rPr>
              <a:t>. А у </a:t>
            </a:r>
            <a:r>
              <a:rPr lang="ru-RU" sz="2000" dirty="0" err="1">
                <a:solidFill>
                  <a:srgbClr val="000000"/>
                </a:solidFill>
                <a:latin typeface="TimesNewRomanPSMT"/>
              </a:rPr>
              <a:t>дядуни</a:t>
            </a:r>
            <a:r>
              <a:rPr lang="ru-RU" sz="2000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NewRomanPSMT"/>
              </a:rPr>
              <a:t>вашига</a:t>
            </a:r>
            <a:r>
              <a:rPr lang="ru-RU" sz="2000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NewRomanPSMT"/>
              </a:rPr>
              <a:t>былъ</a:t>
            </a:r>
            <a:r>
              <a:rPr lang="ru-RU" sz="2000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NewRomanPSMT"/>
              </a:rPr>
              <a:t>сабака</a:t>
            </a:r>
            <a:r>
              <a:rPr lang="ru-RU" sz="2000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NewRomanPSMT"/>
              </a:rPr>
              <a:t>Балабонъ</a:t>
            </a:r>
            <a:r>
              <a:rPr lang="ru-RU" sz="2000" dirty="0">
                <a:solidFill>
                  <a:srgbClr val="000000"/>
                </a:solidFill>
                <a:latin typeface="TimesNewRomanPSMT"/>
              </a:rPr>
              <a:t> (</a:t>
            </a:r>
            <a:r>
              <a:rPr lang="ru-RU" sz="2000" dirty="0" err="1">
                <a:solidFill>
                  <a:srgbClr val="000000"/>
                </a:solidFill>
                <a:latin typeface="TimesNewRomanPSMT"/>
              </a:rPr>
              <a:t>бальшущiй</a:t>
            </a:r>
            <a:r>
              <a:rPr lang="ru-RU" sz="2000" dirty="0">
                <a:solidFill>
                  <a:srgbClr val="000000"/>
                </a:solidFill>
                <a:latin typeface="TimesNewRomanPSMT"/>
              </a:rPr>
              <a:t> у </a:t>
            </a:r>
            <a:r>
              <a:rPr lang="ru-RU" sz="2000" dirty="0" err="1">
                <a:solidFill>
                  <a:srgbClr val="000000"/>
                </a:solidFill>
                <a:latin typeface="TimesNewRomanPSMT"/>
              </a:rPr>
              <a:t>няго</a:t>
            </a:r>
            <a:r>
              <a:rPr lang="ru-RU" sz="2000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NewRomanPSMT"/>
              </a:rPr>
              <a:t>ище</a:t>
            </a:r>
            <a:r>
              <a:rPr lang="ru-RU" sz="2000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NewRomanPSMT"/>
              </a:rPr>
              <a:t>былъ</a:t>
            </a:r>
            <a:r>
              <a:rPr lang="ru-RU" sz="2000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NewRomanPSMT"/>
              </a:rPr>
              <a:t>такей</a:t>
            </a:r>
            <a:r>
              <a:rPr lang="ru-RU" sz="2000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NewRomanPSMT"/>
              </a:rPr>
              <a:t>калтунуватый</a:t>
            </a:r>
            <a:r>
              <a:rPr lang="ru-RU" sz="2000" dirty="0">
                <a:solidFill>
                  <a:srgbClr val="000000"/>
                </a:solidFill>
                <a:latin typeface="TimesNewRomanPSMT"/>
              </a:rPr>
              <a:t> хвост</a:t>
            </a:r>
            <a:r>
              <a:rPr lang="ru-RU" sz="2000" dirty="0" smtClean="0">
                <a:solidFill>
                  <a:srgbClr val="000000"/>
                </a:solidFill>
                <a:latin typeface="TimesNewRomanPSMT"/>
              </a:rPr>
              <a:t>); </a:t>
            </a:r>
            <a:r>
              <a:rPr lang="ru-RU" sz="2000" dirty="0" err="1">
                <a:solidFill>
                  <a:srgbClr val="000000"/>
                </a:solidFill>
                <a:latin typeface="TimesNewRomanPSMT"/>
              </a:rPr>
              <a:t>Балабонъ</a:t>
            </a:r>
            <a:r>
              <a:rPr lang="ru-RU" sz="2000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NewRomanPSMT"/>
              </a:rPr>
              <a:t>забрехалъ</a:t>
            </a:r>
            <a:r>
              <a:rPr lang="ru-RU" sz="2000" dirty="0">
                <a:solidFill>
                  <a:srgbClr val="000000"/>
                </a:solidFill>
                <a:latin typeface="TimesNewRomanPSMT"/>
              </a:rPr>
              <a:t> на </a:t>
            </a:r>
            <a:r>
              <a:rPr lang="ru-RU" sz="2000" dirty="0" err="1">
                <a:solidFill>
                  <a:srgbClr val="000000"/>
                </a:solidFill>
                <a:latin typeface="TimesNewRomanPSMT"/>
              </a:rPr>
              <a:t>насъ</a:t>
            </a:r>
            <a:r>
              <a:rPr lang="ru-RU" sz="2000" dirty="0">
                <a:solidFill>
                  <a:srgbClr val="000000"/>
                </a:solidFill>
                <a:latin typeface="TimesNewRomanPSMT"/>
              </a:rPr>
              <a:t>.</a:t>
            </a:r>
          </a:p>
          <a:p>
            <a:r>
              <a:rPr lang="ru-RU" sz="2000" dirty="0">
                <a:solidFill>
                  <a:srgbClr val="000000"/>
                </a:solidFill>
                <a:latin typeface="TimesNewRomanPSMT"/>
              </a:rPr>
              <a:t>— </a:t>
            </a:r>
            <a:r>
              <a:rPr lang="ru-RU" sz="2000" dirty="0" err="1">
                <a:solidFill>
                  <a:srgbClr val="000000"/>
                </a:solidFill>
                <a:latin typeface="TimesNewRomanPSMT"/>
              </a:rPr>
              <a:t>Балабонъ</a:t>
            </a:r>
            <a:r>
              <a:rPr lang="ru-RU" sz="2000" dirty="0">
                <a:solidFill>
                  <a:srgbClr val="000000"/>
                </a:solidFill>
                <a:latin typeface="TimesNewRomanPSMT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TimesNewRomanPSMT"/>
              </a:rPr>
              <a:t>Балабонъ</a:t>
            </a:r>
            <a:r>
              <a:rPr lang="ru-RU" sz="2000" dirty="0">
                <a:solidFill>
                  <a:srgbClr val="000000"/>
                </a:solidFill>
                <a:latin typeface="TimesNewRomanPSMT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TimesNewRomanPSMT"/>
              </a:rPr>
              <a:t>што</a:t>
            </a:r>
            <a:r>
              <a:rPr lang="ru-RU" sz="2000" dirty="0">
                <a:solidFill>
                  <a:srgbClr val="000000"/>
                </a:solidFill>
                <a:latin typeface="TimesNewRomanPSMT"/>
              </a:rPr>
              <a:t> ты на </a:t>
            </a:r>
            <a:r>
              <a:rPr lang="ru-RU" sz="2000" dirty="0" err="1">
                <a:solidFill>
                  <a:srgbClr val="000000"/>
                </a:solidFill>
                <a:latin typeface="TimesNewRomanPSMT"/>
              </a:rPr>
              <a:t>насъ</a:t>
            </a:r>
            <a:r>
              <a:rPr lang="ru-RU" sz="2000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NewRomanPSMT"/>
              </a:rPr>
              <a:t>бре́шишъ</a:t>
            </a:r>
            <a:r>
              <a:rPr lang="ru-RU" sz="2000" dirty="0">
                <a:solidFill>
                  <a:srgbClr val="000000"/>
                </a:solidFill>
                <a:latin typeface="TimesNewRomanPSMT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TimesNewRomanPSMT"/>
              </a:rPr>
              <a:t>Балабонъ</a:t>
            </a:r>
            <a:r>
              <a:rPr lang="ru-RU" sz="2000" dirty="0">
                <a:solidFill>
                  <a:srgbClr val="000000"/>
                </a:solidFill>
                <a:latin typeface="TimesNewRomanPSMT"/>
              </a:rPr>
              <a:t>? </a:t>
            </a:r>
            <a:endParaRPr lang="ru-RU" sz="2000" dirty="0" smtClean="0">
              <a:solidFill>
                <a:srgbClr val="000000"/>
              </a:solidFill>
              <a:latin typeface="TimesNewRomanPSMT"/>
            </a:endParaRPr>
          </a:p>
          <a:p>
            <a:r>
              <a:rPr lang="ru-RU" sz="2000" dirty="0" smtClean="0">
                <a:solidFill>
                  <a:srgbClr val="000000"/>
                </a:solidFill>
                <a:latin typeface="TimesNewRomanPSMT"/>
              </a:rPr>
              <a:t>&lt;…&gt; </a:t>
            </a:r>
            <a:r>
              <a:rPr lang="ru-RU" sz="2000" dirty="0">
                <a:solidFill>
                  <a:srgbClr val="000000"/>
                </a:solidFill>
                <a:latin typeface="TimesNewRomanPSMT"/>
              </a:rPr>
              <a:t>А тут глянь – </a:t>
            </a:r>
            <a:r>
              <a:rPr lang="ru-RU" sz="2000" dirty="0" err="1">
                <a:solidFill>
                  <a:srgbClr val="000000"/>
                </a:solidFill>
                <a:latin typeface="TimesNewRomanPSMT"/>
              </a:rPr>
              <a:t>ажно</a:t>
            </a:r>
            <a:r>
              <a:rPr lang="ru-RU" sz="2000" dirty="0">
                <a:solidFill>
                  <a:srgbClr val="000000"/>
                </a:solidFill>
                <a:latin typeface="TimesNewRomanPSMT"/>
              </a:rPr>
              <a:t> и </a:t>
            </a:r>
            <a:r>
              <a:rPr lang="ru-RU" sz="2000" dirty="0" err="1">
                <a:solidFill>
                  <a:srgbClr val="000000"/>
                </a:solidFill>
                <a:latin typeface="TimesNewRomanPSMT"/>
              </a:rPr>
              <a:t>самъ</a:t>
            </a:r>
            <a:r>
              <a:rPr lang="ru-RU" sz="2000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NewRomanPSMT"/>
              </a:rPr>
              <a:t>баринъ</a:t>
            </a:r>
            <a:r>
              <a:rPr lang="ru-RU" sz="2000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NewRomanPSMT"/>
              </a:rPr>
              <a:t>усталъ</a:t>
            </a:r>
            <a:r>
              <a:rPr lang="ru-RU" sz="2000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NewRomanPSMT"/>
              </a:rPr>
              <a:t>пиридъ</a:t>
            </a:r>
            <a:r>
              <a:rPr lang="ru-RU" sz="2000" dirty="0">
                <a:solidFill>
                  <a:srgbClr val="000000"/>
                </a:solidFill>
                <a:latin typeface="TimesNewRomanPSMT"/>
              </a:rPr>
              <a:t> нами: — </a:t>
            </a:r>
            <a:r>
              <a:rPr lang="ru-RU" sz="2000" dirty="0" err="1">
                <a:solidFill>
                  <a:srgbClr val="000000"/>
                </a:solidFill>
                <a:latin typeface="TimesNewRomanPSMT"/>
              </a:rPr>
              <a:t>Идитя</a:t>
            </a:r>
            <a:r>
              <a:rPr lang="ru-RU" sz="2000" dirty="0">
                <a:solidFill>
                  <a:srgbClr val="000000"/>
                </a:solidFill>
                <a:latin typeface="TimesNewRomanPSMT"/>
              </a:rPr>
              <a:t> за мною! &lt;…&gt;</a:t>
            </a:r>
          </a:p>
          <a:p>
            <a:r>
              <a:rPr lang="ru-RU" sz="2000" dirty="0" err="1">
                <a:solidFill>
                  <a:srgbClr val="000000"/>
                </a:solidFill>
                <a:latin typeface="TimesNewRomanPSMT"/>
              </a:rPr>
              <a:t>Баринъ</a:t>
            </a:r>
            <a:r>
              <a:rPr lang="ru-RU" sz="2000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NewRomanPSMT"/>
              </a:rPr>
              <a:t>смяетца</a:t>
            </a:r>
            <a:r>
              <a:rPr lang="ru-RU" sz="2000" dirty="0">
                <a:solidFill>
                  <a:srgbClr val="000000"/>
                </a:solidFill>
                <a:latin typeface="TimesNewRomanPSMT"/>
              </a:rPr>
              <a:t>. Барыня </a:t>
            </a:r>
            <a:r>
              <a:rPr lang="ru-RU" sz="2000" dirty="0" err="1">
                <a:solidFill>
                  <a:srgbClr val="000000"/>
                </a:solidFill>
                <a:latin typeface="TimesNewRomanPSMT"/>
              </a:rPr>
              <a:t>намъ</a:t>
            </a:r>
            <a:r>
              <a:rPr lang="ru-RU" sz="2000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NewRomanPSMT"/>
              </a:rPr>
              <a:t>сахарцу</a:t>
            </a:r>
            <a:r>
              <a:rPr lang="ru-RU" sz="2000" dirty="0">
                <a:solidFill>
                  <a:srgbClr val="000000"/>
                </a:solidFill>
                <a:latin typeface="TimesNewRomanPSMT"/>
              </a:rPr>
              <a:t> дала, и </a:t>
            </a:r>
            <a:r>
              <a:rPr lang="ru-RU" sz="2000" dirty="0" err="1">
                <a:solidFill>
                  <a:srgbClr val="000000"/>
                </a:solidFill>
                <a:latin typeface="TimesNewRomanPSMT"/>
              </a:rPr>
              <a:t>пашли</a:t>
            </a:r>
            <a:r>
              <a:rPr lang="ru-RU" sz="2000" dirty="0">
                <a:solidFill>
                  <a:srgbClr val="000000"/>
                </a:solidFill>
                <a:latin typeface="TimesNewRomanPSMT"/>
              </a:rPr>
              <a:t> мы ко двору </a:t>
            </a:r>
            <a:r>
              <a:rPr lang="ru-RU" sz="2000" dirty="0" err="1">
                <a:solidFill>
                  <a:srgbClr val="000000"/>
                </a:solidFill>
                <a:latin typeface="TimesNewRomanPSMT"/>
              </a:rPr>
              <a:t>такея</a:t>
            </a:r>
            <a:r>
              <a:rPr lang="ru-RU" sz="2000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NewRomanPSMT"/>
              </a:rPr>
              <a:t>радыя</a:t>
            </a:r>
            <a:r>
              <a:rPr lang="ru-RU" sz="2000" dirty="0">
                <a:solidFill>
                  <a:srgbClr val="000000"/>
                </a:solidFill>
                <a:latin typeface="TimesNewRomanPSMT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TimesNewRomanPSMT"/>
              </a:rPr>
              <a:t>што</a:t>
            </a:r>
            <a:r>
              <a:rPr lang="ru-RU" sz="2000" dirty="0">
                <a:solidFill>
                  <a:srgbClr val="000000"/>
                </a:solidFill>
                <a:latin typeface="TimesNewRomanPSMT"/>
              </a:rPr>
              <a:t> минула </a:t>
            </a:r>
            <a:r>
              <a:rPr lang="ru-RU" sz="2000" dirty="0" err="1">
                <a:solidFill>
                  <a:srgbClr val="000000"/>
                </a:solidFill>
                <a:latin typeface="TimesNewRomanPSMT"/>
              </a:rPr>
              <a:t>насъ</a:t>
            </a:r>
            <a:r>
              <a:rPr lang="ru-RU" sz="2000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NewRomanPSMT"/>
              </a:rPr>
              <a:t>граза</a:t>
            </a:r>
            <a:r>
              <a:rPr lang="ru-RU" sz="2000" dirty="0">
                <a:solidFill>
                  <a:srgbClr val="000000"/>
                </a:solidFill>
                <a:latin typeface="TimesNewRomanPSMT"/>
              </a:rPr>
              <a:t>.</a:t>
            </a:r>
          </a:p>
          <a:p>
            <a:r>
              <a:rPr lang="ru-RU" sz="2000" dirty="0" err="1">
                <a:solidFill>
                  <a:srgbClr val="000000"/>
                </a:solidFill>
                <a:latin typeface="TimesNewRomanPSMT"/>
              </a:rPr>
              <a:t>Идемъ</a:t>
            </a:r>
            <a:r>
              <a:rPr lang="ru-RU" sz="2000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NewRomanPSMT"/>
              </a:rPr>
              <a:t>пирящитыимъ</a:t>
            </a:r>
            <a:r>
              <a:rPr lang="ru-RU" sz="2000" dirty="0">
                <a:solidFill>
                  <a:srgbClr val="000000"/>
                </a:solidFill>
                <a:latin typeface="TimesNewRomanPSMT"/>
              </a:rPr>
              <a:t> вишни и </a:t>
            </a:r>
            <a:r>
              <a:rPr lang="ru-RU" sz="2000" dirty="0" err="1">
                <a:solidFill>
                  <a:srgbClr val="000000"/>
                </a:solidFill>
                <a:latin typeface="TimesNewRomanPSMT"/>
              </a:rPr>
              <a:t>сва́римся</a:t>
            </a:r>
            <a:r>
              <a:rPr lang="ru-RU" sz="2000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NewRomanPSMT"/>
              </a:rPr>
              <a:t>мижда</a:t>
            </a:r>
            <a:r>
              <a:rPr lang="ru-RU" sz="2000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NewRomanPSMT"/>
              </a:rPr>
              <a:t>собе</a:t>
            </a:r>
            <a:r>
              <a:rPr lang="ru-RU" sz="2000" dirty="0">
                <a:solidFill>
                  <a:srgbClr val="000000"/>
                </a:solidFill>
                <a:latin typeface="TimesNewRomanPSMT"/>
              </a:rPr>
              <a:t>. </a:t>
            </a:r>
            <a:r>
              <a:rPr lang="ru-RU" sz="2000" dirty="0" err="1">
                <a:solidFill>
                  <a:srgbClr val="000000"/>
                </a:solidFill>
                <a:latin typeface="TimesNewRomanPSMT"/>
              </a:rPr>
              <a:t>Якъ</a:t>
            </a:r>
            <a:r>
              <a:rPr lang="ru-RU" sz="2000" dirty="0">
                <a:solidFill>
                  <a:srgbClr val="000000"/>
                </a:solidFill>
                <a:latin typeface="TimesNewRomanPSMT"/>
              </a:rPr>
              <a:t> пришла я двору, матка мая </a:t>
            </a:r>
            <a:r>
              <a:rPr lang="ru-RU" sz="2000" dirty="0" err="1">
                <a:solidFill>
                  <a:srgbClr val="000000"/>
                </a:solidFill>
                <a:latin typeface="TimesNewRomanPSMT"/>
              </a:rPr>
              <a:t>якъ</a:t>
            </a:r>
            <a:r>
              <a:rPr lang="ru-RU" sz="2000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NewRomanPSMT"/>
              </a:rPr>
              <a:t>забронитца</a:t>
            </a:r>
            <a:r>
              <a:rPr lang="ru-RU" sz="2000" dirty="0">
                <a:solidFill>
                  <a:srgbClr val="000000"/>
                </a:solidFill>
                <a:latin typeface="TimesNewRomanPSMT"/>
              </a:rPr>
              <a:t>: — </a:t>
            </a:r>
            <a:r>
              <a:rPr lang="ru-RU" sz="2000" dirty="0" err="1">
                <a:solidFill>
                  <a:srgbClr val="000000"/>
                </a:solidFill>
                <a:latin typeface="TimesNewRomanPSMT"/>
              </a:rPr>
              <a:t>Чаво</a:t>
            </a:r>
            <a:r>
              <a:rPr lang="ru-RU" sz="2000" dirty="0">
                <a:solidFill>
                  <a:srgbClr val="000000"/>
                </a:solidFill>
                <a:latin typeface="TimesNewRomanPSMT"/>
              </a:rPr>
              <a:t> у вишни </a:t>
            </a:r>
            <a:r>
              <a:rPr lang="ru-RU" sz="2000" dirty="0" err="1">
                <a:solidFill>
                  <a:srgbClr val="000000"/>
                </a:solidFill>
                <a:latin typeface="TimesNewRomanPSMT"/>
              </a:rPr>
              <a:t>лѣзла</a:t>
            </a:r>
            <a:r>
              <a:rPr lang="ru-RU" sz="2000" dirty="0">
                <a:solidFill>
                  <a:srgbClr val="000000"/>
                </a:solidFill>
                <a:latin typeface="TimesNewRomanPSMT"/>
              </a:rPr>
              <a:t>? </a:t>
            </a:r>
            <a:r>
              <a:rPr lang="ru-RU" sz="2000" dirty="0" err="1">
                <a:solidFill>
                  <a:srgbClr val="000000"/>
                </a:solidFill>
                <a:latin typeface="TimesNewRomanPSMT"/>
              </a:rPr>
              <a:t>Мнѣ</a:t>
            </a:r>
            <a:r>
              <a:rPr lang="ru-RU" sz="2000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NewRomanPSMT"/>
              </a:rPr>
              <a:t>супрати</a:t>
            </a:r>
            <a:r>
              <a:rPr lang="ru-RU" sz="2000" dirty="0">
                <a:solidFill>
                  <a:srgbClr val="000000"/>
                </a:solidFill>
                <a:latin typeface="TimesNewRomanPSMT"/>
              </a:rPr>
              <a:t> барина и барыни </a:t>
            </a:r>
            <a:r>
              <a:rPr lang="ru-RU" sz="2000" dirty="0" err="1">
                <a:solidFill>
                  <a:srgbClr val="000000"/>
                </a:solidFill>
                <a:latin typeface="TimesNewRomanPSMT"/>
              </a:rPr>
              <a:t>совисна</a:t>
            </a:r>
            <a:r>
              <a:rPr lang="ru-RU" sz="2000" dirty="0">
                <a:solidFill>
                  <a:srgbClr val="000000"/>
                </a:solidFill>
                <a:latin typeface="TimesNewRomanPSMT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TimesNewRomanPSMT"/>
              </a:rPr>
              <a:t>што</a:t>
            </a:r>
            <a:r>
              <a:rPr lang="ru-RU" sz="2000" dirty="0">
                <a:solidFill>
                  <a:srgbClr val="000000"/>
                </a:solidFill>
                <a:latin typeface="TimesNewRomanPSMT"/>
              </a:rPr>
              <a:t> ты такая </a:t>
            </a:r>
            <a:r>
              <a:rPr lang="ru-RU" sz="2000" dirty="0" err="1">
                <a:solidFill>
                  <a:srgbClr val="000000"/>
                </a:solidFill>
                <a:latin typeface="TimesNewRomanPSMT"/>
              </a:rPr>
              <a:t>сваяволка</a:t>
            </a:r>
            <a:r>
              <a:rPr lang="ru-RU" sz="2000" dirty="0">
                <a:solidFill>
                  <a:srgbClr val="000000"/>
                </a:solidFill>
                <a:latin typeface="TimesNewRomanPSMT"/>
              </a:rPr>
              <a:t>!</a:t>
            </a:r>
            <a:r>
              <a:rPr lang="ru-RU" sz="2000" dirty="0"/>
              <a:t> </a:t>
            </a:r>
            <a:br>
              <a:rPr lang="ru-RU" sz="2000" dirty="0"/>
            </a:b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99195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68054" y="528889"/>
            <a:ext cx="9452975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solidFill>
                  <a:srgbClr val="000000"/>
                </a:solidFill>
                <a:latin typeface="TimesNewRomanPS-BoldItalicMT"/>
              </a:rPr>
              <a:t>Вопросы и задания:</a:t>
            </a:r>
          </a:p>
          <a:p>
            <a:r>
              <a:rPr lang="ru-RU" sz="2000" dirty="0">
                <a:solidFill>
                  <a:srgbClr val="000000"/>
                </a:solidFill>
                <a:latin typeface="TimesNewRomanPSMT"/>
              </a:rPr>
              <a:t>1. Найдите в тексте глагол, который в литературном языке имеет омоним, отличающийся от диалектного слова грамматическим видом и морфемным членением, и запишите его в бланк ответа в форме инфинитива.</a:t>
            </a:r>
          </a:p>
          <a:p>
            <a:r>
              <a:rPr lang="ru-RU" sz="2000" dirty="0">
                <a:solidFill>
                  <a:srgbClr val="000000"/>
                </a:solidFill>
                <a:latin typeface="TimesNewRomanPSMT"/>
              </a:rPr>
              <a:t>Укажите значение глагола, приведённого в тексте. Назовите три слова литературного языка (два существительных и одно прилагательное), которые позволяют нам это определить.</a:t>
            </a:r>
            <a:endParaRPr lang="ru-RU" sz="2000" dirty="0"/>
          </a:p>
          <a:p>
            <a:r>
              <a:rPr lang="ru-RU" sz="2000" dirty="0" smtClean="0">
                <a:solidFill>
                  <a:srgbClr val="000000"/>
                </a:solidFill>
                <a:latin typeface="TimesNewRomanPSMT"/>
              </a:rPr>
              <a:t>Прокомментируйте </a:t>
            </a:r>
            <a:r>
              <a:rPr lang="ru-RU" sz="2000" dirty="0">
                <a:solidFill>
                  <a:srgbClr val="000000"/>
                </a:solidFill>
                <a:latin typeface="TimesNewRomanPSMT"/>
              </a:rPr>
              <a:t>различия в морфемном членении (между глаголом, найденном вами в тексте, и его омонимом на примере формы инфинитива).</a:t>
            </a:r>
            <a:r>
              <a:rPr lang="ru-RU" sz="2000" dirty="0"/>
              <a:t> </a:t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061552" y="3698988"/>
            <a:ext cx="909913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latin typeface="TimesNewRomanPS-BoldMT"/>
              </a:rPr>
              <a:t>Модель ответа:</a:t>
            </a:r>
          </a:p>
          <a:p>
            <a:r>
              <a:rPr lang="ru-RU" dirty="0">
                <a:solidFill>
                  <a:srgbClr val="000000"/>
                </a:solidFill>
                <a:latin typeface="TimesNewRomanPSMT"/>
              </a:rPr>
              <a:t>1. Это слово </a:t>
            </a:r>
            <a:r>
              <a:rPr lang="ru-RU" i="1" dirty="0">
                <a:solidFill>
                  <a:srgbClr val="000000"/>
                </a:solidFill>
                <a:latin typeface="TimesNewRomanPS-ItalicMT"/>
              </a:rPr>
              <a:t>свариться</a:t>
            </a:r>
            <a:r>
              <a:rPr lang="ru-RU" dirty="0">
                <a:solidFill>
                  <a:srgbClr val="000000"/>
                </a:solidFill>
                <a:latin typeface="TimesNewRomanPSMT"/>
              </a:rPr>
              <a:t>. Значение в тексте – ‘ссориться’ / ‘браниться’ / ‘ругаться’ / ‘спорить’. Значение мы можем определить, используя однокоренные слова в русском языке: </a:t>
            </a:r>
            <a:r>
              <a:rPr lang="ru-RU" i="1" dirty="0">
                <a:solidFill>
                  <a:srgbClr val="000000"/>
                </a:solidFill>
                <a:latin typeface="TimesNewRomanPS-ItalicMT"/>
              </a:rPr>
              <a:t>свара, сварливость, сварливый</a:t>
            </a:r>
            <a:r>
              <a:rPr lang="ru-RU" dirty="0">
                <a:solidFill>
                  <a:srgbClr val="000000"/>
                </a:solidFill>
                <a:latin typeface="TimesNewRomanPSMT"/>
              </a:rPr>
              <a:t>.</a:t>
            </a:r>
          </a:p>
          <a:p>
            <a:r>
              <a:rPr lang="ru-RU" dirty="0">
                <a:solidFill>
                  <a:srgbClr val="000000"/>
                </a:solidFill>
                <a:latin typeface="TimesNewRomanPSMT"/>
              </a:rPr>
              <a:t>Морфемное членение у омонимов будет разное, так как в глаголе в литературном языке выделяется приставка </a:t>
            </a:r>
            <a:r>
              <a:rPr lang="ru-RU" i="1" dirty="0">
                <a:solidFill>
                  <a:srgbClr val="000000"/>
                </a:solidFill>
                <a:latin typeface="TimesNewRomanPS-ItalicMT"/>
              </a:rPr>
              <a:t>с</a:t>
            </a:r>
            <a:r>
              <a:rPr lang="ru-RU" dirty="0">
                <a:solidFill>
                  <a:srgbClr val="000000"/>
                </a:solidFill>
                <a:latin typeface="TimesNewRomanPSMT"/>
              </a:rPr>
              <a:t>- и корень -</a:t>
            </a:r>
            <a:r>
              <a:rPr lang="ru-RU" i="1" dirty="0">
                <a:solidFill>
                  <a:srgbClr val="000000"/>
                </a:solidFill>
                <a:latin typeface="TimesNewRomanPS-ItalicMT"/>
              </a:rPr>
              <a:t>вар</a:t>
            </a:r>
            <a:r>
              <a:rPr lang="ru-RU" dirty="0">
                <a:solidFill>
                  <a:srgbClr val="000000"/>
                </a:solidFill>
                <a:latin typeface="TimesNewRomanPSMT"/>
              </a:rPr>
              <a:t>-, а в диалектном глаголе -</a:t>
            </a:r>
            <a:r>
              <a:rPr lang="ru-RU" i="1" dirty="0">
                <a:solidFill>
                  <a:srgbClr val="000000"/>
                </a:solidFill>
                <a:latin typeface="TimesNewRomanPS-ItalicMT"/>
              </a:rPr>
              <a:t>свар</a:t>
            </a:r>
            <a:r>
              <a:rPr lang="ru-RU" dirty="0">
                <a:solidFill>
                  <a:srgbClr val="000000"/>
                </a:solidFill>
                <a:latin typeface="TimesNewRomanPSMT"/>
              </a:rPr>
              <a:t>- – корень.</a:t>
            </a:r>
            <a:r>
              <a:rPr lang="ru-RU" dirty="0"/>
              <a:t> 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2159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94773" y="677583"/>
            <a:ext cx="8313106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000000"/>
                </a:solidFill>
                <a:latin typeface="TimesNewRomanPSMT"/>
              </a:rPr>
              <a:t>2. </a:t>
            </a:r>
            <a:r>
              <a:rPr lang="ru-RU" sz="2400" dirty="0">
                <a:solidFill>
                  <a:srgbClr val="000000"/>
                </a:solidFill>
                <a:latin typeface="TimesNewRomanPSMT"/>
              </a:rPr>
              <a:t>Данное слово из текста (выпишите его в бланк ответа) можно перевести на русский литературный язык прилагательным, которое начинается с той же буквы, что и слово в тексте. В одном из своих переносных значений это литературное русское прилагательное может сочетаться с существительными </a:t>
            </a:r>
            <a:r>
              <a:rPr lang="ru-RU" sz="2400" i="1" dirty="0">
                <a:solidFill>
                  <a:srgbClr val="000000"/>
                </a:solidFill>
                <a:latin typeface="TimesNewRomanPS-ItalicMT"/>
              </a:rPr>
              <a:t>время</a:t>
            </a:r>
            <a:r>
              <a:rPr lang="ru-RU" sz="2400" dirty="0">
                <a:solidFill>
                  <a:srgbClr val="000000"/>
                </a:solidFill>
                <a:latin typeface="TimesNewRomanPSMT"/>
              </a:rPr>
              <a:t>, </a:t>
            </a:r>
            <a:r>
              <a:rPr lang="ru-RU" sz="2400" i="1" dirty="0">
                <a:solidFill>
                  <a:srgbClr val="000000"/>
                </a:solidFill>
                <a:latin typeface="TimesNewRomanPS-ItalicMT"/>
              </a:rPr>
              <a:t>древность, год</a:t>
            </a:r>
            <a:r>
              <a:rPr lang="ru-RU" sz="2400" dirty="0">
                <a:solidFill>
                  <a:srgbClr val="000000"/>
                </a:solidFill>
                <a:latin typeface="TimesNewRomanPSMT"/>
              </a:rPr>
              <a:t>. Укажите в бланке ответа это прилагательное в русском литературном языке и его искомое значение.</a:t>
            </a:r>
            <a:r>
              <a:rPr lang="ru-RU" sz="2400" dirty="0"/>
              <a:t> </a:t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19188" y="4324373"/>
            <a:ext cx="821707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000000"/>
                </a:solidFill>
                <a:latin typeface="TimesNewRomanPSMT"/>
              </a:rPr>
              <a:t>2. Слово в тексте – </a:t>
            </a:r>
            <a:r>
              <a:rPr lang="ru-RU" sz="2800" i="1" dirty="0" err="1">
                <a:solidFill>
                  <a:srgbClr val="000000"/>
                </a:solidFill>
                <a:latin typeface="TimesNewRomanPS-ItalicMT"/>
              </a:rPr>
              <a:t>сивенькій</a:t>
            </a:r>
            <a:r>
              <a:rPr lang="ru-RU" sz="2800" i="1" dirty="0">
                <a:solidFill>
                  <a:srgbClr val="000000"/>
                </a:solidFill>
                <a:latin typeface="TimesNewRomanPS-ItalicMT"/>
              </a:rPr>
              <a:t>. </a:t>
            </a:r>
            <a:r>
              <a:rPr lang="ru-RU" sz="2800" dirty="0">
                <a:solidFill>
                  <a:srgbClr val="000000"/>
                </a:solidFill>
                <a:latin typeface="TimesNewRomanPSMT"/>
              </a:rPr>
              <a:t>Это слово можно перевести прилагательным </a:t>
            </a:r>
            <a:r>
              <a:rPr lang="ru-RU" sz="2800" i="1" dirty="0">
                <a:solidFill>
                  <a:srgbClr val="000000"/>
                </a:solidFill>
                <a:latin typeface="TimesNewRomanPS-ItalicMT"/>
              </a:rPr>
              <a:t>седой</a:t>
            </a:r>
            <a:r>
              <a:rPr lang="ru-RU" sz="2800" dirty="0">
                <a:solidFill>
                  <a:srgbClr val="000000"/>
                </a:solidFill>
                <a:latin typeface="TimesNewRomanPSMT"/>
              </a:rPr>
              <a:t>, у которого одно из переносных значений в литературном языке – ‘очень далёкий, давний’.</a:t>
            </a:r>
            <a:r>
              <a:rPr lang="ru-RU" sz="2800" dirty="0"/>
              <a:t> </a:t>
            </a:r>
            <a:br>
              <a:rPr lang="ru-RU" sz="2800" dirty="0"/>
            </a:b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531151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75573" y="388306"/>
            <a:ext cx="7540668" cy="5987441"/>
          </a:xfrm>
        </p:spPr>
        <p:txBody>
          <a:bodyPr>
            <a:noAutofit/>
          </a:bodyPr>
          <a:lstStyle/>
          <a:p>
            <a:r>
              <a:rPr lang="ru-RU" sz="2000" dirty="0"/>
              <a:t>3А. В тексте есть два глагола, которые на историческом уровне являются </a:t>
            </a:r>
            <a:r>
              <a:rPr lang="ru-RU" sz="2000" dirty="0" smtClean="0"/>
              <a:t>синонимам(в </a:t>
            </a:r>
            <a:r>
              <a:rPr lang="ru-RU" sz="2000" dirty="0"/>
              <a:t>некоторых словарях указывается и на их этимологическое родство).</a:t>
            </a:r>
          </a:p>
          <a:p>
            <a:r>
              <a:rPr lang="ru-RU" sz="2000" dirty="0"/>
              <a:t>С одним из этих глаголов соотносится существительное, обозначающее часть саней </a:t>
            </a:r>
            <a:r>
              <a:rPr lang="ru-RU" sz="2000" dirty="0" smtClean="0"/>
              <a:t>и пресмыкающееся </a:t>
            </a:r>
            <a:r>
              <a:rPr lang="ru-RU" sz="2000" dirty="0"/>
              <a:t>(некоторые лексикографы считают данное слово многозначным, </a:t>
            </a:r>
            <a:r>
              <a:rPr lang="ru-RU" sz="2000" dirty="0" smtClean="0"/>
              <a:t>другие склоняются </a:t>
            </a:r>
            <a:r>
              <a:rPr lang="ru-RU" sz="2000" dirty="0"/>
              <a:t>к тому, что эти значения омонимичны). Укажите в бланке ответа </a:t>
            </a:r>
            <a:r>
              <a:rPr lang="ru-RU" sz="2000" dirty="0" smtClean="0"/>
              <a:t>данное существительное </a:t>
            </a:r>
            <a:r>
              <a:rPr lang="ru-RU" sz="2000" dirty="0"/>
              <a:t>в формах </a:t>
            </a:r>
            <a:r>
              <a:rPr lang="ru-RU" sz="2000" dirty="0" err="1"/>
              <a:t>И.п</a:t>
            </a:r>
            <a:r>
              <a:rPr lang="ru-RU" sz="2000" dirty="0"/>
              <a:t>. </a:t>
            </a:r>
            <a:r>
              <a:rPr lang="ru-RU" sz="2000" dirty="0" err="1"/>
              <a:t>ед.ч</a:t>
            </a:r>
            <a:r>
              <a:rPr lang="ru-RU" sz="2000" dirty="0"/>
              <a:t>. и </a:t>
            </a:r>
            <a:r>
              <a:rPr lang="ru-RU" sz="2000" dirty="0" err="1"/>
              <a:t>И.п</a:t>
            </a:r>
            <a:r>
              <a:rPr lang="ru-RU" sz="2000" dirty="0"/>
              <a:t>. </a:t>
            </a:r>
            <a:r>
              <a:rPr lang="ru-RU" sz="2000" dirty="0" err="1"/>
              <a:t>мн.ч</a:t>
            </a:r>
            <a:r>
              <a:rPr lang="ru-RU" sz="2000" dirty="0"/>
              <a:t>. для обоих значений (‘часть саней</a:t>
            </a:r>
            <a:r>
              <a:rPr lang="ru-RU" sz="2000" dirty="0" smtClean="0"/>
              <a:t>’, ‘</a:t>
            </a:r>
            <a:r>
              <a:rPr lang="ru-RU" sz="2000" dirty="0"/>
              <a:t>пресмыкающееся’).</a:t>
            </a:r>
          </a:p>
          <a:p>
            <a:r>
              <a:rPr lang="ru-RU" sz="2000" dirty="0"/>
              <a:t>3Б. Первоначальное значение другого глагола можно обнаружить, если </a:t>
            </a:r>
            <a:r>
              <a:rPr lang="ru-RU" sz="2000" dirty="0" smtClean="0"/>
              <a:t>подобрать родственный </a:t>
            </a:r>
            <a:r>
              <a:rPr lang="ru-RU" sz="2000" dirty="0"/>
              <a:t>глагол (укажите этот родственный глагол в бланке ответа), семантика </a:t>
            </a:r>
            <a:r>
              <a:rPr lang="ru-RU" sz="2000" dirty="0" smtClean="0"/>
              <a:t>которого и </a:t>
            </a:r>
            <a:r>
              <a:rPr lang="ru-RU" sz="2000" dirty="0"/>
              <a:t>в современном языке указывает на определённое положение в пространстве.</a:t>
            </a:r>
          </a:p>
          <a:p>
            <a:r>
              <a:rPr lang="ru-RU" sz="2000" dirty="0"/>
              <a:t>Прокомментируйте семантическое сходство этих глаголов с исторической точки зрения.</a:t>
            </a:r>
          </a:p>
          <a:p>
            <a:r>
              <a:rPr lang="ru-RU" sz="2000" dirty="0"/>
              <a:t>3В. Укажите в бланке ответа искомые глаголы из диалектного текста (в порядке </a:t>
            </a:r>
            <a:r>
              <a:rPr lang="ru-RU" sz="2000" dirty="0" smtClean="0"/>
              <a:t>их следования </a:t>
            </a:r>
            <a:r>
              <a:rPr lang="ru-RU" sz="2000" dirty="0"/>
              <a:t>в представленных отрывках, соблюдая глагольный вид) в форме инфинитива  </a:t>
            </a:r>
            <a:r>
              <a:rPr lang="ru-RU" sz="2000" dirty="0" smtClean="0"/>
              <a:t>в современной </a:t>
            </a:r>
            <a:r>
              <a:rPr lang="ru-RU" sz="2000" dirty="0"/>
              <a:t>орфографии.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17074" y="501041"/>
            <a:ext cx="3136726" cy="5675922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3А. Полоз – полозья (если значение ‘часть саней’), полоз – полозы (если </a:t>
            </a:r>
            <a:r>
              <a:rPr lang="ru-RU" dirty="0" smtClean="0"/>
              <a:t>значение ‘пресмыкающееся</a:t>
            </a:r>
            <a:r>
              <a:rPr lang="ru-RU" dirty="0"/>
              <a:t>’).</a:t>
            </a:r>
          </a:p>
          <a:p>
            <a:r>
              <a:rPr lang="ru-RU" dirty="0"/>
              <a:t>3Б. Лечь (допустимо: лежать</a:t>
            </a:r>
            <a:r>
              <a:rPr lang="ru-RU" dirty="0" smtClean="0"/>
              <a:t>).</a:t>
            </a:r>
            <a:endParaRPr lang="ru-RU" dirty="0"/>
          </a:p>
          <a:p>
            <a:r>
              <a:rPr lang="ru-RU" dirty="0"/>
              <a:t>Лечь, лежать – находиться в горизонтальном положении в пространстве, отсюда </a:t>
            </a:r>
            <a:r>
              <a:rPr lang="ru-RU" dirty="0" smtClean="0"/>
              <a:t>слово лезть </a:t>
            </a:r>
            <a:r>
              <a:rPr lang="ru-RU" dirty="0"/>
              <a:t>первоначально означало ‘двигаться горизонтально, лёжа’.</a:t>
            </a:r>
          </a:p>
          <a:p>
            <a:r>
              <a:rPr lang="ru-RU" dirty="0"/>
              <a:t>3В. Ползти, лезть</a:t>
            </a:r>
          </a:p>
        </p:txBody>
      </p:sp>
    </p:spTree>
    <p:extLst>
      <p:ext uri="{BB962C8B-B14F-4D97-AF65-F5344CB8AC3E}">
        <p14:creationId xmlns:p14="http://schemas.microsoft.com/office/powerpoint/2010/main" val="3566614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Ключевые темы и понятия</a:t>
            </a:r>
          </a:p>
        </p:txBody>
      </p:sp>
      <p:sp>
        <p:nvSpPr>
          <p:cNvPr id="7" name="Объект 6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ru-RU" dirty="0"/>
              <a:t>Лексическое значение слова</a:t>
            </a:r>
          </a:p>
          <a:p>
            <a:r>
              <a:rPr lang="ru-RU" dirty="0"/>
              <a:t>однозначные и многозначные слова;</a:t>
            </a:r>
          </a:p>
          <a:p>
            <a:r>
              <a:rPr lang="ru-RU" dirty="0"/>
              <a:t>прямое и переносное значение;</a:t>
            </a:r>
          </a:p>
          <a:p>
            <a:r>
              <a:rPr lang="ru-RU" dirty="0"/>
              <a:t>способы толкования лексического значения (описательный, синонимический, через род и видовое отличие).</a:t>
            </a:r>
          </a:p>
        </p:txBody>
      </p:sp>
      <p:sp>
        <p:nvSpPr>
          <p:cNvPr id="8" name="Объект 7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ru-RU" dirty="0"/>
              <a:t>Системные отношения в лексике</a:t>
            </a:r>
          </a:p>
          <a:p>
            <a:r>
              <a:rPr lang="ru-RU" dirty="0"/>
              <a:t>синонимы (полные/частичные, стилистические, контекстуальные);</a:t>
            </a:r>
          </a:p>
          <a:p>
            <a:r>
              <a:rPr lang="ru-RU" dirty="0"/>
              <a:t>антонимы (языковые/контекстуальные, однокорневые/</a:t>
            </a:r>
            <a:r>
              <a:rPr lang="ru-RU" dirty="0" err="1"/>
              <a:t>разнокорневые</a:t>
            </a:r>
            <a:r>
              <a:rPr lang="ru-RU" dirty="0"/>
              <a:t>);</a:t>
            </a:r>
          </a:p>
          <a:p>
            <a:r>
              <a:rPr lang="ru-RU" dirty="0"/>
              <a:t>омонимы (омонимы, омофоны, омографы, </a:t>
            </a:r>
            <a:r>
              <a:rPr lang="ru-RU" dirty="0" err="1"/>
              <a:t>омоформы</a:t>
            </a:r>
            <a:r>
              <a:rPr lang="ru-RU" dirty="0"/>
              <a:t>);</a:t>
            </a:r>
          </a:p>
          <a:p>
            <a:r>
              <a:rPr lang="ru-RU" dirty="0"/>
              <a:t>паронимы.</a:t>
            </a:r>
          </a:p>
        </p:txBody>
      </p:sp>
    </p:spTree>
    <p:extLst>
      <p:ext uri="{BB962C8B-B14F-4D97-AF65-F5344CB8AC3E}">
        <p14:creationId xmlns:p14="http://schemas.microsoft.com/office/powerpoint/2010/main" val="3949139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 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22661" y="1825625"/>
            <a:ext cx="7346677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687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7"/>
          <p:cNvSpPr>
            <a:spLocks noGrp="1"/>
          </p:cNvSpPr>
          <p:nvPr>
            <p:ph sz="half" idx="1"/>
          </p:nvPr>
        </p:nvSpPr>
        <p:spPr>
          <a:xfrm>
            <a:off x="838200" y="638827"/>
            <a:ext cx="5181600" cy="5538136"/>
          </a:xfrm>
        </p:spPr>
        <p:txBody>
          <a:bodyPr/>
          <a:lstStyle/>
          <a:p>
            <a:r>
              <a:rPr lang="ru-RU" sz="3200" dirty="0"/>
              <a:t>Лексика с точки зрения употребления</a:t>
            </a:r>
          </a:p>
          <a:p>
            <a:r>
              <a:rPr lang="ru-RU" sz="3200" dirty="0"/>
              <a:t>общеупотребительная </a:t>
            </a:r>
            <a:r>
              <a:rPr lang="ru-RU" sz="3200" dirty="0" smtClean="0"/>
              <a:t>лексика, ограниченная </a:t>
            </a:r>
            <a:r>
              <a:rPr lang="ru-RU" sz="3200" dirty="0"/>
              <a:t>в употреблении (диалектизмы, профессионализмы, жаргонизмы, архаизмы, неологизмы);</a:t>
            </a:r>
          </a:p>
          <a:p>
            <a:r>
              <a:rPr lang="ru-RU" sz="3200" dirty="0"/>
              <a:t>активная и пассивная лексика</a:t>
            </a:r>
            <a:r>
              <a:rPr lang="ru-RU" dirty="0"/>
              <a:t>.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half" idx="2"/>
          </p:nvPr>
        </p:nvSpPr>
        <p:spPr>
          <a:xfrm>
            <a:off x="6172200" y="551145"/>
            <a:ext cx="5181600" cy="5625818"/>
          </a:xfrm>
        </p:spPr>
        <p:txBody>
          <a:bodyPr>
            <a:normAutofit/>
          </a:bodyPr>
          <a:lstStyle/>
          <a:p>
            <a:r>
              <a:rPr lang="ru-RU" sz="3200" dirty="0"/>
              <a:t>Лексика с точки зрения происхождения</a:t>
            </a:r>
          </a:p>
          <a:p>
            <a:r>
              <a:rPr lang="ru-RU" sz="3200" dirty="0"/>
              <a:t>исконно русская лексика;</a:t>
            </a:r>
          </a:p>
          <a:p>
            <a:r>
              <a:rPr lang="ru-RU" sz="3200" dirty="0"/>
              <a:t>заимствованная лексика (признаки заимствований, сферы употребления);</a:t>
            </a:r>
          </a:p>
          <a:p>
            <a:r>
              <a:rPr lang="ru-RU" sz="3200" dirty="0"/>
              <a:t>кальки (словообразовательные, семантические).</a:t>
            </a:r>
          </a:p>
        </p:txBody>
      </p:sp>
    </p:spTree>
    <p:extLst>
      <p:ext uri="{BB962C8B-B14F-4D97-AF65-F5344CB8AC3E}">
        <p14:creationId xmlns:p14="http://schemas.microsoft.com/office/powerpoint/2010/main" val="866411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438411"/>
            <a:ext cx="5181600" cy="5738552"/>
          </a:xfrm>
        </p:spPr>
        <p:txBody>
          <a:bodyPr>
            <a:normAutofit/>
          </a:bodyPr>
          <a:lstStyle/>
          <a:p>
            <a:r>
              <a:rPr lang="ru-RU" sz="3200" dirty="0"/>
              <a:t>Фразеология</a:t>
            </a:r>
          </a:p>
          <a:p>
            <a:r>
              <a:rPr lang="ru-RU" sz="3200" dirty="0"/>
              <a:t>фразеологизмы и их признаки;</a:t>
            </a:r>
          </a:p>
          <a:p>
            <a:r>
              <a:rPr lang="ru-RU" sz="3200" dirty="0"/>
              <a:t>классификация по степени семантической слитности (идиомы, единства, сочетания);</a:t>
            </a:r>
          </a:p>
          <a:p>
            <a:r>
              <a:rPr lang="ru-RU" sz="3200" dirty="0"/>
              <a:t>источники фразеологизмов;</a:t>
            </a:r>
          </a:p>
          <a:p>
            <a:r>
              <a:rPr lang="ru-RU" sz="3200" dirty="0"/>
              <a:t>стилистическая окраска фразеологизмов.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676405"/>
            <a:ext cx="5181600" cy="5500558"/>
          </a:xfrm>
        </p:spPr>
        <p:txBody>
          <a:bodyPr>
            <a:normAutofit/>
          </a:bodyPr>
          <a:lstStyle/>
          <a:p>
            <a:r>
              <a:rPr lang="ru-RU" sz="3600" dirty="0"/>
              <a:t>Лексическая сочетаемость и нормы словоупотребления</a:t>
            </a:r>
          </a:p>
          <a:p>
            <a:r>
              <a:rPr lang="ru-RU" sz="3600" dirty="0"/>
              <a:t>тавтология и плеоназм;</a:t>
            </a:r>
          </a:p>
          <a:p>
            <a:r>
              <a:rPr lang="ru-RU" sz="3600" dirty="0"/>
              <a:t>речевые ошибки, связанные с неправильным выбором слова.</a:t>
            </a:r>
          </a:p>
        </p:txBody>
      </p:sp>
    </p:spTree>
    <p:extLst>
      <p:ext uri="{BB962C8B-B14F-4D97-AF65-F5344CB8AC3E}">
        <p14:creationId xmlns:p14="http://schemas.microsoft.com/office/powerpoint/2010/main" val="1659094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Практические задания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для </a:t>
            </a:r>
            <a:r>
              <a:rPr lang="ru-RU" dirty="0"/>
              <a:t>тренировки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+mj-lt"/>
              <a:buAutoNum type="arabicPeriod"/>
            </a:pPr>
            <a:r>
              <a:rPr lang="ru-RU" b="1" dirty="0">
                <a:latin typeface="YS Geo"/>
              </a:rPr>
              <a:t>Анализ многозначности</a:t>
            </a:r>
            <a:endParaRPr lang="ru-RU" dirty="0">
              <a:latin typeface="YS Geo"/>
            </a:endParaRPr>
          </a:p>
          <a:p>
            <a:r>
              <a:rPr lang="ru-RU" dirty="0">
                <a:latin typeface="YS Geo"/>
              </a:rPr>
              <a:t>Приведите 5‑7 значений слова </a:t>
            </a:r>
            <a:r>
              <a:rPr lang="ru-RU" i="1" dirty="0">
                <a:latin typeface="YS Geo"/>
              </a:rPr>
              <a:t>«идти»</a:t>
            </a:r>
            <a:r>
              <a:rPr lang="ru-RU" dirty="0">
                <a:latin typeface="YS Geo"/>
              </a:rPr>
              <a:t> с примерами предложений.</a:t>
            </a:r>
          </a:p>
          <a:p>
            <a:r>
              <a:rPr lang="ru-RU" dirty="0">
                <a:latin typeface="YS Geo"/>
              </a:rPr>
              <a:t>Определите, в каком значении употреблено слово в контексте: </a:t>
            </a:r>
            <a:r>
              <a:rPr lang="ru-RU" i="1" dirty="0">
                <a:latin typeface="YS Geo"/>
              </a:rPr>
              <a:t>«Река идёт на восток»</a:t>
            </a:r>
            <a:r>
              <a:rPr lang="ru-RU" dirty="0">
                <a:latin typeface="YS Geo"/>
              </a:rPr>
              <a:t> (течёт), </a:t>
            </a:r>
            <a:r>
              <a:rPr lang="ru-RU" i="1" dirty="0">
                <a:latin typeface="YS Geo"/>
              </a:rPr>
              <a:t>«Часы идут точно»</a:t>
            </a:r>
            <a:r>
              <a:rPr lang="ru-RU" dirty="0">
                <a:latin typeface="YS Geo"/>
              </a:rPr>
              <a:t> (работают).</a:t>
            </a:r>
          </a:p>
          <a:p>
            <a:pPr>
              <a:buFont typeface="+mj-lt"/>
              <a:buAutoNum type="arabicPeriod" startAt="2"/>
            </a:pPr>
            <a:r>
              <a:rPr lang="ru-RU" b="1" dirty="0">
                <a:latin typeface="YS Geo"/>
              </a:rPr>
              <a:t>Работа с синонимами</a:t>
            </a:r>
            <a:endParaRPr lang="ru-RU" dirty="0">
              <a:latin typeface="YS Geo"/>
            </a:endParaRPr>
          </a:p>
          <a:p>
            <a:r>
              <a:rPr lang="ru-RU" dirty="0">
                <a:latin typeface="YS Geo"/>
              </a:rPr>
              <a:t>Подберите синонимы к слову </a:t>
            </a:r>
            <a:r>
              <a:rPr lang="ru-RU" i="1" dirty="0">
                <a:latin typeface="YS Geo"/>
              </a:rPr>
              <a:t>«смелый»</a:t>
            </a:r>
            <a:r>
              <a:rPr lang="ru-RU" dirty="0">
                <a:latin typeface="YS Geo"/>
              </a:rPr>
              <a:t> в разных контекстах (о человеке, о решении, о поступке).</a:t>
            </a:r>
          </a:p>
          <a:p>
            <a:r>
              <a:rPr lang="ru-RU" dirty="0">
                <a:latin typeface="YS Geo"/>
              </a:rPr>
              <a:t>Объясните смысловые и стилистические различия: </a:t>
            </a:r>
            <a:r>
              <a:rPr lang="ru-RU" i="1" dirty="0">
                <a:latin typeface="YS Geo"/>
              </a:rPr>
              <a:t>«смотреть»</a:t>
            </a:r>
            <a:r>
              <a:rPr lang="ru-RU" dirty="0">
                <a:latin typeface="YS Geo"/>
              </a:rPr>
              <a:t> — </a:t>
            </a:r>
            <a:r>
              <a:rPr lang="ru-RU" i="1" dirty="0">
                <a:latin typeface="YS Geo"/>
              </a:rPr>
              <a:t>«глядеть»</a:t>
            </a:r>
            <a:r>
              <a:rPr lang="ru-RU" dirty="0">
                <a:latin typeface="YS Geo"/>
              </a:rPr>
              <a:t> — </a:t>
            </a:r>
            <a:r>
              <a:rPr lang="ru-RU" i="1" dirty="0">
                <a:latin typeface="YS Geo"/>
              </a:rPr>
              <a:t>«взирать»</a:t>
            </a:r>
            <a:r>
              <a:rPr lang="ru-RU" dirty="0">
                <a:latin typeface="YS Geo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5775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475989"/>
            <a:ext cx="10515600" cy="5700974"/>
          </a:xfrm>
        </p:spPr>
        <p:txBody>
          <a:bodyPr/>
          <a:lstStyle/>
          <a:p>
            <a:pPr>
              <a:buFont typeface="+mj-lt"/>
              <a:buAutoNum type="arabicPeriod" startAt="3"/>
            </a:pPr>
            <a:r>
              <a:rPr lang="ru-RU" b="1" dirty="0">
                <a:latin typeface="YS Geo"/>
              </a:rPr>
              <a:t>Распознавание омонимов и паронимов</a:t>
            </a:r>
            <a:endParaRPr lang="ru-RU" dirty="0">
              <a:latin typeface="YS Geo"/>
            </a:endParaRPr>
          </a:p>
          <a:p>
            <a:r>
              <a:rPr lang="ru-RU" dirty="0">
                <a:latin typeface="YS Geo"/>
              </a:rPr>
              <a:t>Найдите омонимы в предложениях: </a:t>
            </a:r>
            <a:r>
              <a:rPr lang="ru-RU" i="1" dirty="0">
                <a:latin typeface="YS Geo"/>
              </a:rPr>
              <a:t>«Ключ бьёт из-под земли»</a:t>
            </a:r>
            <a:r>
              <a:rPr lang="ru-RU" dirty="0">
                <a:latin typeface="YS Geo"/>
              </a:rPr>
              <a:t> и </a:t>
            </a:r>
            <a:r>
              <a:rPr lang="ru-RU" i="1" dirty="0">
                <a:latin typeface="YS Geo"/>
              </a:rPr>
              <a:t>«Он потерял ключ от квартиры»</a:t>
            </a:r>
            <a:r>
              <a:rPr lang="ru-RU" dirty="0">
                <a:latin typeface="YS Geo"/>
              </a:rPr>
              <a:t>.</a:t>
            </a:r>
          </a:p>
          <a:p>
            <a:r>
              <a:rPr lang="ru-RU" dirty="0">
                <a:latin typeface="YS Geo"/>
              </a:rPr>
              <a:t>Исправьте ошибки в употреблении паронимов: </a:t>
            </a:r>
            <a:r>
              <a:rPr lang="ru-RU" i="1" dirty="0">
                <a:latin typeface="YS Geo"/>
              </a:rPr>
              <a:t>«Одел пальто»</a:t>
            </a:r>
            <a:r>
              <a:rPr lang="ru-RU" dirty="0">
                <a:latin typeface="YS Geo"/>
              </a:rPr>
              <a:t> → </a:t>
            </a:r>
            <a:r>
              <a:rPr lang="ru-RU" i="1" dirty="0">
                <a:latin typeface="YS Geo"/>
              </a:rPr>
              <a:t>«Надел пальто»</a:t>
            </a:r>
            <a:r>
              <a:rPr lang="ru-RU" dirty="0">
                <a:latin typeface="YS Geo"/>
              </a:rPr>
              <a:t>.</a:t>
            </a:r>
          </a:p>
          <a:p>
            <a:pPr>
              <a:buFont typeface="+mj-lt"/>
              <a:buAutoNum type="arabicPeriod" startAt="4"/>
            </a:pPr>
            <a:r>
              <a:rPr lang="ru-RU" b="1" dirty="0">
                <a:latin typeface="YS Geo"/>
              </a:rPr>
              <a:t>Фразеологический анализ</a:t>
            </a:r>
            <a:endParaRPr lang="ru-RU" dirty="0">
              <a:latin typeface="YS Geo"/>
            </a:endParaRPr>
          </a:p>
          <a:p>
            <a:r>
              <a:rPr lang="ru-RU" dirty="0">
                <a:latin typeface="YS Geo"/>
              </a:rPr>
              <a:t>Восстановите исходную форму искажённых фразеологизмов:</a:t>
            </a:r>
          </a:p>
          <a:p>
            <a:pPr marL="742950" lvl="1" indent="-285750"/>
            <a:r>
              <a:rPr lang="ru-RU" i="1" dirty="0">
                <a:latin typeface="YS Geo"/>
              </a:rPr>
              <a:t>«спустя манжеты»</a:t>
            </a:r>
            <a:r>
              <a:rPr lang="ru-RU" dirty="0">
                <a:latin typeface="YS Geo"/>
              </a:rPr>
              <a:t> → </a:t>
            </a:r>
            <a:r>
              <a:rPr lang="ru-RU" i="1" dirty="0">
                <a:latin typeface="YS Geo"/>
              </a:rPr>
              <a:t>«спустя рукава»</a:t>
            </a:r>
            <a:r>
              <a:rPr lang="ru-RU" dirty="0">
                <a:latin typeface="YS Geo"/>
              </a:rPr>
              <a:t>;</a:t>
            </a:r>
          </a:p>
          <a:p>
            <a:pPr marL="742950" lvl="1" indent="-285750"/>
            <a:r>
              <a:rPr lang="ru-RU" i="1" dirty="0">
                <a:latin typeface="YS Geo"/>
              </a:rPr>
              <a:t>«кошку съел»</a:t>
            </a:r>
            <a:r>
              <a:rPr lang="ru-RU" dirty="0">
                <a:latin typeface="YS Geo"/>
              </a:rPr>
              <a:t> → </a:t>
            </a:r>
            <a:r>
              <a:rPr lang="ru-RU" i="1" dirty="0">
                <a:latin typeface="YS Geo"/>
              </a:rPr>
              <a:t>«собаку съел»</a:t>
            </a:r>
            <a:r>
              <a:rPr lang="ru-RU" dirty="0">
                <a:latin typeface="YS Geo"/>
              </a:rPr>
              <a:t>.</a:t>
            </a:r>
          </a:p>
          <a:p>
            <a:r>
              <a:rPr lang="ru-RU" dirty="0">
                <a:latin typeface="YS Geo"/>
              </a:rPr>
              <a:t>Объясните значение и происхождение: </a:t>
            </a:r>
            <a:r>
              <a:rPr lang="ru-RU" i="1" dirty="0">
                <a:latin typeface="YS Geo"/>
              </a:rPr>
              <a:t>«бить баклуши»</a:t>
            </a:r>
            <a:r>
              <a:rPr lang="ru-RU" dirty="0">
                <a:latin typeface="YS Geo"/>
              </a:rPr>
              <a:t>, </a:t>
            </a:r>
            <a:r>
              <a:rPr lang="ru-RU" i="1" dirty="0">
                <a:latin typeface="YS Geo"/>
              </a:rPr>
              <a:t>«точить лясы»</a:t>
            </a:r>
            <a:r>
              <a:rPr lang="ru-RU" dirty="0">
                <a:latin typeface="YS Geo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5366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413359"/>
            <a:ext cx="10515600" cy="5763604"/>
          </a:xfrm>
        </p:spPr>
        <p:txBody>
          <a:bodyPr/>
          <a:lstStyle/>
          <a:p>
            <a:pPr>
              <a:buFont typeface="+mj-lt"/>
              <a:buAutoNum type="arabicPeriod" startAt="5"/>
            </a:pPr>
            <a:r>
              <a:rPr lang="ru-RU" b="1" dirty="0">
                <a:latin typeface="YS Geo"/>
              </a:rPr>
              <a:t>Этимологический разбор</a:t>
            </a:r>
            <a:endParaRPr lang="ru-RU" dirty="0">
              <a:latin typeface="YS Geo"/>
            </a:endParaRPr>
          </a:p>
          <a:p>
            <a:r>
              <a:rPr lang="ru-RU" dirty="0">
                <a:latin typeface="YS Geo"/>
              </a:rPr>
              <a:t>Определите происхождение слов: </a:t>
            </a:r>
            <a:r>
              <a:rPr lang="ru-RU" i="1" dirty="0">
                <a:latin typeface="YS Geo"/>
              </a:rPr>
              <a:t>«футбол»</a:t>
            </a:r>
            <a:r>
              <a:rPr lang="ru-RU" dirty="0">
                <a:latin typeface="YS Geo"/>
              </a:rPr>
              <a:t>, </a:t>
            </a:r>
            <a:r>
              <a:rPr lang="ru-RU" i="1" dirty="0">
                <a:latin typeface="YS Geo"/>
              </a:rPr>
              <a:t>«компьютер»</a:t>
            </a:r>
            <a:r>
              <a:rPr lang="ru-RU" dirty="0">
                <a:latin typeface="YS Geo"/>
              </a:rPr>
              <a:t>, </a:t>
            </a:r>
            <a:r>
              <a:rPr lang="ru-RU" i="1" dirty="0">
                <a:latin typeface="YS Geo"/>
              </a:rPr>
              <a:t>«карандаш»</a:t>
            </a:r>
            <a:r>
              <a:rPr lang="ru-RU" dirty="0">
                <a:latin typeface="YS Geo"/>
              </a:rPr>
              <a:t> (заимствования из английского, латинского, тюркских языков).</a:t>
            </a:r>
          </a:p>
          <a:p>
            <a:r>
              <a:rPr lang="ru-RU" dirty="0">
                <a:latin typeface="YS Geo"/>
              </a:rPr>
              <a:t>Найдите исконно русские аналоги для заимствований: </a:t>
            </a:r>
            <a:r>
              <a:rPr lang="ru-RU" i="1" dirty="0">
                <a:latin typeface="YS Geo"/>
              </a:rPr>
              <a:t>«абстрактный»</a:t>
            </a:r>
            <a:r>
              <a:rPr lang="ru-RU" dirty="0">
                <a:latin typeface="YS Geo"/>
              </a:rPr>
              <a:t> → </a:t>
            </a:r>
            <a:r>
              <a:rPr lang="ru-RU" i="1" dirty="0">
                <a:latin typeface="YS Geo"/>
              </a:rPr>
              <a:t>«отвлечённый»</a:t>
            </a:r>
            <a:r>
              <a:rPr lang="ru-RU" dirty="0">
                <a:latin typeface="YS Geo"/>
              </a:rPr>
              <a:t>.</a:t>
            </a:r>
          </a:p>
          <a:p>
            <a:pPr>
              <a:buFont typeface="+mj-lt"/>
              <a:buAutoNum type="arabicPeriod" startAt="6"/>
            </a:pPr>
            <a:r>
              <a:rPr lang="ru-RU" b="1" dirty="0">
                <a:latin typeface="YS Geo"/>
              </a:rPr>
              <a:t>Контекстуальный анализ</a:t>
            </a:r>
            <a:endParaRPr lang="ru-RU" dirty="0">
              <a:latin typeface="YS Geo"/>
            </a:endParaRPr>
          </a:p>
          <a:p>
            <a:r>
              <a:rPr lang="ru-RU" dirty="0">
                <a:latin typeface="YS Geo"/>
              </a:rPr>
              <a:t>Подберите антонимы к слову </a:t>
            </a:r>
            <a:r>
              <a:rPr lang="ru-RU" i="1" dirty="0">
                <a:latin typeface="YS Geo"/>
              </a:rPr>
              <a:t>«лёгкий»</a:t>
            </a:r>
            <a:r>
              <a:rPr lang="ru-RU" dirty="0">
                <a:latin typeface="YS Geo"/>
              </a:rPr>
              <a:t> в сочетаниях: </a:t>
            </a:r>
            <a:r>
              <a:rPr lang="ru-RU" i="1" dirty="0">
                <a:latin typeface="YS Geo"/>
              </a:rPr>
              <a:t>«лёгкий ветер»</a:t>
            </a:r>
            <a:r>
              <a:rPr lang="ru-RU" dirty="0">
                <a:latin typeface="YS Geo"/>
              </a:rPr>
              <a:t> (сильный), </a:t>
            </a:r>
            <a:r>
              <a:rPr lang="ru-RU" i="1" dirty="0">
                <a:latin typeface="YS Geo"/>
              </a:rPr>
              <a:t>«лёгкая задача»</a:t>
            </a:r>
            <a:r>
              <a:rPr lang="ru-RU" dirty="0">
                <a:latin typeface="YS Geo"/>
              </a:rPr>
              <a:t> (трудная), </a:t>
            </a:r>
            <a:r>
              <a:rPr lang="ru-RU" i="1" dirty="0">
                <a:latin typeface="YS Geo"/>
              </a:rPr>
              <a:t>«лёгкий характер»</a:t>
            </a:r>
            <a:r>
              <a:rPr lang="ru-RU" dirty="0">
                <a:latin typeface="YS Geo"/>
              </a:rPr>
              <a:t> (тяжёлый).</a:t>
            </a:r>
          </a:p>
          <a:p>
            <a:r>
              <a:rPr lang="ru-RU" dirty="0">
                <a:latin typeface="YS Geo"/>
              </a:rPr>
              <a:t>Объясните, почему нельзя сказать </a:t>
            </a:r>
            <a:r>
              <a:rPr lang="ru-RU" i="1" dirty="0">
                <a:latin typeface="YS Geo"/>
              </a:rPr>
              <a:t>«очень огромный»</a:t>
            </a:r>
            <a:r>
              <a:rPr lang="ru-RU" dirty="0">
                <a:latin typeface="YS Geo"/>
              </a:rPr>
              <a:t> (плеоназм).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9942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Полезные ресурсы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Словари</a:t>
            </a:r>
            <a:r>
              <a:rPr lang="ru-RU" dirty="0" smtClean="0"/>
              <a:t>:</a:t>
            </a:r>
          </a:p>
          <a:p>
            <a:r>
              <a:rPr lang="ru-RU" dirty="0" smtClean="0"/>
              <a:t>1.Большой </a:t>
            </a:r>
            <a:r>
              <a:rPr lang="ru-RU" dirty="0"/>
              <a:t>толковый словарь русского языка (С. А. Кузнецов)</a:t>
            </a:r>
          </a:p>
          <a:p>
            <a:r>
              <a:rPr lang="ru-RU" dirty="0"/>
              <a:t>Однотомный словарь, впервые изданный в 1998 году, содержит около 130 000 слов. Включает общеупотребительную лексику, термины из науки и техники, а также слова, обозначающие современные реалии. Особенностью является включение энциклопедических справок в некоторые статьи. </a:t>
            </a:r>
          </a:p>
          <a:p>
            <a:r>
              <a:rPr lang="ru-RU" dirty="0"/>
              <a:t>Особенности:</a:t>
            </a:r>
          </a:p>
          <a:p>
            <a:r>
              <a:rPr lang="ru-RU" dirty="0"/>
              <a:t>даёт полную характеристику слова: написание, произношение, происхождение, грамматические характеристики, значения и примеры употребления;</a:t>
            </a:r>
          </a:p>
          <a:p>
            <a:r>
              <a:rPr lang="ru-RU" dirty="0"/>
              <a:t>включает слова, вошедшие в русский язык в последние десятилетия, в том числе из сфер астрологии, парапсихологии, народной медицины и религии;</a:t>
            </a:r>
          </a:p>
          <a:p>
            <a:r>
              <a:rPr lang="ru-RU" dirty="0"/>
              <a:t>содержит слова с жаргонной стилистической окраской (например, «</a:t>
            </a:r>
            <a:r>
              <a:rPr lang="ru-RU" dirty="0" err="1"/>
              <a:t>бабец</a:t>
            </a:r>
            <a:r>
              <a:rPr lang="ru-RU" dirty="0"/>
              <a:t>», «банан» в значении «заколка», «блин» как междометие)</a:t>
            </a:r>
          </a:p>
        </p:txBody>
      </p:sp>
    </p:spTree>
    <p:extLst>
      <p:ext uri="{BB962C8B-B14F-4D97-AF65-F5344CB8AC3E}">
        <p14:creationId xmlns:p14="http://schemas.microsoft.com/office/powerpoint/2010/main" val="3279995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663879"/>
            <a:ext cx="10515600" cy="5513084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2.Современный </a:t>
            </a:r>
            <a:r>
              <a:rPr lang="ru-RU" dirty="0"/>
              <a:t>толковый словарь русского языка (Т. Ф. Ефремова)</a:t>
            </a:r>
          </a:p>
          <a:p>
            <a:r>
              <a:rPr lang="ru-RU" dirty="0"/>
              <a:t>Трёхтомное издание, выпущенное в 2006 году, содержит около 160 000 словарных статей и более 253 000 семантических единиц. Это самый большой среди существующих толковых словарей по объёму словника. В него вошла общеупотребительная лексика, терминология (в том числе заимствованная в последние годы), а также устаревшие слова, необходимые для понимания классической литературы. Грубая, жаргонная и бранная лексика не </a:t>
            </a:r>
            <a:r>
              <a:rPr lang="ru-RU" dirty="0" smtClean="0"/>
              <a:t>включена</a:t>
            </a:r>
            <a:endParaRPr lang="ru-RU" dirty="0"/>
          </a:p>
          <a:p>
            <a:r>
              <a:rPr lang="ru-RU" dirty="0"/>
              <a:t>Особенности:</a:t>
            </a:r>
          </a:p>
          <a:p>
            <a:r>
              <a:rPr lang="ru-RU" dirty="0"/>
              <a:t>отражает лексический состав русского языка рубежа XX–XXI веков;</a:t>
            </a:r>
          </a:p>
          <a:p>
            <a:r>
              <a:rPr lang="ru-RU" dirty="0"/>
              <a:t>включает единицы всех частей речи, словообразующие морфемы, начальные и конечные части сложных слов, а также сочетания, эквивалентные слову;</a:t>
            </a:r>
          </a:p>
          <a:p>
            <a:r>
              <a:rPr lang="ru-RU" dirty="0"/>
              <a:t>углублённо показывает связь лексического значения со словообразовательным. </a:t>
            </a:r>
          </a:p>
          <a:p>
            <a:r>
              <a:rPr lang="ru-RU" dirty="0" smtClean="0"/>
              <a:t>3.Толковый </a:t>
            </a:r>
            <a:r>
              <a:rPr lang="ru-RU" dirty="0"/>
              <a:t>словарь русского языка (С. И. Ожегов, Н. Ю. Шведова)</a:t>
            </a:r>
          </a:p>
          <a:p>
            <a:r>
              <a:rPr lang="ru-RU" dirty="0"/>
              <a:t>Нормативный толковый словарь общеупотребительной лексики. В четвёртом издании (1997 год) содержит около 80 000 слов и фразеологических выражений. Включает сведения о семантике слов, их произношении, правописании, грамматических характеристиках и примерах употребления. </a:t>
            </a:r>
          </a:p>
          <a:p>
            <a:r>
              <a:rPr lang="ru-RU" dirty="0"/>
              <a:t>Особенности:</a:t>
            </a:r>
          </a:p>
          <a:p>
            <a:r>
              <a:rPr lang="ru-RU" dirty="0"/>
              <a:t>ориентирован на описание современного литературного языка;</a:t>
            </a:r>
          </a:p>
          <a:p>
            <a:r>
              <a:rPr lang="ru-RU" dirty="0"/>
              <a:t>включает стилистические пометы, указывающие на сферу употребления слов;</a:t>
            </a:r>
          </a:p>
          <a:p>
            <a:r>
              <a:rPr lang="ru-RU" dirty="0"/>
              <a:t>в поздних изданиях под редакцией Н. Ю. Шведовой добавлены сведения о происхождении слов.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7397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 НГ 3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 НГ 2.potx" id="{AC8B3CBB-8258-4F66-AA90-F49E68C7FE4D}" vid="{294BE6F5-FEAE-4691-893A-F4F9A3E52C7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</TotalTime>
  <Words>1739</Words>
  <Application>Microsoft Office PowerPoint</Application>
  <PresentationFormat>Широкоэкранный</PresentationFormat>
  <Paragraphs>130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9" baseType="lpstr">
      <vt:lpstr>Arial</vt:lpstr>
      <vt:lpstr>Arial Black</vt:lpstr>
      <vt:lpstr>Calibri</vt:lpstr>
      <vt:lpstr>TimesNewRomanPS-BoldItalicMT</vt:lpstr>
      <vt:lpstr>TimesNewRomanPS-BoldMT</vt:lpstr>
      <vt:lpstr>TimesNewRomanPS-ItalicMT</vt:lpstr>
      <vt:lpstr>TimesNewRomanPSMT</vt:lpstr>
      <vt:lpstr>YS Geo</vt:lpstr>
      <vt:lpstr>2 НГ 3</vt:lpstr>
      <vt:lpstr>Специфика подготовки учащихся к заданиям  по лексикологии</vt:lpstr>
      <vt:lpstr>Ключевые темы и понятия</vt:lpstr>
      <vt:lpstr>Презентация PowerPoint</vt:lpstr>
      <vt:lpstr>Презентация PowerPoint</vt:lpstr>
      <vt:lpstr>Практические задания  для тренировки</vt:lpstr>
      <vt:lpstr>Презентация PowerPoint</vt:lpstr>
      <vt:lpstr>Презентация PowerPoint</vt:lpstr>
      <vt:lpstr>Полезные ресурсы</vt:lpstr>
      <vt:lpstr>Презентация PowerPoint</vt:lpstr>
      <vt:lpstr>Презентация PowerPoint</vt:lpstr>
      <vt:lpstr>Презентация PowerPoint</vt:lpstr>
      <vt:lpstr>Советы по подготовке</vt:lpstr>
      <vt:lpstr>Примеры заданий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 Универсальный</dc:title>
  <dc:creator>Эрика</dc:creator>
  <cp:lastModifiedBy>ПК</cp:lastModifiedBy>
  <cp:revision>15</cp:revision>
  <dcterms:created xsi:type="dcterms:W3CDTF">2021-11-03T13:45:52Z</dcterms:created>
  <dcterms:modified xsi:type="dcterms:W3CDTF">2025-12-10T11:21:16Z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188775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S9.1.2</vt:lpwstr>
  </property>
</Properties>
</file>