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71" r:id="rId4"/>
    <p:sldId id="259" r:id="rId5"/>
    <p:sldId id="260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2" r:id="rId17"/>
    <p:sldId id="278" r:id="rId18"/>
    <p:sldId id="279" r:id="rId19"/>
    <p:sldId id="277" r:id="rId20"/>
    <p:sldId id="280" r:id="rId21"/>
    <p:sldId id="273" r:id="rId22"/>
    <p:sldId id="275" r:id="rId23"/>
    <p:sldId id="276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951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00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85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178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821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201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87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0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8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997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523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CD54CF8-71CB-410F-A0E9-75BB884A1C67}" type="datetimeFigureOut">
              <a:rPr lang="ru-RU" smtClean="0"/>
              <a:t>11.09.2025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B7CF11-BF38-4B67-96B6-491D7C11BDC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10191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48B45-A7FB-47B9-A8E8-78DD0B9B0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7" y="2489469"/>
            <a:ext cx="9068586" cy="2590800"/>
          </a:xfrm>
        </p:spPr>
        <p:txBody>
          <a:bodyPr/>
          <a:lstStyle/>
          <a:p>
            <a:r>
              <a:rPr lang="ru-RU" dirty="0"/>
              <a:t>11 задание ЕГЭ? Объясняем просто – решаем легко.</a:t>
            </a:r>
          </a:p>
        </p:txBody>
      </p:sp>
    </p:spTree>
    <p:extLst>
      <p:ext uri="{BB962C8B-B14F-4D97-AF65-F5344CB8AC3E}">
        <p14:creationId xmlns:p14="http://schemas.microsoft.com/office/powerpoint/2010/main" val="1522216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DF500-403B-4FC5-950F-15C304712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существительных</a:t>
            </a:r>
            <a:br>
              <a:rPr lang="ru-RU" b="1" i="0" dirty="0">
                <a:solidFill>
                  <a:srgbClr val="444444"/>
                </a:solidFill>
                <a:effectLst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1FA259-5C4B-4B15-A592-81A7C079B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9" y="2015732"/>
            <a:ext cx="11767931" cy="4037749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+mj-lt"/>
              </a:rPr>
              <a:t>-ИК- (-НИК-, -ЧИК-) ИК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Пишем, если при изменении по падежам сохраняет И (столик – столика, пальчик - пальчика)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-ЕК-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Пишем, если при изменении по падежам имеет беглый гласный (листочек- листочка, платочек – платочка, горошек – горошка)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-ИНК-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Пишется в именах существительных, образованных от слов, оканчивающихся на -</a:t>
            </a:r>
            <a:r>
              <a:rPr lang="ru-RU" b="0" i="0" dirty="0" err="1">
                <a:effectLst/>
                <a:latin typeface="+mj-lt"/>
              </a:rPr>
              <a:t>ина</a:t>
            </a:r>
            <a:r>
              <a:rPr lang="ru-RU" b="0" i="0" dirty="0">
                <a:effectLst/>
                <a:latin typeface="+mj-lt"/>
              </a:rPr>
              <a:t>(а) (горошинка-горошина, завалинка – завалина)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-ЕНК-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Пишется в остальных именах существительных (вишенка, песенка). Эти же слова можно объяснить другим правилом: слова, оканчивающиеся на –НЯ, образуются с помощью суффикса –ЕНК-.</a:t>
            </a:r>
          </a:p>
          <a:p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Искл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ючение:</a:t>
            </a: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г</a:t>
            </a: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орлинка </a:t>
            </a:r>
            <a:endParaRPr lang="ru-RU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4826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BFD08-694A-49F3-A72B-437724817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695739"/>
            <a:ext cx="9291215" cy="1049235"/>
          </a:xfrm>
        </p:spPr>
        <p:txBody>
          <a:bodyPr/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+mn-lt"/>
              </a:rPr>
              <a:t>Суффиксы существительных</a:t>
            </a:r>
            <a:endParaRPr lang="ru-RU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5C3D8C-EC4A-428A-9794-09263B3D0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1086678"/>
            <a:ext cx="12006469" cy="5075583"/>
          </a:xfrm>
        </p:spPr>
        <p:txBody>
          <a:bodyPr>
            <a:normAutofit/>
          </a:bodyPr>
          <a:lstStyle/>
          <a:p>
            <a:endParaRPr lang="ru-RU" b="0" i="0" dirty="0">
              <a:effectLst/>
              <a:latin typeface="+mj-lt"/>
            </a:endParaRPr>
          </a:p>
          <a:p>
            <a:endParaRPr lang="ru-RU" dirty="0">
              <a:latin typeface="+mj-lt"/>
            </a:endParaRPr>
          </a:p>
          <a:p>
            <a:r>
              <a:rPr lang="ru-RU" b="0" i="0" dirty="0">
                <a:effectLst/>
                <a:latin typeface="+mj-lt"/>
              </a:rPr>
              <a:t>-ЕСТВ-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Единообразное написание (человечество, творчество, студенчество)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-ЕЦ-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 сущ. мужского рода (боец) и в сущ. среднего рода, если ударение падает на слог после суффикса (пальтецо, письмецо)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-ИЦ-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 сущ. женского рода (владелица) и в сущ. среднего рода, если ударение предшествует суффиксу (платьице, креслице) 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3496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B9175A-F072-45FA-B9E9-AA5EF763E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47927"/>
            <a:ext cx="9291215" cy="1049235"/>
          </a:xfrm>
        </p:spPr>
        <p:txBody>
          <a:bodyPr/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существительных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6572D-999B-4C03-8FFE-F9BEE45CE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66192"/>
            <a:ext cx="11754678" cy="4943060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+mj-lt"/>
              </a:rPr>
              <a:t>-ИЧК-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 сущ. женского рода, образованных от слов с суффиксом -</a:t>
            </a:r>
            <a:r>
              <a:rPr lang="ru-RU" b="0" i="0" dirty="0" err="1">
                <a:effectLst/>
                <a:latin typeface="+mj-lt"/>
              </a:rPr>
              <a:t>иц</a:t>
            </a:r>
            <a:r>
              <a:rPr lang="ru-RU" b="0" i="0" dirty="0">
                <a:effectLst/>
                <a:latin typeface="+mj-lt"/>
              </a:rPr>
              <a:t>- (лестничка (лестница), пуговичка (пуговица)).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-ЕЧК-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 остальных случаях (троечка, Ванечка, времечко)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-ОНЬК- , -ЕНЬК-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После твёрдых согласных пишем -</a:t>
            </a:r>
            <a:r>
              <a:rPr lang="ru-RU" b="0" i="0" dirty="0" err="1">
                <a:effectLst/>
                <a:latin typeface="+mj-lt"/>
              </a:rPr>
              <a:t>оньк</a:t>
            </a:r>
            <a:r>
              <a:rPr lang="ru-RU" b="0" i="0" dirty="0">
                <a:effectLst/>
                <a:latin typeface="+mj-lt"/>
              </a:rPr>
              <a:t>- (лисонька)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После мягких согласных, шипящих и гласных -</a:t>
            </a:r>
            <a:r>
              <a:rPr lang="ru-RU" b="0" i="0" dirty="0" err="1">
                <a:effectLst/>
                <a:latin typeface="+mj-lt"/>
              </a:rPr>
              <a:t>еньк</a:t>
            </a:r>
            <a:r>
              <a:rPr lang="ru-RU" b="0" i="0" dirty="0">
                <a:effectLst/>
                <a:latin typeface="+mj-lt"/>
              </a:rPr>
              <a:t>- (</a:t>
            </a:r>
            <a:r>
              <a:rPr lang="ru-RU" b="0" i="0" dirty="0" err="1">
                <a:effectLst/>
                <a:latin typeface="+mj-lt"/>
              </a:rPr>
              <a:t>тученька</a:t>
            </a:r>
            <a:r>
              <a:rPr lang="ru-RU" b="0" i="0" dirty="0">
                <a:effectLst/>
                <a:latin typeface="+mj-lt"/>
              </a:rPr>
              <a:t>, </a:t>
            </a:r>
            <a:r>
              <a:rPr lang="ru-RU" b="0" i="0" dirty="0" err="1">
                <a:effectLst/>
                <a:latin typeface="+mj-lt"/>
              </a:rPr>
              <a:t>Зоенька</a:t>
            </a:r>
            <a:r>
              <a:rPr lang="ru-RU" b="0" i="0" dirty="0">
                <a:effectLst/>
                <a:latin typeface="+mj-lt"/>
              </a:rPr>
              <a:t>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-ЧИК-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После согласных т, д, с, з, ж (перевозчик, разносчик)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-ЩИК-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После остальных согласных (банщик, фонарщик) </a:t>
            </a:r>
          </a:p>
          <a:p>
            <a:r>
              <a:rPr lang="ru-RU" dirty="0">
                <a:solidFill>
                  <a:srgbClr val="FF0000"/>
                </a:solidFill>
                <a:latin typeface="+mj-lt"/>
              </a:rPr>
              <a:t>Обратите внимание учащихся на то, что если суффикс уменьшительно-ласкательный, то всегда пишется –ЧИК-.</a:t>
            </a:r>
          </a:p>
        </p:txBody>
      </p:sp>
    </p:spTree>
    <p:extLst>
      <p:ext uri="{BB962C8B-B14F-4D97-AF65-F5344CB8AC3E}">
        <p14:creationId xmlns:p14="http://schemas.microsoft.com/office/powerpoint/2010/main" val="1229263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30753-71B5-46AA-8541-EE55B4D10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наречий –О, -А</a:t>
            </a:r>
            <a:br>
              <a:rPr lang="ru-RU" b="1" i="0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238164-95D1-4DBC-9862-30676564C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15" y="2103120"/>
            <a:ext cx="10494885" cy="3931920"/>
          </a:xfrm>
        </p:spPr>
        <p:txBody>
          <a:bodyPr>
            <a:normAutofit/>
          </a:bodyPr>
          <a:lstStyle/>
          <a:p>
            <a:r>
              <a:rPr lang="ru-RU" sz="2400" b="0" i="0" dirty="0">
                <a:effectLst/>
                <a:latin typeface="+mj-lt"/>
              </a:rPr>
              <a:t>-А- </a:t>
            </a:r>
            <a:br>
              <a:rPr lang="ru-RU" sz="2400" dirty="0">
                <a:latin typeface="+mj-lt"/>
              </a:rPr>
            </a:br>
            <a:r>
              <a:rPr lang="ru-RU" sz="2400" b="0" i="0" dirty="0">
                <a:effectLst/>
                <a:latin typeface="+mj-lt"/>
              </a:rPr>
              <a:t>В наречиях с приставками из-, до-, с- (изредка, добела, снова) </a:t>
            </a:r>
            <a:br>
              <a:rPr lang="ru-RU" sz="2400" dirty="0">
                <a:latin typeface="+mj-lt"/>
              </a:rPr>
            </a:br>
            <a:endParaRPr lang="ru-RU" sz="2400" dirty="0">
              <a:latin typeface="+mj-lt"/>
            </a:endParaRPr>
          </a:p>
          <a:p>
            <a:r>
              <a:rPr lang="ru-RU" sz="2400" b="0" i="0" dirty="0">
                <a:effectLst/>
                <a:latin typeface="+mj-lt"/>
              </a:rPr>
              <a:t>-О- </a:t>
            </a:r>
            <a:br>
              <a:rPr lang="ru-RU" sz="2400" dirty="0">
                <a:latin typeface="+mj-lt"/>
              </a:rPr>
            </a:br>
            <a:r>
              <a:rPr lang="ru-RU" sz="2400" b="0" i="0" dirty="0">
                <a:effectLst/>
                <a:latin typeface="+mj-lt"/>
              </a:rPr>
              <a:t>В наречиях с приставками в-, на-, за- (вправо, наглухо, запросто)</a:t>
            </a:r>
          </a:p>
          <a:p>
            <a:r>
              <a:rPr lang="ru-RU" sz="2400" dirty="0">
                <a:solidFill>
                  <a:srgbClr val="FF0000"/>
                </a:solidFill>
                <a:latin typeface="+mj-lt"/>
              </a:rPr>
              <a:t>Подсказка: ОКНО + приставка </a:t>
            </a:r>
            <a:endParaRPr lang="ru-RU" sz="2400" i="0" dirty="0">
              <a:solidFill>
                <a:srgbClr val="FF0000"/>
              </a:solidFill>
              <a:effectLst/>
              <a:latin typeface="+mj-lt"/>
            </a:endParaRPr>
          </a:p>
          <a:p>
            <a:r>
              <a:rPr lang="ru-RU" sz="2400" dirty="0">
                <a:latin typeface="+mj-lt"/>
              </a:rPr>
              <a:t>Важно, чтобы учащиеся разделяли правило на правописание суффиксов на –О, -Е на конце наречий и –О, -А на конце наречий. В иных случаях дети могут путаться и выбирать неверное написание из-за ложного подбора правила.</a:t>
            </a:r>
            <a:r>
              <a:rPr lang="ru-RU" sz="2400" b="0" i="0" dirty="0">
                <a:effectLst/>
                <a:latin typeface="+mj-lt"/>
              </a:rPr>
              <a:t> 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7737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196E4C-8BED-421E-830F-745393B78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114777"/>
            <a:ext cx="11887200" cy="1049235"/>
          </a:xfrm>
        </p:spPr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-О, -Ё после шипящих в суффиксах прилагательных, существительных, наречий </a:t>
            </a:r>
            <a:br>
              <a:rPr lang="ru-RU" b="1" i="0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09A530-8E1F-4404-8C6A-8D8A3DFE2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981200"/>
            <a:ext cx="11887199" cy="4876800"/>
          </a:xfrm>
        </p:spPr>
        <p:txBody>
          <a:bodyPr>
            <a:normAutofit/>
          </a:bodyPr>
          <a:lstStyle/>
          <a:p>
            <a:r>
              <a:rPr lang="ru-RU" sz="2400" b="1" i="0" dirty="0">
                <a:effectLst/>
                <a:latin typeface="+mj-lt"/>
              </a:rPr>
              <a:t>Буква Ё:</a:t>
            </a:r>
            <a:r>
              <a:rPr lang="ru-RU" sz="2400" b="0" i="0" dirty="0">
                <a:effectLst/>
                <a:latin typeface="+mj-lt"/>
              </a:rPr>
              <a:t> </a:t>
            </a:r>
            <a:br>
              <a:rPr lang="ru-RU" sz="2400" dirty="0">
                <a:latin typeface="+mj-lt"/>
              </a:rPr>
            </a:br>
            <a:r>
              <a:rPr lang="ru-RU" sz="2400" b="0" i="0" dirty="0">
                <a:effectLst/>
                <a:latin typeface="+mj-lt"/>
              </a:rPr>
              <a:t>1) В глагольном суффиксе -ЁВЫВА- (выкорчёвывать) </a:t>
            </a:r>
            <a:br>
              <a:rPr lang="ru-RU" sz="2400" dirty="0">
                <a:latin typeface="+mj-lt"/>
              </a:rPr>
            </a:br>
            <a:r>
              <a:rPr lang="ru-RU" sz="2400" b="0" i="0" dirty="0">
                <a:effectLst/>
                <a:latin typeface="+mj-lt"/>
              </a:rPr>
              <a:t>2) В суффиксах существительных -ЁВК-, образованных от глаголов (ночёвка) </a:t>
            </a:r>
            <a:br>
              <a:rPr lang="ru-RU" sz="2400" dirty="0">
                <a:latin typeface="+mj-lt"/>
              </a:rPr>
            </a:br>
            <a:r>
              <a:rPr lang="ru-RU" sz="2400" b="0" i="0" dirty="0">
                <a:effectLst/>
                <a:latin typeface="+mj-lt"/>
              </a:rPr>
              <a:t>3) В суффиксе -ЁР- существительных (стажёр, дирижёр, ухажёр, монтажёр) </a:t>
            </a:r>
          </a:p>
          <a:p>
            <a:r>
              <a:rPr lang="ru-RU" sz="2400" dirty="0">
                <a:solidFill>
                  <a:srgbClr val="FF0000"/>
                </a:solidFill>
                <a:latin typeface="+mj-lt"/>
              </a:rPr>
              <a:t>Исключение: танцор</a:t>
            </a:r>
            <a:br>
              <a:rPr lang="ru-RU" sz="2400" dirty="0">
                <a:latin typeface="+mj-lt"/>
              </a:rPr>
            </a:br>
            <a:r>
              <a:rPr lang="ru-RU" sz="2400" b="0" i="0" dirty="0">
                <a:effectLst/>
                <a:latin typeface="+mj-lt"/>
              </a:rPr>
              <a:t>4) В суффиксах полных и кратких страдательных причастий -ЁНН-, -ЁН- (прекращённый, прекращён) </a:t>
            </a:r>
            <a:br>
              <a:rPr lang="ru-RU" sz="2400" dirty="0">
                <a:latin typeface="+mj-lt"/>
              </a:rPr>
            </a:br>
            <a:r>
              <a:rPr lang="ru-RU" sz="2400" b="0" i="0" dirty="0">
                <a:effectLst/>
                <a:latin typeface="+mj-lt"/>
              </a:rPr>
              <a:t>5) В суффиксах отглагольных прилагательных -ЁН- и в производных словах (копчёный, тушёный, копчёности, тушёнка) </a:t>
            </a:r>
          </a:p>
          <a:p>
            <a:r>
              <a:rPr lang="ru-RU" sz="2400" dirty="0">
                <a:solidFill>
                  <a:srgbClr val="FF0000"/>
                </a:solidFill>
                <a:latin typeface="+mj-lt"/>
              </a:rPr>
              <a:t>По сути, все существительные, прилагательные, образованные от глаголов, пишутся с Ё!</a:t>
            </a:r>
          </a:p>
        </p:txBody>
      </p:sp>
    </p:spTree>
    <p:extLst>
      <p:ext uri="{BB962C8B-B14F-4D97-AF65-F5344CB8AC3E}">
        <p14:creationId xmlns:p14="http://schemas.microsoft.com/office/powerpoint/2010/main" val="2384461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F4F08-5076-4067-B732-F8C69EC8B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69" y="839570"/>
            <a:ext cx="11940208" cy="1049235"/>
          </a:xfrm>
        </p:spPr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-О, -Ё после шипящих в суффиксах прилагательных, существительных, наречий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0C806-3AC7-4859-BDEB-996D18B77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96" y="2510241"/>
            <a:ext cx="11940208" cy="4744101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j-lt"/>
              </a:rPr>
              <a:t>Буква О: </a:t>
            </a:r>
            <a:br>
              <a:rPr lang="ru-RU" sz="2800" dirty="0">
                <a:latin typeface="+mj-lt"/>
              </a:rPr>
            </a:br>
            <a:r>
              <a:rPr lang="ru-RU" sz="2800" b="0" i="0" dirty="0">
                <a:effectLst/>
                <a:latin typeface="+mj-lt"/>
              </a:rPr>
              <a:t>1) В суффиксах существительных -ОК-, -ОНОК-, -ОНК- под ударением (пирожок, порошок, медвежонок, бумажонка, ручонка) </a:t>
            </a:r>
            <a:br>
              <a:rPr lang="ru-RU" sz="2800" dirty="0">
                <a:latin typeface="+mj-lt"/>
              </a:rPr>
            </a:br>
            <a:r>
              <a:rPr lang="ru-RU" sz="2800" b="0" i="0" dirty="0">
                <a:effectLst/>
                <a:latin typeface="+mj-lt"/>
              </a:rPr>
              <a:t>2) В суффиксах прилагательных -ОВ-, -ОН- под ударением (камышовый, смешон) </a:t>
            </a:r>
            <a:br>
              <a:rPr lang="ru-RU" sz="2800" dirty="0">
                <a:latin typeface="+mj-lt"/>
              </a:rPr>
            </a:br>
            <a:r>
              <a:rPr lang="ru-RU" sz="2800" b="0" i="0" dirty="0">
                <a:effectLst/>
                <a:latin typeface="+mj-lt"/>
              </a:rPr>
              <a:t>3) В суффиксах наречий под ударением (свежо, горячо) </a:t>
            </a:r>
          </a:p>
          <a:p>
            <a:r>
              <a:rPr lang="ru-RU" sz="2800" b="1" i="0" dirty="0">
                <a:solidFill>
                  <a:srgbClr val="FF0000"/>
                </a:solidFill>
                <a:effectLst/>
                <a:latin typeface="+mj-lt"/>
              </a:rPr>
              <a:t>Искл</a:t>
            </a:r>
            <a:r>
              <a:rPr lang="ru-RU" sz="2800" b="1" dirty="0">
                <a:solidFill>
                  <a:srgbClr val="FF0000"/>
                </a:solidFill>
                <a:latin typeface="+mj-lt"/>
              </a:rPr>
              <a:t>ючение: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+mj-lt"/>
              </a:rPr>
              <a:t> ещё </a:t>
            </a:r>
            <a:endParaRPr lang="ru-RU" sz="28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85336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9C20DD-9CD1-43A8-8B93-879BB4551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Далее – только практика и ещё раз практика!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20B53EF-F6D8-4DC5-8BF5-14C4B0E4C4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756" y="2179346"/>
            <a:ext cx="4192487" cy="4192487"/>
          </a:xfrm>
        </p:spPr>
      </p:pic>
    </p:spTree>
    <p:extLst>
      <p:ext uri="{BB962C8B-B14F-4D97-AF65-F5344CB8AC3E}">
        <p14:creationId xmlns:p14="http://schemas.microsoft.com/office/powerpoint/2010/main" val="2253381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46B52-C44C-451A-BAE1-B8C5A9163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Примеры интересных упражнений для отработки 11 задания ЕГЭ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767EBB-41DF-4E76-8360-505376DFF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▎ Упражнение 1: Заполни пропуски</a:t>
            </a:r>
          </a:p>
          <a:p>
            <a:r>
              <a:rPr lang="ru-RU" dirty="0"/>
              <a:t>Предложите учащимся предложения с пропусками в словах, где необходимо вставить правильные суффиксы. </a:t>
            </a:r>
          </a:p>
          <a:p>
            <a:pPr marL="0" indent="0">
              <a:buNone/>
            </a:pPr>
            <a:r>
              <a:rPr lang="ru-RU" dirty="0"/>
              <a:t>▎Упражнение 2: Найди и исправь</a:t>
            </a:r>
          </a:p>
          <a:p>
            <a:r>
              <a:rPr lang="ru-RU" dirty="0"/>
              <a:t>Дайте ученикам набор предложений с ошибками в правописании суффиксов. Попросите их найти ошибки и исправить их.</a:t>
            </a:r>
          </a:p>
          <a:p>
            <a:pPr marL="0" indent="0">
              <a:buNone/>
            </a:pPr>
            <a:r>
              <a:rPr lang="ru-RU" dirty="0"/>
              <a:t>▎ Упражнение 3: Составь слово</a:t>
            </a:r>
          </a:p>
          <a:p>
            <a:r>
              <a:rPr lang="ru-RU" dirty="0"/>
              <a:t>Дайте учащимся корни слов и предложите им придумать слова с разными суффиксами. Например:</a:t>
            </a:r>
          </a:p>
          <a:p>
            <a:r>
              <a:rPr lang="ru-RU" dirty="0"/>
              <a:t>• Корень: «</a:t>
            </a:r>
            <a:r>
              <a:rPr lang="ru-RU" dirty="0" err="1"/>
              <a:t>крас</a:t>
            </a:r>
            <a:r>
              <a:rPr lang="ru-RU" dirty="0"/>
              <a:t>» → слова: «красивый», «красота», «раскраска».</a:t>
            </a:r>
          </a:p>
          <a:p>
            <a:pPr marL="0" indent="0">
              <a:buNone/>
            </a:pPr>
            <a:r>
              <a:rPr lang="ru-RU" dirty="0"/>
              <a:t>▎Упражнение 4: Групповое соревнование</a:t>
            </a:r>
          </a:p>
          <a:p>
            <a:r>
              <a:rPr lang="ru-RU" dirty="0"/>
              <a:t>Разделите класс на группы и дайте каждой группе набор слов с пропущенными суффиксами. Каждая группа должна за определенное время найти правильные суффиксы и представить свои варианты остальным. Можно добавить элементы соревнования, например, начислять баллы за скорость и правильность.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405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22D4EE-71B8-4C0A-83B4-2AF5058B6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656948"/>
            <a:ext cx="10058400" cy="5378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▎Упражнение 5: Словарная работа</a:t>
            </a:r>
          </a:p>
          <a:p>
            <a:r>
              <a:rPr lang="ru-RU" dirty="0"/>
              <a:t>Предложите учащимся составить список слов с определёнными суффиксами (например, -к-, -</a:t>
            </a:r>
            <a:r>
              <a:rPr lang="ru-RU" dirty="0" err="1"/>
              <a:t>иц</a:t>
            </a:r>
            <a:r>
              <a:rPr lang="ru-RU" dirty="0"/>
              <a:t>-,       -</a:t>
            </a:r>
            <a:r>
              <a:rPr lang="ru-RU" dirty="0" err="1"/>
              <a:t>ечк</a:t>
            </a:r>
            <a:r>
              <a:rPr lang="ru-RU" dirty="0"/>
              <a:t>-, -</a:t>
            </a:r>
            <a:r>
              <a:rPr lang="ru-RU" dirty="0" err="1"/>
              <a:t>ск</a:t>
            </a:r>
            <a:r>
              <a:rPr lang="ru-RU" dirty="0"/>
              <a:t>-). После этого можно провести обсуждение, какие правила помогают определить правильный выбор суффикса.</a:t>
            </a:r>
          </a:p>
          <a:p>
            <a:pPr marL="0" indent="0">
              <a:buNone/>
            </a:pPr>
            <a:r>
              <a:rPr lang="ru-RU" dirty="0"/>
              <a:t>▎Упражнение 6: Кроссворд на тему суффиксов</a:t>
            </a:r>
          </a:p>
          <a:p>
            <a:r>
              <a:rPr lang="ru-RU" dirty="0"/>
              <a:t>Создайте кроссворд, в котором ответы будут словами с определёнными суффиксами. Это сделает изучение более увлекательным и поможет запомнить написание.</a:t>
            </a:r>
          </a:p>
          <a:p>
            <a:pPr marL="0" indent="0">
              <a:buNone/>
            </a:pPr>
            <a:r>
              <a:rPr lang="ru-RU" dirty="0"/>
              <a:t>▎Упражнение 7: Творческое задание</a:t>
            </a:r>
          </a:p>
          <a:p>
            <a:pPr marL="0" indent="0">
              <a:buNone/>
            </a:pPr>
            <a:r>
              <a:rPr lang="ru-RU" dirty="0"/>
              <a:t>Попросите учащихся написать короткий рассказ или стихотворение, используя как можно больше слов с различными суффиксами. Затем они могут представить свои работы классу.</a:t>
            </a:r>
          </a:p>
          <a:p>
            <a:pPr marL="0" indent="0">
              <a:buNone/>
            </a:pPr>
            <a:r>
              <a:rPr lang="ru-RU" dirty="0"/>
              <a:t>▎Упражнение 8: Игра «</a:t>
            </a:r>
            <a:r>
              <a:rPr lang="ru-RU" dirty="0" err="1"/>
              <a:t>Суффиксный</a:t>
            </a:r>
            <a:r>
              <a:rPr lang="ru-RU" dirty="0"/>
              <a:t> детектив»</a:t>
            </a:r>
          </a:p>
          <a:p>
            <a:pPr marL="0" indent="0">
              <a:buNone/>
            </a:pPr>
            <a:r>
              <a:rPr lang="ru-RU" dirty="0"/>
              <a:t>Раздайте учащимся карточки со словами, в которых пропущены суффиксы. Их задача — «расследовать» и определить, какой суффикс подходит к каждому слову, основываясь на контексте предложения.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303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EBA138-BC0C-4A83-8B22-4C98FAEE6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594804"/>
            <a:ext cx="10058400" cy="5440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▎Упражнение 9: Правило и пример</a:t>
            </a:r>
          </a:p>
          <a:p>
            <a:pPr marL="0" indent="0">
              <a:buNone/>
            </a:pPr>
            <a:r>
              <a:rPr lang="ru-RU" dirty="0"/>
              <a:t>Попросите учащихся составить таблицу с правилами правописания различных суффиксов и привести примеры для каждого правила. Это поможет систематизировать знания.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3200" b="1" dirty="0"/>
              <a:t>Эти упражнения помогут учащимся лучше освоить правила написания суффиксов и подготовиться к 11 заданию из ЕГЭ по русскому языку.</a:t>
            </a:r>
          </a:p>
        </p:txBody>
      </p:sp>
    </p:spTree>
    <p:extLst>
      <p:ext uri="{BB962C8B-B14F-4D97-AF65-F5344CB8AC3E}">
        <p14:creationId xmlns:p14="http://schemas.microsoft.com/office/powerpoint/2010/main" val="112255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6AC8D-07B8-4E88-AE41-A5A09DC4C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 чего начать?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7960A0F-ED62-4E98-9A05-0D91B05D4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509" y="2103438"/>
            <a:ext cx="5242982" cy="39322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85275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587AC-6BD5-4ABB-8921-62CEB6B44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03728"/>
            <a:ext cx="100584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Далее, несомненно, можно заняться отработкой суффиксов на примере заданий из базы ФИПИ для подготовки к ЕГЭ. Вот несколько примеров из них: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081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2F38275B-DAF0-404E-85FF-C969FB800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73" y="443883"/>
            <a:ext cx="10716827" cy="5591157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ru-RU" altLang="ru-RU" sz="1600" b="1" dirty="0">
                <a:solidFill>
                  <a:srgbClr val="000000"/>
                </a:solidFill>
                <a:latin typeface="+mj-lt"/>
              </a:rPr>
              <a:t>1.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Укажите варианты ответов, в которых в обоих словах одного ряда пропущена одна и та же буква. Запишите номера ответов.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1)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ноч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вка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реш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нный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2)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кресл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це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мудр..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цы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3)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насмешл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милост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4)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эмал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наста..вал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5)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одол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стар..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нький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Ответ: ___________________</a:t>
            </a:r>
            <a:endParaRPr lang="ru-RU" altLang="ru-RU" sz="1600" dirty="0">
              <a:latin typeface="+mj-lt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ru-RU" altLang="ru-RU" sz="1600" b="1" dirty="0">
                <a:solidFill>
                  <a:srgbClr val="000000"/>
                </a:solidFill>
                <a:latin typeface="+mj-lt"/>
              </a:rPr>
              <a:t>2.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Укажите варианты ответов, в которых в обоих словах одного ряда пропущена одна и та же буква. Запишите номера ответов.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1.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плутони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форел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выздоравл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овлад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3. весел..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нький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приколоч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нный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4.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трущ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..ба, туш..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нка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5.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ключ..к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замоч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..к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Ответ: ___________________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b="1" dirty="0">
                <a:solidFill>
                  <a:srgbClr val="000000"/>
                </a:solidFill>
                <a:latin typeface="+mj-lt"/>
              </a:rPr>
              <a:t>3.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Укажите варианты ответов, в которых в обоих словах одного ряда пропущена одна и та же буква. Запишите номера ответов.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1. буш..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голуб..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нький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яблон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прожорл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3.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мешоч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..к,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ружь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цо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4.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глуб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..на,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старш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нство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5.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фламанд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..кий,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тка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..кий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Ответ: ____________________</a:t>
            </a:r>
            <a:endParaRPr lang="ru-RU" altLang="ru-RU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721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8A17FF6-0BAE-49A1-89BE-18A048ABB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94" y="452761"/>
            <a:ext cx="10645806" cy="5582279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ru-RU" altLang="ru-RU" sz="1600" b="1" dirty="0">
                <a:solidFill>
                  <a:srgbClr val="000000"/>
                </a:solidFill>
                <a:latin typeface="+mj-lt"/>
              </a:rPr>
              <a:t>4.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Укажите варианты ответов, в которых во всех словах одного ряда пропущена одна и та же буква. Запишите номера ответов.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1. ослаб..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ливн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2. молод..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нький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догадл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3.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старш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нство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выздоров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4.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француж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нка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снеж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нка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5.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еж..вый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парч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Ответ: __________________</a:t>
            </a:r>
            <a:br>
              <a:rPr lang="ru-RU" altLang="ru-RU" sz="1600" b="1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b="1" dirty="0">
                <a:solidFill>
                  <a:srgbClr val="000000"/>
                </a:solidFill>
                <a:latin typeface="+mj-lt"/>
              </a:rPr>
              <a:t>5.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Укажите варианты ответов, в которых во всех словах одного ряда пропущена одна и та же буква. Запишите номера ответов.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1. Кож..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ный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плат..ной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Дымч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..тая,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слев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3.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Жестикулир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упорств..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4. Кож..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ца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фасол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5.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Гуттаперч..вый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замш..вые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Ответ: _________________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b="1" dirty="0">
                <a:solidFill>
                  <a:srgbClr val="000000"/>
                </a:solidFill>
                <a:latin typeface="+mj-lt"/>
              </a:rPr>
              <a:t>6.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Укажите варианты ответов, в которых во всех словах одного ряда пропущена одна и та же буква. Запишите номера ответов.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1. Повел..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участл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2.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Выстра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улыбч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3. Им..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нной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мяч..к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4.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Ситц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..вый,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враж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ский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5.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Опрокид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побесед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..</a:t>
            </a:r>
            <a:r>
              <a:rPr lang="ru-RU" altLang="ru-RU" sz="1600" dirty="0" err="1">
                <a:solidFill>
                  <a:srgbClr val="000000"/>
                </a:solidFill>
                <a:latin typeface="+mj-lt"/>
              </a:rPr>
              <a:t>вать</a:t>
            </a: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 </a:t>
            </a:r>
            <a:br>
              <a:rPr lang="ru-RU" altLang="ru-RU" sz="1600" dirty="0">
                <a:solidFill>
                  <a:srgbClr val="000000"/>
                </a:solidFill>
                <a:latin typeface="+mj-lt"/>
              </a:rPr>
            </a:br>
            <a:r>
              <a:rPr lang="ru-RU" altLang="ru-RU" sz="1600" dirty="0">
                <a:solidFill>
                  <a:srgbClr val="000000"/>
                </a:solidFill>
                <a:latin typeface="+mj-lt"/>
              </a:rPr>
              <a:t>Ответ: ___________________</a:t>
            </a:r>
            <a:endParaRPr lang="ru-RU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12403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CC2F07-5520-42BD-8E28-A8CDD6C88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71067"/>
            <a:ext cx="100584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Дорогие коллеги! Главное – отработка полученных знаний, умений и, конечно же, постоянное повторение.</a:t>
            </a:r>
            <a:br>
              <a:rPr lang="ru-RU" dirty="0"/>
            </a:br>
            <a:r>
              <a:rPr lang="ru-RU" dirty="0"/>
              <a:t>Всем удачи!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6FF05BB-2B31-47AC-987E-5D97849384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2990919"/>
            <a:ext cx="9334500" cy="274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68824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2EAB6-17D3-4D7E-8E3A-9A88DA925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Конечно же, теория!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F9D2758-BCCE-4621-8F19-853409393F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463" y="2014194"/>
            <a:ext cx="3969413" cy="4143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550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52395-3813-4FBF-97FB-2B9162820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глаголов. Правописание</a:t>
            </a:r>
            <a:br>
              <a:rPr lang="ru-RU" b="1" i="0" dirty="0">
                <a:solidFill>
                  <a:schemeClr val="tx1"/>
                </a:solidFill>
                <a:effectLst/>
              </a:rPr>
            </a:br>
            <a:r>
              <a:rPr lang="ru-RU" b="1" i="0" dirty="0">
                <a:solidFill>
                  <a:schemeClr val="tx1"/>
                </a:solidFill>
                <a:effectLst/>
              </a:rPr>
              <a:t>- ОВА, -ЕВА, -ЫВА,  -ИВА,  -ВА. </a:t>
            </a:r>
            <a:br>
              <a:rPr lang="ru-RU" b="1" i="0" dirty="0">
                <a:solidFill>
                  <a:srgbClr val="444444"/>
                </a:solidFill>
                <a:effectLst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2C47A7-8E44-442C-BAFB-D6E275E91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2015732"/>
            <a:ext cx="11834191" cy="4037749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+mj-lt"/>
              </a:rPr>
              <a:t>-ОВА-, -ЕВА-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Если в 1 л. </a:t>
            </a:r>
            <a:r>
              <a:rPr lang="ru-RU" b="0" i="0" dirty="0" err="1">
                <a:effectLst/>
                <a:latin typeface="+mj-lt"/>
              </a:rPr>
              <a:t>ед</a:t>
            </a:r>
            <a:r>
              <a:rPr lang="ru-RU" b="0" i="0" dirty="0">
                <a:effectLst/>
                <a:latin typeface="+mj-lt"/>
              </a:rPr>
              <a:t> ч. настоящего или будущего простого времени глагол оканчивается на -ую, -</a:t>
            </a:r>
            <a:r>
              <a:rPr lang="ru-RU" b="0" i="0" dirty="0" err="1">
                <a:effectLst/>
                <a:latin typeface="+mj-lt"/>
              </a:rPr>
              <a:t>юю</a:t>
            </a:r>
            <a:r>
              <a:rPr lang="ru-RU" b="0" i="0" dirty="0">
                <a:effectLst/>
                <a:latin typeface="+mj-lt"/>
              </a:rPr>
              <a:t>, то в начальной форме и в форме прошедшего времени пишем -</a:t>
            </a:r>
            <a:r>
              <a:rPr lang="ru-RU" b="0" i="0" dirty="0" err="1">
                <a:effectLst/>
                <a:latin typeface="+mj-lt"/>
              </a:rPr>
              <a:t>ова</a:t>
            </a:r>
            <a:r>
              <a:rPr lang="ru-RU" b="0" i="0" dirty="0">
                <a:effectLst/>
                <a:latin typeface="+mj-lt"/>
              </a:rPr>
              <a:t>-, -</a:t>
            </a:r>
            <a:r>
              <a:rPr lang="ru-RU" b="0" i="0" dirty="0" err="1">
                <a:effectLst/>
                <a:latin typeface="+mj-lt"/>
              </a:rPr>
              <a:t>ева</a:t>
            </a:r>
            <a:r>
              <a:rPr lang="ru-RU" b="0" i="0" dirty="0">
                <a:effectLst/>
                <a:latin typeface="+mj-lt"/>
              </a:rPr>
              <a:t>- (заведовать - заведую, исповедовать - исповедую)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-ЫВА-, -ИВА-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Если в 1 л. </a:t>
            </a:r>
            <a:r>
              <a:rPr lang="ru-RU" b="0" i="0" dirty="0" err="1">
                <a:effectLst/>
                <a:latin typeface="+mj-lt"/>
              </a:rPr>
              <a:t>ед</a:t>
            </a:r>
            <a:r>
              <a:rPr lang="ru-RU" b="0" i="0" dirty="0">
                <a:effectLst/>
                <a:latin typeface="+mj-lt"/>
              </a:rPr>
              <a:t> ч. настоящего или будущего простого времени глагол оканчивается на -</a:t>
            </a:r>
            <a:r>
              <a:rPr lang="ru-RU" b="0" i="0" dirty="0" err="1">
                <a:effectLst/>
                <a:latin typeface="+mj-lt"/>
              </a:rPr>
              <a:t>ываю</a:t>
            </a:r>
            <a:r>
              <a:rPr lang="ru-RU" b="0" i="0" dirty="0">
                <a:effectLst/>
                <a:latin typeface="+mj-lt"/>
              </a:rPr>
              <a:t>, -</a:t>
            </a:r>
            <a:r>
              <a:rPr lang="ru-RU" b="0" i="0" dirty="0" err="1">
                <a:effectLst/>
                <a:latin typeface="+mj-lt"/>
              </a:rPr>
              <a:t>иваю</a:t>
            </a:r>
            <a:r>
              <a:rPr lang="ru-RU" b="0" i="0" dirty="0">
                <a:effectLst/>
                <a:latin typeface="+mj-lt"/>
              </a:rPr>
              <a:t>, то в начальной форме и в форме прошедшего времени пишем -</a:t>
            </a:r>
            <a:r>
              <a:rPr lang="ru-RU" b="0" i="0" dirty="0" err="1">
                <a:effectLst/>
                <a:latin typeface="+mj-lt"/>
              </a:rPr>
              <a:t>ыва</a:t>
            </a:r>
            <a:r>
              <a:rPr lang="ru-RU" b="0" i="0" dirty="0">
                <a:effectLst/>
                <a:latin typeface="+mj-lt"/>
              </a:rPr>
              <a:t>-, -ива- (откладывать - откладываю, рассматривать - рассматриваю)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-ВА- 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Глаголы, оканчивающиеся на ударяемые -</a:t>
            </a:r>
            <a:r>
              <a:rPr lang="ru-RU" b="0" i="0" dirty="0" err="1">
                <a:effectLst/>
                <a:latin typeface="+mj-lt"/>
              </a:rPr>
              <a:t>вАть</a:t>
            </a:r>
            <a:r>
              <a:rPr lang="ru-RU" b="0" i="0" dirty="0">
                <a:effectLst/>
                <a:latin typeface="+mj-lt"/>
              </a:rPr>
              <a:t>, -</a:t>
            </a:r>
            <a:r>
              <a:rPr lang="ru-RU" b="0" i="0" dirty="0" err="1">
                <a:effectLst/>
                <a:latin typeface="+mj-lt"/>
              </a:rPr>
              <a:t>вАю</a:t>
            </a:r>
            <a:r>
              <a:rPr lang="ru-RU" b="0" i="0" dirty="0">
                <a:effectLst/>
                <a:latin typeface="+mj-lt"/>
              </a:rPr>
              <a:t>, имеют перед суффиксом -</a:t>
            </a:r>
            <a:r>
              <a:rPr lang="ru-RU" b="0" i="0" dirty="0" err="1">
                <a:effectLst/>
                <a:latin typeface="+mj-lt"/>
              </a:rPr>
              <a:t>ва</a:t>
            </a:r>
            <a:r>
              <a:rPr lang="ru-RU" b="0" i="0" dirty="0">
                <a:effectLst/>
                <a:latin typeface="+mj-lt"/>
              </a:rPr>
              <a:t>- ту же гласную, что и в неопределенной форме без этого суффикса. (заливать - залить, преодолевать, преодолеваю - преодолеть)</a:t>
            </a:r>
          </a:p>
          <a:p>
            <a:r>
              <a:rPr lang="ru-RU" b="1" i="0" dirty="0" err="1">
                <a:solidFill>
                  <a:srgbClr val="FF0000"/>
                </a:solidFill>
                <a:effectLst/>
                <a:latin typeface="+mj-lt"/>
              </a:rPr>
              <a:t>Искл</a:t>
            </a: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. Застрять – застревать, застреваю; затмить – затмевать, затмеваю; продлить – продлевать, продлеваю</a:t>
            </a:r>
            <a:endParaRPr lang="ru-RU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9857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9D2C5-9CAC-4ADE-A38E-4E2C54136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глаголов неопределенной формы (инфинитива)</a:t>
            </a:r>
            <a:br>
              <a:rPr lang="ru-RU" b="1" i="0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44B7BE-483A-4F58-A852-82ABCC78D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2015732"/>
            <a:ext cx="11635409" cy="4037749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effectLst/>
                <a:latin typeface="+mj-lt"/>
              </a:rPr>
              <a:t>Суффикс глагольной основы 2 спряжения на -ить и суффикс глагольной основы 1 </a:t>
            </a:r>
            <a:r>
              <a:rPr lang="ru-RU" b="0" i="0" dirty="0" err="1">
                <a:effectLst/>
                <a:latin typeface="+mj-lt"/>
              </a:rPr>
              <a:t>спр</a:t>
            </a:r>
            <a:r>
              <a:rPr lang="ru-RU" b="0" i="0" dirty="0">
                <a:effectLst/>
                <a:latin typeface="+mj-lt"/>
              </a:rPr>
              <a:t>. отличаются. Необходимо запомнить некоторые исключения, где суффикс находится в безударной позиции: </a:t>
            </a:r>
            <a:r>
              <a:rPr lang="ru-RU" b="1" i="0" dirty="0">
                <a:effectLst/>
                <a:latin typeface="+mj-lt"/>
              </a:rPr>
              <a:t>обидеть, видеть, ненавидеть, зависеть</a:t>
            </a:r>
            <a:r>
              <a:rPr lang="ru-RU" b="0" i="0" dirty="0">
                <a:effectLst/>
                <a:latin typeface="+mj-lt"/>
              </a:rPr>
              <a:t> - и производных от них. </a:t>
            </a:r>
          </a:p>
          <a:p>
            <a:pPr algn="l"/>
            <a:r>
              <a:rPr lang="ru-RU" dirty="0">
                <a:latin typeface="+mj-lt"/>
              </a:rPr>
              <a:t>Можно применить правило АУЕ: после гласных А, У или Е пишется ЯТЬ, после О – ИТЬ.</a:t>
            </a:r>
          </a:p>
          <a:p>
            <a:pPr algn="l"/>
            <a:r>
              <a:rPr lang="ru-RU" dirty="0">
                <a:solidFill>
                  <a:srgbClr val="FF0000"/>
                </a:solidFill>
                <a:latin typeface="+mj-lt"/>
              </a:rPr>
              <a:t>Исключение: </a:t>
            </a:r>
            <a:r>
              <a:rPr lang="ru-RU" dirty="0" err="1">
                <a:solidFill>
                  <a:srgbClr val="FF0000"/>
                </a:solidFill>
                <a:latin typeface="+mj-lt"/>
              </a:rPr>
              <a:t>клеИть</a:t>
            </a:r>
            <a:r>
              <a:rPr lang="ru-RU" dirty="0">
                <a:solidFill>
                  <a:srgbClr val="FF0000"/>
                </a:solidFill>
                <a:latin typeface="+mj-lt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+mj-lt"/>
              </a:rPr>
              <a:t>драИть</a:t>
            </a:r>
            <a:r>
              <a:rPr lang="ru-RU" dirty="0">
                <a:solidFill>
                  <a:srgbClr val="FF0000"/>
                </a:solidFill>
                <a:latin typeface="+mj-lt"/>
              </a:rPr>
              <a:t>.</a:t>
            </a:r>
            <a:br>
              <a:rPr lang="ru-RU" dirty="0">
                <a:latin typeface="+mj-lt"/>
              </a:rPr>
            </a:br>
            <a:endParaRPr lang="ru-RU" dirty="0">
              <a:latin typeface="+mj-lt"/>
            </a:endParaRPr>
          </a:p>
          <a:p>
            <a:pPr marL="0" indent="0" algn="l">
              <a:buNone/>
            </a:pP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	Запомните:</a:t>
            </a:r>
            <a:endParaRPr lang="ru-RU" b="0" i="0" dirty="0">
              <a:solidFill>
                <a:srgbClr val="FF0000"/>
              </a:solidFill>
              <a:effectLst/>
              <a:latin typeface="+mj-lt"/>
            </a:endParaRPr>
          </a:p>
          <a:p>
            <a:pPr algn="l"/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глаголы на </a:t>
            </a: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-ЯТЬ</a:t>
            </a:r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: лаять, таять, каяться, веять, надеяться, лелеять, сеять, затеять, чуять, лаять, реять, блеять, кашлять</a:t>
            </a:r>
            <a:r>
              <a:rPr lang="ru-RU" dirty="0">
                <a:solidFill>
                  <a:srgbClr val="FF0000"/>
                </a:solidFill>
                <a:latin typeface="+mj-lt"/>
              </a:rPr>
              <a:t>.</a:t>
            </a:r>
            <a:endParaRPr lang="ru-RU" b="0" i="0" dirty="0">
              <a:solidFill>
                <a:srgbClr val="FF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61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750EB-8DBA-4187-93BB-6A3BAEA94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причастий и деепричастий прошедшего времени </a:t>
            </a:r>
            <a:br>
              <a:rPr lang="ru-RU" b="1" i="0" dirty="0">
                <a:solidFill>
                  <a:srgbClr val="444444"/>
                </a:solidFill>
                <a:effectLst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EBDB4C-2339-484A-ABCA-4FC7880B1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2015732"/>
            <a:ext cx="11158330" cy="3450613"/>
          </a:xfrm>
        </p:spPr>
        <p:txBody>
          <a:bodyPr/>
          <a:lstStyle/>
          <a:p>
            <a:r>
              <a:rPr lang="ru-RU" b="0" i="0" dirty="0">
                <a:effectLst/>
                <a:latin typeface="+mj-lt"/>
              </a:rPr>
              <a:t>Чтобы безошибочно определить гласную перед суффиксом причастий и деепричастий, необходимо понять, от какого глагола они образованы. (понадеявшийся, понадеявшись – от понадеяться) </a:t>
            </a:r>
          </a:p>
          <a:p>
            <a:endParaRPr lang="ru-RU" b="1" i="0" dirty="0">
              <a:solidFill>
                <a:srgbClr val="FF0000"/>
              </a:solidFill>
              <a:effectLst/>
              <a:latin typeface="+mj-lt"/>
            </a:endParaRPr>
          </a:p>
          <a:p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Важно!</a:t>
            </a:r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 Обратите внимание на </a:t>
            </a:r>
            <a:r>
              <a:rPr lang="ru-RU" dirty="0">
                <a:solidFill>
                  <a:srgbClr val="FF0000"/>
                </a:solidFill>
                <a:latin typeface="+mj-lt"/>
              </a:rPr>
              <a:t>ВИД</a:t>
            </a:r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 глагола, от которого образовано причастие или деепричастие (склеивающий образовано от склеивать, а не от склеить) </a:t>
            </a:r>
            <a:endParaRPr lang="ru-RU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649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2B63ED-E980-424D-9F55-4A6367381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прилагательных </a:t>
            </a:r>
            <a:br>
              <a:rPr lang="ru-RU" b="1" i="0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ADC574-5D33-4FD8-9F5D-305EDDD9A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+mj-lt"/>
              </a:rPr>
              <a:t>-ЧИВ-, -ЛИВ-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Всегда пишется И (заботливый, заносчивый)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-ИВ-, -ЕВ-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Под ударением пишется ИВ (красивый, правдивый)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Без ударения пишется ЕВ (боевой, сиреневый) </a:t>
            </a:r>
          </a:p>
          <a:p>
            <a:r>
              <a:rPr lang="ru-RU" b="1" i="0" dirty="0" err="1">
                <a:solidFill>
                  <a:srgbClr val="FF0000"/>
                </a:solidFill>
                <a:effectLst/>
                <a:latin typeface="+mj-lt"/>
              </a:rPr>
              <a:t>Искл</a:t>
            </a: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. милостивый, юродивый </a:t>
            </a:r>
          </a:p>
          <a:p>
            <a:endParaRPr lang="ru-RU" b="1" dirty="0">
              <a:solidFill>
                <a:srgbClr val="FF0000"/>
              </a:solidFill>
              <a:latin typeface="+mj-lt"/>
            </a:endParaRPr>
          </a:p>
          <a:p>
            <a:endParaRPr lang="ru-RU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ctr"/>
            <a:r>
              <a:rPr lang="ru-RU" b="1" dirty="0">
                <a:latin typeface="+mj-lt"/>
              </a:rPr>
              <a:t>Будьте внимательны и проговорите детям, что им необходимо в прилагательных выделить КОРЕНЬ слова для безошибочного определения суффикса!</a:t>
            </a:r>
            <a:endParaRPr lang="ru-RU" b="1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45664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42E070-3DB8-4A6C-88BD-C22A3A464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прилагательных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9711FF-6AAE-4622-8244-5F4C1EA41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2015732"/>
            <a:ext cx="11926957" cy="4146529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+mj-lt"/>
              </a:rPr>
              <a:t>-ОВ-, -ОВАТ-, -ОВИТ-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Пишутся после твердых согласных (деловой, красноватый, деловитый)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-ЕВ-, -ЕВАТ-, -ЕВИТ-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Пишутся после мягких согласных и ц (сиреневатый, глянцевитый)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-ИСТ-, -ЕСК-, -ЧЕСК-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Единообразное написание (надрывистый)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-ЧАТ-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Всегда пишется а (створчатый, ступенчатый, решетчатый) </a:t>
            </a:r>
          </a:p>
          <a:p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Запомнить: дощатый (от слова доска при помощи суффикса -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+mj-lt"/>
              </a:rPr>
              <a:t>ат</a:t>
            </a: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-) </a:t>
            </a:r>
            <a:endParaRPr lang="ru-RU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016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5801F7-CF21-40B4-801D-4C5C5A280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chemeClr val="tx1"/>
                </a:solidFill>
                <a:effectLst/>
              </a:rPr>
              <a:t>Суффиксы прилагательных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3E6762-E1BD-495D-ACC0-FA8251E0F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2015732"/>
            <a:ext cx="11661913" cy="4037749"/>
          </a:xfrm>
        </p:spPr>
        <p:txBody>
          <a:bodyPr>
            <a:normAutofit lnSpcReduction="10000"/>
          </a:bodyPr>
          <a:lstStyle/>
          <a:p>
            <a:r>
              <a:rPr lang="ru-RU" b="0" i="0" dirty="0">
                <a:effectLst/>
                <a:latin typeface="+mj-lt"/>
              </a:rPr>
              <a:t>-ЕНЬК-, -ОНЬК-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Суффиксы не изменяются, не бывает -</a:t>
            </a:r>
            <a:r>
              <a:rPr lang="ru-RU" b="0" i="0" dirty="0" err="1">
                <a:effectLst/>
                <a:latin typeface="+mj-lt"/>
              </a:rPr>
              <a:t>иньк</a:t>
            </a:r>
            <a:r>
              <a:rPr lang="ru-RU" b="0" i="0" dirty="0">
                <a:effectLst/>
                <a:latin typeface="+mj-lt"/>
              </a:rPr>
              <a:t>-, -</a:t>
            </a:r>
            <a:r>
              <a:rPr lang="ru-RU" b="0" i="0" dirty="0" err="1">
                <a:effectLst/>
                <a:latin typeface="+mj-lt"/>
              </a:rPr>
              <a:t>аньк</a:t>
            </a:r>
            <a:r>
              <a:rPr lang="ru-RU" b="0" i="0" dirty="0">
                <a:effectLst/>
                <a:latin typeface="+mj-lt"/>
              </a:rPr>
              <a:t>- (сухонький, черненький) . 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-ЕНСК-, -ИНСК-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Суффикс -</a:t>
            </a:r>
            <a:r>
              <a:rPr lang="ru-RU" b="0" i="0" dirty="0" err="1">
                <a:effectLst/>
                <a:latin typeface="+mj-lt"/>
              </a:rPr>
              <a:t>инск</a:t>
            </a:r>
            <a:r>
              <a:rPr lang="ru-RU" b="0" i="0" dirty="0">
                <a:effectLst/>
                <a:latin typeface="+mj-lt"/>
              </a:rPr>
              <a:t>- пишется в прилагательных, образованных от основ, заканчивающихся на -ин, -и(ы), а(я). (Мытищинский, Екатерининский)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 остальных случаях пишется суффикс -</a:t>
            </a:r>
            <a:r>
              <a:rPr lang="ru-RU" b="0" i="0" dirty="0" err="1">
                <a:effectLst/>
                <a:latin typeface="+mj-lt"/>
              </a:rPr>
              <a:t>енск</a:t>
            </a:r>
            <a:r>
              <a:rPr lang="ru-RU" b="0" i="0" dirty="0">
                <a:effectLst/>
                <a:latin typeface="+mj-lt"/>
              </a:rPr>
              <a:t>- (нищенский) </a:t>
            </a:r>
          </a:p>
          <a:p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Искл</a:t>
            </a:r>
            <a:r>
              <a:rPr lang="ru-RU" b="1" dirty="0">
                <a:solidFill>
                  <a:srgbClr val="FF0000"/>
                </a:solidFill>
                <a:latin typeface="+mj-lt"/>
              </a:rPr>
              <a:t>ючения</a:t>
            </a:r>
            <a:r>
              <a:rPr lang="ru-RU" b="1" i="0" dirty="0">
                <a:solidFill>
                  <a:srgbClr val="FF0000"/>
                </a:solidFill>
                <a:effectLst/>
                <a:latin typeface="+mj-lt"/>
              </a:rPr>
              <a:t>: пензенский, коломенский, пресненский </a:t>
            </a:r>
          </a:p>
          <a:p>
            <a:r>
              <a:rPr lang="ru-RU" b="0" i="0" dirty="0">
                <a:effectLst/>
                <a:latin typeface="+mj-lt"/>
              </a:rPr>
              <a:t>-К-, -СК-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Суффикс -к- пишем, если прилагательное образовано от существительного с основой на к, ц, ч или имеет краткую форму (немецкий, резкий – резок, мерзкий – мерзок, ткацкий). </a:t>
            </a:r>
            <a:br>
              <a:rPr lang="ru-RU" dirty="0">
                <a:latin typeface="+mj-lt"/>
              </a:rPr>
            </a:br>
            <a:r>
              <a:rPr lang="ru-RU" b="0" i="0" dirty="0">
                <a:effectLst/>
                <a:latin typeface="+mj-lt"/>
              </a:rPr>
              <a:t>В остальных случаях пишем суффикс -</a:t>
            </a:r>
            <a:r>
              <a:rPr lang="ru-RU" b="0" i="0" dirty="0" err="1">
                <a:effectLst/>
                <a:latin typeface="+mj-lt"/>
              </a:rPr>
              <a:t>ск</a:t>
            </a:r>
            <a:r>
              <a:rPr lang="ru-RU" b="0" i="0" dirty="0">
                <a:effectLst/>
                <a:latin typeface="+mj-lt"/>
              </a:rPr>
              <a:t>- (французский, богатырский) </a:t>
            </a:r>
          </a:p>
          <a:p>
            <a:r>
              <a:rPr lang="ru-RU" dirty="0">
                <a:solidFill>
                  <a:srgbClr val="FF0000"/>
                </a:solidFill>
                <a:latin typeface="+mj-lt"/>
              </a:rPr>
              <a:t>Можете сказать учащимся основные случаи со словами-исключениями, либо распечатать им список этих слов для дальнейшего запоминания.</a:t>
            </a:r>
            <a:r>
              <a:rPr lang="ru-RU" b="0" i="0" dirty="0">
                <a:solidFill>
                  <a:srgbClr val="FF0000"/>
                </a:solidFill>
                <a:effectLst/>
                <a:latin typeface="+mj-lt"/>
              </a:rPr>
              <a:t> </a:t>
            </a:r>
            <a:endParaRPr lang="ru-RU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2942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Савон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67</TotalTime>
  <Words>2166</Words>
  <Application>Microsoft Office PowerPoint</Application>
  <PresentationFormat>Широкоэкранный</PresentationFormat>
  <Paragraphs>84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Garamond</vt:lpstr>
      <vt:lpstr>Савон</vt:lpstr>
      <vt:lpstr>11 задание ЕГЭ? Объясняем просто – решаем легко.</vt:lpstr>
      <vt:lpstr>С чего начать?</vt:lpstr>
      <vt:lpstr>Конечно же, теория!</vt:lpstr>
      <vt:lpstr>Суффиксы глаголов. Правописание - ОВА, -ЕВА, -ЫВА,  -ИВА,  -ВА.  </vt:lpstr>
      <vt:lpstr>Суффиксы глаголов неопределенной формы (инфинитива) </vt:lpstr>
      <vt:lpstr>Суффиксы причастий и деепричастий прошедшего времени  </vt:lpstr>
      <vt:lpstr>Суффиксы прилагательных  </vt:lpstr>
      <vt:lpstr>Суффиксы прилагательных </vt:lpstr>
      <vt:lpstr>Суффиксы прилагательных </vt:lpstr>
      <vt:lpstr>Суффиксы существительных </vt:lpstr>
      <vt:lpstr>Суффиксы существительных</vt:lpstr>
      <vt:lpstr>Суффиксы существительных</vt:lpstr>
      <vt:lpstr>Суффиксы наречий –О, -А </vt:lpstr>
      <vt:lpstr>-О, -Ё после шипящих в суффиксах прилагательных, существительных, наречий  </vt:lpstr>
      <vt:lpstr>-О, -Ё после шипящих в суффиксах прилагательных, существительных, наречий </vt:lpstr>
      <vt:lpstr>Далее – только практика и ещё раз практика!</vt:lpstr>
      <vt:lpstr>Примеры интересных упражнений для отработки 11 задания ЕГЭ </vt:lpstr>
      <vt:lpstr>Презентация PowerPoint</vt:lpstr>
      <vt:lpstr>Презентация PowerPoint</vt:lpstr>
      <vt:lpstr>Далее, несомненно, можно заняться отработкой суффиксов на примере заданий из базы ФИПИ для подготовки к ЕГЭ. Вот несколько примеров из них: </vt:lpstr>
      <vt:lpstr>Презентация PowerPoint</vt:lpstr>
      <vt:lpstr>Презентация PowerPoint</vt:lpstr>
      <vt:lpstr>Дорогие коллеги! Главное – отработка полученных знаний, умений и, конечно же, постоянное повторение. Всем удачи!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Отработка 11 задания егэ по русскому языку</dc:title>
  <dc:creator>Elis. Elis.</dc:creator>
  <cp:lastModifiedBy>Elis. Elis.</cp:lastModifiedBy>
  <cp:revision>9</cp:revision>
  <dcterms:created xsi:type="dcterms:W3CDTF">2025-09-02T18:43:45Z</dcterms:created>
  <dcterms:modified xsi:type="dcterms:W3CDTF">2025-09-11T19:47:02Z</dcterms:modified>
</cp:coreProperties>
</file>