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5" r:id="rId4"/>
    <p:sldId id="270" r:id="rId5"/>
    <p:sldId id="258" r:id="rId6"/>
    <p:sldId id="259" r:id="rId7"/>
    <p:sldId id="261" r:id="rId8"/>
    <p:sldId id="262" r:id="rId9"/>
    <p:sldId id="263" r:id="rId10"/>
    <p:sldId id="272" r:id="rId11"/>
    <p:sldId id="273" r:id="rId12"/>
    <p:sldId id="260" r:id="rId13"/>
    <p:sldId id="264" r:id="rId14"/>
    <p:sldId id="266" r:id="rId15"/>
    <p:sldId id="267" r:id="rId16"/>
    <p:sldId id="271" r:id="rId17"/>
    <p:sldId id="268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838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8E07-A820-4722-BA09-9358CDE188C3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FD06B-FE43-4DC0-9439-895CC9681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8E07-A820-4722-BA09-9358CDE188C3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FD06B-FE43-4DC0-9439-895CC9681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8E07-A820-4722-BA09-9358CDE188C3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FD06B-FE43-4DC0-9439-895CC9681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8E07-A820-4722-BA09-9358CDE188C3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FD06B-FE43-4DC0-9439-895CC9681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8E07-A820-4722-BA09-9358CDE188C3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FD06B-FE43-4DC0-9439-895CC9681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8E07-A820-4722-BA09-9358CDE188C3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FD06B-FE43-4DC0-9439-895CC9681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8E07-A820-4722-BA09-9358CDE188C3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FD06B-FE43-4DC0-9439-895CC9681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8E07-A820-4722-BA09-9358CDE188C3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FD06B-FE43-4DC0-9439-895CC9681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8E07-A820-4722-BA09-9358CDE188C3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FD06B-FE43-4DC0-9439-895CC9681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8E07-A820-4722-BA09-9358CDE188C3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FD06B-FE43-4DC0-9439-895CC9681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8E07-A820-4722-BA09-9358CDE188C3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74FD06B-FE43-4DC0-9439-895CC96814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F548E07-A820-4722-BA09-9358CDE188C3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74FD06B-FE43-4DC0-9439-895CC968148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urzufmuseum.com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14282" y="857232"/>
          <a:ext cx="4286280" cy="5857916"/>
        </p:xfrm>
        <a:graphic>
          <a:graphicData uri="http://schemas.openxmlformats.org/presentationml/2006/ole">
            <p:oleObj spid="_x0000_s1026" name="Acrobat Document" r:id="rId3" imgW="7786800" imgH="11030040" progId="">
              <p:embed/>
            </p:oleObj>
          </a:graphicData>
        </a:graphic>
      </p:graphicFrame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572000" y="2643183"/>
            <a:ext cx="442915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Презентацию подготовили: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учитель русского языка и литературы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МОУ «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Победненская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школа»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Джанкойского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Республики Крым Маврина Р.Н.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учитель русского языка и литературы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МБОУ «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Рощинская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школа-детский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сад»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Джанкойского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Республики Крым Герасименко Е.Н.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8604"/>
            <a:ext cx="785818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14356"/>
            <a:ext cx="728667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85794"/>
            <a:ext cx="707236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285720" y="714356"/>
            <a:ext cx="8429684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виды деятельности обучающихся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работа со словарями и справочной литературой;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развёрнутые ответы на вопросы и участие в коллективном обсуждении;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анализ произведения с учётом его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родо-жанровой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принадлежности в единстве формы и содержания с использованием теоретико-литературных терминов и понятий;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анализ эпизода с учётом авторской позиции;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работа с разными информационными источниками, в том числе в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медиапространстве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подбор и обобщение материалов об истории создания произведения с использованием справочной литературы и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интернет-ресурсов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представление индивидуальных/коллективных учебных проектов и др.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142844" y="357166"/>
            <a:ext cx="8786874" cy="18774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Справочные материалы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Литературные места Крыма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Краткие сведения о некоторых литературных местах Крыма, связанных с именами русских писателей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Александр Сергеевич Пушкин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Дом-музей Пушкина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место вдохновения великого поэта в Гурзуфе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инициативе выдающегося ученого-пушкиниста Б.В. Томашевского в Гурзуфе был открыт в июне 1938 г. музей А.С. Пушкина.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музей а с пушкина в гурзуф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4837" y="2000240"/>
            <a:ext cx="2854325" cy="19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428596" y="4286256"/>
            <a:ext cx="8358246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Музей А.С.Пушкина в Гурзуфе (Крым)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Музей А.С. Пушкина располагается в доме генерал-губернатора Новороссийского края герцога Ришелье. Экспозиция размещается в 6 залах и рассказывает о крымском периоде жизни А.С. Пушкина, поэтических произведениях, написанных под впечатлениями от Крыма. В залах представлены прижизненные издания произведений поэта, предметы быта пушкинской эпохи и крымского быта начала XIX в.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ом музей пушкина в гурзуф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14290"/>
            <a:ext cx="3108269" cy="209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14348" y="2500307"/>
            <a:ext cx="7858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Комната в доме-музее А.С.Пушкина в Гурзуфе (Крым)</a:t>
            </a:r>
          </a:p>
        </p:txBody>
      </p:sp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142844" y="3143249"/>
            <a:ext cx="871543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Гурзуфе Пушкин провел всего три недели, но это много, если считать что вообще в Крыму ему удалось задержаться лишь на месяц. За  21 день Александр Сергеевич сполна насладился общением с дочерями генерала Н. Раевского, а также его младшим сыном, с которым поэт проживал в мезонине дома.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Раевские, гостем которых был создатель литературного русского языка, жили в знаменитом доме Ришелье – прекрасной 2-этажной европейской усадьбе. Она является первым сооружением такого рода в Гурзуфе, была заложена в начале позапрошлого века специально для генерал-губернатора Новороссийских земель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Армана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Ришелье. Когда-то вокруг разбили живописный английский парк. Как раз такое жилье досталось гению отечественной словесности. Сейчас оно до сих пор носит его имя.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Первоначальные выставочные коллекции – предметы быта, экземпляры прижизненных изданий крымского периода, фрагменты эпистолярной переписки – продолжали жить в стенах дома все время. Коллекция дома-музея Пушкина также не раз дополнялась интересными экспонатами в прошлом и нынешнем веках.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Сайт музея в Интернете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https://gurzufmuseum.com/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ChangeArrowheads="1"/>
          </p:cNvSpPr>
          <p:nvPr/>
        </p:nvSpPr>
        <p:spPr bwMode="auto">
          <a:xfrm>
            <a:off x="714348" y="1000108"/>
            <a:ext cx="3929090" cy="52321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Приложение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Программный материал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 класс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365F9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Приложение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Программный материал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 класс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Приложение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Программный материал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 класс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365F9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365F9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Приложение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Программный материал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класс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Приложение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Программный материал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 класс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6018" name="Object 2"/>
          <p:cNvGraphicFramePr>
            <a:graphicFrameLocks noChangeAspect="1"/>
          </p:cNvGraphicFramePr>
          <p:nvPr/>
        </p:nvGraphicFramePr>
        <p:xfrm>
          <a:off x="5429256" y="1142984"/>
          <a:ext cx="3357586" cy="5286392"/>
        </p:xfrm>
        <a:graphic>
          <a:graphicData uri="http://schemas.openxmlformats.org/presentationml/2006/ole">
            <p:oleObj spid="_x0000_s86018" name="Acrobat Document" r:id="rId3" imgW="7786800" imgH="110300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357298"/>
            <a:ext cx="58266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Раиса Маврина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my_slovo@mail.ru&gt;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2714620"/>
            <a:ext cx="67151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Елена Герасименко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gerasimenkoelen33r@yandex.ru&gt;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4754" name="Object 2"/>
          <p:cNvGraphicFramePr>
            <a:graphicFrameLocks noChangeAspect="1"/>
          </p:cNvGraphicFramePr>
          <p:nvPr/>
        </p:nvGraphicFramePr>
        <p:xfrm>
          <a:off x="6429375" y="3857625"/>
          <a:ext cx="2286000" cy="2857500"/>
        </p:xfrm>
        <a:graphic>
          <a:graphicData uri="http://schemas.openxmlformats.org/presentationml/2006/ole">
            <p:oleObj spid="_x0000_s74754" name="Acrobat Document" r:id="rId3" imgW="7786800" imgH="110300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s://avatars.mds.yandex.net/i?id=e0def95ae4b579c28d0d7d9fb56d3a8dd693a4c0-16118084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85794"/>
            <a:ext cx="8786874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928670"/>
            <a:ext cx="86439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учебного курса «Крым в литературе» для обучающихся 5-9 классов составлена на основе требований к результатам освоения основной образовательной программы, представленных в федеральном государственном образовательном стандарте основного общего образования (ФГОС ООО), а также с учетом положений федеральной рабочей программы воспитания, Концепции преподавания русского языка и литературы (утверждена распоряжением Правительства Российской Федерации от 06.04.2016 г. № 637-р). </a:t>
            </a:r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285720" y="2928935"/>
            <a:ext cx="850112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Структура программы соответствует требованиям ФГОС и включает: пояснительную записку, цели и задачи курса, перечень личностных,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метапредметных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предметных результатов, содержание учебного курса, справочные материалы, тематическое планирование.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3490" name="Object 2"/>
          <p:cNvGraphicFramePr>
            <a:graphicFrameLocks noChangeAspect="1"/>
          </p:cNvGraphicFramePr>
          <p:nvPr/>
        </p:nvGraphicFramePr>
        <p:xfrm>
          <a:off x="6429388" y="3857628"/>
          <a:ext cx="2286016" cy="2857520"/>
        </p:xfrm>
        <a:graphic>
          <a:graphicData uri="http://schemas.openxmlformats.org/presentationml/2006/ole">
            <p:oleObj spid="_x0000_s63490" name="Acrobat Document" r:id="rId3" imgW="7786800" imgH="11030040" progId="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285720" y="785278"/>
            <a:ext cx="842968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Внеурочная деятельность – важная часть федеральной образовательной программы основного общего образования, в рамках которой педагогический коллектив образовательной организации обеспечивает достижение предметных,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метапредметных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личностных результатов за счет использования потенциала разнообразия форм образовательной деятельности, организации содержательного взаимодействия с предметной развивающей средой.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214282" y="2786058"/>
            <a:ext cx="842968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Программа соответствует специфике внеурочной  деятельности, и способствует: стимулированию познавательных процессов, развитию коммуникативных навыков, созданию среды общения, развитию творческих способностей личности, поддержанию стремления к самостоятельной деятельности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0659" name="Object 3"/>
          <p:cNvGraphicFramePr>
            <a:graphicFrameLocks noChangeAspect="1"/>
          </p:cNvGraphicFramePr>
          <p:nvPr/>
        </p:nvGraphicFramePr>
        <p:xfrm>
          <a:off x="6415100" y="3929066"/>
          <a:ext cx="2228850" cy="2786062"/>
        </p:xfrm>
        <a:graphic>
          <a:graphicData uri="http://schemas.openxmlformats.org/presentationml/2006/ole">
            <p:oleObj spid="_x0000_s70659" name="Acrobat Document" r:id="rId3" imgW="7786800" imgH="11030040" progId="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428596" y="428604"/>
            <a:ext cx="871540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Недельная сетка часов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(пятидневная неделя) на 2025-2026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год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1" y="1142984"/>
          <a:ext cx="8501122" cy="5429285"/>
        </p:xfrm>
        <a:graphic>
          <a:graphicData uri="http://schemas.openxmlformats.org/drawingml/2006/table">
            <a:tbl>
              <a:tblPr/>
              <a:tblGrid>
                <a:gridCol w="2547712"/>
                <a:gridCol w="1652345"/>
                <a:gridCol w="1527293"/>
                <a:gridCol w="420172"/>
                <a:gridCol w="420172"/>
                <a:gridCol w="420172"/>
                <a:gridCol w="586906"/>
                <a:gridCol w="586906"/>
                <a:gridCol w="339444"/>
              </a:tblGrid>
              <a:tr h="176484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>
                          <a:latin typeface="Calibri"/>
                          <a:ea typeface="Times New Roman"/>
                          <a:cs typeface="Times New Roman"/>
                        </a:rPr>
                        <a:t>Направление внеурочной деятельности</a:t>
                      </a:r>
                      <a:endParaRPr lang="ru-RU" sz="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Наименование программы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Форма организации внеурочной деятельности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Классы/часы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4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5-А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5-Б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6-А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7-А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8-А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9-А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500">
                          <a:solidFill>
                            <a:srgbClr val="22222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Разговоры о важном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500">
                          <a:latin typeface="Times New Roman"/>
                          <a:ea typeface="Times New Roman"/>
                          <a:cs typeface="Times New Roman"/>
                        </a:rPr>
                        <a:t>Классный час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500">
                          <a:solidFill>
                            <a:srgbClr val="22222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Россия – мои горизонты 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500">
                          <a:latin typeface="Times New Roman"/>
                          <a:ea typeface="Times New Roman"/>
                          <a:cs typeface="Times New Roman"/>
                        </a:rPr>
                        <a:t>Классный час 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500">
                          <a:solidFill>
                            <a:srgbClr val="22222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Основы военной подготовки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500">
                          <a:latin typeface="Times New Roman"/>
                          <a:ea typeface="Times New Roman"/>
                          <a:cs typeface="Times New Roman"/>
                        </a:rPr>
                        <a:t>Учебные сборы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4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Внеурочная деятельность по развитию личности, ее способностей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500">
                          <a:solidFill>
                            <a:srgbClr val="22222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Школьный театр 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500">
                          <a:latin typeface="Times New Roman"/>
                          <a:ea typeface="Times New Roman"/>
                          <a:cs typeface="Times New Roman"/>
                        </a:rPr>
                        <a:t>Театральная студия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10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800" dirty="0"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Внеурочная деятельность по учебным предметам</a:t>
                      </a: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500">
                        <a:solidFill>
                          <a:srgbClr val="222222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4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Внеурочная деятельность по формированию функциональной грамотности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500">
                        <a:solidFill>
                          <a:srgbClr val="222222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4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Внеурочная деятельность по реализации воспитательных мероприятий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500">
                        <a:solidFill>
                          <a:srgbClr val="222222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4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Внеурочная деятельность по организации деятельности ученических сообществ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500">
                        <a:solidFill>
                          <a:srgbClr val="222222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800"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Внеурочная деятельность по</a:t>
                      </a:r>
                      <a:r>
                        <a:rPr lang="en-US" sz="800"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800"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обеспечению учебной деятельности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500">
                        <a:solidFill>
                          <a:srgbClr val="222222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4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Внеурочная</a:t>
                      </a:r>
                      <a:r>
                        <a:rPr lang="en-US" sz="50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деятельность по организации педагогической поддержки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500">
                        <a:solidFill>
                          <a:srgbClr val="222222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4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Внеурочная деятельность по обеспечению благополучия детей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500">
                        <a:solidFill>
                          <a:srgbClr val="222222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651" marR="44651" marT="22326" marB="223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995698"/>
            <a:ext cx="7715304" cy="5576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357166"/>
            <a:ext cx="564360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714348" y="1000108"/>
            <a:ext cx="800105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9085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Содержание учебного курса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9085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9 класс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9085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Введение.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Литература о родном крае в культурном наследии русской классической литературы.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9085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ДРЕВНЕРУССКОЙ ЛИТЕРАТУРЫ	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9085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«Корсунская легенда»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летописное повествование о крещении князя Владимира. Образ Крыма в истории крещения Руси.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9085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Теория литературы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Древнерусская литература. Герой древнерусской литературы.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9085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857224" y="1000108"/>
            <a:ext cx="8001024" cy="48013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 РУССКОЙ ЛИТЕРАТУРЫ XIX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Антон Павлович Чехов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Сведения из жизни и творчества писателя. Повесть «Чёрный монах» (глава 9). Мотив сохранения в себе человека. Роль пейзажа в произведении.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Теория литературы.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Особенности психологической прозы.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Евгений Львович Марков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Крымско-восточная тематика в творчестве русского писателя-путешественника.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Очерки Крыма. Картины крымской жизни, природы и истории».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Прошлое и настоящее  полуострова. «Портрет Крыма» в книге писателя.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Теория литературы.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Особенности очерка как жанра.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Фёдор Иванович Тютчев.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Мечты о Крыме. Судьба Севастополя в поэзии Тютчева. «Вот от моря и до моря…», «Чёрное море».  Морская стихия как символ свободы в стихах поэта.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Теория литературы.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Художественно-изобразительные средства поэтической речи.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142844" y="642918"/>
            <a:ext cx="8858312" cy="517064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 РУССКОЙ ЛИТЕРАТУРЫ  XX века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Алексей Максимович Горький.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Крымские мотивы в  раннем творчестве М.Горького. «Босяцкая»  тема в рассказе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«Мой спутник».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Реалистичное изображение «униженных и оскорблённых». Образ крымской природы в произведении.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Документальный очерк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"Херсонес Таврический".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Жанровые особенности произведения: достоверность изображения образа Херсонеса через использование исторического, мифологического и краеведческого материала. Глубокая философская мысль очерка.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Теория литературы.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Документальный очерк.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Александр Степанович Грин.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Творческий путь писателя. Особенности авторского мира в рассказе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«На облачном берегу».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Контраст как основа построения произведения. Образы главных героев.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Теория литературы.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Контраст.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Константин Георгиевич Паустовский.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Крым в судьбе писателя. Автобиографическая повесть «Книга о жизни». Глава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«Один только день».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Своеобразие описаний природы в произведении. Общность человека и окружающего мира.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Теория литературы.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Функции пейзажа в реалистическом произведении.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Иван Алексеевич  Бунин.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Бунин и Крым. «Утраченный рай» писателя. Крымские мотивы в рассказе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«Алупка».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Система образов в рассказе.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Теория литературы.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Аллюзия в литературном произведении.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Осип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Эмильевич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Мандельштам.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Киммерийские страницы жизни поэта.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Стихотворения «Бессонница. Гомер. Тугие паруса»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«Феодосия».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Символика пространства в лирике поэта. Современность и история в поэтическом тексте.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Теория литературы.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Серебряный век русской поэзии. Акмеизм. Начальные представления.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И.Шмелёв.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Творческий путь писателя.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Эпопея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«Солнце мёртвых»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как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повествование о трагических событиях гражданской войны в Крыму. Богатство тематики эпопеи. Библейские мотивы, мотив сна в произведении. Образ рассказчика.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Теория литературы.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Эпопея, библейский мотив, образ-символ,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апокалиптическая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литература.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Александр Викторович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Иличевский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Путешествие по Крыму. Роман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«Ай –Петри»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Система образов. Авторская философия внутренней свободы, мотив путешествия в романе.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Теория литературы.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Философская проза.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157</TotalTime>
  <Words>778</Words>
  <Application>Microsoft Office PowerPoint</Application>
  <PresentationFormat>Экран (4:3)</PresentationFormat>
  <Paragraphs>134</Paragraphs>
  <Slides>18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Поток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Z&amp;V</cp:lastModifiedBy>
  <cp:revision>16</cp:revision>
  <dcterms:created xsi:type="dcterms:W3CDTF">2025-08-12T17:30:23Z</dcterms:created>
  <dcterms:modified xsi:type="dcterms:W3CDTF">2025-08-18T06:50:21Z</dcterms:modified>
</cp:coreProperties>
</file>