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2" r:id="rId4"/>
    <p:sldId id="261" r:id="rId5"/>
    <p:sldId id="281" r:id="rId6"/>
    <p:sldId id="263" r:id="rId7"/>
    <p:sldId id="267" r:id="rId8"/>
    <p:sldId id="270" r:id="rId9"/>
    <p:sldId id="268" r:id="rId10"/>
    <p:sldId id="271" r:id="rId11"/>
    <p:sldId id="272" r:id="rId12"/>
    <p:sldId id="274" r:id="rId13"/>
    <p:sldId id="275" r:id="rId14"/>
    <p:sldId id="276" r:id="rId15"/>
    <p:sldId id="278" r:id="rId16"/>
    <p:sldId id="279" r:id="rId17"/>
    <p:sldId id="286" r:id="rId18"/>
    <p:sldId id="284" r:id="rId19"/>
    <p:sldId id="285" r:id="rId20"/>
    <p:sldId id="287" r:id="rId21"/>
    <p:sldId id="265" r:id="rId22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69" autoAdjust="0"/>
  </p:normalViewPr>
  <p:slideViewPr>
    <p:cSldViewPr>
      <p:cViewPr varScale="1">
        <p:scale>
          <a:sx n="51" d="100"/>
          <a:sy n="51" d="100"/>
        </p:scale>
        <p:origin x="138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F9F29-2A0E-4190-B9EF-8E19B6A3F43E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6246C-B73E-4718-AA31-A9686629466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35800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254AA7-CEC8-480B-BF56-BF80EFB0D852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DD181-D58F-4DA4-8ECF-B541FAE5B3C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0907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1DD181-D58F-4DA4-8ECF-B541FAE5B3CF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742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jpeg"/><Relationship Id="rId4" Type="http://schemas.openxmlformats.org/officeDocument/2006/relationships/image" Target="../media/image1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571480"/>
            <a:ext cx="5886464" cy="3857652"/>
          </a:xfrm>
        </p:spPr>
        <p:txBody>
          <a:bodyPr>
            <a:normAutofit fontScale="90000"/>
          </a:bodyPr>
          <a:lstStyle/>
          <a:p>
            <a:br>
              <a:rPr lang="ru-RU" dirty="0">
                <a:latin typeface="Palatino Linotype" pitchFamily="18" charset="0"/>
              </a:rPr>
            </a:br>
            <a:r>
              <a:rPr lang="ru-RU" sz="5300" b="1" dirty="0">
                <a:latin typeface="Monotype Corsiva" pitchFamily="66" charset="0"/>
              </a:rPr>
              <a:t>Развитие функциональной грамотности </a:t>
            </a:r>
            <a:br>
              <a:rPr lang="ru-RU" sz="5300" b="1" dirty="0">
                <a:latin typeface="Monotype Corsiva" pitchFamily="66" charset="0"/>
              </a:rPr>
            </a:br>
            <a:r>
              <a:rPr lang="ru-RU" sz="5300" b="1" dirty="0">
                <a:latin typeface="Monotype Corsiva" pitchFamily="66" charset="0"/>
              </a:rPr>
              <a:t>на уроках химии</a:t>
            </a:r>
            <a:br>
              <a:rPr lang="ru-RU" b="1" dirty="0">
                <a:latin typeface="Palatino Linotype" pitchFamily="18" charset="0"/>
              </a:rPr>
            </a:br>
            <a:br>
              <a:rPr lang="ru-RU" dirty="0">
                <a:latin typeface="Palatino Linotype" pitchFamily="18" charset="0"/>
              </a:rPr>
            </a:br>
            <a:endParaRPr lang="ru-RU" b="1" dirty="0">
              <a:latin typeface="Palatino Linotyp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28728" y="4857760"/>
            <a:ext cx="4572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i="1" dirty="0">
                <a:latin typeface="Palatino Linotype" pitchFamily="18" charset="0"/>
              </a:rPr>
              <a:t>Преподаватель </a:t>
            </a:r>
            <a:r>
              <a:rPr lang="ru-RU" sz="2000" b="1" i="1" dirty="0" err="1">
                <a:latin typeface="Palatino Linotype" pitchFamily="18" charset="0"/>
              </a:rPr>
              <a:t>химииМБОУ</a:t>
            </a:r>
            <a:r>
              <a:rPr lang="ru-RU" sz="2000" b="1" i="1" dirty="0">
                <a:latin typeface="Palatino Linotype" pitchFamily="18" charset="0"/>
              </a:rPr>
              <a:t> «Гимназия №1 имени К.И. </a:t>
            </a:r>
            <a:r>
              <a:rPr lang="ru-RU" sz="2000" b="1" i="1" dirty="0" err="1">
                <a:latin typeface="Palatino Linotype" pitchFamily="18" charset="0"/>
              </a:rPr>
              <a:t>Щёлкина</a:t>
            </a:r>
            <a:endParaRPr lang="ru-RU" sz="2000" b="1" i="1" dirty="0">
              <a:latin typeface="Palatino Linotype" pitchFamily="18" charset="0"/>
            </a:endParaRPr>
          </a:p>
          <a:p>
            <a:pPr algn="r"/>
            <a:r>
              <a:rPr lang="ru-RU" sz="2000" b="1" i="1" dirty="0" err="1">
                <a:latin typeface="Palatino Linotype" pitchFamily="18" charset="0"/>
              </a:rPr>
              <a:t>Плужникова</a:t>
            </a:r>
            <a:r>
              <a:rPr lang="ru-RU" sz="2000" b="1" i="1" dirty="0">
                <a:latin typeface="Palatino Linotype" pitchFamily="18" charset="0"/>
              </a:rPr>
              <a:t> Наталия Олеговна</a:t>
            </a:r>
            <a:endParaRPr lang="ru-RU" sz="2000" i="1" dirty="0"/>
          </a:p>
        </p:txBody>
      </p:sp>
    </p:spTree>
  </p:cSld>
  <p:clrMapOvr>
    <a:masterClrMapping/>
  </p:clrMapOvr>
  <p:transition spd="med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0"/>
            <a:ext cx="7286676" cy="6500834"/>
          </a:xfrm>
        </p:spPr>
        <p:txBody>
          <a:bodyPr>
            <a:normAutofit fontScale="90000"/>
          </a:bodyPr>
          <a:lstStyle/>
          <a:p>
            <a:pPr algn="l"/>
            <a:br>
              <a:rPr lang="ru-RU" sz="3200" dirty="0"/>
            </a:br>
            <a:r>
              <a:rPr lang="ru-RU" sz="3600" b="1" dirty="0">
                <a:latin typeface="Monotype Corsiva" pitchFamily="66" charset="0"/>
              </a:rPr>
              <a:t>Химический эксперимент</a:t>
            </a:r>
            <a:br>
              <a:rPr lang="ru-RU" sz="36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1. При нагревании жидкости в пробирке вы…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а/ наливаете жидкости побольше, чтобы посильнее плескалось и брызгало, заливало стол и тетради,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б/ нагревая, заглядываете внутрь пробирки в надежде увидеть скорейшее закипание,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в/ помните, что держать горячую пробирку пальцами, неудобно, вы должны заставить кого-нибудь из соседей сделать это или положите пробирку на свою тетрадь;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 г/ предложите свой вариант. 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2. Представьте, что работаете в химической лаборатории и подруга принесла пирожное и предлагает попить чайку вы…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а/ завариваете чаек на спиртовке в химическом стакане и “расчищаете” место для пирожного на рабочем столе,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б/ приглашаете зайти в другую комнату, где не проводятся опыты.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в/ предложите свой вариант.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3. Вы получили ожог от пламени спиртовки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а/ смазываете ожог зеленкой,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б/ промоете раствором марганцовки,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в/ смажете растительным маслом ,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г/ промоете и положите стерильную повязку.</a:t>
            </a:r>
            <a:br>
              <a:rPr lang="ru-RU" sz="3200" b="1" dirty="0">
                <a:latin typeface="Monotype Corsiva" pitchFamily="66" charset="0"/>
              </a:rPr>
            </a:br>
            <a:endParaRPr lang="ru-RU" sz="3200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7858180" cy="6429420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b="1" dirty="0">
                <a:latin typeface="Monotype Corsiva" pitchFamily="66" charset="0"/>
              </a:rPr>
              <a:t>Тема: «Электролитическая диссоциация»</a:t>
            </a:r>
            <a:r>
              <a:rPr lang="ru-RU" sz="3600" dirty="0">
                <a:latin typeface="Monotype Corsiva" pitchFamily="66" charset="0"/>
              </a:rPr>
              <a:t> </a:t>
            </a:r>
            <a:br>
              <a:rPr lang="ru-RU" sz="3600" dirty="0">
                <a:latin typeface="Monotype Corsiva" pitchFamily="66" charset="0"/>
              </a:rPr>
            </a:br>
            <a:r>
              <a:rPr lang="ru-RU" sz="3100" dirty="0">
                <a:latin typeface="Monotype Corsiva" pitchFamily="66" charset="0"/>
              </a:rPr>
              <a:t>1.Написать в молекулярном, полном и</a:t>
            </a:r>
            <a:br>
              <a:rPr lang="ru-RU" sz="3100" dirty="0">
                <a:latin typeface="Monotype Corsiva" pitchFamily="66" charset="0"/>
              </a:rPr>
            </a:br>
            <a:r>
              <a:rPr lang="ru-RU" sz="3100" dirty="0">
                <a:latin typeface="Monotype Corsiva" pitchFamily="66" charset="0"/>
              </a:rPr>
              <a:t> сокращенном ионном виде уравнения реакций: </a:t>
            </a:r>
            <a:br>
              <a:rPr lang="en-US" sz="3100" dirty="0">
                <a:latin typeface="Monotype Corsiva" pitchFamily="66" charset="0"/>
              </a:rPr>
            </a:br>
            <a:br>
              <a:rPr lang="ru-RU" sz="3100" dirty="0">
                <a:latin typeface="Monotype Corsiva" pitchFamily="66" charset="0"/>
              </a:rPr>
            </a:br>
            <a:br>
              <a:rPr lang="ru-RU" sz="3100" dirty="0">
                <a:latin typeface="Monotype Corsiva" pitchFamily="66" charset="0"/>
              </a:rPr>
            </a:br>
            <a:br>
              <a:rPr lang="ru-RU" sz="3100" dirty="0">
                <a:latin typeface="Monotype Corsiva" pitchFamily="66" charset="0"/>
              </a:rPr>
            </a:br>
            <a:br>
              <a:rPr lang="ru-RU" sz="3100" dirty="0">
                <a:latin typeface="Monotype Corsiva" pitchFamily="66" charset="0"/>
              </a:rPr>
            </a:br>
            <a:br>
              <a:rPr lang="ru-RU" sz="3100" dirty="0">
                <a:latin typeface="Monotype Corsiva" pitchFamily="66" charset="0"/>
              </a:rPr>
            </a:br>
            <a:r>
              <a:rPr lang="ru-RU" sz="3100" dirty="0">
                <a:latin typeface="Monotype Corsiva" pitchFamily="66" charset="0"/>
              </a:rPr>
              <a:t>2. Приведите пример уравнения реакции с </a:t>
            </a:r>
            <a:br>
              <a:rPr lang="ru-RU" sz="3100" dirty="0">
                <a:latin typeface="Monotype Corsiva" pitchFamily="66" charset="0"/>
              </a:rPr>
            </a:br>
            <a:r>
              <a:rPr lang="ru-RU" sz="3100" dirty="0">
                <a:latin typeface="Monotype Corsiva" pitchFamily="66" charset="0"/>
              </a:rPr>
              <a:t>выделением газа, идущей до конца, как </a:t>
            </a:r>
            <a:br>
              <a:rPr lang="ru-RU" sz="3100" dirty="0">
                <a:latin typeface="Monotype Corsiva" pitchFamily="66" charset="0"/>
              </a:rPr>
            </a:br>
            <a:r>
              <a:rPr lang="ru-RU" sz="3100" dirty="0">
                <a:latin typeface="Monotype Corsiva" pitchFamily="66" charset="0"/>
              </a:rPr>
              <a:t>называется этот газ? Каково его воздействие </a:t>
            </a:r>
            <a:br>
              <a:rPr lang="ru-RU" sz="3100" dirty="0">
                <a:latin typeface="Monotype Corsiva" pitchFamily="66" charset="0"/>
              </a:rPr>
            </a:br>
            <a:r>
              <a:rPr lang="ru-RU" sz="3100" dirty="0">
                <a:latin typeface="Monotype Corsiva" pitchFamily="66" charset="0"/>
              </a:rPr>
              <a:t>на организм человека?</a:t>
            </a:r>
            <a:br>
              <a:rPr lang="ru-RU" sz="3100" dirty="0">
                <a:latin typeface="Monotype Corsiva" pitchFamily="66" charset="0"/>
              </a:rPr>
            </a:br>
            <a:br>
              <a:rPr lang="ru-RU" sz="3200" dirty="0"/>
            </a:br>
            <a:br>
              <a:rPr lang="ru-RU" sz="3200" dirty="0"/>
            </a:br>
            <a:endParaRPr lang="ru-RU" sz="3200" dirty="0">
              <a:latin typeface="Palatino Linotype" pitchFamily="18" charset="0"/>
            </a:endParaRPr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2143116"/>
            <a:ext cx="2428892" cy="380429"/>
          </a:xfrm>
          <a:prstGeom prst="rect">
            <a:avLst/>
          </a:prstGeom>
          <a:noFill/>
        </p:spPr>
      </p:pic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48" y="2571744"/>
            <a:ext cx="1574316" cy="349251"/>
          </a:xfrm>
          <a:prstGeom prst="rect">
            <a:avLst/>
          </a:prstGeom>
          <a:noFill/>
        </p:spPr>
      </p:pic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3000372"/>
            <a:ext cx="2012224" cy="349251"/>
          </a:xfrm>
          <a:prstGeom prst="rect">
            <a:avLst/>
          </a:prstGeom>
          <a:noFill/>
        </p:spPr>
      </p:pic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3357562"/>
            <a:ext cx="1971925" cy="349251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6572296" cy="6286544"/>
          </a:xfrm>
        </p:spPr>
        <p:txBody>
          <a:bodyPr>
            <a:noAutofit/>
          </a:bodyPr>
          <a:lstStyle/>
          <a:p>
            <a:pPr algn="l"/>
            <a:r>
              <a:rPr lang="ru-RU" sz="3600" dirty="0">
                <a:latin typeface="Monotype Corsiva" pitchFamily="66" charset="0"/>
              </a:rPr>
              <a:t>Тема:</a:t>
            </a:r>
            <a:r>
              <a:rPr lang="ru-RU" sz="3600" b="1" dirty="0">
                <a:latin typeface="Monotype Corsiva" pitchFamily="66" charset="0"/>
              </a:rPr>
              <a:t> “Галогены.”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800" dirty="0">
                <a:latin typeface="Monotype Corsiva" pitchFamily="66" charset="0"/>
              </a:rPr>
              <a:t>1. Вам надо удалить пятна различного происхождения: ржавчина, сливочное масло, кофе, йод, морковный сок, вишневый сок мясной соус. В вашем расположении: персоль, стиральный порошок, Уф - лампа, зубной порошок, бензин, лимонная кислота. </a:t>
            </a:r>
            <a:r>
              <a:rPr lang="ru-RU" sz="2800" b="1" dirty="0">
                <a:latin typeface="Monotype Corsiva" pitchFamily="66" charset="0"/>
              </a:rPr>
              <a:t>Подберите средства выведения для каждого пятна.</a:t>
            </a:r>
            <a:br>
              <a:rPr lang="ru-RU" sz="2800" dirty="0">
                <a:latin typeface="Monotype Corsiva" pitchFamily="66" charset="0"/>
              </a:rPr>
            </a:br>
            <a:r>
              <a:rPr lang="ru-RU" sz="2800" dirty="0">
                <a:latin typeface="Monotype Corsiva" pitchFamily="66" charset="0"/>
              </a:rPr>
              <a:t>2. В результате проведения опытов выделился газ- хлор. Чтобы не надышаться, нужно</a:t>
            </a:r>
            <a:br>
              <a:rPr lang="ru-RU" sz="2800" dirty="0">
                <a:latin typeface="Monotype Corsiva" pitchFamily="66" charset="0"/>
              </a:rPr>
            </a:br>
            <a:r>
              <a:rPr lang="ru-RU" sz="2800" dirty="0">
                <a:latin typeface="Monotype Corsiva" pitchFamily="66" charset="0"/>
              </a:rPr>
              <a:t>а/ прекратить проведение опыта</a:t>
            </a:r>
            <a:br>
              <a:rPr lang="ru-RU" sz="2800" dirty="0">
                <a:latin typeface="Monotype Corsiva" pitchFamily="66" charset="0"/>
              </a:rPr>
            </a:br>
            <a:r>
              <a:rPr lang="ru-RU" sz="2800" dirty="0">
                <a:latin typeface="Monotype Corsiva" pitchFamily="66" charset="0"/>
              </a:rPr>
              <a:t>б/ вызвать учителя</a:t>
            </a:r>
            <a:br>
              <a:rPr lang="ru-RU" sz="2800" dirty="0">
                <a:latin typeface="Monotype Corsiva" pitchFamily="66" charset="0"/>
              </a:rPr>
            </a:br>
            <a:r>
              <a:rPr lang="ru-RU" sz="2800" dirty="0">
                <a:latin typeface="Monotype Corsiva" pitchFamily="66" charset="0"/>
              </a:rPr>
              <a:t>в/ открыть окно</a:t>
            </a:r>
            <a:br>
              <a:rPr lang="ru-RU" sz="2800" dirty="0">
                <a:latin typeface="Monotype Corsiva" pitchFamily="66" charset="0"/>
              </a:rPr>
            </a:br>
            <a:r>
              <a:rPr lang="ru-RU" sz="2800" dirty="0">
                <a:latin typeface="Monotype Corsiva" pitchFamily="66" charset="0"/>
              </a:rPr>
              <a:t>г/ одеть ватно-марлевую повязку</a:t>
            </a:r>
            <a:br>
              <a:rPr lang="ru-RU" sz="2400" dirty="0">
                <a:latin typeface="Monotype Corsiva" pitchFamily="66" charset="0"/>
              </a:rPr>
            </a:br>
            <a:endParaRPr lang="ru-RU" sz="2400" b="1" dirty="0">
              <a:latin typeface="Monotype Corsiva" pitchFamily="66" charset="0"/>
            </a:endParaRPr>
          </a:p>
        </p:txBody>
      </p:sp>
      <p:pic>
        <p:nvPicPr>
          <p:cNvPr id="8194" name="Picture 2" descr="http://s2.narmed.ru/p/articles/1012/400_4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1643863"/>
            <a:ext cx="928694" cy="1535032"/>
          </a:xfrm>
          <a:prstGeom prst="rect">
            <a:avLst/>
          </a:prstGeom>
          <a:noFill/>
        </p:spPr>
      </p:pic>
      <p:pic>
        <p:nvPicPr>
          <p:cNvPr id="8196" name="Picture 4" descr="http://900igr.net/datai/khimija/Galogeny/0018-011-Stakan-moloka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77025" y="5010149"/>
            <a:ext cx="2466975" cy="1847851"/>
          </a:xfrm>
          <a:prstGeom prst="rect">
            <a:avLst/>
          </a:prstGeom>
          <a:noFill/>
        </p:spPr>
      </p:pic>
      <p:pic>
        <p:nvPicPr>
          <p:cNvPr id="8198" name="Picture 6" descr="http://d3mlntcv38ck9k.cloudfront.net/content/konspekt_image/57234/57f9fb50_fc83_0130_009f_22000a1c9e1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38800" y="0"/>
            <a:ext cx="3505200" cy="1152526"/>
          </a:xfrm>
          <a:prstGeom prst="rect">
            <a:avLst/>
          </a:prstGeom>
          <a:noFill/>
        </p:spPr>
      </p:pic>
      <p:pic>
        <p:nvPicPr>
          <p:cNvPr id="8200" name="Picture 8" descr="http://www.mosfarma.ru/assets/images/products/93/360x270/a43ea31d94fdd66c404e13873482c3fff371c768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62766" y="3214686"/>
            <a:ext cx="2381234" cy="1785926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6572296" cy="6286544"/>
          </a:xfrm>
        </p:spPr>
        <p:txBody>
          <a:bodyPr>
            <a:noAutofit/>
          </a:bodyPr>
          <a:lstStyle/>
          <a:p>
            <a:pPr algn="l"/>
            <a:br>
              <a:rPr lang="ru-RU" sz="3600" b="1" i="1" dirty="0">
                <a:latin typeface="Monotype Corsiva" pitchFamily="66" charset="0"/>
              </a:rPr>
            </a:br>
            <a:r>
              <a:rPr lang="ru-RU" sz="3600" b="1" i="1" dirty="0">
                <a:latin typeface="Monotype Corsiva" pitchFamily="66" charset="0"/>
              </a:rPr>
              <a:t>Интегративные задания </a:t>
            </a:r>
            <a:r>
              <a:rPr lang="ru-RU" sz="3600" dirty="0">
                <a:latin typeface="Monotype Corsiva" pitchFamily="66" charset="0"/>
              </a:rPr>
              <a:t>– разновидность учебных задач, которые могут применяться на различных уроках. Их особенность заключается в синтезе знаний и умений из разных наук, разных учебных дисциплин, тем, проблем, </a:t>
            </a:r>
            <a:br>
              <a:rPr lang="ru-RU" sz="3600" dirty="0">
                <a:latin typeface="Monotype Corsiva" pitchFamily="66" charset="0"/>
              </a:rPr>
            </a:br>
            <a:r>
              <a:rPr lang="ru-RU" sz="3600" dirty="0">
                <a:latin typeface="Monotype Corsiva" pitchFamily="66" charset="0"/>
              </a:rPr>
              <a:t>в объединении их вокруг и ради решения одного вопроса, одной проблемы, ради познания одного объекта или предмета. </a:t>
            </a:r>
            <a:br>
              <a:rPr lang="ru-RU" sz="2800" dirty="0"/>
            </a:br>
            <a:br>
              <a:rPr lang="ru-RU" sz="2800" dirty="0"/>
            </a:br>
            <a:endParaRPr lang="ru-RU" sz="2800" dirty="0"/>
          </a:p>
        </p:txBody>
      </p:sp>
      <p:pic>
        <p:nvPicPr>
          <p:cNvPr id="7170" name="Picture 2" descr="http://go4.imgsmail.ru/imgpreview?key=5a462ba76797aa9&amp;mb=imgdb_preview_64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29454" y="3643314"/>
            <a:ext cx="1928826" cy="1000125"/>
          </a:xfrm>
          <a:prstGeom prst="rect">
            <a:avLst/>
          </a:prstGeom>
          <a:noFill/>
        </p:spPr>
      </p:pic>
      <p:pic>
        <p:nvPicPr>
          <p:cNvPr id="7172" name="Picture 4" descr="http://dist-tutor.info/file.php/203/risunki/index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07166" y="1928802"/>
            <a:ext cx="2536834" cy="1643074"/>
          </a:xfrm>
          <a:prstGeom prst="rect">
            <a:avLst/>
          </a:prstGeom>
          <a:noFill/>
        </p:spPr>
      </p:pic>
      <p:pic>
        <p:nvPicPr>
          <p:cNvPr id="7174" name="Picture 6" descr="http://allprezentation.ru/3/Fizik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43670" y="0"/>
            <a:ext cx="2500330" cy="1875248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6572296" cy="6286544"/>
          </a:xfrm>
        </p:spPr>
        <p:txBody>
          <a:bodyPr>
            <a:noAutofit/>
          </a:bodyPr>
          <a:lstStyle/>
          <a:p>
            <a:pPr algn="l"/>
            <a:r>
              <a:rPr lang="ru-RU" sz="3200" dirty="0">
                <a:latin typeface="Monotype Corsiva" pitchFamily="66" charset="0"/>
              </a:rPr>
              <a:t>Тема:</a:t>
            </a:r>
            <a:r>
              <a:rPr lang="ru-RU" sz="3200" b="1" dirty="0">
                <a:latin typeface="Monotype Corsiva" pitchFamily="66" charset="0"/>
              </a:rPr>
              <a:t>«Сера и ее соединения»</a:t>
            </a:r>
            <a:r>
              <a:rPr lang="ru-RU" sz="3200" dirty="0">
                <a:latin typeface="Monotype Corsiva" pitchFamily="66" charset="0"/>
              </a:rPr>
              <a:t> </a:t>
            </a:r>
            <a:br>
              <a:rPr lang="ru-RU" sz="20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Раскройте двойственную биологическую роль серы в организме.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Перечислите основные источники оксида серы(IV)как загрязнителя атмосферы и способы его улавливания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1. Внесите в рисунок недостающие элементы.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Анализируя рисунок, ответьте на следующие вопросы: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А) Как отразится на биоценозе водоема воздействие кислотных дождей (образовавшихся с участием SO</a:t>
            </a:r>
            <a:r>
              <a:rPr lang="ru-RU" sz="2200" baseline="-25000" dirty="0">
                <a:latin typeface="Monotype Corsiva" pitchFamily="66" charset="0"/>
              </a:rPr>
              <a:t>2</a:t>
            </a:r>
            <a:r>
              <a:rPr lang="ru-RU" sz="2200" dirty="0">
                <a:latin typeface="Monotype Corsiva" pitchFamily="66" charset="0"/>
              </a:rPr>
              <a:t>), выпавших на почву?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В) Каким образом могут быть устранены изменения, происшедшие в водоеме под действием попавшего туда SO</a:t>
            </a:r>
            <a:r>
              <a:rPr lang="ru-RU" sz="2200" baseline="-25000" dirty="0">
                <a:latin typeface="Monotype Corsiva" pitchFamily="66" charset="0"/>
              </a:rPr>
              <a:t>2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2. Вы директор предприятия, изображенного на рисунке. Экспертами-экологами обнаружены отклонения от нормы состава воды из близлежащего озера и установлена причина: большие выбросы SO</a:t>
            </a:r>
            <a:r>
              <a:rPr lang="ru-RU" sz="2200" baseline="-25000" dirty="0">
                <a:latin typeface="Monotype Corsiva" pitchFamily="66" charset="0"/>
              </a:rPr>
              <a:t>2</a:t>
            </a:r>
            <a:r>
              <a:rPr lang="ru-RU" sz="2200" dirty="0">
                <a:latin typeface="Monotype Corsiva" pitchFamily="66" charset="0"/>
              </a:rPr>
              <a:t> вашим предприятием.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Что вы предпримете?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– Закроете предприятие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– Усовершенствуете очистные сооружения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dirty="0">
                <a:latin typeface="Monotype Corsiva" pitchFamily="66" charset="0"/>
              </a:rPr>
              <a:t>– Займетесь очисткой воды в озере.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Рисунок 3" descr="http://kopilkaurokov.ru/uploads/user_file_56bf7741e61f0/ispolzovaniieintieghrativnykhzadaniinaurokakhkhimiidliarazvitiiafunktsionalnoighramotnostishkolnikov_1.pn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0"/>
            <a:ext cx="2714612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6572296" cy="6000792"/>
          </a:xfrm>
        </p:spPr>
        <p:txBody>
          <a:bodyPr>
            <a:noAutofit/>
          </a:bodyPr>
          <a:lstStyle/>
          <a:p>
            <a:pPr algn="l"/>
            <a:br>
              <a:rPr lang="ru-RU" sz="2000" dirty="0"/>
            </a:br>
            <a:br>
              <a:rPr lang="ru-RU" sz="2000" dirty="0"/>
            </a:br>
            <a:br>
              <a:rPr lang="ru-RU" sz="2000" dirty="0"/>
            </a:br>
            <a:r>
              <a:rPr lang="ru-RU" sz="3200" b="1" dirty="0">
                <a:latin typeface="Monotype Corsiva" pitchFamily="66" charset="0"/>
              </a:rPr>
              <a:t>Тема: «Углеводы».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Задача 1</a:t>
            </a:r>
            <a:r>
              <a:rPr lang="ru-RU" sz="2400" dirty="0">
                <a:latin typeface="Monotype Corsiva" pitchFamily="66" charset="0"/>
              </a:rPr>
              <a:t>.У дельфина слёзы сладкие, потому что в слезе дельфина содержатся сахара – галактоза и фруктоза. Углеводно-белковые, напоминающие белок куриного яйца, слёзы служат смазкой. Дельфины плачут, чтобы лучше видеть и быстрее плавать.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u="sng" dirty="0">
                <a:latin typeface="Monotype Corsiva" pitchFamily="66" charset="0"/>
              </a:rPr>
              <a:t>Вопросы: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dirty="0">
                <a:latin typeface="Monotype Corsiva" pitchFamily="66" charset="0"/>
              </a:rPr>
              <a:t>1.Установите молекулярную формулу фруктозы, которая придаёт дельфиньим слезам сладкий вкус, если массовые доли элементов в ней составляют: 40,0%(С), 6,6%(Н), 53,4%(О).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dirty="0">
                <a:latin typeface="Monotype Corsiva" pitchFamily="66" charset="0"/>
              </a:rPr>
              <a:t>2. Сравните (в табличной форме) физические свойства глюкозы и фруктозы.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Задача 2.</a:t>
            </a:r>
            <a:r>
              <a:rPr lang="ru-RU" sz="2400" dirty="0">
                <a:latin typeface="Monotype Corsiva" pitchFamily="66" charset="0"/>
              </a:rPr>
              <a:t> На гидролизном заводе за сутки из древесных опилок получено 50 т. 96% этилового спирта. Вычислите объем выделившегося углекислого газа в атмосферу. К чему может привести повышенное содержание углекислого газа в атмосфере?</a:t>
            </a:r>
            <a:br>
              <a:rPr lang="ru-RU" sz="2400" dirty="0"/>
            </a:b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6572296" cy="6000792"/>
          </a:xfrm>
        </p:spPr>
        <p:txBody>
          <a:bodyPr>
            <a:noAutofit/>
          </a:bodyPr>
          <a:lstStyle/>
          <a:p>
            <a:pPr algn="l"/>
            <a:br>
              <a:rPr lang="ru-RU" sz="2000" dirty="0"/>
            </a:br>
            <a:br>
              <a:rPr lang="ru-RU" sz="2000" dirty="0"/>
            </a:br>
            <a:br>
              <a:rPr lang="ru-RU" sz="2000" dirty="0"/>
            </a:br>
            <a:r>
              <a:rPr lang="ru-RU" sz="2000" dirty="0"/>
              <a:t> </a:t>
            </a:r>
            <a:r>
              <a:rPr lang="ru-RU" sz="3600" dirty="0" err="1">
                <a:latin typeface="Monotype Corsiva" pitchFamily="66" charset="0"/>
              </a:rPr>
              <a:t>Тема:</a:t>
            </a:r>
            <a:r>
              <a:rPr lang="ru-RU" sz="3600" b="1" dirty="0" err="1">
                <a:latin typeface="Monotype Corsiva" pitchFamily="66" charset="0"/>
              </a:rPr>
              <a:t>Аминокислоты</a:t>
            </a:r>
            <a:r>
              <a:rPr lang="ru-RU" sz="3600" b="1" dirty="0">
                <a:latin typeface="Monotype Corsiva" pitchFamily="66" charset="0"/>
              </a:rPr>
              <a:t>.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Задача </a:t>
            </a:r>
            <a:r>
              <a:rPr lang="ru-RU" sz="2400" dirty="0">
                <a:latin typeface="Monotype Corsiva" pitchFamily="66" charset="0"/>
              </a:rPr>
              <a:t>.Одной из причин долголетия японцев </a:t>
            </a:r>
            <a:r>
              <a:rPr lang="ru-RU" sz="2400" i="1" dirty="0">
                <a:latin typeface="Monotype Corsiva" pitchFamily="66" charset="0"/>
              </a:rPr>
              <a:t>я</a:t>
            </a:r>
            <a:r>
              <a:rPr lang="ru-RU" sz="2400" dirty="0">
                <a:latin typeface="Monotype Corsiva" pitchFamily="66" charset="0"/>
              </a:rPr>
              <a:t>вляется широкое употребление в пищу морепродуктов. Содержащиеся в них жиры являются ненасыщенными. В их состав входит большое число незаменимых жирных кислот и жирорастворимых витаминов. Как незаменимые жирные кислоты, так и жирорастворимые витамины являются важнейшими составляющими рациона питания, необходимыми для поддержания здоровья человека и продления его жизни.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u="sng" dirty="0">
                <a:latin typeface="Monotype Corsiva" pitchFamily="66" charset="0"/>
              </a:rPr>
              <a:t>Задание</a:t>
            </a:r>
            <a:r>
              <a:rPr lang="ru-RU" sz="2400" dirty="0">
                <a:latin typeface="Monotype Corsiva" pitchFamily="66" charset="0"/>
              </a:rPr>
              <a:t>.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dirty="0">
                <a:latin typeface="Monotype Corsiva" pitchFamily="66" charset="0"/>
              </a:rPr>
              <a:t>1.Установите относительную молекулярную массу незаменимой аминокислоты – триптофана С11Н12О2N2. 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dirty="0">
                <a:latin typeface="Monotype Corsiva" pitchFamily="66" charset="0"/>
              </a:rPr>
              <a:t>2.Приготовьте сообщение о незаменимых аминокислотах.</a:t>
            </a:r>
            <a:br>
              <a:rPr lang="ru-RU" sz="2000" dirty="0"/>
            </a:br>
            <a:r>
              <a:rPr lang="ru-RU" sz="2000" dirty="0"/>
              <a:t> </a:t>
            </a:r>
            <a:br>
              <a:rPr lang="ru-RU" sz="2000" dirty="0"/>
            </a:b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1" y="15240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6" name="AutoShape 8"/>
          <p:cNvSpPr>
            <a:spLocks noChangeArrowheads="1"/>
          </p:cNvSpPr>
          <p:nvPr/>
        </p:nvSpPr>
        <p:spPr bwMode="auto">
          <a:xfrm>
            <a:off x="285720" y="1357298"/>
            <a:ext cx="2857520" cy="1714512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 dirty="0">
                <a:latin typeface="Monotype Corsiva" pitchFamily="66" charset="0"/>
              </a:rPr>
              <a:t>процесс овладения</a:t>
            </a:r>
          </a:p>
          <a:p>
            <a:pPr algn="ctr"/>
            <a:r>
              <a:rPr lang="ru-RU" sz="2800" b="1" i="1" dirty="0">
                <a:latin typeface="Monotype Corsiva" pitchFamily="66" charset="0"/>
              </a:rPr>
              <a:t> грамотностью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285720" y="3071810"/>
            <a:ext cx="2786082" cy="1571636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br>
              <a:rPr lang="ru-RU" sz="2400" i="1" dirty="0">
                <a:latin typeface="Monotype Corsiva" pitchFamily="66" charset="0"/>
              </a:rPr>
            </a:br>
            <a:r>
              <a:rPr lang="ru-RU" sz="2800" b="1" i="1" dirty="0">
                <a:latin typeface="Monotype Corsiva" pitchFamily="66" charset="0"/>
              </a:rPr>
              <a:t>процесс обучения</a:t>
            </a:r>
            <a:br>
              <a:rPr lang="ru-RU" sz="2800" b="1" i="1" dirty="0">
                <a:latin typeface="Monotype Corsiva" pitchFamily="66" charset="0"/>
              </a:rPr>
            </a:br>
            <a:endParaRPr lang="ru-RU" sz="2400" b="1" dirty="0">
              <a:latin typeface="Monotype Corsiva" pitchFamily="66" charset="0"/>
            </a:endParaRPr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>
            <a:off x="3357554" y="1571612"/>
            <a:ext cx="3190908" cy="1509714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 dirty="0">
                <a:latin typeface="Monotype Corsiva" pitchFamily="66" charset="0"/>
              </a:rPr>
              <a:t>процесс </a:t>
            </a:r>
          </a:p>
          <a:p>
            <a:pPr algn="ctr"/>
            <a:r>
              <a:rPr lang="ru-RU" sz="2800" b="1" i="1" dirty="0">
                <a:latin typeface="Monotype Corsiva" pitchFamily="66" charset="0"/>
              </a:rPr>
              <a:t>воспитания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12299" name="AutoShape 11"/>
          <p:cNvSpPr>
            <a:spLocks noChangeArrowheads="1"/>
          </p:cNvSpPr>
          <p:nvPr/>
        </p:nvSpPr>
        <p:spPr bwMode="auto">
          <a:xfrm>
            <a:off x="3357554" y="3143248"/>
            <a:ext cx="3033714" cy="1571636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800" b="1" i="1" dirty="0">
                <a:latin typeface="Monotype Corsiva" pitchFamily="66" charset="0"/>
              </a:rPr>
              <a:t>процесс </a:t>
            </a:r>
          </a:p>
          <a:p>
            <a:pPr algn="ctr"/>
            <a:r>
              <a:rPr lang="ru-RU" sz="2800" b="1" i="1" dirty="0">
                <a:latin typeface="Monotype Corsiva" pitchFamily="66" charset="0"/>
              </a:rPr>
              <a:t>образования 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12302" name="AutoShape 14"/>
          <p:cNvSpPr>
            <a:spLocks noChangeArrowheads="1"/>
          </p:cNvSpPr>
          <p:nvPr/>
        </p:nvSpPr>
        <p:spPr bwMode="auto">
          <a:xfrm>
            <a:off x="357158" y="381000"/>
            <a:ext cx="8429684" cy="9144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99CCFF"/>
          </a:solidFill>
          <a:ln w="9525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dirty="0">
                <a:latin typeface="Monotype Corsiva" pitchFamily="66" charset="0"/>
              </a:rPr>
              <a:t>Процессы функциональной грамотности</a:t>
            </a:r>
            <a:endParaRPr lang="ru-RU" sz="3200" b="1" dirty="0">
              <a:solidFill>
                <a:srgbClr val="000066"/>
              </a:solidFill>
              <a:latin typeface="Monotype Corsiva" pitchFamily="66" charset="0"/>
            </a:endParaRPr>
          </a:p>
        </p:txBody>
      </p:sp>
      <p:sp>
        <p:nvSpPr>
          <p:cNvPr id="12303" name="AutoShape 15"/>
          <p:cNvSpPr>
            <a:spLocks noChangeArrowheads="1"/>
          </p:cNvSpPr>
          <p:nvPr/>
        </p:nvSpPr>
        <p:spPr bwMode="auto">
          <a:xfrm>
            <a:off x="1714480" y="4643446"/>
            <a:ext cx="3352800" cy="19812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3200" b="1" i="1" dirty="0">
                <a:latin typeface="Monotype Corsiva" pitchFamily="66" charset="0"/>
              </a:rPr>
              <a:t>процесс подготовки</a:t>
            </a:r>
            <a:endParaRPr lang="ru-RU" sz="3200" b="1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876800" y="5257800"/>
            <a:ext cx="68580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endParaRPr lang="ru-RU" sz="4000">
              <a:solidFill>
                <a:schemeClr val="tx2"/>
              </a:solidFill>
            </a:endParaRPr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152400" y="1219200"/>
            <a:ext cx="3133716" cy="12954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Monotype Corsiva" pitchFamily="66" charset="0"/>
              </a:rPr>
              <a:t>развивает когнитивные</a:t>
            </a:r>
          </a:p>
          <a:p>
            <a:pPr algn="ctr"/>
            <a:r>
              <a:rPr lang="ru-RU" sz="2400" b="1" dirty="0">
                <a:latin typeface="Monotype Corsiva" pitchFamily="66" charset="0"/>
              </a:rPr>
              <a:t> компетенции учащихся</a:t>
            </a: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5000628" y="1285860"/>
            <a:ext cx="3948122" cy="12192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Monotype Corsiva" pitchFamily="66" charset="0"/>
              </a:rPr>
              <a:t>способствуют формированию</a:t>
            </a:r>
          </a:p>
          <a:p>
            <a:pPr algn="ctr"/>
            <a:r>
              <a:rPr lang="ru-RU" sz="2400" b="1" dirty="0">
                <a:latin typeface="Monotype Corsiva" pitchFamily="66" charset="0"/>
              </a:rPr>
              <a:t> универсальных учебных</a:t>
            </a:r>
          </a:p>
          <a:p>
            <a:pPr algn="ctr"/>
            <a:r>
              <a:rPr lang="ru-RU" sz="2400" b="1" dirty="0">
                <a:latin typeface="Monotype Corsiva" pitchFamily="66" charset="0"/>
              </a:rPr>
              <a:t>                       действий</a:t>
            </a: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5072066" y="2286000"/>
            <a:ext cx="3538534" cy="13716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/>
              <a:t> </a:t>
            </a:r>
            <a:r>
              <a:rPr lang="ru-RU" sz="2400" b="1" dirty="0">
                <a:latin typeface="Monotype Corsiva" pitchFamily="66" charset="0"/>
              </a:rPr>
              <a:t>развивают способность </a:t>
            </a:r>
          </a:p>
          <a:p>
            <a:pPr algn="ctr"/>
            <a:r>
              <a:rPr lang="ru-RU" sz="2400" b="1" dirty="0">
                <a:latin typeface="Monotype Corsiva" pitchFamily="66" charset="0"/>
              </a:rPr>
              <a:t>выделять основную </a:t>
            </a:r>
          </a:p>
          <a:p>
            <a:pPr algn="ctr"/>
            <a:r>
              <a:rPr lang="ru-RU" sz="2400" b="1" dirty="0">
                <a:latin typeface="Monotype Corsiva" pitchFamily="66" charset="0"/>
              </a:rPr>
              <a:t>                         мысль текста</a:t>
            </a:r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381000" y="2362200"/>
            <a:ext cx="3619496" cy="12954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Monotype Corsiva" pitchFamily="66" charset="0"/>
              </a:rPr>
              <a:t>активизирует познавательную </a:t>
            </a:r>
          </a:p>
          <a:p>
            <a:pPr algn="ctr"/>
            <a:r>
              <a:rPr lang="ru-RU" sz="2400" b="1" dirty="0">
                <a:latin typeface="Monotype Corsiva" pitchFamily="66" charset="0"/>
              </a:rPr>
              <a:t>мыслительную деятельность </a:t>
            </a: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500034" y="3500438"/>
            <a:ext cx="3081366" cy="16002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Monotype Corsiva" pitchFamily="66" charset="0"/>
              </a:rPr>
              <a:t>развивает навыки </a:t>
            </a:r>
          </a:p>
          <a:p>
            <a:pPr algn="ctr"/>
            <a:r>
              <a:rPr lang="ru-RU" sz="2400" b="1" dirty="0">
                <a:latin typeface="Monotype Corsiva" pitchFamily="66" charset="0"/>
              </a:rPr>
              <a:t>самообучения</a:t>
            </a:r>
          </a:p>
        </p:txBody>
      </p:sp>
      <p:sp>
        <p:nvSpPr>
          <p:cNvPr id="26637" name="AutoShape 13"/>
          <p:cNvSpPr>
            <a:spLocks noChangeArrowheads="1"/>
          </p:cNvSpPr>
          <p:nvPr/>
        </p:nvSpPr>
        <p:spPr bwMode="auto">
          <a:xfrm>
            <a:off x="5105400" y="3429000"/>
            <a:ext cx="3538566" cy="16002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sz="2400" b="1" dirty="0">
                <a:latin typeface="Monotype Corsiva" pitchFamily="66" charset="0"/>
              </a:rPr>
              <a:t>помогают анализировать </a:t>
            </a:r>
          </a:p>
          <a:p>
            <a:pPr algn="ctr"/>
            <a:r>
              <a:rPr lang="ru-RU" sz="2400" b="1" dirty="0">
                <a:latin typeface="Monotype Corsiva" pitchFamily="66" charset="0"/>
              </a:rPr>
              <a:t>текст с разных позиций, </a:t>
            </a:r>
          </a:p>
          <a:p>
            <a:pPr algn="ctr"/>
            <a:r>
              <a:rPr lang="ru-RU" sz="2400" b="1" dirty="0">
                <a:latin typeface="Monotype Corsiva" pitchFamily="66" charset="0"/>
              </a:rPr>
              <a:t>оценивать информацию</a:t>
            </a:r>
          </a:p>
        </p:txBody>
      </p:sp>
      <p:sp>
        <p:nvSpPr>
          <p:cNvPr id="26640" name="AutoShape 16"/>
          <p:cNvSpPr>
            <a:spLocks noChangeArrowheads="1"/>
          </p:cNvSpPr>
          <p:nvPr/>
        </p:nvSpPr>
        <p:spPr bwMode="auto">
          <a:xfrm>
            <a:off x="4724400" y="4876800"/>
            <a:ext cx="3848128" cy="19812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 dirty="0">
              <a:latin typeface="Monotype Corsiva" pitchFamily="66" charset="0"/>
            </a:endParaRPr>
          </a:p>
          <a:p>
            <a:pPr algn="ctr"/>
            <a:r>
              <a:rPr lang="ru-RU" sz="2400" b="1" dirty="0">
                <a:latin typeface="Monotype Corsiva" pitchFamily="66" charset="0"/>
              </a:rPr>
              <a:t>дают возможность </a:t>
            </a:r>
          </a:p>
          <a:p>
            <a:pPr algn="ctr"/>
            <a:r>
              <a:rPr lang="ru-RU" sz="2400" b="1" dirty="0">
                <a:latin typeface="Monotype Corsiva" pitchFamily="66" charset="0"/>
              </a:rPr>
              <a:t>понять текст, обратить </a:t>
            </a:r>
          </a:p>
          <a:p>
            <a:pPr algn="ctr"/>
            <a:r>
              <a:rPr lang="ru-RU" sz="2400" b="1" dirty="0">
                <a:latin typeface="Monotype Corsiva" pitchFamily="66" charset="0"/>
              </a:rPr>
              <a:t>внимание на отдельные</a:t>
            </a:r>
            <a:br>
              <a:rPr lang="ru-RU" sz="2400" dirty="0"/>
            </a:br>
            <a:endParaRPr lang="ru-RU" sz="2400" b="1" dirty="0"/>
          </a:p>
        </p:txBody>
      </p:sp>
      <p:sp>
        <p:nvSpPr>
          <p:cNvPr id="26642" name="AutoShape 18"/>
          <p:cNvSpPr>
            <a:spLocks noChangeArrowheads="1"/>
          </p:cNvSpPr>
          <p:nvPr/>
        </p:nvSpPr>
        <p:spPr bwMode="auto">
          <a:xfrm>
            <a:off x="714348" y="4857760"/>
            <a:ext cx="3200400" cy="1785926"/>
          </a:xfrm>
          <a:prstGeom prst="wave">
            <a:avLst>
              <a:gd name="adj1" fmla="val 13005"/>
              <a:gd name="adj2" fmla="val 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 dirty="0">
              <a:latin typeface="Monotype Corsiva" pitchFamily="66" charset="0"/>
            </a:endParaRPr>
          </a:p>
          <a:p>
            <a:pPr algn="ctr"/>
            <a:r>
              <a:rPr lang="ru-RU" sz="2400" b="1" dirty="0">
                <a:latin typeface="Monotype Corsiva" pitchFamily="66" charset="0"/>
              </a:rPr>
              <a:t>помогает осваивать </a:t>
            </a:r>
          </a:p>
          <a:p>
            <a:pPr algn="ctr"/>
            <a:r>
              <a:rPr lang="ru-RU" sz="2400" b="1" dirty="0">
                <a:latin typeface="Monotype Corsiva" pitchFamily="66" charset="0"/>
              </a:rPr>
              <a:t>новые понятия </a:t>
            </a:r>
            <a:br>
              <a:rPr lang="ru-RU" sz="2800" b="1" dirty="0">
                <a:latin typeface="Monotype Corsiva" pitchFamily="66" charset="0"/>
              </a:rPr>
            </a:b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2041525" y="72755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6644" name="AutoShape 20"/>
          <p:cNvSpPr>
            <a:spLocks noChangeArrowheads="1"/>
          </p:cNvSpPr>
          <p:nvPr/>
        </p:nvSpPr>
        <p:spPr bwMode="auto">
          <a:xfrm>
            <a:off x="0" y="357166"/>
            <a:ext cx="8858312" cy="990600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ru-RU" sz="2800" b="1" dirty="0">
                <a:latin typeface="Monotype Corsiva" pitchFamily="66" charset="0"/>
              </a:rPr>
              <a:t>При обучении предметам естественнонаучного цикла</a:t>
            </a: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8715436" cy="6000792"/>
          </a:xfrm>
        </p:spPr>
        <p:txBody>
          <a:bodyPr>
            <a:noAutofit/>
          </a:bodyPr>
          <a:lstStyle/>
          <a:p>
            <a:pPr lvl="0"/>
            <a:r>
              <a:rPr lang="ru-RU" sz="2800" dirty="0"/>
              <a:t>        </a:t>
            </a:r>
            <a:br>
              <a:rPr lang="ru-RU" sz="2800" dirty="0"/>
            </a:br>
            <a:r>
              <a:rPr lang="ru-RU" sz="2800" dirty="0"/>
              <a:t>            </a:t>
            </a:r>
            <a:br>
              <a:rPr lang="ru-RU" sz="2800" dirty="0"/>
            </a:br>
            <a:br>
              <a:rPr lang="ru-RU" sz="2800" dirty="0"/>
            </a:br>
            <a:br>
              <a:rPr lang="ru-RU" sz="2800" dirty="0"/>
            </a:br>
            <a:r>
              <a:rPr lang="ru-RU" sz="2400" dirty="0"/>
              <a:t>                 </a:t>
            </a:r>
            <a:br>
              <a:rPr lang="ru-RU" sz="2400" dirty="0"/>
            </a:br>
            <a:r>
              <a:rPr lang="ru-RU" sz="2400" dirty="0"/>
              <a:t>            </a:t>
            </a:r>
            <a:r>
              <a:rPr lang="ru-RU" sz="2400" b="1" dirty="0" err="1">
                <a:latin typeface="Monotype Corsiva" pitchFamily="66" charset="0"/>
              </a:rPr>
              <a:t>Аминокислоты.Белки</a:t>
            </a:r>
            <a:r>
              <a:rPr lang="ru-RU" sz="2400" b="1" dirty="0">
                <a:latin typeface="Monotype Corsiva" pitchFamily="66" charset="0"/>
              </a:rPr>
              <a:t>. 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            Нуклеиновые кислоты 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                            Роль микро и макроэлементов в                                                                            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                             жизнедеятельности организмов </a:t>
            </a:r>
            <a:br>
              <a:rPr lang="ru-RU" sz="2400" b="1" dirty="0">
                <a:latin typeface="Monotype Corsiva" pitchFamily="66" charset="0"/>
              </a:rPr>
            </a:b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    Строение атома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Электролиз  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Радиация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                  Периодическая система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                химических элементов </a:t>
            </a:r>
            <a:br>
              <a:rPr lang="ru-RU" sz="2400" b="1" dirty="0">
                <a:latin typeface="Monotype Corsiva" pitchFamily="66" charset="0"/>
              </a:rPr>
            </a:b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                       Промышленные комплексы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                Полезные ископаемые 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                           Казахстана и их переработка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                            Химическая промышленность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                 Казахстана и основные</a:t>
            </a:r>
            <a:br>
              <a:rPr lang="ru-RU" sz="2400" b="1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                       химические производства </a:t>
            </a:r>
            <a:br>
              <a:rPr lang="ru-RU" sz="2800" dirty="0"/>
            </a:br>
            <a:br>
              <a:rPr lang="ru-RU" sz="2800" dirty="0"/>
            </a:br>
            <a:br>
              <a:rPr lang="ru-RU" sz="2800" dirty="0"/>
            </a:br>
            <a:br>
              <a:rPr lang="ru-RU" sz="2800" dirty="0"/>
            </a:br>
            <a:br>
              <a:rPr lang="ru-RU" sz="2800" dirty="0"/>
            </a:br>
            <a:endParaRPr lang="ru-RU" sz="2000" dirty="0"/>
          </a:p>
        </p:txBody>
      </p:sp>
      <p:pic>
        <p:nvPicPr>
          <p:cNvPr id="5" name="Picture 4" descr="http://dist-tutor.info/file.php/203/risunki/index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4290"/>
            <a:ext cx="3214677" cy="1571636"/>
          </a:xfrm>
          <a:prstGeom prst="rect">
            <a:avLst/>
          </a:prstGeom>
          <a:noFill/>
        </p:spPr>
      </p:pic>
      <p:pic>
        <p:nvPicPr>
          <p:cNvPr id="7" name="Picture 6" descr="http://allprezentation.ru/3/Fizik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857364"/>
            <a:ext cx="3333773" cy="2500331"/>
          </a:xfrm>
          <a:prstGeom prst="rect">
            <a:avLst/>
          </a:prstGeom>
          <a:noFill/>
        </p:spPr>
      </p:pic>
      <p:pic>
        <p:nvPicPr>
          <p:cNvPr id="8" name="Picture 2" descr="http://go4.imgsmail.ru/imgpreview?key=5a462ba76797aa9&amp;mb=imgdb_preview_64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572008"/>
            <a:ext cx="3214710" cy="1666875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571480"/>
            <a:ext cx="6500858" cy="6072230"/>
          </a:xfrm>
        </p:spPr>
        <p:txBody>
          <a:bodyPr>
            <a:normAutofit/>
          </a:bodyPr>
          <a:lstStyle/>
          <a:p>
            <a:pPr algn="l"/>
            <a:r>
              <a:rPr lang="ru-RU" sz="2800" dirty="0">
                <a:latin typeface="Monotype Corsiva" pitchFamily="66" charset="0"/>
              </a:rPr>
              <a:t>Образование – один из главных институтов социализации личности. </a:t>
            </a:r>
            <a:br>
              <a:rPr lang="ru-RU" sz="2800" dirty="0">
                <a:latin typeface="Monotype Corsiva" pitchFamily="66" charset="0"/>
              </a:rPr>
            </a:br>
            <a:br>
              <a:rPr lang="ru-RU" sz="2800" dirty="0">
                <a:latin typeface="Monotype Corsiva" pitchFamily="66" charset="0"/>
              </a:rPr>
            </a:br>
            <a:r>
              <a:rPr lang="ru-RU" sz="2800" dirty="0">
                <a:latin typeface="Monotype Corsiva" pitchFamily="66" charset="0"/>
              </a:rPr>
              <a:t>Главная цель образования – формирование свободной, ответственной, гуманной личности, способной к дальнейшему саморазвитию. </a:t>
            </a:r>
            <a:br>
              <a:rPr lang="ru-RU" sz="2800" dirty="0">
                <a:latin typeface="Monotype Corsiva" pitchFamily="66" charset="0"/>
              </a:rPr>
            </a:br>
            <a:br>
              <a:rPr lang="ru-RU" sz="2800" dirty="0">
                <a:latin typeface="Monotype Corsiva" pitchFamily="66" charset="0"/>
              </a:rPr>
            </a:br>
            <a:r>
              <a:rPr lang="ru-RU" sz="2800" dirty="0">
                <a:latin typeface="Monotype Corsiva" pitchFamily="66" charset="0"/>
              </a:rPr>
              <a:t>Целью обучения химии является целостное формирование системы химических знаний и естественнонаучного представления об окружающем мире, развитие функционально грамотной и творческой личности.</a:t>
            </a:r>
            <a:br>
              <a:rPr lang="ru-RU" sz="2400" dirty="0">
                <a:latin typeface="Monotype Corsiva" pitchFamily="66" charset="0"/>
              </a:rPr>
            </a:br>
            <a:endParaRPr lang="ru-RU" sz="2400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med"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8715436" cy="6000792"/>
          </a:xfrm>
        </p:spPr>
        <p:txBody>
          <a:bodyPr>
            <a:noAutofit/>
          </a:bodyPr>
          <a:lstStyle/>
          <a:p>
            <a:pPr lvl="0" algn="l"/>
            <a:br>
              <a:rPr lang="ru-RU" sz="3200" dirty="0"/>
            </a:br>
            <a:br>
              <a:rPr lang="ru-RU" sz="3200" dirty="0"/>
            </a:br>
            <a:br>
              <a:rPr lang="ru-RU" sz="3200" dirty="0"/>
            </a:br>
            <a:br>
              <a:rPr lang="ru-RU" sz="3200" dirty="0"/>
            </a:br>
            <a:br>
              <a:rPr lang="ru-RU" sz="3200" dirty="0"/>
            </a:br>
            <a:br>
              <a:rPr lang="ru-RU" sz="3200" dirty="0"/>
            </a:br>
            <a:br>
              <a:rPr lang="ru-RU" sz="2000" dirty="0"/>
            </a:br>
            <a:br>
              <a:rPr lang="ru-RU" sz="2400" dirty="0"/>
            </a:b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2844" y="58846"/>
            <a:ext cx="842968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>
                <a:latin typeface="Monotype Corsiva" pitchFamily="66" charset="0"/>
              </a:rPr>
              <a:t>Семь простых правил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Правило 1</a:t>
            </a:r>
            <a:r>
              <a:rPr lang="ru-RU" sz="2400" dirty="0">
                <a:latin typeface="Monotype Corsiva" pitchFamily="66" charset="0"/>
              </a:rPr>
              <a:t>. Сначала познавательный интерес, а затем учение: интересно и полезно, занимательно и экспериментально.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Правило 2</a:t>
            </a:r>
            <a:r>
              <a:rPr lang="ru-RU" sz="2400" dirty="0">
                <a:latin typeface="Monotype Corsiva" pitchFamily="66" charset="0"/>
              </a:rPr>
              <a:t>. Прежде вещество, а затем его строение - «от живого созерцания к абстрактному мышлению...»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Правило 3.</a:t>
            </a:r>
            <a:r>
              <a:rPr lang="ru-RU" sz="2400" dirty="0">
                <a:latin typeface="Monotype Corsiva" pitchFamily="66" charset="0"/>
              </a:rPr>
              <a:t> Сначала практика: исследования, эксперименты,</a:t>
            </a:r>
          </a:p>
          <a:p>
            <a:r>
              <a:rPr lang="ru-RU" sz="2400" dirty="0">
                <a:latin typeface="Monotype Corsiva" pitchFamily="66" charset="0"/>
              </a:rPr>
              <a:t> решение проблем, а затем теория.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Правило 4</a:t>
            </a:r>
            <a:r>
              <a:rPr lang="ru-RU" sz="2400" dirty="0">
                <a:latin typeface="Monotype Corsiva" pitchFamily="66" charset="0"/>
              </a:rPr>
              <a:t>. Изучать химию в контексте: химия - жизнь - естествознание–неразрывно связанных понятия.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Правило 5.</a:t>
            </a:r>
            <a:r>
              <a:rPr lang="ru-RU" sz="2400" dirty="0">
                <a:latin typeface="Monotype Corsiva" pitchFamily="66" charset="0"/>
              </a:rPr>
              <a:t> Нужны твёрдые знания и умения, чтобы связывать в единое представление различные стили репрезентации </a:t>
            </a:r>
          </a:p>
          <a:p>
            <a:r>
              <a:rPr lang="ru-RU" sz="2400" dirty="0">
                <a:latin typeface="Monotype Corsiva" pitchFamily="66" charset="0"/>
              </a:rPr>
              <a:t>вещества: визуальный, </a:t>
            </a:r>
            <a:r>
              <a:rPr lang="ru-RU" sz="2400" dirty="0" err="1">
                <a:latin typeface="Monotype Corsiva" pitchFamily="66" charset="0"/>
              </a:rPr>
              <a:t>аудиальный</a:t>
            </a:r>
            <a:r>
              <a:rPr lang="ru-RU" sz="2400" dirty="0">
                <a:latin typeface="Monotype Corsiva" pitchFamily="66" charset="0"/>
              </a:rPr>
              <a:t>, кинестетический, </a:t>
            </a:r>
          </a:p>
          <a:p>
            <a:r>
              <a:rPr lang="ru-RU" sz="2400" dirty="0" err="1">
                <a:latin typeface="Monotype Corsiva" pitchFamily="66" charset="0"/>
              </a:rPr>
              <a:t>дигитальный</a:t>
            </a:r>
            <a:r>
              <a:rPr lang="ru-RU" sz="2400" dirty="0">
                <a:latin typeface="Monotype Corsiva" pitchFamily="66" charset="0"/>
              </a:rPr>
              <a:t> - и мыслить, используя эти стили.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Правило 6.</a:t>
            </a:r>
            <a:r>
              <a:rPr lang="ru-RU" sz="2400" dirty="0">
                <a:latin typeface="Monotype Corsiva" pitchFamily="66" charset="0"/>
              </a:rPr>
              <a:t> Формулы и уравнения познавать с </a:t>
            </a:r>
          </a:p>
          <a:p>
            <a:r>
              <a:rPr lang="ru-RU" sz="2400" dirty="0">
                <a:latin typeface="Monotype Corsiva" pitchFamily="66" charset="0"/>
              </a:rPr>
              <a:t>помощью химических расчётов.</a:t>
            </a:r>
            <a:br>
              <a:rPr lang="ru-RU" sz="2400" dirty="0">
                <a:latin typeface="Monotype Corsiva" pitchFamily="66" charset="0"/>
              </a:rPr>
            </a:br>
            <a:r>
              <a:rPr lang="ru-RU" sz="2400" b="1" dirty="0">
                <a:latin typeface="Monotype Corsiva" pitchFamily="66" charset="0"/>
              </a:rPr>
              <a:t>Правило 7.</a:t>
            </a:r>
            <a:r>
              <a:rPr lang="ru-RU" sz="2400" dirty="0">
                <a:latin typeface="Monotype Corsiva" pitchFamily="66" charset="0"/>
              </a:rPr>
              <a:t> Создавать ситуацию успеха в интегрированной познавательной деятельности.</a:t>
            </a: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68760"/>
            <a:ext cx="7072362" cy="394619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65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Спасибо за </a:t>
            </a:r>
          </a:p>
          <a:p>
            <a:pPr marL="0" indent="0" algn="ctr">
              <a:buNone/>
            </a:pPr>
            <a:r>
              <a:rPr lang="ru-RU" sz="65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внимание!!!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5457836" cy="4500594"/>
          </a:xfrm>
        </p:spPr>
        <p:txBody>
          <a:bodyPr>
            <a:normAutofit/>
          </a:bodyPr>
          <a:lstStyle/>
          <a:p>
            <a:pPr algn="l"/>
            <a:br>
              <a:rPr lang="ru-RU" sz="2000" dirty="0"/>
            </a:br>
            <a:endParaRPr lang="ru-RU" sz="2000" dirty="0">
              <a:latin typeface="Palatino Linotyp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500042"/>
            <a:ext cx="642942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latin typeface="Monotype Corsiva" pitchFamily="66" charset="0"/>
              </a:rPr>
              <a:t>Термин </a:t>
            </a:r>
          </a:p>
          <a:p>
            <a:pPr algn="ctr"/>
            <a:r>
              <a:rPr lang="ru-RU" sz="3200" b="1" dirty="0">
                <a:latin typeface="Monotype Corsiva" pitchFamily="66" charset="0"/>
              </a:rPr>
              <a:t>«</a:t>
            </a:r>
            <a:r>
              <a:rPr lang="ru-RU" sz="3200" b="1" i="1" dirty="0">
                <a:latin typeface="Monotype Corsiva" pitchFamily="66" charset="0"/>
              </a:rPr>
              <a:t>функциональная грамотность</a:t>
            </a:r>
            <a:r>
              <a:rPr lang="ru-RU" sz="3200" b="1" dirty="0">
                <a:latin typeface="Monotype Corsiva" pitchFamily="66" charset="0"/>
              </a:rPr>
              <a:t>» </a:t>
            </a:r>
            <a:r>
              <a:rPr lang="ru-RU" sz="4000" dirty="0">
                <a:latin typeface="Monotype Corsiva" pitchFamily="66" charset="0"/>
              </a:rPr>
              <a:t>был введен в 1957 году </a:t>
            </a:r>
            <a:r>
              <a:rPr lang="ru-RU" sz="3600" b="1" dirty="0">
                <a:latin typeface="Monotype Corsiva" pitchFamily="66" charset="0"/>
              </a:rPr>
              <a:t>ЮНЕСКО,</a:t>
            </a:r>
            <a:r>
              <a:rPr lang="ru-RU" sz="4000" dirty="0">
                <a:latin typeface="Monotype Corsiva" pitchFamily="66" charset="0"/>
              </a:rPr>
              <a:t> </a:t>
            </a:r>
          </a:p>
          <a:p>
            <a:pPr algn="ctr"/>
            <a:r>
              <a:rPr lang="ru-RU" sz="3600" dirty="0">
                <a:latin typeface="Monotype Corsiva" pitchFamily="66" charset="0"/>
              </a:rPr>
              <a:t>наряду с понятиями «грамотность» и </a:t>
            </a:r>
          </a:p>
          <a:p>
            <a:pPr algn="ctr"/>
            <a:r>
              <a:rPr lang="ru-RU" sz="3600" dirty="0">
                <a:latin typeface="Monotype Corsiva" pitchFamily="66" charset="0"/>
              </a:rPr>
              <a:t>«минимальная грамотность». </a:t>
            </a:r>
            <a:endParaRPr lang="ru-RU" sz="4400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571480"/>
            <a:ext cx="5457836" cy="4500594"/>
          </a:xfrm>
        </p:spPr>
        <p:txBody>
          <a:bodyPr>
            <a:normAutofit/>
          </a:bodyPr>
          <a:lstStyle/>
          <a:p>
            <a:pPr algn="l"/>
            <a:br>
              <a:rPr lang="ru-RU" sz="2000" dirty="0"/>
            </a:br>
            <a:endParaRPr lang="ru-RU" sz="2000" dirty="0">
              <a:latin typeface="Palatino Linotype" pitchFamily="18" charset="0"/>
            </a:endParaRPr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85720" y="642918"/>
            <a:ext cx="6286544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Функциональная грамотность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(лат. – направление) –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Monotype Corsiva" pitchFamily="66" charset="0"/>
                <a:ea typeface="Times New Roman" pitchFamily="18" charset="0"/>
                <a:cs typeface="Times New Roman" pitchFamily="18" charset="0"/>
              </a:rPr>
              <a:t>степень подготовленности человека к выполнению возложенных на него или добровольно взятых на себя функций.</a:t>
            </a:r>
            <a:endParaRPr kumimoji="0" lang="ru-RU" sz="4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Monotype Corsiva" pitchFamily="66" charset="0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571480"/>
            <a:ext cx="8286808" cy="5643602"/>
          </a:xfrm>
        </p:spPr>
        <p:txBody>
          <a:bodyPr>
            <a:normAutofit fontScale="90000"/>
          </a:bodyPr>
          <a:lstStyle/>
          <a:p>
            <a:pPr algn="l"/>
            <a:br>
              <a:rPr lang="ru-RU" b="1" i="1" dirty="0">
                <a:latin typeface="Monotype Corsiva" pitchFamily="66" charset="0"/>
              </a:rPr>
            </a:br>
            <a:r>
              <a:rPr lang="ru-RU" b="1" i="1" dirty="0">
                <a:latin typeface="Monotype Corsiva" pitchFamily="66" charset="0"/>
              </a:rPr>
              <a:t>Функциональная грамотность</a:t>
            </a:r>
            <a:r>
              <a:rPr lang="ru-RU" sz="5300" dirty="0">
                <a:latin typeface="Monotype Corsiva" pitchFamily="66" charset="0"/>
              </a:rPr>
              <a:t> –</a:t>
            </a:r>
            <a:br>
              <a:rPr lang="ru-RU" sz="5300" dirty="0">
                <a:latin typeface="Monotype Corsiva" pitchFamily="66" charset="0"/>
              </a:rPr>
            </a:br>
            <a:r>
              <a:rPr lang="ru-RU" sz="4000" dirty="0">
                <a:latin typeface="Monotype Corsiva" pitchFamily="66" charset="0"/>
              </a:rPr>
              <a:t>есть атомарный уровень знаний, </a:t>
            </a:r>
            <a:br>
              <a:rPr lang="ru-RU" sz="4000" dirty="0">
                <a:latin typeface="Monotype Corsiva" pitchFamily="66" charset="0"/>
              </a:rPr>
            </a:br>
            <a:r>
              <a:rPr lang="ru-RU" sz="4000" dirty="0">
                <a:latin typeface="Monotype Corsiva" pitchFamily="66" charset="0"/>
              </a:rPr>
              <a:t>умений и навыков, обеспечивающий нормальное функционирование</a:t>
            </a:r>
            <a:br>
              <a:rPr lang="ru-RU" sz="4000" dirty="0">
                <a:latin typeface="Monotype Corsiva" pitchFamily="66" charset="0"/>
              </a:rPr>
            </a:br>
            <a:r>
              <a:rPr lang="ru-RU" sz="4000" dirty="0">
                <a:latin typeface="Monotype Corsiva" pitchFamily="66" charset="0"/>
              </a:rPr>
              <a:t> личности в системе социальных </a:t>
            </a:r>
            <a:br>
              <a:rPr lang="ru-RU" sz="4000" dirty="0">
                <a:latin typeface="Monotype Corsiva" pitchFamily="66" charset="0"/>
              </a:rPr>
            </a:br>
            <a:r>
              <a:rPr lang="ru-RU" sz="4000" dirty="0">
                <a:latin typeface="Monotype Corsiva" pitchFamily="66" charset="0"/>
              </a:rPr>
              <a:t>отношений, который считается </a:t>
            </a:r>
            <a:br>
              <a:rPr lang="ru-RU" sz="4000" dirty="0">
                <a:latin typeface="Monotype Corsiva" pitchFamily="66" charset="0"/>
              </a:rPr>
            </a:br>
            <a:r>
              <a:rPr lang="ru-RU" sz="4000" dirty="0">
                <a:latin typeface="Monotype Corsiva" pitchFamily="66" charset="0"/>
              </a:rPr>
              <a:t>минимально необходимым для</a:t>
            </a:r>
            <a:br>
              <a:rPr lang="ru-RU" sz="4000" dirty="0">
                <a:latin typeface="Monotype Corsiva" pitchFamily="66" charset="0"/>
              </a:rPr>
            </a:br>
            <a:r>
              <a:rPr lang="ru-RU" sz="4000" dirty="0">
                <a:latin typeface="Monotype Corsiva" pitchFamily="66" charset="0"/>
              </a:rPr>
              <a:t>осуществления </a:t>
            </a:r>
            <a:r>
              <a:rPr lang="ru-RU" sz="4000" dirty="0" err="1">
                <a:latin typeface="Monotype Corsiva" pitchFamily="66" charset="0"/>
              </a:rPr>
              <a:t>жизнедеятельност</a:t>
            </a:r>
            <a:br>
              <a:rPr lang="ru-RU" sz="4000" dirty="0">
                <a:latin typeface="Monotype Corsiva" pitchFamily="66" charset="0"/>
              </a:rPr>
            </a:br>
            <a:r>
              <a:rPr lang="ru-RU" sz="4000" dirty="0">
                <a:latin typeface="Monotype Corsiva" pitchFamily="66" charset="0"/>
              </a:rPr>
              <a:t>и личности в конкретной </a:t>
            </a:r>
            <a:br>
              <a:rPr lang="ru-RU" sz="4000" dirty="0">
                <a:latin typeface="Monotype Corsiva" pitchFamily="66" charset="0"/>
              </a:rPr>
            </a:br>
            <a:r>
              <a:rPr lang="ru-RU" sz="4000" dirty="0">
                <a:latin typeface="Monotype Corsiva" pitchFamily="66" charset="0"/>
              </a:rPr>
              <a:t>культурной среде. </a:t>
            </a:r>
            <a:br>
              <a:rPr lang="ru-RU" sz="6000" dirty="0">
                <a:latin typeface="Monotype Corsiva" pitchFamily="66" charset="0"/>
              </a:rPr>
            </a:br>
            <a:br>
              <a:rPr lang="ru-RU" sz="3600" dirty="0">
                <a:latin typeface="+mn-lt"/>
              </a:rPr>
            </a:br>
            <a:endParaRPr lang="ru-RU" sz="3600" dirty="0">
              <a:latin typeface="+mn-lt"/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2514600" y="381000"/>
            <a:ext cx="4191000" cy="914400"/>
          </a:xfrm>
          <a:prstGeom prst="ellipse">
            <a:avLst/>
          </a:prstGeom>
          <a:solidFill>
            <a:srgbClr val="FFFFCC"/>
          </a:solidFill>
          <a:ln w="28575">
            <a:noFill/>
            <a:prstDash val="dash"/>
            <a:round/>
            <a:headEnd/>
            <a:tailEnd/>
          </a:ln>
          <a:effectLst>
            <a:outerShdw dist="107763" dir="2700000" algn="ctr" rotWithShape="0">
              <a:srgbClr val="FF6600">
                <a:alpha val="50000"/>
              </a:srgbClr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3600" b="1" dirty="0">
                <a:solidFill>
                  <a:srgbClr val="006600"/>
                </a:solidFill>
                <a:latin typeface="Monotype Corsiva" pitchFamily="66" charset="0"/>
                <a:cs typeface="Arial" charset="0"/>
              </a:rPr>
              <a:t>Основные этапы </a:t>
            </a:r>
          </a:p>
        </p:txBody>
      </p:sp>
      <p:sp>
        <p:nvSpPr>
          <p:cNvPr id="4099" name="AutoShape 5"/>
          <p:cNvSpPr>
            <a:spLocks noChangeArrowheads="1"/>
          </p:cNvSpPr>
          <p:nvPr/>
        </p:nvSpPr>
        <p:spPr bwMode="auto">
          <a:xfrm rot="7666186">
            <a:off x="2440197" y="1133193"/>
            <a:ext cx="816307" cy="609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/>
          </a:p>
        </p:txBody>
      </p:sp>
      <p:sp>
        <p:nvSpPr>
          <p:cNvPr id="4100" name="AutoShape 6"/>
          <p:cNvSpPr>
            <a:spLocks noChangeArrowheads="1"/>
          </p:cNvSpPr>
          <p:nvPr/>
        </p:nvSpPr>
        <p:spPr bwMode="auto">
          <a:xfrm rot="6504648">
            <a:off x="2206412" y="2695103"/>
            <a:ext cx="2715013" cy="609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/>
          </a:p>
        </p:txBody>
      </p:sp>
      <p:sp>
        <p:nvSpPr>
          <p:cNvPr id="4101" name="AutoShape 7"/>
          <p:cNvSpPr>
            <a:spLocks noChangeArrowheads="1"/>
          </p:cNvSpPr>
          <p:nvPr/>
        </p:nvSpPr>
        <p:spPr bwMode="auto">
          <a:xfrm rot="3560743">
            <a:off x="6128098" y="1533754"/>
            <a:ext cx="1002832" cy="609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214282" y="1785926"/>
            <a:ext cx="2667000" cy="2500314"/>
          </a:xfrm>
          <a:prstGeom prst="flowChartDocumen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CC6600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>
                <a:solidFill>
                  <a:srgbClr val="006666"/>
                </a:solidFill>
                <a:latin typeface="Monotype Corsiva" pitchFamily="66" charset="0"/>
                <a:cs typeface="Arial" charset="0"/>
              </a:rPr>
              <a:t>создание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6666"/>
                </a:solidFill>
                <a:latin typeface="Monotype Corsiva" pitchFamily="66" charset="0"/>
                <a:cs typeface="Arial" charset="0"/>
              </a:rPr>
              <a:t> образовательных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6666"/>
                </a:solidFill>
                <a:latin typeface="Monotype Corsiva" pitchFamily="66" charset="0"/>
                <a:cs typeface="Arial" charset="0"/>
              </a:rPr>
              <a:t>маршрутов в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6666"/>
                </a:solidFill>
                <a:latin typeface="Monotype Corsiva" pitchFamily="66" charset="0"/>
                <a:cs typeface="Arial" charset="0"/>
              </a:rPr>
              <a:t>соответствии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6666"/>
                </a:solidFill>
                <a:latin typeface="Monotype Corsiva" pitchFamily="66" charset="0"/>
                <a:cs typeface="Arial" charset="0"/>
              </a:rPr>
              <a:t>с разделами </a:t>
            </a:r>
          </a:p>
          <a:p>
            <a:pPr algn="ctr">
              <a:defRPr/>
            </a:pPr>
            <a:r>
              <a:rPr lang="ru-RU" sz="2400" b="1" dirty="0">
                <a:solidFill>
                  <a:srgbClr val="006666"/>
                </a:solidFill>
                <a:latin typeface="Monotype Corsiva" pitchFamily="66" charset="0"/>
                <a:cs typeface="Arial" charset="0"/>
              </a:rPr>
              <a:t>программы</a:t>
            </a:r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>
            <a:off x="4000496" y="4714884"/>
            <a:ext cx="3048000" cy="1981200"/>
          </a:xfrm>
          <a:prstGeom prst="flowChartDocument">
            <a:avLst/>
          </a:prstGeom>
          <a:solidFill>
            <a:srgbClr val="FFCC99"/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CC6600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kk-KZ" sz="2800" b="1" dirty="0">
                <a:latin typeface="Monotype Corsiva" pitchFamily="66" charset="0"/>
                <a:cs typeface="Arial" charset="0"/>
              </a:rPr>
              <a:t>подбор</a:t>
            </a:r>
          </a:p>
          <a:p>
            <a:pPr algn="ctr">
              <a:defRPr/>
            </a:pPr>
            <a:r>
              <a:rPr lang="kk-KZ" sz="2800" b="1" dirty="0">
                <a:latin typeface="Monotype Corsiva" pitchFamily="66" charset="0"/>
                <a:cs typeface="Arial" charset="0"/>
              </a:rPr>
              <a:t>методических </a:t>
            </a:r>
          </a:p>
          <a:p>
            <a:pPr algn="ctr">
              <a:defRPr/>
            </a:pPr>
            <a:r>
              <a:rPr lang="kk-KZ" sz="2800" b="1" dirty="0">
                <a:latin typeface="Monotype Corsiva" pitchFamily="66" charset="0"/>
                <a:cs typeface="Arial" charset="0"/>
              </a:rPr>
              <a:t>рекомендаций</a:t>
            </a:r>
            <a:endParaRPr lang="ru-RU" sz="2000" b="1" dirty="0">
              <a:latin typeface="Monotype Corsiva" pitchFamily="66" charset="0"/>
              <a:cs typeface="Arial" charset="0"/>
            </a:endParaRPr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>
            <a:off x="6477000" y="2357430"/>
            <a:ext cx="2667000" cy="2286000"/>
          </a:xfrm>
          <a:prstGeom prst="flowChartDocument">
            <a:avLst/>
          </a:prstGeom>
          <a:solidFill>
            <a:srgbClr val="FF99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CC6600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kk-KZ" sz="3200" b="1" dirty="0">
                <a:latin typeface="Monotype Corsiva" pitchFamily="66" charset="0"/>
                <a:cs typeface="Arial" charset="0"/>
              </a:rPr>
              <a:t>отслеживание </a:t>
            </a:r>
          </a:p>
          <a:p>
            <a:pPr algn="ctr">
              <a:defRPr/>
            </a:pPr>
            <a:r>
              <a:rPr lang="kk-KZ" sz="3200" b="1" dirty="0">
                <a:latin typeface="Monotype Corsiva" pitchFamily="66" charset="0"/>
                <a:cs typeface="Arial" charset="0"/>
              </a:rPr>
              <a:t>результатов</a:t>
            </a:r>
            <a:endParaRPr lang="ru-RU" sz="3600" b="1" dirty="0">
              <a:latin typeface="Monotype Corsiva" pitchFamily="66" charset="0"/>
              <a:cs typeface="Arial" charset="0"/>
            </a:endParaRPr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 rot="5400000">
            <a:off x="3921919" y="2793197"/>
            <a:ext cx="2624142" cy="609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vert="eaVert" wrap="none" anchor="ctr"/>
          <a:lstStyle/>
          <a:p>
            <a:pPr algn="ctr"/>
            <a:endParaRPr lang="ru-RU"/>
          </a:p>
        </p:txBody>
      </p:sp>
      <p:sp>
        <p:nvSpPr>
          <p:cNvPr id="11" name="AutoShape 8"/>
          <p:cNvSpPr>
            <a:spLocks noChangeArrowheads="1"/>
          </p:cNvSpPr>
          <p:nvPr/>
        </p:nvSpPr>
        <p:spPr bwMode="auto">
          <a:xfrm>
            <a:off x="714348" y="4357694"/>
            <a:ext cx="2667000" cy="2286000"/>
          </a:xfrm>
          <a:prstGeom prst="flowChartDocumen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>
            <a:outerShdw dist="107763" dir="13500000" algn="ctr" rotWithShape="0">
              <a:srgbClr val="CC6600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>
                <a:latin typeface="Monotype Corsiva" pitchFamily="66" charset="0"/>
                <a:cs typeface="Arial" charset="0"/>
              </a:rPr>
              <a:t>разработка </a:t>
            </a:r>
          </a:p>
          <a:p>
            <a:pPr algn="ctr">
              <a:defRPr/>
            </a:pPr>
            <a:r>
              <a:rPr lang="ru-RU" sz="2800" b="1" dirty="0">
                <a:latin typeface="Monotype Corsiva" pitchFamily="66" charset="0"/>
                <a:cs typeface="Arial" charset="0"/>
              </a:rPr>
              <a:t>методических </a:t>
            </a:r>
          </a:p>
          <a:p>
            <a:pPr algn="ctr">
              <a:defRPr/>
            </a:pPr>
            <a:r>
              <a:rPr lang="ru-RU" sz="2800" b="1" dirty="0">
                <a:latin typeface="Monotype Corsiva" pitchFamily="66" charset="0"/>
                <a:cs typeface="Arial" charset="0"/>
              </a:rPr>
              <a:t>рекомендаций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6572296" cy="2286016"/>
          </a:xfrm>
        </p:spPr>
        <p:txBody>
          <a:bodyPr>
            <a:normAutofit fontScale="90000"/>
          </a:bodyPr>
          <a:lstStyle/>
          <a:p>
            <a:r>
              <a:rPr lang="ru-RU" b="1" dirty="0" err="1">
                <a:latin typeface="Monotype Corsiva" pitchFamily="66" charset="0"/>
              </a:rPr>
              <a:t>Деятельностная</a:t>
            </a:r>
            <a:r>
              <a:rPr lang="ru-RU" b="1" dirty="0">
                <a:latin typeface="Monotype Corsiva" pitchFamily="66" charset="0"/>
              </a:rPr>
              <a:t> грамотность</a:t>
            </a:r>
            <a:br>
              <a:rPr lang="ru-RU" dirty="0">
                <a:latin typeface="Monotype Corsiva" pitchFamily="66" charset="0"/>
              </a:rPr>
            </a:br>
            <a:r>
              <a:rPr lang="ru-RU" dirty="0">
                <a:latin typeface="Monotype Corsiva" pitchFamily="66" charset="0"/>
              </a:rPr>
              <a:t>(</a:t>
            </a:r>
            <a:r>
              <a:rPr lang="ru-RU" sz="4000" dirty="0">
                <a:latin typeface="Monotype Corsiva" pitchFamily="66" charset="0"/>
              </a:rPr>
              <a:t>способность ставить и изменять цели и задачи собственной деятельности</a:t>
            </a:r>
            <a:r>
              <a:rPr lang="ru-RU" sz="2800" dirty="0">
                <a:latin typeface="Palatino Linotype" pitchFamily="18" charset="0"/>
              </a:rPr>
              <a:t>)</a:t>
            </a:r>
            <a:endParaRPr lang="ru-RU" sz="3200" dirty="0">
              <a:latin typeface="Palatino Linotype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4357686" y="2500306"/>
            <a:ext cx="9144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5400000">
            <a:off x="1357290" y="2643182"/>
            <a:ext cx="1000132" cy="5715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285720" y="3571876"/>
            <a:ext cx="2714644" cy="235745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Monotype Corsiva" pitchFamily="66" charset="0"/>
              </a:rPr>
              <a:t>Осуществлять</a:t>
            </a:r>
            <a:r>
              <a:rPr lang="ru-RU" sz="2000" dirty="0">
                <a:solidFill>
                  <a:schemeClr val="tx1"/>
                </a:solidFill>
                <a:latin typeface="Monotype Corsiva" pitchFamily="66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Monotype Corsiva" pitchFamily="66" charset="0"/>
              </a:rPr>
              <a:t>коммуникацию</a:t>
            </a:r>
            <a:endParaRPr lang="ru-RU" sz="2000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86116" y="3571876"/>
            <a:ext cx="3000396" cy="228601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  <a:latin typeface="Monotype Corsiva" pitchFamily="66" charset="0"/>
              </a:rPr>
              <a:t>Реализовывать простейшие акты деятельности в ситуации неопределенности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6572296" cy="4214842"/>
          </a:xfrm>
        </p:spPr>
        <p:txBody>
          <a:bodyPr>
            <a:noAutofit/>
          </a:bodyPr>
          <a:lstStyle/>
          <a:p>
            <a:pPr algn="l"/>
            <a:br>
              <a:rPr lang="ru-RU" sz="2800" dirty="0">
                <a:latin typeface="Monotype Corsiva" pitchFamily="66" charset="0"/>
              </a:rPr>
            </a:br>
            <a:r>
              <a:rPr lang="ru-RU" sz="2800" dirty="0">
                <a:latin typeface="Monotype Corsiva" pitchFamily="66" charset="0"/>
              </a:rPr>
              <a:t>в жизни надо уметь читать инструкции и этикетки по использованию </a:t>
            </a:r>
            <a:r>
              <a:rPr lang="ru-RU" sz="2800" i="1" dirty="0">
                <a:latin typeface="Monotype Corsiva" pitchFamily="66" charset="0"/>
              </a:rPr>
              <a:t>различных химических веществ, стиральных порошков, чистящих средств в быту, приготовление растворов в консервировании, солении и т. д., читать инструкции по применению лекарств</a:t>
            </a:r>
            <a:r>
              <a:rPr lang="ru-RU" sz="2800" dirty="0">
                <a:latin typeface="Monotype Corsiva" pitchFamily="66" charset="0"/>
              </a:rPr>
              <a:t>.</a:t>
            </a:r>
            <a:br>
              <a:rPr lang="ru-RU" sz="3200" dirty="0"/>
            </a:br>
            <a:endParaRPr lang="ru-RU" sz="3200" dirty="0">
              <a:latin typeface="Palatino Linotype" pitchFamily="18" charset="0"/>
            </a:endParaRPr>
          </a:p>
        </p:txBody>
      </p:sp>
      <p:pic>
        <p:nvPicPr>
          <p:cNvPr id="12290" name="Picture 2" descr="http://www.zdorovieinfo.ru/upload/images/allergy-zaho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3857628"/>
            <a:ext cx="2094669" cy="1651399"/>
          </a:xfrm>
          <a:prstGeom prst="rect">
            <a:avLst/>
          </a:prstGeom>
          <a:noFill/>
        </p:spPr>
      </p:pic>
      <p:pic>
        <p:nvPicPr>
          <p:cNvPr id="5" name="Picture 2" descr="http://go1.imgsmail.ru/imgpreview?key=http%3A//zdraveda.com/sites/default/files/u39/2011/03/dsc01173.jpg&amp;mb=imgdb_preview_9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4282" y="3929066"/>
            <a:ext cx="1936917" cy="1288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http://img1.liveinternet.ru/images/attach/c/9/126/329/126329243_3416556_image_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5720" y="5214950"/>
            <a:ext cx="1857388" cy="1474766"/>
          </a:xfrm>
          <a:prstGeom prst="rect">
            <a:avLst/>
          </a:prstGeom>
          <a:noFill/>
        </p:spPr>
      </p:pic>
      <p:pic>
        <p:nvPicPr>
          <p:cNvPr id="12294" name="Picture 6" descr="http://img1.liveinternet.ru/images/attach/b/4/103/321/103321649_ogurcuy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5984" y="5357802"/>
            <a:ext cx="2000264" cy="1500198"/>
          </a:xfrm>
          <a:prstGeom prst="rect">
            <a:avLst/>
          </a:prstGeom>
          <a:noFill/>
        </p:spPr>
      </p:pic>
      <p:pic>
        <p:nvPicPr>
          <p:cNvPr id="12296" name="Picture 8" descr="http://vi.ill.in.ua/m/625x469/581545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214810" y="3857628"/>
            <a:ext cx="1643074" cy="1285884"/>
          </a:xfrm>
          <a:prstGeom prst="rect">
            <a:avLst/>
          </a:prstGeom>
          <a:noFill/>
        </p:spPr>
      </p:pic>
      <p:pic>
        <p:nvPicPr>
          <p:cNvPr id="12298" name="Picture 10" descr="http://images.ru.prom.st/190953154_w640_h2048_00036662.jpg?PIMAGE_ID=190953154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286248" y="5214926"/>
            <a:ext cx="1428760" cy="1643074"/>
          </a:xfrm>
          <a:prstGeom prst="rect">
            <a:avLst/>
          </a:prstGeom>
          <a:noFill/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Шаблон (фон) презентации по химии - 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6572296" cy="6072230"/>
          </a:xfrm>
        </p:spPr>
        <p:txBody>
          <a:bodyPr>
            <a:normAutofit fontScale="90000"/>
          </a:bodyPr>
          <a:lstStyle/>
          <a:p>
            <a:pPr algn="l"/>
            <a:br>
              <a:rPr lang="ru-RU" sz="3600" dirty="0">
                <a:latin typeface="Monotype Corsiva" pitchFamily="66" charset="0"/>
              </a:rPr>
            </a:br>
            <a:r>
              <a:rPr lang="ru-RU" sz="3600" b="1" dirty="0">
                <a:latin typeface="Monotype Corsiva" pitchFamily="66" charset="0"/>
              </a:rPr>
              <a:t>Тема:«Растворы»</a:t>
            </a:r>
            <a:br>
              <a:rPr lang="ru-RU" sz="3600" dirty="0">
                <a:latin typeface="Monotype Corsiva" pitchFamily="66" charset="0"/>
              </a:rPr>
            </a:br>
            <a:r>
              <a:rPr lang="ru-RU" sz="2200" b="1" dirty="0">
                <a:latin typeface="Monotype Corsiva" pitchFamily="66" charset="0"/>
              </a:rPr>
              <a:t> Задача 1. </a:t>
            </a:r>
            <a:r>
              <a:rPr lang="ru-RU" sz="2200" dirty="0">
                <a:latin typeface="Monotype Corsiva" pitchFamily="66" charset="0"/>
              </a:rPr>
              <a:t>В реанимацию попадают больные, потерявшие много крови. В этих случаях используют 0,85%-й раствор поваренной соли (</a:t>
            </a:r>
            <a:r>
              <a:rPr lang="ru-RU" sz="2200" dirty="0" err="1">
                <a:latin typeface="Monotype Corsiva" pitchFamily="66" charset="0"/>
              </a:rPr>
              <a:t>р=</a:t>
            </a:r>
            <a:r>
              <a:rPr lang="ru-RU" sz="2200" dirty="0">
                <a:latin typeface="Monotype Corsiva" pitchFamily="66" charset="0"/>
              </a:rPr>
              <a:t> 1 г/мл), который называется физиологическим раствором.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b="1" u="sng" dirty="0">
                <a:latin typeface="Monotype Corsiva" pitchFamily="66" charset="0"/>
              </a:rPr>
              <a:t>Задание: </a:t>
            </a:r>
            <a:r>
              <a:rPr lang="ru-RU" sz="2200" dirty="0">
                <a:latin typeface="Monotype Corsiva" pitchFamily="66" charset="0"/>
              </a:rPr>
              <a:t>Представьте, что вы медсестра реанимационного отделения и должны срочно приготовить 800 мл такого раствора. Как вы на месте медсестры приготовили бы такой раствор? </a:t>
            </a:r>
            <a:br>
              <a:rPr lang="ru-RU" sz="2200" dirty="0">
                <a:latin typeface="Monotype Corsiva" pitchFamily="66" charset="0"/>
              </a:rPr>
            </a:br>
            <a:br>
              <a:rPr lang="ru-RU" sz="2200" dirty="0">
                <a:latin typeface="Monotype Corsiva" pitchFamily="66" charset="0"/>
              </a:rPr>
            </a:br>
            <a:r>
              <a:rPr lang="ru-RU" sz="2200" b="1" dirty="0">
                <a:latin typeface="Monotype Corsiva" pitchFamily="66" charset="0"/>
              </a:rPr>
              <a:t> Задача 2</a:t>
            </a:r>
            <a:r>
              <a:rPr lang="ru-RU" sz="2200" dirty="0">
                <a:latin typeface="Monotype Corsiva" pitchFamily="66" charset="0"/>
              </a:rPr>
              <a:t>. В середине марта, т.е. за месяц до посева, начинают готовить семена огурцов. Их подвешивают для прогревания над батареей. Затем на 10 мин. помещают в раствор поваренной соли </a:t>
            </a:r>
            <a:r>
              <a:rPr lang="ru-RU" sz="2200" dirty="0" err="1">
                <a:latin typeface="Monotype Corsiva" pitchFamily="66" charset="0"/>
              </a:rPr>
              <a:t>NaCl</a:t>
            </a:r>
            <a:r>
              <a:rPr lang="ru-RU" sz="2200" dirty="0">
                <a:latin typeface="Monotype Corsiva" pitchFamily="66" charset="0"/>
              </a:rPr>
              <a:t> с массовой долей 0,05 или 5%. Для посева отбирают лишь потонувшие семена, всплывшие выбрасывают. Кстати, обработка раствором соли не только помогает отобрать полноценные семена, но и удаляет с их поверхности возбудителей заболеваний.</a:t>
            </a:r>
            <a:br>
              <a:rPr lang="ru-RU" sz="2200" dirty="0">
                <a:latin typeface="Monotype Corsiva" pitchFamily="66" charset="0"/>
              </a:rPr>
            </a:br>
            <a:r>
              <a:rPr lang="ru-RU" sz="2200" b="1" u="sng" dirty="0">
                <a:latin typeface="Monotype Corsiva" pitchFamily="66" charset="0"/>
              </a:rPr>
              <a:t>Задание: </a:t>
            </a:r>
            <a:r>
              <a:rPr lang="ru-RU" sz="2200" dirty="0">
                <a:latin typeface="Monotype Corsiva" pitchFamily="66" charset="0"/>
              </a:rPr>
              <a:t>Приготовьте 80 г такого раствора.</a:t>
            </a:r>
            <a:br>
              <a:rPr lang="ru-RU" sz="2000" dirty="0"/>
            </a:br>
            <a:br>
              <a:rPr lang="ru-RU" sz="3600" dirty="0"/>
            </a:br>
            <a:endParaRPr lang="ru-RU" sz="3200" dirty="0">
              <a:latin typeface="Palatino Linotype" pitchFamily="18" charset="0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1512</Words>
  <Application>Microsoft Office PowerPoint</Application>
  <PresentationFormat>Экран (4:3)</PresentationFormat>
  <Paragraphs>83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Monotype Corsiva</vt:lpstr>
      <vt:lpstr>Palatino Linotype</vt:lpstr>
      <vt:lpstr>Times New Roman</vt:lpstr>
      <vt:lpstr>Тема Office</vt:lpstr>
      <vt:lpstr> Развитие функциональной грамотности  на уроках химии  </vt:lpstr>
      <vt:lpstr>Образование – один из главных институтов социализации личности.   Главная цель образования – формирование свободной, ответственной, гуманной личности, способной к дальнейшему саморазвитию.   Целью обучения химии является целостное формирование системы химических знаний и естественнонаучного представления об окружающем мире, развитие функционально грамотной и творческой личности. </vt:lpstr>
      <vt:lpstr> </vt:lpstr>
      <vt:lpstr> </vt:lpstr>
      <vt:lpstr> Функциональная грамотность – есть атомарный уровень знаний,  умений и навыков, обеспечивающий нормальное функционирование  личности в системе социальных  отношений, который считается  минимально необходимым для осуществления жизнедеятельност и личности в конкретной  культурной среде.   </vt:lpstr>
      <vt:lpstr>Презентация PowerPoint</vt:lpstr>
      <vt:lpstr>Деятельностная грамотность (способность ставить и изменять цели и задачи собственной деятельности)</vt:lpstr>
      <vt:lpstr> в жизни надо уметь читать инструкции и этикетки по использованию различных химических веществ, стиральных порошков, чистящих средств в быту, приготовление растворов в консервировании, солении и т. д., читать инструкции по применению лекарств. </vt:lpstr>
      <vt:lpstr> Тема:«Растворы»  Задача 1. В реанимацию попадают больные, потерявшие много крови. В этих случаях используют 0,85%-й раствор поваренной соли (р= 1 г/мл), который называется физиологическим раствором. Задание: Представьте, что вы медсестра реанимационного отделения и должны срочно приготовить 800 мл такого раствора. Как вы на месте медсестры приготовили бы такой раствор?    Задача 2. В середине марта, т.е. за месяц до посева, начинают готовить семена огурцов. Их подвешивают для прогревания над батареей. Затем на 10 мин. помещают в раствор поваренной соли NaCl с массовой долей 0,05 или 5%. Для посева отбирают лишь потонувшие семена, всплывшие выбрасывают. Кстати, обработка раствором соли не только помогает отобрать полноценные семена, но и удаляет с их поверхности возбудителей заболеваний. Задание: Приготовьте 80 г такого раствора.  </vt:lpstr>
      <vt:lpstr> Химический эксперимент 1. При нагревании жидкости в пробирке вы… а/ наливаете жидкости побольше, чтобы посильнее плескалось и брызгало, заливало стол и тетради, б/ нагревая, заглядываете внутрь пробирки в надежде увидеть скорейшее закипание, в/ помните, что держать горячую пробирку пальцами, неудобно, вы должны заставить кого-нибудь из соседей сделать это или положите пробирку на свою тетрадь;  г/ предложите свой вариант.  2. Представьте, что работаете в химической лаборатории и подруга принесла пирожное и предлагает попить чайку вы… а/ завариваете чаек на спиртовке в химическом стакане и “расчищаете” место для пирожного на рабочем столе, б/ приглашаете зайти в другую комнату, где не проводятся опыты. в/ предложите свой вариант. 3. Вы получили ожог от пламени спиртовки а/ смазываете ожог зеленкой, б/ промоете раствором марганцовки, в/ смажете растительным маслом , г/ промоете и положите стерильную повязку. </vt:lpstr>
      <vt:lpstr>Тема: «Электролитическая диссоциация»  1.Написать в молекулярном, полном и  сокращенном ионном виде уравнения реакций:       2. Приведите пример уравнения реакции с  выделением газа, идущей до конца, как  называется этот газ? Каково его воздействие  на организм человека?   </vt:lpstr>
      <vt:lpstr>Тема: “Галогены.” 1. Вам надо удалить пятна различного происхождения: ржавчина, сливочное масло, кофе, йод, морковный сок, вишневый сок мясной соус. В вашем расположении: персоль, стиральный порошок, Уф - лампа, зубной порошок, бензин, лимонная кислота. Подберите средства выведения для каждого пятна. 2. В результате проведения опытов выделился газ- хлор. Чтобы не надышаться, нужно а/ прекратить проведение опыта б/ вызвать учителя в/ открыть окно г/ одеть ватно-марлевую повязку </vt:lpstr>
      <vt:lpstr> Интегративные задания – разновидность учебных задач, которые могут применяться на различных уроках. Их особенность заключается в синтезе знаний и умений из разных наук, разных учебных дисциплин, тем, проблем,  в объединении их вокруг и ради решения одного вопроса, одной проблемы, ради познания одного объекта или предмета.   </vt:lpstr>
      <vt:lpstr>Тема:«Сера и ее соединения»  Раскройте двойственную биологическую роль серы в организме. Перечислите основные источники оксида серы(IV)как загрязнителя атмосферы и способы его улавливания 1. Внесите в рисунок недостающие элементы. Анализируя рисунок, ответьте на следующие вопросы: А) Как отразится на биоценозе водоема воздействие кислотных дождей (образовавшихся с участием SO2), выпавших на почву? В) Каким образом могут быть устранены изменения, происшедшие в водоеме под действием попавшего туда SO2 2. Вы директор предприятия, изображенного на рисунке. Экспертами-экологами обнаружены отклонения от нормы состава воды из близлежащего озера и установлена причина: большие выбросы SO2 вашим предприятием. Что вы предпримете? – Закроете предприятие – Усовершенствуете очистные сооружения – Займетесь очисткой воды в озере. </vt:lpstr>
      <vt:lpstr>   Тема: «Углеводы». Задача 1.У дельфина слёзы сладкие, потому что в слезе дельфина содержатся сахара – галактоза и фруктоза. Углеводно-белковые, напоминающие белок куриного яйца, слёзы служат смазкой. Дельфины плачут, чтобы лучше видеть и быстрее плавать. Вопросы: 1.Установите молекулярную формулу фруктозы, которая придаёт дельфиньим слезам сладкий вкус, если массовые доли элементов в ней составляют: 40,0%(С), 6,6%(Н), 53,4%(О). 2. Сравните (в табличной форме) физические свойства глюкозы и фруктозы. Задача 2. На гидролизном заводе за сутки из древесных опилок получено 50 т. 96% этилового спирта. Вычислите объем выделившегося углекислого газа в атмосферу. К чему может привести повышенное содержание углекислого газа в атмосфере?  </vt:lpstr>
      <vt:lpstr>    Тема:Аминокислоты. Задача .Одной из причин долголетия японцев является широкое употребление в пищу морепродуктов. Содержащиеся в них жиры являются ненасыщенными. В их состав входит большое число незаменимых жирных кислот и жирорастворимых витаминов. Как незаменимые жирные кислоты, так и жирорастворимые витамины являются важнейшими составляющими рациона питания, необходимыми для поддержания здоровья человека и продления его жизни. Задание. 1.Установите относительную молекулярную массу незаменимой аминокислоты – триптофана С11Н12О2N2.  2.Приготовьте сообщение о незаменимых аминокислотах.    </vt:lpstr>
      <vt:lpstr>Презентация PowerPoint</vt:lpstr>
      <vt:lpstr>Презентация PowerPoint</vt:lpstr>
      <vt:lpstr>                                                      Аминокислоты.Белки.               Нуклеиновые кислоты                               Роль микро и макроэлементов в                                                                                                           жизнедеятельности организмов        Строение атома  Электролиз   Радиация                    Периодическая система                  химических элементов                           Промышленные комплексы                  Полезные ископаемые                              Казахстана и их переработка                              Химическая промышленность                   Казахстана и основные                        химические производства      </vt:lpstr>
      <vt:lpstr>       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Развитие функциональной грам</dc:title>
  <dc:creator>user</dc:creator>
  <cp:lastModifiedBy>катя локтионова</cp:lastModifiedBy>
  <cp:revision>94</cp:revision>
  <dcterms:created xsi:type="dcterms:W3CDTF">2016-11-12T09:50:52Z</dcterms:created>
  <dcterms:modified xsi:type="dcterms:W3CDTF">2023-05-25T12:17:10Z</dcterms:modified>
</cp:coreProperties>
</file>