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7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7846D7-F1EB-438A-900A-F8AC38F659B7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8F5F2D-EF75-4D95-A3AB-73112718C1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345638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Что такое функциональная грамотность педагога и почему её стали требовать от учителей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s://avatars.mds.yandex.net/i?id=4170f6755cafd6283b78e605c55df0ee-4089855-images-thumbs&amp;ref=rim&amp;n=33&amp;w=21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429000"/>
            <a:ext cx="3197154" cy="22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7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Последний раз в России PISA проводилась в 2018 году. Среди 77 участников мы заняли 31-е место. Это значит, что в 2018 году больше 78% российских обучающихся достигли и превысили пороговый уровень функциональной </a:t>
            </a:r>
            <a:r>
              <a:rPr lang="ru-RU" sz="3200" dirty="0" err="1"/>
              <a:t>гра-мотности</a:t>
            </a:r>
            <a:r>
              <a:rPr lang="ru-RU" sz="3200" dirty="0"/>
              <a:t>. При этом число детей, достигших наивысших уровней функциональной грамотности, составило 6% по всем видам проверяемых умений, что на 1% меньше по сравнению с предыдущим циклом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77916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Правомерно ли требовать от учителя владеть функциональной грамотностью?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Конкретно эти требования нигде не прописаны, но если руководствоваться рядом нормативных документов, то все-таки можно сделать вывод: функциональная грамотность — необходимая компетенция для всех российских педагогов. Есть Указ Президента РФ от 07.05.2018 г. № 204 «О национальных целях и стратегических задачах развития Российской Федерации на период до 2024 года». И в нем прописано следующее:</a:t>
            </a:r>
          </a:p>
        </p:txBody>
      </p:sp>
    </p:spTree>
    <p:extLst>
      <p:ext uri="{BB962C8B-B14F-4D97-AF65-F5344CB8AC3E}">
        <p14:creationId xmlns:p14="http://schemas.microsoft.com/office/powerpoint/2010/main" val="107669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глобальная конкурентоспособность российского образования;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вхождение Российской Федерации в число 10 ведущих стран мира по качеству общего образования».</a:t>
            </a:r>
          </a:p>
          <a:p>
            <a:pPr algn="just"/>
            <a:r>
              <a:rPr lang="ru-RU" sz="2800" dirty="0"/>
              <a:t>Есть госпрограмма РФ от 26 декабря 2017 г. №1642 «Развитие образования» (2018–2025 годы). В ней зафиксировано: «…сохранение лидирующих позиций Российской Федерации в международном исследовании качества чтения и понимания текста (PIRLS), а также в международном исследовании качества математического и естественно-научного образования (TIMSS); повышение позиций Российской Федерации в международной программе по оценке образовательных достижений учащихся (PISA)».</a:t>
            </a:r>
          </a:p>
        </p:txBody>
      </p:sp>
    </p:spTree>
    <p:extLst>
      <p:ext uri="{BB962C8B-B14F-4D97-AF65-F5344CB8AC3E}">
        <p14:creationId xmlns:p14="http://schemas.microsoft.com/office/powerpoint/2010/main" val="143893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Во ФГОС прописано: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изменение образовательной парадигмы — </a:t>
            </a:r>
            <a:r>
              <a:rPr lang="ru-RU" sz="3200" dirty="0" err="1"/>
              <a:t>компетентностный</a:t>
            </a:r>
            <a:r>
              <a:rPr lang="ru-RU" sz="3200" dirty="0"/>
              <a:t> подход;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характер обучения и взаимодействия </a:t>
            </a:r>
            <a:r>
              <a:rPr lang="ru-RU" sz="3200" dirty="0" err="1"/>
              <a:t>участ-ников</a:t>
            </a:r>
            <a:r>
              <a:rPr lang="ru-RU" sz="3200" dirty="0"/>
              <a:t> образовательного процесса — сотру-</a:t>
            </a:r>
            <a:r>
              <a:rPr lang="ru-RU" sz="3200" dirty="0" err="1"/>
              <a:t>дничество</a:t>
            </a:r>
            <a:r>
              <a:rPr lang="ru-RU" sz="3200" dirty="0"/>
              <a:t>, </a:t>
            </a:r>
            <a:r>
              <a:rPr lang="ru-RU" sz="3200" dirty="0" err="1"/>
              <a:t>деятельностный</a:t>
            </a:r>
            <a:r>
              <a:rPr lang="ru-RU" sz="3200" dirty="0"/>
              <a:t> подход;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доминирующий компонент организации образовательного процесса — практико-</a:t>
            </a:r>
            <a:r>
              <a:rPr lang="ru-RU" sz="3200" dirty="0" err="1"/>
              <a:t>ориен</a:t>
            </a:r>
            <a:r>
              <a:rPr lang="ru-RU" sz="3200" dirty="0"/>
              <a:t>-тированная, исследовательская и проектная деятельность, основанная на проявлении самостоятельности, активности, творчестве учащихся;</a:t>
            </a:r>
          </a:p>
        </p:txBody>
      </p:sp>
    </p:spTree>
    <p:extLst>
      <p:ext uri="{BB962C8B-B14F-4D97-AF65-F5344CB8AC3E}">
        <p14:creationId xmlns:p14="http://schemas.microsoft.com/office/powerpoint/2010/main" val="315739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характер контроля — комплексная оценка образовательных результатов по трем группам (личностные, предметные, </a:t>
            </a:r>
            <a:r>
              <a:rPr lang="ru-RU" sz="3200" dirty="0" err="1"/>
              <a:t>метапредметные</a:t>
            </a:r>
            <a:r>
              <a:rPr lang="ru-RU" sz="3200" dirty="0"/>
              <a:t>).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То есть владение функциональной грамотностью сегодня — это не просто норма, но и </a:t>
            </a:r>
            <a:r>
              <a:rPr lang="ru-RU" sz="3200" b="1" dirty="0"/>
              <a:t>обязанность</a:t>
            </a:r>
            <a:r>
              <a:rPr lang="ru-RU" sz="3200" dirty="0"/>
              <a:t> педагога. Все нормативные показатели сейчас так или иначе выстроены с учетом этой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405845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Как развить навыки функциональной грамотности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Есть пять способов становления функциональной грамотности — они подходят не только школьникам, но и педагогам.</a:t>
            </a:r>
          </a:p>
          <a:p>
            <a:pPr marL="0" indent="0" algn="just">
              <a:buNone/>
            </a:pPr>
            <a:r>
              <a:rPr lang="ru-RU" sz="2400" dirty="0"/>
              <a:t>1. Мыслить критично: ставить под сомнение факты, которые не проверены официальными данными или источниками, обращать внимание на конкретность цифр и суждений. Задавать себе вопросы: точна ли услышанная или увиденная информация, есть ли у нее обоснование, кто ее выдает и зачем, каков главный посыл.</a:t>
            </a:r>
          </a:p>
          <a:p>
            <a:pPr marL="0" indent="0" algn="just">
              <a:buNone/>
            </a:pPr>
            <a:r>
              <a:rPr lang="ru-RU" sz="2400" dirty="0"/>
              <a:t>2. Развивать коммуникативные навыки: формулировать главную мысль сообщения, создавать текст с учетом разных позиций — своей, слушателя (читателя), автора. Не бояться выступать перед публикой, делиться своими идеями и выносить их на обсуждение.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245766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3.  Участвовать в дискуссиях: обсуждать тему, рассматривать ее с разных сторон и точек зрения, учиться понятно для собеседников выражать свои мысли вслух, изучить стратегии убеждения собеседников и ведения переговоров. Участвовать в конференциях и форумах.</a:t>
            </a:r>
          </a:p>
          <a:p>
            <a:pPr algn="just"/>
            <a:r>
              <a:rPr lang="ru-RU" sz="2400" dirty="0"/>
              <a:t>4. Расширять кругозор: разбираться в искусстве, экологии, здоровом образе жизни, влиянии науки и техники на развитие общества. Как можно больше читать книг, журналов, изучать экспертные точки зрения. Можно периодически проверять свои знания в викторинах, интеллектуальных играх, участвовать в географических диктантах или «Тотальных диктантах» по рус-</a:t>
            </a:r>
            <a:r>
              <a:rPr lang="ru-RU" sz="2400" dirty="0" err="1"/>
              <a:t>скому</a:t>
            </a:r>
            <a:r>
              <a:rPr lang="ru-RU" sz="2400" dirty="0"/>
              <a:t> языку.</a:t>
            </a:r>
          </a:p>
          <a:p>
            <a:pPr algn="just"/>
            <a:r>
              <a:rPr lang="ru-RU" sz="2400" dirty="0"/>
              <a:t>5. Организовывать процесс познания: ставить цели и задачи, разрабатывать поэтапный план, искать нестандартные решения, анализировать данные, делать выводы.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199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8784976" cy="6336704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Функциональная грамотность помогает людям использовать запас имеющейся информации, применять ее на практике и решать сложные жизненные задачи. Она основывается на </a:t>
            </a:r>
            <a:r>
              <a:rPr lang="ru-RU" sz="3200" dirty="0" err="1"/>
              <a:t>реаль</a:t>
            </a:r>
            <a:r>
              <a:rPr lang="ru-RU" sz="3200" dirty="0"/>
              <a:t>-ной грамотности людей и широте их знаний о мире, помогает мыслить независимо и делать собственные выводы обо всем, что происходит вокруг.</a:t>
            </a:r>
          </a:p>
        </p:txBody>
      </p:sp>
      <p:pic>
        <p:nvPicPr>
          <p:cNvPr id="5" name="Рисунок 4" descr="https://ds05.infourok.ru/uploads/ex/03f2/00138bf1-19f80694/2/img1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b="6964"/>
          <a:stretch>
            <a:fillRect/>
          </a:stretch>
        </p:blipFill>
        <p:spPr bwMode="auto">
          <a:xfrm>
            <a:off x="2699792" y="3645024"/>
            <a:ext cx="41044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5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15/000526ac-4514e7fc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54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336704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Когда мы слышим о понятии «функциональная грамотность», то в первую очередь думаем о современных детях: это они сейчас должны уметь не просто читать, но и вникать в текст, анализировать его, находить связи с тем, что уже известно. Но что такое функциональная грамотность педагога? И как проверить ее наличие?</a:t>
            </a:r>
          </a:p>
        </p:txBody>
      </p:sp>
    </p:spTree>
    <p:extLst>
      <p:ext uri="{BB962C8B-B14F-4D97-AF65-F5344CB8AC3E}">
        <p14:creationId xmlns:p14="http://schemas.microsoft.com/office/powerpoint/2010/main" val="215067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Что такое функциональная грамотность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Функциональная грамотность — это про то, что важны не столько сами знания, сколько умение их применить: найти новую информацию, </a:t>
            </a:r>
            <a:r>
              <a:rPr lang="ru-RU" dirty="0" err="1"/>
              <a:t>прове-рить</a:t>
            </a:r>
            <a:r>
              <a:rPr lang="ru-RU" dirty="0"/>
              <a:t> ее достоверность, на ее основе изучить новые виды деятельности, — иными словами, способность заниматься саморазвитием и самообразованием. Важно, чтобы функциональная грамотность была не обособленным набором задачек для решения, а процессом, гармонично вшитым в общую учебную программу (это если речь идет о школьниках).</a:t>
            </a:r>
          </a:p>
        </p:txBody>
      </p:sp>
    </p:spTree>
    <p:extLst>
      <p:ext uri="{BB962C8B-B14F-4D97-AF65-F5344CB8AC3E}">
        <p14:creationId xmlns:p14="http://schemas.microsoft.com/office/powerpoint/2010/main" val="30856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Решение проблемных заданий на уроках </a:t>
            </a:r>
            <a:r>
              <a:rPr lang="ru-RU" dirty="0" err="1"/>
              <a:t>разви-вает</a:t>
            </a:r>
            <a:r>
              <a:rPr lang="ru-RU" dirty="0"/>
              <a:t> целеустремленность, скорость и гибкость мышления, нестандартное мышление, </a:t>
            </a:r>
            <a:r>
              <a:rPr lang="ru-RU" dirty="0" err="1"/>
              <a:t>мобиль-ность</a:t>
            </a:r>
            <a:r>
              <a:rPr lang="ru-RU" dirty="0"/>
              <a:t>, информационную и коммуникативную культуру. Но очевидно: для того чтобы развить эти навыки у детей, учитель сам должен владеть ними на довольно высоком уровне. То есть  получается, что к роли учителя как информатора, дающего теорию, сегодня добавляется роль человека, ежедневно бросающего вызов, который не </a:t>
            </a:r>
            <a:r>
              <a:rPr lang="ru-RU" dirty="0" err="1"/>
              <a:t>бо-ится</a:t>
            </a:r>
            <a:r>
              <a:rPr lang="ru-RU" dirty="0"/>
              <a:t> неопределенности, неоднозначности, </a:t>
            </a:r>
            <a:r>
              <a:rPr lang="ru-RU" dirty="0" err="1"/>
              <a:t>проти-воречивости</a:t>
            </a:r>
            <a:r>
              <a:rPr lang="ru-RU" dirty="0"/>
              <a:t>, недостаточной надежности </a:t>
            </a:r>
            <a:r>
              <a:rPr lang="ru-RU" dirty="0" err="1"/>
              <a:t>инфор-мации</a:t>
            </a:r>
            <a:r>
              <a:rPr lang="ru-RU" dirty="0"/>
              <a:t>, наличия альтернативных точек зрения.  </a:t>
            </a:r>
          </a:p>
        </p:txBody>
      </p:sp>
    </p:spTree>
    <p:extLst>
      <p:ext uri="{BB962C8B-B14F-4D97-AF65-F5344CB8AC3E}">
        <p14:creationId xmlns:p14="http://schemas.microsoft.com/office/powerpoint/2010/main" val="267130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73050"/>
            <a:ext cx="8712968" cy="58531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От преподавания — к изучению, от монолога — к интерактивному взаимодействию, от формулы «Учитель знает, чему учить» к формуле «Ученик выбирает, чему учиться».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28592" cy="399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проверить уровень функциональной грамотности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PISA (</a:t>
            </a:r>
            <a:r>
              <a:rPr lang="ru-RU" dirty="0" err="1"/>
              <a:t>Programme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Student</a:t>
            </a:r>
            <a:r>
              <a:rPr lang="ru-RU" dirty="0"/>
              <a:t> </a:t>
            </a:r>
            <a:r>
              <a:rPr lang="ru-RU" dirty="0" err="1"/>
              <a:t>Assessment</a:t>
            </a:r>
            <a:r>
              <a:rPr lang="ru-RU" dirty="0"/>
              <a:t>) — это международная программа по оценке качества обучения, которая появилась в 2000 году и сейчас проводится каждые три года. Главная цель этой программы — на основе результатов тестирования оценить грамотность 15-летних школьников в разных сферах учебной деятельности: естественно-научной, </a:t>
            </a:r>
            <a:r>
              <a:rPr lang="ru-RU" dirty="0" err="1"/>
              <a:t>математи</a:t>
            </a:r>
            <a:r>
              <a:rPr lang="ru-RU" dirty="0"/>
              <a:t>-ческой, компьютерной и читательской. Так как PISA — международная программа, она определяет перемены, происходящие в системах образования в разных странах. </a:t>
            </a:r>
          </a:p>
        </p:txBody>
      </p:sp>
    </p:spTree>
    <p:extLst>
      <p:ext uri="{BB962C8B-B14F-4D97-AF65-F5344CB8AC3E}">
        <p14:creationId xmlns:p14="http://schemas.microsoft.com/office/powerpoint/2010/main" val="20423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Так оценивается эффективность нововведений в сфере образования. Главное отличие программы PISA от ЕГЭ и ОГЭ заключается в том, что она определяет не просто уровень предметных знаний учеников, но и их гибкие навыки — например, умение руководствоваться логикой, применять критическое мышление, креативность при решении нестандартных задач. Тестирует эта программа школьников, но, глядя на их результаты, можно судить и о том, как работают преподаватели, насколько хорошо они сами владеют новыми компетенциями. </a:t>
            </a:r>
          </a:p>
        </p:txBody>
      </p:sp>
    </p:spTree>
    <p:extLst>
      <p:ext uri="{BB962C8B-B14F-4D97-AF65-F5344CB8AC3E}">
        <p14:creationId xmlns:p14="http://schemas.microsoft.com/office/powerpoint/2010/main" val="18904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uzuluk-school1.ucoz.ru/funkcGramotnist/kartinka-funkcionalnaja-gramotnost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457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564</TotalTime>
  <Words>1043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 2</vt:lpstr>
      <vt:lpstr>Трек</vt:lpstr>
      <vt:lpstr>Что такое функциональная грамотность педагога и почему её стали требовать от учителей </vt:lpstr>
      <vt:lpstr>Презентация PowerPoint</vt:lpstr>
      <vt:lpstr>Когда мы слышим о понятии «функциональная грамотность», то в первую очередь думаем о современных детях: это они сейчас должны уметь не просто читать, но и вникать в текст, анализировать его, находить связи с тем, что уже известно. Но что такое функциональная грамотность педагога? И как проверить ее наличие?</vt:lpstr>
      <vt:lpstr>Что такое функциональная грамотность </vt:lpstr>
      <vt:lpstr>Презентация PowerPoint</vt:lpstr>
      <vt:lpstr>Презентация PowerPoint</vt:lpstr>
      <vt:lpstr>Как проверить уровень функциональной грамотности </vt:lpstr>
      <vt:lpstr>Презентация PowerPoint</vt:lpstr>
      <vt:lpstr>Презентация PowerPoint</vt:lpstr>
      <vt:lpstr>Презентация PowerPoint</vt:lpstr>
      <vt:lpstr>Правомерно ли требовать от учителя владеть функциональной грамотностью? </vt:lpstr>
      <vt:lpstr>Презентация PowerPoint</vt:lpstr>
      <vt:lpstr>Презентация PowerPoint</vt:lpstr>
      <vt:lpstr>Презентация PowerPoint</vt:lpstr>
      <vt:lpstr>Как развить навыки функциональной грамотности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функциональная грамотность педагога и почему её стали требовать от учителей</dc:title>
  <dc:creator>Пользователь</dc:creator>
  <cp:lastModifiedBy>катя локтионова</cp:lastModifiedBy>
  <cp:revision>20</cp:revision>
  <dcterms:created xsi:type="dcterms:W3CDTF">2021-11-18T08:08:09Z</dcterms:created>
  <dcterms:modified xsi:type="dcterms:W3CDTF">2023-05-25T12:15:25Z</dcterms:modified>
</cp:coreProperties>
</file>