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charts/chart13.xml" ContentType="application/vnd.openxmlformats-officedocument.drawingml.chart+xml"/>
  <Override PartName="/ppt/theme/themeOverride7.xml" ContentType="application/vnd.openxmlformats-officedocument.themeOverride+xml"/>
  <Override PartName="/ppt/charts/chart14.xml" ContentType="application/vnd.openxmlformats-officedocument.drawingml.chart+xml"/>
  <Override PartName="/ppt/theme/themeOverride8.xml" ContentType="application/vnd.openxmlformats-officedocument.themeOverride+xml"/>
  <Override PartName="/ppt/charts/chart15.xml" ContentType="application/vnd.openxmlformats-officedocument.drawingml.chart+xml"/>
  <Override PartName="/ppt/theme/themeOverride9.xml" ContentType="application/vnd.openxmlformats-officedocument.themeOverr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theme/themeOverride11.xml" ContentType="application/vnd.openxmlformats-officedocument.themeOverride+xml"/>
  <Override PartName="/ppt/charts/chart20.xml" ContentType="application/vnd.openxmlformats-officedocument.drawingml.chart+xml"/>
  <Override PartName="/ppt/theme/themeOverride12.xml" ContentType="application/vnd.openxmlformats-officedocument.themeOverride+xml"/>
  <Override PartName="/ppt/charts/chart21.xml" ContentType="application/vnd.openxmlformats-officedocument.drawingml.chart+xml"/>
  <Override PartName="/ppt/theme/themeOverride13.xml" ContentType="application/vnd.openxmlformats-officedocument.themeOverr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heme/themeOverride14.xml" ContentType="application/vnd.openxmlformats-officedocument.themeOverride+xml"/>
  <Override PartName="/ppt/drawings/drawing1.xml" ContentType="application/vnd.openxmlformats-officedocument.drawingml.chartshapes+xml"/>
  <Override PartName="/ppt/charts/chart26.xml" ContentType="application/vnd.openxmlformats-officedocument.drawingml.chart+xml"/>
  <Override PartName="/ppt/theme/themeOverride15.xml" ContentType="application/vnd.openxmlformats-officedocument.themeOverride+xml"/>
  <Override PartName="/ppt/charts/chart27.xml" ContentType="application/vnd.openxmlformats-officedocument.drawingml.chart+xml"/>
  <Override PartName="/ppt/theme/themeOverride16.xml" ContentType="application/vnd.openxmlformats-officedocument.themeOverride+xml"/>
  <Override PartName="/ppt/charts/chart28.xml" ContentType="application/vnd.openxmlformats-officedocument.drawingml.chart+xml"/>
  <Override PartName="/ppt/theme/themeOverride17.xml" ContentType="application/vnd.openxmlformats-officedocument.themeOverr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theme/themeOverride18.xml" ContentType="application/vnd.openxmlformats-officedocument.themeOverride+xml"/>
  <Override PartName="/ppt/charts/chart33.xml" ContentType="application/vnd.openxmlformats-officedocument.drawingml.chart+xml"/>
  <Override PartName="/ppt/theme/themeOverride19.xml" ContentType="application/vnd.openxmlformats-officedocument.themeOverrid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theme/themeOverride20.xml" ContentType="application/vnd.openxmlformats-officedocument.themeOverride+xml"/>
  <Override PartName="/ppt/charts/chart38.xml" ContentType="application/vnd.openxmlformats-officedocument.drawingml.chart+xml"/>
  <Override PartName="/ppt/theme/themeOverride21.xml" ContentType="application/vnd.openxmlformats-officedocument.themeOverride+xml"/>
  <Override PartName="/ppt/charts/chart39.xml" ContentType="application/vnd.openxmlformats-officedocument.drawingml.chart+xml"/>
  <Override PartName="/ppt/theme/themeOverride22.xml" ContentType="application/vnd.openxmlformats-officedocument.themeOverrid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theme/themeOverride23.xml" ContentType="application/vnd.openxmlformats-officedocument.themeOverrid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theme/themeOverride24.xml" ContentType="application/vnd.openxmlformats-officedocument.themeOverride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theme/themeOverride25.xml" ContentType="application/vnd.openxmlformats-officedocument.themeOverride+xml"/>
  <Override PartName="/ppt/charts/chart48.xml" ContentType="application/vnd.openxmlformats-officedocument.drawingml.chart+xml"/>
  <Override PartName="/ppt/theme/themeOverride26.xml" ContentType="application/vnd.openxmlformats-officedocument.themeOverride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theme/themeOverride27.xml" ContentType="application/vnd.openxmlformats-officedocument.themeOverride+xml"/>
  <Override PartName="/ppt/charts/chart51.xml" ContentType="application/vnd.openxmlformats-officedocument.drawingml.chart+xml"/>
  <Override PartName="/ppt/theme/themeOverride28.xml" ContentType="application/vnd.openxmlformats-officedocument.themeOverride+xml"/>
  <Override PartName="/ppt/charts/chart52.xml" ContentType="application/vnd.openxmlformats-officedocument.drawingml.chart+xml"/>
  <Override PartName="/ppt/theme/themeOverride29.xml" ContentType="application/vnd.openxmlformats-officedocument.themeOverride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theme/themeOverride30.xml" ContentType="application/vnd.openxmlformats-officedocument.themeOverride+xml"/>
  <Override PartName="/ppt/charts/chart55.xml" ContentType="application/vnd.openxmlformats-officedocument.drawingml.chart+xml"/>
  <Override PartName="/ppt/theme/themeOverride31.xml" ContentType="application/vnd.openxmlformats-officedocument.themeOverride+xml"/>
  <Override PartName="/ppt/charts/chart56.xml" ContentType="application/vnd.openxmlformats-officedocument.drawingml.chart+xml"/>
  <Override PartName="/ppt/theme/themeOverride3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  <p:sldMasterId id="2147483696" r:id="rId3"/>
    <p:sldMasterId id="2147483708" r:id="rId4"/>
    <p:sldMasterId id="2147483792" r:id="rId5"/>
  </p:sldMasterIdLst>
  <p:notesMasterIdLst>
    <p:notesMasterId r:id="rId60"/>
  </p:notesMasterIdLst>
  <p:sldIdLst>
    <p:sldId id="256" r:id="rId6"/>
    <p:sldId id="302" r:id="rId7"/>
    <p:sldId id="344" r:id="rId8"/>
    <p:sldId id="345" r:id="rId9"/>
    <p:sldId id="303" r:id="rId10"/>
    <p:sldId id="301" r:id="rId11"/>
    <p:sldId id="262" r:id="rId12"/>
    <p:sldId id="263" r:id="rId13"/>
    <p:sldId id="264" r:id="rId14"/>
    <p:sldId id="265" r:id="rId15"/>
    <p:sldId id="319" r:id="rId16"/>
    <p:sldId id="332" r:id="rId17"/>
    <p:sldId id="331" r:id="rId18"/>
    <p:sldId id="350" r:id="rId19"/>
    <p:sldId id="351" r:id="rId20"/>
    <p:sldId id="333" r:id="rId21"/>
    <p:sldId id="334" r:id="rId22"/>
    <p:sldId id="335" r:id="rId23"/>
    <p:sldId id="336" r:id="rId24"/>
    <p:sldId id="355" r:id="rId25"/>
    <p:sldId id="354" r:id="rId26"/>
    <p:sldId id="352" r:id="rId27"/>
    <p:sldId id="353" r:id="rId28"/>
    <p:sldId id="306" r:id="rId29"/>
    <p:sldId id="304" r:id="rId30"/>
    <p:sldId id="309" r:id="rId31"/>
    <p:sldId id="307" r:id="rId32"/>
    <p:sldId id="356" r:id="rId33"/>
    <p:sldId id="320" r:id="rId34"/>
    <p:sldId id="323" r:id="rId35"/>
    <p:sldId id="337" r:id="rId36"/>
    <p:sldId id="324" r:id="rId37"/>
    <p:sldId id="325" r:id="rId38"/>
    <p:sldId id="326" r:id="rId39"/>
    <p:sldId id="357" r:id="rId40"/>
    <p:sldId id="358" r:id="rId41"/>
    <p:sldId id="338" r:id="rId42"/>
    <p:sldId id="327" r:id="rId43"/>
    <p:sldId id="328" r:id="rId44"/>
    <p:sldId id="329" r:id="rId45"/>
    <p:sldId id="359" r:id="rId46"/>
    <p:sldId id="360" r:id="rId47"/>
    <p:sldId id="339" r:id="rId48"/>
    <p:sldId id="330" r:id="rId49"/>
    <p:sldId id="342" r:id="rId50"/>
    <p:sldId id="341" r:id="rId51"/>
    <p:sldId id="343" r:id="rId52"/>
    <p:sldId id="361" r:id="rId53"/>
    <p:sldId id="362" r:id="rId54"/>
    <p:sldId id="340" r:id="rId55"/>
    <p:sldId id="346" r:id="rId56"/>
    <p:sldId id="347" r:id="rId57"/>
    <p:sldId id="348" r:id="rId58"/>
    <p:sldId id="349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D8FF"/>
    <a:srgbClr val="A7D1FF"/>
    <a:srgbClr val="A7E4FF"/>
    <a:srgbClr val="F5C19D"/>
    <a:srgbClr val="663300"/>
    <a:srgbClr val="FCEEE4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0" autoAdjust="0"/>
    <p:restoredTop sz="99819" autoAdjust="0"/>
  </p:normalViewPr>
  <p:slideViewPr>
    <p:cSldViewPr snapToGrid="0">
      <p:cViewPr varScale="1">
        <p:scale>
          <a:sx n="92" d="100"/>
          <a:sy n="92" d="100"/>
        </p:scale>
        <p:origin x="145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7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8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9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0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2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3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14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1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16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17.xm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18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19.xm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20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21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3.xm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24.xm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25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.xlsx"/><Relationship Id="rId1" Type="http://schemas.openxmlformats.org/officeDocument/2006/relationships/themeOverride" Target="../theme/themeOverride26.xm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6.xlsx"/><Relationship Id="rId1" Type="http://schemas.openxmlformats.org/officeDocument/2006/relationships/themeOverride" Target="../theme/themeOverride27.xm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7.xlsx"/><Relationship Id="rId1" Type="http://schemas.openxmlformats.org/officeDocument/2006/relationships/themeOverride" Target="../theme/themeOverride28.xml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8.xlsx"/><Relationship Id="rId1" Type="http://schemas.openxmlformats.org/officeDocument/2006/relationships/themeOverride" Target="../theme/themeOverride29.xm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0.xlsx"/><Relationship Id="rId1" Type="http://schemas.openxmlformats.org/officeDocument/2006/relationships/themeOverride" Target="../theme/themeOverride30.xml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1.xlsx"/><Relationship Id="rId1" Type="http://schemas.openxmlformats.org/officeDocument/2006/relationships/themeOverride" Target="../theme/themeOverride31.xml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2.xlsx"/><Relationship Id="rId1" Type="http://schemas.openxmlformats.org/officeDocument/2006/relationships/themeOverride" Target="../theme/themeOverride3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PowerPoint" TargetMode="External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РУ!$C$7:$D$7</c:f>
              <c:strCache>
                <c:ptCount val="1"/>
                <c:pt idx="0">
                  <c:v>Вся выборка по РФ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8.29445173020956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РУ!$E$6:$H$6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РУ!$E$7:$H$7</c:f>
              <c:numCache>
                <c:formatCode>General</c:formatCode>
                <c:ptCount val="4"/>
                <c:pt idx="0">
                  <c:v>3.8</c:v>
                </c:pt>
                <c:pt idx="1">
                  <c:v>21.7</c:v>
                </c:pt>
                <c:pt idx="2">
                  <c:v>45.7</c:v>
                </c:pt>
                <c:pt idx="3">
                  <c:v>28.8</c:v>
                </c:pt>
              </c:numCache>
            </c:numRef>
          </c:val>
        </c:ser>
        <c:ser>
          <c:idx val="1"/>
          <c:order val="1"/>
          <c:tx>
            <c:strRef>
              <c:f>РУ!$C$8:$D$8</c:f>
              <c:strCache>
                <c:ptCount val="1"/>
                <c:pt idx="0">
                  <c:v>Республика Крым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B050"/>
              </a:solidFill>
            </a:ln>
          </c:spPr>
          <c:invertIfNegative val="0"/>
          <c:dLbls>
            <c:dLbl>
              <c:idx val="2"/>
              <c:layout>
                <c:manualLayout>
                  <c:x val="-2.4783147459727386E-3"/>
                  <c:y val="-1.2441677595314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РУ!$E$6:$H$6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РУ!$E$8:$H$8</c:f>
              <c:numCache>
                <c:formatCode>General</c:formatCode>
                <c:ptCount val="4"/>
                <c:pt idx="0">
                  <c:v>4.3</c:v>
                </c:pt>
                <c:pt idx="1">
                  <c:v>26.3</c:v>
                </c:pt>
                <c:pt idx="2">
                  <c:v>45.8</c:v>
                </c:pt>
                <c:pt idx="3">
                  <c:v>23.6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26528696"/>
        <c:axId val="326531832"/>
        <c:axId val="0"/>
      </c:bar3DChart>
      <c:catAx>
        <c:axId val="326528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200" b="1">
                    <a:latin typeface="Times New Roman" pitchFamily="18" charset="0"/>
                    <a:cs typeface="Times New Roman" pitchFamily="18" charset="0"/>
                  </a:rPr>
                  <a:t>Отметки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6531832"/>
        <c:crosses val="autoZero"/>
        <c:auto val="1"/>
        <c:lblAlgn val="ctr"/>
        <c:lblOffset val="100"/>
        <c:noMultiLvlLbl val="0"/>
      </c:catAx>
      <c:valAx>
        <c:axId val="3265318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100">
                    <a:latin typeface="Times New Roman" pitchFamily="18" charset="0"/>
                    <a:cs typeface="Times New Roman" pitchFamily="18" charset="0"/>
                  </a:rPr>
                  <a:t>Количество</a:t>
                </a:r>
                <a:r>
                  <a:rPr lang="ru-RU">
                    <a:latin typeface="Times New Roman" pitchFamily="18" charset="0"/>
                    <a:cs typeface="Times New Roman" pitchFamily="18" charset="0"/>
                  </a:rPr>
                  <a:t> участников, 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2652869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1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выборка по РФ</c:v>
                </c:pt>
              </c:strCache>
            </c:strRef>
          </c:tx>
          <c:marker>
            <c:symbol val="none"/>
          </c:marker>
          <c:cat>
            <c:strRef>
              <c:f>Лист1!$A$2:$A$26</c:f>
              <c:strCache>
                <c:ptCount val="25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район</c:v>
                </c:pt>
                <c:pt idx="10">
                  <c:v>Красноперекопск</c:v>
                </c:pt>
                <c:pt idx="11">
                  <c:v>Красноперекопский  район</c:v>
                </c:pt>
                <c:pt idx="12">
                  <c:v>Ленинский  район</c:v>
                </c:pt>
                <c:pt idx="13">
                  <c:v>Нижнегорский район</c:v>
                </c:pt>
                <c:pt idx="14">
                  <c:v>Первомайский  район</c:v>
                </c:pt>
                <c:pt idx="15">
                  <c:v>Раздольненский  район</c:v>
                </c:pt>
                <c:pt idx="16">
                  <c:v>Саки</c:v>
                </c:pt>
                <c:pt idx="17">
                  <c:v>Сакский  район</c:v>
                </c:pt>
                <c:pt idx="18">
                  <c:v>Симферополь</c:v>
                </c:pt>
                <c:pt idx="19">
                  <c:v>Симферопольский район</c:v>
                </c:pt>
                <c:pt idx="20">
                  <c:v>Советский  район</c:v>
                </c:pt>
                <c:pt idx="21">
                  <c:v>Судак</c:v>
                </c:pt>
                <c:pt idx="22">
                  <c:v>Феодосия</c:v>
                </c:pt>
                <c:pt idx="23">
                  <c:v>Черноморский  район</c:v>
                </c:pt>
                <c:pt idx="24">
                  <c:v>Ялта</c:v>
                </c:pt>
              </c:strCache>
            </c:strRef>
          </c:cat>
          <c:val>
            <c:numRef>
              <c:f>Лист1!$B$2:$B$26</c:f>
              <c:numCache>
                <c:formatCode>General</c:formatCode>
                <c:ptCount val="25"/>
                <c:pt idx="0">
                  <c:v>2.2000000000000002</c:v>
                </c:pt>
                <c:pt idx="1">
                  <c:v>2.2000000000000002</c:v>
                </c:pt>
                <c:pt idx="2">
                  <c:v>2.2000000000000002</c:v>
                </c:pt>
                <c:pt idx="3">
                  <c:v>2.2000000000000002</c:v>
                </c:pt>
                <c:pt idx="4">
                  <c:v>2.2000000000000002</c:v>
                </c:pt>
                <c:pt idx="5">
                  <c:v>2.2000000000000002</c:v>
                </c:pt>
                <c:pt idx="6">
                  <c:v>2.2000000000000002</c:v>
                </c:pt>
                <c:pt idx="7">
                  <c:v>2.2000000000000002</c:v>
                </c:pt>
                <c:pt idx="8">
                  <c:v>2.2000000000000002</c:v>
                </c:pt>
                <c:pt idx="9">
                  <c:v>2.2000000000000002</c:v>
                </c:pt>
                <c:pt idx="10">
                  <c:v>2.2000000000000002</c:v>
                </c:pt>
                <c:pt idx="11">
                  <c:v>2.2000000000000002</c:v>
                </c:pt>
                <c:pt idx="12">
                  <c:v>2.2000000000000002</c:v>
                </c:pt>
                <c:pt idx="13">
                  <c:v>2.2000000000000002</c:v>
                </c:pt>
                <c:pt idx="14">
                  <c:v>2.2000000000000002</c:v>
                </c:pt>
                <c:pt idx="15">
                  <c:v>2.2000000000000002</c:v>
                </c:pt>
                <c:pt idx="16">
                  <c:v>2.2000000000000002</c:v>
                </c:pt>
                <c:pt idx="17">
                  <c:v>2.2000000000000002</c:v>
                </c:pt>
                <c:pt idx="18">
                  <c:v>2.2000000000000002</c:v>
                </c:pt>
                <c:pt idx="19">
                  <c:v>2.2000000000000002</c:v>
                </c:pt>
                <c:pt idx="20">
                  <c:v>2.2000000000000002</c:v>
                </c:pt>
                <c:pt idx="21">
                  <c:v>2.2000000000000002</c:v>
                </c:pt>
                <c:pt idx="22">
                  <c:v>2.2000000000000002</c:v>
                </c:pt>
                <c:pt idx="23">
                  <c:v>2.2000000000000002</c:v>
                </c:pt>
                <c:pt idx="24">
                  <c:v>2.2000000000000002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Регион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Лист1!$A$2:$A$26</c:f>
              <c:strCache>
                <c:ptCount val="25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район</c:v>
                </c:pt>
                <c:pt idx="10">
                  <c:v>Красноперекопск</c:v>
                </c:pt>
                <c:pt idx="11">
                  <c:v>Красноперекопский  район</c:v>
                </c:pt>
                <c:pt idx="12">
                  <c:v>Ленинский  район</c:v>
                </c:pt>
                <c:pt idx="13">
                  <c:v>Нижнегорский район</c:v>
                </c:pt>
                <c:pt idx="14">
                  <c:v>Первомайский  район</c:v>
                </c:pt>
                <c:pt idx="15">
                  <c:v>Раздольненский  район</c:v>
                </c:pt>
                <c:pt idx="16">
                  <c:v>Саки</c:v>
                </c:pt>
                <c:pt idx="17">
                  <c:v>Сакский  район</c:v>
                </c:pt>
                <c:pt idx="18">
                  <c:v>Симферополь</c:v>
                </c:pt>
                <c:pt idx="19">
                  <c:v>Симферопольский район</c:v>
                </c:pt>
                <c:pt idx="20">
                  <c:v>Советский  район</c:v>
                </c:pt>
                <c:pt idx="21">
                  <c:v>Судак</c:v>
                </c:pt>
                <c:pt idx="22">
                  <c:v>Феодосия</c:v>
                </c:pt>
                <c:pt idx="23">
                  <c:v>Черноморский  район</c:v>
                </c:pt>
                <c:pt idx="24">
                  <c:v>Ялта</c:v>
                </c:pt>
              </c:strCache>
            </c:strRef>
          </c:cat>
          <c:val>
            <c:numRef>
              <c:f>Лист1!$C$2:$C$26</c:f>
              <c:numCache>
                <c:formatCode>General</c:formatCode>
                <c:ptCount val="25"/>
                <c:pt idx="0">
                  <c:v>2.6</c:v>
                </c:pt>
                <c:pt idx="1">
                  <c:v>2.6</c:v>
                </c:pt>
                <c:pt idx="2">
                  <c:v>2.6</c:v>
                </c:pt>
                <c:pt idx="3">
                  <c:v>2.6</c:v>
                </c:pt>
                <c:pt idx="4">
                  <c:v>2.6</c:v>
                </c:pt>
                <c:pt idx="5">
                  <c:v>2.6</c:v>
                </c:pt>
                <c:pt idx="6">
                  <c:v>2.6</c:v>
                </c:pt>
                <c:pt idx="7">
                  <c:v>2.6</c:v>
                </c:pt>
                <c:pt idx="8">
                  <c:v>2.6</c:v>
                </c:pt>
                <c:pt idx="9">
                  <c:v>2.6</c:v>
                </c:pt>
                <c:pt idx="10">
                  <c:v>2.6</c:v>
                </c:pt>
                <c:pt idx="11">
                  <c:v>2.6</c:v>
                </c:pt>
                <c:pt idx="12">
                  <c:v>2.6</c:v>
                </c:pt>
                <c:pt idx="13">
                  <c:v>2.6</c:v>
                </c:pt>
                <c:pt idx="14">
                  <c:v>2.6</c:v>
                </c:pt>
                <c:pt idx="15">
                  <c:v>2.6</c:v>
                </c:pt>
                <c:pt idx="16">
                  <c:v>2.6</c:v>
                </c:pt>
                <c:pt idx="17">
                  <c:v>2.6</c:v>
                </c:pt>
                <c:pt idx="18">
                  <c:v>2.6</c:v>
                </c:pt>
                <c:pt idx="19">
                  <c:v>2.6</c:v>
                </c:pt>
                <c:pt idx="20">
                  <c:v>2.6</c:v>
                </c:pt>
                <c:pt idx="21">
                  <c:v>2.6</c:v>
                </c:pt>
                <c:pt idx="22">
                  <c:v>2.6</c:v>
                </c:pt>
                <c:pt idx="23">
                  <c:v>2.6</c:v>
                </c:pt>
                <c:pt idx="24">
                  <c:v>2.6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Лист1!$A$2:$A$26</c:f>
              <c:strCache>
                <c:ptCount val="25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район</c:v>
                </c:pt>
                <c:pt idx="10">
                  <c:v>Красноперекопск</c:v>
                </c:pt>
                <c:pt idx="11">
                  <c:v>Красноперекопский  район</c:v>
                </c:pt>
                <c:pt idx="12">
                  <c:v>Ленинский  район</c:v>
                </c:pt>
                <c:pt idx="13">
                  <c:v>Нижнегорский район</c:v>
                </c:pt>
                <c:pt idx="14">
                  <c:v>Первомайский  район</c:v>
                </c:pt>
                <c:pt idx="15">
                  <c:v>Раздольненский  район</c:v>
                </c:pt>
                <c:pt idx="16">
                  <c:v>Саки</c:v>
                </c:pt>
                <c:pt idx="17">
                  <c:v>Сакский  район</c:v>
                </c:pt>
                <c:pt idx="18">
                  <c:v>Симферополь</c:v>
                </c:pt>
                <c:pt idx="19">
                  <c:v>Симферопольский район</c:v>
                </c:pt>
                <c:pt idx="20">
                  <c:v>Советский  район</c:v>
                </c:pt>
                <c:pt idx="21">
                  <c:v>Судак</c:v>
                </c:pt>
                <c:pt idx="22">
                  <c:v>Феодосия</c:v>
                </c:pt>
                <c:pt idx="23">
                  <c:v>Черноморский  район</c:v>
                </c:pt>
                <c:pt idx="24">
                  <c:v>Ялта</c:v>
                </c:pt>
              </c:strCache>
            </c:strRef>
          </c:cat>
          <c:val>
            <c:numRef>
              <c:f>Лист1!$D$2:$D$26</c:f>
              <c:numCache>
                <c:formatCode>General</c:formatCode>
                <c:ptCount val="25"/>
                <c:pt idx="0">
                  <c:v>0.72</c:v>
                </c:pt>
                <c:pt idx="1">
                  <c:v>0.38</c:v>
                </c:pt>
                <c:pt idx="2">
                  <c:v>2.8</c:v>
                </c:pt>
                <c:pt idx="3">
                  <c:v>2.6</c:v>
                </c:pt>
                <c:pt idx="4">
                  <c:v>0.88</c:v>
                </c:pt>
                <c:pt idx="5">
                  <c:v>2.1</c:v>
                </c:pt>
                <c:pt idx="6">
                  <c:v>2.2000000000000002</c:v>
                </c:pt>
                <c:pt idx="7">
                  <c:v>3</c:v>
                </c:pt>
                <c:pt idx="8">
                  <c:v>4.0999999999999996</c:v>
                </c:pt>
                <c:pt idx="9">
                  <c:v>4</c:v>
                </c:pt>
                <c:pt idx="10">
                  <c:v>0.66</c:v>
                </c:pt>
                <c:pt idx="11">
                  <c:v>2.7</c:v>
                </c:pt>
                <c:pt idx="12">
                  <c:v>6.2</c:v>
                </c:pt>
                <c:pt idx="13">
                  <c:v>3.3</c:v>
                </c:pt>
                <c:pt idx="14">
                  <c:v>3.8</c:v>
                </c:pt>
                <c:pt idx="15">
                  <c:v>3.9</c:v>
                </c:pt>
                <c:pt idx="16">
                  <c:v>5.5</c:v>
                </c:pt>
                <c:pt idx="17">
                  <c:v>1.3</c:v>
                </c:pt>
                <c:pt idx="18">
                  <c:v>2.4</c:v>
                </c:pt>
                <c:pt idx="19">
                  <c:v>2.8</c:v>
                </c:pt>
                <c:pt idx="20">
                  <c:v>1.1000000000000001</c:v>
                </c:pt>
                <c:pt idx="21">
                  <c:v>1.6</c:v>
                </c:pt>
                <c:pt idx="22">
                  <c:v>3.1</c:v>
                </c:pt>
                <c:pt idx="23">
                  <c:v>4.2</c:v>
                </c:pt>
                <c:pt idx="24">
                  <c:v>1.6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993064"/>
        <c:axId val="328993848"/>
      </c:lineChart>
      <c:catAx>
        <c:axId val="3289930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 algn="ctr">
              <a:defRPr lang="ru-RU" sz="10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328993848"/>
        <c:crosses val="autoZero"/>
        <c:auto val="1"/>
        <c:lblAlgn val="ctr"/>
        <c:lblOffset val="100"/>
        <c:noMultiLvlLbl val="0"/>
      </c:catAx>
      <c:valAx>
        <c:axId val="328993848"/>
        <c:scaling>
          <c:orientation val="minMax"/>
          <c:max val="8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 algn="ctr">
              <a:defRPr lang="ru-RU" sz="10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328993064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РУ!$C$7:$D$7</c:f>
              <c:strCache>
                <c:ptCount val="1"/>
                <c:pt idx="0">
                  <c:v>Вся выборка по РФ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8.29445173020956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РУ!$E$6:$H$6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РУ!$E$7:$H$7</c:f>
              <c:numCache>
                <c:formatCode>General</c:formatCode>
                <c:ptCount val="4"/>
                <c:pt idx="0">
                  <c:v>0.9</c:v>
                </c:pt>
                <c:pt idx="1">
                  <c:v>24.2</c:v>
                </c:pt>
                <c:pt idx="2">
                  <c:v>53.2</c:v>
                </c:pt>
                <c:pt idx="3">
                  <c:v>21.7</c:v>
                </c:pt>
              </c:numCache>
            </c:numRef>
          </c:val>
        </c:ser>
        <c:ser>
          <c:idx val="1"/>
          <c:order val="1"/>
          <c:tx>
            <c:strRef>
              <c:f>РУ!$C$8:$D$8</c:f>
              <c:strCache>
                <c:ptCount val="1"/>
                <c:pt idx="0">
                  <c:v>Республика Крым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B050"/>
              </a:solidFill>
            </a:ln>
          </c:spPr>
          <c:invertIfNegative val="0"/>
          <c:dLbls>
            <c:dLbl>
              <c:idx val="2"/>
              <c:layout>
                <c:manualLayout>
                  <c:x val="-2.4783147459727386E-3"/>
                  <c:y val="-1.2441677595314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РУ!$E$6:$H$6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РУ!$E$8:$H$8</c:f>
              <c:numCache>
                <c:formatCode>General</c:formatCode>
                <c:ptCount val="4"/>
                <c:pt idx="0">
                  <c:v>1.2</c:v>
                </c:pt>
                <c:pt idx="1">
                  <c:v>30.1</c:v>
                </c:pt>
                <c:pt idx="2">
                  <c:v>53.5</c:v>
                </c:pt>
                <c:pt idx="3">
                  <c:v>15.2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28994632"/>
        <c:axId val="328989928"/>
        <c:axId val="0"/>
      </c:bar3DChart>
      <c:catAx>
        <c:axId val="328994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200" b="1">
                    <a:latin typeface="Times New Roman" pitchFamily="18" charset="0"/>
                    <a:cs typeface="Times New Roman" pitchFamily="18" charset="0"/>
                  </a:rPr>
                  <a:t>Отметки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8989928"/>
        <c:crosses val="autoZero"/>
        <c:auto val="1"/>
        <c:lblAlgn val="ctr"/>
        <c:lblOffset val="100"/>
        <c:noMultiLvlLbl val="0"/>
      </c:catAx>
      <c:valAx>
        <c:axId val="3289899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100">
                    <a:latin typeface="Times New Roman" pitchFamily="18" charset="0"/>
                    <a:cs typeface="Times New Roman" pitchFamily="18" charset="0"/>
                  </a:rPr>
                  <a:t>Количество</a:t>
                </a:r>
                <a:r>
                  <a:rPr lang="ru-RU">
                    <a:latin typeface="Times New Roman" pitchFamily="18" charset="0"/>
                    <a:cs typeface="Times New Roman" pitchFamily="18" charset="0"/>
                  </a:rPr>
                  <a:t> участников, 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2899463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1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1470427289129003E-2"/>
          <c:y val="0.19032316818577502"/>
          <c:w val="0.93730944898666568"/>
          <c:h val="0.58911749694052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Лист1!$D$4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Лист1!$A$5:$C$6</c:f>
              <c:strCache>
                <c:ptCount val="2"/>
                <c:pt idx="0">
                  <c:v>г.Армянск</c:v>
                </c:pt>
                <c:pt idx="1">
                  <c:v>г.Джанкой</c:v>
                </c:pt>
              </c:strCache>
            </c:strRef>
          </c:cat>
          <c:val>
            <c:numRef>
              <c:f>Лист1!$D$5:$D$6</c:f>
              <c:numCache>
                <c:formatCode>General</c:formatCode>
                <c:ptCount val="2"/>
                <c:pt idx="0">
                  <c:v>0</c:v>
                </c:pt>
                <c:pt idx="1">
                  <c:v>0.21</c:v>
                </c:pt>
              </c:numCache>
            </c:numRef>
          </c:val>
        </c:ser>
        <c:ser>
          <c:idx val="1"/>
          <c:order val="1"/>
          <c:tx>
            <c:strRef>
              <c:f>Лист1!$E$4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Лист1!$A$5:$C$6</c:f>
              <c:strCache>
                <c:ptCount val="2"/>
                <c:pt idx="0">
                  <c:v>г.Армянск</c:v>
                </c:pt>
                <c:pt idx="1">
                  <c:v>г.Джанкой</c:v>
                </c:pt>
              </c:strCache>
            </c:strRef>
          </c:cat>
          <c:val>
            <c:numRef>
              <c:f>Лист1!$E$5:$E$6</c:f>
              <c:numCache>
                <c:formatCode>General</c:formatCode>
                <c:ptCount val="2"/>
                <c:pt idx="0">
                  <c:v>21.3</c:v>
                </c:pt>
                <c:pt idx="1">
                  <c:v>23.9</c:v>
                </c:pt>
              </c:numCache>
            </c:numRef>
          </c:val>
        </c:ser>
        <c:ser>
          <c:idx val="2"/>
          <c:order val="2"/>
          <c:tx>
            <c:strRef>
              <c:f>Лист1!$F$4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Лист1!$A$5:$C$6</c:f>
              <c:strCache>
                <c:ptCount val="2"/>
                <c:pt idx="0">
                  <c:v>г.Армянск</c:v>
                </c:pt>
                <c:pt idx="1">
                  <c:v>г.Джанкой</c:v>
                </c:pt>
              </c:strCache>
            </c:strRef>
          </c:cat>
          <c:val>
            <c:numRef>
              <c:f>Лист1!$F$5:$F$6</c:f>
              <c:numCache>
                <c:formatCode>General</c:formatCode>
                <c:ptCount val="2"/>
                <c:pt idx="0">
                  <c:v>57.9</c:v>
                </c:pt>
                <c:pt idx="1">
                  <c:v>55.3</c:v>
                </c:pt>
              </c:numCache>
            </c:numRef>
          </c:val>
        </c:ser>
        <c:ser>
          <c:idx val="3"/>
          <c:order val="3"/>
          <c:tx>
            <c:strRef>
              <c:f>Лист1!$G$4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spPr>
              <a:ln w="3175"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Лист1!$A$5:$C$6</c:f>
              <c:strCache>
                <c:ptCount val="2"/>
                <c:pt idx="0">
                  <c:v>г.Армянск</c:v>
                </c:pt>
                <c:pt idx="1">
                  <c:v>г.Джанкой</c:v>
                </c:pt>
              </c:strCache>
            </c:strRef>
          </c:cat>
          <c:val>
            <c:numRef>
              <c:f>Лист1!$G$5:$G$6</c:f>
              <c:numCache>
                <c:formatCode>General</c:formatCode>
                <c:ptCount val="2"/>
                <c:pt idx="0">
                  <c:v>20.9</c:v>
                </c:pt>
                <c:pt idx="1">
                  <c:v>20.6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988360"/>
        <c:axId val="328988752"/>
      </c:barChart>
      <c:catAx>
        <c:axId val="328988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aseline="0"/>
            </a:pPr>
            <a:endParaRPr lang="ru-RU"/>
          </a:p>
        </c:txPr>
        <c:crossAx val="328988752"/>
        <c:crosses val="autoZero"/>
        <c:auto val="1"/>
        <c:lblAlgn val="ctr"/>
        <c:lblOffset val="100"/>
        <c:noMultiLvlLbl val="1"/>
      </c:catAx>
      <c:valAx>
        <c:axId val="328988752"/>
        <c:scaling>
          <c:orientation val="minMax"/>
          <c:max val="6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988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4821523533454843"/>
          <c:y val="3.2863436354445753E-2"/>
          <c:w val="3.4249110518714598E-2"/>
          <c:h val="0.1721058731439281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6511303952312878E-2"/>
          <c:y val="0"/>
          <c:w val="0.96693863269250468"/>
          <c:h val="0.71584184893382707"/>
        </c:manualLayout>
      </c:layout>
      <c:bar3D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8995808"/>
        <c:axId val="328990320"/>
        <c:axId val="0"/>
      </c:bar3DChart>
      <c:catAx>
        <c:axId val="328995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328990320"/>
        <c:crosses val="autoZero"/>
        <c:auto val="1"/>
        <c:lblAlgn val="ctr"/>
        <c:lblOffset val="100"/>
        <c:noMultiLvlLbl val="0"/>
      </c:catAx>
      <c:valAx>
        <c:axId val="3289903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289958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319109304885276E-2"/>
          <c:y val="7.4548702245552642E-2"/>
          <c:w val="0.92377190754381511"/>
          <c:h val="0.643965027247411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Лист1!$B$4:$B$26</c:f>
              <c:strCache>
                <c:ptCount val="23"/>
                <c:pt idx="0">
                  <c:v>Алушта</c:v>
                </c:pt>
                <c:pt idx="1">
                  <c:v>Бахчисарайский  район</c:v>
                </c:pt>
                <c:pt idx="2">
                  <c:v>Белогорский  район</c:v>
                </c:pt>
                <c:pt idx="3">
                  <c:v>Джанкойский  район</c:v>
                </c:pt>
                <c:pt idx="4">
                  <c:v>Евпатория</c:v>
                </c:pt>
                <c:pt idx="5">
                  <c:v>Керчь</c:v>
                </c:pt>
                <c:pt idx="6">
                  <c:v>Кировский  район</c:v>
                </c:pt>
                <c:pt idx="7">
                  <c:v>Красногвардейский   район</c:v>
                </c:pt>
                <c:pt idx="8">
                  <c:v>Красноперекопск </c:v>
                </c:pt>
                <c:pt idx="9">
                  <c:v>Красноперекопский  район</c:v>
                </c:pt>
                <c:pt idx="10">
                  <c:v>Ленинский  район</c:v>
                </c:pt>
                <c:pt idx="11">
                  <c:v>Нижнегорский   район</c:v>
                </c:pt>
                <c:pt idx="12">
                  <c:v>Первомайский район</c:v>
                </c:pt>
                <c:pt idx="13">
                  <c:v>Раздольненский район</c:v>
                </c:pt>
                <c:pt idx="14">
                  <c:v>Саки</c:v>
                </c:pt>
                <c:pt idx="15">
                  <c:v>Сакский район</c:v>
                </c:pt>
                <c:pt idx="16">
                  <c:v>Симферополь</c:v>
                </c:pt>
                <c:pt idx="17">
                  <c:v>Симферопольский   район</c:v>
                </c:pt>
                <c:pt idx="18">
                  <c:v>Советский район</c:v>
                </c:pt>
                <c:pt idx="19">
                  <c:v>Судак</c:v>
                </c:pt>
                <c:pt idx="20">
                  <c:v>Феодосия</c:v>
                </c:pt>
                <c:pt idx="21">
                  <c:v>Черноморский район</c:v>
                </c:pt>
                <c:pt idx="22">
                  <c:v>Ялта</c:v>
                </c:pt>
              </c:strCache>
            </c:strRef>
          </c:cat>
          <c:val>
            <c:numRef>
              <c:f>Лист1!$C$4:$C$26</c:f>
              <c:numCache>
                <c:formatCode>General</c:formatCode>
                <c:ptCount val="23"/>
                <c:pt idx="0">
                  <c:v>0.55000000000000004</c:v>
                </c:pt>
                <c:pt idx="1">
                  <c:v>1.6</c:v>
                </c:pt>
                <c:pt idx="2">
                  <c:v>2.1</c:v>
                </c:pt>
                <c:pt idx="3">
                  <c:v>0.4</c:v>
                </c:pt>
                <c:pt idx="4">
                  <c:v>0.71</c:v>
                </c:pt>
                <c:pt idx="5">
                  <c:v>2.7</c:v>
                </c:pt>
                <c:pt idx="6">
                  <c:v>2.2999999999999998</c:v>
                </c:pt>
                <c:pt idx="7">
                  <c:v>0.79</c:v>
                </c:pt>
                <c:pt idx="8">
                  <c:v>0</c:v>
                </c:pt>
                <c:pt idx="9">
                  <c:v>2</c:v>
                </c:pt>
                <c:pt idx="10">
                  <c:v>3.3</c:v>
                </c:pt>
                <c:pt idx="11">
                  <c:v>0.85</c:v>
                </c:pt>
                <c:pt idx="12">
                  <c:v>0.76</c:v>
                </c:pt>
                <c:pt idx="13">
                  <c:v>0.99</c:v>
                </c:pt>
                <c:pt idx="14">
                  <c:v>2.8</c:v>
                </c:pt>
                <c:pt idx="15">
                  <c:v>1.6</c:v>
                </c:pt>
                <c:pt idx="16">
                  <c:v>1</c:v>
                </c:pt>
                <c:pt idx="17">
                  <c:v>1.1000000000000001</c:v>
                </c:pt>
                <c:pt idx="18">
                  <c:v>0.81</c:v>
                </c:pt>
                <c:pt idx="19">
                  <c:v>0.27</c:v>
                </c:pt>
                <c:pt idx="20">
                  <c:v>1.7</c:v>
                </c:pt>
                <c:pt idx="21">
                  <c:v>1.3</c:v>
                </c:pt>
                <c:pt idx="22">
                  <c:v>0.64</c:v>
                </c:pt>
              </c:numCache>
            </c:numRef>
          </c:val>
        </c:ser>
        <c:ser>
          <c:idx val="1"/>
          <c:order val="1"/>
          <c:tx>
            <c:strRef>
              <c:f>Лист1!$D$3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Лист1!$B$4:$B$26</c:f>
              <c:strCache>
                <c:ptCount val="23"/>
                <c:pt idx="0">
                  <c:v>Алушта</c:v>
                </c:pt>
                <c:pt idx="1">
                  <c:v>Бахчисарайский  район</c:v>
                </c:pt>
                <c:pt idx="2">
                  <c:v>Белогорский  район</c:v>
                </c:pt>
                <c:pt idx="3">
                  <c:v>Джанкойский  район</c:v>
                </c:pt>
                <c:pt idx="4">
                  <c:v>Евпатория</c:v>
                </c:pt>
                <c:pt idx="5">
                  <c:v>Керчь</c:v>
                </c:pt>
                <c:pt idx="6">
                  <c:v>Кировский  район</c:v>
                </c:pt>
                <c:pt idx="7">
                  <c:v>Красногвардейский   район</c:v>
                </c:pt>
                <c:pt idx="8">
                  <c:v>Красноперекопск </c:v>
                </c:pt>
                <c:pt idx="9">
                  <c:v>Красноперекопский  район</c:v>
                </c:pt>
                <c:pt idx="10">
                  <c:v>Ленинский  район</c:v>
                </c:pt>
                <c:pt idx="11">
                  <c:v>Нижнегорский   район</c:v>
                </c:pt>
                <c:pt idx="12">
                  <c:v>Первомайский район</c:v>
                </c:pt>
                <c:pt idx="13">
                  <c:v>Раздольненский район</c:v>
                </c:pt>
                <c:pt idx="14">
                  <c:v>Саки</c:v>
                </c:pt>
                <c:pt idx="15">
                  <c:v>Сакский район</c:v>
                </c:pt>
                <c:pt idx="16">
                  <c:v>Симферополь</c:v>
                </c:pt>
                <c:pt idx="17">
                  <c:v>Симферопольский   район</c:v>
                </c:pt>
                <c:pt idx="18">
                  <c:v>Советский район</c:v>
                </c:pt>
                <c:pt idx="19">
                  <c:v>Судак</c:v>
                </c:pt>
                <c:pt idx="20">
                  <c:v>Феодосия</c:v>
                </c:pt>
                <c:pt idx="21">
                  <c:v>Черноморский район</c:v>
                </c:pt>
                <c:pt idx="22">
                  <c:v>Ялта</c:v>
                </c:pt>
              </c:strCache>
            </c:strRef>
          </c:cat>
          <c:val>
            <c:numRef>
              <c:f>Лист1!$D$4:$D$26</c:f>
              <c:numCache>
                <c:formatCode>General</c:formatCode>
                <c:ptCount val="23"/>
                <c:pt idx="0">
                  <c:v>26.4</c:v>
                </c:pt>
                <c:pt idx="1">
                  <c:v>31.5</c:v>
                </c:pt>
                <c:pt idx="2">
                  <c:v>29</c:v>
                </c:pt>
                <c:pt idx="3">
                  <c:v>37.700000000000003</c:v>
                </c:pt>
                <c:pt idx="4">
                  <c:v>29.4</c:v>
                </c:pt>
                <c:pt idx="5">
                  <c:v>33.799999999999997</c:v>
                </c:pt>
                <c:pt idx="6">
                  <c:v>31.2</c:v>
                </c:pt>
                <c:pt idx="7">
                  <c:v>34.799999999999997</c:v>
                </c:pt>
                <c:pt idx="8">
                  <c:v>29.6</c:v>
                </c:pt>
                <c:pt idx="9">
                  <c:v>36.6</c:v>
                </c:pt>
                <c:pt idx="10">
                  <c:v>36.5</c:v>
                </c:pt>
                <c:pt idx="11">
                  <c:v>36.299999999999997</c:v>
                </c:pt>
                <c:pt idx="12">
                  <c:v>29.4</c:v>
                </c:pt>
                <c:pt idx="13">
                  <c:v>36.299999999999997</c:v>
                </c:pt>
                <c:pt idx="14">
                  <c:v>26.9</c:v>
                </c:pt>
                <c:pt idx="15">
                  <c:v>26.5</c:v>
                </c:pt>
                <c:pt idx="16">
                  <c:v>28.7</c:v>
                </c:pt>
                <c:pt idx="17">
                  <c:v>26.9</c:v>
                </c:pt>
                <c:pt idx="18">
                  <c:v>40</c:v>
                </c:pt>
                <c:pt idx="19">
                  <c:v>29.1</c:v>
                </c:pt>
                <c:pt idx="20">
                  <c:v>26.2</c:v>
                </c:pt>
                <c:pt idx="21">
                  <c:v>32.1</c:v>
                </c:pt>
                <c:pt idx="22">
                  <c:v>29.5</c:v>
                </c:pt>
              </c:numCache>
            </c:numRef>
          </c:val>
        </c:ser>
        <c:ser>
          <c:idx val="2"/>
          <c:order val="2"/>
          <c:tx>
            <c:strRef>
              <c:f>Лист1!$E$3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Лист1!$B$4:$B$26</c:f>
              <c:strCache>
                <c:ptCount val="23"/>
                <c:pt idx="0">
                  <c:v>Алушта</c:v>
                </c:pt>
                <c:pt idx="1">
                  <c:v>Бахчисарайский  район</c:v>
                </c:pt>
                <c:pt idx="2">
                  <c:v>Белогорский  район</c:v>
                </c:pt>
                <c:pt idx="3">
                  <c:v>Джанкойский  район</c:v>
                </c:pt>
                <c:pt idx="4">
                  <c:v>Евпатория</c:v>
                </c:pt>
                <c:pt idx="5">
                  <c:v>Керчь</c:v>
                </c:pt>
                <c:pt idx="6">
                  <c:v>Кировский  район</c:v>
                </c:pt>
                <c:pt idx="7">
                  <c:v>Красногвардейский   район</c:v>
                </c:pt>
                <c:pt idx="8">
                  <c:v>Красноперекопск </c:v>
                </c:pt>
                <c:pt idx="9">
                  <c:v>Красноперекопский  район</c:v>
                </c:pt>
                <c:pt idx="10">
                  <c:v>Ленинский  район</c:v>
                </c:pt>
                <c:pt idx="11">
                  <c:v>Нижнегорский   район</c:v>
                </c:pt>
                <c:pt idx="12">
                  <c:v>Первомайский район</c:v>
                </c:pt>
                <c:pt idx="13">
                  <c:v>Раздольненский район</c:v>
                </c:pt>
                <c:pt idx="14">
                  <c:v>Саки</c:v>
                </c:pt>
                <c:pt idx="15">
                  <c:v>Сакский район</c:v>
                </c:pt>
                <c:pt idx="16">
                  <c:v>Симферополь</c:v>
                </c:pt>
                <c:pt idx="17">
                  <c:v>Симферопольский   район</c:v>
                </c:pt>
                <c:pt idx="18">
                  <c:v>Советский район</c:v>
                </c:pt>
                <c:pt idx="19">
                  <c:v>Судак</c:v>
                </c:pt>
                <c:pt idx="20">
                  <c:v>Феодосия</c:v>
                </c:pt>
                <c:pt idx="21">
                  <c:v>Черноморский район</c:v>
                </c:pt>
                <c:pt idx="22">
                  <c:v>Ялта</c:v>
                </c:pt>
              </c:strCache>
            </c:strRef>
          </c:cat>
          <c:val>
            <c:numRef>
              <c:f>Лист1!$E$4:$E$26</c:f>
              <c:numCache>
                <c:formatCode>General</c:formatCode>
                <c:ptCount val="23"/>
                <c:pt idx="0">
                  <c:v>57</c:v>
                </c:pt>
                <c:pt idx="1">
                  <c:v>54.2</c:v>
                </c:pt>
                <c:pt idx="2">
                  <c:v>53.4</c:v>
                </c:pt>
                <c:pt idx="3">
                  <c:v>47.9</c:v>
                </c:pt>
                <c:pt idx="4">
                  <c:v>55.4</c:v>
                </c:pt>
                <c:pt idx="5">
                  <c:v>47.9</c:v>
                </c:pt>
                <c:pt idx="6">
                  <c:v>52.2</c:v>
                </c:pt>
                <c:pt idx="7">
                  <c:v>52.2</c:v>
                </c:pt>
                <c:pt idx="8">
                  <c:v>56.1</c:v>
                </c:pt>
                <c:pt idx="9">
                  <c:v>53.9</c:v>
                </c:pt>
                <c:pt idx="10">
                  <c:v>51.9</c:v>
                </c:pt>
                <c:pt idx="11">
                  <c:v>49.3</c:v>
                </c:pt>
                <c:pt idx="12">
                  <c:v>51.9</c:v>
                </c:pt>
                <c:pt idx="13">
                  <c:v>51.5</c:v>
                </c:pt>
                <c:pt idx="14">
                  <c:v>57.6</c:v>
                </c:pt>
                <c:pt idx="15">
                  <c:v>52.9</c:v>
                </c:pt>
                <c:pt idx="16">
                  <c:v>54.3</c:v>
                </c:pt>
                <c:pt idx="17">
                  <c:v>55.1</c:v>
                </c:pt>
                <c:pt idx="18">
                  <c:v>52.7</c:v>
                </c:pt>
                <c:pt idx="19">
                  <c:v>53.8</c:v>
                </c:pt>
                <c:pt idx="20">
                  <c:v>55.8</c:v>
                </c:pt>
                <c:pt idx="21">
                  <c:v>51.8</c:v>
                </c:pt>
                <c:pt idx="22">
                  <c:v>52.9</c:v>
                </c:pt>
              </c:numCache>
            </c:numRef>
          </c:val>
        </c:ser>
        <c:ser>
          <c:idx val="3"/>
          <c:order val="3"/>
          <c:tx>
            <c:strRef>
              <c:f>Лист1!$F$3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Лист1!$B$4:$B$26</c:f>
              <c:strCache>
                <c:ptCount val="23"/>
                <c:pt idx="0">
                  <c:v>Алушта</c:v>
                </c:pt>
                <c:pt idx="1">
                  <c:v>Бахчисарайский  район</c:v>
                </c:pt>
                <c:pt idx="2">
                  <c:v>Белогорский  район</c:v>
                </c:pt>
                <c:pt idx="3">
                  <c:v>Джанкойский  район</c:v>
                </c:pt>
                <c:pt idx="4">
                  <c:v>Евпатория</c:v>
                </c:pt>
                <c:pt idx="5">
                  <c:v>Керчь</c:v>
                </c:pt>
                <c:pt idx="6">
                  <c:v>Кировский  район</c:v>
                </c:pt>
                <c:pt idx="7">
                  <c:v>Красногвардейский   район</c:v>
                </c:pt>
                <c:pt idx="8">
                  <c:v>Красноперекопск </c:v>
                </c:pt>
                <c:pt idx="9">
                  <c:v>Красноперекопский  район</c:v>
                </c:pt>
                <c:pt idx="10">
                  <c:v>Ленинский  район</c:v>
                </c:pt>
                <c:pt idx="11">
                  <c:v>Нижнегорский   район</c:v>
                </c:pt>
                <c:pt idx="12">
                  <c:v>Первомайский район</c:v>
                </c:pt>
                <c:pt idx="13">
                  <c:v>Раздольненский район</c:v>
                </c:pt>
                <c:pt idx="14">
                  <c:v>Саки</c:v>
                </c:pt>
                <c:pt idx="15">
                  <c:v>Сакский район</c:v>
                </c:pt>
                <c:pt idx="16">
                  <c:v>Симферополь</c:v>
                </c:pt>
                <c:pt idx="17">
                  <c:v>Симферопольский   район</c:v>
                </c:pt>
                <c:pt idx="18">
                  <c:v>Советский район</c:v>
                </c:pt>
                <c:pt idx="19">
                  <c:v>Судак</c:v>
                </c:pt>
                <c:pt idx="20">
                  <c:v>Феодосия</c:v>
                </c:pt>
                <c:pt idx="21">
                  <c:v>Черноморский район</c:v>
                </c:pt>
                <c:pt idx="22">
                  <c:v>Ялта</c:v>
                </c:pt>
              </c:strCache>
            </c:strRef>
          </c:cat>
          <c:val>
            <c:numRef>
              <c:f>Лист1!$F$4:$F$26</c:f>
              <c:numCache>
                <c:formatCode>General</c:formatCode>
                <c:ptCount val="23"/>
                <c:pt idx="0">
                  <c:v>16</c:v>
                </c:pt>
                <c:pt idx="1">
                  <c:v>12.7</c:v>
                </c:pt>
                <c:pt idx="2">
                  <c:v>15.5</c:v>
                </c:pt>
                <c:pt idx="3">
                  <c:v>14.1</c:v>
                </c:pt>
                <c:pt idx="4">
                  <c:v>14.5</c:v>
                </c:pt>
                <c:pt idx="5">
                  <c:v>15.6</c:v>
                </c:pt>
                <c:pt idx="6">
                  <c:v>14.3</c:v>
                </c:pt>
                <c:pt idx="7">
                  <c:v>12.2</c:v>
                </c:pt>
                <c:pt idx="8">
                  <c:v>14.3</c:v>
                </c:pt>
                <c:pt idx="9">
                  <c:v>7.5</c:v>
                </c:pt>
                <c:pt idx="10">
                  <c:v>8.3000000000000007</c:v>
                </c:pt>
                <c:pt idx="11">
                  <c:v>13.6</c:v>
                </c:pt>
                <c:pt idx="12">
                  <c:v>17.899999999999999</c:v>
                </c:pt>
                <c:pt idx="13">
                  <c:v>11.2</c:v>
                </c:pt>
                <c:pt idx="14">
                  <c:v>12.7</c:v>
                </c:pt>
                <c:pt idx="15">
                  <c:v>19.100000000000001</c:v>
                </c:pt>
                <c:pt idx="16">
                  <c:v>16</c:v>
                </c:pt>
                <c:pt idx="17">
                  <c:v>17</c:v>
                </c:pt>
                <c:pt idx="18">
                  <c:v>6.5</c:v>
                </c:pt>
                <c:pt idx="19">
                  <c:v>16.8</c:v>
                </c:pt>
                <c:pt idx="20">
                  <c:v>16.3</c:v>
                </c:pt>
                <c:pt idx="21">
                  <c:v>14.8</c:v>
                </c:pt>
                <c:pt idx="22">
                  <c:v>16.899999999999999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8991496"/>
        <c:axId val="328991104"/>
        <c:axId val="0"/>
      </c:bar3DChart>
      <c:catAx>
        <c:axId val="328991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328991104"/>
        <c:crosses val="autoZero"/>
        <c:auto val="1"/>
        <c:lblAlgn val="ctr"/>
        <c:lblOffset val="100"/>
        <c:noMultiLvlLbl val="0"/>
      </c:catAx>
      <c:valAx>
        <c:axId val="328991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9914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3678759761330841E-2"/>
          <c:y val="3.3496242882048388E-2"/>
          <c:w val="0.95461069764981166"/>
          <c:h val="0.59125951867553406"/>
        </c:manualLayout>
      </c:layout>
      <c:lineChart>
        <c:grouping val="standard"/>
        <c:varyColors val="0"/>
        <c:ser>
          <c:idx val="0"/>
          <c:order val="0"/>
          <c:tx>
            <c:v>Вся выборка по РФ (44,2%)</c:v>
          </c:tx>
          <c:marker>
            <c:symbol val="none"/>
          </c:marker>
          <c:cat>
            <c:strRef>
              <c:f>Пятерки_РУ!$B$3:$B$27</c:f>
              <c:strCache>
                <c:ptCount val="25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район</c:v>
                </c:pt>
                <c:pt idx="10">
                  <c:v>Красноперекопск</c:v>
                </c:pt>
                <c:pt idx="11">
                  <c:v>Красноперекопский  район</c:v>
                </c:pt>
                <c:pt idx="12">
                  <c:v>Ленинский  район</c:v>
                </c:pt>
                <c:pt idx="13">
                  <c:v>Нижнегорский район</c:v>
                </c:pt>
                <c:pt idx="14">
                  <c:v>Первомайский  район</c:v>
                </c:pt>
                <c:pt idx="15">
                  <c:v>Раздольненский  район</c:v>
                </c:pt>
                <c:pt idx="16">
                  <c:v>Саки</c:v>
                </c:pt>
                <c:pt idx="17">
                  <c:v>Сакский  район</c:v>
                </c:pt>
                <c:pt idx="18">
                  <c:v>Симферополь</c:v>
                </c:pt>
                <c:pt idx="19">
                  <c:v>Симферопольский район</c:v>
                </c:pt>
                <c:pt idx="20">
                  <c:v>Советский  район</c:v>
                </c:pt>
                <c:pt idx="21">
                  <c:v>Судак</c:v>
                </c:pt>
                <c:pt idx="22">
                  <c:v>Феодосия</c:v>
                </c:pt>
                <c:pt idx="23">
                  <c:v>Черноморский  район</c:v>
                </c:pt>
                <c:pt idx="24">
                  <c:v>Ялта</c:v>
                </c:pt>
              </c:strCache>
            </c:strRef>
          </c:cat>
          <c:val>
            <c:numRef>
              <c:f>Пятерки_РУ!$C$3:$C$27</c:f>
              <c:numCache>
                <c:formatCode>General</c:formatCode>
                <c:ptCount val="25"/>
                <c:pt idx="0">
                  <c:v>21.5</c:v>
                </c:pt>
                <c:pt idx="1">
                  <c:v>21.5</c:v>
                </c:pt>
                <c:pt idx="2">
                  <c:v>21.5</c:v>
                </c:pt>
                <c:pt idx="3">
                  <c:v>21.5</c:v>
                </c:pt>
                <c:pt idx="4">
                  <c:v>21.5</c:v>
                </c:pt>
                <c:pt idx="5">
                  <c:v>21.5</c:v>
                </c:pt>
                <c:pt idx="6">
                  <c:v>21.5</c:v>
                </c:pt>
                <c:pt idx="7">
                  <c:v>21.5</c:v>
                </c:pt>
                <c:pt idx="8">
                  <c:v>21.5</c:v>
                </c:pt>
                <c:pt idx="9">
                  <c:v>21.5</c:v>
                </c:pt>
                <c:pt idx="10">
                  <c:v>21.5</c:v>
                </c:pt>
                <c:pt idx="11">
                  <c:v>21.5</c:v>
                </c:pt>
                <c:pt idx="12">
                  <c:v>21.5</c:v>
                </c:pt>
                <c:pt idx="13">
                  <c:v>21.5</c:v>
                </c:pt>
                <c:pt idx="14">
                  <c:v>21.5</c:v>
                </c:pt>
                <c:pt idx="15">
                  <c:v>21.5</c:v>
                </c:pt>
                <c:pt idx="16">
                  <c:v>21.5</c:v>
                </c:pt>
                <c:pt idx="17">
                  <c:v>21.5</c:v>
                </c:pt>
                <c:pt idx="18">
                  <c:v>21.5</c:v>
                </c:pt>
                <c:pt idx="19">
                  <c:v>21.5</c:v>
                </c:pt>
                <c:pt idx="20">
                  <c:v>21.5</c:v>
                </c:pt>
                <c:pt idx="21">
                  <c:v>21.5</c:v>
                </c:pt>
                <c:pt idx="22">
                  <c:v>21.5</c:v>
                </c:pt>
                <c:pt idx="23">
                  <c:v>21.5</c:v>
                </c:pt>
                <c:pt idx="24">
                  <c:v>21.5</c:v>
                </c:pt>
              </c:numCache>
            </c:numRef>
          </c:val>
          <c:smooth val="0"/>
        </c:ser>
        <c:ser>
          <c:idx val="1"/>
          <c:order val="1"/>
          <c:tx>
            <c:v>Регион (39,2%)</c:v>
          </c:tx>
          <c:marker>
            <c:symbol val="none"/>
          </c:marker>
          <c:cat>
            <c:strRef>
              <c:f>Пятерки_РУ!$B$3:$B$27</c:f>
              <c:strCache>
                <c:ptCount val="25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район</c:v>
                </c:pt>
                <c:pt idx="10">
                  <c:v>Красноперекопск</c:v>
                </c:pt>
                <c:pt idx="11">
                  <c:v>Красноперекопский  район</c:v>
                </c:pt>
                <c:pt idx="12">
                  <c:v>Ленинский  район</c:v>
                </c:pt>
                <c:pt idx="13">
                  <c:v>Нижнегорский район</c:v>
                </c:pt>
                <c:pt idx="14">
                  <c:v>Первомайский  район</c:v>
                </c:pt>
                <c:pt idx="15">
                  <c:v>Раздольненский  район</c:v>
                </c:pt>
                <c:pt idx="16">
                  <c:v>Саки</c:v>
                </c:pt>
                <c:pt idx="17">
                  <c:v>Сакский  район</c:v>
                </c:pt>
                <c:pt idx="18">
                  <c:v>Симферополь</c:v>
                </c:pt>
                <c:pt idx="19">
                  <c:v>Симферопольский район</c:v>
                </c:pt>
                <c:pt idx="20">
                  <c:v>Советский  район</c:v>
                </c:pt>
                <c:pt idx="21">
                  <c:v>Судак</c:v>
                </c:pt>
                <c:pt idx="22">
                  <c:v>Феодосия</c:v>
                </c:pt>
                <c:pt idx="23">
                  <c:v>Черноморский  район</c:v>
                </c:pt>
                <c:pt idx="24">
                  <c:v>Ялта</c:v>
                </c:pt>
              </c:strCache>
            </c:strRef>
          </c:cat>
          <c:val>
            <c:numRef>
              <c:f>Пятерки_РУ!$D$3:$D$27</c:f>
              <c:numCache>
                <c:formatCode>General</c:formatCode>
                <c:ptCount val="25"/>
                <c:pt idx="0">
                  <c:v>15.2</c:v>
                </c:pt>
                <c:pt idx="1">
                  <c:v>15.2</c:v>
                </c:pt>
                <c:pt idx="2">
                  <c:v>15.2</c:v>
                </c:pt>
                <c:pt idx="3">
                  <c:v>15.2</c:v>
                </c:pt>
                <c:pt idx="4">
                  <c:v>15.2</c:v>
                </c:pt>
                <c:pt idx="5">
                  <c:v>15.2</c:v>
                </c:pt>
                <c:pt idx="6">
                  <c:v>15.2</c:v>
                </c:pt>
                <c:pt idx="7">
                  <c:v>15.2</c:v>
                </c:pt>
                <c:pt idx="8">
                  <c:v>15.2</c:v>
                </c:pt>
                <c:pt idx="9">
                  <c:v>15.2</c:v>
                </c:pt>
                <c:pt idx="10">
                  <c:v>15.2</c:v>
                </c:pt>
                <c:pt idx="11">
                  <c:v>15.2</c:v>
                </c:pt>
                <c:pt idx="12">
                  <c:v>15.2</c:v>
                </c:pt>
                <c:pt idx="13">
                  <c:v>15.2</c:v>
                </c:pt>
                <c:pt idx="14">
                  <c:v>15.2</c:v>
                </c:pt>
                <c:pt idx="15">
                  <c:v>15.2</c:v>
                </c:pt>
                <c:pt idx="16">
                  <c:v>15.2</c:v>
                </c:pt>
                <c:pt idx="17">
                  <c:v>15.2</c:v>
                </c:pt>
                <c:pt idx="18">
                  <c:v>15.2</c:v>
                </c:pt>
                <c:pt idx="19">
                  <c:v>15.2</c:v>
                </c:pt>
                <c:pt idx="20">
                  <c:v>15.2</c:v>
                </c:pt>
                <c:pt idx="21">
                  <c:v>15.2</c:v>
                </c:pt>
                <c:pt idx="22">
                  <c:v>15.2</c:v>
                </c:pt>
                <c:pt idx="23">
                  <c:v>15.2</c:v>
                </c:pt>
                <c:pt idx="24">
                  <c:v>15.2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Пятерки_РУ!$E$2</c:f>
              <c:strCache>
                <c:ptCount val="1"/>
                <c:pt idx="0">
                  <c:v>МО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circle"/>
            <c:size val="5"/>
          </c:marker>
          <c:dLbls>
            <c:dLbl>
              <c:idx val="0"/>
              <c:layout>
                <c:manualLayout>
                  <c:x val="-2.8361527963012206E-2"/>
                  <c:y val="-1.8796019869482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916234350548413E-2"/>
                  <c:y val="-2.76659304846261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253363329583802E-2"/>
                  <c:y val="1.8061701298523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1289163610226579E-2"/>
                  <c:y val="-2.79313588373135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0270830502228993E-2"/>
                  <c:y val="1.9751513984621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5059112306293391E-2"/>
                  <c:y val="-1.776235986186216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6522930129900578E-2"/>
                  <c:y val="-2.31047348629710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6343157105361828E-3"/>
                  <c:y val="-1.39565891048492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3253363329583802E-2"/>
                  <c:y val="2.26357427847197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325336332958383E-2"/>
                  <c:y val="2.03487220416216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325336332958383E-2"/>
                  <c:y val="2.2635742784719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1729553805774277E-2"/>
                  <c:y val="1.8061701298523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2.3158125234345708E-2"/>
                  <c:y val="-1.85306305910453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3.1289163610226579E-2"/>
                  <c:y val="2.99257879589518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1.4477158275475122E-2"/>
                  <c:y val="-2.08175433035447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1.3253363329583857E-2"/>
                  <c:y val="2.49227635278177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1.9348601424821896E-2"/>
                  <c:y val="-9.382547618653199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2.5433892315797832E-2"/>
                  <c:y val="-2.4886245848036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1.3253363329583857E-2"/>
                  <c:y val="2.03487220416216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-3.421679925744095E-2"/>
                  <c:y val="-1.57509068802050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-1.9106510957944339E-2"/>
                  <c:y val="-2.34140416154252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-1.8346708824619987E-2"/>
                  <c:y val="2.7967804284114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layout>
                <c:manualLayout>
                  <c:x val="-2.8361527963012206E-2"/>
                  <c:y val="-2.7931358837313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layout>
                <c:manualLayout>
                  <c:x val="-2.927635647214372E-2"/>
                  <c:y val="2.0790448991120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layout>
                <c:manualLayout>
                  <c:x val="-2.2036221307585924E-2"/>
                  <c:y val="-3.3692616703955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layout>
                <c:manualLayout>
                  <c:x val="-2.2036221307585816E-2"/>
                  <c:y val="3.3300108832817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layout>
                <c:manualLayout>
                  <c:x val="-1.249145856767904E-2"/>
                  <c:y val="-1.85306305910453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2"/>
              <c:layout>
                <c:manualLayout>
                  <c:x val="-1.249145856767904E-2"/>
                  <c:y val="3.17838257571119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layout>
                <c:manualLayout>
                  <c:x val="-1.3253363329583915E-2"/>
                  <c:y val="-1.3956589104849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layout>
                <c:manualLayout>
                  <c:x val="-1.3253363329583802E-2"/>
                  <c:y val="2.2635742784719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5"/>
              <c:layout>
                <c:manualLayout>
                  <c:x val="-1.811480319776201E-2"/>
                  <c:y val="-1.57509068802050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6"/>
              <c:layout>
                <c:manualLayout>
                  <c:x val="-1.1729553805774277E-2"/>
                  <c:y val="2.49227635278176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7"/>
              <c:layout>
                <c:manualLayout>
                  <c:x val="-2.1335170158233226E-2"/>
                  <c:y val="-1.44381669805398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9"/>
              <c:layout>
                <c:manualLayout>
                  <c:x val="-1.3253363329583802E-2"/>
                  <c:y val="1.57746805554254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0"/>
              <c:layout>
                <c:manualLayout>
                  <c:x val="-2.3158185226846643E-2"/>
                  <c:y val="-7.095526875555097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2"/>
              <c:layout>
                <c:manualLayout>
                  <c:x val="-1.249145856767904E-2"/>
                  <c:y val="1.80617012985235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3"/>
              <c:layout>
                <c:manualLayout>
                  <c:x val="-2.9970229172782824E-2"/>
                  <c:y val="-2.37226290498504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4"/>
              <c:layout>
                <c:manualLayout>
                  <c:x val="-2.2418312337921183E-2"/>
                  <c:y val="-2.86039211943940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5"/>
              <c:layout>
                <c:manualLayout>
                  <c:x val="-1.1957205789804909E-2"/>
                  <c:y val="-1.88564476885644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6"/>
              <c:layout>
                <c:manualLayout>
                  <c:x val="-7.8834081782233924E-3"/>
                  <c:y val="-1.2399843955942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7"/>
              <c:layout>
                <c:manualLayout>
                  <c:x val="-1.3253363329583802E-2"/>
                  <c:y val="2.2635742784719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8"/>
              <c:layout>
                <c:manualLayout>
                  <c:x val="-2.4721232032068337E-2"/>
                  <c:y val="-2.19015555731921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9"/>
              <c:layout>
                <c:manualLayout>
                  <c:x val="-1.2491458567679152E-2"/>
                  <c:y val="-2.31046720772415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1"/>
              <c:layout>
                <c:manualLayout>
                  <c:x val="-1.0205744281964866E-2"/>
                  <c:y val="2.49227635278177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3"/>
              <c:layout>
                <c:manualLayout>
                  <c:x val="-1.2259531903333266E-2"/>
                  <c:y val="-1.8796019869482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4"/>
              <c:layout>
                <c:manualLayout>
                  <c:x val="-7.2322159730033742E-3"/>
                  <c:y val="1.80617012985235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Пятерки_РУ!$B$3:$B$27</c:f>
              <c:strCache>
                <c:ptCount val="25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район</c:v>
                </c:pt>
                <c:pt idx="10">
                  <c:v>Красноперекопск</c:v>
                </c:pt>
                <c:pt idx="11">
                  <c:v>Красноперекопский  район</c:v>
                </c:pt>
                <c:pt idx="12">
                  <c:v>Ленинский  район</c:v>
                </c:pt>
                <c:pt idx="13">
                  <c:v>Нижнегорский район</c:v>
                </c:pt>
                <c:pt idx="14">
                  <c:v>Первомайский  район</c:v>
                </c:pt>
                <c:pt idx="15">
                  <c:v>Раздольненский  район</c:v>
                </c:pt>
                <c:pt idx="16">
                  <c:v>Саки</c:v>
                </c:pt>
                <c:pt idx="17">
                  <c:v>Сакский  район</c:v>
                </c:pt>
                <c:pt idx="18">
                  <c:v>Симферополь</c:v>
                </c:pt>
                <c:pt idx="19">
                  <c:v>Симферопольский район</c:v>
                </c:pt>
                <c:pt idx="20">
                  <c:v>Советский  район</c:v>
                </c:pt>
                <c:pt idx="21">
                  <c:v>Судак</c:v>
                </c:pt>
                <c:pt idx="22">
                  <c:v>Феодосия</c:v>
                </c:pt>
                <c:pt idx="23">
                  <c:v>Черноморский  район</c:v>
                </c:pt>
                <c:pt idx="24">
                  <c:v>Ялта</c:v>
                </c:pt>
              </c:strCache>
            </c:strRef>
          </c:cat>
          <c:val>
            <c:numRef>
              <c:f>Пятерки_РУ!$E$3:$E$27</c:f>
              <c:numCache>
                <c:formatCode>General</c:formatCode>
                <c:ptCount val="25"/>
                <c:pt idx="0">
                  <c:v>16</c:v>
                </c:pt>
                <c:pt idx="1">
                  <c:v>20.9</c:v>
                </c:pt>
                <c:pt idx="2">
                  <c:v>12.7</c:v>
                </c:pt>
                <c:pt idx="3">
                  <c:v>15.5</c:v>
                </c:pt>
                <c:pt idx="4">
                  <c:v>20.6</c:v>
                </c:pt>
                <c:pt idx="5">
                  <c:v>14.1</c:v>
                </c:pt>
                <c:pt idx="6">
                  <c:v>14.5</c:v>
                </c:pt>
                <c:pt idx="7">
                  <c:v>15.6</c:v>
                </c:pt>
                <c:pt idx="8">
                  <c:v>14.3</c:v>
                </c:pt>
                <c:pt idx="9">
                  <c:v>12.2</c:v>
                </c:pt>
                <c:pt idx="10">
                  <c:v>14.3</c:v>
                </c:pt>
                <c:pt idx="11">
                  <c:v>7.5</c:v>
                </c:pt>
                <c:pt idx="12">
                  <c:v>8.3000000000000007</c:v>
                </c:pt>
                <c:pt idx="13">
                  <c:v>13.6</c:v>
                </c:pt>
                <c:pt idx="14">
                  <c:v>17.899999999999999</c:v>
                </c:pt>
                <c:pt idx="15">
                  <c:v>11.2</c:v>
                </c:pt>
                <c:pt idx="16">
                  <c:v>12.7</c:v>
                </c:pt>
                <c:pt idx="17">
                  <c:v>19.100000000000001</c:v>
                </c:pt>
                <c:pt idx="18">
                  <c:v>16</c:v>
                </c:pt>
                <c:pt idx="19">
                  <c:v>17</c:v>
                </c:pt>
                <c:pt idx="20">
                  <c:v>6.5</c:v>
                </c:pt>
                <c:pt idx="21">
                  <c:v>16.8</c:v>
                </c:pt>
                <c:pt idx="22">
                  <c:v>16.3</c:v>
                </c:pt>
                <c:pt idx="23">
                  <c:v>14.8</c:v>
                </c:pt>
                <c:pt idx="24">
                  <c:v>16.899999999999999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9018544"/>
        <c:axId val="329018936"/>
      </c:lineChart>
      <c:catAx>
        <c:axId val="329018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9018936"/>
        <c:crosses val="autoZero"/>
        <c:auto val="1"/>
        <c:lblAlgn val="ctr"/>
        <c:lblOffset val="100"/>
        <c:noMultiLvlLbl val="0"/>
      </c:catAx>
      <c:valAx>
        <c:axId val="329018936"/>
        <c:scaling>
          <c:orientation val="minMax"/>
          <c:max val="25"/>
          <c:min val="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90185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выборка по РФ</c:v>
                </c:pt>
              </c:strCache>
            </c:strRef>
          </c:tx>
          <c:marker>
            <c:symbol val="none"/>
          </c:marker>
          <c:cat>
            <c:strRef>
              <c:f>Лист1!$A$2:$A$26</c:f>
              <c:strCache>
                <c:ptCount val="25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район</c:v>
                </c:pt>
                <c:pt idx="10">
                  <c:v>Красноперекопск</c:v>
                </c:pt>
                <c:pt idx="11">
                  <c:v>Красноперекопский  район</c:v>
                </c:pt>
                <c:pt idx="12">
                  <c:v>Ленинский  район</c:v>
                </c:pt>
                <c:pt idx="13">
                  <c:v>Нижнегорский район</c:v>
                </c:pt>
                <c:pt idx="14">
                  <c:v>Первомайский  район</c:v>
                </c:pt>
                <c:pt idx="15">
                  <c:v>Раздольненский  район</c:v>
                </c:pt>
                <c:pt idx="16">
                  <c:v>Саки</c:v>
                </c:pt>
                <c:pt idx="17">
                  <c:v>Сакский  район</c:v>
                </c:pt>
                <c:pt idx="18">
                  <c:v>Симферополь</c:v>
                </c:pt>
                <c:pt idx="19">
                  <c:v>Симферопольский район</c:v>
                </c:pt>
                <c:pt idx="20">
                  <c:v>Советский  район</c:v>
                </c:pt>
                <c:pt idx="21">
                  <c:v>Судак</c:v>
                </c:pt>
                <c:pt idx="22">
                  <c:v>Феодосия</c:v>
                </c:pt>
                <c:pt idx="23">
                  <c:v>Черноморский  район</c:v>
                </c:pt>
                <c:pt idx="24">
                  <c:v>Ялта</c:v>
                </c:pt>
              </c:strCache>
            </c:strRef>
          </c:cat>
          <c:val>
            <c:numRef>
              <c:f>Лист1!$B$2:$B$26</c:f>
              <c:numCache>
                <c:formatCode>General</c:formatCode>
                <c:ptCount val="25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  <c:pt idx="10">
                  <c:v>0.9</c:v>
                </c:pt>
                <c:pt idx="11">
                  <c:v>0.9</c:v>
                </c:pt>
                <c:pt idx="12">
                  <c:v>0.9</c:v>
                </c:pt>
                <c:pt idx="13">
                  <c:v>0.9</c:v>
                </c:pt>
                <c:pt idx="14">
                  <c:v>0.9</c:v>
                </c:pt>
                <c:pt idx="15">
                  <c:v>0.9</c:v>
                </c:pt>
                <c:pt idx="16">
                  <c:v>0.9</c:v>
                </c:pt>
                <c:pt idx="17">
                  <c:v>0.9</c:v>
                </c:pt>
                <c:pt idx="18">
                  <c:v>0.9</c:v>
                </c:pt>
                <c:pt idx="19">
                  <c:v>0.9</c:v>
                </c:pt>
                <c:pt idx="20">
                  <c:v>0.9</c:v>
                </c:pt>
                <c:pt idx="21">
                  <c:v>0.9</c:v>
                </c:pt>
                <c:pt idx="22">
                  <c:v>0.9</c:v>
                </c:pt>
                <c:pt idx="23">
                  <c:v>0.9</c:v>
                </c:pt>
                <c:pt idx="24">
                  <c:v>0.9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Регион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Лист1!$A$2:$A$26</c:f>
              <c:strCache>
                <c:ptCount val="25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район</c:v>
                </c:pt>
                <c:pt idx="10">
                  <c:v>Красноперекопск</c:v>
                </c:pt>
                <c:pt idx="11">
                  <c:v>Красноперекопский  район</c:v>
                </c:pt>
                <c:pt idx="12">
                  <c:v>Ленинский  район</c:v>
                </c:pt>
                <c:pt idx="13">
                  <c:v>Нижнегорский район</c:v>
                </c:pt>
                <c:pt idx="14">
                  <c:v>Первомайский  район</c:v>
                </c:pt>
                <c:pt idx="15">
                  <c:v>Раздольненский  район</c:v>
                </c:pt>
                <c:pt idx="16">
                  <c:v>Саки</c:v>
                </c:pt>
                <c:pt idx="17">
                  <c:v>Сакский  район</c:v>
                </c:pt>
                <c:pt idx="18">
                  <c:v>Симферополь</c:v>
                </c:pt>
                <c:pt idx="19">
                  <c:v>Симферопольский район</c:v>
                </c:pt>
                <c:pt idx="20">
                  <c:v>Советский  район</c:v>
                </c:pt>
                <c:pt idx="21">
                  <c:v>Судак</c:v>
                </c:pt>
                <c:pt idx="22">
                  <c:v>Феодосия</c:v>
                </c:pt>
                <c:pt idx="23">
                  <c:v>Черноморский  район</c:v>
                </c:pt>
                <c:pt idx="24">
                  <c:v>Ялта</c:v>
                </c:pt>
              </c:strCache>
            </c:strRef>
          </c:cat>
          <c:val>
            <c:numRef>
              <c:f>Лист1!$C$2:$C$26</c:f>
              <c:numCache>
                <c:formatCode>General</c:formatCode>
                <c:ptCount val="25"/>
                <c:pt idx="0">
                  <c:v>1.2</c:v>
                </c:pt>
                <c:pt idx="1">
                  <c:v>1.2</c:v>
                </c:pt>
                <c:pt idx="2">
                  <c:v>1.2</c:v>
                </c:pt>
                <c:pt idx="3">
                  <c:v>1.2</c:v>
                </c:pt>
                <c:pt idx="4">
                  <c:v>1.2</c:v>
                </c:pt>
                <c:pt idx="5">
                  <c:v>1.2</c:v>
                </c:pt>
                <c:pt idx="6">
                  <c:v>1.2</c:v>
                </c:pt>
                <c:pt idx="7">
                  <c:v>1.2</c:v>
                </c:pt>
                <c:pt idx="8">
                  <c:v>1.2</c:v>
                </c:pt>
                <c:pt idx="9">
                  <c:v>1.2</c:v>
                </c:pt>
                <c:pt idx="10">
                  <c:v>1.2</c:v>
                </c:pt>
                <c:pt idx="11">
                  <c:v>1.2</c:v>
                </c:pt>
                <c:pt idx="12">
                  <c:v>1.2</c:v>
                </c:pt>
                <c:pt idx="13">
                  <c:v>1.2</c:v>
                </c:pt>
                <c:pt idx="14">
                  <c:v>1.2</c:v>
                </c:pt>
                <c:pt idx="15">
                  <c:v>1.2</c:v>
                </c:pt>
                <c:pt idx="16">
                  <c:v>1.2</c:v>
                </c:pt>
                <c:pt idx="17">
                  <c:v>1.2</c:v>
                </c:pt>
                <c:pt idx="18">
                  <c:v>1.2</c:v>
                </c:pt>
                <c:pt idx="19">
                  <c:v>1.2</c:v>
                </c:pt>
                <c:pt idx="20">
                  <c:v>1.2</c:v>
                </c:pt>
                <c:pt idx="21">
                  <c:v>1.2</c:v>
                </c:pt>
                <c:pt idx="22">
                  <c:v>1.2</c:v>
                </c:pt>
                <c:pt idx="23">
                  <c:v>1.2</c:v>
                </c:pt>
                <c:pt idx="24">
                  <c:v>1.2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Лист1!$A$2:$A$26</c:f>
              <c:strCache>
                <c:ptCount val="25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район</c:v>
                </c:pt>
                <c:pt idx="10">
                  <c:v>Красноперекопск</c:v>
                </c:pt>
                <c:pt idx="11">
                  <c:v>Красноперекопский  район</c:v>
                </c:pt>
                <c:pt idx="12">
                  <c:v>Ленинский  район</c:v>
                </c:pt>
                <c:pt idx="13">
                  <c:v>Нижнегорский район</c:v>
                </c:pt>
                <c:pt idx="14">
                  <c:v>Первомайский  район</c:v>
                </c:pt>
                <c:pt idx="15">
                  <c:v>Раздольненский  район</c:v>
                </c:pt>
                <c:pt idx="16">
                  <c:v>Саки</c:v>
                </c:pt>
                <c:pt idx="17">
                  <c:v>Сакский  район</c:v>
                </c:pt>
                <c:pt idx="18">
                  <c:v>Симферополь</c:v>
                </c:pt>
                <c:pt idx="19">
                  <c:v>Симферопольский район</c:v>
                </c:pt>
                <c:pt idx="20">
                  <c:v>Советский  район</c:v>
                </c:pt>
                <c:pt idx="21">
                  <c:v>Судак</c:v>
                </c:pt>
                <c:pt idx="22">
                  <c:v>Феодосия</c:v>
                </c:pt>
                <c:pt idx="23">
                  <c:v>Черноморский  район</c:v>
                </c:pt>
                <c:pt idx="24">
                  <c:v>Ялта</c:v>
                </c:pt>
              </c:strCache>
            </c:strRef>
          </c:cat>
          <c:val>
            <c:numRef>
              <c:f>Лист1!$D$2:$D$26</c:f>
              <c:numCache>
                <c:formatCode>General</c:formatCode>
                <c:ptCount val="25"/>
                <c:pt idx="0">
                  <c:v>0.55000000000000004</c:v>
                </c:pt>
                <c:pt idx="1">
                  <c:v>0</c:v>
                </c:pt>
                <c:pt idx="2">
                  <c:v>1.6</c:v>
                </c:pt>
                <c:pt idx="3">
                  <c:v>2.1</c:v>
                </c:pt>
                <c:pt idx="4">
                  <c:v>0.21</c:v>
                </c:pt>
                <c:pt idx="5">
                  <c:v>0.4</c:v>
                </c:pt>
                <c:pt idx="6">
                  <c:v>0.71</c:v>
                </c:pt>
                <c:pt idx="7">
                  <c:v>2.7</c:v>
                </c:pt>
                <c:pt idx="8">
                  <c:v>2.2999999999999998</c:v>
                </c:pt>
                <c:pt idx="9">
                  <c:v>0.79</c:v>
                </c:pt>
                <c:pt idx="10">
                  <c:v>0</c:v>
                </c:pt>
                <c:pt idx="11">
                  <c:v>2</c:v>
                </c:pt>
                <c:pt idx="12">
                  <c:v>3.3</c:v>
                </c:pt>
                <c:pt idx="13">
                  <c:v>0.85</c:v>
                </c:pt>
                <c:pt idx="14">
                  <c:v>0.76</c:v>
                </c:pt>
                <c:pt idx="15">
                  <c:v>0.99</c:v>
                </c:pt>
                <c:pt idx="16">
                  <c:v>2.8</c:v>
                </c:pt>
                <c:pt idx="17">
                  <c:v>1.6</c:v>
                </c:pt>
                <c:pt idx="18">
                  <c:v>1</c:v>
                </c:pt>
                <c:pt idx="19">
                  <c:v>1.1000000000000001</c:v>
                </c:pt>
                <c:pt idx="20">
                  <c:v>0.81</c:v>
                </c:pt>
                <c:pt idx="21">
                  <c:v>0.27</c:v>
                </c:pt>
                <c:pt idx="22">
                  <c:v>1.7</c:v>
                </c:pt>
                <c:pt idx="23">
                  <c:v>1.3</c:v>
                </c:pt>
                <c:pt idx="24">
                  <c:v>0.64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9025992"/>
        <c:axId val="329023248"/>
      </c:lineChart>
      <c:catAx>
        <c:axId val="329025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 algn="ctr">
              <a:defRPr lang="ru-RU" sz="10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329023248"/>
        <c:crosses val="autoZero"/>
        <c:auto val="1"/>
        <c:lblAlgn val="ctr"/>
        <c:lblOffset val="100"/>
        <c:noMultiLvlLbl val="0"/>
      </c:catAx>
      <c:valAx>
        <c:axId val="329023248"/>
        <c:scaling>
          <c:orientation val="minMax"/>
          <c:max val="3.5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 algn="ctr">
              <a:defRPr lang="ru-RU" sz="10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329025992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РУ!$C$7:$D$7</c:f>
              <c:strCache>
                <c:ptCount val="1"/>
                <c:pt idx="0">
                  <c:v>Вся выборка по РФ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8.29445173020956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РУ!$E$6:$H$6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РУ!$E$7:$H$7</c:f>
              <c:numCache>
                <c:formatCode>General</c:formatCode>
                <c:ptCount val="4"/>
                <c:pt idx="0">
                  <c:v>15.4</c:v>
                </c:pt>
                <c:pt idx="1">
                  <c:v>39.4</c:v>
                </c:pt>
                <c:pt idx="2">
                  <c:v>33.4</c:v>
                </c:pt>
                <c:pt idx="3">
                  <c:v>11.8</c:v>
                </c:pt>
              </c:numCache>
            </c:numRef>
          </c:val>
        </c:ser>
        <c:ser>
          <c:idx val="1"/>
          <c:order val="1"/>
          <c:tx>
            <c:strRef>
              <c:f>РУ!$C$8:$D$8</c:f>
              <c:strCache>
                <c:ptCount val="1"/>
                <c:pt idx="0">
                  <c:v>Республика Крым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2"/>
              <c:layout>
                <c:manualLayout>
                  <c:x val="-2.4783147459727386E-3"/>
                  <c:y val="-1.2441677595314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РУ!$E$6:$H$6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РУ!$E$8:$H$8</c:f>
              <c:numCache>
                <c:formatCode>General</c:formatCode>
                <c:ptCount val="4"/>
                <c:pt idx="0">
                  <c:v>22</c:v>
                </c:pt>
                <c:pt idx="1">
                  <c:v>43.7</c:v>
                </c:pt>
                <c:pt idx="2">
                  <c:v>27.1</c:v>
                </c:pt>
                <c:pt idx="3">
                  <c:v>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29021288"/>
        <c:axId val="329021680"/>
        <c:axId val="0"/>
      </c:bar3DChart>
      <c:catAx>
        <c:axId val="329021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200" b="1">
                    <a:latin typeface="Times New Roman" pitchFamily="18" charset="0"/>
                    <a:cs typeface="Times New Roman" pitchFamily="18" charset="0"/>
                  </a:rPr>
                  <a:t>Отметки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9021680"/>
        <c:crosses val="autoZero"/>
        <c:auto val="1"/>
        <c:lblAlgn val="ctr"/>
        <c:lblOffset val="100"/>
        <c:noMultiLvlLbl val="0"/>
      </c:catAx>
      <c:valAx>
        <c:axId val="3290216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100">
                    <a:latin typeface="Times New Roman" pitchFamily="18" charset="0"/>
                    <a:cs typeface="Times New Roman" pitchFamily="18" charset="0"/>
                  </a:rPr>
                  <a:t>Количество</a:t>
                </a:r>
                <a:r>
                  <a:rPr lang="ru-RU">
                    <a:latin typeface="Times New Roman" pitchFamily="18" charset="0"/>
                    <a:cs typeface="Times New Roman" pitchFamily="18" charset="0"/>
                  </a:rPr>
                  <a:t> участников, 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2902128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1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Лист1!$A$2:$B$2</c:f>
              <c:strCache>
                <c:ptCount val="1"/>
                <c:pt idx="0">
                  <c:v>г.Красноперекопск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Лист1!$A$2:$B$2</c:f>
              <c:strCache>
                <c:ptCount val="1"/>
                <c:pt idx="0">
                  <c:v>г.Красноперекопск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42.9</c:v>
                </c:pt>
              </c:numCache>
            </c:numRef>
          </c:val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Лист1!$A$2:$B$2</c:f>
              <c:strCache>
                <c:ptCount val="1"/>
                <c:pt idx="0">
                  <c:v>г.Красноперекопск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42.2</c:v>
                </c:pt>
              </c:numCache>
            </c:numRef>
          </c:val>
        </c:ser>
        <c:ser>
          <c:idx val="3"/>
          <c:order val="3"/>
          <c:tx>
            <c:strRef>
              <c:f>Лист1!$F$1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Лист1!$A$2:$B$2</c:f>
              <c:strCache>
                <c:ptCount val="1"/>
                <c:pt idx="0">
                  <c:v>г.Красноперекопск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9019328"/>
        <c:axId val="329025208"/>
        <c:axId val="0"/>
      </c:bar3DChart>
      <c:catAx>
        <c:axId val="329019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9025208"/>
        <c:crosses val="autoZero"/>
        <c:auto val="1"/>
        <c:lblAlgn val="ctr"/>
        <c:lblOffset val="100"/>
        <c:noMultiLvlLbl val="0"/>
      </c:catAx>
      <c:valAx>
        <c:axId val="329025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9019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4329782962517006"/>
          <c:y val="0.29109955628569528"/>
          <c:w val="4.4575304257819082E-2"/>
          <c:h val="0.43005925521246069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6511303952312878E-2"/>
          <c:y val="0"/>
          <c:w val="0.96693863269250468"/>
          <c:h val="0.71584184893382707"/>
        </c:manualLayout>
      </c:layout>
      <c:bar3D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1269696"/>
        <c:axId val="331272048"/>
        <c:axId val="0"/>
      </c:bar3DChart>
      <c:catAx>
        <c:axId val="331269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331272048"/>
        <c:crosses val="autoZero"/>
        <c:auto val="1"/>
        <c:lblAlgn val="ctr"/>
        <c:lblOffset val="100"/>
        <c:noMultiLvlLbl val="0"/>
      </c:catAx>
      <c:valAx>
        <c:axId val="33127204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312696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Лист1!$A$4:$A$5</c:f>
              <c:strCache>
                <c:ptCount val="2"/>
                <c:pt idx="0">
                  <c:v>Армянск</c:v>
                </c:pt>
                <c:pt idx="1">
                  <c:v>Красноперекопск</c:v>
                </c:pt>
              </c:strCache>
            </c:strRef>
          </c:cat>
          <c:val>
            <c:numRef>
              <c:f>Лист1!$B$4:$B$5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Лист1!$A$4:$A$5</c:f>
              <c:strCache>
                <c:ptCount val="2"/>
                <c:pt idx="0">
                  <c:v>Армянск</c:v>
                </c:pt>
                <c:pt idx="1">
                  <c:v>Красноперекопск</c:v>
                </c:pt>
              </c:strCache>
            </c:strRef>
          </c:cat>
          <c:val>
            <c:numRef>
              <c:f>Лист1!$C$4:$C$5</c:f>
              <c:numCache>
                <c:formatCode>General</c:formatCode>
                <c:ptCount val="2"/>
                <c:pt idx="0">
                  <c:v>19.8</c:v>
                </c:pt>
                <c:pt idx="1">
                  <c:v>23.2</c:v>
                </c:pt>
              </c:numCache>
            </c:numRef>
          </c:val>
        </c:ser>
        <c:ser>
          <c:idx val="2"/>
          <c:order val="2"/>
          <c:tx>
            <c:strRef>
              <c:f>Лист1!$D$3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Лист1!$A$4:$A$5</c:f>
              <c:strCache>
                <c:ptCount val="2"/>
                <c:pt idx="0">
                  <c:v>Армянск</c:v>
                </c:pt>
                <c:pt idx="1">
                  <c:v>Красноперекопск</c:v>
                </c:pt>
              </c:strCache>
            </c:strRef>
          </c:cat>
          <c:val>
            <c:numRef>
              <c:f>Лист1!$D$4:$D$5</c:f>
              <c:numCache>
                <c:formatCode>General</c:formatCode>
                <c:ptCount val="2"/>
                <c:pt idx="0">
                  <c:v>47.2</c:v>
                </c:pt>
                <c:pt idx="1">
                  <c:v>51.3</c:v>
                </c:pt>
              </c:numCache>
            </c:numRef>
          </c:val>
        </c:ser>
        <c:ser>
          <c:idx val="3"/>
          <c:order val="3"/>
          <c:tx>
            <c:strRef>
              <c:f>Лист1!$E$3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Лист1!$A$4:$A$5</c:f>
              <c:strCache>
                <c:ptCount val="2"/>
                <c:pt idx="0">
                  <c:v>Армянск</c:v>
                </c:pt>
                <c:pt idx="1">
                  <c:v>Красноперекопск</c:v>
                </c:pt>
              </c:strCache>
            </c:strRef>
          </c:cat>
          <c:val>
            <c:numRef>
              <c:f>Лист1!$E$4:$E$5</c:f>
              <c:numCache>
                <c:formatCode>General</c:formatCode>
                <c:ptCount val="2"/>
                <c:pt idx="0">
                  <c:v>32.9</c:v>
                </c:pt>
                <c:pt idx="1">
                  <c:v>24.5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7014296"/>
        <c:axId val="287011944"/>
        <c:axId val="0"/>
      </c:bar3DChart>
      <c:catAx>
        <c:axId val="287014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7011944"/>
        <c:crosses val="autoZero"/>
        <c:auto val="1"/>
        <c:lblAlgn val="ctr"/>
        <c:lblOffset val="100"/>
        <c:noMultiLvlLbl val="0"/>
      </c:catAx>
      <c:valAx>
        <c:axId val="28701194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2870142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319109304885276E-2"/>
          <c:y val="7.4548702245552642E-2"/>
          <c:w val="0.92377190754381511"/>
          <c:h val="0.643965027247411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Лист1!$B$4:$B$26</c:f>
              <c:strCache>
                <c:ptCount val="23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 район</c:v>
                </c:pt>
                <c:pt idx="10">
                  <c:v>Красноперекопский  район</c:v>
                </c:pt>
                <c:pt idx="11">
                  <c:v>Ленинский  район</c:v>
                </c:pt>
                <c:pt idx="12">
                  <c:v>Нижнегорский   район</c:v>
                </c:pt>
                <c:pt idx="13">
                  <c:v>Первомайский район</c:v>
                </c:pt>
                <c:pt idx="14">
                  <c:v>Раздольненский</c:v>
                </c:pt>
                <c:pt idx="15">
                  <c:v>Сакский район</c:v>
                </c:pt>
                <c:pt idx="16">
                  <c:v>Симферополь</c:v>
                </c:pt>
                <c:pt idx="17">
                  <c:v>Симферопольский   район</c:v>
                </c:pt>
                <c:pt idx="18">
                  <c:v>Советский район</c:v>
                </c:pt>
                <c:pt idx="19">
                  <c:v>Судак</c:v>
                </c:pt>
                <c:pt idx="20">
                  <c:v>Феодосия</c:v>
                </c:pt>
                <c:pt idx="21">
                  <c:v>Черноморский район</c:v>
                </c:pt>
                <c:pt idx="22">
                  <c:v>Ялта</c:v>
                </c:pt>
              </c:strCache>
            </c:strRef>
          </c:cat>
          <c:val>
            <c:numRef>
              <c:f>Лист1!$C$4:$C$26</c:f>
              <c:numCache>
                <c:formatCode>General</c:formatCode>
                <c:ptCount val="23"/>
                <c:pt idx="0">
                  <c:v>19.7</c:v>
                </c:pt>
                <c:pt idx="1">
                  <c:v>9.8000000000000007</c:v>
                </c:pt>
                <c:pt idx="2">
                  <c:v>35.4</c:v>
                </c:pt>
                <c:pt idx="3">
                  <c:v>20.8</c:v>
                </c:pt>
                <c:pt idx="4">
                  <c:v>5.0999999999999996</c:v>
                </c:pt>
                <c:pt idx="5">
                  <c:v>17.399999999999999</c:v>
                </c:pt>
                <c:pt idx="6">
                  <c:v>17.899999999999999</c:v>
                </c:pt>
                <c:pt idx="7">
                  <c:v>15.4</c:v>
                </c:pt>
                <c:pt idx="8">
                  <c:v>26</c:v>
                </c:pt>
                <c:pt idx="9">
                  <c:v>27</c:v>
                </c:pt>
                <c:pt idx="10">
                  <c:v>17</c:v>
                </c:pt>
                <c:pt idx="11">
                  <c:v>32.9</c:v>
                </c:pt>
                <c:pt idx="12">
                  <c:v>24.4</c:v>
                </c:pt>
                <c:pt idx="13">
                  <c:v>13.6</c:v>
                </c:pt>
                <c:pt idx="14">
                  <c:v>15.4</c:v>
                </c:pt>
                <c:pt idx="15">
                  <c:v>19.7</c:v>
                </c:pt>
                <c:pt idx="16">
                  <c:v>24.2</c:v>
                </c:pt>
                <c:pt idx="17">
                  <c:v>19.2</c:v>
                </c:pt>
                <c:pt idx="18">
                  <c:v>16.100000000000001</c:v>
                </c:pt>
                <c:pt idx="19">
                  <c:v>29.7</c:v>
                </c:pt>
                <c:pt idx="20">
                  <c:v>29.7</c:v>
                </c:pt>
                <c:pt idx="21">
                  <c:v>13.8</c:v>
                </c:pt>
                <c:pt idx="22">
                  <c:v>22</c:v>
                </c:pt>
              </c:numCache>
            </c:numRef>
          </c:val>
        </c:ser>
        <c:ser>
          <c:idx val="1"/>
          <c:order val="1"/>
          <c:tx>
            <c:strRef>
              <c:f>Лист1!$D$3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Лист1!$B$4:$B$26</c:f>
              <c:strCache>
                <c:ptCount val="23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 район</c:v>
                </c:pt>
                <c:pt idx="10">
                  <c:v>Красноперекопский  район</c:v>
                </c:pt>
                <c:pt idx="11">
                  <c:v>Ленинский  район</c:v>
                </c:pt>
                <c:pt idx="12">
                  <c:v>Нижнегорский   район</c:v>
                </c:pt>
                <c:pt idx="13">
                  <c:v>Первомайский район</c:v>
                </c:pt>
                <c:pt idx="14">
                  <c:v>Раздольненский</c:v>
                </c:pt>
                <c:pt idx="15">
                  <c:v>Сакский район</c:v>
                </c:pt>
                <c:pt idx="16">
                  <c:v>Симферополь</c:v>
                </c:pt>
                <c:pt idx="17">
                  <c:v>Симферопольский   район</c:v>
                </c:pt>
                <c:pt idx="18">
                  <c:v>Советский район</c:v>
                </c:pt>
                <c:pt idx="19">
                  <c:v>Судак</c:v>
                </c:pt>
                <c:pt idx="20">
                  <c:v>Феодосия</c:v>
                </c:pt>
                <c:pt idx="21">
                  <c:v>Черноморский район</c:v>
                </c:pt>
                <c:pt idx="22">
                  <c:v>Ялта</c:v>
                </c:pt>
              </c:strCache>
            </c:strRef>
          </c:cat>
          <c:val>
            <c:numRef>
              <c:f>Лист1!$D$4:$D$26</c:f>
              <c:numCache>
                <c:formatCode>General</c:formatCode>
                <c:ptCount val="23"/>
                <c:pt idx="0">
                  <c:v>42.3</c:v>
                </c:pt>
                <c:pt idx="1">
                  <c:v>59.3</c:v>
                </c:pt>
                <c:pt idx="2">
                  <c:v>38.299999999999997</c:v>
                </c:pt>
                <c:pt idx="3">
                  <c:v>45.1</c:v>
                </c:pt>
                <c:pt idx="4">
                  <c:v>49</c:v>
                </c:pt>
                <c:pt idx="5">
                  <c:v>47.4</c:v>
                </c:pt>
                <c:pt idx="6">
                  <c:v>49.5</c:v>
                </c:pt>
                <c:pt idx="7">
                  <c:v>45.3</c:v>
                </c:pt>
                <c:pt idx="8">
                  <c:v>43.4</c:v>
                </c:pt>
                <c:pt idx="9">
                  <c:v>43.1</c:v>
                </c:pt>
                <c:pt idx="10">
                  <c:v>49.7</c:v>
                </c:pt>
                <c:pt idx="11">
                  <c:v>40.4</c:v>
                </c:pt>
                <c:pt idx="12">
                  <c:v>42.5</c:v>
                </c:pt>
                <c:pt idx="13">
                  <c:v>45.5</c:v>
                </c:pt>
                <c:pt idx="14">
                  <c:v>45.6</c:v>
                </c:pt>
                <c:pt idx="15">
                  <c:v>44.3</c:v>
                </c:pt>
                <c:pt idx="16">
                  <c:v>41.1</c:v>
                </c:pt>
                <c:pt idx="17">
                  <c:v>44.5</c:v>
                </c:pt>
                <c:pt idx="18">
                  <c:v>46.2</c:v>
                </c:pt>
                <c:pt idx="19">
                  <c:v>35.4</c:v>
                </c:pt>
                <c:pt idx="20">
                  <c:v>41.7</c:v>
                </c:pt>
                <c:pt idx="21">
                  <c:v>52.4</c:v>
                </c:pt>
                <c:pt idx="22">
                  <c:v>43.9</c:v>
                </c:pt>
              </c:numCache>
            </c:numRef>
          </c:val>
        </c:ser>
        <c:ser>
          <c:idx val="2"/>
          <c:order val="2"/>
          <c:tx>
            <c:strRef>
              <c:f>Лист1!$E$3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Лист1!$B$4:$B$26</c:f>
              <c:strCache>
                <c:ptCount val="23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 район</c:v>
                </c:pt>
                <c:pt idx="10">
                  <c:v>Красноперекопский  район</c:v>
                </c:pt>
                <c:pt idx="11">
                  <c:v>Ленинский  район</c:v>
                </c:pt>
                <c:pt idx="12">
                  <c:v>Нижнегорский   район</c:v>
                </c:pt>
                <c:pt idx="13">
                  <c:v>Первомайский район</c:v>
                </c:pt>
                <c:pt idx="14">
                  <c:v>Раздольненский</c:v>
                </c:pt>
                <c:pt idx="15">
                  <c:v>Сакский район</c:v>
                </c:pt>
                <c:pt idx="16">
                  <c:v>Симферополь</c:v>
                </c:pt>
                <c:pt idx="17">
                  <c:v>Симферопольский   район</c:v>
                </c:pt>
                <c:pt idx="18">
                  <c:v>Советский район</c:v>
                </c:pt>
                <c:pt idx="19">
                  <c:v>Судак</c:v>
                </c:pt>
                <c:pt idx="20">
                  <c:v>Феодосия</c:v>
                </c:pt>
                <c:pt idx="21">
                  <c:v>Черноморский район</c:v>
                </c:pt>
                <c:pt idx="22">
                  <c:v>Ялта</c:v>
                </c:pt>
              </c:strCache>
            </c:strRef>
          </c:cat>
          <c:val>
            <c:numRef>
              <c:f>Лист1!$E$4:$E$26</c:f>
              <c:numCache>
                <c:formatCode>General</c:formatCode>
                <c:ptCount val="23"/>
                <c:pt idx="0">
                  <c:v>30.9</c:v>
                </c:pt>
                <c:pt idx="1">
                  <c:v>25.2</c:v>
                </c:pt>
                <c:pt idx="2">
                  <c:v>20.399999999999999</c:v>
                </c:pt>
                <c:pt idx="3">
                  <c:v>29.5</c:v>
                </c:pt>
                <c:pt idx="4">
                  <c:v>30.6</c:v>
                </c:pt>
                <c:pt idx="5">
                  <c:v>29.9</c:v>
                </c:pt>
                <c:pt idx="6">
                  <c:v>26.6</c:v>
                </c:pt>
                <c:pt idx="7">
                  <c:v>30.7</c:v>
                </c:pt>
                <c:pt idx="8">
                  <c:v>24.5</c:v>
                </c:pt>
                <c:pt idx="9">
                  <c:v>23.2</c:v>
                </c:pt>
                <c:pt idx="10">
                  <c:v>26.4</c:v>
                </c:pt>
                <c:pt idx="11">
                  <c:v>21.9</c:v>
                </c:pt>
                <c:pt idx="12">
                  <c:v>27.6</c:v>
                </c:pt>
                <c:pt idx="13">
                  <c:v>34.700000000000003</c:v>
                </c:pt>
                <c:pt idx="14">
                  <c:v>29.1</c:v>
                </c:pt>
                <c:pt idx="15">
                  <c:v>24.9</c:v>
                </c:pt>
                <c:pt idx="16">
                  <c:v>27</c:v>
                </c:pt>
                <c:pt idx="17">
                  <c:v>31.1</c:v>
                </c:pt>
                <c:pt idx="18">
                  <c:v>32.200000000000003</c:v>
                </c:pt>
                <c:pt idx="19">
                  <c:v>24.6</c:v>
                </c:pt>
                <c:pt idx="20">
                  <c:v>20.9</c:v>
                </c:pt>
                <c:pt idx="21">
                  <c:v>28.3</c:v>
                </c:pt>
                <c:pt idx="22">
                  <c:v>26.3</c:v>
                </c:pt>
              </c:numCache>
            </c:numRef>
          </c:val>
        </c:ser>
        <c:ser>
          <c:idx val="3"/>
          <c:order val="3"/>
          <c:tx>
            <c:strRef>
              <c:f>Лист1!$F$3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Лист1!$B$4:$B$26</c:f>
              <c:strCache>
                <c:ptCount val="23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 район</c:v>
                </c:pt>
                <c:pt idx="10">
                  <c:v>Красноперекопский  район</c:v>
                </c:pt>
                <c:pt idx="11">
                  <c:v>Ленинский  район</c:v>
                </c:pt>
                <c:pt idx="12">
                  <c:v>Нижнегорский   район</c:v>
                </c:pt>
                <c:pt idx="13">
                  <c:v>Первомайский район</c:v>
                </c:pt>
                <c:pt idx="14">
                  <c:v>Раздольненский</c:v>
                </c:pt>
                <c:pt idx="15">
                  <c:v>Сакский район</c:v>
                </c:pt>
                <c:pt idx="16">
                  <c:v>Симферополь</c:v>
                </c:pt>
                <c:pt idx="17">
                  <c:v>Симферопольский   район</c:v>
                </c:pt>
                <c:pt idx="18">
                  <c:v>Советский район</c:v>
                </c:pt>
                <c:pt idx="19">
                  <c:v>Судак</c:v>
                </c:pt>
                <c:pt idx="20">
                  <c:v>Феодосия</c:v>
                </c:pt>
                <c:pt idx="21">
                  <c:v>Черноморский район</c:v>
                </c:pt>
                <c:pt idx="22">
                  <c:v>Ялта</c:v>
                </c:pt>
              </c:strCache>
            </c:strRef>
          </c:cat>
          <c:val>
            <c:numRef>
              <c:f>Лист1!$F$4:$F$26</c:f>
              <c:numCache>
                <c:formatCode>General</c:formatCode>
                <c:ptCount val="23"/>
                <c:pt idx="0">
                  <c:v>7.1</c:v>
                </c:pt>
                <c:pt idx="1">
                  <c:v>5.7</c:v>
                </c:pt>
                <c:pt idx="2">
                  <c:v>5.8</c:v>
                </c:pt>
                <c:pt idx="3">
                  <c:v>4.5</c:v>
                </c:pt>
                <c:pt idx="4">
                  <c:v>15.3</c:v>
                </c:pt>
                <c:pt idx="5">
                  <c:v>5.3</c:v>
                </c:pt>
                <c:pt idx="6">
                  <c:v>6</c:v>
                </c:pt>
                <c:pt idx="7">
                  <c:v>8.6</c:v>
                </c:pt>
                <c:pt idx="8">
                  <c:v>6</c:v>
                </c:pt>
                <c:pt idx="9">
                  <c:v>6.6</c:v>
                </c:pt>
                <c:pt idx="10">
                  <c:v>6.9</c:v>
                </c:pt>
                <c:pt idx="11">
                  <c:v>4.8</c:v>
                </c:pt>
                <c:pt idx="12">
                  <c:v>5.5</c:v>
                </c:pt>
                <c:pt idx="13">
                  <c:v>6.2</c:v>
                </c:pt>
                <c:pt idx="14">
                  <c:v>9.9</c:v>
                </c:pt>
                <c:pt idx="15">
                  <c:v>11.1</c:v>
                </c:pt>
                <c:pt idx="16">
                  <c:v>7.6</c:v>
                </c:pt>
                <c:pt idx="17">
                  <c:v>5.2</c:v>
                </c:pt>
                <c:pt idx="18">
                  <c:v>5.6</c:v>
                </c:pt>
                <c:pt idx="19">
                  <c:v>10.3</c:v>
                </c:pt>
                <c:pt idx="20">
                  <c:v>7.7</c:v>
                </c:pt>
                <c:pt idx="21">
                  <c:v>5.5</c:v>
                </c:pt>
                <c:pt idx="22">
                  <c:v>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1273616"/>
        <c:axId val="331269304"/>
        <c:axId val="0"/>
      </c:bar3DChart>
      <c:catAx>
        <c:axId val="331273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331269304"/>
        <c:crosses val="autoZero"/>
        <c:auto val="1"/>
        <c:lblAlgn val="ctr"/>
        <c:lblOffset val="100"/>
        <c:noMultiLvlLbl val="0"/>
      </c:catAx>
      <c:valAx>
        <c:axId val="331269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2736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Лист1!$A$2:$B$2</c:f>
              <c:strCache>
                <c:ptCount val="1"/>
                <c:pt idx="0">
                  <c:v>г.Саки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27.9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Лист1!$A$2:$B$2</c:f>
              <c:strCache>
                <c:ptCount val="1"/>
                <c:pt idx="0">
                  <c:v>г.Саки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54.4</c:v>
                </c:pt>
              </c:numCache>
            </c:numRef>
          </c:val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Лист1!$A$2:$B$2</c:f>
              <c:strCache>
                <c:ptCount val="1"/>
                <c:pt idx="0">
                  <c:v>г.Саки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14.7</c:v>
                </c:pt>
              </c:numCache>
            </c:numRef>
          </c:val>
        </c:ser>
        <c:ser>
          <c:idx val="3"/>
          <c:order val="3"/>
          <c:tx>
            <c:strRef>
              <c:f>Лист1!$F$1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Лист1!$A$2:$B$2</c:f>
              <c:strCache>
                <c:ptCount val="1"/>
                <c:pt idx="0">
                  <c:v>г.Саки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1272440"/>
        <c:axId val="331273224"/>
        <c:axId val="0"/>
      </c:bar3DChart>
      <c:catAx>
        <c:axId val="331272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273224"/>
        <c:crosses val="autoZero"/>
        <c:auto val="1"/>
        <c:lblAlgn val="ctr"/>
        <c:lblOffset val="100"/>
        <c:noMultiLvlLbl val="0"/>
      </c:catAx>
      <c:valAx>
        <c:axId val="331273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272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4329782962517006"/>
          <c:y val="0.29109955628569528"/>
          <c:w val="4.4575304257819082E-2"/>
          <c:h val="0.43005925521246069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выборка по РФ</c:v>
                </c:pt>
              </c:strCache>
            </c:strRef>
          </c:tx>
          <c:marker>
            <c:symbol val="none"/>
          </c:marker>
          <c:cat>
            <c:strRef>
              <c:f>Лист1!$A$2:$A$26</c:f>
              <c:strCache>
                <c:ptCount val="25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район</c:v>
                </c:pt>
                <c:pt idx="10">
                  <c:v>Красноперекопск</c:v>
                </c:pt>
                <c:pt idx="11">
                  <c:v>Красноперекопский  район</c:v>
                </c:pt>
                <c:pt idx="12">
                  <c:v>Ленинский  район</c:v>
                </c:pt>
                <c:pt idx="13">
                  <c:v>Нижнегорский район</c:v>
                </c:pt>
                <c:pt idx="14">
                  <c:v>Первомайский  район</c:v>
                </c:pt>
                <c:pt idx="15">
                  <c:v>Раздольненский  район</c:v>
                </c:pt>
                <c:pt idx="16">
                  <c:v>Саки</c:v>
                </c:pt>
                <c:pt idx="17">
                  <c:v>Сакский  район</c:v>
                </c:pt>
                <c:pt idx="18">
                  <c:v>Симферополь</c:v>
                </c:pt>
                <c:pt idx="19">
                  <c:v>Симферопольский район</c:v>
                </c:pt>
                <c:pt idx="20">
                  <c:v>Советский  район</c:v>
                </c:pt>
                <c:pt idx="21">
                  <c:v>Судак</c:v>
                </c:pt>
                <c:pt idx="22">
                  <c:v>Феодосия</c:v>
                </c:pt>
                <c:pt idx="23">
                  <c:v>Черноморский  район</c:v>
                </c:pt>
                <c:pt idx="24">
                  <c:v>Ялта</c:v>
                </c:pt>
              </c:strCache>
            </c:strRef>
          </c:cat>
          <c:val>
            <c:numRef>
              <c:f>Лист1!$B$2:$B$26</c:f>
              <c:numCache>
                <c:formatCode>General</c:formatCode>
                <c:ptCount val="25"/>
                <c:pt idx="0">
                  <c:v>11.8</c:v>
                </c:pt>
                <c:pt idx="1">
                  <c:v>11.8</c:v>
                </c:pt>
                <c:pt idx="2">
                  <c:v>11.8</c:v>
                </c:pt>
                <c:pt idx="3">
                  <c:v>11.8</c:v>
                </c:pt>
                <c:pt idx="4">
                  <c:v>11.8</c:v>
                </c:pt>
                <c:pt idx="5">
                  <c:v>11.8</c:v>
                </c:pt>
                <c:pt idx="6">
                  <c:v>11.8</c:v>
                </c:pt>
                <c:pt idx="7">
                  <c:v>11.8</c:v>
                </c:pt>
                <c:pt idx="8">
                  <c:v>11.8</c:v>
                </c:pt>
                <c:pt idx="9">
                  <c:v>11.8</c:v>
                </c:pt>
                <c:pt idx="10">
                  <c:v>11.8</c:v>
                </c:pt>
                <c:pt idx="11">
                  <c:v>11.8</c:v>
                </c:pt>
                <c:pt idx="12">
                  <c:v>11.8</c:v>
                </c:pt>
                <c:pt idx="13">
                  <c:v>11.8</c:v>
                </c:pt>
                <c:pt idx="14">
                  <c:v>11.8</c:v>
                </c:pt>
                <c:pt idx="15">
                  <c:v>11.8</c:v>
                </c:pt>
                <c:pt idx="16">
                  <c:v>11.8</c:v>
                </c:pt>
                <c:pt idx="17">
                  <c:v>11.8</c:v>
                </c:pt>
                <c:pt idx="18">
                  <c:v>11.8</c:v>
                </c:pt>
                <c:pt idx="19">
                  <c:v>11.8</c:v>
                </c:pt>
                <c:pt idx="20">
                  <c:v>11.8</c:v>
                </c:pt>
                <c:pt idx="21">
                  <c:v>11.8</c:v>
                </c:pt>
                <c:pt idx="22">
                  <c:v>11.8</c:v>
                </c:pt>
                <c:pt idx="23">
                  <c:v>11.8</c:v>
                </c:pt>
                <c:pt idx="24">
                  <c:v>11.8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Регион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Лист1!$A$2:$A$26</c:f>
              <c:strCache>
                <c:ptCount val="25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район</c:v>
                </c:pt>
                <c:pt idx="10">
                  <c:v>Красноперекопск</c:v>
                </c:pt>
                <c:pt idx="11">
                  <c:v>Красноперекопский  район</c:v>
                </c:pt>
                <c:pt idx="12">
                  <c:v>Ленинский  район</c:v>
                </c:pt>
                <c:pt idx="13">
                  <c:v>Нижнегорский район</c:v>
                </c:pt>
                <c:pt idx="14">
                  <c:v>Первомайский  район</c:v>
                </c:pt>
                <c:pt idx="15">
                  <c:v>Раздольненский  район</c:v>
                </c:pt>
                <c:pt idx="16">
                  <c:v>Саки</c:v>
                </c:pt>
                <c:pt idx="17">
                  <c:v>Сакский  район</c:v>
                </c:pt>
                <c:pt idx="18">
                  <c:v>Симферополь</c:v>
                </c:pt>
                <c:pt idx="19">
                  <c:v>Симферопольский район</c:v>
                </c:pt>
                <c:pt idx="20">
                  <c:v>Советский  район</c:v>
                </c:pt>
                <c:pt idx="21">
                  <c:v>Судак</c:v>
                </c:pt>
                <c:pt idx="22">
                  <c:v>Феодосия</c:v>
                </c:pt>
                <c:pt idx="23">
                  <c:v>Черноморский  район</c:v>
                </c:pt>
                <c:pt idx="24">
                  <c:v>Ялта</c:v>
                </c:pt>
              </c:strCache>
            </c:strRef>
          </c:cat>
          <c:val>
            <c:numRef>
              <c:f>Лист1!$C$2:$C$26</c:f>
              <c:numCache>
                <c:formatCode>General</c:formatCode>
                <c:ptCount val="25"/>
                <c:pt idx="0">
                  <c:v>7.2</c:v>
                </c:pt>
                <c:pt idx="1">
                  <c:v>7.2</c:v>
                </c:pt>
                <c:pt idx="2">
                  <c:v>7.2</c:v>
                </c:pt>
                <c:pt idx="3">
                  <c:v>7.2</c:v>
                </c:pt>
                <c:pt idx="4">
                  <c:v>7.2</c:v>
                </c:pt>
                <c:pt idx="5">
                  <c:v>7.2</c:v>
                </c:pt>
                <c:pt idx="6">
                  <c:v>7.2</c:v>
                </c:pt>
                <c:pt idx="7">
                  <c:v>7.2</c:v>
                </c:pt>
                <c:pt idx="8">
                  <c:v>7.2</c:v>
                </c:pt>
                <c:pt idx="9">
                  <c:v>7.2</c:v>
                </c:pt>
                <c:pt idx="10">
                  <c:v>7.2</c:v>
                </c:pt>
                <c:pt idx="11">
                  <c:v>7.2</c:v>
                </c:pt>
                <c:pt idx="12">
                  <c:v>7.2</c:v>
                </c:pt>
                <c:pt idx="13">
                  <c:v>7.2</c:v>
                </c:pt>
                <c:pt idx="14">
                  <c:v>7.2</c:v>
                </c:pt>
                <c:pt idx="15">
                  <c:v>7.2</c:v>
                </c:pt>
                <c:pt idx="16">
                  <c:v>7.2</c:v>
                </c:pt>
                <c:pt idx="17">
                  <c:v>7.2</c:v>
                </c:pt>
                <c:pt idx="18">
                  <c:v>7.2</c:v>
                </c:pt>
                <c:pt idx="19">
                  <c:v>7.2</c:v>
                </c:pt>
                <c:pt idx="20">
                  <c:v>7.2</c:v>
                </c:pt>
                <c:pt idx="21">
                  <c:v>7.2</c:v>
                </c:pt>
                <c:pt idx="22">
                  <c:v>7.2</c:v>
                </c:pt>
                <c:pt idx="23">
                  <c:v>7.2</c:v>
                </c:pt>
                <c:pt idx="24">
                  <c:v>7.2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Лист1!$A$2:$A$26</c:f>
              <c:strCache>
                <c:ptCount val="25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район</c:v>
                </c:pt>
                <c:pt idx="10">
                  <c:v>Красноперекопск</c:v>
                </c:pt>
                <c:pt idx="11">
                  <c:v>Красноперекопский  район</c:v>
                </c:pt>
                <c:pt idx="12">
                  <c:v>Ленинский  район</c:v>
                </c:pt>
                <c:pt idx="13">
                  <c:v>Нижнегорский район</c:v>
                </c:pt>
                <c:pt idx="14">
                  <c:v>Первомайский  район</c:v>
                </c:pt>
                <c:pt idx="15">
                  <c:v>Раздольненский  район</c:v>
                </c:pt>
                <c:pt idx="16">
                  <c:v>Саки</c:v>
                </c:pt>
                <c:pt idx="17">
                  <c:v>Сакский  район</c:v>
                </c:pt>
                <c:pt idx="18">
                  <c:v>Симферополь</c:v>
                </c:pt>
                <c:pt idx="19">
                  <c:v>Симферопольский район</c:v>
                </c:pt>
                <c:pt idx="20">
                  <c:v>Советский  район</c:v>
                </c:pt>
                <c:pt idx="21">
                  <c:v>Судак</c:v>
                </c:pt>
                <c:pt idx="22">
                  <c:v>Феодосия</c:v>
                </c:pt>
                <c:pt idx="23">
                  <c:v>Черноморский  район</c:v>
                </c:pt>
                <c:pt idx="24">
                  <c:v>Ялта</c:v>
                </c:pt>
              </c:strCache>
            </c:strRef>
          </c:cat>
          <c:val>
            <c:numRef>
              <c:f>Лист1!$D$2:$D$26</c:f>
              <c:numCache>
                <c:formatCode>General</c:formatCode>
                <c:ptCount val="25"/>
                <c:pt idx="0">
                  <c:v>7.1</c:v>
                </c:pt>
                <c:pt idx="1">
                  <c:v>5.7</c:v>
                </c:pt>
                <c:pt idx="2">
                  <c:v>5.8</c:v>
                </c:pt>
                <c:pt idx="3">
                  <c:v>4.5</c:v>
                </c:pt>
                <c:pt idx="4">
                  <c:v>15.3</c:v>
                </c:pt>
                <c:pt idx="5">
                  <c:v>5.3</c:v>
                </c:pt>
                <c:pt idx="6">
                  <c:v>6</c:v>
                </c:pt>
                <c:pt idx="7">
                  <c:v>8.6</c:v>
                </c:pt>
                <c:pt idx="8">
                  <c:v>6</c:v>
                </c:pt>
                <c:pt idx="9">
                  <c:v>6.6</c:v>
                </c:pt>
                <c:pt idx="10">
                  <c:v>10.4</c:v>
                </c:pt>
                <c:pt idx="11">
                  <c:v>6.9</c:v>
                </c:pt>
                <c:pt idx="12">
                  <c:v>4.8</c:v>
                </c:pt>
                <c:pt idx="13">
                  <c:v>5.5</c:v>
                </c:pt>
                <c:pt idx="14">
                  <c:v>6.2</c:v>
                </c:pt>
                <c:pt idx="15">
                  <c:v>9.9</c:v>
                </c:pt>
                <c:pt idx="16">
                  <c:v>2.9</c:v>
                </c:pt>
                <c:pt idx="17">
                  <c:v>11.1</c:v>
                </c:pt>
                <c:pt idx="18">
                  <c:v>7.6</c:v>
                </c:pt>
                <c:pt idx="19">
                  <c:v>5.2</c:v>
                </c:pt>
                <c:pt idx="20">
                  <c:v>5.6</c:v>
                </c:pt>
                <c:pt idx="21">
                  <c:v>10.3</c:v>
                </c:pt>
                <c:pt idx="22">
                  <c:v>7.7</c:v>
                </c:pt>
                <c:pt idx="23">
                  <c:v>5.5</c:v>
                </c:pt>
                <c:pt idx="24">
                  <c:v>7.8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268912"/>
        <c:axId val="331267344"/>
      </c:lineChart>
      <c:catAx>
        <c:axId val="331268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 algn="ctr">
              <a:defRPr lang="ru-RU" sz="10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331267344"/>
        <c:crosses val="autoZero"/>
        <c:auto val="1"/>
        <c:lblAlgn val="ctr"/>
        <c:lblOffset val="100"/>
        <c:noMultiLvlLbl val="0"/>
      </c:catAx>
      <c:valAx>
        <c:axId val="331267344"/>
        <c:scaling>
          <c:orientation val="minMax"/>
          <c:max val="20"/>
          <c:min val="2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 algn="ctr">
              <a:defRPr lang="ru-RU" sz="10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331268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выборка по РФ</c:v>
                </c:pt>
              </c:strCache>
            </c:strRef>
          </c:tx>
          <c:marker>
            <c:symbol val="none"/>
          </c:marker>
          <c:cat>
            <c:strRef>
              <c:f>Лист1!$A$2:$A$26</c:f>
              <c:strCache>
                <c:ptCount val="25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район</c:v>
                </c:pt>
                <c:pt idx="10">
                  <c:v>Красноперекопск</c:v>
                </c:pt>
                <c:pt idx="11">
                  <c:v>Красноперекопский  район</c:v>
                </c:pt>
                <c:pt idx="12">
                  <c:v>Ленинский  район</c:v>
                </c:pt>
                <c:pt idx="13">
                  <c:v>Нижнегорский район</c:v>
                </c:pt>
                <c:pt idx="14">
                  <c:v>Первомайский  район</c:v>
                </c:pt>
                <c:pt idx="15">
                  <c:v>Раздольненский  район</c:v>
                </c:pt>
                <c:pt idx="16">
                  <c:v>Саки</c:v>
                </c:pt>
                <c:pt idx="17">
                  <c:v>Сакский  район</c:v>
                </c:pt>
                <c:pt idx="18">
                  <c:v>Симферополь</c:v>
                </c:pt>
                <c:pt idx="19">
                  <c:v>Симферопольский район</c:v>
                </c:pt>
                <c:pt idx="20">
                  <c:v>Советский  район</c:v>
                </c:pt>
                <c:pt idx="21">
                  <c:v>Судак</c:v>
                </c:pt>
                <c:pt idx="22">
                  <c:v>Феодосия</c:v>
                </c:pt>
                <c:pt idx="23">
                  <c:v>Черноморский  район</c:v>
                </c:pt>
                <c:pt idx="24">
                  <c:v>Ялта</c:v>
                </c:pt>
              </c:strCache>
            </c:strRef>
          </c:cat>
          <c:val>
            <c:numRef>
              <c:f>Лист1!$B$2:$B$26</c:f>
              <c:numCache>
                <c:formatCode>General</c:formatCode>
                <c:ptCount val="25"/>
                <c:pt idx="0">
                  <c:v>15.4</c:v>
                </c:pt>
                <c:pt idx="1">
                  <c:v>15.4</c:v>
                </c:pt>
                <c:pt idx="2">
                  <c:v>15.4</c:v>
                </c:pt>
                <c:pt idx="3">
                  <c:v>15.4</c:v>
                </c:pt>
                <c:pt idx="4">
                  <c:v>15.4</c:v>
                </c:pt>
                <c:pt idx="5">
                  <c:v>15.4</c:v>
                </c:pt>
                <c:pt idx="6">
                  <c:v>15.4</c:v>
                </c:pt>
                <c:pt idx="7">
                  <c:v>15.4</c:v>
                </c:pt>
                <c:pt idx="8">
                  <c:v>15.4</c:v>
                </c:pt>
                <c:pt idx="9">
                  <c:v>15.4</c:v>
                </c:pt>
                <c:pt idx="10">
                  <c:v>15.4</c:v>
                </c:pt>
                <c:pt idx="11">
                  <c:v>15.4</c:v>
                </c:pt>
                <c:pt idx="12">
                  <c:v>15.4</c:v>
                </c:pt>
                <c:pt idx="13">
                  <c:v>15.4</c:v>
                </c:pt>
                <c:pt idx="14">
                  <c:v>15.4</c:v>
                </c:pt>
                <c:pt idx="15">
                  <c:v>15.4</c:v>
                </c:pt>
                <c:pt idx="16">
                  <c:v>15.4</c:v>
                </c:pt>
                <c:pt idx="17">
                  <c:v>15.4</c:v>
                </c:pt>
                <c:pt idx="18">
                  <c:v>15.4</c:v>
                </c:pt>
                <c:pt idx="19">
                  <c:v>15.4</c:v>
                </c:pt>
                <c:pt idx="20">
                  <c:v>15.4</c:v>
                </c:pt>
                <c:pt idx="21">
                  <c:v>15.4</c:v>
                </c:pt>
                <c:pt idx="22">
                  <c:v>15.4</c:v>
                </c:pt>
                <c:pt idx="23">
                  <c:v>15.4</c:v>
                </c:pt>
                <c:pt idx="24">
                  <c:v>15.4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Регион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Лист1!$A$2:$A$26</c:f>
              <c:strCache>
                <c:ptCount val="25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район</c:v>
                </c:pt>
                <c:pt idx="10">
                  <c:v>Красноперекопск</c:v>
                </c:pt>
                <c:pt idx="11">
                  <c:v>Красноперекопский  район</c:v>
                </c:pt>
                <c:pt idx="12">
                  <c:v>Ленинский  район</c:v>
                </c:pt>
                <c:pt idx="13">
                  <c:v>Нижнегорский район</c:v>
                </c:pt>
                <c:pt idx="14">
                  <c:v>Первомайский  район</c:v>
                </c:pt>
                <c:pt idx="15">
                  <c:v>Раздольненский  район</c:v>
                </c:pt>
                <c:pt idx="16">
                  <c:v>Саки</c:v>
                </c:pt>
                <c:pt idx="17">
                  <c:v>Сакский  район</c:v>
                </c:pt>
                <c:pt idx="18">
                  <c:v>Симферополь</c:v>
                </c:pt>
                <c:pt idx="19">
                  <c:v>Симферопольский район</c:v>
                </c:pt>
                <c:pt idx="20">
                  <c:v>Советский  район</c:v>
                </c:pt>
                <c:pt idx="21">
                  <c:v>Судак</c:v>
                </c:pt>
                <c:pt idx="22">
                  <c:v>Феодосия</c:v>
                </c:pt>
                <c:pt idx="23">
                  <c:v>Черноморский  район</c:v>
                </c:pt>
                <c:pt idx="24">
                  <c:v>Ялта</c:v>
                </c:pt>
              </c:strCache>
            </c:strRef>
          </c:cat>
          <c:val>
            <c:numRef>
              <c:f>Лист1!$C$2:$C$26</c:f>
              <c:numCache>
                <c:formatCode>General</c:formatCode>
                <c:ptCount val="25"/>
                <c:pt idx="0">
                  <c:v>22</c:v>
                </c:pt>
                <c:pt idx="1">
                  <c:v>22</c:v>
                </c:pt>
                <c:pt idx="2">
                  <c:v>22</c:v>
                </c:pt>
                <c:pt idx="3">
                  <c:v>22</c:v>
                </c:pt>
                <c:pt idx="4">
                  <c:v>22</c:v>
                </c:pt>
                <c:pt idx="5">
                  <c:v>22</c:v>
                </c:pt>
                <c:pt idx="6">
                  <c:v>22</c:v>
                </c:pt>
                <c:pt idx="7">
                  <c:v>22</c:v>
                </c:pt>
                <c:pt idx="8">
                  <c:v>22</c:v>
                </c:pt>
                <c:pt idx="9">
                  <c:v>22</c:v>
                </c:pt>
                <c:pt idx="10">
                  <c:v>22</c:v>
                </c:pt>
                <c:pt idx="11">
                  <c:v>22</c:v>
                </c:pt>
                <c:pt idx="12">
                  <c:v>22</c:v>
                </c:pt>
                <c:pt idx="13">
                  <c:v>22</c:v>
                </c:pt>
                <c:pt idx="14">
                  <c:v>22</c:v>
                </c:pt>
                <c:pt idx="15">
                  <c:v>22</c:v>
                </c:pt>
                <c:pt idx="16">
                  <c:v>22</c:v>
                </c:pt>
                <c:pt idx="17">
                  <c:v>22</c:v>
                </c:pt>
                <c:pt idx="18">
                  <c:v>22</c:v>
                </c:pt>
                <c:pt idx="19">
                  <c:v>22</c:v>
                </c:pt>
                <c:pt idx="20">
                  <c:v>22</c:v>
                </c:pt>
                <c:pt idx="21">
                  <c:v>22</c:v>
                </c:pt>
                <c:pt idx="22">
                  <c:v>22</c:v>
                </c:pt>
                <c:pt idx="23">
                  <c:v>22</c:v>
                </c:pt>
                <c:pt idx="24">
                  <c:v>22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Лист1!$A$2:$A$26</c:f>
              <c:strCache>
                <c:ptCount val="25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район</c:v>
                </c:pt>
                <c:pt idx="10">
                  <c:v>Красноперекопск</c:v>
                </c:pt>
                <c:pt idx="11">
                  <c:v>Красноперекопский  район</c:v>
                </c:pt>
                <c:pt idx="12">
                  <c:v>Ленинский  район</c:v>
                </c:pt>
                <c:pt idx="13">
                  <c:v>Нижнегорский район</c:v>
                </c:pt>
                <c:pt idx="14">
                  <c:v>Первомайский  район</c:v>
                </c:pt>
                <c:pt idx="15">
                  <c:v>Раздольненский  район</c:v>
                </c:pt>
                <c:pt idx="16">
                  <c:v>Саки</c:v>
                </c:pt>
                <c:pt idx="17">
                  <c:v>Сакский  район</c:v>
                </c:pt>
                <c:pt idx="18">
                  <c:v>Симферополь</c:v>
                </c:pt>
                <c:pt idx="19">
                  <c:v>Симферопольский район</c:v>
                </c:pt>
                <c:pt idx="20">
                  <c:v>Советский  район</c:v>
                </c:pt>
                <c:pt idx="21">
                  <c:v>Судак</c:v>
                </c:pt>
                <c:pt idx="22">
                  <c:v>Феодосия</c:v>
                </c:pt>
                <c:pt idx="23">
                  <c:v>Черноморский  район</c:v>
                </c:pt>
                <c:pt idx="24">
                  <c:v>Ялта</c:v>
                </c:pt>
              </c:strCache>
            </c:strRef>
          </c:cat>
          <c:val>
            <c:numRef>
              <c:f>Лист1!$D$2:$D$26</c:f>
              <c:numCache>
                <c:formatCode>General</c:formatCode>
                <c:ptCount val="25"/>
                <c:pt idx="0">
                  <c:v>19.7</c:v>
                </c:pt>
                <c:pt idx="1">
                  <c:v>9.8000000000000007</c:v>
                </c:pt>
                <c:pt idx="2">
                  <c:v>35.4</c:v>
                </c:pt>
                <c:pt idx="3">
                  <c:v>20.8</c:v>
                </c:pt>
                <c:pt idx="4">
                  <c:v>5.0999999999999996</c:v>
                </c:pt>
                <c:pt idx="5">
                  <c:v>17.399999999999999</c:v>
                </c:pt>
                <c:pt idx="6">
                  <c:v>17.899999999999999</c:v>
                </c:pt>
                <c:pt idx="7">
                  <c:v>15.4</c:v>
                </c:pt>
                <c:pt idx="8">
                  <c:v>26</c:v>
                </c:pt>
                <c:pt idx="9">
                  <c:v>27</c:v>
                </c:pt>
                <c:pt idx="10">
                  <c:v>4.5</c:v>
                </c:pt>
                <c:pt idx="11">
                  <c:v>17</c:v>
                </c:pt>
                <c:pt idx="12">
                  <c:v>32.9</c:v>
                </c:pt>
                <c:pt idx="13">
                  <c:v>24.4</c:v>
                </c:pt>
                <c:pt idx="14">
                  <c:v>13.6</c:v>
                </c:pt>
                <c:pt idx="15">
                  <c:v>15.4</c:v>
                </c:pt>
                <c:pt idx="16">
                  <c:v>27.9</c:v>
                </c:pt>
                <c:pt idx="17">
                  <c:v>19.7</c:v>
                </c:pt>
                <c:pt idx="18">
                  <c:v>24.2</c:v>
                </c:pt>
                <c:pt idx="19">
                  <c:v>19.2</c:v>
                </c:pt>
                <c:pt idx="20">
                  <c:v>16.100000000000001</c:v>
                </c:pt>
                <c:pt idx="21">
                  <c:v>29.7</c:v>
                </c:pt>
                <c:pt idx="22">
                  <c:v>29.7</c:v>
                </c:pt>
                <c:pt idx="23">
                  <c:v>13.8</c:v>
                </c:pt>
                <c:pt idx="24">
                  <c:v>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267736"/>
        <c:axId val="331270088"/>
      </c:lineChart>
      <c:catAx>
        <c:axId val="331267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 algn="ctr">
              <a:defRPr lang="ru-RU" sz="10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331270088"/>
        <c:crosses val="autoZero"/>
        <c:auto val="1"/>
        <c:lblAlgn val="ctr"/>
        <c:lblOffset val="100"/>
        <c:noMultiLvlLbl val="0"/>
      </c:catAx>
      <c:valAx>
        <c:axId val="331270088"/>
        <c:scaling>
          <c:orientation val="minMax"/>
          <c:max val="36"/>
          <c:min val="4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 algn="ctr">
              <a:defRPr lang="ru-RU" sz="10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331267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РУ!$C$7:$D$7</c:f>
              <c:strCache>
                <c:ptCount val="1"/>
                <c:pt idx="0">
                  <c:v>Вся выборка по РФ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8.29445173020956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РУ!$E$6:$H$6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РУ!$E$7:$H$7</c:f>
              <c:numCache>
                <c:formatCode>General</c:formatCode>
                <c:ptCount val="4"/>
                <c:pt idx="0">
                  <c:v>10.6</c:v>
                </c:pt>
                <c:pt idx="1">
                  <c:v>31.7</c:v>
                </c:pt>
                <c:pt idx="2">
                  <c:v>34.5</c:v>
                </c:pt>
                <c:pt idx="3">
                  <c:v>23.2</c:v>
                </c:pt>
              </c:numCache>
            </c:numRef>
          </c:val>
        </c:ser>
        <c:ser>
          <c:idx val="1"/>
          <c:order val="1"/>
          <c:tx>
            <c:strRef>
              <c:f>РУ!$C$8:$D$8</c:f>
              <c:strCache>
                <c:ptCount val="1"/>
                <c:pt idx="0">
                  <c:v>Республика Крым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2"/>
              <c:layout>
                <c:manualLayout>
                  <c:x val="-2.4783147459727386E-3"/>
                  <c:y val="-1.2441677595314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РУ!$E$6:$H$6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РУ!$E$8:$H$8</c:f>
              <c:numCache>
                <c:formatCode>General</c:formatCode>
                <c:ptCount val="4"/>
                <c:pt idx="0">
                  <c:v>13.2</c:v>
                </c:pt>
                <c:pt idx="1">
                  <c:v>42.5</c:v>
                </c:pt>
                <c:pt idx="2">
                  <c:v>32.200000000000003</c:v>
                </c:pt>
                <c:pt idx="3">
                  <c:v>12.1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31271656"/>
        <c:axId val="331274008"/>
        <c:axId val="0"/>
      </c:bar3DChart>
      <c:catAx>
        <c:axId val="331271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200" b="1">
                    <a:latin typeface="Times New Roman" pitchFamily="18" charset="0"/>
                    <a:cs typeface="Times New Roman" pitchFamily="18" charset="0"/>
                  </a:rPr>
                  <a:t>Отметки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1274008"/>
        <c:crosses val="autoZero"/>
        <c:auto val="1"/>
        <c:lblAlgn val="ctr"/>
        <c:lblOffset val="100"/>
        <c:noMultiLvlLbl val="0"/>
      </c:catAx>
      <c:valAx>
        <c:axId val="3312740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100">
                    <a:latin typeface="Times New Roman" pitchFamily="18" charset="0"/>
                    <a:cs typeface="Times New Roman" pitchFamily="18" charset="0"/>
                  </a:rPr>
                  <a:t>Количество</a:t>
                </a:r>
                <a:r>
                  <a:rPr lang="ru-RU">
                    <a:latin typeface="Times New Roman" pitchFamily="18" charset="0"/>
                    <a:cs typeface="Times New Roman" pitchFamily="18" charset="0"/>
                  </a:rPr>
                  <a:t> участников, 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3127165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1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6511303952312878E-2"/>
          <c:y val="0"/>
          <c:w val="0.96693863269250468"/>
          <c:h val="0.71584184893382707"/>
        </c:manualLayout>
      </c:layout>
      <c:bar3D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1268128"/>
        <c:axId val="331268520"/>
        <c:axId val="0"/>
      </c:bar3DChart>
      <c:catAx>
        <c:axId val="331268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331268520"/>
        <c:crosses val="autoZero"/>
        <c:auto val="1"/>
        <c:lblAlgn val="ctr"/>
        <c:lblOffset val="100"/>
        <c:noMultiLvlLbl val="0"/>
      </c:catAx>
      <c:valAx>
        <c:axId val="3312685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312681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33180227471567"/>
          <c:y val="3.6060082000421746E-2"/>
          <c:w val="0.89866819772528439"/>
          <c:h val="0.654895218609386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Лист1!$A$4:$A$9</c:f>
              <c:strCache>
                <c:ptCount val="6"/>
                <c:pt idx="0">
                  <c:v>Кировский  район</c:v>
                </c:pt>
                <c:pt idx="1">
                  <c:v>г.Красноперекопск</c:v>
                </c:pt>
                <c:pt idx="2">
                  <c:v>Красноперекопский  район</c:v>
                </c:pt>
                <c:pt idx="3">
                  <c:v>Первомайский район</c:v>
                </c:pt>
                <c:pt idx="4">
                  <c:v>Сакский район</c:v>
                </c:pt>
                <c:pt idx="5">
                  <c:v>г.Судак</c:v>
                </c:pt>
              </c:strCache>
            </c:strRef>
          </c:cat>
          <c:val>
            <c:numRef>
              <c:f>Лист1!$B$4:$B$9</c:f>
              <c:numCache>
                <c:formatCode>General</c:formatCode>
                <c:ptCount val="6"/>
                <c:pt idx="0">
                  <c:v>26</c:v>
                </c:pt>
                <c:pt idx="1">
                  <c:v>5.6</c:v>
                </c:pt>
                <c:pt idx="2">
                  <c:v>17</c:v>
                </c:pt>
                <c:pt idx="3">
                  <c:v>13.6</c:v>
                </c:pt>
                <c:pt idx="4">
                  <c:v>19.7</c:v>
                </c:pt>
                <c:pt idx="5">
                  <c:v>29.7</c:v>
                </c:pt>
              </c:numCache>
            </c:numRef>
          </c:val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Лист1!$A$4:$A$9</c:f>
              <c:strCache>
                <c:ptCount val="6"/>
                <c:pt idx="0">
                  <c:v>Кировский  район</c:v>
                </c:pt>
                <c:pt idx="1">
                  <c:v>г.Красноперекопск</c:v>
                </c:pt>
                <c:pt idx="2">
                  <c:v>Красноперекопский  район</c:v>
                </c:pt>
                <c:pt idx="3">
                  <c:v>Первомайский район</c:v>
                </c:pt>
                <c:pt idx="4">
                  <c:v>Сакский район</c:v>
                </c:pt>
                <c:pt idx="5">
                  <c:v>г.Судак</c:v>
                </c:pt>
              </c:strCache>
            </c:strRef>
          </c:cat>
          <c:val>
            <c:numRef>
              <c:f>Лист1!$C$4:$C$9</c:f>
              <c:numCache>
                <c:formatCode>General</c:formatCode>
                <c:ptCount val="6"/>
                <c:pt idx="0">
                  <c:v>43.4</c:v>
                </c:pt>
                <c:pt idx="1">
                  <c:v>36.9</c:v>
                </c:pt>
                <c:pt idx="2">
                  <c:v>49.7</c:v>
                </c:pt>
                <c:pt idx="3">
                  <c:v>45.5</c:v>
                </c:pt>
                <c:pt idx="4">
                  <c:v>44.3</c:v>
                </c:pt>
                <c:pt idx="5">
                  <c:v>35.4</c:v>
                </c:pt>
              </c:numCache>
            </c:numRef>
          </c:val>
        </c:ser>
        <c:ser>
          <c:idx val="2"/>
          <c:order val="2"/>
          <c:tx>
            <c:strRef>
              <c:f>Лист1!$D$3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Лист1!$A$4:$A$9</c:f>
              <c:strCache>
                <c:ptCount val="6"/>
                <c:pt idx="0">
                  <c:v>Кировский  район</c:v>
                </c:pt>
                <c:pt idx="1">
                  <c:v>г.Красноперекопск</c:v>
                </c:pt>
                <c:pt idx="2">
                  <c:v>Красноперекопский  район</c:v>
                </c:pt>
                <c:pt idx="3">
                  <c:v>Первомайский район</c:v>
                </c:pt>
                <c:pt idx="4">
                  <c:v>Сакский район</c:v>
                </c:pt>
                <c:pt idx="5">
                  <c:v>г.Судак</c:v>
                </c:pt>
              </c:strCache>
            </c:strRef>
          </c:cat>
          <c:val>
            <c:numRef>
              <c:f>Лист1!$D$4:$D$9</c:f>
              <c:numCache>
                <c:formatCode>General</c:formatCode>
                <c:ptCount val="6"/>
                <c:pt idx="0">
                  <c:v>24.5</c:v>
                </c:pt>
                <c:pt idx="1">
                  <c:v>45.6</c:v>
                </c:pt>
                <c:pt idx="2">
                  <c:v>26.4</c:v>
                </c:pt>
                <c:pt idx="3">
                  <c:v>34.700000000000003</c:v>
                </c:pt>
                <c:pt idx="4">
                  <c:v>24.9</c:v>
                </c:pt>
                <c:pt idx="5">
                  <c:v>24.6</c:v>
                </c:pt>
              </c:numCache>
            </c:numRef>
          </c:val>
        </c:ser>
        <c:ser>
          <c:idx val="3"/>
          <c:order val="3"/>
          <c:tx>
            <c:strRef>
              <c:f>Лист1!$E$3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Лист1!$A$4:$A$9</c:f>
              <c:strCache>
                <c:ptCount val="6"/>
                <c:pt idx="0">
                  <c:v>Кировский  район</c:v>
                </c:pt>
                <c:pt idx="1">
                  <c:v>г.Красноперекопск</c:v>
                </c:pt>
                <c:pt idx="2">
                  <c:v>Красноперекопский  район</c:v>
                </c:pt>
                <c:pt idx="3">
                  <c:v>Первомайский район</c:v>
                </c:pt>
                <c:pt idx="4">
                  <c:v>Сакский район</c:v>
                </c:pt>
                <c:pt idx="5">
                  <c:v>г.Судак</c:v>
                </c:pt>
              </c:strCache>
            </c:strRef>
          </c:cat>
          <c:val>
            <c:numRef>
              <c:f>Лист1!$E$4:$E$9</c:f>
              <c:numCache>
                <c:formatCode>General</c:formatCode>
                <c:ptCount val="6"/>
                <c:pt idx="0">
                  <c:v>6</c:v>
                </c:pt>
                <c:pt idx="1">
                  <c:v>11.9</c:v>
                </c:pt>
                <c:pt idx="2">
                  <c:v>6.9</c:v>
                </c:pt>
                <c:pt idx="3">
                  <c:v>6.2</c:v>
                </c:pt>
                <c:pt idx="4">
                  <c:v>11.1</c:v>
                </c:pt>
                <c:pt idx="5">
                  <c:v>10.3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9022856"/>
        <c:axId val="329020896"/>
        <c:axId val="0"/>
      </c:bar3DChart>
      <c:catAx>
        <c:axId val="329022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9020896"/>
        <c:crosses val="autoZero"/>
        <c:auto val="1"/>
        <c:lblAlgn val="ctr"/>
        <c:lblOffset val="100"/>
        <c:noMultiLvlLbl val="0"/>
      </c:catAx>
      <c:valAx>
        <c:axId val="329020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9022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1018128421125527E-2"/>
          <c:y val="0.18284106216740084"/>
          <c:w val="3.4377501522545831E-2"/>
          <c:h val="0.50687093676530648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6511303952312878E-2"/>
          <c:y val="0"/>
          <c:w val="0.96693863269250468"/>
          <c:h val="0.71584184893382707"/>
        </c:manualLayout>
      </c:layout>
      <c:bar3D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9024816"/>
        <c:axId val="404657104"/>
        <c:axId val="0"/>
      </c:bar3DChart>
      <c:catAx>
        <c:axId val="329024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404657104"/>
        <c:crosses val="autoZero"/>
        <c:auto val="1"/>
        <c:lblAlgn val="ctr"/>
        <c:lblOffset val="100"/>
        <c:noMultiLvlLbl val="0"/>
      </c:catAx>
      <c:valAx>
        <c:axId val="4046571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290248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68387089356642"/>
          <c:y val="2.8252405949256341E-2"/>
          <c:w val="0.87068871838686079"/>
          <c:h val="0.760489990751154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Красногвардейский   район</c:v>
                </c:pt>
                <c:pt idx="9">
                  <c:v>Ленинский  район</c:v>
                </c:pt>
                <c:pt idx="10">
                  <c:v>Нижнегорский   район</c:v>
                </c:pt>
                <c:pt idx="11">
                  <c:v>Раздольненский</c:v>
                </c:pt>
                <c:pt idx="12">
                  <c:v>Саки</c:v>
                </c:pt>
                <c:pt idx="13">
                  <c:v>Симферополь</c:v>
                </c:pt>
                <c:pt idx="14">
                  <c:v>Симферопольский   район</c:v>
                </c:pt>
                <c:pt idx="15">
                  <c:v>Советский район</c:v>
                </c:pt>
                <c:pt idx="16">
                  <c:v>Феодосия</c:v>
                </c:pt>
                <c:pt idx="17">
                  <c:v>Черноморский район</c:v>
                </c:pt>
                <c:pt idx="18">
                  <c:v>Ялта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15.8</c:v>
                </c:pt>
                <c:pt idx="1">
                  <c:v>5.8</c:v>
                </c:pt>
                <c:pt idx="2">
                  <c:v>15</c:v>
                </c:pt>
                <c:pt idx="3">
                  <c:v>14.5</c:v>
                </c:pt>
                <c:pt idx="4">
                  <c:v>13.9</c:v>
                </c:pt>
                <c:pt idx="5">
                  <c:v>12.5</c:v>
                </c:pt>
                <c:pt idx="6">
                  <c:v>8.6999999999999993</c:v>
                </c:pt>
                <c:pt idx="7">
                  <c:v>12.2</c:v>
                </c:pt>
                <c:pt idx="8">
                  <c:v>17.7</c:v>
                </c:pt>
                <c:pt idx="9">
                  <c:v>19.399999999999999</c:v>
                </c:pt>
                <c:pt idx="10">
                  <c:v>16.7</c:v>
                </c:pt>
                <c:pt idx="11">
                  <c:v>7.9</c:v>
                </c:pt>
                <c:pt idx="12">
                  <c:v>17.399999999999999</c:v>
                </c:pt>
                <c:pt idx="13">
                  <c:v>14.5</c:v>
                </c:pt>
                <c:pt idx="14">
                  <c:v>11.5</c:v>
                </c:pt>
                <c:pt idx="15">
                  <c:v>23.2</c:v>
                </c:pt>
                <c:pt idx="16">
                  <c:v>16.100000000000001</c:v>
                </c:pt>
                <c:pt idx="17">
                  <c:v>12.4</c:v>
                </c:pt>
                <c:pt idx="18">
                  <c:v>13.4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Красногвардейский   район</c:v>
                </c:pt>
                <c:pt idx="9">
                  <c:v>Ленинский  район</c:v>
                </c:pt>
                <c:pt idx="10">
                  <c:v>Нижнегорский   район</c:v>
                </c:pt>
                <c:pt idx="11">
                  <c:v>Раздольненский</c:v>
                </c:pt>
                <c:pt idx="12">
                  <c:v>Саки</c:v>
                </c:pt>
                <c:pt idx="13">
                  <c:v>Симферополь</c:v>
                </c:pt>
                <c:pt idx="14">
                  <c:v>Симферопольский   район</c:v>
                </c:pt>
                <c:pt idx="15">
                  <c:v>Советский район</c:v>
                </c:pt>
                <c:pt idx="16">
                  <c:v>Феодосия</c:v>
                </c:pt>
                <c:pt idx="17">
                  <c:v>Черноморский район</c:v>
                </c:pt>
                <c:pt idx="18">
                  <c:v>Ялта</c:v>
                </c:pt>
              </c:strCache>
            </c:strRef>
          </c:cat>
          <c:val>
            <c:numRef>
              <c:f>Лист1!$C$2:$C$20</c:f>
              <c:numCache>
                <c:formatCode>General</c:formatCode>
                <c:ptCount val="19"/>
                <c:pt idx="0">
                  <c:v>50.7</c:v>
                </c:pt>
                <c:pt idx="1">
                  <c:v>58.3</c:v>
                </c:pt>
                <c:pt idx="2">
                  <c:v>40.9</c:v>
                </c:pt>
                <c:pt idx="3">
                  <c:v>40.1</c:v>
                </c:pt>
                <c:pt idx="4">
                  <c:v>43.8</c:v>
                </c:pt>
                <c:pt idx="5">
                  <c:v>51.7</c:v>
                </c:pt>
                <c:pt idx="6">
                  <c:v>42.8</c:v>
                </c:pt>
                <c:pt idx="7">
                  <c:v>50</c:v>
                </c:pt>
                <c:pt idx="8">
                  <c:v>44.2</c:v>
                </c:pt>
                <c:pt idx="9">
                  <c:v>44.1</c:v>
                </c:pt>
                <c:pt idx="10">
                  <c:v>43.4</c:v>
                </c:pt>
                <c:pt idx="11">
                  <c:v>43.4</c:v>
                </c:pt>
                <c:pt idx="12">
                  <c:v>44.9</c:v>
                </c:pt>
                <c:pt idx="13">
                  <c:v>39</c:v>
                </c:pt>
                <c:pt idx="14">
                  <c:v>45.8</c:v>
                </c:pt>
                <c:pt idx="15">
                  <c:v>43.5</c:v>
                </c:pt>
                <c:pt idx="16">
                  <c:v>45.5</c:v>
                </c:pt>
                <c:pt idx="17">
                  <c:v>38.6</c:v>
                </c:pt>
                <c:pt idx="18">
                  <c:v>41.3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Красногвардейский   район</c:v>
                </c:pt>
                <c:pt idx="9">
                  <c:v>Ленинский  район</c:v>
                </c:pt>
                <c:pt idx="10">
                  <c:v>Нижнегорский   район</c:v>
                </c:pt>
                <c:pt idx="11">
                  <c:v>Раздольненский</c:v>
                </c:pt>
                <c:pt idx="12">
                  <c:v>Саки</c:v>
                </c:pt>
                <c:pt idx="13">
                  <c:v>Симферополь</c:v>
                </c:pt>
                <c:pt idx="14">
                  <c:v>Симферопольский   район</c:v>
                </c:pt>
                <c:pt idx="15">
                  <c:v>Советский район</c:v>
                </c:pt>
                <c:pt idx="16">
                  <c:v>Феодосия</c:v>
                </c:pt>
                <c:pt idx="17">
                  <c:v>Черноморский район</c:v>
                </c:pt>
                <c:pt idx="18">
                  <c:v>Ялта</c:v>
                </c:pt>
              </c:strCache>
            </c:strRef>
          </c:cat>
          <c:val>
            <c:numRef>
              <c:f>Лист1!$D$2:$D$20</c:f>
              <c:numCache>
                <c:formatCode>General</c:formatCode>
                <c:ptCount val="19"/>
                <c:pt idx="0">
                  <c:v>27.7</c:v>
                </c:pt>
                <c:pt idx="1">
                  <c:v>26.7</c:v>
                </c:pt>
                <c:pt idx="2">
                  <c:v>33.4</c:v>
                </c:pt>
                <c:pt idx="3">
                  <c:v>29.8</c:v>
                </c:pt>
                <c:pt idx="4">
                  <c:v>33.299999999999997</c:v>
                </c:pt>
                <c:pt idx="5">
                  <c:v>29.2</c:v>
                </c:pt>
                <c:pt idx="6">
                  <c:v>38.4</c:v>
                </c:pt>
                <c:pt idx="7">
                  <c:v>28.8</c:v>
                </c:pt>
                <c:pt idx="8">
                  <c:v>30.2</c:v>
                </c:pt>
                <c:pt idx="9">
                  <c:v>27.1</c:v>
                </c:pt>
                <c:pt idx="10">
                  <c:v>28.1</c:v>
                </c:pt>
                <c:pt idx="11">
                  <c:v>27.6</c:v>
                </c:pt>
                <c:pt idx="12">
                  <c:v>29</c:v>
                </c:pt>
                <c:pt idx="13">
                  <c:v>32.4</c:v>
                </c:pt>
                <c:pt idx="14">
                  <c:v>32.9</c:v>
                </c:pt>
                <c:pt idx="15">
                  <c:v>26.6</c:v>
                </c:pt>
                <c:pt idx="16">
                  <c:v>26.7</c:v>
                </c:pt>
                <c:pt idx="17">
                  <c:v>37.200000000000003</c:v>
                </c:pt>
                <c:pt idx="18">
                  <c:v>31.6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Красногвардейский   район</c:v>
                </c:pt>
                <c:pt idx="9">
                  <c:v>Ленинский  район</c:v>
                </c:pt>
                <c:pt idx="10">
                  <c:v>Нижнегорский   район</c:v>
                </c:pt>
                <c:pt idx="11">
                  <c:v>Раздольненский</c:v>
                </c:pt>
                <c:pt idx="12">
                  <c:v>Саки</c:v>
                </c:pt>
                <c:pt idx="13">
                  <c:v>Симферополь</c:v>
                </c:pt>
                <c:pt idx="14">
                  <c:v>Симферопольский   район</c:v>
                </c:pt>
                <c:pt idx="15">
                  <c:v>Советский район</c:v>
                </c:pt>
                <c:pt idx="16">
                  <c:v>Феодосия</c:v>
                </c:pt>
                <c:pt idx="17">
                  <c:v>Черноморский район</c:v>
                </c:pt>
                <c:pt idx="18">
                  <c:v>Ялта</c:v>
                </c:pt>
              </c:strCache>
            </c:strRef>
          </c:cat>
          <c:val>
            <c:numRef>
              <c:f>Лист1!$E$2:$E$20</c:f>
              <c:numCache>
                <c:formatCode>General</c:formatCode>
                <c:ptCount val="19"/>
                <c:pt idx="0">
                  <c:v>5.8</c:v>
                </c:pt>
                <c:pt idx="1">
                  <c:v>9.1999999999999993</c:v>
                </c:pt>
                <c:pt idx="2">
                  <c:v>10.7</c:v>
                </c:pt>
                <c:pt idx="3">
                  <c:v>15.6</c:v>
                </c:pt>
                <c:pt idx="4">
                  <c:v>9</c:v>
                </c:pt>
                <c:pt idx="5">
                  <c:v>6.6</c:v>
                </c:pt>
                <c:pt idx="6">
                  <c:v>10.1</c:v>
                </c:pt>
                <c:pt idx="7">
                  <c:v>9</c:v>
                </c:pt>
                <c:pt idx="8">
                  <c:v>7.9</c:v>
                </c:pt>
                <c:pt idx="9">
                  <c:v>9.4</c:v>
                </c:pt>
                <c:pt idx="10">
                  <c:v>11.7</c:v>
                </c:pt>
                <c:pt idx="11">
                  <c:v>21.1</c:v>
                </c:pt>
                <c:pt idx="12">
                  <c:v>8.6999999999999993</c:v>
                </c:pt>
                <c:pt idx="13">
                  <c:v>14.1</c:v>
                </c:pt>
                <c:pt idx="14">
                  <c:v>9.8000000000000007</c:v>
                </c:pt>
                <c:pt idx="15">
                  <c:v>6.8</c:v>
                </c:pt>
                <c:pt idx="16">
                  <c:v>11.7</c:v>
                </c:pt>
                <c:pt idx="17">
                  <c:v>11.7</c:v>
                </c:pt>
                <c:pt idx="18">
                  <c:v>13.7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4658672"/>
        <c:axId val="404659064"/>
        <c:axId val="0"/>
      </c:bar3DChart>
      <c:catAx>
        <c:axId val="404658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404659064"/>
        <c:crosses val="autoZero"/>
        <c:auto val="1"/>
        <c:lblAlgn val="ctr"/>
        <c:lblOffset val="100"/>
        <c:noMultiLvlLbl val="0"/>
      </c:catAx>
      <c:valAx>
        <c:axId val="404659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4658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2764683258821974E-2"/>
          <c:y val="0.24800211156140148"/>
          <c:w val="3.933675719252118E-2"/>
          <c:h val="0.52040085220275811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выборка по РФ</c:v>
                </c:pt>
              </c:strCache>
            </c:strRef>
          </c:tx>
          <c:marker>
            <c:symbol val="none"/>
          </c:marker>
          <c:cat>
            <c:strRef>
              <c:f>Лист1!$A$2:$A$26</c:f>
              <c:strCache>
                <c:ptCount val="25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район</c:v>
                </c:pt>
                <c:pt idx="10">
                  <c:v>Красноперекопск</c:v>
                </c:pt>
                <c:pt idx="11">
                  <c:v>Красноперекопский  район</c:v>
                </c:pt>
                <c:pt idx="12">
                  <c:v>Ленинский  район</c:v>
                </c:pt>
                <c:pt idx="13">
                  <c:v>Нижнегорский район</c:v>
                </c:pt>
                <c:pt idx="14">
                  <c:v>Первомайский  район</c:v>
                </c:pt>
                <c:pt idx="15">
                  <c:v>Раздольненский  район</c:v>
                </c:pt>
                <c:pt idx="16">
                  <c:v>Саки</c:v>
                </c:pt>
                <c:pt idx="17">
                  <c:v>Сакский  район</c:v>
                </c:pt>
                <c:pt idx="18">
                  <c:v>Симферополь</c:v>
                </c:pt>
                <c:pt idx="19">
                  <c:v>Симферопольский район</c:v>
                </c:pt>
                <c:pt idx="20">
                  <c:v>Советский  район</c:v>
                </c:pt>
                <c:pt idx="21">
                  <c:v>Судак</c:v>
                </c:pt>
                <c:pt idx="22">
                  <c:v>Феодосия</c:v>
                </c:pt>
                <c:pt idx="23">
                  <c:v>Черноморский  район</c:v>
                </c:pt>
                <c:pt idx="24">
                  <c:v>Ялта</c:v>
                </c:pt>
              </c:strCache>
            </c:strRef>
          </c:cat>
          <c:val>
            <c:numRef>
              <c:f>Лист1!$B$2:$B$26</c:f>
              <c:numCache>
                <c:formatCode>General</c:formatCode>
                <c:ptCount val="25"/>
                <c:pt idx="0">
                  <c:v>23.2</c:v>
                </c:pt>
                <c:pt idx="1">
                  <c:v>23.2</c:v>
                </c:pt>
                <c:pt idx="2">
                  <c:v>23.2</c:v>
                </c:pt>
                <c:pt idx="3">
                  <c:v>23.2</c:v>
                </c:pt>
                <c:pt idx="4">
                  <c:v>23.2</c:v>
                </c:pt>
                <c:pt idx="5">
                  <c:v>23.2</c:v>
                </c:pt>
                <c:pt idx="6">
                  <c:v>23.2</c:v>
                </c:pt>
                <c:pt idx="7">
                  <c:v>23.2</c:v>
                </c:pt>
                <c:pt idx="8">
                  <c:v>23.2</c:v>
                </c:pt>
                <c:pt idx="9">
                  <c:v>23.2</c:v>
                </c:pt>
                <c:pt idx="10">
                  <c:v>23.2</c:v>
                </c:pt>
                <c:pt idx="11">
                  <c:v>23.2</c:v>
                </c:pt>
                <c:pt idx="12">
                  <c:v>23.2</c:v>
                </c:pt>
                <c:pt idx="13">
                  <c:v>23.2</c:v>
                </c:pt>
                <c:pt idx="14">
                  <c:v>23.2</c:v>
                </c:pt>
                <c:pt idx="15">
                  <c:v>23.2</c:v>
                </c:pt>
                <c:pt idx="16">
                  <c:v>23.2</c:v>
                </c:pt>
                <c:pt idx="17">
                  <c:v>23.2</c:v>
                </c:pt>
                <c:pt idx="18">
                  <c:v>23.2</c:v>
                </c:pt>
                <c:pt idx="19">
                  <c:v>23.2</c:v>
                </c:pt>
                <c:pt idx="20">
                  <c:v>23.2</c:v>
                </c:pt>
                <c:pt idx="21">
                  <c:v>23.2</c:v>
                </c:pt>
                <c:pt idx="22">
                  <c:v>23.2</c:v>
                </c:pt>
                <c:pt idx="23">
                  <c:v>23.2</c:v>
                </c:pt>
                <c:pt idx="24">
                  <c:v>23.2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Регион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Лист1!$A$2:$A$26</c:f>
              <c:strCache>
                <c:ptCount val="25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район</c:v>
                </c:pt>
                <c:pt idx="10">
                  <c:v>Красноперекопск</c:v>
                </c:pt>
                <c:pt idx="11">
                  <c:v>Красноперекопский  район</c:v>
                </c:pt>
                <c:pt idx="12">
                  <c:v>Ленинский  район</c:v>
                </c:pt>
                <c:pt idx="13">
                  <c:v>Нижнегорский район</c:v>
                </c:pt>
                <c:pt idx="14">
                  <c:v>Первомайский  район</c:v>
                </c:pt>
                <c:pt idx="15">
                  <c:v>Раздольненский  район</c:v>
                </c:pt>
                <c:pt idx="16">
                  <c:v>Саки</c:v>
                </c:pt>
                <c:pt idx="17">
                  <c:v>Сакский  район</c:v>
                </c:pt>
                <c:pt idx="18">
                  <c:v>Симферополь</c:v>
                </c:pt>
                <c:pt idx="19">
                  <c:v>Симферопольский район</c:v>
                </c:pt>
                <c:pt idx="20">
                  <c:v>Советский  район</c:v>
                </c:pt>
                <c:pt idx="21">
                  <c:v>Судак</c:v>
                </c:pt>
                <c:pt idx="22">
                  <c:v>Феодосия</c:v>
                </c:pt>
                <c:pt idx="23">
                  <c:v>Черноморский  район</c:v>
                </c:pt>
                <c:pt idx="24">
                  <c:v>Ялта</c:v>
                </c:pt>
              </c:strCache>
            </c:strRef>
          </c:cat>
          <c:val>
            <c:numRef>
              <c:f>Лист1!$C$2:$C$26</c:f>
              <c:numCache>
                <c:formatCode>General</c:formatCode>
                <c:ptCount val="25"/>
                <c:pt idx="0">
                  <c:v>12.1</c:v>
                </c:pt>
                <c:pt idx="1">
                  <c:v>12.1</c:v>
                </c:pt>
                <c:pt idx="2">
                  <c:v>12.1</c:v>
                </c:pt>
                <c:pt idx="3">
                  <c:v>12.1</c:v>
                </c:pt>
                <c:pt idx="4">
                  <c:v>12.1</c:v>
                </c:pt>
                <c:pt idx="5">
                  <c:v>12.1</c:v>
                </c:pt>
                <c:pt idx="6">
                  <c:v>12.1</c:v>
                </c:pt>
                <c:pt idx="7">
                  <c:v>12.1</c:v>
                </c:pt>
                <c:pt idx="8">
                  <c:v>12.1</c:v>
                </c:pt>
                <c:pt idx="9">
                  <c:v>12.1</c:v>
                </c:pt>
                <c:pt idx="10">
                  <c:v>12.1</c:v>
                </c:pt>
                <c:pt idx="11">
                  <c:v>12.1</c:v>
                </c:pt>
                <c:pt idx="12">
                  <c:v>12.1</c:v>
                </c:pt>
                <c:pt idx="13">
                  <c:v>12.1</c:v>
                </c:pt>
                <c:pt idx="14">
                  <c:v>12.1</c:v>
                </c:pt>
                <c:pt idx="15">
                  <c:v>12.1</c:v>
                </c:pt>
                <c:pt idx="16">
                  <c:v>12.1</c:v>
                </c:pt>
                <c:pt idx="17">
                  <c:v>12.1</c:v>
                </c:pt>
                <c:pt idx="18">
                  <c:v>12.1</c:v>
                </c:pt>
                <c:pt idx="19">
                  <c:v>12.1</c:v>
                </c:pt>
                <c:pt idx="20">
                  <c:v>12.1</c:v>
                </c:pt>
                <c:pt idx="21">
                  <c:v>12.1</c:v>
                </c:pt>
                <c:pt idx="22">
                  <c:v>12.1</c:v>
                </c:pt>
                <c:pt idx="23">
                  <c:v>12.1</c:v>
                </c:pt>
                <c:pt idx="24">
                  <c:v>12.1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Лист1!$A$2:$A$26</c:f>
              <c:strCache>
                <c:ptCount val="25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район</c:v>
                </c:pt>
                <c:pt idx="10">
                  <c:v>Красноперекопск</c:v>
                </c:pt>
                <c:pt idx="11">
                  <c:v>Красноперекопский  район</c:v>
                </c:pt>
                <c:pt idx="12">
                  <c:v>Ленинский  район</c:v>
                </c:pt>
                <c:pt idx="13">
                  <c:v>Нижнегорский район</c:v>
                </c:pt>
                <c:pt idx="14">
                  <c:v>Первомайский  район</c:v>
                </c:pt>
                <c:pt idx="15">
                  <c:v>Раздольненский  район</c:v>
                </c:pt>
                <c:pt idx="16">
                  <c:v>Саки</c:v>
                </c:pt>
                <c:pt idx="17">
                  <c:v>Сакский  район</c:v>
                </c:pt>
                <c:pt idx="18">
                  <c:v>Симферополь</c:v>
                </c:pt>
                <c:pt idx="19">
                  <c:v>Симферопольский район</c:v>
                </c:pt>
                <c:pt idx="20">
                  <c:v>Советский  район</c:v>
                </c:pt>
                <c:pt idx="21">
                  <c:v>Судак</c:v>
                </c:pt>
                <c:pt idx="22">
                  <c:v>Феодосия</c:v>
                </c:pt>
                <c:pt idx="23">
                  <c:v>Черноморский  район</c:v>
                </c:pt>
                <c:pt idx="24">
                  <c:v>Ялта</c:v>
                </c:pt>
              </c:strCache>
            </c:strRef>
          </c:cat>
          <c:val>
            <c:numRef>
              <c:f>Лист1!$D$2:$D$26</c:f>
              <c:numCache>
                <c:formatCode>General</c:formatCode>
                <c:ptCount val="25"/>
                <c:pt idx="0">
                  <c:v>5.8</c:v>
                </c:pt>
                <c:pt idx="1">
                  <c:v>9.1999999999999993</c:v>
                </c:pt>
                <c:pt idx="2">
                  <c:v>10.7</c:v>
                </c:pt>
                <c:pt idx="3">
                  <c:v>15.6</c:v>
                </c:pt>
                <c:pt idx="4">
                  <c:v>9</c:v>
                </c:pt>
                <c:pt idx="5">
                  <c:v>6.6</c:v>
                </c:pt>
                <c:pt idx="6">
                  <c:v>10.1</c:v>
                </c:pt>
                <c:pt idx="7">
                  <c:v>9</c:v>
                </c:pt>
                <c:pt idx="8">
                  <c:v>14.3</c:v>
                </c:pt>
                <c:pt idx="9">
                  <c:v>7.9</c:v>
                </c:pt>
                <c:pt idx="10">
                  <c:v>11.9</c:v>
                </c:pt>
                <c:pt idx="11">
                  <c:v>18.100000000000001</c:v>
                </c:pt>
                <c:pt idx="12">
                  <c:v>9.4</c:v>
                </c:pt>
                <c:pt idx="13">
                  <c:v>11.7</c:v>
                </c:pt>
                <c:pt idx="14">
                  <c:v>16.100000000000001</c:v>
                </c:pt>
                <c:pt idx="15">
                  <c:v>21.1</c:v>
                </c:pt>
                <c:pt idx="16">
                  <c:v>8.6999999999999993</c:v>
                </c:pt>
                <c:pt idx="17">
                  <c:v>19.7</c:v>
                </c:pt>
                <c:pt idx="18">
                  <c:v>14.1</c:v>
                </c:pt>
                <c:pt idx="19">
                  <c:v>9.8000000000000007</c:v>
                </c:pt>
                <c:pt idx="20">
                  <c:v>6.8</c:v>
                </c:pt>
                <c:pt idx="21">
                  <c:v>16.7</c:v>
                </c:pt>
                <c:pt idx="22">
                  <c:v>11.7</c:v>
                </c:pt>
                <c:pt idx="23">
                  <c:v>11.7</c:v>
                </c:pt>
                <c:pt idx="24">
                  <c:v>13.7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4653184"/>
        <c:axId val="404654752"/>
      </c:lineChart>
      <c:catAx>
        <c:axId val="404653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 algn="ctr">
              <a:defRPr lang="ru-RU" sz="10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404654752"/>
        <c:crosses val="autoZero"/>
        <c:auto val="1"/>
        <c:lblAlgn val="ctr"/>
        <c:lblOffset val="100"/>
        <c:noMultiLvlLbl val="0"/>
      </c:catAx>
      <c:valAx>
        <c:axId val="404654752"/>
        <c:scaling>
          <c:orientation val="minMax"/>
          <c:max val="24"/>
          <c:min val="2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 algn="ctr">
              <a:defRPr lang="ru-RU" sz="10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404653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1470427289129003E-2"/>
          <c:y val="0.19032316818577502"/>
          <c:w val="0.93730944898666568"/>
          <c:h val="0.58911749694052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Лист1!$D$4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Лист1!$A$5:$C$27</c:f>
              <c:strCache>
                <c:ptCount val="23"/>
                <c:pt idx="0">
                  <c:v>Алушта</c:v>
                </c:pt>
                <c:pt idx="1">
                  <c:v>Бахчисарайский   район</c:v>
                </c:pt>
                <c:pt idx="2">
                  <c:v>Белогорский   район</c:v>
                </c:pt>
                <c:pt idx="3">
                  <c:v>Джанкой </c:v>
                </c:pt>
                <c:pt idx="4">
                  <c:v>Джанкойский район</c:v>
                </c:pt>
                <c:pt idx="5">
                  <c:v>Евпатория</c:v>
                </c:pt>
                <c:pt idx="6">
                  <c:v>Керчь</c:v>
                </c:pt>
                <c:pt idx="7">
                  <c:v>Кировский</c:v>
                </c:pt>
                <c:pt idx="8">
                  <c:v>Красногвардейский район</c:v>
                </c:pt>
                <c:pt idx="9">
                  <c:v>Красноперекопский район</c:v>
                </c:pt>
                <c:pt idx="10">
                  <c:v>Ленинский район</c:v>
                </c:pt>
                <c:pt idx="11">
                  <c:v>Нижнегорский район</c:v>
                </c:pt>
                <c:pt idx="12">
                  <c:v>Первомайский район</c:v>
                </c:pt>
                <c:pt idx="13">
                  <c:v>Раздольненский  район</c:v>
                </c:pt>
                <c:pt idx="14">
                  <c:v>Саки</c:v>
                </c:pt>
                <c:pt idx="15">
                  <c:v>Сакский район</c:v>
                </c:pt>
                <c:pt idx="16">
                  <c:v>Симферополь</c:v>
                </c:pt>
                <c:pt idx="17">
                  <c:v>Симферопольский район</c:v>
                </c:pt>
                <c:pt idx="18">
                  <c:v>Советский район</c:v>
                </c:pt>
                <c:pt idx="19">
                  <c:v>Судак</c:v>
                </c:pt>
                <c:pt idx="20">
                  <c:v>Феодосия</c:v>
                </c:pt>
                <c:pt idx="21">
                  <c:v>Черноморский район</c:v>
                </c:pt>
                <c:pt idx="22">
                  <c:v>Ялта</c:v>
                </c:pt>
              </c:strCache>
            </c:strRef>
          </c:cat>
          <c:val>
            <c:numRef>
              <c:f>Лист1!$D$5:$D$27</c:f>
              <c:numCache>
                <c:formatCode>General</c:formatCode>
                <c:ptCount val="23"/>
                <c:pt idx="0">
                  <c:v>2.7</c:v>
                </c:pt>
                <c:pt idx="1">
                  <c:v>5.0999999999999996</c:v>
                </c:pt>
                <c:pt idx="2">
                  <c:v>6</c:v>
                </c:pt>
                <c:pt idx="3">
                  <c:v>0.22</c:v>
                </c:pt>
                <c:pt idx="4">
                  <c:v>4.2</c:v>
                </c:pt>
                <c:pt idx="5">
                  <c:v>3.6</c:v>
                </c:pt>
                <c:pt idx="6">
                  <c:v>6.6</c:v>
                </c:pt>
                <c:pt idx="7">
                  <c:v>3.9</c:v>
                </c:pt>
                <c:pt idx="8">
                  <c:v>4.7</c:v>
                </c:pt>
                <c:pt idx="9">
                  <c:v>4</c:v>
                </c:pt>
                <c:pt idx="10">
                  <c:v>8</c:v>
                </c:pt>
                <c:pt idx="11">
                  <c:v>5.0999999999999996</c:v>
                </c:pt>
                <c:pt idx="12">
                  <c:v>5.0999999999999996</c:v>
                </c:pt>
                <c:pt idx="13">
                  <c:v>5.2</c:v>
                </c:pt>
                <c:pt idx="14">
                  <c:v>11.7</c:v>
                </c:pt>
                <c:pt idx="15">
                  <c:v>2.6</c:v>
                </c:pt>
                <c:pt idx="16">
                  <c:v>4.3</c:v>
                </c:pt>
                <c:pt idx="17">
                  <c:v>4.3</c:v>
                </c:pt>
                <c:pt idx="18">
                  <c:v>5.3</c:v>
                </c:pt>
                <c:pt idx="19">
                  <c:v>3</c:v>
                </c:pt>
                <c:pt idx="20">
                  <c:v>3.9</c:v>
                </c:pt>
                <c:pt idx="21">
                  <c:v>3.5</c:v>
                </c:pt>
                <c:pt idx="2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Лист1!$E$4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ln w="3175"/>
            </c:spPr>
            <c:txPr>
              <a:bodyPr rot="42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Лист1!$A$5:$C$27</c:f>
              <c:strCache>
                <c:ptCount val="23"/>
                <c:pt idx="0">
                  <c:v>Алушта</c:v>
                </c:pt>
                <c:pt idx="1">
                  <c:v>Бахчисарайский   район</c:v>
                </c:pt>
                <c:pt idx="2">
                  <c:v>Белогорский   район</c:v>
                </c:pt>
                <c:pt idx="3">
                  <c:v>Джанкой </c:v>
                </c:pt>
                <c:pt idx="4">
                  <c:v>Джанкойский район</c:v>
                </c:pt>
                <c:pt idx="5">
                  <c:v>Евпатория</c:v>
                </c:pt>
                <c:pt idx="6">
                  <c:v>Керчь</c:v>
                </c:pt>
                <c:pt idx="7">
                  <c:v>Кировский</c:v>
                </c:pt>
                <c:pt idx="8">
                  <c:v>Красногвардейский район</c:v>
                </c:pt>
                <c:pt idx="9">
                  <c:v>Красноперекопский район</c:v>
                </c:pt>
                <c:pt idx="10">
                  <c:v>Ленинский район</c:v>
                </c:pt>
                <c:pt idx="11">
                  <c:v>Нижнегорский район</c:v>
                </c:pt>
                <c:pt idx="12">
                  <c:v>Первомайский район</c:v>
                </c:pt>
                <c:pt idx="13">
                  <c:v>Раздольненский  район</c:v>
                </c:pt>
                <c:pt idx="14">
                  <c:v>Саки</c:v>
                </c:pt>
                <c:pt idx="15">
                  <c:v>Сакский район</c:v>
                </c:pt>
                <c:pt idx="16">
                  <c:v>Симферополь</c:v>
                </c:pt>
                <c:pt idx="17">
                  <c:v>Симферопольский район</c:v>
                </c:pt>
                <c:pt idx="18">
                  <c:v>Советский район</c:v>
                </c:pt>
                <c:pt idx="19">
                  <c:v>Судак</c:v>
                </c:pt>
                <c:pt idx="20">
                  <c:v>Феодосия</c:v>
                </c:pt>
                <c:pt idx="21">
                  <c:v>Черноморский район</c:v>
                </c:pt>
                <c:pt idx="22">
                  <c:v>Ялта</c:v>
                </c:pt>
              </c:strCache>
            </c:strRef>
          </c:cat>
          <c:val>
            <c:numRef>
              <c:f>Лист1!$E$5:$E$27</c:f>
              <c:numCache>
                <c:formatCode>General</c:formatCode>
                <c:ptCount val="23"/>
                <c:pt idx="0">
                  <c:v>24.1</c:v>
                </c:pt>
                <c:pt idx="1">
                  <c:v>22.6</c:v>
                </c:pt>
                <c:pt idx="2">
                  <c:v>25.5</c:v>
                </c:pt>
                <c:pt idx="3">
                  <c:v>26.3</c:v>
                </c:pt>
                <c:pt idx="4">
                  <c:v>28.9</c:v>
                </c:pt>
                <c:pt idx="5">
                  <c:v>28.5</c:v>
                </c:pt>
                <c:pt idx="6">
                  <c:v>24.9</c:v>
                </c:pt>
                <c:pt idx="7">
                  <c:v>26.5</c:v>
                </c:pt>
                <c:pt idx="8">
                  <c:v>28.2</c:v>
                </c:pt>
                <c:pt idx="9">
                  <c:v>26.1</c:v>
                </c:pt>
                <c:pt idx="10">
                  <c:v>32.6</c:v>
                </c:pt>
                <c:pt idx="11">
                  <c:v>31.2</c:v>
                </c:pt>
                <c:pt idx="12">
                  <c:v>27.6</c:v>
                </c:pt>
                <c:pt idx="13">
                  <c:v>28.2</c:v>
                </c:pt>
                <c:pt idx="14">
                  <c:v>34.799999999999997</c:v>
                </c:pt>
                <c:pt idx="15">
                  <c:v>25.6</c:v>
                </c:pt>
                <c:pt idx="16">
                  <c:v>24.2</c:v>
                </c:pt>
                <c:pt idx="17">
                  <c:v>29.4</c:v>
                </c:pt>
                <c:pt idx="18">
                  <c:v>35</c:v>
                </c:pt>
                <c:pt idx="19">
                  <c:v>26.1</c:v>
                </c:pt>
                <c:pt idx="20">
                  <c:v>22.6</c:v>
                </c:pt>
                <c:pt idx="21">
                  <c:v>26.8</c:v>
                </c:pt>
                <c:pt idx="22" formatCode="d\-mmm">
                  <c:v>25.4</c:v>
                </c:pt>
              </c:numCache>
            </c:numRef>
          </c:val>
        </c:ser>
        <c:ser>
          <c:idx val="2"/>
          <c:order val="2"/>
          <c:tx>
            <c:strRef>
              <c:f>Лист1!$F$4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Лист1!$A$5:$C$27</c:f>
              <c:strCache>
                <c:ptCount val="23"/>
                <c:pt idx="0">
                  <c:v>Алушта</c:v>
                </c:pt>
                <c:pt idx="1">
                  <c:v>Бахчисарайский   район</c:v>
                </c:pt>
                <c:pt idx="2">
                  <c:v>Белогорский   район</c:v>
                </c:pt>
                <c:pt idx="3">
                  <c:v>Джанкой </c:v>
                </c:pt>
                <c:pt idx="4">
                  <c:v>Джанкойский район</c:v>
                </c:pt>
                <c:pt idx="5">
                  <c:v>Евпатория</c:v>
                </c:pt>
                <c:pt idx="6">
                  <c:v>Керчь</c:v>
                </c:pt>
                <c:pt idx="7">
                  <c:v>Кировский</c:v>
                </c:pt>
                <c:pt idx="8">
                  <c:v>Красногвардейский район</c:v>
                </c:pt>
                <c:pt idx="9">
                  <c:v>Красноперекопский район</c:v>
                </c:pt>
                <c:pt idx="10">
                  <c:v>Ленинский район</c:v>
                </c:pt>
                <c:pt idx="11">
                  <c:v>Нижнегорский район</c:v>
                </c:pt>
                <c:pt idx="12">
                  <c:v>Первомайский район</c:v>
                </c:pt>
                <c:pt idx="13">
                  <c:v>Раздольненский  район</c:v>
                </c:pt>
                <c:pt idx="14">
                  <c:v>Саки</c:v>
                </c:pt>
                <c:pt idx="15">
                  <c:v>Сакский район</c:v>
                </c:pt>
                <c:pt idx="16">
                  <c:v>Симферополь</c:v>
                </c:pt>
                <c:pt idx="17">
                  <c:v>Симферопольский район</c:v>
                </c:pt>
                <c:pt idx="18">
                  <c:v>Советский район</c:v>
                </c:pt>
                <c:pt idx="19">
                  <c:v>Судак</c:v>
                </c:pt>
                <c:pt idx="20">
                  <c:v>Феодосия</c:v>
                </c:pt>
                <c:pt idx="21">
                  <c:v>Черноморский район</c:v>
                </c:pt>
                <c:pt idx="22">
                  <c:v>Ялта</c:v>
                </c:pt>
              </c:strCache>
            </c:strRef>
          </c:cat>
          <c:val>
            <c:numRef>
              <c:f>Лист1!$F$5:$F$27</c:f>
              <c:numCache>
                <c:formatCode>General</c:formatCode>
                <c:ptCount val="23"/>
                <c:pt idx="0">
                  <c:v>50</c:v>
                </c:pt>
                <c:pt idx="1">
                  <c:v>45.7</c:v>
                </c:pt>
                <c:pt idx="2">
                  <c:v>44.7</c:v>
                </c:pt>
                <c:pt idx="3">
                  <c:v>48.1</c:v>
                </c:pt>
                <c:pt idx="4">
                  <c:v>44</c:v>
                </c:pt>
                <c:pt idx="5">
                  <c:v>49.7</c:v>
                </c:pt>
                <c:pt idx="6">
                  <c:v>44.9</c:v>
                </c:pt>
                <c:pt idx="7">
                  <c:v>46.9</c:v>
                </c:pt>
                <c:pt idx="8">
                  <c:v>44.6</c:v>
                </c:pt>
                <c:pt idx="9">
                  <c:v>44.7</c:v>
                </c:pt>
                <c:pt idx="10">
                  <c:v>36.200000000000003</c:v>
                </c:pt>
                <c:pt idx="11">
                  <c:v>41.7</c:v>
                </c:pt>
                <c:pt idx="12">
                  <c:v>48.2</c:v>
                </c:pt>
                <c:pt idx="13">
                  <c:v>48.9</c:v>
                </c:pt>
                <c:pt idx="14">
                  <c:v>39.200000000000003</c:v>
                </c:pt>
                <c:pt idx="15">
                  <c:v>43.5</c:v>
                </c:pt>
                <c:pt idx="16">
                  <c:v>46</c:v>
                </c:pt>
                <c:pt idx="17">
                  <c:v>45.6</c:v>
                </c:pt>
                <c:pt idx="18">
                  <c:v>44.5</c:v>
                </c:pt>
                <c:pt idx="19">
                  <c:v>45.4</c:v>
                </c:pt>
                <c:pt idx="20">
                  <c:v>48.4</c:v>
                </c:pt>
                <c:pt idx="21">
                  <c:v>44.2</c:v>
                </c:pt>
                <c:pt idx="22">
                  <c:v>46.1</c:v>
                </c:pt>
              </c:numCache>
            </c:numRef>
          </c:val>
        </c:ser>
        <c:ser>
          <c:idx val="3"/>
          <c:order val="3"/>
          <c:tx>
            <c:strRef>
              <c:f>Лист1!$G$4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spPr>
              <a:ln w="3175"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Лист1!$A$5:$C$27</c:f>
              <c:strCache>
                <c:ptCount val="23"/>
                <c:pt idx="0">
                  <c:v>Алушта</c:v>
                </c:pt>
                <c:pt idx="1">
                  <c:v>Бахчисарайский   район</c:v>
                </c:pt>
                <c:pt idx="2">
                  <c:v>Белогорский   район</c:v>
                </c:pt>
                <c:pt idx="3">
                  <c:v>Джанкой </c:v>
                </c:pt>
                <c:pt idx="4">
                  <c:v>Джанкойский район</c:v>
                </c:pt>
                <c:pt idx="5">
                  <c:v>Евпатория</c:v>
                </c:pt>
                <c:pt idx="6">
                  <c:v>Керчь</c:v>
                </c:pt>
                <c:pt idx="7">
                  <c:v>Кировский</c:v>
                </c:pt>
                <c:pt idx="8">
                  <c:v>Красногвардейский район</c:v>
                </c:pt>
                <c:pt idx="9">
                  <c:v>Красноперекопский район</c:v>
                </c:pt>
                <c:pt idx="10">
                  <c:v>Ленинский район</c:v>
                </c:pt>
                <c:pt idx="11">
                  <c:v>Нижнегорский район</c:v>
                </c:pt>
                <c:pt idx="12">
                  <c:v>Первомайский район</c:v>
                </c:pt>
                <c:pt idx="13">
                  <c:v>Раздольненский  район</c:v>
                </c:pt>
                <c:pt idx="14">
                  <c:v>Саки</c:v>
                </c:pt>
                <c:pt idx="15">
                  <c:v>Сакский район</c:v>
                </c:pt>
                <c:pt idx="16">
                  <c:v>Симферополь</c:v>
                </c:pt>
                <c:pt idx="17">
                  <c:v>Симферопольский район</c:v>
                </c:pt>
                <c:pt idx="18">
                  <c:v>Советский район</c:v>
                </c:pt>
                <c:pt idx="19">
                  <c:v>Судак</c:v>
                </c:pt>
                <c:pt idx="20">
                  <c:v>Феодосия</c:v>
                </c:pt>
                <c:pt idx="21">
                  <c:v>Черноморский район</c:v>
                </c:pt>
                <c:pt idx="22">
                  <c:v>Ялта</c:v>
                </c:pt>
              </c:strCache>
            </c:strRef>
          </c:cat>
          <c:val>
            <c:numRef>
              <c:f>Лист1!$G$5:$G$27</c:f>
              <c:numCache>
                <c:formatCode>General</c:formatCode>
                <c:ptCount val="23"/>
                <c:pt idx="0">
                  <c:v>23.2</c:v>
                </c:pt>
                <c:pt idx="1">
                  <c:v>26.7</c:v>
                </c:pt>
                <c:pt idx="2">
                  <c:v>23.7</c:v>
                </c:pt>
                <c:pt idx="3">
                  <c:v>25.4</c:v>
                </c:pt>
                <c:pt idx="4">
                  <c:v>22.8</c:v>
                </c:pt>
                <c:pt idx="5">
                  <c:v>18.2</c:v>
                </c:pt>
                <c:pt idx="6">
                  <c:v>23.5</c:v>
                </c:pt>
                <c:pt idx="7">
                  <c:v>22.7</c:v>
                </c:pt>
                <c:pt idx="8">
                  <c:v>22.5</c:v>
                </c:pt>
                <c:pt idx="9">
                  <c:v>25.3</c:v>
                </c:pt>
                <c:pt idx="10">
                  <c:v>23.2</c:v>
                </c:pt>
                <c:pt idx="11">
                  <c:v>22</c:v>
                </c:pt>
                <c:pt idx="12">
                  <c:v>19.100000000000001</c:v>
                </c:pt>
                <c:pt idx="13">
                  <c:v>17.8</c:v>
                </c:pt>
                <c:pt idx="14">
                  <c:v>14.2</c:v>
                </c:pt>
                <c:pt idx="15">
                  <c:v>28.2</c:v>
                </c:pt>
                <c:pt idx="16">
                  <c:v>25.5</c:v>
                </c:pt>
                <c:pt idx="17">
                  <c:v>20.7</c:v>
                </c:pt>
                <c:pt idx="18">
                  <c:v>15.3</c:v>
                </c:pt>
                <c:pt idx="19">
                  <c:v>25.5</c:v>
                </c:pt>
                <c:pt idx="20">
                  <c:v>25</c:v>
                </c:pt>
                <c:pt idx="21">
                  <c:v>25.5</c:v>
                </c:pt>
                <c:pt idx="22">
                  <c:v>25.5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6525560"/>
        <c:axId val="326532224"/>
      </c:barChart>
      <c:catAx>
        <c:axId val="326525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aseline="0"/>
            </a:pPr>
            <a:endParaRPr lang="ru-RU"/>
          </a:p>
        </c:txPr>
        <c:crossAx val="326532224"/>
        <c:crosses val="autoZero"/>
        <c:auto val="1"/>
        <c:lblAlgn val="ctr"/>
        <c:lblOffset val="100"/>
        <c:noMultiLvlLbl val="1"/>
      </c:catAx>
      <c:valAx>
        <c:axId val="326532224"/>
        <c:scaling>
          <c:orientation val="minMax"/>
          <c:max val="5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6525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4821523533454843"/>
          <c:y val="3.2863436354445753E-2"/>
          <c:w val="3.4249110518714598E-2"/>
          <c:h val="0.1721058731439281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выборка по РФ</c:v>
                </c:pt>
              </c:strCache>
            </c:strRef>
          </c:tx>
          <c:marker>
            <c:symbol val="none"/>
          </c:marker>
          <c:cat>
            <c:strRef>
              <c:f>Лист1!$A$2:$A$26</c:f>
              <c:strCache>
                <c:ptCount val="25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район</c:v>
                </c:pt>
                <c:pt idx="10">
                  <c:v>Красноперекопск</c:v>
                </c:pt>
                <c:pt idx="11">
                  <c:v>Красноперекопский  район</c:v>
                </c:pt>
                <c:pt idx="12">
                  <c:v>Ленинский  район</c:v>
                </c:pt>
                <c:pt idx="13">
                  <c:v>Нижнегорский район</c:v>
                </c:pt>
                <c:pt idx="14">
                  <c:v>Первомайский  район</c:v>
                </c:pt>
                <c:pt idx="15">
                  <c:v>Раздольненский  район</c:v>
                </c:pt>
                <c:pt idx="16">
                  <c:v>Саки</c:v>
                </c:pt>
                <c:pt idx="17">
                  <c:v>Сакский  район</c:v>
                </c:pt>
                <c:pt idx="18">
                  <c:v>Симферополь</c:v>
                </c:pt>
                <c:pt idx="19">
                  <c:v>Симферопольский район</c:v>
                </c:pt>
                <c:pt idx="20">
                  <c:v>Советский  район</c:v>
                </c:pt>
                <c:pt idx="21">
                  <c:v>Судак</c:v>
                </c:pt>
                <c:pt idx="22">
                  <c:v>Феодосия</c:v>
                </c:pt>
                <c:pt idx="23">
                  <c:v>Черноморский  район</c:v>
                </c:pt>
                <c:pt idx="24">
                  <c:v>Ялта</c:v>
                </c:pt>
              </c:strCache>
            </c:strRef>
          </c:cat>
          <c:val>
            <c:numRef>
              <c:f>Лист1!$B$2:$B$26</c:f>
              <c:numCache>
                <c:formatCode>General</c:formatCode>
                <c:ptCount val="25"/>
                <c:pt idx="0">
                  <c:v>10.6</c:v>
                </c:pt>
                <c:pt idx="1">
                  <c:v>10.6</c:v>
                </c:pt>
                <c:pt idx="2">
                  <c:v>10.6</c:v>
                </c:pt>
                <c:pt idx="3">
                  <c:v>10.6</c:v>
                </c:pt>
                <c:pt idx="4">
                  <c:v>10.6</c:v>
                </c:pt>
                <c:pt idx="5">
                  <c:v>10.6</c:v>
                </c:pt>
                <c:pt idx="6">
                  <c:v>10.6</c:v>
                </c:pt>
                <c:pt idx="7">
                  <c:v>10.6</c:v>
                </c:pt>
                <c:pt idx="8">
                  <c:v>10.6</c:v>
                </c:pt>
                <c:pt idx="9">
                  <c:v>10.6</c:v>
                </c:pt>
                <c:pt idx="10">
                  <c:v>10.6</c:v>
                </c:pt>
                <c:pt idx="11">
                  <c:v>10.6</c:v>
                </c:pt>
                <c:pt idx="12">
                  <c:v>10.6</c:v>
                </c:pt>
                <c:pt idx="13">
                  <c:v>10.6</c:v>
                </c:pt>
                <c:pt idx="14">
                  <c:v>10.6</c:v>
                </c:pt>
                <c:pt idx="15">
                  <c:v>10.6</c:v>
                </c:pt>
                <c:pt idx="16">
                  <c:v>10.6</c:v>
                </c:pt>
                <c:pt idx="17">
                  <c:v>10.6</c:v>
                </c:pt>
                <c:pt idx="18">
                  <c:v>10.6</c:v>
                </c:pt>
                <c:pt idx="19">
                  <c:v>10.6</c:v>
                </c:pt>
                <c:pt idx="20">
                  <c:v>10.6</c:v>
                </c:pt>
                <c:pt idx="21">
                  <c:v>10.6</c:v>
                </c:pt>
                <c:pt idx="22">
                  <c:v>10.6</c:v>
                </c:pt>
                <c:pt idx="23">
                  <c:v>10.6</c:v>
                </c:pt>
                <c:pt idx="24">
                  <c:v>10.6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Регион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Лист1!$A$2:$A$26</c:f>
              <c:strCache>
                <c:ptCount val="25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район</c:v>
                </c:pt>
                <c:pt idx="10">
                  <c:v>Красноперекопск</c:v>
                </c:pt>
                <c:pt idx="11">
                  <c:v>Красноперекопский  район</c:v>
                </c:pt>
                <c:pt idx="12">
                  <c:v>Ленинский  район</c:v>
                </c:pt>
                <c:pt idx="13">
                  <c:v>Нижнегорский район</c:v>
                </c:pt>
                <c:pt idx="14">
                  <c:v>Первомайский  район</c:v>
                </c:pt>
                <c:pt idx="15">
                  <c:v>Раздольненский  район</c:v>
                </c:pt>
                <c:pt idx="16">
                  <c:v>Саки</c:v>
                </c:pt>
                <c:pt idx="17">
                  <c:v>Сакский  район</c:v>
                </c:pt>
                <c:pt idx="18">
                  <c:v>Симферополь</c:v>
                </c:pt>
                <c:pt idx="19">
                  <c:v>Симферопольский район</c:v>
                </c:pt>
                <c:pt idx="20">
                  <c:v>Советский  район</c:v>
                </c:pt>
                <c:pt idx="21">
                  <c:v>Судак</c:v>
                </c:pt>
                <c:pt idx="22">
                  <c:v>Феодосия</c:v>
                </c:pt>
                <c:pt idx="23">
                  <c:v>Черноморский  район</c:v>
                </c:pt>
                <c:pt idx="24">
                  <c:v>Ялта</c:v>
                </c:pt>
              </c:strCache>
            </c:strRef>
          </c:cat>
          <c:val>
            <c:numRef>
              <c:f>Лист1!$C$2:$C$26</c:f>
              <c:numCache>
                <c:formatCode>General</c:formatCode>
                <c:ptCount val="25"/>
                <c:pt idx="0">
                  <c:v>13.2</c:v>
                </c:pt>
                <c:pt idx="1">
                  <c:v>13.2</c:v>
                </c:pt>
                <c:pt idx="2">
                  <c:v>13.2</c:v>
                </c:pt>
                <c:pt idx="3">
                  <c:v>13.2</c:v>
                </c:pt>
                <c:pt idx="4">
                  <c:v>13.2</c:v>
                </c:pt>
                <c:pt idx="5">
                  <c:v>13.2</c:v>
                </c:pt>
                <c:pt idx="6">
                  <c:v>13.2</c:v>
                </c:pt>
                <c:pt idx="7">
                  <c:v>13.2</c:v>
                </c:pt>
                <c:pt idx="8">
                  <c:v>13.2</c:v>
                </c:pt>
                <c:pt idx="9">
                  <c:v>13.2</c:v>
                </c:pt>
                <c:pt idx="10">
                  <c:v>13.2</c:v>
                </c:pt>
                <c:pt idx="11">
                  <c:v>13.2</c:v>
                </c:pt>
                <c:pt idx="12">
                  <c:v>13.2</c:v>
                </c:pt>
                <c:pt idx="13">
                  <c:v>13.2</c:v>
                </c:pt>
                <c:pt idx="14">
                  <c:v>13.2</c:v>
                </c:pt>
                <c:pt idx="15">
                  <c:v>13.2</c:v>
                </c:pt>
                <c:pt idx="16">
                  <c:v>13.2</c:v>
                </c:pt>
                <c:pt idx="17">
                  <c:v>13.2</c:v>
                </c:pt>
                <c:pt idx="18">
                  <c:v>13.2</c:v>
                </c:pt>
                <c:pt idx="19">
                  <c:v>13.2</c:v>
                </c:pt>
                <c:pt idx="20">
                  <c:v>13.2</c:v>
                </c:pt>
                <c:pt idx="21">
                  <c:v>13.2</c:v>
                </c:pt>
                <c:pt idx="22">
                  <c:v>13.2</c:v>
                </c:pt>
                <c:pt idx="23">
                  <c:v>13.2</c:v>
                </c:pt>
                <c:pt idx="24">
                  <c:v>13.2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Лист1!$A$2:$A$26</c:f>
              <c:strCache>
                <c:ptCount val="25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район</c:v>
                </c:pt>
                <c:pt idx="10">
                  <c:v>Красноперекопск</c:v>
                </c:pt>
                <c:pt idx="11">
                  <c:v>Красноперекопский  район</c:v>
                </c:pt>
                <c:pt idx="12">
                  <c:v>Ленинский  район</c:v>
                </c:pt>
                <c:pt idx="13">
                  <c:v>Нижнегорский район</c:v>
                </c:pt>
                <c:pt idx="14">
                  <c:v>Первомайский  район</c:v>
                </c:pt>
                <c:pt idx="15">
                  <c:v>Раздольненский  район</c:v>
                </c:pt>
                <c:pt idx="16">
                  <c:v>Саки</c:v>
                </c:pt>
                <c:pt idx="17">
                  <c:v>Сакский  район</c:v>
                </c:pt>
                <c:pt idx="18">
                  <c:v>Симферополь</c:v>
                </c:pt>
                <c:pt idx="19">
                  <c:v>Симферопольский район</c:v>
                </c:pt>
                <c:pt idx="20">
                  <c:v>Советский  район</c:v>
                </c:pt>
                <c:pt idx="21">
                  <c:v>Судак</c:v>
                </c:pt>
                <c:pt idx="22">
                  <c:v>Феодосия</c:v>
                </c:pt>
                <c:pt idx="23">
                  <c:v>Черноморский  район</c:v>
                </c:pt>
                <c:pt idx="24">
                  <c:v>Ялта</c:v>
                </c:pt>
              </c:strCache>
            </c:strRef>
          </c:cat>
          <c:val>
            <c:numRef>
              <c:f>Лист1!$D$2:$D$26</c:f>
              <c:numCache>
                <c:formatCode>General</c:formatCode>
                <c:ptCount val="25"/>
                <c:pt idx="0">
                  <c:v>15.8</c:v>
                </c:pt>
                <c:pt idx="1">
                  <c:v>5.8</c:v>
                </c:pt>
                <c:pt idx="2">
                  <c:v>15</c:v>
                </c:pt>
                <c:pt idx="3">
                  <c:v>14.5</c:v>
                </c:pt>
                <c:pt idx="4">
                  <c:v>13.9</c:v>
                </c:pt>
                <c:pt idx="5">
                  <c:v>12.5</c:v>
                </c:pt>
                <c:pt idx="6">
                  <c:v>8.6999999999999993</c:v>
                </c:pt>
                <c:pt idx="7">
                  <c:v>12.2</c:v>
                </c:pt>
                <c:pt idx="8">
                  <c:v>6.1</c:v>
                </c:pt>
                <c:pt idx="9">
                  <c:v>17.7</c:v>
                </c:pt>
                <c:pt idx="10">
                  <c:v>5.6</c:v>
                </c:pt>
                <c:pt idx="11">
                  <c:v>11.6</c:v>
                </c:pt>
                <c:pt idx="12">
                  <c:v>19.399999999999999</c:v>
                </c:pt>
                <c:pt idx="13">
                  <c:v>16.7</c:v>
                </c:pt>
                <c:pt idx="14">
                  <c:v>10.9</c:v>
                </c:pt>
                <c:pt idx="15">
                  <c:v>7.9</c:v>
                </c:pt>
                <c:pt idx="16">
                  <c:v>17.399999999999999</c:v>
                </c:pt>
                <c:pt idx="17">
                  <c:v>9</c:v>
                </c:pt>
                <c:pt idx="18">
                  <c:v>14.5</c:v>
                </c:pt>
                <c:pt idx="19">
                  <c:v>11.5</c:v>
                </c:pt>
                <c:pt idx="20">
                  <c:v>23.2</c:v>
                </c:pt>
                <c:pt idx="21">
                  <c:v>10.1</c:v>
                </c:pt>
                <c:pt idx="22">
                  <c:v>16.100000000000001</c:v>
                </c:pt>
                <c:pt idx="23">
                  <c:v>12.4</c:v>
                </c:pt>
                <c:pt idx="24">
                  <c:v>13.4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4652400"/>
        <c:axId val="404652792"/>
      </c:lineChart>
      <c:catAx>
        <c:axId val="404652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 algn="ctr">
              <a:defRPr lang="ru-RU" sz="10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404652792"/>
        <c:crosses val="autoZero"/>
        <c:auto val="1"/>
        <c:lblAlgn val="ctr"/>
        <c:lblOffset val="100"/>
        <c:noMultiLvlLbl val="0"/>
      </c:catAx>
      <c:valAx>
        <c:axId val="404652792"/>
        <c:scaling>
          <c:orientation val="minMax"/>
          <c:max val="24"/>
          <c:min val="2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 algn="ctr">
              <a:defRPr lang="ru-RU" sz="10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404652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РУ!$C$7:$D$7</c:f>
              <c:strCache>
                <c:ptCount val="1"/>
                <c:pt idx="0">
                  <c:v>Вся выборка по РФ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8.29445173020956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РУ!$E$6:$H$6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РУ!$E$7:$H$7</c:f>
              <c:numCache>
                <c:formatCode>General</c:formatCode>
                <c:ptCount val="4"/>
                <c:pt idx="0">
                  <c:v>7.2</c:v>
                </c:pt>
                <c:pt idx="1">
                  <c:v>30.4</c:v>
                </c:pt>
                <c:pt idx="2">
                  <c:v>41.4</c:v>
                </c:pt>
                <c:pt idx="3">
                  <c:v>21</c:v>
                </c:pt>
              </c:numCache>
            </c:numRef>
          </c:val>
        </c:ser>
        <c:ser>
          <c:idx val="1"/>
          <c:order val="1"/>
          <c:tx>
            <c:strRef>
              <c:f>РУ!$C$8:$D$8</c:f>
              <c:strCache>
                <c:ptCount val="1"/>
                <c:pt idx="0">
                  <c:v>Республика Крым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2"/>
              <c:layout>
                <c:manualLayout>
                  <c:x val="-2.4783147459727386E-3"/>
                  <c:y val="-1.2441677595314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РУ!$E$6:$H$6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РУ!$E$8:$H$8</c:f>
              <c:numCache>
                <c:formatCode>General</c:formatCode>
                <c:ptCount val="4"/>
                <c:pt idx="0">
                  <c:v>7.8</c:v>
                </c:pt>
                <c:pt idx="1">
                  <c:v>36.1</c:v>
                </c:pt>
                <c:pt idx="2">
                  <c:v>40.6</c:v>
                </c:pt>
                <c:pt idx="3">
                  <c:v>15.5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404652008"/>
        <c:axId val="404653576"/>
        <c:axId val="0"/>
      </c:bar3DChart>
      <c:catAx>
        <c:axId val="404652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200" b="1">
                    <a:latin typeface="Times New Roman" pitchFamily="18" charset="0"/>
                    <a:cs typeface="Times New Roman" pitchFamily="18" charset="0"/>
                  </a:rPr>
                  <a:t>Отметки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04653576"/>
        <c:crosses val="autoZero"/>
        <c:auto val="1"/>
        <c:lblAlgn val="ctr"/>
        <c:lblOffset val="100"/>
        <c:noMultiLvlLbl val="0"/>
      </c:catAx>
      <c:valAx>
        <c:axId val="4046535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100">
                    <a:latin typeface="Times New Roman" pitchFamily="18" charset="0"/>
                    <a:cs typeface="Times New Roman" pitchFamily="18" charset="0"/>
                  </a:rPr>
                  <a:t>Количество</a:t>
                </a:r>
                <a:r>
                  <a:rPr lang="ru-RU">
                    <a:latin typeface="Times New Roman" pitchFamily="18" charset="0"/>
                    <a:cs typeface="Times New Roman" pitchFamily="18" charset="0"/>
                  </a:rPr>
                  <a:t> участников, 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0465200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1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80134237147313E-2"/>
          <c:y val="3.7071922525100963E-2"/>
          <c:w val="0.91180533878111125"/>
          <c:h val="0.657304221294948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Лист1!$A$4:$A$24</c:f>
              <c:strCache>
                <c:ptCount val="21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район</c:v>
                </c:pt>
                <c:pt idx="9">
                  <c:v>Красноперекопск</c:v>
                </c:pt>
                <c:pt idx="10">
                  <c:v>Красноперекопский район</c:v>
                </c:pt>
                <c:pt idx="11">
                  <c:v>Нижнегорский   район</c:v>
                </c:pt>
                <c:pt idx="12">
                  <c:v>Первомайский район</c:v>
                </c:pt>
                <c:pt idx="13">
                  <c:v>Раздольненский</c:v>
                </c:pt>
                <c:pt idx="14">
                  <c:v>Сакский район</c:v>
                </c:pt>
                <c:pt idx="15">
                  <c:v>Симферополь</c:v>
                </c:pt>
                <c:pt idx="16">
                  <c:v>Симферопольский   район</c:v>
                </c:pt>
                <c:pt idx="17">
                  <c:v>Советский район</c:v>
                </c:pt>
                <c:pt idx="18">
                  <c:v>Судак</c:v>
                </c:pt>
                <c:pt idx="19">
                  <c:v>Феодосия</c:v>
                </c:pt>
                <c:pt idx="20">
                  <c:v>Черноморский район</c:v>
                </c:pt>
              </c:strCache>
            </c:strRef>
          </c:cat>
          <c:val>
            <c:numRef>
              <c:f>Лист1!$B$4:$B$24</c:f>
              <c:numCache>
                <c:formatCode>General</c:formatCode>
                <c:ptCount val="21"/>
                <c:pt idx="0">
                  <c:v>15</c:v>
                </c:pt>
                <c:pt idx="1">
                  <c:v>8.3000000000000007</c:v>
                </c:pt>
                <c:pt idx="2">
                  <c:v>9.1</c:v>
                </c:pt>
                <c:pt idx="3">
                  <c:v>6.1</c:v>
                </c:pt>
                <c:pt idx="4">
                  <c:v>3</c:v>
                </c:pt>
                <c:pt idx="5">
                  <c:v>9.9</c:v>
                </c:pt>
                <c:pt idx="6">
                  <c:v>7.9</c:v>
                </c:pt>
                <c:pt idx="7">
                  <c:v>4.8</c:v>
                </c:pt>
                <c:pt idx="8">
                  <c:v>4.9000000000000004</c:v>
                </c:pt>
                <c:pt idx="9">
                  <c:v>6.8</c:v>
                </c:pt>
                <c:pt idx="10">
                  <c:v>10.3</c:v>
                </c:pt>
                <c:pt idx="11">
                  <c:v>4.4000000000000004</c:v>
                </c:pt>
                <c:pt idx="12">
                  <c:v>9.9</c:v>
                </c:pt>
                <c:pt idx="13">
                  <c:v>1.2</c:v>
                </c:pt>
                <c:pt idx="14">
                  <c:v>1.8</c:v>
                </c:pt>
                <c:pt idx="15">
                  <c:v>7.1</c:v>
                </c:pt>
                <c:pt idx="16">
                  <c:v>11.7</c:v>
                </c:pt>
                <c:pt idx="17">
                  <c:v>10.5</c:v>
                </c:pt>
                <c:pt idx="18">
                  <c:v>2.1</c:v>
                </c:pt>
                <c:pt idx="19">
                  <c:v>5.5</c:v>
                </c:pt>
                <c:pt idx="20">
                  <c:v>3.7</c:v>
                </c:pt>
              </c:numCache>
            </c:numRef>
          </c:val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Лист1!$A$4:$A$24</c:f>
              <c:strCache>
                <c:ptCount val="21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район</c:v>
                </c:pt>
                <c:pt idx="9">
                  <c:v>Красноперекопск</c:v>
                </c:pt>
                <c:pt idx="10">
                  <c:v>Красноперекопский район</c:v>
                </c:pt>
                <c:pt idx="11">
                  <c:v>Нижнегорский   район</c:v>
                </c:pt>
                <c:pt idx="12">
                  <c:v>Первомайский район</c:v>
                </c:pt>
                <c:pt idx="13">
                  <c:v>Раздольненский</c:v>
                </c:pt>
                <c:pt idx="14">
                  <c:v>Сакский район</c:v>
                </c:pt>
                <c:pt idx="15">
                  <c:v>Симферополь</c:v>
                </c:pt>
                <c:pt idx="16">
                  <c:v>Симферопольский   район</c:v>
                </c:pt>
                <c:pt idx="17">
                  <c:v>Советский район</c:v>
                </c:pt>
                <c:pt idx="18">
                  <c:v>Судак</c:v>
                </c:pt>
                <c:pt idx="19">
                  <c:v>Феодосия</c:v>
                </c:pt>
                <c:pt idx="20">
                  <c:v>Черноморский район</c:v>
                </c:pt>
              </c:strCache>
            </c:strRef>
          </c:cat>
          <c:val>
            <c:numRef>
              <c:f>Лист1!$C$4:$C$24</c:f>
              <c:numCache>
                <c:formatCode>General</c:formatCode>
                <c:ptCount val="21"/>
                <c:pt idx="0">
                  <c:v>34</c:v>
                </c:pt>
                <c:pt idx="1">
                  <c:v>35</c:v>
                </c:pt>
                <c:pt idx="2">
                  <c:v>36.5</c:v>
                </c:pt>
                <c:pt idx="3">
                  <c:v>41</c:v>
                </c:pt>
                <c:pt idx="4">
                  <c:v>33.299999999999997</c:v>
                </c:pt>
                <c:pt idx="5">
                  <c:v>32.299999999999997</c:v>
                </c:pt>
                <c:pt idx="6">
                  <c:v>38.4</c:v>
                </c:pt>
                <c:pt idx="7">
                  <c:v>36.6</c:v>
                </c:pt>
                <c:pt idx="8">
                  <c:v>45.1</c:v>
                </c:pt>
                <c:pt idx="9">
                  <c:v>40.9</c:v>
                </c:pt>
                <c:pt idx="10">
                  <c:v>36.6</c:v>
                </c:pt>
                <c:pt idx="11">
                  <c:v>36.1</c:v>
                </c:pt>
                <c:pt idx="12">
                  <c:v>31.3</c:v>
                </c:pt>
                <c:pt idx="13">
                  <c:v>27.5</c:v>
                </c:pt>
                <c:pt idx="14">
                  <c:v>22.8</c:v>
                </c:pt>
                <c:pt idx="15">
                  <c:v>35.799999999999997</c:v>
                </c:pt>
                <c:pt idx="16">
                  <c:v>35.799999999999997</c:v>
                </c:pt>
                <c:pt idx="17">
                  <c:v>28.6</c:v>
                </c:pt>
                <c:pt idx="18">
                  <c:v>29.8</c:v>
                </c:pt>
                <c:pt idx="19">
                  <c:v>37.200000000000003</c:v>
                </c:pt>
                <c:pt idx="20">
                  <c:v>44.4</c:v>
                </c:pt>
              </c:numCache>
            </c:numRef>
          </c:val>
        </c:ser>
        <c:ser>
          <c:idx val="2"/>
          <c:order val="2"/>
          <c:tx>
            <c:strRef>
              <c:f>Лист1!$D$3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Лист1!$A$4:$A$24</c:f>
              <c:strCache>
                <c:ptCount val="21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район</c:v>
                </c:pt>
                <c:pt idx="9">
                  <c:v>Красноперекопск</c:v>
                </c:pt>
                <c:pt idx="10">
                  <c:v>Красноперекопский район</c:v>
                </c:pt>
                <c:pt idx="11">
                  <c:v>Нижнегорский   район</c:v>
                </c:pt>
                <c:pt idx="12">
                  <c:v>Первомайский район</c:v>
                </c:pt>
                <c:pt idx="13">
                  <c:v>Раздольненский</c:v>
                </c:pt>
                <c:pt idx="14">
                  <c:v>Сакский район</c:v>
                </c:pt>
                <c:pt idx="15">
                  <c:v>Симферополь</c:v>
                </c:pt>
                <c:pt idx="16">
                  <c:v>Симферопольский   район</c:v>
                </c:pt>
                <c:pt idx="17">
                  <c:v>Советский район</c:v>
                </c:pt>
                <c:pt idx="18">
                  <c:v>Судак</c:v>
                </c:pt>
                <c:pt idx="19">
                  <c:v>Феодосия</c:v>
                </c:pt>
                <c:pt idx="20">
                  <c:v>Черноморский район</c:v>
                </c:pt>
              </c:strCache>
            </c:strRef>
          </c:cat>
          <c:val>
            <c:numRef>
              <c:f>Лист1!$D$4:$D$24</c:f>
              <c:numCache>
                <c:formatCode>General</c:formatCode>
                <c:ptCount val="21"/>
                <c:pt idx="0">
                  <c:v>38</c:v>
                </c:pt>
                <c:pt idx="1">
                  <c:v>48.3</c:v>
                </c:pt>
                <c:pt idx="2">
                  <c:v>39</c:v>
                </c:pt>
                <c:pt idx="3">
                  <c:v>36.4</c:v>
                </c:pt>
                <c:pt idx="4">
                  <c:v>38.299999999999997</c:v>
                </c:pt>
                <c:pt idx="5">
                  <c:v>29.2</c:v>
                </c:pt>
                <c:pt idx="6">
                  <c:v>37.1</c:v>
                </c:pt>
                <c:pt idx="7">
                  <c:v>43.7</c:v>
                </c:pt>
                <c:pt idx="8">
                  <c:v>38.4</c:v>
                </c:pt>
                <c:pt idx="9">
                  <c:v>39.799999999999997</c:v>
                </c:pt>
                <c:pt idx="10">
                  <c:v>37.9</c:v>
                </c:pt>
                <c:pt idx="11">
                  <c:v>37.6</c:v>
                </c:pt>
                <c:pt idx="12">
                  <c:v>38.9</c:v>
                </c:pt>
                <c:pt idx="13">
                  <c:v>46.2</c:v>
                </c:pt>
                <c:pt idx="14">
                  <c:v>46.7</c:v>
                </c:pt>
                <c:pt idx="15">
                  <c:v>42.9</c:v>
                </c:pt>
                <c:pt idx="16">
                  <c:v>41.2</c:v>
                </c:pt>
                <c:pt idx="17">
                  <c:v>41.4</c:v>
                </c:pt>
                <c:pt idx="18">
                  <c:v>51.1</c:v>
                </c:pt>
                <c:pt idx="19">
                  <c:v>41.6</c:v>
                </c:pt>
                <c:pt idx="20">
                  <c:v>37</c:v>
                </c:pt>
              </c:numCache>
            </c:numRef>
          </c:val>
        </c:ser>
        <c:ser>
          <c:idx val="3"/>
          <c:order val="3"/>
          <c:tx>
            <c:strRef>
              <c:f>Лист1!$E$3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Лист1!$A$4:$A$24</c:f>
              <c:strCache>
                <c:ptCount val="21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район</c:v>
                </c:pt>
                <c:pt idx="9">
                  <c:v>Красноперекопск</c:v>
                </c:pt>
                <c:pt idx="10">
                  <c:v>Красноперекопский район</c:v>
                </c:pt>
                <c:pt idx="11">
                  <c:v>Нижнегорский   район</c:v>
                </c:pt>
                <c:pt idx="12">
                  <c:v>Первомайский район</c:v>
                </c:pt>
                <c:pt idx="13">
                  <c:v>Раздольненский</c:v>
                </c:pt>
                <c:pt idx="14">
                  <c:v>Сакский район</c:v>
                </c:pt>
                <c:pt idx="15">
                  <c:v>Симферополь</c:v>
                </c:pt>
                <c:pt idx="16">
                  <c:v>Симферопольский   район</c:v>
                </c:pt>
                <c:pt idx="17">
                  <c:v>Советский район</c:v>
                </c:pt>
                <c:pt idx="18">
                  <c:v>Судак</c:v>
                </c:pt>
                <c:pt idx="19">
                  <c:v>Феодосия</c:v>
                </c:pt>
                <c:pt idx="20">
                  <c:v>Черноморский район</c:v>
                </c:pt>
              </c:strCache>
            </c:strRef>
          </c:cat>
          <c:val>
            <c:numRef>
              <c:f>Лист1!$E$4:$E$24</c:f>
              <c:numCache>
                <c:formatCode>General</c:formatCode>
                <c:ptCount val="21"/>
                <c:pt idx="0">
                  <c:v>13.1</c:v>
                </c:pt>
                <c:pt idx="1">
                  <c:v>8.3000000000000007</c:v>
                </c:pt>
                <c:pt idx="2">
                  <c:v>15.4</c:v>
                </c:pt>
                <c:pt idx="3">
                  <c:v>16.5</c:v>
                </c:pt>
                <c:pt idx="4">
                  <c:v>25.4</c:v>
                </c:pt>
                <c:pt idx="5">
                  <c:v>6.6</c:v>
                </c:pt>
                <c:pt idx="6">
                  <c:v>16.600000000000001</c:v>
                </c:pt>
                <c:pt idx="7">
                  <c:v>14.9</c:v>
                </c:pt>
                <c:pt idx="8">
                  <c:v>11.6</c:v>
                </c:pt>
                <c:pt idx="9">
                  <c:v>12.5</c:v>
                </c:pt>
                <c:pt idx="10">
                  <c:v>15.2</c:v>
                </c:pt>
                <c:pt idx="11">
                  <c:v>21.9</c:v>
                </c:pt>
                <c:pt idx="12">
                  <c:v>19.8</c:v>
                </c:pt>
                <c:pt idx="13">
                  <c:v>25</c:v>
                </c:pt>
                <c:pt idx="14">
                  <c:v>28.6</c:v>
                </c:pt>
                <c:pt idx="15">
                  <c:v>14.3</c:v>
                </c:pt>
                <c:pt idx="16">
                  <c:v>11.4</c:v>
                </c:pt>
                <c:pt idx="17">
                  <c:v>19.5</c:v>
                </c:pt>
                <c:pt idx="18">
                  <c:v>17</c:v>
                </c:pt>
                <c:pt idx="19">
                  <c:v>15.6</c:v>
                </c:pt>
                <c:pt idx="20">
                  <c:v>14.8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4655536"/>
        <c:axId val="404655928"/>
        <c:axId val="0"/>
      </c:bar3DChart>
      <c:catAx>
        <c:axId val="404655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404655928"/>
        <c:crosses val="autoZero"/>
        <c:auto val="1"/>
        <c:lblAlgn val="ctr"/>
        <c:lblOffset val="100"/>
        <c:noMultiLvlLbl val="0"/>
      </c:catAx>
      <c:valAx>
        <c:axId val="404655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4655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3308831945491648E-3"/>
          <c:y val="0.13497157608622687"/>
          <c:w val="3.3746276177002765E-2"/>
          <c:h val="0.5536660807036371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Лист1!$A$4:$A$6</c:f>
              <c:strCache>
                <c:ptCount val="3"/>
                <c:pt idx="0">
                  <c:v>Красногвардейский   район</c:v>
                </c:pt>
                <c:pt idx="1">
                  <c:v>Ленинский район</c:v>
                </c:pt>
                <c:pt idx="2">
                  <c:v>г.Саки</c:v>
                </c:pt>
              </c:strCache>
            </c:strRef>
          </c:cat>
          <c:val>
            <c:numRef>
              <c:f>Лист1!$B$4:$B$6</c:f>
              <c:numCache>
                <c:formatCode>General</c:formatCode>
                <c:ptCount val="3"/>
                <c:pt idx="0">
                  <c:v>10.6</c:v>
                </c:pt>
                <c:pt idx="1">
                  <c:v>15.2</c:v>
                </c:pt>
                <c:pt idx="2">
                  <c:v>14.9</c:v>
                </c:pt>
              </c:numCache>
            </c:numRef>
          </c:val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Лист1!$A$4:$A$6</c:f>
              <c:strCache>
                <c:ptCount val="3"/>
                <c:pt idx="0">
                  <c:v>Красногвардейский   район</c:v>
                </c:pt>
                <c:pt idx="1">
                  <c:v>Ленинский район</c:v>
                </c:pt>
                <c:pt idx="2">
                  <c:v>г.Саки</c:v>
                </c:pt>
              </c:strCache>
            </c:strRef>
          </c:cat>
          <c:val>
            <c:numRef>
              <c:f>Лист1!$C$4:$C$6</c:f>
              <c:numCache>
                <c:formatCode>General</c:formatCode>
                <c:ptCount val="3"/>
                <c:pt idx="0">
                  <c:v>37.5</c:v>
                </c:pt>
                <c:pt idx="1">
                  <c:v>37.5</c:v>
                </c:pt>
                <c:pt idx="2">
                  <c:v>48</c:v>
                </c:pt>
              </c:numCache>
            </c:numRef>
          </c:val>
        </c:ser>
        <c:ser>
          <c:idx val="2"/>
          <c:order val="2"/>
          <c:tx>
            <c:strRef>
              <c:f>Лист1!$D$3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Лист1!$A$4:$A$6</c:f>
              <c:strCache>
                <c:ptCount val="3"/>
                <c:pt idx="0">
                  <c:v>Красногвардейский   район</c:v>
                </c:pt>
                <c:pt idx="1">
                  <c:v>Ленинский район</c:v>
                </c:pt>
                <c:pt idx="2">
                  <c:v>г.Саки</c:v>
                </c:pt>
              </c:strCache>
            </c:strRef>
          </c:cat>
          <c:val>
            <c:numRef>
              <c:f>Лист1!$D$4:$D$6</c:f>
              <c:numCache>
                <c:formatCode>General</c:formatCode>
                <c:ptCount val="3"/>
                <c:pt idx="0">
                  <c:v>33.700000000000003</c:v>
                </c:pt>
                <c:pt idx="1">
                  <c:v>32.6</c:v>
                </c:pt>
                <c:pt idx="2">
                  <c:v>28.6</c:v>
                </c:pt>
              </c:numCache>
            </c:numRef>
          </c:val>
        </c:ser>
        <c:ser>
          <c:idx val="3"/>
          <c:order val="3"/>
          <c:tx>
            <c:strRef>
              <c:f>Лист1!$E$3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Лист1!$A$4:$A$6</c:f>
              <c:strCache>
                <c:ptCount val="3"/>
                <c:pt idx="0">
                  <c:v>Красногвардейский   район</c:v>
                </c:pt>
                <c:pt idx="1">
                  <c:v>Ленинский район</c:v>
                </c:pt>
                <c:pt idx="2">
                  <c:v>г.Саки</c:v>
                </c:pt>
              </c:strCache>
            </c:strRef>
          </c:cat>
          <c:val>
            <c:numRef>
              <c:f>Лист1!$E$4:$E$6</c:f>
              <c:numCache>
                <c:formatCode>General</c:formatCode>
                <c:ptCount val="3"/>
                <c:pt idx="0">
                  <c:v>10.1</c:v>
                </c:pt>
                <c:pt idx="1">
                  <c:v>14.6</c:v>
                </c:pt>
                <c:pt idx="2">
                  <c:v>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4658280"/>
        <c:axId val="326524776"/>
        <c:axId val="0"/>
      </c:bar3DChart>
      <c:catAx>
        <c:axId val="404658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6524776"/>
        <c:crosses val="autoZero"/>
        <c:auto val="1"/>
        <c:lblAlgn val="ctr"/>
        <c:lblOffset val="100"/>
        <c:noMultiLvlLbl val="0"/>
      </c:catAx>
      <c:valAx>
        <c:axId val="326524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4658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5295300159458973"/>
          <c:y val="8.7090692429621849E-2"/>
          <c:w val="3.6985079309578048E-2"/>
          <c:h val="0.81087608856894366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выборка по РФ</c:v>
                </c:pt>
              </c:strCache>
            </c:strRef>
          </c:tx>
          <c:marker>
            <c:symbol val="none"/>
          </c:marker>
          <c:cat>
            <c:strRef>
              <c:f>Лист1!$A$2:$A$26</c:f>
              <c:strCache>
                <c:ptCount val="25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район</c:v>
                </c:pt>
                <c:pt idx="10">
                  <c:v>Красноперекопск</c:v>
                </c:pt>
                <c:pt idx="11">
                  <c:v>Красноперекопский  район</c:v>
                </c:pt>
                <c:pt idx="12">
                  <c:v>Ленинский  район</c:v>
                </c:pt>
                <c:pt idx="13">
                  <c:v>Нижнегорский район</c:v>
                </c:pt>
                <c:pt idx="14">
                  <c:v>Первомайский  район</c:v>
                </c:pt>
                <c:pt idx="15">
                  <c:v>Раздольненский  район</c:v>
                </c:pt>
                <c:pt idx="16">
                  <c:v>Саки</c:v>
                </c:pt>
                <c:pt idx="17">
                  <c:v>Сакский  район</c:v>
                </c:pt>
                <c:pt idx="18">
                  <c:v>Симферополь</c:v>
                </c:pt>
                <c:pt idx="19">
                  <c:v>Симферопольский район</c:v>
                </c:pt>
                <c:pt idx="20">
                  <c:v>Советский  район</c:v>
                </c:pt>
                <c:pt idx="21">
                  <c:v>Судак</c:v>
                </c:pt>
                <c:pt idx="22">
                  <c:v>Феодосия</c:v>
                </c:pt>
                <c:pt idx="23">
                  <c:v>Черноморский  район</c:v>
                </c:pt>
                <c:pt idx="24">
                  <c:v>Ялта</c:v>
                </c:pt>
              </c:strCache>
            </c:strRef>
          </c:cat>
          <c:val>
            <c:numRef>
              <c:f>Лист1!$B$2:$B$26</c:f>
              <c:numCache>
                <c:formatCode>General</c:formatCode>
                <c:ptCount val="25"/>
                <c:pt idx="0">
                  <c:v>21</c:v>
                </c:pt>
                <c:pt idx="1">
                  <c:v>21</c:v>
                </c:pt>
                <c:pt idx="2">
                  <c:v>21</c:v>
                </c:pt>
                <c:pt idx="3">
                  <c:v>21</c:v>
                </c:pt>
                <c:pt idx="4">
                  <c:v>21</c:v>
                </c:pt>
                <c:pt idx="5">
                  <c:v>21</c:v>
                </c:pt>
                <c:pt idx="6">
                  <c:v>21</c:v>
                </c:pt>
                <c:pt idx="7">
                  <c:v>21</c:v>
                </c:pt>
                <c:pt idx="8">
                  <c:v>21</c:v>
                </c:pt>
                <c:pt idx="9">
                  <c:v>21</c:v>
                </c:pt>
                <c:pt idx="10">
                  <c:v>21</c:v>
                </c:pt>
                <c:pt idx="11">
                  <c:v>21</c:v>
                </c:pt>
                <c:pt idx="12">
                  <c:v>21</c:v>
                </c:pt>
                <c:pt idx="13">
                  <c:v>21</c:v>
                </c:pt>
                <c:pt idx="14">
                  <c:v>21</c:v>
                </c:pt>
                <c:pt idx="15">
                  <c:v>21</c:v>
                </c:pt>
                <c:pt idx="16">
                  <c:v>21</c:v>
                </c:pt>
                <c:pt idx="17">
                  <c:v>21</c:v>
                </c:pt>
                <c:pt idx="18">
                  <c:v>21</c:v>
                </c:pt>
                <c:pt idx="19">
                  <c:v>21</c:v>
                </c:pt>
                <c:pt idx="20">
                  <c:v>21</c:v>
                </c:pt>
                <c:pt idx="21">
                  <c:v>21</c:v>
                </c:pt>
                <c:pt idx="22">
                  <c:v>21</c:v>
                </c:pt>
                <c:pt idx="23">
                  <c:v>21</c:v>
                </c:pt>
                <c:pt idx="24">
                  <c:v>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Регион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Лист1!$A$2:$A$26</c:f>
              <c:strCache>
                <c:ptCount val="25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район</c:v>
                </c:pt>
                <c:pt idx="10">
                  <c:v>Красноперекопск</c:v>
                </c:pt>
                <c:pt idx="11">
                  <c:v>Красноперекопский  район</c:v>
                </c:pt>
                <c:pt idx="12">
                  <c:v>Ленинский  район</c:v>
                </c:pt>
                <c:pt idx="13">
                  <c:v>Нижнегорский район</c:v>
                </c:pt>
                <c:pt idx="14">
                  <c:v>Первомайский  район</c:v>
                </c:pt>
                <c:pt idx="15">
                  <c:v>Раздольненский  район</c:v>
                </c:pt>
                <c:pt idx="16">
                  <c:v>Саки</c:v>
                </c:pt>
                <c:pt idx="17">
                  <c:v>Сакский  район</c:v>
                </c:pt>
                <c:pt idx="18">
                  <c:v>Симферополь</c:v>
                </c:pt>
                <c:pt idx="19">
                  <c:v>Симферопольский район</c:v>
                </c:pt>
                <c:pt idx="20">
                  <c:v>Советский  район</c:v>
                </c:pt>
                <c:pt idx="21">
                  <c:v>Судак</c:v>
                </c:pt>
                <c:pt idx="22">
                  <c:v>Феодосия</c:v>
                </c:pt>
                <c:pt idx="23">
                  <c:v>Черноморский  район</c:v>
                </c:pt>
                <c:pt idx="24">
                  <c:v>Ялта</c:v>
                </c:pt>
              </c:strCache>
            </c:strRef>
          </c:cat>
          <c:val>
            <c:numRef>
              <c:f>Лист1!$C$2:$C$26</c:f>
              <c:numCache>
                <c:formatCode>General</c:formatCode>
                <c:ptCount val="25"/>
                <c:pt idx="0">
                  <c:v>15.5</c:v>
                </c:pt>
                <c:pt idx="1">
                  <c:v>15.5</c:v>
                </c:pt>
                <c:pt idx="2">
                  <c:v>15.5</c:v>
                </c:pt>
                <c:pt idx="3">
                  <c:v>15.5</c:v>
                </c:pt>
                <c:pt idx="4">
                  <c:v>15.5</c:v>
                </c:pt>
                <c:pt idx="5">
                  <c:v>15.5</c:v>
                </c:pt>
                <c:pt idx="6">
                  <c:v>15.5</c:v>
                </c:pt>
                <c:pt idx="7">
                  <c:v>15.5</c:v>
                </c:pt>
                <c:pt idx="8">
                  <c:v>15.5</c:v>
                </c:pt>
                <c:pt idx="9">
                  <c:v>15.5</c:v>
                </c:pt>
                <c:pt idx="10">
                  <c:v>15.5</c:v>
                </c:pt>
                <c:pt idx="11">
                  <c:v>15.5</c:v>
                </c:pt>
                <c:pt idx="12">
                  <c:v>15.5</c:v>
                </c:pt>
                <c:pt idx="13">
                  <c:v>15.5</c:v>
                </c:pt>
                <c:pt idx="14">
                  <c:v>15.5</c:v>
                </c:pt>
                <c:pt idx="15">
                  <c:v>15.5</c:v>
                </c:pt>
                <c:pt idx="16">
                  <c:v>15.5</c:v>
                </c:pt>
                <c:pt idx="17">
                  <c:v>15.5</c:v>
                </c:pt>
                <c:pt idx="18">
                  <c:v>15.5</c:v>
                </c:pt>
                <c:pt idx="19">
                  <c:v>15.5</c:v>
                </c:pt>
                <c:pt idx="20">
                  <c:v>15.5</c:v>
                </c:pt>
                <c:pt idx="21">
                  <c:v>15.5</c:v>
                </c:pt>
                <c:pt idx="22">
                  <c:v>15.5</c:v>
                </c:pt>
                <c:pt idx="23">
                  <c:v>15.5</c:v>
                </c:pt>
                <c:pt idx="24">
                  <c:v>15.5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Лист1!$A$2:$A$26</c:f>
              <c:strCache>
                <c:ptCount val="25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район</c:v>
                </c:pt>
                <c:pt idx="10">
                  <c:v>Красноперекопск</c:v>
                </c:pt>
                <c:pt idx="11">
                  <c:v>Красноперекопский  район</c:v>
                </c:pt>
                <c:pt idx="12">
                  <c:v>Ленинский  район</c:v>
                </c:pt>
                <c:pt idx="13">
                  <c:v>Нижнегорский район</c:v>
                </c:pt>
                <c:pt idx="14">
                  <c:v>Первомайский  район</c:v>
                </c:pt>
                <c:pt idx="15">
                  <c:v>Раздольненский  район</c:v>
                </c:pt>
                <c:pt idx="16">
                  <c:v>Саки</c:v>
                </c:pt>
                <c:pt idx="17">
                  <c:v>Сакский  район</c:v>
                </c:pt>
                <c:pt idx="18">
                  <c:v>Симферополь</c:v>
                </c:pt>
                <c:pt idx="19">
                  <c:v>Симферопольский район</c:v>
                </c:pt>
                <c:pt idx="20">
                  <c:v>Советский  район</c:v>
                </c:pt>
                <c:pt idx="21">
                  <c:v>Судак</c:v>
                </c:pt>
                <c:pt idx="22">
                  <c:v>Феодосия</c:v>
                </c:pt>
                <c:pt idx="23">
                  <c:v>Черноморский  район</c:v>
                </c:pt>
                <c:pt idx="24">
                  <c:v>Ялта</c:v>
                </c:pt>
              </c:strCache>
            </c:strRef>
          </c:cat>
          <c:val>
            <c:numRef>
              <c:f>Лист1!$D$2:$D$26</c:f>
              <c:numCache>
                <c:formatCode>General</c:formatCode>
                <c:ptCount val="25"/>
                <c:pt idx="0">
                  <c:v>13.1</c:v>
                </c:pt>
                <c:pt idx="1">
                  <c:v>8.3000000000000007</c:v>
                </c:pt>
                <c:pt idx="2">
                  <c:v>15.4</c:v>
                </c:pt>
                <c:pt idx="3">
                  <c:v>16.5</c:v>
                </c:pt>
                <c:pt idx="4">
                  <c:v>25.4</c:v>
                </c:pt>
                <c:pt idx="5">
                  <c:v>16</c:v>
                </c:pt>
                <c:pt idx="6">
                  <c:v>16.600000000000001</c:v>
                </c:pt>
                <c:pt idx="7">
                  <c:v>14.9</c:v>
                </c:pt>
                <c:pt idx="8">
                  <c:v>11.6</c:v>
                </c:pt>
                <c:pt idx="9">
                  <c:v>10.1</c:v>
                </c:pt>
                <c:pt idx="10">
                  <c:v>12.5</c:v>
                </c:pt>
                <c:pt idx="11">
                  <c:v>15.2</c:v>
                </c:pt>
                <c:pt idx="12">
                  <c:v>14.6</c:v>
                </c:pt>
                <c:pt idx="13">
                  <c:v>21.9</c:v>
                </c:pt>
                <c:pt idx="14">
                  <c:v>19.8</c:v>
                </c:pt>
                <c:pt idx="15">
                  <c:v>25</c:v>
                </c:pt>
                <c:pt idx="16">
                  <c:v>8.6</c:v>
                </c:pt>
                <c:pt idx="17">
                  <c:v>28.6</c:v>
                </c:pt>
                <c:pt idx="18">
                  <c:v>14.3</c:v>
                </c:pt>
                <c:pt idx="19">
                  <c:v>11.4</c:v>
                </c:pt>
                <c:pt idx="20">
                  <c:v>19.5</c:v>
                </c:pt>
                <c:pt idx="21">
                  <c:v>17</c:v>
                </c:pt>
                <c:pt idx="22">
                  <c:v>15.6</c:v>
                </c:pt>
                <c:pt idx="23">
                  <c:v>14.8</c:v>
                </c:pt>
                <c:pt idx="24">
                  <c:v>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6526736"/>
        <c:axId val="329020112"/>
      </c:lineChart>
      <c:catAx>
        <c:axId val="326526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 algn="ctr">
              <a:defRPr lang="ru-RU" sz="10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329020112"/>
        <c:crosses val="autoZero"/>
        <c:auto val="1"/>
        <c:lblAlgn val="ctr"/>
        <c:lblOffset val="100"/>
        <c:noMultiLvlLbl val="0"/>
      </c:catAx>
      <c:valAx>
        <c:axId val="329020112"/>
        <c:scaling>
          <c:orientation val="minMax"/>
          <c:max val="28"/>
          <c:min val="8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 algn="ctr">
              <a:defRPr lang="ru-RU" sz="10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326526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выборка по РФ</c:v>
                </c:pt>
              </c:strCache>
            </c:strRef>
          </c:tx>
          <c:marker>
            <c:symbol val="none"/>
          </c:marker>
          <c:cat>
            <c:strRef>
              <c:f>Лист1!$A$2:$A$26</c:f>
              <c:strCache>
                <c:ptCount val="25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район</c:v>
                </c:pt>
                <c:pt idx="10">
                  <c:v>Красноперекопск</c:v>
                </c:pt>
                <c:pt idx="11">
                  <c:v>Красноперекопский  район</c:v>
                </c:pt>
                <c:pt idx="12">
                  <c:v>Ленинский  район</c:v>
                </c:pt>
                <c:pt idx="13">
                  <c:v>Нижнегорский район</c:v>
                </c:pt>
                <c:pt idx="14">
                  <c:v>Первомайский  район</c:v>
                </c:pt>
                <c:pt idx="15">
                  <c:v>Раздольненский  район</c:v>
                </c:pt>
                <c:pt idx="16">
                  <c:v>Саки</c:v>
                </c:pt>
                <c:pt idx="17">
                  <c:v>Сакский  район</c:v>
                </c:pt>
                <c:pt idx="18">
                  <c:v>Симферополь</c:v>
                </c:pt>
                <c:pt idx="19">
                  <c:v>Симферопольский район</c:v>
                </c:pt>
                <c:pt idx="20">
                  <c:v>Советский  район</c:v>
                </c:pt>
                <c:pt idx="21">
                  <c:v>Судак</c:v>
                </c:pt>
                <c:pt idx="22">
                  <c:v>Феодосия</c:v>
                </c:pt>
                <c:pt idx="23">
                  <c:v>Черноморский  район</c:v>
                </c:pt>
                <c:pt idx="24">
                  <c:v>Ялта</c:v>
                </c:pt>
              </c:strCache>
            </c:strRef>
          </c:cat>
          <c:val>
            <c:numRef>
              <c:f>Лист1!$B$2:$B$26</c:f>
              <c:numCache>
                <c:formatCode>General</c:formatCode>
                <c:ptCount val="25"/>
                <c:pt idx="0">
                  <c:v>7.2</c:v>
                </c:pt>
                <c:pt idx="1">
                  <c:v>7.2</c:v>
                </c:pt>
                <c:pt idx="2">
                  <c:v>7.2</c:v>
                </c:pt>
                <c:pt idx="3">
                  <c:v>7.2</c:v>
                </c:pt>
                <c:pt idx="4">
                  <c:v>7.2</c:v>
                </c:pt>
                <c:pt idx="5">
                  <c:v>7.2</c:v>
                </c:pt>
                <c:pt idx="6">
                  <c:v>7.2</c:v>
                </c:pt>
                <c:pt idx="7">
                  <c:v>7.2</c:v>
                </c:pt>
                <c:pt idx="8">
                  <c:v>7.2</c:v>
                </c:pt>
                <c:pt idx="9">
                  <c:v>7.2</c:v>
                </c:pt>
                <c:pt idx="10">
                  <c:v>7.2</c:v>
                </c:pt>
                <c:pt idx="11">
                  <c:v>7.2</c:v>
                </c:pt>
                <c:pt idx="12">
                  <c:v>7.2</c:v>
                </c:pt>
                <c:pt idx="13">
                  <c:v>7.2</c:v>
                </c:pt>
                <c:pt idx="14">
                  <c:v>7.2</c:v>
                </c:pt>
                <c:pt idx="15">
                  <c:v>7.2</c:v>
                </c:pt>
                <c:pt idx="16">
                  <c:v>7.2</c:v>
                </c:pt>
                <c:pt idx="17">
                  <c:v>7.2</c:v>
                </c:pt>
                <c:pt idx="18">
                  <c:v>7.2</c:v>
                </c:pt>
                <c:pt idx="19">
                  <c:v>7.2</c:v>
                </c:pt>
                <c:pt idx="20">
                  <c:v>7.2</c:v>
                </c:pt>
                <c:pt idx="21">
                  <c:v>7.2</c:v>
                </c:pt>
                <c:pt idx="22">
                  <c:v>7.2</c:v>
                </c:pt>
                <c:pt idx="23">
                  <c:v>7.2</c:v>
                </c:pt>
                <c:pt idx="24">
                  <c:v>7.2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Регион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Лист1!$A$2:$A$26</c:f>
              <c:strCache>
                <c:ptCount val="25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район</c:v>
                </c:pt>
                <c:pt idx="10">
                  <c:v>Красноперекопск</c:v>
                </c:pt>
                <c:pt idx="11">
                  <c:v>Красноперекопский  район</c:v>
                </c:pt>
                <c:pt idx="12">
                  <c:v>Ленинский  район</c:v>
                </c:pt>
                <c:pt idx="13">
                  <c:v>Нижнегорский район</c:v>
                </c:pt>
                <c:pt idx="14">
                  <c:v>Первомайский  район</c:v>
                </c:pt>
                <c:pt idx="15">
                  <c:v>Раздольненский  район</c:v>
                </c:pt>
                <c:pt idx="16">
                  <c:v>Саки</c:v>
                </c:pt>
                <c:pt idx="17">
                  <c:v>Сакский  район</c:v>
                </c:pt>
                <c:pt idx="18">
                  <c:v>Симферополь</c:v>
                </c:pt>
                <c:pt idx="19">
                  <c:v>Симферопольский район</c:v>
                </c:pt>
                <c:pt idx="20">
                  <c:v>Советский  район</c:v>
                </c:pt>
                <c:pt idx="21">
                  <c:v>Судак</c:v>
                </c:pt>
                <c:pt idx="22">
                  <c:v>Феодосия</c:v>
                </c:pt>
                <c:pt idx="23">
                  <c:v>Черноморский  район</c:v>
                </c:pt>
                <c:pt idx="24">
                  <c:v>Ялта</c:v>
                </c:pt>
              </c:strCache>
            </c:strRef>
          </c:cat>
          <c:val>
            <c:numRef>
              <c:f>Лист1!$C$2:$C$26</c:f>
              <c:numCache>
                <c:formatCode>General</c:formatCode>
                <c:ptCount val="25"/>
                <c:pt idx="0">
                  <c:v>7.8</c:v>
                </c:pt>
                <c:pt idx="1">
                  <c:v>7.8</c:v>
                </c:pt>
                <c:pt idx="2">
                  <c:v>7.8</c:v>
                </c:pt>
                <c:pt idx="3">
                  <c:v>7.8</c:v>
                </c:pt>
                <c:pt idx="4">
                  <c:v>7.8</c:v>
                </c:pt>
                <c:pt idx="5">
                  <c:v>7.8</c:v>
                </c:pt>
                <c:pt idx="6">
                  <c:v>7.8</c:v>
                </c:pt>
                <c:pt idx="7">
                  <c:v>7.8</c:v>
                </c:pt>
                <c:pt idx="8">
                  <c:v>7.8</c:v>
                </c:pt>
                <c:pt idx="9">
                  <c:v>7.8</c:v>
                </c:pt>
                <c:pt idx="10">
                  <c:v>7.8</c:v>
                </c:pt>
                <c:pt idx="11">
                  <c:v>7.8</c:v>
                </c:pt>
                <c:pt idx="12">
                  <c:v>7.8</c:v>
                </c:pt>
                <c:pt idx="13">
                  <c:v>7.8</c:v>
                </c:pt>
                <c:pt idx="14">
                  <c:v>7.8</c:v>
                </c:pt>
                <c:pt idx="15">
                  <c:v>7.8</c:v>
                </c:pt>
                <c:pt idx="16">
                  <c:v>7.8</c:v>
                </c:pt>
                <c:pt idx="17">
                  <c:v>7.8</c:v>
                </c:pt>
                <c:pt idx="18">
                  <c:v>7.8</c:v>
                </c:pt>
                <c:pt idx="19">
                  <c:v>7.8</c:v>
                </c:pt>
                <c:pt idx="20">
                  <c:v>7.8</c:v>
                </c:pt>
                <c:pt idx="21">
                  <c:v>7.8</c:v>
                </c:pt>
                <c:pt idx="22">
                  <c:v>7.8</c:v>
                </c:pt>
                <c:pt idx="23">
                  <c:v>7.8</c:v>
                </c:pt>
                <c:pt idx="24">
                  <c:v>7.8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Лист1!$A$2:$A$26</c:f>
              <c:strCache>
                <c:ptCount val="25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район</c:v>
                </c:pt>
                <c:pt idx="10">
                  <c:v>Красноперекопск</c:v>
                </c:pt>
                <c:pt idx="11">
                  <c:v>Красноперекопский  район</c:v>
                </c:pt>
                <c:pt idx="12">
                  <c:v>Ленинский  район</c:v>
                </c:pt>
                <c:pt idx="13">
                  <c:v>Нижнегорский район</c:v>
                </c:pt>
                <c:pt idx="14">
                  <c:v>Первомайский  район</c:v>
                </c:pt>
                <c:pt idx="15">
                  <c:v>Раздольненский  район</c:v>
                </c:pt>
                <c:pt idx="16">
                  <c:v>Саки</c:v>
                </c:pt>
                <c:pt idx="17">
                  <c:v>Сакский  район</c:v>
                </c:pt>
                <c:pt idx="18">
                  <c:v>Симферополь</c:v>
                </c:pt>
                <c:pt idx="19">
                  <c:v>Симферопольский район</c:v>
                </c:pt>
                <c:pt idx="20">
                  <c:v>Советский  район</c:v>
                </c:pt>
                <c:pt idx="21">
                  <c:v>Судак</c:v>
                </c:pt>
                <c:pt idx="22">
                  <c:v>Феодосия</c:v>
                </c:pt>
                <c:pt idx="23">
                  <c:v>Черноморский  район</c:v>
                </c:pt>
                <c:pt idx="24">
                  <c:v>Ялта</c:v>
                </c:pt>
              </c:strCache>
            </c:strRef>
          </c:cat>
          <c:val>
            <c:numRef>
              <c:f>Лист1!$D$2:$D$26</c:f>
              <c:numCache>
                <c:formatCode>General</c:formatCode>
                <c:ptCount val="25"/>
                <c:pt idx="0">
                  <c:v>15</c:v>
                </c:pt>
                <c:pt idx="1">
                  <c:v>8.3000000000000007</c:v>
                </c:pt>
                <c:pt idx="2">
                  <c:v>9.1</c:v>
                </c:pt>
                <c:pt idx="3">
                  <c:v>6.1</c:v>
                </c:pt>
                <c:pt idx="4">
                  <c:v>3</c:v>
                </c:pt>
                <c:pt idx="5">
                  <c:v>9.9</c:v>
                </c:pt>
                <c:pt idx="6">
                  <c:v>7.9</c:v>
                </c:pt>
                <c:pt idx="7">
                  <c:v>4.8</c:v>
                </c:pt>
                <c:pt idx="8">
                  <c:v>4.9000000000000004</c:v>
                </c:pt>
                <c:pt idx="9">
                  <c:v>10.6</c:v>
                </c:pt>
                <c:pt idx="10">
                  <c:v>6.8</c:v>
                </c:pt>
                <c:pt idx="11">
                  <c:v>10.3</c:v>
                </c:pt>
                <c:pt idx="12">
                  <c:v>15.2</c:v>
                </c:pt>
                <c:pt idx="13">
                  <c:v>4.4000000000000004</c:v>
                </c:pt>
                <c:pt idx="14">
                  <c:v>9.9</c:v>
                </c:pt>
                <c:pt idx="15">
                  <c:v>1.2</c:v>
                </c:pt>
                <c:pt idx="16">
                  <c:v>14.9</c:v>
                </c:pt>
                <c:pt idx="17">
                  <c:v>1.8</c:v>
                </c:pt>
                <c:pt idx="18">
                  <c:v>7.1</c:v>
                </c:pt>
                <c:pt idx="19">
                  <c:v>11.7</c:v>
                </c:pt>
                <c:pt idx="20">
                  <c:v>10.5</c:v>
                </c:pt>
                <c:pt idx="21">
                  <c:v>2.1</c:v>
                </c:pt>
                <c:pt idx="22">
                  <c:v>5.5</c:v>
                </c:pt>
                <c:pt idx="23">
                  <c:v>3.7</c:v>
                </c:pt>
                <c:pt idx="24">
                  <c:v>7.4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9020504"/>
        <c:axId val="328992672"/>
      </c:lineChart>
      <c:catAx>
        <c:axId val="3290205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 algn="ctr">
              <a:defRPr lang="ru-RU" sz="10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328992672"/>
        <c:crosses val="autoZero"/>
        <c:auto val="1"/>
        <c:lblAlgn val="ctr"/>
        <c:lblOffset val="100"/>
        <c:noMultiLvlLbl val="0"/>
      </c:catAx>
      <c:valAx>
        <c:axId val="328992672"/>
        <c:scaling>
          <c:orientation val="minMax"/>
          <c:max val="16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 algn="ctr">
              <a:defRPr lang="ru-RU" sz="10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329020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РУ!$C$7:$D$7</c:f>
              <c:strCache>
                <c:ptCount val="1"/>
                <c:pt idx="0">
                  <c:v>Вся выборка по РФ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8.29445173020956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РУ!$E$6:$H$6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РУ!$E$7:$H$7</c:f>
              <c:numCache>
                <c:formatCode>General</c:formatCode>
                <c:ptCount val="4"/>
                <c:pt idx="0">
                  <c:v>10.199999999999999</c:v>
                </c:pt>
                <c:pt idx="1">
                  <c:v>29.8</c:v>
                </c:pt>
                <c:pt idx="2">
                  <c:v>47.5</c:v>
                </c:pt>
                <c:pt idx="3">
                  <c:v>12.5</c:v>
                </c:pt>
              </c:numCache>
            </c:numRef>
          </c:val>
        </c:ser>
        <c:ser>
          <c:idx val="1"/>
          <c:order val="1"/>
          <c:tx>
            <c:strRef>
              <c:f>РУ!$C$8:$D$8</c:f>
              <c:strCache>
                <c:ptCount val="1"/>
                <c:pt idx="0">
                  <c:v>Республика Крым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2"/>
              <c:layout>
                <c:manualLayout>
                  <c:x val="-2.4783147459727386E-3"/>
                  <c:y val="-1.2441677595314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РУ!$E$6:$H$6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РУ!$E$8:$H$8</c:f>
              <c:numCache>
                <c:formatCode>General</c:formatCode>
                <c:ptCount val="4"/>
                <c:pt idx="0">
                  <c:v>12</c:v>
                </c:pt>
                <c:pt idx="1">
                  <c:v>30.1</c:v>
                </c:pt>
                <c:pt idx="2">
                  <c:v>46.1</c:v>
                </c:pt>
                <c:pt idx="3">
                  <c:v>11.8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404342640"/>
        <c:axId val="404343816"/>
        <c:axId val="0"/>
      </c:bar3DChart>
      <c:catAx>
        <c:axId val="404342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200" b="1">
                    <a:latin typeface="Times New Roman" pitchFamily="18" charset="0"/>
                    <a:cs typeface="Times New Roman" pitchFamily="18" charset="0"/>
                  </a:rPr>
                  <a:t>Отметки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04343816"/>
        <c:crosses val="autoZero"/>
        <c:auto val="1"/>
        <c:lblAlgn val="ctr"/>
        <c:lblOffset val="100"/>
        <c:noMultiLvlLbl val="0"/>
      </c:catAx>
      <c:valAx>
        <c:axId val="4043438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100">
                    <a:latin typeface="Times New Roman" pitchFamily="18" charset="0"/>
                    <a:cs typeface="Times New Roman" pitchFamily="18" charset="0"/>
                  </a:rPr>
                  <a:t>Количество</a:t>
                </a:r>
                <a:r>
                  <a:rPr lang="ru-RU">
                    <a:latin typeface="Times New Roman" pitchFamily="18" charset="0"/>
                    <a:cs typeface="Times New Roman" pitchFamily="18" charset="0"/>
                  </a:rPr>
                  <a:t> участников, 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0434264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1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г.Джанкой</c:v>
                </c:pt>
                <c:pt idx="1">
                  <c:v>г.Красноперекопск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2.2000000000000002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г.Джанкой</c:v>
                </c:pt>
                <c:pt idx="1">
                  <c:v>г.Красноперекопск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19.3</c:v>
                </c:pt>
                <c:pt idx="1">
                  <c:v>11.8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г.Джанкой</c:v>
                </c:pt>
                <c:pt idx="1">
                  <c:v>г.Красноперекопск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58.4</c:v>
                </c:pt>
                <c:pt idx="1">
                  <c:v>47.3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г.Джанкой</c:v>
                </c:pt>
                <c:pt idx="1">
                  <c:v>г.Красноперекопск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22.3</c:v>
                </c:pt>
                <c:pt idx="1">
                  <c:v>38.700000000000003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4344208"/>
        <c:axId val="404344600"/>
        <c:axId val="0"/>
      </c:bar3DChart>
      <c:catAx>
        <c:axId val="404344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404344600"/>
        <c:crosses val="autoZero"/>
        <c:auto val="1"/>
        <c:lblAlgn val="ctr"/>
        <c:lblOffset val="100"/>
        <c:noMultiLvlLbl val="0"/>
      </c:catAx>
      <c:valAx>
        <c:axId val="404344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4344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52683030943694"/>
          <c:y val="0.19127004087587976"/>
          <c:w val="3.3603887748531604E-2"/>
          <c:h val="0.4754327135050299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Алушта</c:v>
                </c:pt>
                <c:pt idx="1">
                  <c:v>Белогорский  район</c:v>
                </c:pt>
                <c:pt idx="2">
                  <c:v>Джанкойский  район</c:v>
                </c:pt>
                <c:pt idx="3">
                  <c:v>Евпатория</c:v>
                </c:pt>
                <c:pt idx="4">
                  <c:v>Керчь</c:v>
                </c:pt>
                <c:pt idx="5">
                  <c:v>Кировский район</c:v>
                </c:pt>
                <c:pt idx="6">
                  <c:v>Красноперекопский район</c:v>
                </c:pt>
                <c:pt idx="7">
                  <c:v>Нижнегорский   район</c:v>
                </c:pt>
                <c:pt idx="8">
                  <c:v>Первомайский район</c:v>
                </c:pt>
                <c:pt idx="9">
                  <c:v>Раздольненский</c:v>
                </c:pt>
                <c:pt idx="10">
                  <c:v>Саки</c:v>
                </c:pt>
                <c:pt idx="11">
                  <c:v>Сакский район</c:v>
                </c:pt>
                <c:pt idx="12">
                  <c:v>Симферополь</c:v>
                </c:pt>
                <c:pt idx="13">
                  <c:v>Симферопольский   район</c:v>
                </c:pt>
                <c:pt idx="14">
                  <c:v>Советский район</c:v>
                </c:pt>
                <c:pt idx="15">
                  <c:v>Судак</c:v>
                </c:pt>
                <c:pt idx="16">
                  <c:v>Феодосия</c:v>
                </c:pt>
                <c:pt idx="17">
                  <c:v>Черноморский район</c:v>
                </c:pt>
                <c:pt idx="18">
                  <c:v>Ялта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7.8</c:v>
                </c:pt>
                <c:pt idx="1">
                  <c:v>12.9</c:v>
                </c:pt>
                <c:pt idx="2">
                  <c:v>12</c:v>
                </c:pt>
                <c:pt idx="3">
                  <c:v>10.9</c:v>
                </c:pt>
                <c:pt idx="4">
                  <c:v>14.6</c:v>
                </c:pt>
                <c:pt idx="5">
                  <c:v>7</c:v>
                </c:pt>
                <c:pt idx="6">
                  <c:v>17.7</c:v>
                </c:pt>
                <c:pt idx="7">
                  <c:v>8.4</c:v>
                </c:pt>
                <c:pt idx="8">
                  <c:v>13.2</c:v>
                </c:pt>
                <c:pt idx="9">
                  <c:v>1.2</c:v>
                </c:pt>
                <c:pt idx="10">
                  <c:v>13.4</c:v>
                </c:pt>
                <c:pt idx="11">
                  <c:v>8.8000000000000007</c:v>
                </c:pt>
                <c:pt idx="12">
                  <c:v>10.5</c:v>
                </c:pt>
                <c:pt idx="13">
                  <c:v>12.2</c:v>
                </c:pt>
                <c:pt idx="14">
                  <c:v>13.3</c:v>
                </c:pt>
                <c:pt idx="15">
                  <c:v>3.8</c:v>
                </c:pt>
                <c:pt idx="16">
                  <c:v>11.6</c:v>
                </c:pt>
                <c:pt idx="17">
                  <c:v>7.8</c:v>
                </c:pt>
                <c:pt idx="18">
                  <c:v>16.399999999999999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Алушта</c:v>
                </c:pt>
                <c:pt idx="1">
                  <c:v>Белогорский  район</c:v>
                </c:pt>
                <c:pt idx="2">
                  <c:v>Джанкойский  район</c:v>
                </c:pt>
                <c:pt idx="3">
                  <c:v>Евпатория</c:v>
                </c:pt>
                <c:pt idx="4">
                  <c:v>Керчь</c:v>
                </c:pt>
                <c:pt idx="5">
                  <c:v>Кировский район</c:v>
                </c:pt>
                <c:pt idx="6">
                  <c:v>Красноперекопский район</c:v>
                </c:pt>
                <c:pt idx="7">
                  <c:v>Нижнегорский   район</c:v>
                </c:pt>
                <c:pt idx="8">
                  <c:v>Первомайский район</c:v>
                </c:pt>
                <c:pt idx="9">
                  <c:v>Раздольненский</c:v>
                </c:pt>
                <c:pt idx="10">
                  <c:v>Саки</c:v>
                </c:pt>
                <c:pt idx="11">
                  <c:v>Сакский район</c:v>
                </c:pt>
                <c:pt idx="12">
                  <c:v>Симферополь</c:v>
                </c:pt>
                <c:pt idx="13">
                  <c:v>Симферопольский   район</c:v>
                </c:pt>
                <c:pt idx="14">
                  <c:v>Советский район</c:v>
                </c:pt>
                <c:pt idx="15">
                  <c:v>Судак</c:v>
                </c:pt>
                <c:pt idx="16">
                  <c:v>Феодосия</c:v>
                </c:pt>
                <c:pt idx="17">
                  <c:v>Черноморский район</c:v>
                </c:pt>
                <c:pt idx="18">
                  <c:v>Ялта</c:v>
                </c:pt>
              </c:strCache>
            </c:strRef>
          </c:cat>
          <c:val>
            <c:numRef>
              <c:f>Лист1!$C$2:$C$20</c:f>
              <c:numCache>
                <c:formatCode>General</c:formatCode>
                <c:ptCount val="19"/>
                <c:pt idx="0">
                  <c:v>27.8</c:v>
                </c:pt>
                <c:pt idx="1">
                  <c:v>21.9</c:v>
                </c:pt>
                <c:pt idx="2">
                  <c:v>34.700000000000003</c:v>
                </c:pt>
                <c:pt idx="3">
                  <c:v>36.5</c:v>
                </c:pt>
                <c:pt idx="4">
                  <c:v>28.7</c:v>
                </c:pt>
                <c:pt idx="5">
                  <c:v>24.7</c:v>
                </c:pt>
                <c:pt idx="6">
                  <c:v>32</c:v>
                </c:pt>
                <c:pt idx="7">
                  <c:v>24.5</c:v>
                </c:pt>
                <c:pt idx="8">
                  <c:v>27.1</c:v>
                </c:pt>
                <c:pt idx="9">
                  <c:v>27.5</c:v>
                </c:pt>
                <c:pt idx="10">
                  <c:v>34.6</c:v>
                </c:pt>
                <c:pt idx="11">
                  <c:v>24.2</c:v>
                </c:pt>
                <c:pt idx="12">
                  <c:v>28.7</c:v>
                </c:pt>
                <c:pt idx="13">
                  <c:v>32</c:v>
                </c:pt>
                <c:pt idx="14">
                  <c:v>32.799999999999997</c:v>
                </c:pt>
                <c:pt idx="15">
                  <c:v>28.6</c:v>
                </c:pt>
                <c:pt idx="16">
                  <c:v>29.7</c:v>
                </c:pt>
                <c:pt idx="17">
                  <c:v>32</c:v>
                </c:pt>
                <c:pt idx="18">
                  <c:v>33.9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Алушта</c:v>
                </c:pt>
                <c:pt idx="1">
                  <c:v>Белогорский  район</c:v>
                </c:pt>
                <c:pt idx="2">
                  <c:v>Джанкойский  район</c:v>
                </c:pt>
                <c:pt idx="3">
                  <c:v>Евпатория</c:v>
                </c:pt>
                <c:pt idx="4">
                  <c:v>Керчь</c:v>
                </c:pt>
                <c:pt idx="5">
                  <c:v>Кировский район</c:v>
                </c:pt>
                <c:pt idx="6">
                  <c:v>Красноперекопский район</c:v>
                </c:pt>
                <c:pt idx="7">
                  <c:v>Нижнегорский   район</c:v>
                </c:pt>
                <c:pt idx="8">
                  <c:v>Первомайский район</c:v>
                </c:pt>
                <c:pt idx="9">
                  <c:v>Раздольненский</c:v>
                </c:pt>
                <c:pt idx="10">
                  <c:v>Саки</c:v>
                </c:pt>
                <c:pt idx="11">
                  <c:v>Сакский район</c:v>
                </c:pt>
                <c:pt idx="12">
                  <c:v>Симферополь</c:v>
                </c:pt>
                <c:pt idx="13">
                  <c:v>Симферопольский   район</c:v>
                </c:pt>
                <c:pt idx="14">
                  <c:v>Советский район</c:v>
                </c:pt>
                <c:pt idx="15">
                  <c:v>Судак</c:v>
                </c:pt>
                <c:pt idx="16">
                  <c:v>Феодосия</c:v>
                </c:pt>
                <c:pt idx="17">
                  <c:v>Черноморский район</c:v>
                </c:pt>
                <c:pt idx="18">
                  <c:v>Ялта</c:v>
                </c:pt>
              </c:strCache>
            </c:strRef>
          </c:cat>
          <c:val>
            <c:numRef>
              <c:f>Лист1!$D$2:$D$20</c:f>
              <c:numCache>
                <c:formatCode>General</c:formatCode>
                <c:ptCount val="19"/>
                <c:pt idx="0">
                  <c:v>54.1</c:v>
                </c:pt>
                <c:pt idx="1">
                  <c:v>52</c:v>
                </c:pt>
                <c:pt idx="2">
                  <c:v>41.9</c:v>
                </c:pt>
                <c:pt idx="3">
                  <c:v>44.7</c:v>
                </c:pt>
                <c:pt idx="4">
                  <c:v>48.7</c:v>
                </c:pt>
                <c:pt idx="5">
                  <c:v>49.7</c:v>
                </c:pt>
                <c:pt idx="6">
                  <c:v>46.9</c:v>
                </c:pt>
                <c:pt idx="7">
                  <c:v>52.2</c:v>
                </c:pt>
                <c:pt idx="8">
                  <c:v>48.1</c:v>
                </c:pt>
                <c:pt idx="9">
                  <c:v>46.2</c:v>
                </c:pt>
                <c:pt idx="10">
                  <c:v>43.6</c:v>
                </c:pt>
                <c:pt idx="11">
                  <c:v>51.5</c:v>
                </c:pt>
                <c:pt idx="12">
                  <c:v>44.2</c:v>
                </c:pt>
                <c:pt idx="13">
                  <c:v>47.6</c:v>
                </c:pt>
                <c:pt idx="14">
                  <c:v>46.2</c:v>
                </c:pt>
                <c:pt idx="15">
                  <c:v>52.7</c:v>
                </c:pt>
                <c:pt idx="16">
                  <c:v>49.3</c:v>
                </c:pt>
                <c:pt idx="17">
                  <c:v>49.5</c:v>
                </c:pt>
                <c:pt idx="18">
                  <c:v>43.3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Алушта</c:v>
                </c:pt>
                <c:pt idx="1">
                  <c:v>Белогорский  район</c:v>
                </c:pt>
                <c:pt idx="2">
                  <c:v>Джанкойский  район</c:v>
                </c:pt>
                <c:pt idx="3">
                  <c:v>Евпатория</c:v>
                </c:pt>
                <c:pt idx="4">
                  <c:v>Керчь</c:v>
                </c:pt>
                <c:pt idx="5">
                  <c:v>Кировский район</c:v>
                </c:pt>
                <c:pt idx="6">
                  <c:v>Красноперекопский район</c:v>
                </c:pt>
                <c:pt idx="7">
                  <c:v>Нижнегорский   район</c:v>
                </c:pt>
                <c:pt idx="8">
                  <c:v>Первомайский район</c:v>
                </c:pt>
                <c:pt idx="9">
                  <c:v>Раздольненский</c:v>
                </c:pt>
                <c:pt idx="10">
                  <c:v>Саки</c:v>
                </c:pt>
                <c:pt idx="11">
                  <c:v>Сакский район</c:v>
                </c:pt>
                <c:pt idx="12">
                  <c:v>Симферополь</c:v>
                </c:pt>
                <c:pt idx="13">
                  <c:v>Симферопольский   район</c:v>
                </c:pt>
                <c:pt idx="14">
                  <c:v>Советский район</c:v>
                </c:pt>
                <c:pt idx="15">
                  <c:v>Судак</c:v>
                </c:pt>
                <c:pt idx="16">
                  <c:v>Феодосия</c:v>
                </c:pt>
                <c:pt idx="17">
                  <c:v>Черноморский район</c:v>
                </c:pt>
                <c:pt idx="18">
                  <c:v>Ялта</c:v>
                </c:pt>
              </c:strCache>
            </c:strRef>
          </c:cat>
          <c:val>
            <c:numRef>
              <c:f>Лист1!$E$2:$E$20</c:f>
              <c:numCache>
                <c:formatCode>General</c:formatCode>
                <c:ptCount val="19"/>
                <c:pt idx="0">
                  <c:v>10.3</c:v>
                </c:pt>
                <c:pt idx="1">
                  <c:v>13.3</c:v>
                </c:pt>
                <c:pt idx="2">
                  <c:v>11.4</c:v>
                </c:pt>
                <c:pt idx="3">
                  <c:v>7.9</c:v>
                </c:pt>
                <c:pt idx="4">
                  <c:v>7.9</c:v>
                </c:pt>
                <c:pt idx="5">
                  <c:v>18.7</c:v>
                </c:pt>
                <c:pt idx="6">
                  <c:v>3.4</c:v>
                </c:pt>
                <c:pt idx="7">
                  <c:v>15</c:v>
                </c:pt>
                <c:pt idx="8">
                  <c:v>11.6</c:v>
                </c:pt>
                <c:pt idx="9">
                  <c:v>25</c:v>
                </c:pt>
                <c:pt idx="10">
                  <c:v>8.4</c:v>
                </c:pt>
                <c:pt idx="11">
                  <c:v>15.4</c:v>
                </c:pt>
                <c:pt idx="12">
                  <c:v>16.600000000000001</c:v>
                </c:pt>
                <c:pt idx="13">
                  <c:v>8.1999999999999993</c:v>
                </c:pt>
                <c:pt idx="14">
                  <c:v>7.7</c:v>
                </c:pt>
                <c:pt idx="15">
                  <c:v>14.8</c:v>
                </c:pt>
                <c:pt idx="16">
                  <c:v>9.4</c:v>
                </c:pt>
                <c:pt idx="17">
                  <c:v>10.7</c:v>
                </c:pt>
                <c:pt idx="18">
                  <c:v>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4347344"/>
        <c:axId val="404343032"/>
        <c:axId val="0"/>
      </c:bar3DChart>
      <c:catAx>
        <c:axId val="404347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404343032"/>
        <c:crosses val="autoZero"/>
        <c:auto val="1"/>
        <c:lblAlgn val="ctr"/>
        <c:lblOffset val="100"/>
        <c:noMultiLvlLbl val="0"/>
      </c:catAx>
      <c:valAx>
        <c:axId val="404343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4347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52683030943694"/>
          <c:y val="0.19127004087587976"/>
          <c:w val="3.3603887748531604E-2"/>
          <c:h val="0.4754327135050299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[Книга1]Лист1!$B$1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[Книга1]Лист1!$A$2:$A$5</c:f>
              <c:strCache>
                <c:ptCount val="4"/>
                <c:pt idx="0">
                  <c:v>Армянск</c:v>
                </c:pt>
                <c:pt idx="1">
                  <c:v>Бахчисарайский  район</c:v>
                </c:pt>
                <c:pt idx="2">
                  <c:v>Ленинский район</c:v>
                </c:pt>
                <c:pt idx="3">
                  <c:v>Раздольненский  район</c:v>
                </c:pt>
              </c:strCache>
            </c:strRef>
          </c:cat>
          <c:val>
            <c:numRef>
              <c:f>[Книга1]Лист1!$B$2:$B$5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20.9</c:v>
                </c:pt>
                <c:pt idx="2">
                  <c:v>22.7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[Книга1]Лист1!$C$1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[Книга1]Лист1!$A$2:$A$5</c:f>
              <c:strCache>
                <c:ptCount val="4"/>
                <c:pt idx="0">
                  <c:v>Армянск</c:v>
                </c:pt>
                <c:pt idx="1">
                  <c:v>Бахчисарайский  район</c:v>
                </c:pt>
                <c:pt idx="2">
                  <c:v>Ленинский район</c:v>
                </c:pt>
                <c:pt idx="3">
                  <c:v>Раздольненский  район</c:v>
                </c:pt>
              </c:strCache>
            </c:strRef>
          </c:cat>
          <c:val>
            <c:numRef>
              <c:f>[Книга1]Лист1!$C$2:$C$5</c:f>
              <c:numCache>
                <c:formatCode>General</c:formatCode>
                <c:ptCount val="4"/>
                <c:pt idx="0">
                  <c:v>36.1</c:v>
                </c:pt>
                <c:pt idx="1">
                  <c:v>32.700000000000003</c:v>
                </c:pt>
                <c:pt idx="2">
                  <c:v>38.1</c:v>
                </c:pt>
                <c:pt idx="3">
                  <c:v>32.4</c:v>
                </c:pt>
              </c:numCache>
            </c:numRef>
          </c:val>
        </c:ser>
        <c:ser>
          <c:idx val="2"/>
          <c:order val="2"/>
          <c:tx>
            <c:strRef>
              <c:f>[Книга1]Лист1!$D$1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[Книга1]Лист1!$A$2:$A$5</c:f>
              <c:strCache>
                <c:ptCount val="4"/>
                <c:pt idx="0">
                  <c:v>Армянск</c:v>
                </c:pt>
                <c:pt idx="1">
                  <c:v>Бахчисарайский  район</c:v>
                </c:pt>
                <c:pt idx="2">
                  <c:v>Ленинский район</c:v>
                </c:pt>
                <c:pt idx="3">
                  <c:v>Раздольненский  район</c:v>
                </c:pt>
              </c:strCache>
            </c:strRef>
          </c:cat>
          <c:val>
            <c:numRef>
              <c:f>[Книга1]Лист1!$D$2:$D$5</c:f>
              <c:numCache>
                <c:formatCode>General</c:formatCode>
                <c:ptCount val="4"/>
                <c:pt idx="0">
                  <c:v>33.6</c:v>
                </c:pt>
                <c:pt idx="1">
                  <c:v>38.1</c:v>
                </c:pt>
                <c:pt idx="2">
                  <c:v>36.6</c:v>
                </c:pt>
                <c:pt idx="3">
                  <c:v>38.200000000000003</c:v>
                </c:pt>
              </c:numCache>
            </c:numRef>
          </c:val>
        </c:ser>
        <c:ser>
          <c:idx val="3"/>
          <c:order val="3"/>
          <c:tx>
            <c:strRef>
              <c:f>[Книга1]Лист1!$E$1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[Книга1]Лист1!$A$2:$A$5</c:f>
              <c:strCache>
                <c:ptCount val="4"/>
                <c:pt idx="0">
                  <c:v>Армянск</c:v>
                </c:pt>
                <c:pt idx="1">
                  <c:v>Бахчисарайский  район</c:v>
                </c:pt>
                <c:pt idx="2">
                  <c:v>Ленинский район</c:v>
                </c:pt>
                <c:pt idx="3">
                  <c:v>Раздольненский  район</c:v>
                </c:pt>
              </c:strCache>
            </c:strRef>
          </c:cat>
          <c:val>
            <c:numRef>
              <c:f>[Книга1]Лист1!$E$2:$E$5</c:f>
              <c:numCache>
                <c:formatCode>General</c:formatCode>
                <c:ptCount val="4"/>
                <c:pt idx="0">
                  <c:v>7.4</c:v>
                </c:pt>
                <c:pt idx="1">
                  <c:v>8.1999999999999993</c:v>
                </c:pt>
                <c:pt idx="2">
                  <c:v>2.6</c:v>
                </c:pt>
                <c:pt idx="3">
                  <c:v>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4343424"/>
        <c:axId val="404341464"/>
        <c:axId val="0"/>
      </c:bar3DChart>
      <c:catAx>
        <c:axId val="404343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4341464"/>
        <c:crosses val="autoZero"/>
        <c:auto val="1"/>
        <c:lblAlgn val="ctr"/>
        <c:lblOffset val="100"/>
        <c:noMultiLvlLbl val="0"/>
      </c:catAx>
      <c:valAx>
        <c:axId val="404341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43434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3678759761330841E-2"/>
          <c:y val="3.3496242882048388E-2"/>
          <c:w val="0.95461069764981166"/>
          <c:h val="0.59125951867553406"/>
        </c:manualLayout>
      </c:layout>
      <c:lineChart>
        <c:grouping val="standard"/>
        <c:varyColors val="0"/>
        <c:ser>
          <c:idx val="0"/>
          <c:order val="0"/>
          <c:tx>
            <c:v>Вся выборка по РФ (44,2%)</c:v>
          </c:tx>
          <c:marker>
            <c:symbol val="none"/>
          </c:marker>
          <c:cat>
            <c:strRef>
              <c:f>Пятерки_РУ!$B$3:$B$27</c:f>
              <c:strCache>
                <c:ptCount val="25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район</c:v>
                </c:pt>
                <c:pt idx="10">
                  <c:v>Красноперекопск</c:v>
                </c:pt>
                <c:pt idx="11">
                  <c:v>Красноперекопский  район</c:v>
                </c:pt>
                <c:pt idx="12">
                  <c:v>Ленинский  район</c:v>
                </c:pt>
                <c:pt idx="13">
                  <c:v>Нижнегорский район</c:v>
                </c:pt>
                <c:pt idx="14">
                  <c:v>Первомайский  район</c:v>
                </c:pt>
                <c:pt idx="15">
                  <c:v>Раздольненский  район</c:v>
                </c:pt>
                <c:pt idx="16">
                  <c:v>Саки</c:v>
                </c:pt>
                <c:pt idx="17">
                  <c:v>Сакский  район</c:v>
                </c:pt>
                <c:pt idx="18">
                  <c:v>Симферополь</c:v>
                </c:pt>
                <c:pt idx="19">
                  <c:v>Симферопольский район</c:v>
                </c:pt>
                <c:pt idx="20">
                  <c:v>Советский  район</c:v>
                </c:pt>
                <c:pt idx="21">
                  <c:v>Судак</c:v>
                </c:pt>
                <c:pt idx="22">
                  <c:v>Феодосия</c:v>
                </c:pt>
                <c:pt idx="23">
                  <c:v>Черноморский  район</c:v>
                </c:pt>
                <c:pt idx="24">
                  <c:v>Ялта</c:v>
                </c:pt>
              </c:strCache>
            </c:strRef>
          </c:cat>
          <c:val>
            <c:numRef>
              <c:f>Пятерки_РУ!$C$3:$C$27</c:f>
              <c:numCache>
                <c:formatCode>General</c:formatCode>
                <c:ptCount val="25"/>
                <c:pt idx="0">
                  <c:v>28.8</c:v>
                </c:pt>
                <c:pt idx="1">
                  <c:v>28.8</c:v>
                </c:pt>
                <c:pt idx="2">
                  <c:v>28.8</c:v>
                </c:pt>
                <c:pt idx="3">
                  <c:v>28.8</c:v>
                </c:pt>
                <c:pt idx="4">
                  <c:v>28.8</c:v>
                </c:pt>
                <c:pt idx="5">
                  <c:v>28.8</c:v>
                </c:pt>
                <c:pt idx="6">
                  <c:v>28.8</c:v>
                </c:pt>
                <c:pt idx="7">
                  <c:v>28.8</c:v>
                </c:pt>
                <c:pt idx="8">
                  <c:v>28.8</c:v>
                </c:pt>
                <c:pt idx="9">
                  <c:v>28.8</c:v>
                </c:pt>
                <c:pt idx="10">
                  <c:v>28.8</c:v>
                </c:pt>
                <c:pt idx="11">
                  <c:v>28.8</c:v>
                </c:pt>
                <c:pt idx="12">
                  <c:v>28.8</c:v>
                </c:pt>
                <c:pt idx="13">
                  <c:v>28.8</c:v>
                </c:pt>
                <c:pt idx="14">
                  <c:v>28.8</c:v>
                </c:pt>
                <c:pt idx="15">
                  <c:v>28.8</c:v>
                </c:pt>
                <c:pt idx="16">
                  <c:v>28.8</c:v>
                </c:pt>
                <c:pt idx="17">
                  <c:v>28.8</c:v>
                </c:pt>
                <c:pt idx="18">
                  <c:v>28.8</c:v>
                </c:pt>
                <c:pt idx="19">
                  <c:v>28.8</c:v>
                </c:pt>
                <c:pt idx="20">
                  <c:v>28.8</c:v>
                </c:pt>
                <c:pt idx="21">
                  <c:v>28.8</c:v>
                </c:pt>
                <c:pt idx="22">
                  <c:v>28.8</c:v>
                </c:pt>
                <c:pt idx="23">
                  <c:v>28.8</c:v>
                </c:pt>
                <c:pt idx="24">
                  <c:v>28.8</c:v>
                </c:pt>
              </c:numCache>
            </c:numRef>
          </c:val>
          <c:smooth val="0"/>
        </c:ser>
        <c:ser>
          <c:idx val="1"/>
          <c:order val="1"/>
          <c:tx>
            <c:v>Регион (39,2%)</c:v>
          </c:tx>
          <c:marker>
            <c:symbol val="none"/>
          </c:marker>
          <c:cat>
            <c:strRef>
              <c:f>Пятерки_РУ!$B$3:$B$27</c:f>
              <c:strCache>
                <c:ptCount val="25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район</c:v>
                </c:pt>
                <c:pt idx="10">
                  <c:v>Красноперекопск</c:v>
                </c:pt>
                <c:pt idx="11">
                  <c:v>Красноперекопский  район</c:v>
                </c:pt>
                <c:pt idx="12">
                  <c:v>Ленинский  район</c:v>
                </c:pt>
                <c:pt idx="13">
                  <c:v>Нижнегорский район</c:v>
                </c:pt>
                <c:pt idx="14">
                  <c:v>Первомайский  район</c:v>
                </c:pt>
                <c:pt idx="15">
                  <c:v>Раздольненский  район</c:v>
                </c:pt>
                <c:pt idx="16">
                  <c:v>Саки</c:v>
                </c:pt>
                <c:pt idx="17">
                  <c:v>Сакский  район</c:v>
                </c:pt>
                <c:pt idx="18">
                  <c:v>Симферополь</c:v>
                </c:pt>
                <c:pt idx="19">
                  <c:v>Симферопольский район</c:v>
                </c:pt>
                <c:pt idx="20">
                  <c:v>Советский  район</c:v>
                </c:pt>
                <c:pt idx="21">
                  <c:v>Судак</c:v>
                </c:pt>
                <c:pt idx="22">
                  <c:v>Феодосия</c:v>
                </c:pt>
                <c:pt idx="23">
                  <c:v>Черноморский  район</c:v>
                </c:pt>
                <c:pt idx="24">
                  <c:v>Ялта</c:v>
                </c:pt>
              </c:strCache>
            </c:strRef>
          </c:cat>
          <c:val>
            <c:numRef>
              <c:f>Пятерки_РУ!$D$3:$D$27</c:f>
              <c:numCache>
                <c:formatCode>General</c:formatCode>
                <c:ptCount val="25"/>
                <c:pt idx="0">
                  <c:v>23.6</c:v>
                </c:pt>
                <c:pt idx="1">
                  <c:v>23.6</c:v>
                </c:pt>
                <c:pt idx="2">
                  <c:v>23.6</c:v>
                </c:pt>
                <c:pt idx="3">
                  <c:v>23.6</c:v>
                </c:pt>
                <c:pt idx="4">
                  <c:v>23.6</c:v>
                </c:pt>
                <c:pt idx="5">
                  <c:v>23.6</c:v>
                </c:pt>
                <c:pt idx="6">
                  <c:v>23.6</c:v>
                </c:pt>
                <c:pt idx="7">
                  <c:v>23.6</c:v>
                </c:pt>
                <c:pt idx="8">
                  <c:v>23.6</c:v>
                </c:pt>
                <c:pt idx="9">
                  <c:v>23.6</c:v>
                </c:pt>
                <c:pt idx="10">
                  <c:v>23.6</c:v>
                </c:pt>
                <c:pt idx="11">
                  <c:v>23.6</c:v>
                </c:pt>
                <c:pt idx="12">
                  <c:v>23.6</c:v>
                </c:pt>
                <c:pt idx="13">
                  <c:v>23.6</c:v>
                </c:pt>
                <c:pt idx="14">
                  <c:v>23.6</c:v>
                </c:pt>
                <c:pt idx="15">
                  <c:v>23.6</c:v>
                </c:pt>
                <c:pt idx="16">
                  <c:v>23.6</c:v>
                </c:pt>
                <c:pt idx="17">
                  <c:v>23.6</c:v>
                </c:pt>
                <c:pt idx="18">
                  <c:v>23.6</c:v>
                </c:pt>
                <c:pt idx="19">
                  <c:v>23.6</c:v>
                </c:pt>
                <c:pt idx="20">
                  <c:v>23.6</c:v>
                </c:pt>
                <c:pt idx="21">
                  <c:v>23.6</c:v>
                </c:pt>
                <c:pt idx="22">
                  <c:v>23.6</c:v>
                </c:pt>
                <c:pt idx="23">
                  <c:v>23.6</c:v>
                </c:pt>
                <c:pt idx="24">
                  <c:v>23.6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Пятерки_РУ!$E$2</c:f>
              <c:strCache>
                <c:ptCount val="1"/>
                <c:pt idx="0">
                  <c:v>МО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circle"/>
            <c:size val="5"/>
          </c:marker>
          <c:dLbls>
            <c:dLbl>
              <c:idx val="0"/>
              <c:layout>
                <c:manualLayout>
                  <c:x val="-2.8361527963012206E-2"/>
                  <c:y val="-1.8796019869482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916234350548413E-2"/>
                  <c:y val="-2.76659304846261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253363329583802E-2"/>
                  <c:y val="1.8061701298523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1289163610226579E-2"/>
                  <c:y val="-2.79313588373135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0270830502228993E-2"/>
                  <c:y val="1.9751513984621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5059112306293391E-2"/>
                  <c:y val="-1.776235986186216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6522930129900578E-2"/>
                  <c:y val="-2.31047348629710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6343157105361828E-3"/>
                  <c:y val="-1.39565891048492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3253363329583802E-2"/>
                  <c:y val="2.26357427847197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325336332958383E-2"/>
                  <c:y val="2.03487220416216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325336332958383E-2"/>
                  <c:y val="2.2635742784719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1729553805774277E-2"/>
                  <c:y val="1.8061701298523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2.3158125234345708E-2"/>
                  <c:y val="-1.85306305910453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3.1289163610226579E-2"/>
                  <c:y val="2.99257879589518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1.4477158275475122E-2"/>
                  <c:y val="-2.08175433035447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1.3253363329583857E-2"/>
                  <c:y val="2.49227635278177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1.9348601424821896E-2"/>
                  <c:y val="-9.382547618653199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2.5433892315797832E-2"/>
                  <c:y val="-2.4886245848036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1.3253363329583857E-2"/>
                  <c:y val="2.03487220416216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-3.421679925744095E-2"/>
                  <c:y val="-1.57509068802050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-1.9106510957944339E-2"/>
                  <c:y val="-2.34140416154252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-1.8346708824619987E-2"/>
                  <c:y val="2.7967804284114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layout>
                <c:manualLayout>
                  <c:x val="-2.8361527963012206E-2"/>
                  <c:y val="-2.7931358837313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layout>
                <c:manualLayout>
                  <c:x val="-2.927635647214372E-2"/>
                  <c:y val="2.0790448991120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layout>
                <c:manualLayout>
                  <c:x val="-2.2036221307585924E-2"/>
                  <c:y val="-3.3692616703955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layout>
                <c:manualLayout>
                  <c:x val="-2.2036221307585816E-2"/>
                  <c:y val="3.3300108832817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layout>
                <c:manualLayout>
                  <c:x val="-1.249145856767904E-2"/>
                  <c:y val="-1.85306305910453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2"/>
              <c:layout>
                <c:manualLayout>
                  <c:x val="-1.249145856767904E-2"/>
                  <c:y val="3.17838257571119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layout>
                <c:manualLayout>
                  <c:x val="-1.3253363329583915E-2"/>
                  <c:y val="-1.3956589104849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layout>
                <c:manualLayout>
                  <c:x val="-1.3253363329583802E-2"/>
                  <c:y val="2.2635742784719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5"/>
              <c:layout>
                <c:manualLayout>
                  <c:x val="-1.811480319776201E-2"/>
                  <c:y val="-1.57509068802050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6"/>
              <c:layout>
                <c:manualLayout>
                  <c:x val="-1.1729553805774277E-2"/>
                  <c:y val="2.49227635278176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7"/>
              <c:layout>
                <c:manualLayout>
                  <c:x val="-2.1335170158233226E-2"/>
                  <c:y val="-1.44381669805398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9"/>
              <c:layout>
                <c:manualLayout>
                  <c:x val="-1.3253363329583802E-2"/>
                  <c:y val="1.57746805554254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0"/>
              <c:layout>
                <c:manualLayout>
                  <c:x val="-2.3158185226846643E-2"/>
                  <c:y val="-7.095526875555097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2"/>
              <c:layout>
                <c:manualLayout>
                  <c:x val="-1.249145856767904E-2"/>
                  <c:y val="1.80617012985235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3"/>
              <c:layout>
                <c:manualLayout>
                  <c:x val="-2.9970229172782824E-2"/>
                  <c:y val="-2.37226290498504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4"/>
              <c:layout>
                <c:manualLayout>
                  <c:x val="-2.2418312337921183E-2"/>
                  <c:y val="-2.86039211943940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5"/>
              <c:layout>
                <c:manualLayout>
                  <c:x val="-1.1957205789804909E-2"/>
                  <c:y val="-1.88564476885644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6"/>
              <c:layout>
                <c:manualLayout>
                  <c:x val="-7.8834081782233924E-3"/>
                  <c:y val="-1.2399843955942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7"/>
              <c:layout>
                <c:manualLayout>
                  <c:x val="-1.3253363329583802E-2"/>
                  <c:y val="2.2635742784719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8"/>
              <c:layout>
                <c:manualLayout>
                  <c:x val="-2.4721232032068337E-2"/>
                  <c:y val="-2.19015555731921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9"/>
              <c:layout>
                <c:manualLayout>
                  <c:x val="-1.2491458567679152E-2"/>
                  <c:y val="-2.31046720772415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1"/>
              <c:layout>
                <c:manualLayout>
                  <c:x val="-1.0205744281964866E-2"/>
                  <c:y val="2.49227635278177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3"/>
              <c:layout>
                <c:manualLayout>
                  <c:x val="-1.2259531903333266E-2"/>
                  <c:y val="-1.8796019869482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4"/>
              <c:layout>
                <c:manualLayout>
                  <c:x val="-7.2322159730033742E-3"/>
                  <c:y val="1.80617012985235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Пятерки_РУ!$B$3:$B$27</c:f>
              <c:strCache>
                <c:ptCount val="25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район</c:v>
                </c:pt>
                <c:pt idx="10">
                  <c:v>Красноперекопск</c:v>
                </c:pt>
                <c:pt idx="11">
                  <c:v>Красноперекопский  район</c:v>
                </c:pt>
                <c:pt idx="12">
                  <c:v>Ленинский  район</c:v>
                </c:pt>
                <c:pt idx="13">
                  <c:v>Нижнегорский район</c:v>
                </c:pt>
                <c:pt idx="14">
                  <c:v>Первомайский  район</c:v>
                </c:pt>
                <c:pt idx="15">
                  <c:v>Раздольненский  район</c:v>
                </c:pt>
                <c:pt idx="16">
                  <c:v>Саки</c:v>
                </c:pt>
                <c:pt idx="17">
                  <c:v>Сакский  район</c:v>
                </c:pt>
                <c:pt idx="18">
                  <c:v>Симферополь</c:v>
                </c:pt>
                <c:pt idx="19">
                  <c:v>Симферопольский район</c:v>
                </c:pt>
                <c:pt idx="20">
                  <c:v>Советский  район</c:v>
                </c:pt>
                <c:pt idx="21">
                  <c:v>Судак</c:v>
                </c:pt>
                <c:pt idx="22">
                  <c:v>Феодосия</c:v>
                </c:pt>
                <c:pt idx="23">
                  <c:v>Черноморский  район</c:v>
                </c:pt>
                <c:pt idx="24">
                  <c:v>Ялта</c:v>
                </c:pt>
              </c:strCache>
            </c:strRef>
          </c:cat>
          <c:val>
            <c:numRef>
              <c:f>Пятерки_РУ!$E$3:$E$27</c:f>
              <c:numCache>
                <c:formatCode>General</c:formatCode>
                <c:ptCount val="25"/>
                <c:pt idx="0">
                  <c:v>23.2</c:v>
                </c:pt>
                <c:pt idx="1">
                  <c:v>32.9</c:v>
                </c:pt>
                <c:pt idx="2">
                  <c:v>26.7</c:v>
                </c:pt>
                <c:pt idx="3">
                  <c:v>23.7</c:v>
                </c:pt>
                <c:pt idx="4">
                  <c:v>25.4</c:v>
                </c:pt>
                <c:pt idx="5">
                  <c:v>22.8</c:v>
                </c:pt>
                <c:pt idx="6">
                  <c:v>18.2</c:v>
                </c:pt>
                <c:pt idx="7">
                  <c:v>23.5</c:v>
                </c:pt>
                <c:pt idx="8">
                  <c:v>22.7</c:v>
                </c:pt>
                <c:pt idx="9">
                  <c:v>22.5</c:v>
                </c:pt>
                <c:pt idx="10">
                  <c:v>24.5</c:v>
                </c:pt>
                <c:pt idx="11">
                  <c:v>25.3</c:v>
                </c:pt>
                <c:pt idx="12">
                  <c:v>23.2</c:v>
                </c:pt>
                <c:pt idx="13">
                  <c:v>22</c:v>
                </c:pt>
                <c:pt idx="14">
                  <c:v>19.100000000000001</c:v>
                </c:pt>
                <c:pt idx="15">
                  <c:v>17.8</c:v>
                </c:pt>
                <c:pt idx="16">
                  <c:v>14.2</c:v>
                </c:pt>
                <c:pt idx="17">
                  <c:v>28.2</c:v>
                </c:pt>
                <c:pt idx="18">
                  <c:v>25.5</c:v>
                </c:pt>
                <c:pt idx="19">
                  <c:v>20.7</c:v>
                </c:pt>
                <c:pt idx="20">
                  <c:v>15.3</c:v>
                </c:pt>
                <c:pt idx="21">
                  <c:v>25.5</c:v>
                </c:pt>
                <c:pt idx="22">
                  <c:v>25</c:v>
                </c:pt>
                <c:pt idx="23">
                  <c:v>25.5</c:v>
                </c:pt>
                <c:pt idx="24">
                  <c:v>25.5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6527912"/>
        <c:axId val="326529480"/>
      </c:lineChart>
      <c:catAx>
        <c:axId val="326527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6529480"/>
        <c:crosses val="autoZero"/>
        <c:auto val="1"/>
        <c:lblAlgn val="ctr"/>
        <c:lblOffset val="100"/>
        <c:noMultiLvlLbl val="0"/>
      </c:catAx>
      <c:valAx>
        <c:axId val="326529480"/>
        <c:scaling>
          <c:orientation val="minMax"/>
          <c:max val="35"/>
          <c:min val="1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65279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выборка по РФ</c:v>
                </c:pt>
              </c:strCache>
            </c:strRef>
          </c:tx>
          <c:marker>
            <c:symbol val="none"/>
          </c:marker>
          <c:cat>
            <c:strRef>
              <c:f>Лист1!$A$2:$A$26</c:f>
              <c:strCache>
                <c:ptCount val="25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район</c:v>
                </c:pt>
                <c:pt idx="10">
                  <c:v>Красноперекопск</c:v>
                </c:pt>
                <c:pt idx="11">
                  <c:v>Красноперекопский  район</c:v>
                </c:pt>
                <c:pt idx="12">
                  <c:v>Ленинский  район</c:v>
                </c:pt>
                <c:pt idx="13">
                  <c:v>Нижнегорский район</c:v>
                </c:pt>
                <c:pt idx="14">
                  <c:v>Первомайский  район</c:v>
                </c:pt>
                <c:pt idx="15">
                  <c:v>Раздольненский  район</c:v>
                </c:pt>
                <c:pt idx="16">
                  <c:v>Саки</c:v>
                </c:pt>
                <c:pt idx="17">
                  <c:v>Сакский  район</c:v>
                </c:pt>
                <c:pt idx="18">
                  <c:v>Симферополь</c:v>
                </c:pt>
                <c:pt idx="19">
                  <c:v>Симферопольский район</c:v>
                </c:pt>
                <c:pt idx="20">
                  <c:v>Советский  район</c:v>
                </c:pt>
                <c:pt idx="21">
                  <c:v>Судак</c:v>
                </c:pt>
                <c:pt idx="22">
                  <c:v>Феодосия</c:v>
                </c:pt>
                <c:pt idx="23">
                  <c:v>Черноморский  район</c:v>
                </c:pt>
                <c:pt idx="24">
                  <c:v>Ялта</c:v>
                </c:pt>
              </c:strCache>
            </c:strRef>
          </c:cat>
          <c:val>
            <c:numRef>
              <c:f>Лист1!$B$2:$B$26</c:f>
              <c:numCache>
                <c:formatCode>General</c:formatCode>
                <c:ptCount val="25"/>
                <c:pt idx="0">
                  <c:v>12.5</c:v>
                </c:pt>
                <c:pt idx="1">
                  <c:v>12.5</c:v>
                </c:pt>
                <c:pt idx="2">
                  <c:v>12.5</c:v>
                </c:pt>
                <c:pt idx="3">
                  <c:v>12.5</c:v>
                </c:pt>
                <c:pt idx="4">
                  <c:v>12.5</c:v>
                </c:pt>
                <c:pt idx="5">
                  <c:v>12.5</c:v>
                </c:pt>
                <c:pt idx="6">
                  <c:v>12.5</c:v>
                </c:pt>
                <c:pt idx="7">
                  <c:v>12.5</c:v>
                </c:pt>
                <c:pt idx="8">
                  <c:v>12.5</c:v>
                </c:pt>
                <c:pt idx="9">
                  <c:v>12.5</c:v>
                </c:pt>
                <c:pt idx="10">
                  <c:v>12.5</c:v>
                </c:pt>
                <c:pt idx="11">
                  <c:v>12.5</c:v>
                </c:pt>
                <c:pt idx="12">
                  <c:v>12.5</c:v>
                </c:pt>
                <c:pt idx="13">
                  <c:v>12.5</c:v>
                </c:pt>
                <c:pt idx="14">
                  <c:v>12.5</c:v>
                </c:pt>
                <c:pt idx="15">
                  <c:v>12.5</c:v>
                </c:pt>
                <c:pt idx="16">
                  <c:v>12.5</c:v>
                </c:pt>
                <c:pt idx="17">
                  <c:v>12.5</c:v>
                </c:pt>
                <c:pt idx="18">
                  <c:v>12.5</c:v>
                </c:pt>
                <c:pt idx="19">
                  <c:v>12.5</c:v>
                </c:pt>
                <c:pt idx="20">
                  <c:v>12.5</c:v>
                </c:pt>
                <c:pt idx="21">
                  <c:v>12.5</c:v>
                </c:pt>
                <c:pt idx="22">
                  <c:v>12.5</c:v>
                </c:pt>
                <c:pt idx="23">
                  <c:v>12.5</c:v>
                </c:pt>
                <c:pt idx="24">
                  <c:v>12.5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Регион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Лист1!$A$2:$A$26</c:f>
              <c:strCache>
                <c:ptCount val="25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район</c:v>
                </c:pt>
                <c:pt idx="10">
                  <c:v>Красноперекопск</c:v>
                </c:pt>
                <c:pt idx="11">
                  <c:v>Красноперекопский  район</c:v>
                </c:pt>
                <c:pt idx="12">
                  <c:v>Ленинский  район</c:v>
                </c:pt>
                <c:pt idx="13">
                  <c:v>Нижнегорский район</c:v>
                </c:pt>
                <c:pt idx="14">
                  <c:v>Первомайский  район</c:v>
                </c:pt>
                <c:pt idx="15">
                  <c:v>Раздольненский  район</c:v>
                </c:pt>
                <c:pt idx="16">
                  <c:v>Саки</c:v>
                </c:pt>
                <c:pt idx="17">
                  <c:v>Сакский  район</c:v>
                </c:pt>
                <c:pt idx="18">
                  <c:v>Симферополь</c:v>
                </c:pt>
                <c:pt idx="19">
                  <c:v>Симферопольский район</c:v>
                </c:pt>
                <c:pt idx="20">
                  <c:v>Советский  район</c:v>
                </c:pt>
                <c:pt idx="21">
                  <c:v>Судак</c:v>
                </c:pt>
                <c:pt idx="22">
                  <c:v>Феодосия</c:v>
                </c:pt>
                <c:pt idx="23">
                  <c:v>Черноморский  район</c:v>
                </c:pt>
                <c:pt idx="24">
                  <c:v>Ялта</c:v>
                </c:pt>
              </c:strCache>
            </c:strRef>
          </c:cat>
          <c:val>
            <c:numRef>
              <c:f>Лист1!$C$2:$C$26</c:f>
              <c:numCache>
                <c:formatCode>General</c:formatCode>
                <c:ptCount val="25"/>
                <c:pt idx="0">
                  <c:v>11.8</c:v>
                </c:pt>
                <c:pt idx="1">
                  <c:v>11.8</c:v>
                </c:pt>
                <c:pt idx="2">
                  <c:v>11.8</c:v>
                </c:pt>
                <c:pt idx="3">
                  <c:v>11.8</c:v>
                </c:pt>
                <c:pt idx="4">
                  <c:v>11.8</c:v>
                </c:pt>
                <c:pt idx="5">
                  <c:v>11.8</c:v>
                </c:pt>
                <c:pt idx="6">
                  <c:v>11.8</c:v>
                </c:pt>
                <c:pt idx="7">
                  <c:v>11.8</c:v>
                </c:pt>
                <c:pt idx="8">
                  <c:v>11.8</c:v>
                </c:pt>
                <c:pt idx="9">
                  <c:v>11.8</c:v>
                </c:pt>
                <c:pt idx="10">
                  <c:v>11.8</c:v>
                </c:pt>
                <c:pt idx="11">
                  <c:v>11.8</c:v>
                </c:pt>
                <c:pt idx="12">
                  <c:v>11.8</c:v>
                </c:pt>
                <c:pt idx="13">
                  <c:v>11.8</c:v>
                </c:pt>
                <c:pt idx="14">
                  <c:v>11.8</c:v>
                </c:pt>
                <c:pt idx="15">
                  <c:v>11.8</c:v>
                </c:pt>
                <c:pt idx="16">
                  <c:v>11.8</c:v>
                </c:pt>
                <c:pt idx="17">
                  <c:v>11.8</c:v>
                </c:pt>
                <c:pt idx="18">
                  <c:v>11.8</c:v>
                </c:pt>
                <c:pt idx="19">
                  <c:v>11.8</c:v>
                </c:pt>
                <c:pt idx="20">
                  <c:v>11.8</c:v>
                </c:pt>
                <c:pt idx="21">
                  <c:v>11.8</c:v>
                </c:pt>
                <c:pt idx="22">
                  <c:v>11.8</c:v>
                </c:pt>
                <c:pt idx="23">
                  <c:v>11.8</c:v>
                </c:pt>
                <c:pt idx="24">
                  <c:v>11.8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Лист1!$A$2:$A$26</c:f>
              <c:strCache>
                <c:ptCount val="25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район</c:v>
                </c:pt>
                <c:pt idx="10">
                  <c:v>Красноперекопск</c:v>
                </c:pt>
                <c:pt idx="11">
                  <c:v>Красноперекопский  район</c:v>
                </c:pt>
                <c:pt idx="12">
                  <c:v>Ленинский  район</c:v>
                </c:pt>
                <c:pt idx="13">
                  <c:v>Нижнегорский район</c:v>
                </c:pt>
                <c:pt idx="14">
                  <c:v>Первомайский  район</c:v>
                </c:pt>
                <c:pt idx="15">
                  <c:v>Раздольненский  район</c:v>
                </c:pt>
                <c:pt idx="16">
                  <c:v>Саки</c:v>
                </c:pt>
                <c:pt idx="17">
                  <c:v>Сакский  район</c:v>
                </c:pt>
                <c:pt idx="18">
                  <c:v>Симферополь</c:v>
                </c:pt>
                <c:pt idx="19">
                  <c:v>Симферопольский район</c:v>
                </c:pt>
                <c:pt idx="20">
                  <c:v>Советский  район</c:v>
                </c:pt>
                <c:pt idx="21">
                  <c:v>Судак</c:v>
                </c:pt>
                <c:pt idx="22">
                  <c:v>Феодосия</c:v>
                </c:pt>
                <c:pt idx="23">
                  <c:v>Черноморский  район</c:v>
                </c:pt>
                <c:pt idx="24">
                  <c:v>Ялта</c:v>
                </c:pt>
              </c:strCache>
            </c:strRef>
          </c:cat>
          <c:val>
            <c:numRef>
              <c:f>Лист1!$D$2:$D$26</c:f>
              <c:numCache>
                <c:formatCode>General</c:formatCode>
                <c:ptCount val="25"/>
                <c:pt idx="0">
                  <c:v>10.3</c:v>
                </c:pt>
                <c:pt idx="1">
                  <c:v>7.4</c:v>
                </c:pt>
                <c:pt idx="2">
                  <c:v>8.1999999999999993</c:v>
                </c:pt>
                <c:pt idx="3">
                  <c:v>13.3</c:v>
                </c:pt>
                <c:pt idx="4">
                  <c:v>22.3</c:v>
                </c:pt>
                <c:pt idx="5">
                  <c:v>11.4</c:v>
                </c:pt>
                <c:pt idx="6">
                  <c:v>7.9</c:v>
                </c:pt>
                <c:pt idx="7">
                  <c:v>7.9</c:v>
                </c:pt>
                <c:pt idx="8">
                  <c:v>18.7</c:v>
                </c:pt>
                <c:pt idx="9">
                  <c:v>11.5</c:v>
                </c:pt>
                <c:pt idx="10">
                  <c:v>38.700000000000003</c:v>
                </c:pt>
                <c:pt idx="11">
                  <c:v>3.4</c:v>
                </c:pt>
                <c:pt idx="12">
                  <c:v>2.6</c:v>
                </c:pt>
                <c:pt idx="13">
                  <c:v>15</c:v>
                </c:pt>
                <c:pt idx="14">
                  <c:v>11.6</c:v>
                </c:pt>
                <c:pt idx="15">
                  <c:v>9.4</c:v>
                </c:pt>
                <c:pt idx="16">
                  <c:v>8.4</c:v>
                </c:pt>
                <c:pt idx="17">
                  <c:v>15.4</c:v>
                </c:pt>
                <c:pt idx="18">
                  <c:v>16.600000000000001</c:v>
                </c:pt>
                <c:pt idx="19">
                  <c:v>8.1999999999999993</c:v>
                </c:pt>
                <c:pt idx="20">
                  <c:v>7.7</c:v>
                </c:pt>
                <c:pt idx="21">
                  <c:v>14.8</c:v>
                </c:pt>
                <c:pt idx="22">
                  <c:v>9.4</c:v>
                </c:pt>
                <c:pt idx="23">
                  <c:v>10.7</c:v>
                </c:pt>
                <c:pt idx="24">
                  <c:v>6.5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4345384"/>
        <c:axId val="404345776"/>
      </c:lineChart>
      <c:catAx>
        <c:axId val="404345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 algn="ctr">
              <a:defRPr lang="ru-RU" sz="10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404345776"/>
        <c:crosses val="autoZero"/>
        <c:auto val="1"/>
        <c:lblAlgn val="ctr"/>
        <c:lblOffset val="100"/>
        <c:noMultiLvlLbl val="0"/>
      </c:catAx>
      <c:valAx>
        <c:axId val="404345776"/>
        <c:scaling>
          <c:orientation val="minMax"/>
          <c:max val="40"/>
          <c:min val="2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 algn="ctr">
              <a:defRPr lang="ru-RU" sz="10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404345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выборка по РФ</c:v>
                </c:pt>
              </c:strCache>
            </c:strRef>
          </c:tx>
          <c:marker>
            <c:symbol val="none"/>
          </c:marker>
          <c:cat>
            <c:strRef>
              <c:f>Лист1!$A$2:$A$26</c:f>
              <c:strCache>
                <c:ptCount val="25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район</c:v>
                </c:pt>
                <c:pt idx="10">
                  <c:v>Красноперекопск</c:v>
                </c:pt>
                <c:pt idx="11">
                  <c:v>Красноперекопский  район</c:v>
                </c:pt>
                <c:pt idx="12">
                  <c:v>Ленинский  район</c:v>
                </c:pt>
                <c:pt idx="13">
                  <c:v>Нижнегорский район</c:v>
                </c:pt>
                <c:pt idx="14">
                  <c:v>Первомайский  район</c:v>
                </c:pt>
                <c:pt idx="15">
                  <c:v>Раздольненский  район</c:v>
                </c:pt>
                <c:pt idx="16">
                  <c:v>Саки</c:v>
                </c:pt>
                <c:pt idx="17">
                  <c:v>Сакский  район</c:v>
                </c:pt>
                <c:pt idx="18">
                  <c:v>Симферополь</c:v>
                </c:pt>
                <c:pt idx="19">
                  <c:v>Симферопольский район</c:v>
                </c:pt>
                <c:pt idx="20">
                  <c:v>Советский  район</c:v>
                </c:pt>
                <c:pt idx="21">
                  <c:v>Судак</c:v>
                </c:pt>
                <c:pt idx="22">
                  <c:v>Феодосия</c:v>
                </c:pt>
                <c:pt idx="23">
                  <c:v>Черноморский  район</c:v>
                </c:pt>
                <c:pt idx="24">
                  <c:v>Ялта</c:v>
                </c:pt>
              </c:strCache>
            </c:strRef>
          </c:cat>
          <c:val>
            <c:numRef>
              <c:f>Лист1!$B$2:$B$26</c:f>
              <c:numCache>
                <c:formatCode>General</c:formatCode>
                <c:ptCount val="25"/>
                <c:pt idx="0">
                  <c:v>10.199999999999999</c:v>
                </c:pt>
                <c:pt idx="1">
                  <c:v>10.199999999999999</c:v>
                </c:pt>
                <c:pt idx="2">
                  <c:v>10.199999999999999</c:v>
                </c:pt>
                <c:pt idx="3">
                  <c:v>10.199999999999999</c:v>
                </c:pt>
                <c:pt idx="4">
                  <c:v>10.199999999999999</c:v>
                </c:pt>
                <c:pt idx="5">
                  <c:v>10.199999999999999</c:v>
                </c:pt>
                <c:pt idx="6">
                  <c:v>10.199999999999999</c:v>
                </c:pt>
                <c:pt idx="7">
                  <c:v>10.199999999999999</c:v>
                </c:pt>
                <c:pt idx="8">
                  <c:v>10.199999999999999</c:v>
                </c:pt>
                <c:pt idx="9">
                  <c:v>10.199999999999999</c:v>
                </c:pt>
                <c:pt idx="10">
                  <c:v>10.199999999999999</c:v>
                </c:pt>
                <c:pt idx="11">
                  <c:v>10.199999999999999</c:v>
                </c:pt>
                <c:pt idx="12">
                  <c:v>10.199999999999999</c:v>
                </c:pt>
                <c:pt idx="13">
                  <c:v>10.199999999999999</c:v>
                </c:pt>
                <c:pt idx="14">
                  <c:v>10.199999999999999</c:v>
                </c:pt>
                <c:pt idx="15">
                  <c:v>10.199999999999999</c:v>
                </c:pt>
                <c:pt idx="16">
                  <c:v>10.199999999999999</c:v>
                </c:pt>
                <c:pt idx="17">
                  <c:v>10.199999999999999</c:v>
                </c:pt>
                <c:pt idx="18">
                  <c:v>10.199999999999999</c:v>
                </c:pt>
                <c:pt idx="19">
                  <c:v>10.199999999999999</c:v>
                </c:pt>
                <c:pt idx="20">
                  <c:v>10.199999999999999</c:v>
                </c:pt>
                <c:pt idx="21">
                  <c:v>10.199999999999999</c:v>
                </c:pt>
                <c:pt idx="22">
                  <c:v>10.199999999999999</c:v>
                </c:pt>
                <c:pt idx="23">
                  <c:v>10.199999999999999</c:v>
                </c:pt>
                <c:pt idx="24">
                  <c:v>10.199999999999999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Регион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Лист1!$A$2:$A$26</c:f>
              <c:strCache>
                <c:ptCount val="25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район</c:v>
                </c:pt>
                <c:pt idx="10">
                  <c:v>Красноперекопск</c:v>
                </c:pt>
                <c:pt idx="11">
                  <c:v>Красноперекопский  район</c:v>
                </c:pt>
                <c:pt idx="12">
                  <c:v>Ленинский  район</c:v>
                </c:pt>
                <c:pt idx="13">
                  <c:v>Нижнегорский район</c:v>
                </c:pt>
                <c:pt idx="14">
                  <c:v>Первомайский  район</c:v>
                </c:pt>
                <c:pt idx="15">
                  <c:v>Раздольненский  район</c:v>
                </c:pt>
                <c:pt idx="16">
                  <c:v>Саки</c:v>
                </c:pt>
                <c:pt idx="17">
                  <c:v>Сакский  район</c:v>
                </c:pt>
                <c:pt idx="18">
                  <c:v>Симферополь</c:v>
                </c:pt>
                <c:pt idx="19">
                  <c:v>Симферопольский район</c:v>
                </c:pt>
                <c:pt idx="20">
                  <c:v>Советский  район</c:v>
                </c:pt>
                <c:pt idx="21">
                  <c:v>Судак</c:v>
                </c:pt>
                <c:pt idx="22">
                  <c:v>Феодосия</c:v>
                </c:pt>
                <c:pt idx="23">
                  <c:v>Черноморский  район</c:v>
                </c:pt>
                <c:pt idx="24">
                  <c:v>Ялта</c:v>
                </c:pt>
              </c:strCache>
            </c:strRef>
          </c:cat>
          <c:val>
            <c:numRef>
              <c:f>Лист1!$C$2:$C$26</c:f>
              <c:numCache>
                <c:formatCode>General</c:formatCode>
                <c:ptCount val="2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  <c:pt idx="18">
                  <c:v>12</c:v>
                </c:pt>
                <c:pt idx="19">
                  <c:v>12</c:v>
                </c:pt>
                <c:pt idx="20">
                  <c:v>12</c:v>
                </c:pt>
                <c:pt idx="21">
                  <c:v>12</c:v>
                </c:pt>
                <c:pt idx="22">
                  <c:v>12</c:v>
                </c:pt>
                <c:pt idx="23">
                  <c:v>12</c:v>
                </c:pt>
                <c:pt idx="24">
                  <c:v>12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Лист1!$A$2:$A$26</c:f>
              <c:strCache>
                <c:ptCount val="25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район</c:v>
                </c:pt>
                <c:pt idx="10">
                  <c:v>Красноперекопск</c:v>
                </c:pt>
                <c:pt idx="11">
                  <c:v>Красноперекопский  район</c:v>
                </c:pt>
                <c:pt idx="12">
                  <c:v>Ленинский  район</c:v>
                </c:pt>
                <c:pt idx="13">
                  <c:v>Нижнегорский район</c:v>
                </c:pt>
                <c:pt idx="14">
                  <c:v>Первомайский  район</c:v>
                </c:pt>
                <c:pt idx="15">
                  <c:v>Раздольненский  район</c:v>
                </c:pt>
                <c:pt idx="16">
                  <c:v>Саки</c:v>
                </c:pt>
                <c:pt idx="17">
                  <c:v>Сакский  район</c:v>
                </c:pt>
                <c:pt idx="18">
                  <c:v>Симферополь</c:v>
                </c:pt>
                <c:pt idx="19">
                  <c:v>Симферопольский район</c:v>
                </c:pt>
                <c:pt idx="20">
                  <c:v>Советский  район</c:v>
                </c:pt>
                <c:pt idx="21">
                  <c:v>Судак</c:v>
                </c:pt>
                <c:pt idx="22">
                  <c:v>Феодосия</c:v>
                </c:pt>
                <c:pt idx="23">
                  <c:v>Черноморский  район</c:v>
                </c:pt>
                <c:pt idx="24">
                  <c:v>Ялта</c:v>
                </c:pt>
              </c:strCache>
            </c:strRef>
          </c:cat>
          <c:val>
            <c:numRef>
              <c:f>Лист1!$D$2:$D$26</c:f>
              <c:numCache>
                <c:formatCode>General</c:formatCode>
                <c:ptCount val="25"/>
                <c:pt idx="0">
                  <c:v>7.8</c:v>
                </c:pt>
                <c:pt idx="1">
                  <c:v>23</c:v>
                </c:pt>
                <c:pt idx="2">
                  <c:v>20.9</c:v>
                </c:pt>
                <c:pt idx="3">
                  <c:v>12.9</c:v>
                </c:pt>
                <c:pt idx="4">
                  <c:v>0</c:v>
                </c:pt>
                <c:pt idx="5">
                  <c:v>12</c:v>
                </c:pt>
                <c:pt idx="6">
                  <c:v>10.9</c:v>
                </c:pt>
                <c:pt idx="7">
                  <c:v>14.6</c:v>
                </c:pt>
                <c:pt idx="8">
                  <c:v>7</c:v>
                </c:pt>
                <c:pt idx="9">
                  <c:v>9.1</c:v>
                </c:pt>
                <c:pt idx="10">
                  <c:v>2.2000000000000002</c:v>
                </c:pt>
                <c:pt idx="11">
                  <c:v>17.7</c:v>
                </c:pt>
                <c:pt idx="12">
                  <c:v>22.7</c:v>
                </c:pt>
                <c:pt idx="13">
                  <c:v>8.4</c:v>
                </c:pt>
                <c:pt idx="14">
                  <c:v>13.2</c:v>
                </c:pt>
                <c:pt idx="15">
                  <c:v>20</c:v>
                </c:pt>
                <c:pt idx="16">
                  <c:v>13.4</c:v>
                </c:pt>
                <c:pt idx="17">
                  <c:v>8.8000000000000007</c:v>
                </c:pt>
                <c:pt idx="18">
                  <c:v>10.5</c:v>
                </c:pt>
                <c:pt idx="19">
                  <c:v>12.2</c:v>
                </c:pt>
                <c:pt idx="20">
                  <c:v>13.3</c:v>
                </c:pt>
                <c:pt idx="21">
                  <c:v>3.8</c:v>
                </c:pt>
                <c:pt idx="22">
                  <c:v>11.6</c:v>
                </c:pt>
                <c:pt idx="23">
                  <c:v>7.8</c:v>
                </c:pt>
                <c:pt idx="24">
                  <c:v>16.399999999999999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4347736"/>
        <c:axId val="404340288"/>
      </c:lineChart>
      <c:catAx>
        <c:axId val="404347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 algn="ctr">
              <a:defRPr lang="ru-RU" sz="10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404340288"/>
        <c:crosses val="autoZero"/>
        <c:auto val="1"/>
        <c:lblAlgn val="ctr"/>
        <c:lblOffset val="100"/>
        <c:noMultiLvlLbl val="0"/>
      </c:catAx>
      <c:valAx>
        <c:axId val="404340288"/>
        <c:scaling>
          <c:orientation val="minMax"/>
          <c:max val="25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 algn="ctr">
              <a:defRPr lang="ru-RU" sz="10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404347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1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34067707946469722"/>
          <c:y val="0.13308883397094975"/>
          <c:w val="0.32413776448664333"/>
          <c:h val="0.86691116602905027"/>
        </c:manualLayout>
      </c:layout>
      <c:pieChart>
        <c:varyColors val="1"/>
        <c:ser>
          <c:idx val="0"/>
          <c:order val="0"/>
          <c:tx>
            <c:strRef>
              <c:f>'[Диаграмма в Microsoft PowerPoint]РУ'!$C$7:$D$7</c:f>
              <c:strCache>
                <c:ptCount val="1"/>
                <c:pt idx="0">
                  <c:v>Республика Крым</c:v>
                </c:pt>
              </c:strCache>
            </c:strRef>
          </c:tx>
          <c:dLbls>
            <c:dLbl>
              <c:idx val="1"/>
              <c:layout>
                <c:manualLayout>
                  <c:x val="-0.10460237037698368"/>
                  <c:y val="-0.13275590551181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0076456140902938"/>
                  <c:y val="-3.7876640419947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'[Диаграмма в Microsoft PowerPoint]РУ'!$E$6:$H$6</c:f>
              <c:strCache>
                <c:ptCount val="4"/>
                <c:pt idx="0">
                  <c:v>[0-7]</c:v>
                </c:pt>
                <c:pt idx="1">
                  <c:v>[8-14]</c:v>
                </c:pt>
                <c:pt idx="2">
                  <c:v>[15-18]</c:v>
                </c:pt>
                <c:pt idx="3">
                  <c:v>[19-22]</c:v>
                </c:pt>
              </c:strCache>
            </c:strRef>
          </c:cat>
          <c:val>
            <c:numRef>
              <c:f>'[Диаграмма в Microsoft PowerPoint]РУ'!$E$7:$H$7</c:f>
              <c:numCache>
                <c:formatCode>General</c:formatCode>
                <c:ptCount val="4"/>
                <c:pt idx="0">
                  <c:v>718</c:v>
                </c:pt>
                <c:pt idx="1">
                  <c:v>4658</c:v>
                </c:pt>
                <c:pt idx="2">
                  <c:v>2771</c:v>
                </c:pt>
                <c:pt idx="3">
                  <c:v>808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8.8496220674137704E-2"/>
          <c:y val="9.1198610118006895E-2"/>
          <c:w val="7.1957149629787914E-2"/>
          <c:h val="0.8382128821131634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1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29641660331020758"/>
          <c:y val="0.1997647720659135"/>
          <c:w val="0.39070490073989433"/>
          <c:h val="0.80023522793408652"/>
        </c:manualLayout>
      </c:layout>
      <c:pie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Республика Крым</c:v>
                </c:pt>
              </c:strCache>
            </c:strRef>
          </c:tx>
          <c:dLbls>
            <c:dLbl>
              <c:idx val="1"/>
              <c:layout>
                <c:manualLayout>
                  <c:x val="-0.10345520834728167"/>
                  <c:y val="2.8415502044544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4082419934049769E-2"/>
                  <c:y val="-0.178605055699944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Лист1!$B$1:$E$1</c:f>
              <c:strCache>
                <c:ptCount val="4"/>
                <c:pt idx="0">
                  <c:v>[0-11]</c:v>
                </c:pt>
                <c:pt idx="1">
                  <c:v>[12-20]</c:v>
                </c:pt>
                <c:pt idx="2">
                  <c:v>[21-26]</c:v>
                </c:pt>
                <c:pt idx="3">
                  <c:v>[27-30]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60</c:v>
                </c:pt>
                <c:pt idx="1">
                  <c:v>768</c:v>
                </c:pt>
                <c:pt idx="2">
                  <c:v>1056</c:v>
                </c:pt>
                <c:pt idx="3">
                  <c:v>196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5.1367458039674359E-2"/>
          <c:y val="0.24398244077730497"/>
          <c:w val="7.3147945638918271E-2"/>
          <c:h val="0.5873712239087032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1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9641660331020758"/>
          <c:y val="0.1997647720659135"/>
          <c:w val="0.39070490073989433"/>
          <c:h val="0.8002352279340865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5.1367458039674359E-2"/>
          <c:y val="0.24398244077730497"/>
          <c:w val="7.3147945638918271E-2"/>
          <c:h val="0.5873712239087032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31310473029112862"/>
          <c:y val="0.15900708642379457"/>
          <c:w val="0.3843112692218662"/>
          <c:h val="0.84099291357620543"/>
        </c:manualLayout>
      </c:layout>
      <c:pie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Республика Крым</c:v>
                </c:pt>
              </c:strCache>
            </c:strRef>
          </c:tx>
          <c:dLbls>
            <c:dLbl>
              <c:idx val="0"/>
              <c:layout>
                <c:manualLayout>
                  <c:x val="-3.6375289143517571E-2"/>
                  <c:y val="0.15002569718269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46319497432908"/>
                  <c:y val="-0.161668333607010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1945979378468473"/>
                  <c:y val="2.5140321545328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Лист1!$B$1:$E$1</c:f>
              <c:strCache>
                <c:ptCount val="4"/>
                <c:pt idx="0">
                  <c:v>[0-9]</c:v>
                </c:pt>
                <c:pt idx="1">
                  <c:v>[10-17]</c:v>
                </c:pt>
                <c:pt idx="2">
                  <c:v>[18-22]</c:v>
                </c:pt>
                <c:pt idx="3">
                  <c:v>[23-26]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182</c:v>
                </c:pt>
                <c:pt idx="1">
                  <c:v>1140</c:v>
                </c:pt>
                <c:pt idx="2">
                  <c:v>712</c:v>
                </c:pt>
                <c:pt idx="3">
                  <c:v>116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6.7023964123612778E-2"/>
          <c:y val="0.24037425357416148"/>
          <c:w val="7.4667338619094734E-2"/>
          <c:h val="0.6701551801350815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1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выборка по РФ</c:v>
                </c:pt>
              </c:strCache>
            </c:strRef>
          </c:tx>
          <c:marker>
            <c:symbol val="none"/>
          </c:marker>
          <c:cat>
            <c:strRef>
              <c:f>Лист1!$A$2:$A$26</c:f>
              <c:strCache>
                <c:ptCount val="25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район</c:v>
                </c:pt>
                <c:pt idx="10">
                  <c:v>Красноперекопск</c:v>
                </c:pt>
                <c:pt idx="11">
                  <c:v>Красноперекопский  район</c:v>
                </c:pt>
                <c:pt idx="12">
                  <c:v>Ленинский  район</c:v>
                </c:pt>
                <c:pt idx="13">
                  <c:v>Нижнегорский район</c:v>
                </c:pt>
                <c:pt idx="14">
                  <c:v>Первомайский  район</c:v>
                </c:pt>
                <c:pt idx="15">
                  <c:v>Раздольненский  район</c:v>
                </c:pt>
                <c:pt idx="16">
                  <c:v>Саки</c:v>
                </c:pt>
                <c:pt idx="17">
                  <c:v>Сакский  район</c:v>
                </c:pt>
                <c:pt idx="18">
                  <c:v>Симферополь</c:v>
                </c:pt>
                <c:pt idx="19">
                  <c:v>Симферопольский район</c:v>
                </c:pt>
                <c:pt idx="20">
                  <c:v>Советский  район</c:v>
                </c:pt>
                <c:pt idx="21">
                  <c:v>Судак</c:v>
                </c:pt>
                <c:pt idx="22">
                  <c:v>Феодосия</c:v>
                </c:pt>
                <c:pt idx="23">
                  <c:v>Черноморский  район</c:v>
                </c:pt>
                <c:pt idx="24">
                  <c:v>Ялта</c:v>
                </c:pt>
              </c:strCache>
            </c:strRef>
          </c:cat>
          <c:val>
            <c:numRef>
              <c:f>Лист1!$B$2:$B$26</c:f>
              <c:numCache>
                <c:formatCode>General</c:formatCode>
                <c:ptCount val="25"/>
                <c:pt idx="0">
                  <c:v>3.8</c:v>
                </c:pt>
                <c:pt idx="1">
                  <c:v>3.8</c:v>
                </c:pt>
                <c:pt idx="2">
                  <c:v>3.8</c:v>
                </c:pt>
                <c:pt idx="3">
                  <c:v>3.8</c:v>
                </c:pt>
                <c:pt idx="4">
                  <c:v>3.8</c:v>
                </c:pt>
                <c:pt idx="5">
                  <c:v>3.8</c:v>
                </c:pt>
                <c:pt idx="6">
                  <c:v>3.8</c:v>
                </c:pt>
                <c:pt idx="7">
                  <c:v>3.8</c:v>
                </c:pt>
                <c:pt idx="8">
                  <c:v>3.8</c:v>
                </c:pt>
                <c:pt idx="9">
                  <c:v>3.8</c:v>
                </c:pt>
                <c:pt idx="10">
                  <c:v>3.8</c:v>
                </c:pt>
                <c:pt idx="11">
                  <c:v>3.8</c:v>
                </c:pt>
                <c:pt idx="12">
                  <c:v>3.8</c:v>
                </c:pt>
                <c:pt idx="13">
                  <c:v>3.8</c:v>
                </c:pt>
                <c:pt idx="14">
                  <c:v>3.8</c:v>
                </c:pt>
                <c:pt idx="15">
                  <c:v>3.8</c:v>
                </c:pt>
                <c:pt idx="16">
                  <c:v>3.8</c:v>
                </c:pt>
                <c:pt idx="17">
                  <c:v>3.8</c:v>
                </c:pt>
                <c:pt idx="18">
                  <c:v>3.8</c:v>
                </c:pt>
                <c:pt idx="19">
                  <c:v>3.8</c:v>
                </c:pt>
                <c:pt idx="20">
                  <c:v>3.8</c:v>
                </c:pt>
                <c:pt idx="21">
                  <c:v>3.8</c:v>
                </c:pt>
                <c:pt idx="22">
                  <c:v>3.8</c:v>
                </c:pt>
                <c:pt idx="23">
                  <c:v>3.8</c:v>
                </c:pt>
                <c:pt idx="24">
                  <c:v>3.8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Регион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Лист1!$A$2:$A$26</c:f>
              <c:strCache>
                <c:ptCount val="25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район</c:v>
                </c:pt>
                <c:pt idx="10">
                  <c:v>Красноперекопск</c:v>
                </c:pt>
                <c:pt idx="11">
                  <c:v>Красноперекопский  район</c:v>
                </c:pt>
                <c:pt idx="12">
                  <c:v>Ленинский  район</c:v>
                </c:pt>
                <c:pt idx="13">
                  <c:v>Нижнегорский район</c:v>
                </c:pt>
                <c:pt idx="14">
                  <c:v>Первомайский  район</c:v>
                </c:pt>
                <c:pt idx="15">
                  <c:v>Раздольненский  район</c:v>
                </c:pt>
                <c:pt idx="16">
                  <c:v>Саки</c:v>
                </c:pt>
                <c:pt idx="17">
                  <c:v>Сакский  район</c:v>
                </c:pt>
                <c:pt idx="18">
                  <c:v>Симферополь</c:v>
                </c:pt>
                <c:pt idx="19">
                  <c:v>Симферопольский район</c:v>
                </c:pt>
                <c:pt idx="20">
                  <c:v>Советский  район</c:v>
                </c:pt>
                <c:pt idx="21">
                  <c:v>Судак</c:v>
                </c:pt>
                <c:pt idx="22">
                  <c:v>Феодосия</c:v>
                </c:pt>
                <c:pt idx="23">
                  <c:v>Черноморский  район</c:v>
                </c:pt>
                <c:pt idx="24">
                  <c:v>Ялта</c:v>
                </c:pt>
              </c:strCache>
            </c:strRef>
          </c:cat>
          <c:val>
            <c:numRef>
              <c:f>Лист1!$C$2:$C$26</c:f>
              <c:numCache>
                <c:formatCode>General</c:formatCode>
                <c:ptCount val="25"/>
                <c:pt idx="0">
                  <c:v>4.3</c:v>
                </c:pt>
                <c:pt idx="1">
                  <c:v>4.3</c:v>
                </c:pt>
                <c:pt idx="2">
                  <c:v>4.3</c:v>
                </c:pt>
                <c:pt idx="3">
                  <c:v>4.3</c:v>
                </c:pt>
                <c:pt idx="4">
                  <c:v>4.3</c:v>
                </c:pt>
                <c:pt idx="5">
                  <c:v>4.3</c:v>
                </c:pt>
                <c:pt idx="6">
                  <c:v>4.3</c:v>
                </c:pt>
                <c:pt idx="7">
                  <c:v>4.3</c:v>
                </c:pt>
                <c:pt idx="8">
                  <c:v>4.3</c:v>
                </c:pt>
                <c:pt idx="9">
                  <c:v>4.3</c:v>
                </c:pt>
                <c:pt idx="10">
                  <c:v>4.3</c:v>
                </c:pt>
                <c:pt idx="11">
                  <c:v>4.3</c:v>
                </c:pt>
                <c:pt idx="12">
                  <c:v>4.3</c:v>
                </c:pt>
                <c:pt idx="13">
                  <c:v>4.3</c:v>
                </c:pt>
                <c:pt idx="14">
                  <c:v>4.3</c:v>
                </c:pt>
                <c:pt idx="15">
                  <c:v>4.3</c:v>
                </c:pt>
                <c:pt idx="16">
                  <c:v>4.3</c:v>
                </c:pt>
                <c:pt idx="17">
                  <c:v>4.3</c:v>
                </c:pt>
                <c:pt idx="18">
                  <c:v>4.3</c:v>
                </c:pt>
                <c:pt idx="19">
                  <c:v>4.3</c:v>
                </c:pt>
                <c:pt idx="20">
                  <c:v>4.3</c:v>
                </c:pt>
                <c:pt idx="21">
                  <c:v>4.3</c:v>
                </c:pt>
                <c:pt idx="22">
                  <c:v>4.3</c:v>
                </c:pt>
                <c:pt idx="23">
                  <c:v>4.3</c:v>
                </c:pt>
                <c:pt idx="24">
                  <c:v>4.3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Лист1!$A$2:$A$26</c:f>
              <c:strCache>
                <c:ptCount val="25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район</c:v>
                </c:pt>
                <c:pt idx="10">
                  <c:v>Красноперекопск</c:v>
                </c:pt>
                <c:pt idx="11">
                  <c:v>Красноперекопский  район</c:v>
                </c:pt>
                <c:pt idx="12">
                  <c:v>Ленинский  район</c:v>
                </c:pt>
                <c:pt idx="13">
                  <c:v>Нижнегорский район</c:v>
                </c:pt>
                <c:pt idx="14">
                  <c:v>Первомайский  район</c:v>
                </c:pt>
                <c:pt idx="15">
                  <c:v>Раздольненский  район</c:v>
                </c:pt>
                <c:pt idx="16">
                  <c:v>Саки</c:v>
                </c:pt>
                <c:pt idx="17">
                  <c:v>Сакский  район</c:v>
                </c:pt>
                <c:pt idx="18">
                  <c:v>Симферополь</c:v>
                </c:pt>
                <c:pt idx="19">
                  <c:v>Симферопольский район</c:v>
                </c:pt>
                <c:pt idx="20">
                  <c:v>Советский  район</c:v>
                </c:pt>
                <c:pt idx="21">
                  <c:v>Судак</c:v>
                </c:pt>
                <c:pt idx="22">
                  <c:v>Феодосия</c:v>
                </c:pt>
                <c:pt idx="23">
                  <c:v>Черноморский  район</c:v>
                </c:pt>
                <c:pt idx="24">
                  <c:v>Ялта</c:v>
                </c:pt>
              </c:strCache>
            </c:strRef>
          </c:cat>
          <c:val>
            <c:numRef>
              <c:f>Лист1!$D$2:$D$26</c:f>
              <c:numCache>
                <c:formatCode>General</c:formatCode>
                <c:ptCount val="25"/>
                <c:pt idx="0">
                  <c:v>2.7</c:v>
                </c:pt>
                <c:pt idx="1">
                  <c:v>0</c:v>
                </c:pt>
                <c:pt idx="2">
                  <c:v>5.0999999999999996</c:v>
                </c:pt>
                <c:pt idx="3">
                  <c:v>6</c:v>
                </c:pt>
                <c:pt idx="4">
                  <c:v>0.22</c:v>
                </c:pt>
                <c:pt idx="5">
                  <c:v>4.2</c:v>
                </c:pt>
                <c:pt idx="6">
                  <c:v>3.6</c:v>
                </c:pt>
                <c:pt idx="7">
                  <c:v>6.6</c:v>
                </c:pt>
                <c:pt idx="8">
                  <c:v>3.9</c:v>
                </c:pt>
                <c:pt idx="9">
                  <c:v>4.7</c:v>
                </c:pt>
                <c:pt idx="10">
                  <c:v>1</c:v>
                </c:pt>
                <c:pt idx="11">
                  <c:v>4</c:v>
                </c:pt>
                <c:pt idx="12">
                  <c:v>8</c:v>
                </c:pt>
                <c:pt idx="13">
                  <c:v>5.0999999999999996</c:v>
                </c:pt>
                <c:pt idx="14">
                  <c:v>5.0999999999999996</c:v>
                </c:pt>
                <c:pt idx="15">
                  <c:v>5.2</c:v>
                </c:pt>
                <c:pt idx="16">
                  <c:v>11.7</c:v>
                </c:pt>
                <c:pt idx="17">
                  <c:v>2.6</c:v>
                </c:pt>
                <c:pt idx="18">
                  <c:v>4.3</c:v>
                </c:pt>
                <c:pt idx="19">
                  <c:v>4.3</c:v>
                </c:pt>
                <c:pt idx="20">
                  <c:v>5.3</c:v>
                </c:pt>
                <c:pt idx="21">
                  <c:v>3</c:v>
                </c:pt>
                <c:pt idx="22">
                  <c:v>3.9</c:v>
                </c:pt>
                <c:pt idx="23">
                  <c:v>3.5</c:v>
                </c:pt>
                <c:pt idx="24">
                  <c:v>0.26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7010376"/>
        <c:axId val="287007240"/>
      </c:lineChart>
      <c:catAx>
        <c:axId val="287010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 algn="ctr">
              <a:defRPr lang="ru-RU" sz="10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87007240"/>
        <c:crosses val="autoZero"/>
        <c:auto val="1"/>
        <c:lblAlgn val="ctr"/>
        <c:lblOffset val="100"/>
        <c:noMultiLvlLbl val="0"/>
      </c:catAx>
      <c:valAx>
        <c:axId val="287007240"/>
        <c:scaling>
          <c:orientation val="minMax"/>
          <c:max val="12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 algn="ctr">
              <a:defRPr lang="ru-RU" sz="10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87010376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9641660331020758"/>
          <c:y val="0.1997647720659135"/>
          <c:w val="0.39070490073989433"/>
          <c:h val="0.8002352279340865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5.1367458039674359E-2"/>
          <c:y val="0.24398244077730497"/>
          <c:w val="7.3147945638918271E-2"/>
          <c:h val="0.5873712239087032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1310473029112862"/>
          <c:y val="0.15900708642379457"/>
          <c:w val="0.3843112692218662"/>
          <c:h val="0.8409929135762054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6.7023964123612778E-2"/>
          <c:y val="0.24037425357416148"/>
          <c:w val="7.4667338619094734E-2"/>
          <c:h val="0.6701551801350815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311061512649564"/>
          <c:y val="0.16950343600984744"/>
          <c:w val="0.41172561831240884"/>
          <c:h val="0.83049656399015259"/>
        </c:manualLayout>
      </c:layout>
      <c:pie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Республика Крым</c:v>
                </c:pt>
              </c:strCache>
            </c:strRef>
          </c:tx>
          <c:dLbls>
            <c:dLbl>
              <c:idx val="1"/>
              <c:layout>
                <c:manualLayout>
                  <c:x val="-0.11120912600709637"/>
                  <c:y val="-6.6006496285453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7210074182291564E-2"/>
                  <c:y val="-0.10536458552451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7128718180561274E-2"/>
                  <c:y val="0.187472817295961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Лист1!$B$1:$E$1</c:f>
              <c:strCache>
                <c:ptCount val="4"/>
                <c:pt idx="0">
                  <c:v>[0-12]</c:v>
                </c:pt>
                <c:pt idx="1">
                  <c:v>[13-22]</c:v>
                </c:pt>
                <c:pt idx="2">
                  <c:v>[23-28]</c:v>
                </c:pt>
                <c:pt idx="3">
                  <c:v>[29-33]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94</c:v>
                </c:pt>
                <c:pt idx="1">
                  <c:v>1039</c:v>
                </c:pt>
                <c:pt idx="2">
                  <c:v>698</c:v>
                </c:pt>
                <c:pt idx="3">
                  <c:v>306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4.9937721174467133E-2"/>
          <c:y val="0.24693370394172784"/>
          <c:w val="7.289519995265302E-2"/>
          <c:h val="0.5834215607623197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1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9641660331020758"/>
          <c:y val="0.1997647720659135"/>
          <c:w val="0.39070490073989433"/>
          <c:h val="0.8002352279340865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5.1367458039674359E-2"/>
          <c:y val="0.24398244077730497"/>
          <c:w val="7.3147945638918271E-2"/>
          <c:h val="0.5873712239087032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1310473029112862"/>
          <c:y val="0.15900708642379457"/>
          <c:w val="0.3843112692218662"/>
          <c:h val="0.8409929135762054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6.7023964123612778E-2"/>
          <c:y val="0.24037425357416148"/>
          <c:w val="7.4667338619094734E-2"/>
          <c:h val="0.6701551801350815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33775227984402101"/>
          <c:y val="0.14097759494917353"/>
          <c:w val="0.37263527611177372"/>
          <c:h val="0.85902240505082639"/>
        </c:manualLayout>
      </c:layout>
      <c:pie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Республика Крым</c:v>
                </c:pt>
              </c:strCache>
            </c:strRef>
          </c:tx>
          <c:dLbls>
            <c:dLbl>
              <c:idx val="1"/>
              <c:layout>
                <c:manualLayout>
                  <c:x val="-8.3792561005091887E-2"/>
                  <c:y val="0.177623862006173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8262693808489205E-2"/>
                  <c:y val="-0.185485398869885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0838954555286623"/>
                  <c:y val="0.118355248921231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Лист1!$B$1:$E$1</c:f>
              <c:strCache>
                <c:ptCount val="4"/>
                <c:pt idx="0">
                  <c:v>[0-7]</c:v>
                </c:pt>
                <c:pt idx="1">
                  <c:v>[8-13]</c:v>
                </c:pt>
                <c:pt idx="2">
                  <c:v>[14-17]</c:v>
                </c:pt>
                <c:pt idx="3">
                  <c:v>[18-21]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173</c:v>
                </c:pt>
                <c:pt idx="1">
                  <c:v>1600</c:v>
                </c:pt>
                <c:pt idx="2">
                  <c:v>3228</c:v>
                </c:pt>
                <c:pt idx="3">
                  <c:v>2777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5.9372282383600566E-2"/>
          <c:y val="0.25719642452003949"/>
          <c:w val="7.6599357418831476E-2"/>
          <c:h val="0.57596042852477081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РУ!$C$7:$D$7</c:f>
              <c:strCache>
                <c:ptCount val="1"/>
                <c:pt idx="0">
                  <c:v>Вся выборка по РФ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8.29445173020956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РУ!$E$6:$H$6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РУ!$E$7:$H$7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19.2</c:v>
                </c:pt>
                <c:pt idx="2">
                  <c:v>31.9</c:v>
                </c:pt>
                <c:pt idx="3">
                  <c:v>46.7</c:v>
                </c:pt>
              </c:numCache>
            </c:numRef>
          </c:val>
        </c:ser>
        <c:ser>
          <c:idx val="1"/>
          <c:order val="1"/>
          <c:tx>
            <c:strRef>
              <c:f>РУ!$C$8:$D$8</c:f>
              <c:strCache>
                <c:ptCount val="1"/>
                <c:pt idx="0">
                  <c:v>Республика Крым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B050"/>
              </a:solidFill>
            </a:ln>
          </c:spPr>
          <c:invertIfNegative val="0"/>
          <c:dLbls>
            <c:dLbl>
              <c:idx val="2"/>
              <c:layout>
                <c:manualLayout>
                  <c:x val="-2.4783147459727386E-3"/>
                  <c:y val="-1.2441677595314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РУ!$E$6:$H$6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РУ!$E$8:$H$8</c:f>
              <c:numCache>
                <c:formatCode>General</c:formatCode>
                <c:ptCount val="4"/>
                <c:pt idx="0">
                  <c:v>2.6</c:v>
                </c:pt>
                <c:pt idx="1">
                  <c:v>23.7</c:v>
                </c:pt>
                <c:pt idx="2">
                  <c:v>36.9</c:v>
                </c:pt>
                <c:pt idx="3">
                  <c:v>23.6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26527520"/>
        <c:axId val="326528304"/>
        <c:axId val="0"/>
      </c:bar3DChart>
      <c:catAx>
        <c:axId val="326527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200" b="1">
                    <a:latin typeface="Times New Roman" pitchFamily="18" charset="0"/>
                    <a:cs typeface="Times New Roman" pitchFamily="18" charset="0"/>
                  </a:rPr>
                  <a:t>Отметки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6528304"/>
        <c:crosses val="autoZero"/>
        <c:auto val="1"/>
        <c:lblAlgn val="ctr"/>
        <c:lblOffset val="100"/>
        <c:noMultiLvlLbl val="0"/>
      </c:catAx>
      <c:valAx>
        <c:axId val="3265283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100">
                    <a:latin typeface="Times New Roman" pitchFamily="18" charset="0"/>
                    <a:cs typeface="Times New Roman" pitchFamily="18" charset="0"/>
                  </a:rPr>
                  <a:t>Количество</a:t>
                </a:r>
                <a:r>
                  <a:rPr lang="ru-RU">
                    <a:latin typeface="Times New Roman" pitchFamily="18" charset="0"/>
                    <a:cs typeface="Times New Roman" pitchFamily="18" charset="0"/>
                  </a:rPr>
                  <a:t> участников, 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2652752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1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PowerPoint]Лист1'!$D$4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PowerPoint]Лист1'!$B$5:$C$13</c:f>
              <c:strCache>
                <c:ptCount val="9"/>
                <c:pt idx="0">
                  <c:v>Алушта</c:v>
                </c:pt>
                <c:pt idx="1">
                  <c:v>Армянск</c:v>
                </c:pt>
                <c:pt idx="2">
                  <c:v>Джанкой</c:v>
                </c:pt>
                <c:pt idx="3">
                  <c:v>Евпатория</c:v>
                </c:pt>
                <c:pt idx="4">
                  <c:v>Сакский район</c:v>
                </c:pt>
                <c:pt idx="5">
                  <c:v>Симферополь</c:v>
                </c:pt>
                <c:pt idx="6">
                  <c:v>Судак</c:v>
                </c:pt>
                <c:pt idx="7">
                  <c:v>Феодосия</c:v>
                </c:pt>
                <c:pt idx="8">
                  <c:v>Ялта</c:v>
                </c:pt>
              </c:strCache>
            </c:strRef>
          </c:cat>
          <c:val>
            <c:numRef>
              <c:f>'[Диаграмма в Microsoft PowerPoint]Лист1'!$D$5:$D$13</c:f>
              <c:numCache>
                <c:formatCode>General</c:formatCode>
                <c:ptCount val="9"/>
                <c:pt idx="0">
                  <c:v>0.72</c:v>
                </c:pt>
                <c:pt idx="1">
                  <c:v>0.38</c:v>
                </c:pt>
                <c:pt idx="2">
                  <c:v>0.88</c:v>
                </c:pt>
                <c:pt idx="3">
                  <c:v>2.2000000000000002</c:v>
                </c:pt>
                <c:pt idx="4">
                  <c:v>1.3</c:v>
                </c:pt>
                <c:pt idx="5">
                  <c:v>2.4</c:v>
                </c:pt>
                <c:pt idx="6">
                  <c:v>1.6</c:v>
                </c:pt>
                <c:pt idx="7">
                  <c:v>3.1</c:v>
                </c:pt>
                <c:pt idx="8">
                  <c:v>1.6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PowerPoint]Лист1'!$E$4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PowerPoint]Лист1'!$B$5:$C$13</c:f>
              <c:strCache>
                <c:ptCount val="9"/>
                <c:pt idx="0">
                  <c:v>Алушта</c:v>
                </c:pt>
                <c:pt idx="1">
                  <c:v>Армянск</c:v>
                </c:pt>
                <c:pt idx="2">
                  <c:v>Джанкой</c:v>
                </c:pt>
                <c:pt idx="3">
                  <c:v>Евпатория</c:v>
                </c:pt>
                <c:pt idx="4">
                  <c:v>Сакский район</c:v>
                </c:pt>
                <c:pt idx="5">
                  <c:v>Симферополь</c:v>
                </c:pt>
                <c:pt idx="6">
                  <c:v>Судак</c:v>
                </c:pt>
                <c:pt idx="7">
                  <c:v>Феодосия</c:v>
                </c:pt>
                <c:pt idx="8">
                  <c:v>Ялта</c:v>
                </c:pt>
              </c:strCache>
            </c:strRef>
          </c:cat>
          <c:val>
            <c:numRef>
              <c:f>'[Диаграмма в Microsoft PowerPoint]Лист1'!$E$5:$E$13</c:f>
              <c:numCache>
                <c:formatCode>General</c:formatCode>
                <c:ptCount val="9"/>
                <c:pt idx="0">
                  <c:v>18.3</c:v>
                </c:pt>
                <c:pt idx="1">
                  <c:v>20</c:v>
                </c:pt>
                <c:pt idx="2">
                  <c:v>23.7</c:v>
                </c:pt>
                <c:pt idx="3">
                  <c:v>20.3</c:v>
                </c:pt>
                <c:pt idx="4">
                  <c:v>22.6</c:v>
                </c:pt>
                <c:pt idx="5">
                  <c:v>21.1</c:v>
                </c:pt>
                <c:pt idx="6">
                  <c:v>20.5</c:v>
                </c:pt>
                <c:pt idx="7">
                  <c:v>21</c:v>
                </c:pt>
                <c:pt idx="8">
                  <c:v>18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PowerPoint]Лист1'!$F$4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PowerPoint]Лист1'!$B$5:$C$13</c:f>
              <c:strCache>
                <c:ptCount val="9"/>
                <c:pt idx="0">
                  <c:v>Алушта</c:v>
                </c:pt>
                <c:pt idx="1">
                  <c:v>Армянск</c:v>
                </c:pt>
                <c:pt idx="2">
                  <c:v>Джанкой</c:v>
                </c:pt>
                <c:pt idx="3">
                  <c:v>Евпатория</c:v>
                </c:pt>
                <c:pt idx="4">
                  <c:v>Сакский район</c:v>
                </c:pt>
                <c:pt idx="5">
                  <c:v>Симферополь</c:v>
                </c:pt>
                <c:pt idx="6">
                  <c:v>Судак</c:v>
                </c:pt>
                <c:pt idx="7">
                  <c:v>Феодосия</c:v>
                </c:pt>
                <c:pt idx="8">
                  <c:v>Ялта</c:v>
                </c:pt>
              </c:strCache>
            </c:strRef>
          </c:cat>
          <c:val>
            <c:numRef>
              <c:f>'[Диаграмма в Microsoft PowerPoint]Лист1'!$F$5:$F$13</c:f>
              <c:numCache>
                <c:formatCode>General</c:formatCode>
                <c:ptCount val="9"/>
                <c:pt idx="0">
                  <c:v>40.4</c:v>
                </c:pt>
                <c:pt idx="1">
                  <c:v>34.200000000000003</c:v>
                </c:pt>
                <c:pt idx="2">
                  <c:v>42.2</c:v>
                </c:pt>
                <c:pt idx="3">
                  <c:v>40.200000000000003</c:v>
                </c:pt>
                <c:pt idx="4">
                  <c:v>38.4</c:v>
                </c:pt>
                <c:pt idx="5">
                  <c:v>34.9</c:v>
                </c:pt>
                <c:pt idx="6">
                  <c:v>41.5</c:v>
                </c:pt>
                <c:pt idx="7">
                  <c:v>39</c:v>
                </c:pt>
                <c:pt idx="8">
                  <c:v>34</c:v>
                </c:pt>
              </c:numCache>
            </c:numRef>
          </c:val>
        </c:ser>
        <c:ser>
          <c:idx val="3"/>
          <c:order val="3"/>
          <c:tx>
            <c:strRef>
              <c:f>'[Диаграмма в Microsoft PowerPoint]Лист1'!$G$4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PowerPoint]Лист1'!$B$5:$C$13</c:f>
              <c:strCache>
                <c:ptCount val="9"/>
                <c:pt idx="0">
                  <c:v>Алушта</c:v>
                </c:pt>
                <c:pt idx="1">
                  <c:v>Армянск</c:v>
                </c:pt>
                <c:pt idx="2">
                  <c:v>Джанкой</c:v>
                </c:pt>
                <c:pt idx="3">
                  <c:v>Евпатория</c:v>
                </c:pt>
                <c:pt idx="4">
                  <c:v>Сакский район</c:v>
                </c:pt>
                <c:pt idx="5">
                  <c:v>Симферополь</c:v>
                </c:pt>
                <c:pt idx="6">
                  <c:v>Судак</c:v>
                </c:pt>
                <c:pt idx="7">
                  <c:v>Феодосия</c:v>
                </c:pt>
                <c:pt idx="8">
                  <c:v>Ялта</c:v>
                </c:pt>
              </c:strCache>
            </c:strRef>
          </c:cat>
          <c:val>
            <c:numRef>
              <c:f>'[Диаграмма в Microsoft PowerPoint]Лист1'!$G$5:$G$13</c:f>
              <c:numCache>
                <c:formatCode>General</c:formatCode>
                <c:ptCount val="9"/>
                <c:pt idx="0">
                  <c:v>40.6</c:v>
                </c:pt>
                <c:pt idx="1">
                  <c:v>45.4</c:v>
                </c:pt>
                <c:pt idx="2">
                  <c:v>33.200000000000003</c:v>
                </c:pt>
                <c:pt idx="3">
                  <c:v>37.299999999999997</c:v>
                </c:pt>
                <c:pt idx="4">
                  <c:v>37.700000000000003</c:v>
                </c:pt>
                <c:pt idx="5">
                  <c:v>41.7</c:v>
                </c:pt>
                <c:pt idx="6">
                  <c:v>36.4</c:v>
                </c:pt>
                <c:pt idx="7">
                  <c:v>37</c:v>
                </c:pt>
                <c:pt idx="8">
                  <c:v>46.4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7007632"/>
        <c:axId val="287009200"/>
        <c:axId val="0"/>
      </c:bar3DChart>
      <c:catAx>
        <c:axId val="287007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7009200"/>
        <c:crosses val="autoZero"/>
        <c:auto val="1"/>
        <c:lblAlgn val="ctr"/>
        <c:lblOffset val="100"/>
        <c:noMultiLvlLbl val="0"/>
      </c:catAx>
      <c:valAx>
        <c:axId val="287009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70076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1470427289129003E-2"/>
          <c:y val="0.19032316818577502"/>
          <c:w val="0.93730944898666568"/>
          <c:h val="0.58911749694052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Лист1!$D$4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Лист1!$A$5:$C$20</c:f>
              <c:strCache>
                <c:ptCount val="16"/>
                <c:pt idx="0">
                  <c:v>Бахчисарайский   район</c:v>
                </c:pt>
                <c:pt idx="1">
                  <c:v>Белогорский   район</c:v>
                </c:pt>
                <c:pt idx="2">
                  <c:v>Джанкойский район</c:v>
                </c:pt>
                <c:pt idx="3">
                  <c:v>Керчь</c:v>
                </c:pt>
                <c:pt idx="4">
                  <c:v>Кировский район </c:v>
                </c:pt>
                <c:pt idx="5">
                  <c:v>Красногвардейский район</c:v>
                </c:pt>
                <c:pt idx="6">
                  <c:v>Красноперекопск</c:v>
                </c:pt>
                <c:pt idx="7">
                  <c:v>Красноперекопский район</c:v>
                </c:pt>
                <c:pt idx="8">
                  <c:v>Ленинский район</c:v>
                </c:pt>
                <c:pt idx="9">
                  <c:v>Нижнегорский район</c:v>
                </c:pt>
                <c:pt idx="10">
                  <c:v>Первомайский  район</c:v>
                </c:pt>
                <c:pt idx="11">
                  <c:v>Раздольненский  район</c:v>
                </c:pt>
                <c:pt idx="12">
                  <c:v>Саки</c:v>
                </c:pt>
                <c:pt idx="13">
                  <c:v>Симферопольский район</c:v>
                </c:pt>
                <c:pt idx="14">
                  <c:v>Советский район</c:v>
                </c:pt>
                <c:pt idx="15">
                  <c:v>Черноморский район</c:v>
                </c:pt>
              </c:strCache>
            </c:strRef>
          </c:cat>
          <c:val>
            <c:numRef>
              <c:f>Лист1!$D$5:$D$20</c:f>
              <c:numCache>
                <c:formatCode>General</c:formatCode>
                <c:ptCount val="16"/>
                <c:pt idx="0">
                  <c:v>2.8</c:v>
                </c:pt>
                <c:pt idx="1">
                  <c:v>2.6</c:v>
                </c:pt>
                <c:pt idx="2">
                  <c:v>2.1</c:v>
                </c:pt>
                <c:pt idx="3">
                  <c:v>3</c:v>
                </c:pt>
                <c:pt idx="4">
                  <c:v>4.0999999999999996</c:v>
                </c:pt>
                <c:pt idx="5">
                  <c:v>4</c:v>
                </c:pt>
                <c:pt idx="6">
                  <c:v>0.66</c:v>
                </c:pt>
                <c:pt idx="7">
                  <c:v>2.7</c:v>
                </c:pt>
                <c:pt idx="8">
                  <c:v>6.2</c:v>
                </c:pt>
                <c:pt idx="9">
                  <c:v>3.3</c:v>
                </c:pt>
                <c:pt idx="10">
                  <c:v>3.8</c:v>
                </c:pt>
                <c:pt idx="11">
                  <c:v>3.9</c:v>
                </c:pt>
                <c:pt idx="12">
                  <c:v>5.5</c:v>
                </c:pt>
                <c:pt idx="13">
                  <c:v>2.8</c:v>
                </c:pt>
                <c:pt idx="14">
                  <c:v>1.1000000000000001</c:v>
                </c:pt>
                <c:pt idx="15">
                  <c:v>4.2</c:v>
                </c:pt>
              </c:numCache>
            </c:numRef>
          </c:val>
        </c:ser>
        <c:ser>
          <c:idx val="1"/>
          <c:order val="1"/>
          <c:tx>
            <c:strRef>
              <c:f>Лист1!$E$4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ln w="3175"/>
            </c:spPr>
            <c:txPr>
              <a:bodyPr rot="42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Лист1!$A$5:$C$20</c:f>
              <c:strCache>
                <c:ptCount val="16"/>
                <c:pt idx="0">
                  <c:v>Бахчисарайский   район</c:v>
                </c:pt>
                <c:pt idx="1">
                  <c:v>Белогорский   район</c:v>
                </c:pt>
                <c:pt idx="2">
                  <c:v>Джанкойский район</c:v>
                </c:pt>
                <c:pt idx="3">
                  <c:v>Керчь</c:v>
                </c:pt>
                <c:pt idx="4">
                  <c:v>Кировский район </c:v>
                </c:pt>
                <c:pt idx="5">
                  <c:v>Красногвардейский район</c:v>
                </c:pt>
                <c:pt idx="6">
                  <c:v>Красноперекопск</c:v>
                </c:pt>
                <c:pt idx="7">
                  <c:v>Красноперекопский район</c:v>
                </c:pt>
                <c:pt idx="8">
                  <c:v>Ленинский район</c:v>
                </c:pt>
                <c:pt idx="9">
                  <c:v>Нижнегорский район</c:v>
                </c:pt>
                <c:pt idx="10">
                  <c:v>Первомайский  район</c:v>
                </c:pt>
                <c:pt idx="11">
                  <c:v>Раздольненский  район</c:v>
                </c:pt>
                <c:pt idx="12">
                  <c:v>Саки</c:v>
                </c:pt>
                <c:pt idx="13">
                  <c:v>Симферопольский район</c:v>
                </c:pt>
                <c:pt idx="14">
                  <c:v>Советский район</c:v>
                </c:pt>
                <c:pt idx="15">
                  <c:v>Черноморский район</c:v>
                </c:pt>
              </c:strCache>
            </c:strRef>
          </c:cat>
          <c:val>
            <c:numRef>
              <c:f>Лист1!$E$5:$E$20</c:f>
              <c:numCache>
                <c:formatCode>General</c:formatCode>
                <c:ptCount val="16"/>
                <c:pt idx="0">
                  <c:v>23.5</c:v>
                </c:pt>
                <c:pt idx="1">
                  <c:v>23.5</c:v>
                </c:pt>
                <c:pt idx="2">
                  <c:v>31.5</c:v>
                </c:pt>
                <c:pt idx="3">
                  <c:v>25.3</c:v>
                </c:pt>
                <c:pt idx="4">
                  <c:v>27.4</c:v>
                </c:pt>
                <c:pt idx="5">
                  <c:v>29.5</c:v>
                </c:pt>
                <c:pt idx="6">
                  <c:v>28.1</c:v>
                </c:pt>
                <c:pt idx="7">
                  <c:v>27.7</c:v>
                </c:pt>
                <c:pt idx="8">
                  <c:v>23.8</c:v>
                </c:pt>
                <c:pt idx="9">
                  <c:v>32.6</c:v>
                </c:pt>
                <c:pt idx="10">
                  <c:v>28.1</c:v>
                </c:pt>
                <c:pt idx="11">
                  <c:v>26.6</c:v>
                </c:pt>
                <c:pt idx="12">
                  <c:v>26.8</c:v>
                </c:pt>
                <c:pt idx="13">
                  <c:v>27.1</c:v>
                </c:pt>
                <c:pt idx="14">
                  <c:v>28.5</c:v>
                </c:pt>
                <c:pt idx="15">
                  <c:v>23.8</c:v>
                </c:pt>
              </c:numCache>
            </c:numRef>
          </c:val>
        </c:ser>
        <c:ser>
          <c:idx val="2"/>
          <c:order val="2"/>
          <c:tx>
            <c:strRef>
              <c:f>Лист1!$F$4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Лист1!$A$5:$C$20</c:f>
              <c:strCache>
                <c:ptCount val="16"/>
                <c:pt idx="0">
                  <c:v>Бахчисарайский   район</c:v>
                </c:pt>
                <c:pt idx="1">
                  <c:v>Белогорский   район</c:v>
                </c:pt>
                <c:pt idx="2">
                  <c:v>Джанкойский район</c:v>
                </c:pt>
                <c:pt idx="3">
                  <c:v>Керчь</c:v>
                </c:pt>
                <c:pt idx="4">
                  <c:v>Кировский район </c:v>
                </c:pt>
                <c:pt idx="5">
                  <c:v>Красногвардейский район</c:v>
                </c:pt>
                <c:pt idx="6">
                  <c:v>Красноперекопск</c:v>
                </c:pt>
                <c:pt idx="7">
                  <c:v>Красноперекопский район</c:v>
                </c:pt>
                <c:pt idx="8">
                  <c:v>Ленинский район</c:v>
                </c:pt>
                <c:pt idx="9">
                  <c:v>Нижнегорский район</c:v>
                </c:pt>
                <c:pt idx="10">
                  <c:v>Первомайский  район</c:v>
                </c:pt>
                <c:pt idx="11">
                  <c:v>Раздольненский  район</c:v>
                </c:pt>
                <c:pt idx="12">
                  <c:v>Саки</c:v>
                </c:pt>
                <c:pt idx="13">
                  <c:v>Симферопольский район</c:v>
                </c:pt>
                <c:pt idx="14">
                  <c:v>Советский район</c:v>
                </c:pt>
                <c:pt idx="15">
                  <c:v>Черноморский район</c:v>
                </c:pt>
              </c:strCache>
            </c:strRef>
          </c:cat>
          <c:val>
            <c:numRef>
              <c:f>Лист1!$F$5:$F$20</c:f>
              <c:numCache>
                <c:formatCode>General</c:formatCode>
                <c:ptCount val="16"/>
                <c:pt idx="0">
                  <c:v>38.200000000000003</c:v>
                </c:pt>
                <c:pt idx="1">
                  <c:v>39.4</c:v>
                </c:pt>
                <c:pt idx="2">
                  <c:v>37.4</c:v>
                </c:pt>
                <c:pt idx="3">
                  <c:v>34.200000000000003</c:v>
                </c:pt>
                <c:pt idx="4">
                  <c:v>33.799999999999997</c:v>
                </c:pt>
                <c:pt idx="5">
                  <c:v>37.1</c:v>
                </c:pt>
                <c:pt idx="6">
                  <c:v>38.9</c:v>
                </c:pt>
                <c:pt idx="7">
                  <c:v>37.5</c:v>
                </c:pt>
                <c:pt idx="8">
                  <c:v>35</c:v>
                </c:pt>
                <c:pt idx="9">
                  <c:v>34</c:v>
                </c:pt>
                <c:pt idx="10">
                  <c:v>33.799999999999997</c:v>
                </c:pt>
                <c:pt idx="11">
                  <c:v>37.4</c:v>
                </c:pt>
                <c:pt idx="12">
                  <c:v>33.799999999999997</c:v>
                </c:pt>
                <c:pt idx="13">
                  <c:v>37.4</c:v>
                </c:pt>
                <c:pt idx="14">
                  <c:v>42.3</c:v>
                </c:pt>
                <c:pt idx="15">
                  <c:v>38.1</c:v>
                </c:pt>
              </c:numCache>
            </c:numRef>
          </c:val>
        </c:ser>
        <c:ser>
          <c:idx val="3"/>
          <c:order val="3"/>
          <c:tx>
            <c:strRef>
              <c:f>Лист1!$G$4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spPr>
              <a:ln w="3175"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Лист1!$A$5:$C$20</c:f>
              <c:strCache>
                <c:ptCount val="16"/>
                <c:pt idx="0">
                  <c:v>Бахчисарайский   район</c:v>
                </c:pt>
                <c:pt idx="1">
                  <c:v>Белогорский   район</c:v>
                </c:pt>
                <c:pt idx="2">
                  <c:v>Джанкойский район</c:v>
                </c:pt>
                <c:pt idx="3">
                  <c:v>Керчь</c:v>
                </c:pt>
                <c:pt idx="4">
                  <c:v>Кировский район </c:v>
                </c:pt>
                <c:pt idx="5">
                  <c:v>Красногвардейский район</c:v>
                </c:pt>
                <c:pt idx="6">
                  <c:v>Красноперекопск</c:v>
                </c:pt>
                <c:pt idx="7">
                  <c:v>Красноперекопский район</c:v>
                </c:pt>
                <c:pt idx="8">
                  <c:v>Ленинский район</c:v>
                </c:pt>
                <c:pt idx="9">
                  <c:v>Нижнегорский район</c:v>
                </c:pt>
                <c:pt idx="10">
                  <c:v>Первомайский  район</c:v>
                </c:pt>
                <c:pt idx="11">
                  <c:v>Раздольненский  район</c:v>
                </c:pt>
                <c:pt idx="12">
                  <c:v>Саки</c:v>
                </c:pt>
                <c:pt idx="13">
                  <c:v>Симферопольский район</c:v>
                </c:pt>
                <c:pt idx="14">
                  <c:v>Советский район</c:v>
                </c:pt>
                <c:pt idx="15">
                  <c:v>Черноморский район</c:v>
                </c:pt>
              </c:strCache>
            </c:strRef>
          </c:cat>
          <c:val>
            <c:numRef>
              <c:f>Лист1!$G$5:$G$20</c:f>
              <c:numCache>
                <c:formatCode>General</c:formatCode>
                <c:ptCount val="16"/>
                <c:pt idx="0">
                  <c:v>35.5</c:v>
                </c:pt>
                <c:pt idx="1">
                  <c:v>34.5</c:v>
                </c:pt>
                <c:pt idx="2">
                  <c:v>29</c:v>
                </c:pt>
                <c:pt idx="3">
                  <c:v>37.4</c:v>
                </c:pt>
                <c:pt idx="4">
                  <c:v>34.700000000000003</c:v>
                </c:pt>
                <c:pt idx="5">
                  <c:v>29.4</c:v>
                </c:pt>
                <c:pt idx="6">
                  <c:v>32.299999999999997</c:v>
                </c:pt>
                <c:pt idx="7">
                  <c:v>32</c:v>
                </c:pt>
                <c:pt idx="8">
                  <c:v>35</c:v>
                </c:pt>
                <c:pt idx="9">
                  <c:v>30.1</c:v>
                </c:pt>
                <c:pt idx="10">
                  <c:v>34.200000000000003</c:v>
                </c:pt>
                <c:pt idx="11">
                  <c:v>32.1</c:v>
                </c:pt>
                <c:pt idx="12">
                  <c:v>33.799999999999997</c:v>
                </c:pt>
                <c:pt idx="13">
                  <c:v>32.700000000000003</c:v>
                </c:pt>
                <c:pt idx="14">
                  <c:v>28.2</c:v>
                </c:pt>
                <c:pt idx="15">
                  <c:v>33.9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6529872"/>
        <c:axId val="328995024"/>
      </c:barChart>
      <c:catAx>
        <c:axId val="326529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aseline="0"/>
            </a:pPr>
            <a:endParaRPr lang="ru-RU"/>
          </a:p>
        </c:txPr>
        <c:crossAx val="328995024"/>
        <c:crosses val="autoZero"/>
        <c:auto val="1"/>
        <c:lblAlgn val="ctr"/>
        <c:lblOffset val="100"/>
        <c:noMultiLvlLbl val="1"/>
      </c:catAx>
      <c:valAx>
        <c:axId val="328995024"/>
        <c:scaling>
          <c:orientation val="minMax"/>
          <c:max val="5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6529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4821523533454843"/>
          <c:y val="3.2863436354445753E-2"/>
          <c:w val="3.4249110518714598E-2"/>
          <c:h val="0.1721058731439281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3678759761330841E-2"/>
          <c:y val="3.3496242882048388E-2"/>
          <c:w val="0.95461069764981166"/>
          <c:h val="0.59125951867553406"/>
        </c:manualLayout>
      </c:layout>
      <c:lineChart>
        <c:grouping val="standard"/>
        <c:varyColors val="0"/>
        <c:ser>
          <c:idx val="0"/>
          <c:order val="0"/>
          <c:tx>
            <c:v>Вся выборка по РФ (44,2%)</c:v>
          </c:tx>
          <c:marker>
            <c:symbol val="none"/>
          </c:marker>
          <c:cat>
            <c:strRef>
              <c:f>Пятерки_РУ!$B$3:$B$27</c:f>
              <c:strCache>
                <c:ptCount val="25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район</c:v>
                </c:pt>
                <c:pt idx="10">
                  <c:v>Красноперекопск</c:v>
                </c:pt>
                <c:pt idx="11">
                  <c:v>Красноперекопский  район</c:v>
                </c:pt>
                <c:pt idx="12">
                  <c:v>Ленинский  район</c:v>
                </c:pt>
                <c:pt idx="13">
                  <c:v>Нижнегорский район</c:v>
                </c:pt>
                <c:pt idx="14">
                  <c:v>Первомайский  район</c:v>
                </c:pt>
                <c:pt idx="15">
                  <c:v>Раздольненский  район</c:v>
                </c:pt>
                <c:pt idx="16">
                  <c:v>Саки</c:v>
                </c:pt>
                <c:pt idx="17">
                  <c:v>Сакский  район</c:v>
                </c:pt>
                <c:pt idx="18">
                  <c:v>Симферополь</c:v>
                </c:pt>
                <c:pt idx="19">
                  <c:v>Симферопольский район</c:v>
                </c:pt>
                <c:pt idx="20">
                  <c:v>Советский  район</c:v>
                </c:pt>
                <c:pt idx="21">
                  <c:v>Судак</c:v>
                </c:pt>
                <c:pt idx="22">
                  <c:v>Феодосия</c:v>
                </c:pt>
                <c:pt idx="23">
                  <c:v>Черноморский  район</c:v>
                </c:pt>
                <c:pt idx="24">
                  <c:v>Ялта</c:v>
                </c:pt>
              </c:strCache>
            </c:strRef>
          </c:cat>
          <c:val>
            <c:numRef>
              <c:f>Пятерки_РУ!$C$3:$C$27</c:f>
              <c:numCache>
                <c:formatCode>General</c:formatCode>
                <c:ptCount val="25"/>
                <c:pt idx="0">
                  <c:v>46.7</c:v>
                </c:pt>
                <c:pt idx="1">
                  <c:v>46.7</c:v>
                </c:pt>
                <c:pt idx="2">
                  <c:v>46.7</c:v>
                </c:pt>
                <c:pt idx="3">
                  <c:v>46.7</c:v>
                </c:pt>
                <c:pt idx="4">
                  <c:v>46.7</c:v>
                </c:pt>
                <c:pt idx="5">
                  <c:v>46.7</c:v>
                </c:pt>
                <c:pt idx="6">
                  <c:v>46.7</c:v>
                </c:pt>
                <c:pt idx="7">
                  <c:v>46.7</c:v>
                </c:pt>
                <c:pt idx="8">
                  <c:v>46.7</c:v>
                </c:pt>
                <c:pt idx="9">
                  <c:v>46.7</c:v>
                </c:pt>
                <c:pt idx="10">
                  <c:v>46.7</c:v>
                </c:pt>
                <c:pt idx="11">
                  <c:v>46.7</c:v>
                </c:pt>
                <c:pt idx="12">
                  <c:v>46.7</c:v>
                </c:pt>
                <c:pt idx="13">
                  <c:v>46.7</c:v>
                </c:pt>
                <c:pt idx="14">
                  <c:v>46.7</c:v>
                </c:pt>
                <c:pt idx="15">
                  <c:v>46.7</c:v>
                </c:pt>
                <c:pt idx="16">
                  <c:v>46.7</c:v>
                </c:pt>
                <c:pt idx="17">
                  <c:v>46.7</c:v>
                </c:pt>
                <c:pt idx="18">
                  <c:v>46.7</c:v>
                </c:pt>
                <c:pt idx="19">
                  <c:v>46.7</c:v>
                </c:pt>
                <c:pt idx="20">
                  <c:v>46.7</c:v>
                </c:pt>
                <c:pt idx="21">
                  <c:v>46.7</c:v>
                </c:pt>
                <c:pt idx="22">
                  <c:v>46.7</c:v>
                </c:pt>
                <c:pt idx="23">
                  <c:v>46.7</c:v>
                </c:pt>
                <c:pt idx="24">
                  <c:v>46.7</c:v>
                </c:pt>
              </c:numCache>
            </c:numRef>
          </c:val>
          <c:smooth val="0"/>
        </c:ser>
        <c:ser>
          <c:idx val="1"/>
          <c:order val="1"/>
          <c:tx>
            <c:v>Регион (39,2%)</c:v>
          </c:tx>
          <c:marker>
            <c:symbol val="none"/>
          </c:marker>
          <c:cat>
            <c:strRef>
              <c:f>Пятерки_РУ!$B$3:$B$27</c:f>
              <c:strCache>
                <c:ptCount val="25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район</c:v>
                </c:pt>
                <c:pt idx="10">
                  <c:v>Красноперекопск</c:v>
                </c:pt>
                <c:pt idx="11">
                  <c:v>Красноперекопский  район</c:v>
                </c:pt>
                <c:pt idx="12">
                  <c:v>Ленинский  район</c:v>
                </c:pt>
                <c:pt idx="13">
                  <c:v>Нижнегорский район</c:v>
                </c:pt>
                <c:pt idx="14">
                  <c:v>Первомайский  район</c:v>
                </c:pt>
                <c:pt idx="15">
                  <c:v>Раздольненский  район</c:v>
                </c:pt>
                <c:pt idx="16">
                  <c:v>Саки</c:v>
                </c:pt>
                <c:pt idx="17">
                  <c:v>Сакский  район</c:v>
                </c:pt>
                <c:pt idx="18">
                  <c:v>Симферополь</c:v>
                </c:pt>
                <c:pt idx="19">
                  <c:v>Симферопольский район</c:v>
                </c:pt>
                <c:pt idx="20">
                  <c:v>Советский  район</c:v>
                </c:pt>
                <c:pt idx="21">
                  <c:v>Судак</c:v>
                </c:pt>
                <c:pt idx="22">
                  <c:v>Феодосия</c:v>
                </c:pt>
                <c:pt idx="23">
                  <c:v>Черноморский  район</c:v>
                </c:pt>
                <c:pt idx="24">
                  <c:v>Ялта</c:v>
                </c:pt>
              </c:strCache>
            </c:strRef>
          </c:cat>
          <c:val>
            <c:numRef>
              <c:f>Пятерки_РУ!$D$3:$D$27</c:f>
              <c:numCache>
                <c:formatCode>General</c:formatCode>
                <c:ptCount val="25"/>
                <c:pt idx="0">
                  <c:v>36.9</c:v>
                </c:pt>
                <c:pt idx="1">
                  <c:v>36.9</c:v>
                </c:pt>
                <c:pt idx="2">
                  <c:v>36.9</c:v>
                </c:pt>
                <c:pt idx="3">
                  <c:v>36.9</c:v>
                </c:pt>
                <c:pt idx="4">
                  <c:v>36.9</c:v>
                </c:pt>
                <c:pt idx="5">
                  <c:v>36.9</c:v>
                </c:pt>
                <c:pt idx="6">
                  <c:v>36.9</c:v>
                </c:pt>
                <c:pt idx="7">
                  <c:v>36.9</c:v>
                </c:pt>
                <c:pt idx="8">
                  <c:v>36.9</c:v>
                </c:pt>
                <c:pt idx="9">
                  <c:v>36.9</c:v>
                </c:pt>
                <c:pt idx="10">
                  <c:v>36.9</c:v>
                </c:pt>
                <c:pt idx="11">
                  <c:v>36.9</c:v>
                </c:pt>
                <c:pt idx="12">
                  <c:v>36.9</c:v>
                </c:pt>
                <c:pt idx="13">
                  <c:v>36.9</c:v>
                </c:pt>
                <c:pt idx="14">
                  <c:v>36.9</c:v>
                </c:pt>
                <c:pt idx="15">
                  <c:v>36.9</c:v>
                </c:pt>
                <c:pt idx="16">
                  <c:v>36.9</c:v>
                </c:pt>
                <c:pt idx="17">
                  <c:v>36.9</c:v>
                </c:pt>
                <c:pt idx="18">
                  <c:v>36.9</c:v>
                </c:pt>
                <c:pt idx="19">
                  <c:v>36.9</c:v>
                </c:pt>
                <c:pt idx="20">
                  <c:v>36.9</c:v>
                </c:pt>
                <c:pt idx="21">
                  <c:v>36.9</c:v>
                </c:pt>
                <c:pt idx="22">
                  <c:v>36.9</c:v>
                </c:pt>
                <c:pt idx="23">
                  <c:v>36.9</c:v>
                </c:pt>
                <c:pt idx="24">
                  <c:v>36.9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Пятерки_РУ!$E$2</c:f>
              <c:strCache>
                <c:ptCount val="1"/>
                <c:pt idx="0">
                  <c:v>МО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circle"/>
            <c:size val="5"/>
          </c:marker>
          <c:dLbls>
            <c:dLbl>
              <c:idx val="0"/>
              <c:layout>
                <c:manualLayout>
                  <c:x val="-2.8361527963012206E-2"/>
                  <c:y val="-1.8796019869482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916234350548413E-2"/>
                  <c:y val="-2.76659304846261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253363329583802E-2"/>
                  <c:y val="1.8061701298523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1289163610226579E-2"/>
                  <c:y val="-2.79313588373135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0270830502228993E-2"/>
                  <c:y val="1.9751513984621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5059112306293391E-2"/>
                  <c:y val="-1.776235986186216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6522930129900578E-2"/>
                  <c:y val="-2.31047348629710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6343157105361828E-3"/>
                  <c:y val="-1.39565891048492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3253363329583802E-2"/>
                  <c:y val="2.26357427847197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325336332958383E-2"/>
                  <c:y val="2.03487220416216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325336332958383E-2"/>
                  <c:y val="2.2635742784719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1729553805774277E-2"/>
                  <c:y val="1.8061701298523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2.3158125234345708E-2"/>
                  <c:y val="-1.85306305910453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3.1289163610226579E-2"/>
                  <c:y val="2.99257879589518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1.4477158275475122E-2"/>
                  <c:y val="-2.08175433035447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1.3253363329583857E-2"/>
                  <c:y val="2.49227635278177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1.9348601424821896E-2"/>
                  <c:y val="-9.382547618653199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2.5433892315797832E-2"/>
                  <c:y val="-2.4886245848036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1.3253363329583857E-2"/>
                  <c:y val="2.03487220416216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-3.421679925744095E-2"/>
                  <c:y val="-1.57509068802050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-1.9106510957944339E-2"/>
                  <c:y val="-2.34140416154252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-1.8346708824619987E-2"/>
                  <c:y val="2.7967804284114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layout>
                <c:manualLayout>
                  <c:x val="-2.8361527963012206E-2"/>
                  <c:y val="-2.7931358837313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layout>
                <c:manualLayout>
                  <c:x val="-2.927635647214372E-2"/>
                  <c:y val="2.0790448991120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layout>
                <c:manualLayout>
                  <c:x val="-2.2036221307585924E-2"/>
                  <c:y val="-3.3692616703955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layout>
                <c:manualLayout>
                  <c:x val="-2.2036221307585816E-2"/>
                  <c:y val="3.3300108832817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layout>
                <c:manualLayout>
                  <c:x val="-1.249145856767904E-2"/>
                  <c:y val="-1.85306305910453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2"/>
              <c:layout>
                <c:manualLayout>
                  <c:x val="-1.249145856767904E-2"/>
                  <c:y val="3.17838257571119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layout>
                <c:manualLayout>
                  <c:x val="-1.3253363329583915E-2"/>
                  <c:y val="-1.3956589104849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layout>
                <c:manualLayout>
                  <c:x val="-1.3253363329583802E-2"/>
                  <c:y val="2.2635742784719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5"/>
              <c:layout>
                <c:manualLayout>
                  <c:x val="-1.811480319776201E-2"/>
                  <c:y val="-1.57509068802050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6"/>
              <c:layout>
                <c:manualLayout>
                  <c:x val="-1.1729553805774277E-2"/>
                  <c:y val="2.49227635278176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7"/>
              <c:layout>
                <c:manualLayout>
                  <c:x val="-2.1335170158233226E-2"/>
                  <c:y val="-1.44381669805398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9"/>
              <c:layout>
                <c:manualLayout>
                  <c:x val="-1.3253363329583802E-2"/>
                  <c:y val="1.57746805554254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0"/>
              <c:layout>
                <c:manualLayout>
                  <c:x val="-2.3158185226846643E-2"/>
                  <c:y val="-7.095526875555097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2"/>
              <c:layout>
                <c:manualLayout>
                  <c:x val="-1.249145856767904E-2"/>
                  <c:y val="1.80617012985235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3"/>
              <c:layout>
                <c:manualLayout>
                  <c:x val="-2.9970229172782824E-2"/>
                  <c:y val="-2.37226290498504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4"/>
              <c:layout>
                <c:manualLayout>
                  <c:x val="-2.2418312337921183E-2"/>
                  <c:y val="-2.86039211943940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5"/>
              <c:layout>
                <c:manualLayout>
                  <c:x val="-1.1957205789804909E-2"/>
                  <c:y val="-1.88564476885644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6"/>
              <c:layout>
                <c:manualLayout>
                  <c:x val="-7.8834081782233924E-3"/>
                  <c:y val="-1.2399843955942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7"/>
              <c:layout>
                <c:manualLayout>
                  <c:x val="-1.3253363329583802E-2"/>
                  <c:y val="2.2635742784719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8"/>
              <c:layout>
                <c:manualLayout>
                  <c:x val="-2.4721232032068337E-2"/>
                  <c:y val="-2.19015555731921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9"/>
              <c:layout>
                <c:manualLayout>
                  <c:x val="-1.2491458567679152E-2"/>
                  <c:y val="-2.31046720772415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1"/>
              <c:layout>
                <c:manualLayout>
                  <c:x val="-1.0205744281964866E-2"/>
                  <c:y val="2.49227635278177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3"/>
              <c:layout>
                <c:manualLayout>
                  <c:x val="-1.2259531903333266E-2"/>
                  <c:y val="-1.8796019869482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4"/>
              <c:layout>
                <c:manualLayout>
                  <c:x val="-7.2322159730033742E-3"/>
                  <c:y val="1.80617012985235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Пятерки_РУ!$B$3:$B$27</c:f>
              <c:strCache>
                <c:ptCount val="25"/>
                <c:pt idx="0">
                  <c:v>Алушта</c:v>
                </c:pt>
                <c:pt idx="1">
                  <c:v>Армянск</c:v>
                </c:pt>
                <c:pt idx="2">
                  <c:v>Бахчисарайский  район</c:v>
                </c:pt>
                <c:pt idx="3">
                  <c:v>Белогорский  район</c:v>
                </c:pt>
                <c:pt idx="4">
                  <c:v>Джанкой</c:v>
                </c:pt>
                <c:pt idx="5">
                  <c:v>Джанкойский  район</c:v>
                </c:pt>
                <c:pt idx="6">
                  <c:v>Евпатория</c:v>
                </c:pt>
                <c:pt idx="7">
                  <c:v>Керчь</c:v>
                </c:pt>
                <c:pt idx="8">
                  <c:v>Кировский  район</c:v>
                </c:pt>
                <c:pt idx="9">
                  <c:v>Красногвардейский  район</c:v>
                </c:pt>
                <c:pt idx="10">
                  <c:v>Красноперекопск</c:v>
                </c:pt>
                <c:pt idx="11">
                  <c:v>Красноперекопский  район</c:v>
                </c:pt>
                <c:pt idx="12">
                  <c:v>Ленинский  район</c:v>
                </c:pt>
                <c:pt idx="13">
                  <c:v>Нижнегорский район</c:v>
                </c:pt>
                <c:pt idx="14">
                  <c:v>Первомайский  район</c:v>
                </c:pt>
                <c:pt idx="15">
                  <c:v>Раздольненский  район</c:v>
                </c:pt>
                <c:pt idx="16">
                  <c:v>Саки</c:v>
                </c:pt>
                <c:pt idx="17">
                  <c:v>Сакский  район</c:v>
                </c:pt>
                <c:pt idx="18">
                  <c:v>Симферополь</c:v>
                </c:pt>
                <c:pt idx="19">
                  <c:v>Симферопольский район</c:v>
                </c:pt>
                <c:pt idx="20">
                  <c:v>Советский  район</c:v>
                </c:pt>
                <c:pt idx="21">
                  <c:v>Судак</c:v>
                </c:pt>
                <c:pt idx="22">
                  <c:v>Феодосия</c:v>
                </c:pt>
                <c:pt idx="23">
                  <c:v>Черноморский  район</c:v>
                </c:pt>
                <c:pt idx="24">
                  <c:v>Ялта</c:v>
                </c:pt>
              </c:strCache>
            </c:strRef>
          </c:cat>
          <c:val>
            <c:numRef>
              <c:f>Пятерки_РУ!$E$3:$E$27</c:f>
              <c:numCache>
                <c:formatCode>General</c:formatCode>
                <c:ptCount val="25"/>
                <c:pt idx="0">
                  <c:v>40.6</c:v>
                </c:pt>
                <c:pt idx="1">
                  <c:v>45.4</c:v>
                </c:pt>
                <c:pt idx="2">
                  <c:v>35.5</c:v>
                </c:pt>
                <c:pt idx="3">
                  <c:v>34.5</c:v>
                </c:pt>
                <c:pt idx="4">
                  <c:v>33.200000000000003</c:v>
                </c:pt>
                <c:pt idx="5">
                  <c:v>29</c:v>
                </c:pt>
                <c:pt idx="6">
                  <c:v>37.299999999999997</c:v>
                </c:pt>
                <c:pt idx="7">
                  <c:v>37.4</c:v>
                </c:pt>
                <c:pt idx="8">
                  <c:v>34.700000000000003</c:v>
                </c:pt>
                <c:pt idx="9">
                  <c:v>29.4</c:v>
                </c:pt>
                <c:pt idx="10">
                  <c:v>32.299999999999997</c:v>
                </c:pt>
                <c:pt idx="11">
                  <c:v>32</c:v>
                </c:pt>
                <c:pt idx="12">
                  <c:v>35</c:v>
                </c:pt>
                <c:pt idx="13">
                  <c:v>30.1</c:v>
                </c:pt>
                <c:pt idx="14">
                  <c:v>34.200000000000003</c:v>
                </c:pt>
                <c:pt idx="15">
                  <c:v>32.1</c:v>
                </c:pt>
                <c:pt idx="16">
                  <c:v>33.799999999999997</c:v>
                </c:pt>
                <c:pt idx="17">
                  <c:v>37.700000000000003</c:v>
                </c:pt>
                <c:pt idx="18">
                  <c:v>41.7</c:v>
                </c:pt>
                <c:pt idx="19">
                  <c:v>32.700000000000003</c:v>
                </c:pt>
                <c:pt idx="20">
                  <c:v>28.2</c:v>
                </c:pt>
                <c:pt idx="21">
                  <c:v>36.4</c:v>
                </c:pt>
                <c:pt idx="22">
                  <c:v>37</c:v>
                </c:pt>
                <c:pt idx="23">
                  <c:v>33.9</c:v>
                </c:pt>
                <c:pt idx="24">
                  <c:v>46.4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993456"/>
        <c:axId val="328991888"/>
      </c:lineChart>
      <c:catAx>
        <c:axId val="328993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8991888"/>
        <c:crosses val="autoZero"/>
        <c:auto val="1"/>
        <c:lblAlgn val="ctr"/>
        <c:lblOffset val="100"/>
        <c:noMultiLvlLbl val="0"/>
      </c:catAx>
      <c:valAx>
        <c:axId val="328991888"/>
        <c:scaling>
          <c:orientation val="minMax"/>
          <c:max val="50"/>
          <c:min val="2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89934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flipV="1">
          <a:off x="0" y="0"/>
          <a:ext cx="0" cy="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61158-FD70-4C97-8255-2CC4A5834BD2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53BC4-B6E0-45EF-9C1B-4410ACB99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76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03D900C-89CA-4200-9C97-194BA96F453A}" type="datetime1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13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0F9794-E2D9-4736-B351-28B1D9F2C336}" type="datetime1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24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127945B-F4B9-4F7B-B3FB-A952181F0369}" type="datetime1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086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70DD91-420D-4085-92E9-332D2135CC60}" type="datetime1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FB7E2B8-F768-43A7-B987-47DF30350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415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68C1DF3-0197-4FF8-A6E5-CC98C5795DA6}" type="datetime1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FB7E2B8-F768-43A7-B987-47DF30350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060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297BF9-0AB3-408F-BBBC-9A3A09198735}" type="datetime1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FB7E2B8-F768-43A7-B987-47DF30350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627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6B8F53D-2FFD-4B2A-A2B4-5CDED45BDEBB}" type="datetime1">
              <a:rPr lang="ru-RU" smtClean="0"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FB7E2B8-F768-43A7-B987-47DF30350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13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F7283FA-98CB-4285-9DC9-AACA3198FD7E}" type="datetime1">
              <a:rPr lang="ru-RU" smtClean="0"/>
              <a:t>31.10.2018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FB7E2B8-F768-43A7-B987-47DF30350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313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ACA929B-B510-4730-B826-C85487AC7F28}" type="datetime1">
              <a:rPr lang="ru-RU" smtClean="0"/>
              <a:t>31.10.2018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FB7E2B8-F768-43A7-B987-47DF30350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397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2E6B393-CC71-4F71-83E0-CBF29EADDBC5}" type="datetime1">
              <a:rPr lang="ru-RU" smtClean="0"/>
              <a:t>31.10.2018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FB7E2B8-F768-43A7-B987-47DF30350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68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E6FD7CE-A910-4507-88DE-B6FF77C1A34C}" type="datetime1">
              <a:rPr lang="ru-RU" smtClean="0"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FB7E2B8-F768-43A7-B987-47DF30350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14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21759DF-650B-4C3A-BE30-56D965C2183F}" type="datetime1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340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DDF6064-BC42-458B-9657-D8B7AC3C8471}" type="datetime1">
              <a:rPr lang="ru-RU" smtClean="0"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FB7E2B8-F768-43A7-B987-47DF30350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146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ED049CF-C2B5-41B6-804E-46209EB4BF78}" type="datetime1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FB7E2B8-F768-43A7-B987-47DF30350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66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FE1C502-36FA-4285-909C-A5EC328E75DB}" type="datetime1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FB7E2B8-F768-43A7-B987-47DF30350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004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C728F30-CB77-4B92-96A8-8AC845ED8F7B}" type="datetime1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A4A6B28-6D60-4186-A271-DA4734AD6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202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F0F06B5-91E1-45F2-BDC0-89E889763F27}" type="datetime1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A4A6B28-6D60-4186-A271-DA4734AD6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379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5F7E166-2D9D-4C8E-B8DA-BF560A208FB7}" type="datetime1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A4A6B28-6D60-4186-A271-DA4734AD6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52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532BAD0-039F-4A3B-AE9E-BC26DCDF1F27}" type="datetime1">
              <a:rPr lang="ru-RU" smtClean="0"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A4A6B28-6D60-4186-A271-DA4734AD6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6994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68AC488-F36C-4855-9F69-5EDA48A2B19A}" type="datetime1">
              <a:rPr lang="ru-RU" smtClean="0"/>
              <a:t>31.10.2018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A4A6B28-6D60-4186-A271-DA4734AD6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554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852470D-0D58-4F7C-B908-E829836FE45C}" type="datetime1">
              <a:rPr lang="ru-RU" smtClean="0"/>
              <a:t>31.10.2018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A4A6B28-6D60-4186-A271-DA4734AD6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535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C1EA4D9-337F-40E8-AF19-7422396F24BF}" type="datetime1">
              <a:rPr lang="ru-RU" smtClean="0"/>
              <a:t>31.10.2018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A4A6B28-6D60-4186-A271-DA4734AD6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4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2CF6577-4B4F-4C4E-8B5A-B2365C23C180}" type="datetime1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6522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82E1873-BACC-495D-AEAB-DC023FD7EE7C}" type="datetime1">
              <a:rPr lang="ru-RU" smtClean="0"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A4A6B28-6D60-4186-A271-DA4734AD6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1038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F6F7686-180C-4FD7-BDEB-C55A9B85E43C}" type="datetime1">
              <a:rPr lang="ru-RU" smtClean="0"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A4A6B28-6D60-4186-A271-DA4734AD6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3518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8172181-814F-4BBA-AEA9-8CD66DE4516B}" type="datetime1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A4A6B28-6D60-4186-A271-DA4734AD6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5384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9F35BA1-6D9E-4400-8608-AE78837E24DC}" type="datetime1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A4A6B28-6D60-4186-A271-DA4734AD6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7915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E9E0124-4D3A-4E23-A19F-D61E9CADBB5A}" type="datetime1">
              <a:rPr lang="ru-RU" smtClean="0">
                <a:solidFill>
                  <a:prstClr val="black"/>
                </a:solidFill>
              </a:rPr>
              <a:t>31.10.2018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771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D4A75C-5011-45EA-A565-D4B3BF3F6567}" type="datetime1">
              <a:rPr lang="ru-RU" smtClean="0">
                <a:solidFill>
                  <a:prstClr val="black"/>
                </a:solidFill>
              </a:rPr>
              <a:t>31.10.2018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84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A12EBEF-B0C5-4A43-B328-DA6DB159110D}" type="datetime1">
              <a:rPr lang="ru-RU" smtClean="0">
                <a:solidFill>
                  <a:prstClr val="black"/>
                </a:solidFill>
              </a:rPr>
              <a:t>31.10.2018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929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74745AE-75AF-4311-AD43-B546A408CE21}" type="datetime1">
              <a:rPr lang="ru-RU" smtClean="0">
                <a:solidFill>
                  <a:prstClr val="black"/>
                </a:solidFill>
              </a:rPr>
              <a:t>31.10.2018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080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AA7EFD1-859C-4046-AA67-7B0F60BF241C}" type="datetime1">
              <a:rPr lang="ru-RU" smtClean="0">
                <a:solidFill>
                  <a:prstClr val="black"/>
                </a:solidFill>
              </a:rPr>
              <a:t>31.10.2018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7807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9BD908F-3AC6-40D9-B453-CDE00DB34F77}" type="datetime1">
              <a:rPr lang="ru-RU" smtClean="0">
                <a:solidFill>
                  <a:prstClr val="black"/>
                </a:solidFill>
              </a:rPr>
              <a:t>31.10.2018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2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2E3D3E0-C2B3-487A-B9CD-DBD94FE2CDCE}" type="datetime1">
              <a:rPr lang="ru-RU" smtClean="0"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9129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481160D-E0C8-4E44-8091-AE71134D806A}" type="datetime1">
              <a:rPr lang="ru-RU" smtClean="0">
                <a:solidFill>
                  <a:prstClr val="black"/>
                </a:solidFill>
              </a:rPr>
              <a:t>31.10.2018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713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8AAB4D1-E36C-4C33-B4EF-0B06490BC6E8}" type="datetime1">
              <a:rPr lang="ru-RU" smtClean="0">
                <a:solidFill>
                  <a:prstClr val="black"/>
                </a:solidFill>
              </a:rPr>
              <a:t>31.10.2018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323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179871C-B12A-46BE-B84A-EBE1D296B12A}" type="datetime1">
              <a:rPr lang="ru-RU" smtClean="0">
                <a:solidFill>
                  <a:prstClr val="black"/>
                </a:solidFill>
              </a:rPr>
              <a:t>31.10.2018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888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80B90F-6FD3-4296-A982-4B0060A72420}" type="datetime1">
              <a:rPr lang="ru-RU" smtClean="0">
                <a:solidFill>
                  <a:prstClr val="black"/>
                </a:solidFill>
              </a:rPr>
              <a:t>31.10.2018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14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9F6F385-4437-4E26-9414-A43CB26F78FE}" type="datetime1">
              <a:rPr lang="ru-RU" smtClean="0">
                <a:solidFill>
                  <a:prstClr val="black"/>
                </a:solidFill>
              </a:rPr>
              <a:t>31.10.2018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76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0124-4D3A-4E23-A19F-D61E9CADBB5A}" type="datetime1">
              <a:rPr lang="ru-RU" smtClean="0">
                <a:solidFill>
                  <a:prstClr val="black"/>
                </a:solidFill>
              </a:rPr>
              <a:t>31.10.2018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6EA0013-9082-45F2-B01C-588D9A8FC82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A75C-5011-45EA-A565-D4B3BF3F6567}" type="datetime1">
              <a:rPr lang="ru-RU" smtClean="0">
                <a:solidFill>
                  <a:prstClr val="black"/>
                </a:solidFill>
              </a:rPr>
              <a:t>31.10.2018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0013-9082-45F2-B01C-588D9A8FC82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EBEF-B0C5-4A43-B328-DA6DB159110D}" type="datetime1">
              <a:rPr lang="ru-RU" smtClean="0">
                <a:solidFill>
                  <a:prstClr val="black"/>
                </a:solidFill>
              </a:rPr>
              <a:t>31.10.2018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6EA0013-9082-45F2-B01C-588D9A8FC82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5AE-75AF-4311-AD43-B546A408CE21}" type="datetime1">
              <a:rPr lang="ru-RU" smtClean="0">
                <a:solidFill>
                  <a:prstClr val="black"/>
                </a:solidFill>
              </a:rPr>
              <a:t>31.10.2018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0013-9082-45F2-B01C-588D9A8FC82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7EFD1-859C-4046-AA67-7B0F60BF241C}" type="datetime1">
              <a:rPr lang="ru-RU" smtClean="0">
                <a:solidFill>
                  <a:prstClr val="black"/>
                </a:solidFill>
              </a:rPr>
              <a:t>31.10.2018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0013-9082-45F2-B01C-588D9A8FC82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1894C13-3183-4DCA-A778-04392EA76798}" type="datetime1">
              <a:rPr lang="ru-RU" smtClean="0"/>
              <a:t>31.10.2018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4237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908F-3AC6-40D9-B453-CDE00DB34F77}" type="datetime1">
              <a:rPr lang="ru-RU" smtClean="0">
                <a:solidFill>
                  <a:prstClr val="black"/>
                </a:solidFill>
              </a:rPr>
              <a:t>31.10.2018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0013-9082-45F2-B01C-588D9A8FC82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160D-E0C8-4E44-8091-AE71134D806A}" type="datetime1">
              <a:rPr lang="ru-RU" smtClean="0">
                <a:solidFill>
                  <a:prstClr val="black"/>
                </a:solidFill>
              </a:rPr>
              <a:t>31.10.2018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0013-9082-45F2-B01C-588D9A8FC82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B4D1-E36C-4C33-B4EF-0B06490BC6E8}" type="datetime1">
              <a:rPr lang="ru-RU" smtClean="0">
                <a:solidFill>
                  <a:prstClr val="black"/>
                </a:solidFill>
              </a:rPr>
              <a:t>31.10.2018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0013-9082-45F2-B01C-588D9A8FC82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871C-B12A-46BE-B84A-EBE1D296B12A}" type="datetime1">
              <a:rPr lang="ru-RU" smtClean="0">
                <a:solidFill>
                  <a:prstClr val="black"/>
                </a:solidFill>
              </a:rPr>
              <a:t>31.10.2018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6EA0013-9082-45F2-B01C-588D9A8FC82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B90F-6FD3-4296-A982-4B0060A72420}" type="datetime1">
              <a:rPr lang="ru-RU" smtClean="0">
                <a:solidFill>
                  <a:prstClr val="black"/>
                </a:solidFill>
              </a:rPr>
              <a:t>31.10.2018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0013-9082-45F2-B01C-588D9A8FC82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F385-4437-4E26-9414-A43CB26F78FE}" type="datetime1">
              <a:rPr lang="ru-RU" smtClean="0">
                <a:solidFill>
                  <a:prstClr val="black"/>
                </a:solidFill>
              </a:rPr>
              <a:t>31.10.2018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0013-9082-45F2-B01C-588D9A8FC82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0A03085-8268-478D-88D7-A3C4570A19E4}" type="datetime1">
              <a:rPr lang="ru-RU" smtClean="0"/>
              <a:t>31.10.2018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7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EDD9569-882E-4205-A02F-2225FE010AD2}" type="datetime1">
              <a:rPr lang="ru-RU" smtClean="0"/>
              <a:t>31.10.2018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44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F71AD08-E569-4F5F-AD55-B642C7C46842}" type="datetime1">
              <a:rPr lang="ru-RU" smtClean="0"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41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8336770-E4FF-48F6-8C1C-AAF1B1AB7FE0}" type="datetime1">
              <a:rPr lang="ru-RU" smtClean="0"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08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23728" y="1556792"/>
            <a:ext cx="7857878" cy="5491853"/>
          </a:xfrm>
          <a:prstGeom prst="rect">
            <a:avLst/>
          </a:prstGeom>
          <a:blipFill dpi="0" rotWithShape="1">
            <a:blip r:embed="rId13">
              <a:alphaModFix amt="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8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1200"/>
            <a:ext cx="869761" cy="6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8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32656"/>
            <a:ext cx="3574304" cy="271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4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23728" y="1556792"/>
            <a:ext cx="7857878" cy="5491853"/>
          </a:xfrm>
          <a:prstGeom prst="rect">
            <a:avLst/>
          </a:prstGeom>
          <a:blipFill dpi="0" rotWithShape="1">
            <a:blip r:embed="rId13">
              <a:alphaModFix amt="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93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10/31/2018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5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5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5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5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5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5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5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5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5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5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5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52.xml"/><Relationship Id="rId4" Type="http://schemas.openxmlformats.org/officeDocument/2006/relationships/chart" Target="../charts/chart4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52.xml"/><Relationship Id="rId5" Type="http://schemas.openxmlformats.org/officeDocument/2006/relationships/chart" Target="../charts/chart52.xml"/><Relationship Id="rId4" Type="http://schemas.openxmlformats.org/officeDocument/2006/relationships/chart" Target="../charts/chart5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52.xml"/><Relationship Id="rId5" Type="http://schemas.openxmlformats.org/officeDocument/2006/relationships/chart" Target="../charts/chart56.xml"/><Relationship Id="rId4" Type="http://schemas.openxmlformats.org/officeDocument/2006/relationships/chart" Target="../charts/chart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2100" y="1570892"/>
            <a:ext cx="8067438" cy="171931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Всероссийские проверочные работы,  2017 год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29" y="290748"/>
            <a:ext cx="923290" cy="93599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179819" y="290748"/>
            <a:ext cx="7729719" cy="1129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образования, науки и молодежи Республики Крым</a:t>
            </a:r>
          </a:p>
          <a:p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ГКУ РК «Центр оценки и мониторинга качества образования»</a:t>
            </a:r>
          </a:p>
          <a:p>
            <a:endParaRPr lang="ru-RU" sz="19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213939"/>
            <a:ext cx="6400800" cy="4096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Симферополь, 2018</a:t>
            </a:r>
            <a:endParaRPr lang="ru-RU" sz="1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4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57250" y="391886"/>
            <a:ext cx="7829550" cy="6608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1.4. Статистика полученных отметок  в разрезе муниципальных образований Республики Крым по </a:t>
            </a:r>
            <a:r>
              <a:rPr lang="ru-RU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предмету «Русский язык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», 4 класс </a:t>
            </a:r>
            <a:endParaRPr lang="ru-RU" sz="1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78584" y="6348186"/>
            <a:ext cx="587829" cy="313871"/>
          </a:xfrm>
        </p:spPr>
        <p:txBody>
          <a:bodyPr/>
          <a:lstStyle/>
          <a:p>
            <a:pPr algn="ctr"/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 algn="ctr"/>
              <a:t>10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6603" y="1172137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Процент участников,  получивших «5»</a:t>
            </a:r>
            <a:endParaRPr lang="ru-RU" sz="1600" dirty="0">
              <a:solidFill>
                <a:srgbClr val="FF0000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838571"/>
              </p:ext>
            </p:extLst>
          </p:nvPr>
        </p:nvGraphicFramePr>
        <p:xfrm>
          <a:off x="251520" y="1562639"/>
          <a:ext cx="8675943" cy="4170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86708" y="6084277"/>
            <a:ext cx="5568461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Вся выборка по РФ(28,8%)                       Регион ( 23,6%)                            МО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128926" y="6232321"/>
            <a:ext cx="41030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125924" y="6241866"/>
            <a:ext cx="53861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209233" y="6232321"/>
            <a:ext cx="43375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2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57250" y="391886"/>
            <a:ext cx="7829550" cy="6608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1.5. Статистика полученных отметок  в разрезе муниципальных образований Республики Крым по </a:t>
            </a:r>
            <a:r>
              <a:rPr lang="ru-RU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предмету «Русский язык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»,  4 класс </a:t>
            </a:r>
            <a:endParaRPr lang="ru-RU" sz="1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78584" y="6348186"/>
            <a:ext cx="587829" cy="313871"/>
          </a:xfrm>
        </p:spPr>
        <p:txBody>
          <a:bodyPr/>
          <a:lstStyle/>
          <a:p>
            <a:pPr algn="ctr"/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 algn="ctr"/>
              <a:t>11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6603" y="1172137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Процент участников,  получивших «2»</a:t>
            </a:r>
            <a:endParaRPr lang="ru-RU" sz="1600" dirty="0">
              <a:solidFill>
                <a:srgbClr val="FF00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34422697"/>
              </p:ext>
            </p:extLst>
          </p:nvPr>
        </p:nvGraphicFramePr>
        <p:xfrm>
          <a:off x="475433" y="1606063"/>
          <a:ext cx="8335108" cy="429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89538" y="6096000"/>
            <a:ext cx="6213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Вся выборка по РФ(3,8%)                                Регион(4,3%)                                         МО</a:t>
            </a:r>
            <a:endParaRPr lang="ru-RU" sz="12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223846" y="6234499"/>
            <a:ext cx="586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392615" y="6234499"/>
            <a:ext cx="73855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928338" y="6234499"/>
            <a:ext cx="738554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42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786" y="2014311"/>
            <a:ext cx="7886700" cy="181913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Результаты ВПР по предмету «Математика»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класс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11243" y="6397173"/>
            <a:ext cx="628649" cy="281213"/>
          </a:xfrm>
        </p:spPr>
        <p:txBody>
          <a:bodyPr/>
          <a:lstStyle/>
          <a:p>
            <a:fld id="{06EA0013-9082-45F2-B01C-588D9A8FC826}" type="slidenum">
              <a:rPr lang="ru-RU" sz="1100" smtClean="0"/>
              <a:pPr/>
              <a:t>12</a:t>
            </a:fld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3210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4592" y="309968"/>
            <a:ext cx="7925342" cy="8330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2.1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Статистика региональных и общероссийских результатов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ВПР</a:t>
            </a:r>
          </a:p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математике в 4 классе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385292"/>
              </p:ext>
            </p:extLst>
          </p:nvPr>
        </p:nvGraphicFramePr>
        <p:xfrm>
          <a:off x="617493" y="1575403"/>
          <a:ext cx="8208911" cy="1152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2241"/>
                <a:gridCol w="1326930"/>
                <a:gridCol w="1052017"/>
                <a:gridCol w="1052017"/>
                <a:gridCol w="1052853"/>
                <a:gridCol w="1052853"/>
              </a:tblGrid>
              <a:tr h="283621">
                <a:tc rowSpan="2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Распределение отметок участников в 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3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Вся выборка по РФ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1368910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3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Крым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19613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2004617"/>
              </p:ext>
            </p:extLst>
          </p:nvPr>
        </p:nvGraphicFramePr>
        <p:xfrm>
          <a:off x="1445079" y="3287925"/>
          <a:ext cx="6319766" cy="315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52063" y="6380844"/>
            <a:ext cx="595993" cy="338364"/>
          </a:xfrm>
        </p:spPr>
        <p:txBody>
          <a:bodyPr/>
          <a:lstStyle/>
          <a:p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2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65414" y="294774"/>
            <a:ext cx="8059621" cy="58696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2.2. Качество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обученности по предмету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«Математика»  в  4-х классах </a:t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образований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Республики Крым (в %)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57511" y="6436990"/>
            <a:ext cx="530679" cy="297543"/>
          </a:xfrm>
        </p:spPr>
        <p:txBody>
          <a:bodyPr/>
          <a:lstStyle/>
          <a:p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0002" y="977866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с удельным весом отметок "4" и "5"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(75-100 %) –</a:t>
            </a:r>
            <a:r>
              <a:rPr lang="ru-RU" b="1" dirty="0" smtClean="0">
                <a:solidFill>
                  <a:srgbClr val="855D5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ctr"/>
            <a:r>
              <a:rPr lang="ru-RU" b="1" dirty="0" smtClean="0">
                <a:solidFill>
                  <a:srgbClr val="855D5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 муниципальных образований</a:t>
            </a:r>
            <a:r>
              <a:rPr lang="ru-RU" b="1" dirty="0" smtClean="0">
                <a:solidFill>
                  <a:srgbClr val="855D5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rgbClr val="855D5D">
                  <a:lumMod val="75000"/>
                </a:srgbClr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5755143"/>
              </p:ext>
            </p:extLst>
          </p:nvPr>
        </p:nvGraphicFramePr>
        <p:xfrm>
          <a:off x="902677" y="2057399"/>
          <a:ext cx="7795845" cy="4237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1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65414" y="294774"/>
            <a:ext cx="8059621" cy="58696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2.3. Качество </a:t>
            </a:r>
            <a:r>
              <a:rPr lang="ru-RU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обученности по предмету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«Математика»  в  4-х классах </a:t>
            </a:r>
            <a:b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образований</a:t>
            </a:r>
            <a:r>
              <a:rPr lang="ru-RU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Республики Крым (в %)</a:t>
            </a:r>
            <a:endParaRPr lang="ru-RU" sz="1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57511" y="6436990"/>
            <a:ext cx="530679" cy="297543"/>
          </a:xfrm>
        </p:spPr>
        <p:txBody>
          <a:bodyPr/>
          <a:lstStyle/>
          <a:p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0002" y="977866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с удельным весом отметок "4" и "5"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(50-75 %) –</a:t>
            </a:r>
            <a:r>
              <a:rPr lang="ru-RU" b="1" dirty="0" smtClean="0">
                <a:solidFill>
                  <a:srgbClr val="855D5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ctr"/>
            <a:r>
              <a:rPr lang="ru-RU" b="1" dirty="0" smtClean="0">
                <a:solidFill>
                  <a:srgbClr val="855D5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16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муниципальных образований </a:t>
            </a:r>
            <a:r>
              <a:rPr lang="ru-RU" b="1" dirty="0" smtClean="0">
                <a:solidFill>
                  <a:srgbClr val="855D5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rgbClr val="855D5D">
                  <a:lumMod val="75000"/>
                </a:srgbClr>
              </a:solidFill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909461"/>
              </p:ext>
            </p:extLst>
          </p:nvPr>
        </p:nvGraphicFramePr>
        <p:xfrm>
          <a:off x="363415" y="1624197"/>
          <a:ext cx="8372011" cy="4553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9231" y="6423331"/>
            <a:ext cx="7620000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07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Совокупный процент учащихся,  получивших  «4» и «5»  в результатах ВПР по </a:t>
            </a:r>
            <a:r>
              <a:rPr lang="ru-RU" sz="107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математике ниже </a:t>
            </a:r>
            <a:r>
              <a:rPr lang="ru-RU" sz="107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107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%,  </a:t>
            </a:r>
            <a:r>
              <a:rPr lang="ru-RU" sz="107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фиксируется</a:t>
            </a:r>
          </a:p>
        </p:txBody>
      </p:sp>
    </p:spTree>
    <p:extLst>
      <p:ext uri="{BB962C8B-B14F-4D97-AF65-F5344CB8AC3E}">
        <p14:creationId xmlns:p14="http://schemas.microsoft.com/office/powerpoint/2010/main" val="7967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57250" y="391886"/>
            <a:ext cx="7829550" cy="6608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2.4. Статистика полученных отметок  в разрезе муниципальных образований Республики Крым по </a:t>
            </a:r>
            <a:r>
              <a:rPr lang="ru-RU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предмету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«Математика», 4 класс </a:t>
            </a:r>
            <a:endParaRPr lang="ru-RU" sz="1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78584" y="6348186"/>
            <a:ext cx="587829" cy="313871"/>
          </a:xfrm>
        </p:spPr>
        <p:txBody>
          <a:bodyPr/>
          <a:lstStyle/>
          <a:p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6603" y="1172137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Процент участников,  получивших «5»</a:t>
            </a:r>
            <a:endParaRPr lang="ru-RU" sz="1600" dirty="0">
              <a:solidFill>
                <a:srgbClr val="FF0000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685898"/>
              </p:ext>
            </p:extLst>
          </p:nvPr>
        </p:nvGraphicFramePr>
        <p:xfrm>
          <a:off x="251520" y="1562639"/>
          <a:ext cx="8675943" cy="4170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8185" y="6307015"/>
            <a:ext cx="6916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Вся выборка по РФ(46,7%)                                  Регион(36,9%)                                    МО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141785" y="6445514"/>
            <a:ext cx="63304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263662" y="6445514"/>
            <a:ext cx="7385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758354" y="6455060"/>
            <a:ext cx="715108" cy="1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62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57250" y="391886"/>
            <a:ext cx="7829550" cy="6608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2.5. Статистика полученных отметок  в разрезе муниципальных образований Республики Крым по </a:t>
            </a:r>
            <a:r>
              <a:rPr lang="ru-RU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предмету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«Математика»,  4 класс </a:t>
            </a:r>
            <a:endParaRPr lang="ru-RU" sz="1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78584" y="6348186"/>
            <a:ext cx="587829" cy="313871"/>
          </a:xfrm>
        </p:spPr>
        <p:txBody>
          <a:bodyPr/>
          <a:lstStyle/>
          <a:p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6603" y="1172137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Процент участников,  получивших «2»</a:t>
            </a:r>
            <a:endParaRPr lang="ru-RU" sz="1600" dirty="0">
              <a:solidFill>
                <a:srgbClr val="FF00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59595906"/>
              </p:ext>
            </p:extLst>
          </p:nvPr>
        </p:nvGraphicFramePr>
        <p:xfrm>
          <a:off x="475433" y="1641231"/>
          <a:ext cx="8335108" cy="4431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94339" y="6365631"/>
            <a:ext cx="6224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Вся выборка по РФ(2,2%)                     Регион(2,6%)                                         МО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505200" y="6504130"/>
            <a:ext cx="5040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216769" y="6504130"/>
            <a:ext cx="85578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822831" y="6504130"/>
            <a:ext cx="62132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1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786" y="2014311"/>
            <a:ext cx="7886700" cy="181913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Результаты ВПР по предмету «Окружающий мир»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класс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11243" y="6397173"/>
            <a:ext cx="628649" cy="281213"/>
          </a:xfrm>
        </p:spPr>
        <p:txBody>
          <a:bodyPr/>
          <a:lstStyle/>
          <a:p>
            <a:fld id="{06EA0013-9082-45F2-B01C-588D9A8FC826}" type="slidenum">
              <a:rPr lang="ru-RU" sz="1100" smtClean="0"/>
              <a:pPr/>
              <a:t>18</a:t>
            </a:fld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10474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4592" y="309968"/>
            <a:ext cx="7925342" cy="8330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Статистика региональных и общероссийских результатов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ВПР</a:t>
            </a:r>
          </a:p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окружающему миру в 4 классе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995294"/>
              </p:ext>
            </p:extLst>
          </p:nvPr>
        </p:nvGraphicFramePr>
        <p:xfrm>
          <a:off x="617493" y="1575403"/>
          <a:ext cx="8208911" cy="1152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2241"/>
                <a:gridCol w="1326930"/>
                <a:gridCol w="1052017"/>
                <a:gridCol w="1052017"/>
                <a:gridCol w="1052853"/>
                <a:gridCol w="1052853"/>
              </a:tblGrid>
              <a:tr h="283621">
                <a:tc rowSpan="2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Распределение отметок участников в 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3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Вся выборка по РФ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1352719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3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Крым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19473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2320047"/>
              </p:ext>
            </p:extLst>
          </p:nvPr>
        </p:nvGraphicFramePr>
        <p:xfrm>
          <a:off x="1445079" y="3287925"/>
          <a:ext cx="6319766" cy="315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52063" y="6380844"/>
            <a:ext cx="595993" cy="338364"/>
          </a:xfrm>
        </p:spPr>
        <p:txBody>
          <a:bodyPr/>
          <a:lstStyle/>
          <a:p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/>
              <a:t>19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2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26622" y="442559"/>
            <a:ext cx="7886700" cy="394153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85736" y="6389008"/>
            <a:ext cx="514350" cy="338364"/>
          </a:xfrm>
        </p:spPr>
        <p:txBody>
          <a:bodyPr/>
          <a:lstStyle/>
          <a:p>
            <a:pPr algn="ctr"/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 algn="ctr"/>
              <a:t>2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sz="quarter" idx="1"/>
          </p:nvPr>
        </p:nvSpPr>
        <p:spPr>
          <a:xfrm>
            <a:off x="539552" y="1436914"/>
            <a:ext cx="8229600" cy="4473225"/>
          </a:xfrm>
        </p:spPr>
        <p:txBody>
          <a:bodyPr>
            <a:normAutofit/>
          </a:bodyPr>
          <a:lstStyle/>
          <a:p>
            <a:pPr marL="360000" indent="0" algn="just">
              <a:spcBef>
                <a:spcPts val="600"/>
              </a:spcBef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88324" y="836712"/>
            <a:ext cx="8398476" cy="569589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 2015/2016 учебного года введена в практику новая процедура оценки качества общего образования –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Всероссийские проверочные работы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(далее – ВПР).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Цель данного проекта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– обеспечение единства образовательного пространства РФ и поддержка введения ФГОС за счет предоставления образовательным организациям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единых проверочных материалов и единых критериев оценивания учебных достижений школьников.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Отличительной особенностью ВПР является единство подходов к составлению вариантов заданий, проведению самих работ и их оцениванию, а также использование современных технологий, позволяющих обеспечить практически одновременное выполнение контрольной работ школьниками всей страны.  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соответствии с приказом Министерства образования и науки Российской Федерации от 27.01.2017 № 69 «О проведении мониторинга качества образования», Распоряжением Федеральной службы по надзору в сфере образования и науки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Рособрнадзор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от 30 августа 2016 года N 2322-05 «Об утверждении графиков проведения мероприятий, направленных на исследование качества образования на 2016-2017 годы», Распоряжением Федеральной службы по надзору в сфере образования и науки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Рособрнадзор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от 21.10.2016 N 2733-05 «О внесении изменений в распоряжение Федеральной службы по надзору в сфере образования и науки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Рособрнадзор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от 30 августа 2016 года N 2322-05», письмами Федеральной службы по надзору в сфере образования и науки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Рособрнадзор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от 02.02.2017 № 05-41 «Всероссийские проверочные работы» и от 23.03. 2017 N 05-104 «О проведении Всероссийских проверочных работ в 2017 году»  и во исполнение приказа Министерства образования, науки и молодежи Республики Крым от 09.03.2017 №445 «О проведении мониторинговых исследований качества образования в Республике Крым в 2017 году»  проведены Всероссийские проверочные работы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образовательных организациях Республики Крым, реализующих программы начального общего, основного общего и среднего общего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образования.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Задачи проведения ВПР не предусматривают использование результатов ВПР для оценки деятельности образовательных организаций, учителей, муниципальных и региональных органов исполнительной власти, осуществляющих государственное управление в сфере образования.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43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65414" y="294774"/>
            <a:ext cx="8059621" cy="58696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3.2. Качество </a:t>
            </a:r>
            <a:r>
              <a:rPr lang="ru-RU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обученности по предмету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«Окружающий мир»  в  4-х классах </a:t>
            </a:r>
            <a:b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образований</a:t>
            </a:r>
            <a:r>
              <a:rPr lang="ru-RU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Республики Крым (в %)</a:t>
            </a:r>
            <a:endParaRPr lang="ru-RU" sz="1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57511" y="6436990"/>
            <a:ext cx="530679" cy="297543"/>
          </a:xfrm>
        </p:spPr>
        <p:txBody>
          <a:bodyPr/>
          <a:lstStyle/>
          <a:p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/>
              <a:t>20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0002" y="977866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с удельным весом отметок "4" и "5"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(75-100 %) –</a:t>
            </a:r>
            <a:r>
              <a:rPr lang="ru-RU" b="1" dirty="0" smtClean="0">
                <a:solidFill>
                  <a:srgbClr val="855D5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ctr"/>
            <a:r>
              <a:rPr lang="ru-RU" b="1" dirty="0" smtClean="0">
                <a:solidFill>
                  <a:srgbClr val="855D5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2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муниципальных образования </a:t>
            </a:r>
            <a:r>
              <a:rPr lang="ru-RU" b="1" dirty="0" smtClean="0">
                <a:solidFill>
                  <a:srgbClr val="855D5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rgbClr val="855D5D">
                  <a:lumMod val="75000"/>
                </a:srgbClr>
              </a:solidFill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893199"/>
              </p:ext>
            </p:extLst>
          </p:nvPr>
        </p:nvGraphicFramePr>
        <p:xfrm>
          <a:off x="363415" y="1624197"/>
          <a:ext cx="8372011" cy="4553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2708" y="6423331"/>
            <a:ext cx="7936523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7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Совокупный процент учащихся,  получивших  «4» и «5»  в результатах ВПР по </a:t>
            </a:r>
            <a:r>
              <a:rPr lang="ru-RU" sz="107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окружающему миру  ниже </a:t>
            </a:r>
            <a:r>
              <a:rPr lang="ru-RU" sz="107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107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%,  </a:t>
            </a:r>
            <a:r>
              <a:rPr lang="ru-RU" sz="107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фиксируется</a:t>
            </a:r>
          </a:p>
        </p:txBody>
      </p:sp>
    </p:spTree>
    <p:extLst>
      <p:ext uri="{BB962C8B-B14F-4D97-AF65-F5344CB8AC3E}">
        <p14:creationId xmlns:p14="http://schemas.microsoft.com/office/powerpoint/2010/main" val="80350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2757" y="318407"/>
            <a:ext cx="7953485" cy="65314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3.3. Качество </a:t>
            </a:r>
            <a:r>
              <a:rPr lang="ru-RU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обученности по предмету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«Окружающий мир»  в 4-х классах </a:t>
            </a:r>
            <a:b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образований</a:t>
            </a:r>
            <a:r>
              <a:rPr lang="ru-RU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Республики Крым (в %)</a:t>
            </a:r>
            <a:endParaRPr lang="ru-RU" sz="1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27572" y="6416038"/>
            <a:ext cx="563336" cy="322036"/>
          </a:xfrm>
        </p:spPr>
        <p:txBody>
          <a:bodyPr/>
          <a:lstStyle/>
          <a:p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/>
              <a:t>21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3" y="1157482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с удельным весом отметок "4" и "5"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(50-75%) –</a:t>
            </a:r>
            <a:r>
              <a:rPr lang="ru-RU" b="1" dirty="0" smtClean="0">
                <a:solidFill>
                  <a:srgbClr val="855D5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/>
            <a:r>
              <a:rPr lang="ru-RU" b="1" dirty="0" smtClean="0">
                <a:solidFill>
                  <a:srgbClr val="855D5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23 муниципальных  образования</a:t>
            </a:r>
            <a:r>
              <a:rPr lang="ru-RU" b="1" dirty="0" smtClean="0">
                <a:solidFill>
                  <a:srgbClr val="855D5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855D5D">
                  <a:lumMod val="75000"/>
                </a:srgbClr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9955719"/>
              </p:ext>
            </p:extLst>
          </p:nvPr>
        </p:nvGraphicFramePr>
        <p:xfrm>
          <a:off x="255652" y="1877787"/>
          <a:ext cx="8776709" cy="4359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394963"/>
              </p:ext>
            </p:extLst>
          </p:nvPr>
        </p:nvGraphicFramePr>
        <p:xfrm>
          <a:off x="410307" y="2004646"/>
          <a:ext cx="8182707" cy="4360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498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57250" y="391886"/>
            <a:ext cx="7829550" cy="6608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3.4. Статистика полученных отметок  в разрезе муниципальных образований Республики Крым по </a:t>
            </a:r>
            <a:r>
              <a:rPr lang="ru-RU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предмету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«Окружающий мир», 4 класс </a:t>
            </a:r>
            <a:endParaRPr lang="ru-RU" sz="1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78584" y="6348186"/>
            <a:ext cx="587829" cy="313871"/>
          </a:xfrm>
        </p:spPr>
        <p:txBody>
          <a:bodyPr/>
          <a:lstStyle/>
          <a:p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/>
              <a:t>22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6603" y="1172137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Процент участников,  получивших «5»</a:t>
            </a:r>
            <a:endParaRPr lang="ru-RU" sz="1600" dirty="0">
              <a:solidFill>
                <a:srgbClr val="FF0000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453145"/>
              </p:ext>
            </p:extLst>
          </p:nvPr>
        </p:nvGraphicFramePr>
        <p:xfrm>
          <a:off x="251520" y="1562639"/>
          <a:ext cx="8675943" cy="4170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95046" y="6219148"/>
            <a:ext cx="6846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Вся выборка по РФ ( 21,7%)                           Регион (15,2%)                        МО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521569" y="6380441"/>
            <a:ext cx="5627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571143" y="6384180"/>
            <a:ext cx="53193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588370" y="6380441"/>
            <a:ext cx="644769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23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57250" y="391886"/>
            <a:ext cx="7829550" cy="6608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3.5. Статистика полученных отметок  в разрезе муниципальных образований Республики Крым по </a:t>
            </a:r>
            <a:r>
              <a:rPr lang="ru-RU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предмету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«Окружающий мир»,  4 класс </a:t>
            </a:r>
            <a:endParaRPr lang="ru-RU" sz="1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78584" y="6348186"/>
            <a:ext cx="587829" cy="313871"/>
          </a:xfrm>
        </p:spPr>
        <p:txBody>
          <a:bodyPr/>
          <a:lstStyle/>
          <a:p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/>
              <a:t>23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6603" y="1172137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Процент участников,  получивших «2»</a:t>
            </a:r>
            <a:endParaRPr lang="ru-RU" sz="1600" dirty="0">
              <a:solidFill>
                <a:srgbClr val="FF00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67312040"/>
              </p:ext>
            </p:extLst>
          </p:nvPr>
        </p:nvGraphicFramePr>
        <p:xfrm>
          <a:off x="475433" y="1641231"/>
          <a:ext cx="8335108" cy="4325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82615" y="6131169"/>
            <a:ext cx="6516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Вся выборка по РФ (0,9%)                         Регион(1,2%)                                         МО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963508" y="6269668"/>
            <a:ext cx="6096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392615" y="6269668"/>
            <a:ext cx="72683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528646" y="6269668"/>
            <a:ext cx="7268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9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786" y="2014311"/>
            <a:ext cx="7886700" cy="181913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Результаты ВПР по предмету «Русский язык»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класс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11243" y="6397173"/>
            <a:ext cx="628649" cy="281213"/>
          </a:xfrm>
        </p:spPr>
        <p:txBody>
          <a:bodyPr/>
          <a:lstStyle/>
          <a:p>
            <a:pPr algn="ctr"/>
            <a:fld id="{06EA0013-9082-45F2-B01C-588D9A8FC826}" type="slidenum">
              <a:rPr lang="ru-RU" sz="1100" smtClean="0"/>
              <a:pPr algn="ctr"/>
              <a:t>24</a:t>
            </a:fld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18276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4592" y="309968"/>
            <a:ext cx="7925342" cy="8330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4.1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Статистика региональных и общероссийских результатов ВПР </a:t>
            </a:r>
            <a:endParaRPr lang="ru-RU" b="1" dirty="0" smtClean="0">
              <a:solidFill>
                <a:schemeClr val="accent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 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русскому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языку в 5 – х классах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175430"/>
              </p:ext>
            </p:extLst>
          </p:nvPr>
        </p:nvGraphicFramePr>
        <p:xfrm>
          <a:off x="617493" y="1575403"/>
          <a:ext cx="8208911" cy="1152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2241"/>
                <a:gridCol w="1326930"/>
                <a:gridCol w="1052017"/>
                <a:gridCol w="1052017"/>
                <a:gridCol w="1052853"/>
                <a:gridCol w="1052853"/>
              </a:tblGrid>
              <a:tr h="283621">
                <a:tc rowSpan="2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Распределение отметок участников в 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3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Вся выборка по РФ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1101170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3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Крым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873897"/>
              </p:ext>
            </p:extLst>
          </p:nvPr>
        </p:nvGraphicFramePr>
        <p:xfrm>
          <a:off x="1445079" y="3287925"/>
          <a:ext cx="631976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52063" y="6380844"/>
            <a:ext cx="595993" cy="338364"/>
          </a:xfrm>
        </p:spPr>
        <p:txBody>
          <a:bodyPr/>
          <a:lstStyle/>
          <a:p>
            <a:pPr algn="ctr"/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 algn="ctr"/>
              <a:t>25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76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65414" y="294774"/>
            <a:ext cx="8059621" cy="58696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4.2. Качество </a:t>
            </a:r>
            <a:r>
              <a:rPr lang="ru-RU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обученности по предмету «Русский язык»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в 5-х классах </a:t>
            </a:r>
            <a:b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образований</a:t>
            </a:r>
            <a:r>
              <a:rPr lang="ru-RU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Республики Крым (в %)</a:t>
            </a:r>
            <a:endParaRPr lang="ru-RU" sz="1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57511" y="6437416"/>
            <a:ext cx="530679" cy="297543"/>
          </a:xfrm>
        </p:spPr>
        <p:txBody>
          <a:bodyPr/>
          <a:lstStyle/>
          <a:p>
            <a:pPr algn="ctr"/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 algn="ctr"/>
              <a:t>26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0002" y="977866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с удельным весом отметок "4" и "5"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(50-75%) –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муниципальное образование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6284864"/>
              </p:ext>
            </p:extLst>
          </p:nvPr>
        </p:nvGraphicFramePr>
        <p:xfrm>
          <a:off x="1512277" y="2057400"/>
          <a:ext cx="6283569" cy="380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21323" y="6090327"/>
            <a:ext cx="7481447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7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Совокупный процент учащихся,  получивших  «4» и «5»  в результатах ВПР по </a:t>
            </a:r>
            <a:r>
              <a:rPr lang="ru-RU" sz="107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русскому языку выше 75% , </a:t>
            </a:r>
            <a:r>
              <a:rPr lang="ru-RU" sz="107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фиксируется</a:t>
            </a:r>
          </a:p>
        </p:txBody>
      </p:sp>
    </p:spTree>
    <p:extLst>
      <p:ext uri="{BB962C8B-B14F-4D97-AF65-F5344CB8AC3E}">
        <p14:creationId xmlns:p14="http://schemas.microsoft.com/office/powerpoint/2010/main" val="18406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2757" y="318407"/>
            <a:ext cx="7953485" cy="65314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4.3. Качество </a:t>
            </a:r>
            <a:r>
              <a:rPr lang="ru-RU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обученности по предмету «Русский язык»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в 5-х классах </a:t>
            </a:r>
            <a:b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образований</a:t>
            </a:r>
            <a:r>
              <a:rPr lang="ru-RU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Республики Крым (в %)</a:t>
            </a:r>
            <a:endParaRPr lang="ru-RU" sz="1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27572" y="6416038"/>
            <a:ext cx="563336" cy="322036"/>
          </a:xfrm>
        </p:spPr>
        <p:txBody>
          <a:bodyPr/>
          <a:lstStyle/>
          <a:p>
            <a:pPr algn="ctr"/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 algn="ctr"/>
              <a:t>27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3" y="1157482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с удельным весом отметок "4" и "5"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(25-50%) –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23 муниципальных  образования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3798825"/>
              </p:ext>
            </p:extLst>
          </p:nvPr>
        </p:nvGraphicFramePr>
        <p:xfrm>
          <a:off x="255652" y="1877787"/>
          <a:ext cx="8776709" cy="4359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869251"/>
              </p:ext>
            </p:extLst>
          </p:nvPr>
        </p:nvGraphicFramePr>
        <p:xfrm>
          <a:off x="410307" y="1652954"/>
          <a:ext cx="8182707" cy="4712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05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65414" y="294774"/>
            <a:ext cx="8059621" cy="58696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4.4. Качество </a:t>
            </a:r>
            <a:r>
              <a:rPr lang="ru-RU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обученности по предмету «Русский язык»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в 5-х классах </a:t>
            </a:r>
            <a:b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образований</a:t>
            </a:r>
            <a:r>
              <a:rPr lang="ru-RU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Республики Крым (в %)</a:t>
            </a:r>
            <a:endParaRPr lang="ru-RU" sz="1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57511" y="6437416"/>
            <a:ext cx="530679" cy="297543"/>
          </a:xfrm>
        </p:spPr>
        <p:txBody>
          <a:bodyPr/>
          <a:lstStyle/>
          <a:p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/>
              <a:t>28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0002" y="977866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с удельным весом отметок "4" и "5"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(0-25%) –</a:t>
            </a:r>
            <a:r>
              <a:rPr lang="ru-RU" b="1" dirty="0" smtClean="0">
                <a:solidFill>
                  <a:srgbClr val="855D5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ctr"/>
            <a:r>
              <a:rPr lang="ru-RU" b="1" dirty="0" smtClean="0">
                <a:solidFill>
                  <a:srgbClr val="855D5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муниципальное образование</a:t>
            </a:r>
            <a:r>
              <a:rPr lang="ru-RU" b="1" dirty="0" smtClean="0">
                <a:solidFill>
                  <a:srgbClr val="855D5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rgbClr val="855D5D">
                  <a:lumMod val="75000"/>
                </a:srgbClr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8625857"/>
              </p:ext>
            </p:extLst>
          </p:nvPr>
        </p:nvGraphicFramePr>
        <p:xfrm>
          <a:off x="1512277" y="2057400"/>
          <a:ext cx="6283569" cy="4144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003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57250" y="391886"/>
            <a:ext cx="7829550" cy="6608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4.4. Статистика полученных отметок  в разрезе муниципальных образований Республики Крым по </a:t>
            </a:r>
            <a:r>
              <a:rPr lang="ru-RU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предмету «Русский язык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 5 класс </a:t>
            </a:r>
            <a:endParaRPr lang="ru-RU" sz="1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78584" y="6348186"/>
            <a:ext cx="587829" cy="313871"/>
          </a:xfrm>
        </p:spPr>
        <p:txBody>
          <a:bodyPr/>
          <a:lstStyle/>
          <a:p>
            <a:pPr algn="ctr"/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 algn="ctr"/>
              <a:t>29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6603" y="1172137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Процент участников,  получивших «5»</a:t>
            </a:r>
            <a:endParaRPr lang="ru-RU" sz="1600" dirty="0">
              <a:solidFill>
                <a:srgbClr val="FF00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469462264"/>
              </p:ext>
            </p:extLst>
          </p:nvPr>
        </p:nvGraphicFramePr>
        <p:xfrm>
          <a:off x="475433" y="1594339"/>
          <a:ext cx="8335108" cy="4466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47446" y="6365631"/>
            <a:ext cx="6424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Вся выборка по РФ (11,8%)                                         Регион(7,2%)                                   МО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622431" y="6504130"/>
            <a:ext cx="7385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920154" y="6504130"/>
            <a:ext cx="62132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4" idx="3"/>
          </p:cNvCxnSpPr>
          <p:nvPr/>
        </p:nvCxnSpPr>
        <p:spPr>
          <a:xfrm>
            <a:off x="7362092" y="6504130"/>
            <a:ext cx="609600" cy="1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60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892" y="273050"/>
            <a:ext cx="7772400" cy="1143000"/>
          </a:xfrm>
        </p:spPr>
        <p:txBody>
          <a:bodyPr/>
          <a:lstStyle/>
          <a:p>
            <a:pPr algn="ctr"/>
            <a:r>
              <a:rPr lang="ru-RU" dirty="0" smtClean="0"/>
              <a:t>   </a:t>
            </a:r>
            <a:r>
              <a:rPr lang="ru-RU" sz="3200" b="1" u="sng" dirty="0" smtClean="0">
                <a:solidFill>
                  <a:srgbClr val="FF0000"/>
                </a:solidFill>
              </a:rPr>
              <a:t>Сроки проведения ВПР в 2017 году</a:t>
            </a:r>
            <a:endParaRPr lang="ru-RU" sz="3200" b="1" u="sng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746738"/>
            <a:ext cx="7819292" cy="41616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0013-9082-45F2-B01C-588D9A8FC82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914400" y="1746738"/>
            <a:ext cx="7772400" cy="43492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3500" b="1" u="sng" dirty="0" smtClean="0">
                <a:solidFill>
                  <a:schemeClr val="accent2"/>
                </a:solidFill>
              </a:rPr>
              <a:t>4 класс : </a:t>
            </a:r>
            <a:endParaRPr lang="ru-RU" sz="3500" b="1" dirty="0">
              <a:solidFill>
                <a:schemeClr val="accent2"/>
              </a:solidFill>
            </a:endParaRPr>
          </a:p>
          <a:p>
            <a:r>
              <a:rPr lang="ru-RU" sz="3500" b="1" dirty="0"/>
              <a:t>18 апреля 2017 года </a:t>
            </a:r>
            <a:r>
              <a:rPr lang="ru-RU" sz="3500" dirty="0"/>
              <a:t>– по учебному предмету «Русский язык» (часть 1 – диктант);</a:t>
            </a:r>
          </a:p>
          <a:p>
            <a:r>
              <a:rPr lang="ru-RU" sz="3500" b="1" dirty="0"/>
              <a:t>20 апреля 2017 года </a:t>
            </a:r>
            <a:r>
              <a:rPr lang="ru-RU" sz="3500" dirty="0"/>
              <a:t>– по учебному предмету «Русский язык» (часть 2);</a:t>
            </a:r>
          </a:p>
          <a:p>
            <a:r>
              <a:rPr lang="ru-RU" sz="3500" b="1" dirty="0"/>
              <a:t>25 апреля 2017 года </a:t>
            </a:r>
            <a:r>
              <a:rPr lang="ru-RU" sz="3500" dirty="0"/>
              <a:t>– по учебному предмету «Математика»;</a:t>
            </a:r>
          </a:p>
          <a:p>
            <a:r>
              <a:rPr lang="ru-RU" sz="3500" b="1" dirty="0"/>
              <a:t>27 апреля 2017 года </a:t>
            </a:r>
            <a:r>
              <a:rPr lang="ru-RU" sz="3500" dirty="0"/>
              <a:t>– по учебному предмету «Окружающий мир».</a:t>
            </a:r>
          </a:p>
          <a:p>
            <a:pPr marL="0" indent="0">
              <a:buNone/>
            </a:pPr>
            <a:r>
              <a:rPr lang="ru-RU" sz="3500" b="1" u="sng" dirty="0">
                <a:solidFill>
                  <a:schemeClr val="accent2"/>
                </a:solidFill>
              </a:rPr>
              <a:t>5 </a:t>
            </a:r>
            <a:r>
              <a:rPr lang="ru-RU" sz="3500" b="1" u="sng" dirty="0" smtClean="0">
                <a:solidFill>
                  <a:schemeClr val="accent2"/>
                </a:solidFill>
              </a:rPr>
              <a:t>класс:</a:t>
            </a:r>
            <a:endParaRPr lang="ru-RU" sz="3500" b="1" dirty="0">
              <a:solidFill>
                <a:schemeClr val="accent2"/>
              </a:solidFill>
            </a:endParaRPr>
          </a:p>
          <a:p>
            <a:r>
              <a:rPr lang="ru-RU" sz="3500" b="1" dirty="0"/>
              <a:t>18 апреля 2017 года </a:t>
            </a:r>
            <a:r>
              <a:rPr lang="ru-RU" sz="3500" dirty="0"/>
              <a:t>– по учебному предмету «Русский язык»;</a:t>
            </a:r>
          </a:p>
          <a:p>
            <a:r>
              <a:rPr lang="ru-RU" sz="3500" b="1" dirty="0"/>
              <a:t>20 апреля 2017 года </a:t>
            </a:r>
            <a:r>
              <a:rPr lang="ru-RU" sz="3500" dirty="0"/>
              <a:t>– по учебному предмету «Математика»;</a:t>
            </a:r>
          </a:p>
          <a:p>
            <a:r>
              <a:rPr lang="ru-RU" sz="3500" b="1" dirty="0"/>
              <a:t>25 апреля 2017 года </a:t>
            </a:r>
            <a:r>
              <a:rPr lang="ru-RU" sz="3500" dirty="0"/>
              <a:t>– по учебному предмету «История»;</a:t>
            </a:r>
          </a:p>
          <a:p>
            <a:r>
              <a:rPr lang="ru-RU" sz="3500" b="1" dirty="0"/>
              <a:t>27 апреля 2017 года </a:t>
            </a:r>
            <a:r>
              <a:rPr lang="ru-RU" sz="3500" dirty="0"/>
              <a:t>– по учебному предмету «Биология».</a:t>
            </a:r>
          </a:p>
          <a:p>
            <a:pPr marL="0" indent="0">
              <a:buNone/>
            </a:pPr>
            <a:r>
              <a:rPr lang="ru-RU" sz="3500" b="1" u="sng" dirty="0">
                <a:solidFill>
                  <a:schemeClr val="accent2"/>
                </a:solidFill>
              </a:rPr>
              <a:t>10 </a:t>
            </a:r>
            <a:r>
              <a:rPr lang="ru-RU" sz="3500" b="1" u="sng" dirty="0" smtClean="0">
                <a:solidFill>
                  <a:schemeClr val="accent2"/>
                </a:solidFill>
              </a:rPr>
              <a:t>класс:</a:t>
            </a:r>
            <a:endParaRPr lang="ru-RU" sz="3500" b="1" dirty="0">
              <a:solidFill>
                <a:schemeClr val="accent2"/>
              </a:solidFill>
            </a:endParaRPr>
          </a:p>
          <a:p>
            <a:r>
              <a:rPr lang="ru-RU" sz="3500" b="1" dirty="0"/>
              <a:t>19 апреля 2017 года </a:t>
            </a:r>
            <a:r>
              <a:rPr lang="ru-RU" sz="3500" dirty="0"/>
              <a:t>– по учебному предмету «География». </a:t>
            </a:r>
          </a:p>
          <a:p>
            <a:pPr marL="0" indent="0">
              <a:buNone/>
            </a:pPr>
            <a:r>
              <a:rPr lang="ru-RU" sz="3500" b="1" u="sng" dirty="0">
                <a:solidFill>
                  <a:schemeClr val="accent2"/>
                </a:solidFill>
              </a:rPr>
              <a:t>11 </a:t>
            </a:r>
            <a:r>
              <a:rPr lang="ru-RU" sz="3500" b="1" u="sng" dirty="0" smtClean="0">
                <a:solidFill>
                  <a:schemeClr val="accent2"/>
                </a:solidFill>
              </a:rPr>
              <a:t>класс:</a:t>
            </a:r>
            <a:endParaRPr lang="ru-RU" sz="3500" b="1" dirty="0">
              <a:solidFill>
                <a:schemeClr val="accent2"/>
              </a:solidFill>
            </a:endParaRPr>
          </a:p>
          <a:p>
            <a:r>
              <a:rPr lang="ru-RU" sz="3500" b="1" dirty="0"/>
              <a:t>19 апреля 2017 года </a:t>
            </a:r>
            <a:r>
              <a:rPr lang="ru-RU" sz="3500" dirty="0"/>
              <a:t>– по учебному предмету «География»;</a:t>
            </a:r>
          </a:p>
          <a:p>
            <a:r>
              <a:rPr lang="ru-RU" sz="3500" b="1" dirty="0"/>
              <a:t>25 апреля 2017 года </a:t>
            </a:r>
            <a:r>
              <a:rPr lang="ru-RU" sz="3500" dirty="0"/>
              <a:t>– по учебному предмету «Физика»;</a:t>
            </a:r>
          </a:p>
          <a:p>
            <a:r>
              <a:rPr lang="ru-RU" sz="3500" b="1" dirty="0"/>
              <a:t>27 апреля 2017 го</a:t>
            </a:r>
            <a:r>
              <a:rPr lang="ru-RU" sz="3500" dirty="0"/>
              <a:t>да – по учебному предмету «Химия»;</a:t>
            </a:r>
          </a:p>
          <a:p>
            <a:r>
              <a:rPr lang="ru-RU" sz="3500" b="1" dirty="0"/>
              <a:t>11 мая 2017 года </a:t>
            </a:r>
            <a:r>
              <a:rPr lang="ru-RU" sz="3500" dirty="0"/>
              <a:t>– по учебному предмету «Биология»;</a:t>
            </a:r>
          </a:p>
          <a:p>
            <a:r>
              <a:rPr lang="ru-RU" sz="3500" b="1" dirty="0"/>
              <a:t>18 мая 2017 года </a:t>
            </a:r>
            <a:r>
              <a:rPr lang="ru-RU" sz="3500" dirty="0"/>
              <a:t>– по учебному предмету «История</a:t>
            </a:r>
            <a:r>
              <a:rPr lang="ru-RU" dirty="0"/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05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57250" y="391886"/>
            <a:ext cx="7829550" cy="6608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4.7. Статистика полученных отметок  в разрезе муниципальных образований Республики Крым по </a:t>
            </a:r>
            <a:r>
              <a:rPr lang="ru-RU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предмету «Русский язык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 5 класс </a:t>
            </a:r>
            <a:endParaRPr lang="ru-RU" sz="1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78584" y="6348186"/>
            <a:ext cx="587829" cy="313871"/>
          </a:xfrm>
        </p:spPr>
        <p:txBody>
          <a:bodyPr/>
          <a:lstStyle/>
          <a:p>
            <a:pPr algn="ctr"/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 algn="ctr"/>
              <a:t>30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6603" y="1172137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Процент участников,  получивших «2»</a:t>
            </a:r>
            <a:endParaRPr lang="ru-RU" sz="1600" dirty="0">
              <a:solidFill>
                <a:srgbClr val="FF00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58020398"/>
              </p:ext>
            </p:extLst>
          </p:nvPr>
        </p:nvGraphicFramePr>
        <p:xfrm>
          <a:off x="475433" y="1606062"/>
          <a:ext cx="8335108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59169" y="6060831"/>
            <a:ext cx="6623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Вся выборка по РФ(15,4%)                                    Регион(22%)                                       МО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598985" y="619933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732585" y="6199330"/>
            <a:ext cx="80889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338646" y="6199330"/>
            <a:ext cx="76072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33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786" y="2014311"/>
            <a:ext cx="7886700" cy="181913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Результаты ВПР по предмету «Математика»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класс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11243" y="6397173"/>
            <a:ext cx="628649" cy="281213"/>
          </a:xfrm>
        </p:spPr>
        <p:txBody>
          <a:bodyPr/>
          <a:lstStyle/>
          <a:p>
            <a:fld id="{06EA0013-9082-45F2-B01C-588D9A8FC826}" type="slidenum">
              <a:rPr lang="ru-RU" sz="1100" smtClean="0"/>
              <a:pPr/>
              <a:t>31</a:t>
            </a:fld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55910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4592" y="309968"/>
            <a:ext cx="7925342" cy="8330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5.1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Статистика региональных и общероссийских результатов ВПР </a:t>
            </a:r>
            <a:endParaRPr lang="ru-RU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 математике в 5 – х классах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546195"/>
              </p:ext>
            </p:extLst>
          </p:nvPr>
        </p:nvGraphicFramePr>
        <p:xfrm>
          <a:off x="617493" y="1575403"/>
          <a:ext cx="8208911" cy="1152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2241"/>
                <a:gridCol w="1326930"/>
                <a:gridCol w="1052017"/>
                <a:gridCol w="1052017"/>
                <a:gridCol w="1052853"/>
                <a:gridCol w="1052853"/>
              </a:tblGrid>
              <a:tr h="283621">
                <a:tc rowSpan="2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Распределение отметок участников в 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3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Вся выборка по РФ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1099277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3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Крым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977967"/>
              </p:ext>
            </p:extLst>
          </p:nvPr>
        </p:nvGraphicFramePr>
        <p:xfrm>
          <a:off x="1445079" y="3287925"/>
          <a:ext cx="631976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52063" y="6380844"/>
            <a:ext cx="595993" cy="338364"/>
          </a:xfrm>
        </p:spPr>
        <p:txBody>
          <a:bodyPr/>
          <a:lstStyle/>
          <a:p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/>
              <a:t>32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28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2757" y="318407"/>
            <a:ext cx="7953485" cy="65314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5.2. Качество </a:t>
            </a:r>
            <a:r>
              <a:rPr lang="ru-RU" sz="18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обученности по предмету </a:t>
            </a: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«Математика»  в 5-х классах </a:t>
            </a:r>
            <a:b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образований</a:t>
            </a:r>
            <a:r>
              <a:rPr lang="ru-RU" sz="1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Республики Крым (в %)</a:t>
            </a:r>
            <a:endParaRPr lang="ru-RU" sz="1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27572" y="6416038"/>
            <a:ext cx="563336" cy="322036"/>
          </a:xfrm>
        </p:spPr>
        <p:txBody>
          <a:bodyPr/>
          <a:lstStyle/>
          <a:p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/>
              <a:t>33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3" y="1157482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с удельным весом отметок "4" и "5"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(50-75%) –</a:t>
            </a:r>
            <a:r>
              <a:rPr lang="ru-RU" b="1" dirty="0" smtClean="0">
                <a:solidFill>
                  <a:srgbClr val="855D5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/>
            <a:r>
              <a:rPr lang="ru-RU" b="1" dirty="0" smtClean="0">
                <a:solidFill>
                  <a:srgbClr val="855D5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 муниципальных  образований</a:t>
            </a:r>
            <a:r>
              <a:rPr lang="ru-RU" b="1" dirty="0" smtClean="0">
                <a:solidFill>
                  <a:srgbClr val="855D5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855D5D">
                  <a:lumMod val="75000"/>
                </a:srgbClr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901391"/>
              </p:ext>
            </p:extLst>
          </p:nvPr>
        </p:nvGraphicFramePr>
        <p:xfrm>
          <a:off x="255652" y="1877787"/>
          <a:ext cx="8776709" cy="4018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9202996"/>
              </p:ext>
            </p:extLst>
          </p:nvPr>
        </p:nvGraphicFramePr>
        <p:xfrm>
          <a:off x="570238" y="2139462"/>
          <a:ext cx="8147538" cy="3745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8523" y="6090327"/>
            <a:ext cx="7291753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7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Совокупный процент учащихся,  получивших  «4» и «5»  в результатах ВПР по </a:t>
            </a:r>
            <a:r>
              <a:rPr lang="ru-RU" sz="107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математике выше </a:t>
            </a:r>
            <a:r>
              <a:rPr lang="ru-RU" sz="107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ru-RU" sz="107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%,  </a:t>
            </a:r>
            <a:r>
              <a:rPr lang="ru-RU" sz="107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фиксируется</a:t>
            </a:r>
          </a:p>
        </p:txBody>
      </p:sp>
    </p:spTree>
    <p:extLst>
      <p:ext uri="{BB962C8B-B14F-4D97-AF65-F5344CB8AC3E}">
        <p14:creationId xmlns:p14="http://schemas.microsoft.com/office/powerpoint/2010/main" val="247449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2757" y="318407"/>
            <a:ext cx="7953485" cy="65314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5.3. Качество </a:t>
            </a:r>
            <a:r>
              <a:rPr lang="ru-RU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обученности по предмету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«Математика»  в 5-х классах </a:t>
            </a:r>
            <a:b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образований</a:t>
            </a:r>
            <a:r>
              <a:rPr lang="ru-RU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Республики Крым (в %)</a:t>
            </a:r>
            <a:endParaRPr lang="ru-RU" sz="1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27572" y="6416038"/>
            <a:ext cx="563336" cy="322036"/>
          </a:xfrm>
        </p:spPr>
        <p:txBody>
          <a:bodyPr/>
          <a:lstStyle/>
          <a:p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/>
              <a:t>34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3" y="1157482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с удельным весом отметок "4" и "5"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(25-50%) –</a:t>
            </a:r>
            <a:r>
              <a:rPr lang="ru-RU" b="1" dirty="0" smtClean="0">
                <a:solidFill>
                  <a:srgbClr val="855D5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/>
            <a:r>
              <a:rPr lang="ru-RU" b="1" dirty="0" smtClean="0">
                <a:solidFill>
                  <a:srgbClr val="855D5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 муниципальных  образований</a:t>
            </a:r>
            <a:r>
              <a:rPr lang="ru-RU" b="1" dirty="0" smtClean="0">
                <a:solidFill>
                  <a:srgbClr val="855D5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855D5D">
                  <a:lumMod val="75000"/>
                </a:srgbClr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835929"/>
              </p:ext>
            </p:extLst>
          </p:nvPr>
        </p:nvGraphicFramePr>
        <p:xfrm>
          <a:off x="255652" y="1877787"/>
          <a:ext cx="8776709" cy="4359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34880"/>
              </p:ext>
            </p:extLst>
          </p:nvPr>
        </p:nvGraphicFramePr>
        <p:xfrm>
          <a:off x="504093" y="1673834"/>
          <a:ext cx="8088923" cy="464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109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57250" y="391886"/>
            <a:ext cx="7829550" cy="6608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5.4. Статистика полученных отметок  в разрезе муниципальных образований Республики Крым по </a:t>
            </a:r>
            <a:r>
              <a:rPr lang="ru-RU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предмету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«Математика» 5 класс </a:t>
            </a:r>
            <a:endParaRPr lang="ru-RU" sz="1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78584" y="6348186"/>
            <a:ext cx="587829" cy="313871"/>
          </a:xfrm>
        </p:spPr>
        <p:txBody>
          <a:bodyPr/>
          <a:lstStyle/>
          <a:p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/>
              <a:t>35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6603" y="1172137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Процент участников,  получивших «5»</a:t>
            </a:r>
            <a:endParaRPr lang="ru-RU" sz="1600" dirty="0">
              <a:solidFill>
                <a:srgbClr val="FF00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00293993"/>
              </p:ext>
            </p:extLst>
          </p:nvPr>
        </p:nvGraphicFramePr>
        <p:xfrm>
          <a:off x="475433" y="1594339"/>
          <a:ext cx="8335108" cy="4466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47446" y="6365631"/>
            <a:ext cx="6424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Вся выборка по РФ (23,2%)                                         Регион(12,1%)                                   МО</a:t>
            </a:r>
            <a:endParaRPr lang="ru-RU" sz="1200" dirty="0">
              <a:solidFill>
                <a:prstClr val="black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622431" y="6504130"/>
            <a:ext cx="7385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920154" y="6504130"/>
            <a:ext cx="62132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4" idx="3"/>
          </p:cNvCxnSpPr>
          <p:nvPr/>
        </p:nvCxnSpPr>
        <p:spPr>
          <a:xfrm>
            <a:off x="7362092" y="6504130"/>
            <a:ext cx="609600" cy="1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02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57250" y="391886"/>
            <a:ext cx="7829550" cy="6608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5.5. Статистика полученных отметок  в разрезе муниципальных образований Республики Крым по </a:t>
            </a:r>
            <a:r>
              <a:rPr lang="ru-RU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предмету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«Математика» 5 класс </a:t>
            </a:r>
            <a:endParaRPr lang="ru-RU" sz="1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78584" y="6348186"/>
            <a:ext cx="587829" cy="313871"/>
          </a:xfrm>
        </p:spPr>
        <p:txBody>
          <a:bodyPr/>
          <a:lstStyle/>
          <a:p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/>
              <a:t>36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6603" y="1172137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Процент участников,  получивших «2»</a:t>
            </a:r>
            <a:endParaRPr lang="ru-RU" sz="1600" dirty="0">
              <a:solidFill>
                <a:srgbClr val="FF00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98283419"/>
              </p:ext>
            </p:extLst>
          </p:nvPr>
        </p:nvGraphicFramePr>
        <p:xfrm>
          <a:off x="475433" y="1594339"/>
          <a:ext cx="8335108" cy="4466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47446" y="6365631"/>
            <a:ext cx="6424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Вся выборка по РФ (10,6%)                                         Регион(13,2%)                                   МО</a:t>
            </a:r>
            <a:endParaRPr lang="ru-RU" sz="1200" dirty="0">
              <a:solidFill>
                <a:prstClr val="black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622431" y="6504130"/>
            <a:ext cx="7385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920154" y="6504130"/>
            <a:ext cx="62132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4" idx="3"/>
          </p:cNvCxnSpPr>
          <p:nvPr/>
        </p:nvCxnSpPr>
        <p:spPr>
          <a:xfrm>
            <a:off x="7362092" y="6504130"/>
            <a:ext cx="609600" cy="1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18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786" y="2014311"/>
            <a:ext cx="7886700" cy="181913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Результаты ВПР по предмету «История»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класс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11243" y="6397173"/>
            <a:ext cx="628649" cy="281213"/>
          </a:xfrm>
        </p:spPr>
        <p:txBody>
          <a:bodyPr/>
          <a:lstStyle/>
          <a:p>
            <a:fld id="{06EA0013-9082-45F2-B01C-588D9A8FC826}" type="slidenum">
              <a:rPr lang="ru-RU" sz="1100" smtClean="0"/>
              <a:pPr/>
              <a:t>37</a:t>
            </a:fld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98072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4592" y="309968"/>
            <a:ext cx="7925342" cy="8330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6.1. 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Статистика региональных и общероссийских результатов ВПР </a:t>
            </a:r>
            <a:endParaRPr lang="ru-RU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 истории  в 5 – х классах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721197"/>
              </p:ext>
            </p:extLst>
          </p:nvPr>
        </p:nvGraphicFramePr>
        <p:xfrm>
          <a:off x="617493" y="1575403"/>
          <a:ext cx="8208911" cy="1152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2241"/>
                <a:gridCol w="1326930"/>
                <a:gridCol w="1052017"/>
                <a:gridCol w="1052017"/>
                <a:gridCol w="1052853"/>
                <a:gridCol w="1052853"/>
              </a:tblGrid>
              <a:tr h="283621">
                <a:tc rowSpan="2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Распределение отметок участников в 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3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Вся выборка по РФ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954723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3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Крым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3296306"/>
              </p:ext>
            </p:extLst>
          </p:nvPr>
        </p:nvGraphicFramePr>
        <p:xfrm>
          <a:off x="1445079" y="3287925"/>
          <a:ext cx="631976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52063" y="6380844"/>
            <a:ext cx="595993" cy="338364"/>
          </a:xfrm>
        </p:spPr>
        <p:txBody>
          <a:bodyPr/>
          <a:lstStyle/>
          <a:p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/>
              <a:t>38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54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2757" y="318407"/>
            <a:ext cx="7953485" cy="65314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6.2. Качество </a:t>
            </a:r>
            <a:r>
              <a:rPr lang="ru-RU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обученности по предмету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«История»  в 5-х классах </a:t>
            </a:r>
            <a:b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образований</a:t>
            </a:r>
            <a:r>
              <a:rPr lang="ru-RU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Республики Крым (в %)</a:t>
            </a:r>
            <a:endParaRPr lang="ru-RU" sz="1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27572" y="6416038"/>
            <a:ext cx="563336" cy="322036"/>
          </a:xfrm>
        </p:spPr>
        <p:txBody>
          <a:bodyPr/>
          <a:lstStyle/>
          <a:p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/>
              <a:t>39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3" y="1157482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с удельным весом отметок "4" и "5"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(50-75%) –</a:t>
            </a:r>
            <a:r>
              <a:rPr lang="ru-RU" b="1" dirty="0" smtClean="0">
                <a:solidFill>
                  <a:srgbClr val="855D5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/>
            <a:r>
              <a:rPr lang="ru-RU" b="1" dirty="0" smtClean="0">
                <a:solidFill>
                  <a:srgbClr val="855D5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муниципальных  образования</a:t>
            </a:r>
            <a:endParaRPr lang="ru-RU" dirty="0">
              <a:solidFill>
                <a:srgbClr val="855D5D">
                  <a:lumMod val="75000"/>
                </a:srgbClr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489744"/>
              </p:ext>
            </p:extLst>
          </p:nvPr>
        </p:nvGraphicFramePr>
        <p:xfrm>
          <a:off x="445477" y="2057400"/>
          <a:ext cx="8299938" cy="4319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062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5814"/>
            <a:ext cx="7772400" cy="8440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100" b="1" dirty="0">
                <a:solidFill>
                  <a:srgbClr val="FF0000"/>
                </a:solidFill>
              </a:rPr>
              <a:t>Количественный состав участников ВПР по АТЕ</a:t>
            </a:r>
            <a:r>
              <a:rPr lang="ru-RU" sz="3100" b="1" dirty="0">
                <a:solidFill>
                  <a:srgbClr val="696464"/>
                </a:solidFill>
              </a:rPr>
              <a:t/>
            </a:r>
            <a:br>
              <a:rPr lang="ru-RU" sz="3100" b="1" dirty="0">
                <a:solidFill>
                  <a:srgbClr val="696464"/>
                </a:solidFill>
              </a:rPr>
            </a:br>
            <a:endParaRPr lang="ru-RU" sz="31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399" y="1600199"/>
            <a:ext cx="7889631" cy="496472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0013-9082-45F2-B01C-588D9A8FC826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71478293"/>
              </p:ext>
            </p:extLst>
          </p:nvPr>
        </p:nvGraphicFramePr>
        <p:xfrm>
          <a:off x="375138" y="1066800"/>
          <a:ext cx="8293276" cy="5418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8461"/>
                <a:gridCol w="597877"/>
                <a:gridCol w="550985"/>
                <a:gridCol w="621323"/>
                <a:gridCol w="550985"/>
                <a:gridCol w="668215"/>
                <a:gridCol w="504092"/>
                <a:gridCol w="522827"/>
                <a:gridCol w="519280"/>
                <a:gridCol w="473614"/>
                <a:gridCol w="473614"/>
                <a:gridCol w="503776"/>
                <a:gridCol w="548227"/>
              </a:tblGrid>
              <a:tr h="407138">
                <a:tc rowSpan="2">
                  <a:txBody>
                    <a:bodyPr/>
                    <a:lstStyle/>
                    <a:p>
                      <a:endParaRPr lang="ru-RU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4 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класс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5 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класс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10,11 класс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11 класс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5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Рус. язык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err="1">
                          <a:effectLst/>
                        </a:rPr>
                        <a:t>Математ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err="1">
                          <a:effectLst/>
                        </a:rPr>
                        <a:t>Окр.мир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Рус. язык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Математика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История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Биология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География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Физика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Химия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История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Биология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</a:tr>
              <a:tr h="2004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ОО </a:t>
                      </a:r>
                      <a:r>
                        <a:rPr lang="ru-RU" sz="900" dirty="0" err="1">
                          <a:effectLst/>
                        </a:rPr>
                        <a:t>интернатного</a:t>
                      </a:r>
                      <a:r>
                        <a:rPr lang="ru-RU" sz="900" dirty="0">
                          <a:effectLst/>
                        </a:rPr>
                        <a:t> типа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</a:tr>
              <a:tr h="151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Бахчисарайский </a:t>
                      </a:r>
                      <a:r>
                        <a:rPr lang="ru-RU" sz="900" dirty="0" smtClean="0">
                          <a:effectLst/>
                        </a:rPr>
                        <a:t>район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</a:tr>
              <a:tr h="151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Белогорский </a:t>
                      </a:r>
                      <a:r>
                        <a:rPr lang="ru-RU" sz="900" dirty="0" smtClean="0">
                          <a:effectLst/>
                        </a:rPr>
                        <a:t>район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</a:tr>
              <a:tr h="151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Джанкойский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район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</a:tr>
              <a:tr h="1536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Кировский район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</a:tr>
              <a:tr h="151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Красногвардейский район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</a:tr>
              <a:tr h="151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Красноперекопский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 район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</a:tr>
              <a:tr h="151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Ленинский район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</a:tr>
              <a:tr h="151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Нижнегорский </a:t>
                      </a:r>
                      <a:r>
                        <a:rPr lang="ru-RU" sz="900" dirty="0" smtClean="0">
                          <a:effectLst/>
                        </a:rPr>
                        <a:t>район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</a:tr>
              <a:tr h="151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Первомайский </a:t>
                      </a:r>
                      <a:r>
                        <a:rPr lang="ru-RU" sz="900" dirty="0" smtClean="0">
                          <a:effectLst/>
                        </a:rPr>
                        <a:t>район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</a:tr>
              <a:tr h="151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Раздольненский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район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</a:tr>
              <a:tr h="151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Сакский район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</a:tr>
              <a:tr h="151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Симферопольский </a:t>
                      </a:r>
                      <a:r>
                        <a:rPr lang="ru-RU" sz="900" dirty="0" smtClean="0">
                          <a:effectLst/>
                        </a:rPr>
                        <a:t> район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</a:tr>
              <a:tr h="151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Советский район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</a:tr>
              <a:tr h="151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Черноморский </a:t>
                      </a:r>
                      <a:r>
                        <a:rPr lang="ru-RU" sz="900" dirty="0" smtClean="0">
                          <a:effectLst/>
                        </a:rPr>
                        <a:t>район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</a:tr>
              <a:tr h="151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Симферополь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</a:tr>
              <a:tr h="151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Алушта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</a:tr>
              <a:tr h="151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Армянск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</a:tr>
              <a:tr h="151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Джанкой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</a:tr>
              <a:tr h="151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Евпатория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</a:tr>
              <a:tr h="151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Керчь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</a:tr>
              <a:tr h="151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Красноперекопск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</a:tr>
              <a:tr h="151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Саки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</a:tr>
              <a:tr h="151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Судак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</a:tr>
              <a:tr h="151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Феодосия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</a:tr>
              <a:tr h="151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Ялта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</a:tr>
              <a:tr h="151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Количество </a:t>
                      </a:r>
                      <a:r>
                        <a:rPr lang="ru-RU" sz="900" dirty="0">
                          <a:effectLst/>
                        </a:rPr>
                        <a:t>учащихся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19445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19613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19473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9315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9384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8751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8588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8955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2150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2137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7778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2080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</a:tr>
              <a:tr h="151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Количество школ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532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531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529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278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273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258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262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478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120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122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472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121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32" marR="5583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8538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2757" y="318407"/>
            <a:ext cx="7953485" cy="65314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6.3. Качество </a:t>
            </a:r>
            <a:r>
              <a:rPr lang="ru-RU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обученности по предмету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«История»  в 5-х классах </a:t>
            </a:r>
            <a:b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образований</a:t>
            </a:r>
            <a:r>
              <a:rPr lang="ru-RU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Республики Крым (в %)</a:t>
            </a:r>
            <a:endParaRPr lang="ru-RU" sz="1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27572" y="6416038"/>
            <a:ext cx="563336" cy="322036"/>
          </a:xfrm>
        </p:spPr>
        <p:txBody>
          <a:bodyPr/>
          <a:lstStyle/>
          <a:p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/>
              <a:t>40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3" y="1157482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с удельным весом отметок "4" и "5"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(25-50%) –</a:t>
            </a:r>
            <a:r>
              <a:rPr lang="ru-RU" b="1" dirty="0" smtClean="0">
                <a:solidFill>
                  <a:srgbClr val="855D5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/>
            <a:r>
              <a:rPr lang="ru-RU" b="1" dirty="0" smtClean="0">
                <a:solidFill>
                  <a:srgbClr val="855D5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муниципальных  образования</a:t>
            </a:r>
            <a:endParaRPr lang="ru-RU" dirty="0">
              <a:solidFill>
                <a:srgbClr val="855D5D">
                  <a:lumMod val="75000"/>
                </a:srgbClr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99217"/>
              </p:ext>
            </p:extLst>
          </p:nvPr>
        </p:nvGraphicFramePr>
        <p:xfrm>
          <a:off x="785447" y="2057399"/>
          <a:ext cx="7573108" cy="4249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384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57250" y="391886"/>
            <a:ext cx="7829550" cy="6608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6.4. Статистика полученных отметок  в разрезе муниципальных образований Республики Крым по </a:t>
            </a:r>
            <a:r>
              <a:rPr lang="ru-RU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предмету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«История» 5 класс </a:t>
            </a:r>
            <a:endParaRPr lang="ru-RU" sz="1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78584" y="6348186"/>
            <a:ext cx="587829" cy="313871"/>
          </a:xfrm>
        </p:spPr>
        <p:txBody>
          <a:bodyPr/>
          <a:lstStyle/>
          <a:p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/>
              <a:t>41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6603" y="1172137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Процент участников,  получивших «5»</a:t>
            </a:r>
            <a:endParaRPr lang="ru-RU" sz="1600" dirty="0">
              <a:solidFill>
                <a:srgbClr val="FF00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0973568"/>
              </p:ext>
            </p:extLst>
          </p:nvPr>
        </p:nvGraphicFramePr>
        <p:xfrm>
          <a:off x="475433" y="1594339"/>
          <a:ext cx="8335108" cy="4466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47446" y="6365631"/>
            <a:ext cx="6424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Вся выборка по РФ (21%)                                         Регион(15,5%)                                   МО</a:t>
            </a:r>
            <a:endParaRPr lang="ru-RU" sz="1200" dirty="0">
              <a:solidFill>
                <a:prstClr val="black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622431" y="6504130"/>
            <a:ext cx="7385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920154" y="6504130"/>
            <a:ext cx="62132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350369" y="6504130"/>
            <a:ext cx="609600" cy="1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52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57250" y="391886"/>
            <a:ext cx="7829550" cy="6608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6.5. Статистика полученных отметок  в разрезе муниципальных образований Республики Крым по </a:t>
            </a:r>
            <a:r>
              <a:rPr lang="ru-RU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предмету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«История» 5 класс </a:t>
            </a:r>
            <a:endParaRPr lang="ru-RU" sz="1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78584" y="6348186"/>
            <a:ext cx="587829" cy="313871"/>
          </a:xfrm>
        </p:spPr>
        <p:txBody>
          <a:bodyPr/>
          <a:lstStyle/>
          <a:p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/>
              <a:t>42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6603" y="1172137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Процент участников,  получивших «2»</a:t>
            </a:r>
            <a:endParaRPr lang="ru-RU" sz="1600" dirty="0">
              <a:solidFill>
                <a:srgbClr val="FF00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4751443"/>
              </p:ext>
            </p:extLst>
          </p:nvPr>
        </p:nvGraphicFramePr>
        <p:xfrm>
          <a:off x="475433" y="1594339"/>
          <a:ext cx="8335108" cy="4466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47446" y="6365631"/>
            <a:ext cx="6424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Вся выборка по РФ (7,2%)                                         Регион(7,8%)                                   МО</a:t>
            </a:r>
            <a:endParaRPr lang="ru-RU" sz="1200" dirty="0">
              <a:solidFill>
                <a:prstClr val="black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622431" y="6504130"/>
            <a:ext cx="7385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920154" y="6504130"/>
            <a:ext cx="62132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350369" y="6504130"/>
            <a:ext cx="609600" cy="1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05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786" y="2014311"/>
            <a:ext cx="7886700" cy="181913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Результаты ВПР по предмету «Биология»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класс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11243" y="6397173"/>
            <a:ext cx="628649" cy="281213"/>
          </a:xfrm>
        </p:spPr>
        <p:txBody>
          <a:bodyPr/>
          <a:lstStyle/>
          <a:p>
            <a:fld id="{06EA0013-9082-45F2-B01C-588D9A8FC826}" type="slidenum">
              <a:rPr lang="ru-RU" sz="1100" smtClean="0"/>
              <a:pPr/>
              <a:t>43</a:t>
            </a:fld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45923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4592" y="309968"/>
            <a:ext cx="7925342" cy="8330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7.1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Статистика региональных и общероссийских результатов ВПР </a:t>
            </a:r>
            <a:endParaRPr lang="ru-RU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 биологии  в 5 – х классах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308015"/>
              </p:ext>
            </p:extLst>
          </p:nvPr>
        </p:nvGraphicFramePr>
        <p:xfrm>
          <a:off x="617493" y="1575403"/>
          <a:ext cx="8208911" cy="1152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2241"/>
                <a:gridCol w="1326930"/>
                <a:gridCol w="1052017"/>
                <a:gridCol w="1052017"/>
                <a:gridCol w="1052853"/>
                <a:gridCol w="1052853"/>
              </a:tblGrid>
              <a:tr h="283621">
                <a:tc rowSpan="2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Распределение отметок участников в 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3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Вся выборка по РФ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929869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3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Крым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391625"/>
              </p:ext>
            </p:extLst>
          </p:nvPr>
        </p:nvGraphicFramePr>
        <p:xfrm>
          <a:off x="1445079" y="3287925"/>
          <a:ext cx="631976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52063" y="6380844"/>
            <a:ext cx="595993" cy="338364"/>
          </a:xfrm>
        </p:spPr>
        <p:txBody>
          <a:bodyPr/>
          <a:lstStyle/>
          <a:p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/>
              <a:t>44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1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2757" y="318407"/>
            <a:ext cx="7953485" cy="65314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7.2. Качество </a:t>
            </a:r>
            <a:r>
              <a:rPr lang="ru-RU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обученности по предмету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«Биология»  в 5-х классах </a:t>
            </a:r>
            <a:b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образований</a:t>
            </a:r>
            <a:r>
              <a:rPr lang="ru-RU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Республики Крым (в %)</a:t>
            </a:r>
            <a:endParaRPr lang="ru-RU" sz="1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27572" y="6416038"/>
            <a:ext cx="563336" cy="322036"/>
          </a:xfrm>
        </p:spPr>
        <p:txBody>
          <a:bodyPr/>
          <a:lstStyle/>
          <a:p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/>
              <a:t>45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3" y="1157482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с удельным весом отметок "4" и "5"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(75-100%) –</a:t>
            </a:r>
            <a:r>
              <a:rPr lang="ru-RU" b="1" dirty="0" smtClean="0">
                <a:solidFill>
                  <a:srgbClr val="855D5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/>
            <a:r>
              <a:rPr lang="ru-RU" b="1" dirty="0" smtClean="0">
                <a:solidFill>
                  <a:srgbClr val="855D5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 муниципальных  образования</a:t>
            </a:r>
            <a:endParaRPr lang="ru-RU" dirty="0">
              <a:solidFill>
                <a:srgbClr val="855D5D">
                  <a:lumMod val="75000"/>
                </a:srgbClr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552254"/>
              </p:ext>
            </p:extLst>
          </p:nvPr>
        </p:nvGraphicFramePr>
        <p:xfrm>
          <a:off x="398584" y="1951892"/>
          <a:ext cx="8335107" cy="4331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624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2757" y="318407"/>
            <a:ext cx="7953485" cy="65314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7.3. Качество </a:t>
            </a:r>
            <a:r>
              <a:rPr lang="ru-RU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обученности по предмету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«Биология»  в 5-х классах </a:t>
            </a:r>
            <a:b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образований</a:t>
            </a:r>
            <a:r>
              <a:rPr lang="ru-RU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Республики Крым (в %)</a:t>
            </a:r>
            <a:endParaRPr lang="ru-RU" sz="1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27572" y="6416038"/>
            <a:ext cx="563336" cy="322036"/>
          </a:xfrm>
        </p:spPr>
        <p:txBody>
          <a:bodyPr/>
          <a:lstStyle/>
          <a:p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/>
              <a:t>46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3" y="1157482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с удельным весом отметок "4" и "5"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(50-75%) –</a:t>
            </a:r>
            <a:r>
              <a:rPr lang="ru-RU" b="1" dirty="0" smtClean="0">
                <a:solidFill>
                  <a:srgbClr val="855D5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/>
            <a:r>
              <a:rPr lang="ru-RU" b="1" dirty="0" smtClean="0">
                <a:solidFill>
                  <a:srgbClr val="855D5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 муниципальных  образований</a:t>
            </a:r>
            <a:endParaRPr lang="ru-RU" dirty="0">
              <a:solidFill>
                <a:srgbClr val="855D5D">
                  <a:lumMod val="75000"/>
                </a:srgbClr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158455"/>
              </p:ext>
            </p:extLst>
          </p:nvPr>
        </p:nvGraphicFramePr>
        <p:xfrm>
          <a:off x="398584" y="1951892"/>
          <a:ext cx="8335107" cy="4202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553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2757" y="318407"/>
            <a:ext cx="7953485" cy="65314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7.4. Качество </a:t>
            </a:r>
            <a:r>
              <a:rPr lang="ru-RU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обученности по предмету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«Биология»  в 5-х классах </a:t>
            </a:r>
            <a:b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образований</a:t>
            </a:r>
            <a:r>
              <a:rPr lang="ru-RU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Республики Крым (в %)</a:t>
            </a:r>
            <a:endParaRPr lang="ru-RU" sz="1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27572" y="6416038"/>
            <a:ext cx="563336" cy="322036"/>
          </a:xfrm>
        </p:spPr>
        <p:txBody>
          <a:bodyPr/>
          <a:lstStyle/>
          <a:p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/>
              <a:t>47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3" y="1157482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с удельным весом отметок "4" и "5"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(25-50%) –</a:t>
            </a:r>
            <a:r>
              <a:rPr lang="ru-RU" b="1" dirty="0" smtClean="0">
                <a:solidFill>
                  <a:srgbClr val="855D5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/>
            <a:r>
              <a:rPr lang="ru-RU" b="1" dirty="0" smtClean="0">
                <a:solidFill>
                  <a:srgbClr val="855D5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муниципальных  образования</a:t>
            </a:r>
            <a:endParaRPr lang="ru-RU" dirty="0">
              <a:solidFill>
                <a:srgbClr val="855D5D">
                  <a:lumMod val="75000"/>
                </a:srgbClr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5105024"/>
              </p:ext>
            </p:extLst>
          </p:nvPr>
        </p:nvGraphicFramePr>
        <p:xfrm>
          <a:off x="1187623" y="2057399"/>
          <a:ext cx="6912768" cy="4237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892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57250" y="391886"/>
            <a:ext cx="7829550" cy="6608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7.5. Статистика полученных отметок  в разрезе муниципальных образований Республики Крым по </a:t>
            </a:r>
            <a:r>
              <a:rPr lang="ru-RU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предмету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«Биология» 5 класс </a:t>
            </a:r>
            <a:endParaRPr lang="ru-RU" sz="1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78584" y="6348186"/>
            <a:ext cx="587829" cy="313871"/>
          </a:xfrm>
        </p:spPr>
        <p:txBody>
          <a:bodyPr/>
          <a:lstStyle/>
          <a:p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/>
              <a:t>48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6603" y="1172137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Процент участников,  получивших «5»</a:t>
            </a:r>
            <a:endParaRPr lang="ru-RU" sz="1600" dirty="0">
              <a:solidFill>
                <a:srgbClr val="FF00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96615617"/>
              </p:ext>
            </p:extLst>
          </p:nvPr>
        </p:nvGraphicFramePr>
        <p:xfrm>
          <a:off x="475433" y="1594339"/>
          <a:ext cx="8335108" cy="4466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47446" y="6365631"/>
            <a:ext cx="6424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Вся выборка по РФ (12,5%)                                         Регион(11,8%)                                   МО</a:t>
            </a:r>
            <a:endParaRPr lang="ru-RU" sz="1200" dirty="0">
              <a:solidFill>
                <a:prstClr val="black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622431" y="6504130"/>
            <a:ext cx="7385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920154" y="6504130"/>
            <a:ext cx="62132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350369" y="6504130"/>
            <a:ext cx="609600" cy="1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64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57250" y="391886"/>
            <a:ext cx="7829550" cy="6608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7.6. Статистика полученных отметок  в разрезе муниципальных образований Республики Крым по </a:t>
            </a:r>
            <a:r>
              <a:rPr lang="ru-RU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предмету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«Биология» 5 класс </a:t>
            </a:r>
            <a:endParaRPr lang="ru-RU" sz="1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78584" y="6348186"/>
            <a:ext cx="587829" cy="313871"/>
          </a:xfrm>
        </p:spPr>
        <p:txBody>
          <a:bodyPr/>
          <a:lstStyle/>
          <a:p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/>
              <a:t>49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6603" y="1172137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Процент участников,  получивших «2»</a:t>
            </a:r>
            <a:endParaRPr lang="ru-RU" sz="1600" dirty="0">
              <a:solidFill>
                <a:srgbClr val="FF00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78446641"/>
              </p:ext>
            </p:extLst>
          </p:nvPr>
        </p:nvGraphicFramePr>
        <p:xfrm>
          <a:off x="475433" y="1594339"/>
          <a:ext cx="8335108" cy="4466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47446" y="6365631"/>
            <a:ext cx="6424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Вся выборка по РФ (10,2%)                                         Регион(12%)                                   МО</a:t>
            </a:r>
            <a:endParaRPr lang="ru-RU" sz="1200" dirty="0">
              <a:solidFill>
                <a:prstClr val="black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598985" y="6515854"/>
            <a:ext cx="7385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002215" y="6513676"/>
            <a:ext cx="62132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350369" y="6504130"/>
            <a:ext cx="609600" cy="1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36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561256"/>
            <a:ext cx="820891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Методика определения качества обученности школьников в исследовании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85736" y="6389008"/>
            <a:ext cx="514350" cy="338364"/>
          </a:xfrm>
        </p:spPr>
        <p:txBody>
          <a:bodyPr/>
          <a:lstStyle/>
          <a:p>
            <a:pPr algn="ctr"/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 algn="ctr"/>
              <a:t>5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sz="quarter" idx="1"/>
          </p:nvPr>
        </p:nvSpPr>
        <p:spPr>
          <a:xfrm>
            <a:off x="539552" y="1436914"/>
            <a:ext cx="8229600" cy="4473225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Методика анализа результатов ВПР предполагает выделение показателей качества обученности школьников.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качеством обученности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понимается совокупный процент учащихся, получивших отметки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«4»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«5»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предмету.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Весь массив участников ВПР дифференцируются по этому основанию на четыре группы в зависимости от показателей качества обученности:</a:t>
            </a:r>
          </a:p>
          <a:p>
            <a:pPr marL="874350" indent="-514350" algn="just">
              <a:spcBef>
                <a:spcPts val="600"/>
              </a:spcBef>
              <a:buFont typeface="+mj-lt"/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100%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75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учеников, получивших в сумме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«5»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«4»</a:t>
            </a:r>
          </a:p>
          <a:p>
            <a:pPr marL="874350" indent="-514350" algn="just">
              <a:spcBef>
                <a:spcPts val="600"/>
              </a:spcBef>
              <a:buFont typeface="+mj-lt"/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75%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50%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учеников, получивших в сумме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«5»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«4»</a:t>
            </a:r>
          </a:p>
          <a:p>
            <a:pPr marL="874350" indent="-514350" algn="just">
              <a:spcBef>
                <a:spcPts val="600"/>
              </a:spcBef>
              <a:buFont typeface="+mj-lt"/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50%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25%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учеников, получивших в сумме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«5»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«4»</a:t>
            </a:r>
          </a:p>
          <a:p>
            <a:pPr marL="874350" indent="-514350" algn="just">
              <a:spcBef>
                <a:spcPts val="600"/>
              </a:spcBef>
              <a:buFont typeface="+mj-lt"/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25%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0%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учеников, получивших в сумме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«5»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«4»</a:t>
            </a:r>
          </a:p>
          <a:p>
            <a:pPr marL="360000" indent="0" algn="just">
              <a:spcBef>
                <a:spcPts val="600"/>
              </a:spcBef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457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4592" y="309968"/>
            <a:ext cx="7925342" cy="8330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Статистика региональных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результатов ВПР </a:t>
            </a:r>
            <a:endParaRPr lang="ru-RU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 географии  в 10, 11 –ы х классах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185336"/>
              </p:ext>
            </p:extLst>
          </p:nvPr>
        </p:nvGraphicFramePr>
        <p:xfrm>
          <a:off x="617493" y="1559170"/>
          <a:ext cx="8208911" cy="884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2241"/>
                <a:gridCol w="1326930"/>
                <a:gridCol w="1052017"/>
                <a:gridCol w="1052017"/>
                <a:gridCol w="1052853"/>
                <a:gridCol w="1052853"/>
              </a:tblGrid>
              <a:tr h="299855">
                <a:tc rowSpan="2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участников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Распределение по группам баллов (кол-во)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[0-7]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[8-14]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[15-18]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[19-22]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3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Крым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4658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210922"/>
              </p:ext>
            </p:extLst>
          </p:nvPr>
        </p:nvGraphicFramePr>
        <p:xfrm>
          <a:off x="1445079" y="3287925"/>
          <a:ext cx="631976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52063" y="6380844"/>
            <a:ext cx="595993" cy="338364"/>
          </a:xfrm>
        </p:spPr>
        <p:txBody>
          <a:bodyPr/>
          <a:lstStyle/>
          <a:p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/>
              <a:t>50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597206"/>
              </p:ext>
            </p:extLst>
          </p:nvPr>
        </p:nvGraphicFramePr>
        <p:xfrm>
          <a:off x="550985" y="2590800"/>
          <a:ext cx="8198949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694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4592" y="309968"/>
            <a:ext cx="7925342" cy="8330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Статистика региональных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результатов ВПР </a:t>
            </a:r>
            <a:endParaRPr lang="ru-RU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 биологии  в 11 –ы х классах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813974"/>
              </p:ext>
            </p:extLst>
          </p:nvPr>
        </p:nvGraphicFramePr>
        <p:xfrm>
          <a:off x="617493" y="1559170"/>
          <a:ext cx="8208911" cy="884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2241"/>
                <a:gridCol w="1326930"/>
                <a:gridCol w="1052017"/>
                <a:gridCol w="1052017"/>
                <a:gridCol w="1052853"/>
                <a:gridCol w="1052853"/>
              </a:tblGrid>
              <a:tr h="299855">
                <a:tc rowSpan="2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участников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Распределение по группам баллов (кол-во)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[0-11]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[12-20]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[21-26]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[27-30]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3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Крым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2080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768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1056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196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153126"/>
              </p:ext>
            </p:extLst>
          </p:nvPr>
        </p:nvGraphicFramePr>
        <p:xfrm>
          <a:off x="1445079" y="3287925"/>
          <a:ext cx="631976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52063" y="6380844"/>
            <a:ext cx="595993" cy="338364"/>
          </a:xfrm>
        </p:spPr>
        <p:txBody>
          <a:bodyPr/>
          <a:lstStyle/>
          <a:p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/>
              <a:t>51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060055"/>
              </p:ext>
            </p:extLst>
          </p:nvPr>
        </p:nvGraphicFramePr>
        <p:xfrm>
          <a:off x="562709" y="2708031"/>
          <a:ext cx="8065476" cy="3704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063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4592" y="309968"/>
            <a:ext cx="7925342" cy="8330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Статистика региональных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результатов 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ВПР </a:t>
            </a:r>
            <a:endParaRPr lang="ru-RU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 физике  в 11 –ы х классах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459959"/>
              </p:ext>
            </p:extLst>
          </p:nvPr>
        </p:nvGraphicFramePr>
        <p:xfrm>
          <a:off x="617493" y="1559170"/>
          <a:ext cx="8208911" cy="884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2241"/>
                <a:gridCol w="1326930"/>
                <a:gridCol w="1052017"/>
                <a:gridCol w="1052017"/>
                <a:gridCol w="1052853"/>
                <a:gridCol w="1052853"/>
              </a:tblGrid>
              <a:tr h="299855">
                <a:tc rowSpan="2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участников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Распределение по группам баллов (кол-во)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[0-9]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[10-17]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[18-22]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[23-26]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3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Крым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2150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182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1140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9106691"/>
              </p:ext>
            </p:extLst>
          </p:nvPr>
        </p:nvGraphicFramePr>
        <p:xfrm>
          <a:off x="1445079" y="3287925"/>
          <a:ext cx="631976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52063" y="6380844"/>
            <a:ext cx="595993" cy="338364"/>
          </a:xfrm>
        </p:spPr>
        <p:txBody>
          <a:bodyPr/>
          <a:lstStyle/>
          <a:p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/>
              <a:t>52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1642790"/>
              </p:ext>
            </p:extLst>
          </p:nvPr>
        </p:nvGraphicFramePr>
        <p:xfrm>
          <a:off x="562709" y="2708031"/>
          <a:ext cx="8065476" cy="3704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632228"/>
              </p:ext>
            </p:extLst>
          </p:nvPr>
        </p:nvGraphicFramePr>
        <p:xfrm>
          <a:off x="703385" y="2708031"/>
          <a:ext cx="7901353" cy="3751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49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4592" y="309968"/>
            <a:ext cx="7925342" cy="8330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Статистика региональных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результатов ВПР </a:t>
            </a:r>
            <a:endParaRPr lang="ru-RU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 химии  в 11 –ы х классах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234739"/>
              </p:ext>
            </p:extLst>
          </p:nvPr>
        </p:nvGraphicFramePr>
        <p:xfrm>
          <a:off x="617493" y="1559170"/>
          <a:ext cx="8208911" cy="884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2241"/>
                <a:gridCol w="1326930"/>
                <a:gridCol w="1052017"/>
                <a:gridCol w="1052017"/>
                <a:gridCol w="1052853"/>
                <a:gridCol w="1052853"/>
              </a:tblGrid>
              <a:tr h="299855">
                <a:tc rowSpan="2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участников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Распределение по группам баллов (кол-во)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[0-12]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[13-22]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[23-28]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[29-33]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3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Крым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2137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2099528"/>
              </p:ext>
            </p:extLst>
          </p:nvPr>
        </p:nvGraphicFramePr>
        <p:xfrm>
          <a:off x="1445079" y="3287925"/>
          <a:ext cx="631976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52063" y="6380844"/>
            <a:ext cx="595993" cy="338364"/>
          </a:xfrm>
        </p:spPr>
        <p:txBody>
          <a:bodyPr/>
          <a:lstStyle/>
          <a:p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/>
              <a:t>53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3266465"/>
              </p:ext>
            </p:extLst>
          </p:nvPr>
        </p:nvGraphicFramePr>
        <p:xfrm>
          <a:off x="562709" y="2708031"/>
          <a:ext cx="8065476" cy="3704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4227360"/>
              </p:ext>
            </p:extLst>
          </p:nvPr>
        </p:nvGraphicFramePr>
        <p:xfrm>
          <a:off x="703385" y="2708031"/>
          <a:ext cx="7901353" cy="3751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71650"/>
              </p:ext>
            </p:extLst>
          </p:nvPr>
        </p:nvGraphicFramePr>
        <p:xfrm>
          <a:off x="656492" y="2602522"/>
          <a:ext cx="8093441" cy="3446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2047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4592" y="309968"/>
            <a:ext cx="7925342" cy="8330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Статистика региональных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результатов ВПР </a:t>
            </a:r>
            <a:endParaRPr lang="ru-RU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 истории  в 11 –ы х классах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15279"/>
              </p:ext>
            </p:extLst>
          </p:nvPr>
        </p:nvGraphicFramePr>
        <p:xfrm>
          <a:off x="617493" y="1559170"/>
          <a:ext cx="8208911" cy="884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2241"/>
                <a:gridCol w="1326930"/>
                <a:gridCol w="1052017"/>
                <a:gridCol w="1052017"/>
                <a:gridCol w="1052853"/>
                <a:gridCol w="1052853"/>
              </a:tblGrid>
              <a:tr h="299855">
                <a:tc rowSpan="2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участников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Распределение по группам баллов (кол-во)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[0-7]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[8-13]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[14-17]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[18-21]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3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Крым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7778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173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1600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3228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2777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3877021"/>
              </p:ext>
            </p:extLst>
          </p:nvPr>
        </p:nvGraphicFramePr>
        <p:xfrm>
          <a:off x="1445079" y="3287925"/>
          <a:ext cx="631976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52063" y="6380844"/>
            <a:ext cx="595993" cy="338364"/>
          </a:xfrm>
        </p:spPr>
        <p:txBody>
          <a:bodyPr/>
          <a:lstStyle/>
          <a:p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/>
              <a:t>54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692997"/>
              </p:ext>
            </p:extLst>
          </p:nvPr>
        </p:nvGraphicFramePr>
        <p:xfrm>
          <a:off x="562709" y="2708031"/>
          <a:ext cx="8065476" cy="3704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351681"/>
              </p:ext>
            </p:extLst>
          </p:nvPr>
        </p:nvGraphicFramePr>
        <p:xfrm>
          <a:off x="703385" y="2708031"/>
          <a:ext cx="7901353" cy="3751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958218"/>
              </p:ext>
            </p:extLst>
          </p:nvPr>
        </p:nvGraphicFramePr>
        <p:xfrm>
          <a:off x="926123" y="2708031"/>
          <a:ext cx="7702062" cy="3341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511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786" y="2014311"/>
            <a:ext cx="7886700" cy="181913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 Результаты ВПР по предмету «Русский язык»</a:t>
            </a:r>
            <a:b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 класс</a:t>
            </a:r>
            <a:endParaRPr lang="ru-RU" sz="3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11243" y="6397173"/>
            <a:ext cx="628649" cy="281213"/>
          </a:xfrm>
        </p:spPr>
        <p:txBody>
          <a:bodyPr/>
          <a:lstStyle/>
          <a:p>
            <a:pPr algn="ctr"/>
            <a:fld id="{06EA0013-9082-45F2-B01C-588D9A8FC826}" type="slidenum">
              <a:rPr lang="ru-RU" sz="1100" smtClean="0"/>
              <a:pPr algn="ctr"/>
              <a:t>6</a:t>
            </a:fld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9686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4592" y="309968"/>
            <a:ext cx="7925342" cy="8330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1.1. Статистика региональных и общероссийских результатов ВПР по русскому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языку в  4 классе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002645"/>
              </p:ext>
            </p:extLst>
          </p:nvPr>
        </p:nvGraphicFramePr>
        <p:xfrm>
          <a:off x="617493" y="1575403"/>
          <a:ext cx="8208911" cy="1152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2241"/>
                <a:gridCol w="1326930"/>
                <a:gridCol w="1052017"/>
                <a:gridCol w="1052017"/>
                <a:gridCol w="1052853"/>
                <a:gridCol w="1052853"/>
              </a:tblGrid>
              <a:tr h="283621">
                <a:tc rowSpan="2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Распределение отметок участников в 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3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Вся выборка по РФ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1343844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3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Крым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19445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482062"/>
              </p:ext>
            </p:extLst>
          </p:nvPr>
        </p:nvGraphicFramePr>
        <p:xfrm>
          <a:off x="1445079" y="3287925"/>
          <a:ext cx="6319766" cy="315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52063" y="6380844"/>
            <a:ext cx="595993" cy="338364"/>
          </a:xfrm>
        </p:spPr>
        <p:txBody>
          <a:bodyPr/>
          <a:lstStyle/>
          <a:p>
            <a:pPr algn="ctr"/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 algn="ctr"/>
              <a:t>7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08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2757" y="318407"/>
            <a:ext cx="7953485" cy="65314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1.2. Качество </a:t>
            </a:r>
            <a:r>
              <a:rPr lang="ru-RU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обученности по предмету «Русский язык»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в 4-х классах </a:t>
            </a:r>
            <a:b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образований</a:t>
            </a:r>
            <a:r>
              <a:rPr lang="ru-RU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Республики Крым (в %)</a:t>
            </a:r>
            <a:endParaRPr lang="ru-RU" sz="1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27572" y="6416038"/>
            <a:ext cx="563336" cy="322036"/>
          </a:xfrm>
        </p:spPr>
        <p:txBody>
          <a:bodyPr/>
          <a:lstStyle/>
          <a:p>
            <a:pPr algn="ctr"/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 algn="ctr"/>
              <a:t>8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3" y="1157482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с удельным весом отметок "4" и "5"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(100-75%) –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муниципальных образования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576485"/>
              </p:ext>
            </p:extLst>
          </p:nvPr>
        </p:nvGraphicFramePr>
        <p:xfrm>
          <a:off x="1617785" y="2057399"/>
          <a:ext cx="6260123" cy="4050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648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57511" y="6436990"/>
            <a:ext cx="530679" cy="297543"/>
          </a:xfrm>
        </p:spPr>
        <p:txBody>
          <a:bodyPr/>
          <a:lstStyle/>
          <a:p>
            <a:pPr algn="ctr"/>
            <a:fld id="{8FB7E2B8-F768-43A7-B987-47DF3035072B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 algn="ctr"/>
              <a:t>9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65414" y="294774"/>
            <a:ext cx="8059621" cy="58696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1.3. Качество </a:t>
            </a:r>
            <a:r>
              <a:rPr lang="ru-RU" sz="18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обученности по предмету «Русский язык» </a:t>
            </a: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в  4-х классах </a:t>
            </a:r>
            <a:b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образований</a:t>
            </a:r>
            <a:r>
              <a:rPr lang="ru-RU" sz="1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Республики Крым (в %)</a:t>
            </a:r>
            <a:endParaRPr lang="ru-RU" sz="1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0002" y="977866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с удельным весом отметок "4" и "5"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(50-75 %) –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23 муниципальных образования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9923" y="6455366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Совокупный процент учащихся,  получивших  «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4» и «5»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результатах ВПР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русскому языку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ниже 50%,  не фиксируется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325482"/>
              </p:ext>
            </p:extLst>
          </p:nvPr>
        </p:nvGraphicFramePr>
        <p:xfrm>
          <a:off x="644769" y="977866"/>
          <a:ext cx="8178081" cy="5352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776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3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11111111</Template>
  <TotalTime>3731</TotalTime>
  <Words>2426</Words>
  <Application>Microsoft Office PowerPoint</Application>
  <PresentationFormat>Экран (4:3)</PresentationFormat>
  <Paragraphs>802</Paragraphs>
  <Slides>54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54</vt:i4>
      </vt:variant>
    </vt:vector>
  </HeadingPairs>
  <TitlesOfParts>
    <vt:vector size="68" baseType="lpstr">
      <vt:lpstr>Arial</vt:lpstr>
      <vt:lpstr>Arial Narrow</vt:lpstr>
      <vt:lpstr>Calibri</vt:lpstr>
      <vt:lpstr>Calibri Light</vt:lpstr>
      <vt:lpstr>Cambria</vt:lpstr>
      <vt:lpstr>Franklin Gothic Book</vt:lpstr>
      <vt:lpstr>Perpetua</vt:lpstr>
      <vt:lpstr>Times New Roman</vt:lpstr>
      <vt:lpstr>Wingdings 2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Справедливость</vt:lpstr>
      <vt:lpstr>Всероссийские проверочные работы,  2017 год</vt:lpstr>
      <vt:lpstr>Введение </vt:lpstr>
      <vt:lpstr>   Сроки проведения ВПР в 2017 году</vt:lpstr>
      <vt:lpstr>  Количественный состав участников ВПР по АТЕ </vt:lpstr>
      <vt:lpstr>Презентация PowerPoint</vt:lpstr>
      <vt:lpstr>1. Результаты ВПР по предмету «Русский язык» 4 класс</vt:lpstr>
      <vt:lpstr>Презентация PowerPoint</vt:lpstr>
      <vt:lpstr> 1.2. Качество обученности по предмету «Русский язык»  в 4-х классах  в разрезе муниципальных образований Республики Крым (в %)</vt:lpstr>
      <vt:lpstr> 1.3. Качество обученности по предмету «Русский язык»  в  4-х классах  в разрезе муниципальных образований Республики Крым (в %)</vt:lpstr>
      <vt:lpstr>1.4. Статистика полученных отметок  в разрезе муниципальных образований Республики Крым по предмету «Русский язык», 4 класс </vt:lpstr>
      <vt:lpstr>1.5. Статистика полученных отметок  в разрезе муниципальных образований Республики Крым по предмету «Русский язык»,  4 класс </vt:lpstr>
      <vt:lpstr>2. Результаты ВПР по предмету «Математика» 4 класс</vt:lpstr>
      <vt:lpstr>Презентация PowerPoint</vt:lpstr>
      <vt:lpstr> 2.2. Качество обученности по предмету «Математика»  в  4-х классах  в разрезе муниципальных образований Республики Крым (в %)</vt:lpstr>
      <vt:lpstr> 2.3. Качество обученности по предмету «Математика»  в  4-х классах  в разрезе муниципальных образований Республики Крым (в %)</vt:lpstr>
      <vt:lpstr>2.4. Статистика полученных отметок  в разрезе муниципальных образований Республики Крым по предмету «Математика», 4 класс </vt:lpstr>
      <vt:lpstr>2.5. Статистика полученных отметок  в разрезе муниципальных образований Республики Крым по предмету «Математика»,  4 класс </vt:lpstr>
      <vt:lpstr>3. Результаты ВПР по предмету «Окружающий мир» 4 класс</vt:lpstr>
      <vt:lpstr>Презентация PowerPoint</vt:lpstr>
      <vt:lpstr> 3.2. Качество обученности по предмету «Окружающий мир»  в  4-х классах  в разрезе муниципальных образований Республики Крым (в %)</vt:lpstr>
      <vt:lpstr> 3.3. Качество обученности по предмету «Окружающий мир»  в 4-х классах  в разрезе муниципальных образований Республики Крым (в %)</vt:lpstr>
      <vt:lpstr>3.4. Статистика полученных отметок  в разрезе муниципальных образований Республики Крым по предмету «Окружающий мир», 4 класс </vt:lpstr>
      <vt:lpstr>3.5. Статистика полученных отметок  в разрезе муниципальных образований Республики Крым по предмету «Окружающий мир»,  4 класс </vt:lpstr>
      <vt:lpstr>4. Результаты ВПР по предмету «Русский язык» 5 класс</vt:lpstr>
      <vt:lpstr>Презентация PowerPoint</vt:lpstr>
      <vt:lpstr> 4.2. Качество обученности по предмету «Русский язык»  в 5-х классах  в разрезе муниципальных образований Республики Крым (в %)</vt:lpstr>
      <vt:lpstr> 4.3. Качество обученности по предмету «Русский язык»  в 5-х классах  в разрезе муниципальных образований Республики Крым (в %)</vt:lpstr>
      <vt:lpstr> 4.4. Качество обученности по предмету «Русский язык»  в 5-х классах  в разрезе муниципальных образований Республики Крым (в %)</vt:lpstr>
      <vt:lpstr>4.4. Статистика полученных отметок  в разрезе муниципальных образований Республики Крым по предмету «Русский язык» 5 класс </vt:lpstr>
      <vt:lpstr>4.7. Статистика полученных отметок  в разрезе муниципальных образований Республики Крым по предмету «Русский язык» 5 класс </vt:lpstr>
      <vt:lpstr>5. Результаты ВПР по предмету «Математика» 5 класс</vt:lpstr>
      <vt:lpstr>Презентация PowerPoint</vt:lpstr>
      <vt:lpstr> 5.2. Качество обученности по предмету «Математика»  в 5-х классах  в разрезе муниципальных образований Республики Крым (в %)</vt:lpstr>
      <vt:lpstr> 5.3. Качество обученности по предмету «Математика»  в 5-х классах  в разрезе муниципальных образований Республики Крым (в %)</vt:lpstr>
      <vt:lpstr>5.4. Статистика полученных отметок  в разрезе муниципальных образований Республики Крым по предмету «Математика» 5 класс </vt:lpstr>
      <vt:lpstr>5.5. Статистика полученных отметок  в разрезе муниципальных образований Республики Крым по предмету «Математика» 5 класс </vt:lpstr>
      <vt:lpstr>6. Результаты ВПР по предмету «История» 5 класс</vt:lpstr>
      <vt:lpstr>Презентация PowerPoint</vt:lpstr>
      <vt:lpstr> 6.2. Качество обученности по предмету «История»  в 5-х классах  в разрезе муниципальных образований Республики Крым (в %)</vt:lpstr>
      <vt:lpstr> 6.3. Качество обученности по предмету «История»  в 5-х классах  в разрезе муниципальных образований Республики Крым (в %)</vt:lpstr>
      <vt:lpstr>6.4. Статистика полученных отметок  в разрезе муниципальных образований Республики Крым по предмету «История» 5 класс </vt:lpstr>
      <vt:lpstr>6.5. Статистика полученных отметок  в разрезе муниципальных образований Республики Крым по предмету «История» 5 класс </vt:lpstr>
      <vt:lpstr>7. Результаты ВПР по предмету «Биология» 5 класс</vt:lpstr>
      <vt:lpstr>Презентация PowerPoint</vt:lpstr>
      <vt:lpstr> 7.2. Качество обученности по предмету «Биология»  в 5-х классах  в разрезе муниципальных образований Республики Крым (в %)</vt:lpstr>
      <vt:lpstr> 7.3. Качество обученности по предмету «Биология»  в 5-х классах  в разрезе муниципальных образований Республики Крым (в %)</vt:lpstr>
      <vt:lpstr> 7.4. Качество обученности по предмету «Биология»  в 5-х классах  в разрезе муниципальных образований Республики Крым (в %)</vt:lpstr>
      <vt:lpstr>7.5. Статистика полученных отметок  в разрезе муниципальных образований Республики Крым по предмету «Биология» 5 класс </vt:lpstr>
      <vt:lpstr>7.6. Статистика полученных отметок  в разрезе муниципальных образований Республики Крым по предмету «Биология» 5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pk</dc:creator>
  <cp:lastModifiedBy>Елена Кадеева</cp:lastModifiedBy>
  <cp:revision>378</cp:revision>
  <dcterms:created xsi:type="dcterms:W3CDTF">2016-07-19T10:10:44Z</dcterms:created>
  <dcterms:modified xsi:type="dcterms:W3CDTF">2018-10-31T06:57:25Z</dcterms:modified>
</cp:coreProperties>
</file>